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0" r:id="rId3"/>
    <p:sldId id="322" r:id="rId4"/>
    <p:sldId id="318" r:id="rId5"/>
    <p:sldId id="277" r:id="rId6"/>
    <p:sldId id="278" r:id="rId7"/>
    <p:sldId id="279" r:id="rId8"/>
    <p:sldId id="281" r:id="rId9"/>
    <p:sldId id="283" r:id="rId10"/>
    <p:sldId id="272" r:id="rId11"/>
    <p:sldId id="273" r:id="rId12"/>
    <p:sldId id="274" r:id="rId13"/>
    <p:sldId id="275" r:id="rId14"/>
    <p:sldId id="297" r:id="rId15"/>
    <p:sldId id="319" r:id="rId16"/>
    <p:sldId id="310" r:id="rId17"/>
    <p:sldId id="311" r:id="rId18"/>
    <p:sldId id="312" r:id="rId19"/>
    <p:sldId id="313" r:id="rId20"/>
    <p:sldId id="314" r:id="rId21"/>
    <p:sldId id="315" r:id="rId22"/>
    <p:sldId id="320" r:id="rId23"/>
    <p:sldId id="284" r:id="rId24"/>
    <p:sldId id="290" r:id="rId25"/>
    <p:sldId id="291" r:id="rId26"/>
    <p:sldId id="292" r:id="rId27"/>
    <p:sldId id="286" r:id="rId28"/>
    <p:sldId id="293" r:id="rId29"/>
    <p:sldId id="304" r:id="rId30"/>
    <p:sldId id="287" r:id="rId31"/>
    <p:sldId id="294" r:id="rId32"/>
    <p:sldId id="295" r:id="rId33"/>
    <p:sldId id="301" r:id="rId34"/>
    <p:sldId id="305" r:id="rId35"/>
    <p:sldId id="296" r:id="rId36"/>
    <p:sldId id="299" r:id="rId37"/>
    <p:sldId id="321" r:id="rId38"/>
    <p:sldId id="309" r:id="rId39"/>
    <p:sldId id="26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F32D08-F0FC-498E-97A3-5E7699EEF2F7}" type="datetimeFigureOut">
              <a:rPr lang="en-GB" smtClean="0"/>
              <a:t>26/11/2015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DE9C7-9732-4CB1-85D4-4FA4CFB0DD96}" type="slidenum">
              <a:rPr lang="en-GB" smtClean="0"/>
              <a:t>‹#›</a:t>
            </a:fld>
            <a:endParaRPr lang="en-GB"/>
          </a:p>
        </p:txBody>
      </p:sp>
    </p:spTree>
    <p:extLst>
      <p:ext uri="{BB962C8B-B14F-4D97-AF65-F5344CB8AC3E}">
        <p14:creationId xmlns:p14="http://schemas.microsoft.com/office/powerpoint/2010/main" val="12919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F32D08-F0FC-498E-97A3-5E7699EEF2F7}" type="datetimeFigureOut">
              <a:rPr lang="en-GB" smtClean="0"/>
              <a:t>26/11/2015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DE9C7-9732-4CB1-85D4-4FA4CFB0DD9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32" y="6156044"/>
            <a:ext cx="2210734" cy="811455"/>
          </a:xfrm>
          <a:prstGeom prst="rect">
            <a:avLst/>
          </a:prstGeom>
        </p:spPr>
      </p:pic>
      <p:pic>
        <p:nvPicPr>
          <p:cNvPr id="8" name="Picture 2" descr="Search Solutions 20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9810" y="6119449"/>
            <a:ext cx="1109671" cy="7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0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F32D08-F0FC-498E-97A3-5E7699EEF2F7}" type="datetimeFigureOut">
              <a:rPr lang="en-GB" smtClean="0"/>
              <a:t>26/11/2015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DE9C7-9732-4CB1-85D4-4FA4CFB0DD9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32" y="6156044"/>
            <a:ext cx="2210734" cy="811455"/>
          </a:xfrm>
          <a:prstGeom prst="rect">
            <a:avLst/>
          </a:prstGeom>
        </p:spPr>
      </p:pic>
      <p:pic>
        <p:nvPicPr>
          <p:cNvPr id="8" name="Picture 2" descr="Search Solutions 20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9810" y="6119449"/>
            <a:ext cx="1109671" cy="7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08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F32D08-F0FC-498E-97A3-5E7699EEF2F7}" type="datetimeFigureOut">
              <a:rPr lang="en-GB" smtClean="0"/>
              <a:t>26/11/2015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DE9C7-9732-4CB1-85D4-4FA4CFB0DD9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32" y="6171542"/>
            <a:ext cx="2210734" cy="811455"/>
          </a:xfrm>
          <a:prstGeom prst="rect">
            <a:avLst/>
          </a:prstGeom>
        </p:spPr>
      </p:pic>
      <p:pic>
        <p:nvPicPr>
          <p:cNvPr id="8" name="Picture 2" descr="Search Solutions 20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9810" y="6119449"/>
            <a:ext cx="1109671" cy="7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1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32D08-F0FC-498E-97A3-5E7699EEF2F7}" type="datetimeFigureOut">
              <a:rPr lang="en-GB" smtClean="0"/>
              <a:t>26/11/2015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DE9C7-9732-4CB1-85D4-4FA4CFB0DD9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32" y="6171542"/>
            <a:ext cx="2210734" cy="811455"/>
          </a:xfrm>
          <a:prstGeom prst="rect">
            <a:avLst/>
          </a:prstGeom>
        </p:spPr>
      </p:pic>
      <p:pic>
        <p:nvPicPr>
          <p:cNvPr id="8" name="Picture 2" descr="Search Solutions 20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9810" y="6119449"/>
            <a:ext cx="1109671" cy="7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3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8F32D08-F0FC-498E-97A3-5E7699EEF2F7}" type="datetimeFigureOut">
              <a:rPr lang="en-GB" smtClean="0"/>
              <a:t>26/11/2015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CDE9C7-9732-4CB1-85D4-4FA4CFB0DD96}"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32" y="6171542"/>
            <a:ext cx="2210734" cy="811455"/>
          </a:xfrm>
          <a:prstGeom prst="rect">
            <a:avLst/>
          </a:prstGeom>
        </p:spPr>
      </p:pic>
      <p:pic>
        <p:nvPicPr>
          <p:cNvPr id="9" name="Picture 2" descr="Search Solutions 20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9810" y="6119449"/>
            <a:ext cx="1109671" cy="7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44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F32D08-F0FC-498E-97A3-5E7699EEF2F7}" type="datetimeFigureOut">
              <a:rPr lang="en-GB" smtClean="0"/>
              <a:t>26/11/2015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CDE9C7-9732-4CB1-85D4-4FA4CFB0DD96}"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32" y="6156044"/>
            <a:ext cx="2210734" cy="811455"/>
          </a:xfrm>
          <a:prstGeom prst="rect">
            <a:avLst/>
          </a:prstGeom>
        </p:spPr>
      </p:pic>
      <p:pic>
        <p:nvPicPr>
          <p:cNvPr id="11" name="Picture 2" descr="Search Solutions 20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9810" y="6119449"/>
            <a:ext cx="1109671" cy="7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2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F32D08-F0FC-498E-97A3-5E7699EEF2F7}" type="datetimeFigureOut">
              <a:rPr lang="en-GB" smtClean="0"/>
              <a:t>26/11/2015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CDE9C7-9732-4CB1-85D4-4FA4CFB0DD96}"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32" y="6156044"/>
            <a:ext cx="2210734" cy="811455"/>
          </a:xfrm>
          <a:prstGeom prst="rect">
            <a:avLst/>
          </a:prstGeom>
        </p:spPr>
      </p:pic>
      <p:pic>
        <p:nvPicPr>
          <p:cNvPr id="7" name="Picture 2" descr="Search Solutions 20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9810" y="6119449"/>
            <a:ext cx="1109671" cy="7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0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32D08-F0FC-498E-97A3-5E7699EEF2F7}" type="datetimeFigureOut">
              <a:rPr lang="en-GB" smtClean="0"/>
              <a:t>26/11/2015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CDE9C7-9732-4CB1-85D4-4FA4CFB0DD96}"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32" y="6156044"/>
            <a:ext cx="2210734" cy="811455"/>
          </a:xfrm>
          <a:prstGeom prst="rect">
            <a:avLst/>
          </a:prstGeom>
        </p:spPr>
      </p:pic>
      <p:pic>
        <p:nvPicPr>
          <p:cNvPr id="6" name="Picture 2" descr="Search Solutions 20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9810" y="6119449"/>
            <a:ext cx="1109671" cy="7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17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32D08-F0FC-498E-97A3-5E7699EEF2F7}" type="datetimeFigureOut">
              <a:rPr lang="en-GB" smtClean="0"/>
              <a:t>26/11/2015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CDE9C7-9732-4CB1-85D4-4FA4CFB0DD96}"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32" y="6156044"/>
            <a:ext cx="2210734" cy="811455"/>
          </a:xfrm>
          <a:prstGeom prst="rect">
            <a:avLst/>
          </a:prstGeom>
        </p:spPr>
      </p:pic>
      <p:pic>
        <p:nvPicPr>
          <p:cNvPr id="9" name="Picture 2" descr="Search Solutions 20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9810" y="6119449"/>
            <a:ext cx="1109671" cy="7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5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32D08-F0FC-498E-97A3-5E7699EEF2F7}" type="datetimeFigureOut">
              <a:rPr lang="en-GB" smtClean="0"/>
              <a:t>26/11/2015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CDE9C7-9732-4CB1-85D4-4FA4CFB0DD96}"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32" y="6156044"/>
            <a:ext cx="2210734" cy="811455"/>
          </a:xfrm>
          <a:prstGeom prst="rect">
            <a:avLst/>
          </a:prstGeom>
        </p:spPr>
      </p:pic>
      <p:pic>
        <p:nvPicPr>
          <p:cNvPr id="9" name="Picture 2" descr="Search Solutions 20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9810" y="6119449"/>
            <a:ext cx="1109671" cy="7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13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32D08-F0FC-498E-97A3-5E7699EEF2F7}" type="datetimeFigureOut">
              <a:rPr lang="en-GB" smtClean="0"/>
              <a:t>26/11/2015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DE9C7-9732-4CB1-85D4-4FA4CFB0DD96}" type="slidenum">
              <a:rPr lang="en-GB" smtClean="0"/>
              <a:t>‹#›</a:t>
            </a:fld>
            <a:endParaRPr lang="en-GB"/>
          </a:p>
        </p:txBody>
      </p:sp>
    </p:spTree>
    <p:extLst>
      <p:ext uri="{BB962C8B-B14F-4D97-AF65-F5344CB8AC3E}">
        <p14:creationId xmlns:p14="http://schemas.microsoft.com/office/powerpoint/2010/main" val="258594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research.microsoft.com/en-us/downloads/731572aa-98e4-4c50-b99d-ae3f0c9562b9/" TargetMode="External"/><Relationship Id="rId7" Type="http://schemas.openxmlformats.org/officeDocument/2006/relationships/hyperlink" Target="https://piotrmirowski.files.wordpress.com/2015/10/piotrmirowski_2015_learningrepresentationsoftextfornlp_online.pdf" TargetMode="External"/><Relationship Id="rId2" Type="http://schemas.openxmlformats.org/officeDocument/2006/relationships/hyperlink" Target="http://cntk.codeplex.com/" TargetMode="External"/><Relationship Id="rId1" Type="http://schemas.openxmlformats.org/officeDocument/2006/relationships/slideLayout" Target="../slideLayouts/slideLayout2.xml"/><Relationship Id="rId6" Type="http://schemas.openxmlformats.org/officeDocument/2006/relationships/hyperlink" Target="http://www.marekrei.com/blog/26-things-i-learned-in-the-deep-learning-summer-school/" TargetMode="External"/><Relationship Id="rId5" Type="http://schemas.openxmlformats.org/officeDocument/2006/relationships/hyperlink" Target="https://levyomer.files.wordpress.com/2014/06/linguistic-regularities-in-sparse-and-explicit-word-representations-conll-2014.pptx" TargetMode="External"/><Relationship Id="rId4" Type="http://schemas.openxmlformats.org/officeDocument/2006/relationships/hyperlink" Target="https://code.google.com/p/word2vec/"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bmitra@microsoft.com?subject=Search%20Solutions%202015:%20"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github.com/karpathy/char-rnn" TargetMode="External"/><Relationship Id="rId2" Type="http://schemas.openxmlformats.org/officeDocument/2006/relationships/image" Target="../media/image8.gif"/><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8034" t="18347" r="18088" b="18420"/>
          <a:stretch/>
        </p:blipFill>
        <p:spPr>
          <a:xfrm>
            <a:off x="-15498" y="-15498"/>
            <a:ext cx="12212664" cy="6881247"/>
          </a:xfrm>
          <a:prstGeom prst="rect">
            <a:avLst/>
          </a:prstGeom>
        </p:spPr>
      </p:pic>
      <p:sp>
        <p:nvSpPr>
          <p:cNvPr id="4" name="Rectangle 3"/>
          <p:cNvSpPr/>
          <p:nvPr/>
        </p:nvSpPr>
        <p:spPr>
          <a:xfrm>
            <a:off x="0" y="3595607"/>
            <a:ext cx="9066508" cy="2448731"/>
          </a:xfrm>
          <a:prstGeom prst="rect">
            <a:avLst/>
          </a:prstGeom>
          <a:solidFill>
            <a:schemeClr val="tx1">
              <a:lumMod val="65000"/>
              <a:lumOff val="3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42439" y="3719599"/>
            <a:ext cx="8245099" cy="1239869"/>
          </a:xfrm>
        </p:spPr>
        <p:txBody>
          <a:bodyPr anchor="ctr">
            <a:noAutofit/>
          </a:bodyPr>
          <a:lstStyle/>
          <a:p>
            <a:pPr algn="l">
              <a:lnSpc>
                <a:spcPct val="100000"/>
              </a:lnSpc>
              <a:spcBef>
                <a:spcPts val="1200"/>
              </a:spcBef>
            </a:pPr>
            <a:r>
              <a:rPr lang="en-GB"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Vectorland: Brief Notes from Using Text </a:t>
            </a: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Embeddings for </a:t>
            </a:r>
            <a:r>
              <a:rPr lang="en-GB"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Search</a:t>
            </a:r>
            <a:endParaRPr lang="en-GB" sz="2800" b="1"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endParaRPr>
          </a:p>
        </p:txBody>
      </p:sp>
      <p:sp>
        <p:nvSpPr>
          <p:cNvPr id="6" name="Subtitle 5"/>
          <p:cNvSpPr>
            <a:spLocks noGrp="1"/>
          </p:cNvSpPr>
          <p:nvPr>
            <p:ph type="subTitle" idx="1"/>
          </p:nvPr>
        </p:nvSpPr>
        <p:spPr>
          <a:xfrm>
            <a:off x="573435" y="5036958"/>
            <a:ext cx="8245099" cy="929890"/>
          </a:xfrm>
        </p:spPr>
        <p:txBody>
          <a:bodyPr anchor="t">
            <a:noAutofit/>
          </a:bodyPr>
          <a:lstStyle/>
          <a:p>
            <a:pPr algn="l">
              <a:lnSpc>
                <a:spcPct val="150000"/>
              </a:lnSpc>
              <a:spcBef>
                <a:spcPts val="0"/>
              </a:spcBef>
            </a:pPr>
            <a:r>
              <a:rPr lang="en-GB" sz="2200" dirty="0" smtClean="0">
                <a:solidFill>
                  <a:schemeClr val="bg1"/>
                </a:solidFill>
                <a:effectLst>
                  <a:outerShdw blurRad="38100" dist="38100" dir="2700000" algn="tl">
                    <a:srgbClr val="000000">
                      <a:alpha val="43137"/>
                    </a:srgbClr>
                  </a:outerShdw>
                </a:effectLst>
              </a:rPr>
              <a:t>Bhaskar Mitra, </a:t>
            </a:r>
            <a:r>
              <a:rPr lang="en-GB" sz="2200" dirty="0" smtClean="0">
                <a:solidFill>
                  <a:schemeClr val="bg1"/>
                </a:solidFill>
                <a:effectLst>
                  <a:outerShdw blurRad="38100" dist="38100" dir="2700000" algn="tl">
                    <a:srgbClr val="000000">
                      <a:alpha val="43137"/>
                    </a:srgbClr>
                  </a:outerShdw>
                </a:effectLst>
              </a:rPr>
              <a:t>Microsoft (Bing Sciences)</a:t>
            </a:r>
            <a:endParaRPr lang="en-GB" sz="2200" dirty="0" smtClean="0">
              <a:effectLst>
                <a:outerShdw blurRad="38100" dist="38100" dir="2700000" algn="tl">
                  <a:srgbClr val="000000">
                    <a:alpha val="43137"/>
                  </a:srgbClr>
                </a:outerShdw>
              </a:effectLst>
            </a:endParaRPr>
          </a:p>
          <a:p>
            <a:pPr algn="l">
              <a:lnSpc>
                <a:spcPct val="100000"/>
              </a:lnSpc>
              <a:spcBef>
                <a:spcPts val="0"/>
              </a:spcBef>
            </a:pPr>
            <a:r>
              <a:rPr lang="en-US" sz="2200" dirty="0" smtClean="0">
                <a:solidFill>
                  <a:schemeClr val="bg1"/>
                </a:solidFill>
                <a:effectLst>
                  <a:outerShdw blurRad="38100" dist="38100" dir="2700000" algn="tl">
                    <a:srgbClr val="000000">
                      <a:alpha val="43137"/>
                    </a:srgbClr>
                  </a:outerShdw>
                </a:effectLst>
              </a:rPr>
              <a:t>Search Solutions, </a:t>
            </a:r>
            <a:r>
              <a:rPr lang="en-GB" sz="2200" dirty="0" smtClean="0">
                <a:solidFill>
                  <a:schemeClr val="bg1"/>
                </a:solidFill>
                <a:effectLst>
                  <a:outerShdw blurRad="38100" dist="38100" dir="2700000" algn="tl">
                    <a:srgbClr val="000000">
                      <a:alpha val="43137"/>
                    </a:srgbClr>
                  </a:outerShdw>
                </a:effectLst>
              </a:rPr>
              <a:t>26th November, 2015</a:t>
            </a:r>
          </a:p>
        </p:txBody>
      </p:sp>
    </p:spTree>
    <p:extLst>
      <p:ext uri="{BB962C8B-B14F-4D97-AF65-F5344CB8AC3E}">
        <p14:creationId xmlns:p14="http://schemas.microsoft.com/office/powerpoint/2010/main" val="3036219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One-hot vectors</a:t>
            </a:r>
            <a:endParaRPr lang="en-GB" dirty="0"/>
          </a:p>
        </p:txBody>
      </p:sp>
      <p:sp>
        <p:nvSpPr>
          <p:cNvPr id="3" name="Content Placeholder 2"/>
          <p:cNvSpPr>
            <a:spLocks noGrp="1"/>
          </p:cNvSpPr>
          <p:nvPr>
            <p:ph idx="1"/>
          </p:nvPr>
        </p:nvSpPr>
        <p:spPr/>
        <p:txBody>
          <a:bodyPr>
            <a:normAutofit/>
          </a:bodyPr>
          <a:lstStyle/>
          <a:p>
            <a:pPr marL="0" indent="0" algn="just">
              <a:spcBef>
                <a:spcPts val="0"/>
              </a:spcBef>
              <a:spcAft>
                <a:spcPts val="2400"/>
              </a:spcAft>
              <a:buNone/>
            </a:pPr>
            <a:r>
              <a:rPr lang="en-US" dirty="0" smtClean="0"/>
              <a:t>A sparse bit vector where all values are zeros, except one. Each position corresponds to a different item. The vector dimension is equal to the number of items that need to be represented.</a:t>
            </a:r>
          </a:p>
        </p:txBody>
      </p:sp>
      <p:pic>
        <p:nvPicPr>
          <p:cNvPr id="3074" name="Picture 2" descr="http://www.clker.com/cliparts/n/d/G/X/m/R/dog-shape-happy-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8557" y="4938014"/>
            <a:ext cx="938324" cy="11328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hapecollage.com/shapes/mask-c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953" y="4940221"/>
            <a:ext cx="607282" cy="113064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618915" y="3564657"/>
            <a:ext cx="2726106" cy="6228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 name="Oval 4"/>
          <p:cNvSpPr/>
          <p:nvPr/>
        </p:nvSpPr>
        <p:spPr>
          <a:xfrm>
            <a:off x="2765601" y="3627845"/>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6" name="Oval 5"/>
          <p:cNvSpPr/>
          <p:nvPr/>
        </p:nvSpPr>
        <p:spPr>
          <a:xfrm>
            <a:off x="3408763" y="3627844"/>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1</a:t>
            </a:r>
            <a:endParaRPr lang="en-GB" dirty="0">
              <a:latin typeface="Segoe UI Semibold" panose="020B0702040204020203" pitchFamily="34" charset="0"/>
              <a:cs typeface="Segoe UI Semibold" panose="020B0702040204020203" pitchFamily="34" charset="0"/>
            </a:endParaRPr>
          </a:p>
        </p:txBody>
      </p:sp>
      <p:sp>
        <p:nvSpPr>
          <p:cNvPr id="7" name="Oval 6"/>
          <p:cNvSpPr/>
          <p:nvPr/>
        </p:nvSpPr>
        <p:spPr>
          <a:xfrm>
            <a:off x="4051925" y="3627843"/>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8" name="Oval 7"/>
          <p:cNvSpPr/>
          <p:nvPr/>
        </p:nvSpPr>
        <p:spPr>
          <a:xfrm>
            <a:off x="4695088" y="3627843"/>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cxnSp>
        <p:nvCxnSpPr>
          <p:cNvPr id="20" name="Straight Arrow Connector 19"/>
          <p:cNvCxnSpPr/>
          <p:nvPr/>
        </p:nvCxnSpPr>
        <p:spPr>
          <a:xfrm>
            <a:off x="3654594" y="4153296"/>
            <a:ext cx="4813" cy="6658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373308" y="3564655"/>
            <a:ext cx="2726106" cy="6228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7" name="Oval 26"/>
          <p:cNvSpPr/>
          <p:nvPr/>
        </p:nvSpPr>
        <p:spPr>
          <a:xfrm>
            <a:off x="6519994" y="3627843"/>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28" name="Oval 27"/>
          <p:cNvSpPr/>
          <p:nvPr/>
        </p:nvSpPr>
        <p:spPr>
          <a:xfrm>
            <a:off x="7163156" y="3627842"/>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29" name="Oval 28"/>
          <p:cNvSpPr/>
          <p:nvPr/>
        </p:nvSpPr>
        <p:spPr>
          <a:xfrm>
            <a:off x="7806318" y="3627841"/>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30" name="Oval 29"/>
          <p:cNvSpPr/>
          <p:nvPr/>
        </p:nvSpPr>
        <p:spPr>
          <a:xfrm>
            <a:off x="8449481" y="3627841"/>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1</a:t>
            </a:r>
            <a:endParaRPr lang="en-GB" dirty="0">
              <a:latin typeface="Segoe UI Semibold" panose="020B0702040204020203" pitchFamily="34" charset="0"/>
              <a:cs typeface="Segoe UI Semibold" panose="020B0702040204020203" pitchFamily="34" charset="0"/>
            </a:endParaRPr>
          </a:p>
        </p:txBody>
      </p:sp>
      <p:cxnSp>
        <p:nvCxnSpPr>
          <p:cNvPr id="31" name="Straight Arrow Connector 30"/>
          <p:cNvCxnSpPr/>
          <p:nvPr/>
        </p:nvCxnSpPr>
        <p:spPr>
          <a:xfrm>
            <a:off x="8697719" y="4153296"/>
            <a:ext cx="4813" cy="6658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25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Bag-of-* vectors</a:t>
            </a:r>
            <a:endParaRPr lang="en-GB" dirty="0"/>
          </a:p>
        </p:txBody>
      </p:sp>
      <p:sp>
        <p:nvSpPr>
          <p:cNvPr id="3" name="Content Placeholder 2"/>
          <p:cNvSpPr>
            <a:spLocks noGrp="1"/>
          </p:cNvSpPr>
          <p:nvPr>
            <p:ph idx="1"/>
          </p:nvPr>
        </p:nvSpPr>
        <p:spPr/>
        <p:txBody>
          <a:bodyPr>
            <a:normAutofit/>
          </a:bodyPr>
          <a:lstStyle/>
          <a:p>
            <a:pPr marL="0" indent="0">
              <a:spcBef>
                <a:spcPts val="0"/>
              </a:spcBef>
              <a:spcAft>
                <a:spcPts val="2400"/>
              </a:spcAft>
              <a:buNone/>
            </a:pPr>
            <a:r>
              <a:rPr lang="en-US" dirty="0" smtClean="0"/>
              <a:t>A sparse count vector of component units. The vector dimension is equal to the vocabulary size (number of distinct components). </a:t>
            </a:r>
          </a:p>
        </p:txBody>
      </p:sp>
      <p:sp>
        <p:nvSpPr>
          <p:cNvPr id="4" name="Rounded Rectangle 3"/>
          <p:cNvSpPr/>
          <p:nvPr/>
        </p:nvSpPr>
        <p:spPr>
          <a:xfrm>
            <a:off x="2618914" y="3093586"/>
            <a:ext cx="7855121" cy="6228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 name="Oval 4"/>
          <p:cNvSpPr/>
          <p:nvPr/>
        </p:nvSpPr>
        <p:spPr>
          <a:xfrm>
            <a:off x="2765601" y="3156774"/>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6" name="Oval 5"/>
          <p:cNvSpPr/>
          <p:nvPr/>
        </p:nvSpPr>
        <p:spPr>
          <a:xfrm>
            <a:off x="3408763" y="3156773"/>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7" name="Oval 6"/>
          <p:cNvSpPr/>
          <p:nvPr/>
        </p:nvSpPr>
        <p:spPr>
          <a:xfrm>
            <a:off x="4051925" y="3156772"/>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8" name="Oval 7"/>
          <p:cNvSpPr/>
          <p:nvPr/>
        </p:nvSpPr>
        <p:spPr>
          <a:xfrm>
            <a:off x="4695088" y="3156772"/>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cxnSp>
        <p:nvCxnSpPr>
          <p:cNvPr id="20" name="Straight Arrow Connector 19"/>
          <p:cNvCxnSpPr/>
          <p:nvPr/>
        </p:nvCxnSpPr>
        <p:spPr>
          <a:xfrm flipH="1">
            <a:off x="6224067" y="3680773"/>
            <a:ext cx="1691" cy="4514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334358" y="3156774"/>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19" name="Oval 18"/>
          <p:cNvSpPr/>
          <p:nvPr/>
        </p:nvSpPr>
        <p:spPr>
          <a:xfrm>
            <a:off x="5977520" y="3156773"/>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1</a:t>
            </a:r>
            <a:endParaRPr lang="en-GB" dirty="0">
              <a:latin typeface="Segoe UI Semibold" panose="020B0702040204020203" pitchFamily="34" charset="0"/>
              <a:cs typeface="Segoe UI Semibold" panose="020B0702040204020203" pitchFamily="34" charset="0"/>
            </a:endParaRPr>
          </a:p>
        </p:txBody>
      </p:sp>
      <p:sp>
        <p:nvSpPr>
          <p:cNvPr id="21" name="Oval 20"/>
          <p:cNvSpPr/>
          <p:nvPr/>
        </p:nvSpPr>
        <p:spPr>
          <a:xfrm>
            <a:off x="6620682" y="3156772"/>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22" name="Oval 21"/>
          <p:cNvSpPr/>
          <p:nvPr/>
        </p:nvSpPr>
        <p:spPr>
          <a:xfrm>
            <a:off x="7263845" y="3156772"/>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23" name="Oval 22"/>
          <p:cNvSpPr/>
          <p:nvPr/>
        </p:nvSpPr>
        <p:spPr>
          <a:xfrm>
            <a:off x="7903114" y="3156772"/>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24" name="Oval 23"/>
          <p:cNvSpPr/>
          <p:nvPr/>
        </p:nvSpPr>
        <p:spPr>
          <a:xfrm>
            <a:off x="8546276" y="3156771"/>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1</a:t>
            </a:r>
            <a:endParaRPr lang="en-GB" dirty="0">
              <a:latin typeface="Segoe UI Semibold" panose="020B0702040204020203" pitchFamily="34" charset="0"/>
              <a:cs typeface="Segoe UI Semibold" panose="020B0702040204020203" pitchFamily="34" charset="0"/>
            </a:endParaRPr>
          </a:p>
        </p:txBody>
      </p:sp>
      <p:sp>
        <p:nvSpPr>
          <p:cNvPr id="25" name="Oval 24"/>
          <p:cNvSpPr/>
          <p:nvPr/>
        </p:nvSpPr>
        <p:spPr>
          <a:xfrm>
            <a:off x="9189438" y="3156770"/>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32" name="Oval 31"/>
          <p:cNvSpPr/>
          <p:nvPr/>
        </p:nvSpPr>
        <p:spPr>
          <a:xfrm>
            <a:off x="9832601" y="3156770"/>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9" name="TextBox 8"/>
          <p:cNvSpPr txBox="1"/>
          <p:nvPr/>
        </p:nvSpPr>
        <p:spPr>
          <a:xfrm>
            <a:off x="398475" y="3083760"/>
            <a:ext cx="1574855" cy="646331"/>
          </a:xfrm>
          <a:prstGeom prst="rect">
            <a:avLst/>
          </a:prstGeom>
          <a:noFill/>
        </p:spPr>
        <p:txBody>
          <a:bodyPr wrap="none" rtlCol="0">
            <a:spAutoFit/>
          </a:bodyPr>
          <a:lstStyle/>
          <a:p>
            <a:pPr algn="ctr"/>
            <a:r>
              <a:rPr lang="en-US" dirty="0" smtClean="0"/>
              <a:t>“web search”</a:t>
            </a:r>
          </a:p>
          <a:p>
            <a:pPr algn="ctr"/>
            <a:r>
              <a:rPr lang="en-US" dirty="0" smtClean="0"/>
              <a:t>(Bag of words)</a:t>
            </a:r>
          </a:p>
        </p:txBody>
      </p:sp>
      <p:sp>
        <p:nvSpPr>
          <p:cNvPr id="34" name="TextBox 33"/>
          <p:cNvSpPr txBox="1"/>
          <p:nvPr/>
        </p:nvSpPr>
        <p:spPr>
          <a:xfrm>
            <a:off x="5823150" y="4062810"/>
            <a:ext cx="803617" cy="369332"/>
          </a:xfrm>
          <a:prstGeom prst="rect">
            <a:avLst/>
          </a:prstGeom>
          <a:noFill/>
        </p:spPr>
        <p:txBody>
          <a:bodyPr wrap="none" rtlCol="0">
            <a:spAutoFit/>
          </a:bodyPr>
          <a:lstStyle/>
          <a:p>
            <a:pPr algn="ctr"/>
            <a:r>
              <a:rPr lang="en-US" dirty="0" smtClean="0"/>
              <a:t>search</a:t>
            </a:r>
          </a:p>
        </p:txBody>
      </p:sp>
      <p:sp>
        <p:nvSpPr>
          <p:cNvPr id="35" name="TextBox 34"/>
          <p:cNvSpPr txBox="1"/>
          <p:nvPr/>
        </p:nvSpPr>
        <p:spPr>
          <a:xfrm>
            <a:off x="8496269" y="4079072"/>
            <a:ext cx="587020" cy="369332"/>
          </a:xfrm>
          <a:prstGeom prst="rect">
            <a:avLst/>
          </a:prstGeom>
          <a:noFill/>
        </p:spPr>
        <p:txBody>
          <a:bodyPr wrap="none" rtlCol="0">
            <a:spAutoFit/>
          </a:bodyPr>
          <a:lstStyle/>
          <a:p>
            <a:pPr algn="ctr"/>
            <a:r>
              <a:rPr lang="en-US" dirty="0" smtClean="0"/>
              <a:t>web</a:t>
            </a:r>
          </a:p>
        </p:txBody>
      </p:sp>
      <p:cxnSp>
        <p:nvCxnSpPr>
          <p:cNvPr id="36" name="Straight Arrow Connector 35"/>
          <p:cNvCxnSpPr/>
          <p:nvPr/>
        </p:nvCxnSpPr>
        <p:spPr>
          <a:xfrm flipH="1">
            <a:off x="8788933" y="3680772"/>
            <a:ext cx="1691" cy="4514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618914" y="4782881"/>
            <a:ext cx="7855121" cy="6228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8" name="Oval 37"/>
          <p:cNvSpPr/>
          <p:nvPr/>
        </p:nvSpPr>
        <p:spPr>
          <a:xfrm>
            <a:off x="2765601" y="4846069"/>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39" name="Oval 38"/>
          <p:cNvSpPr/>
          <p:nvPr/>
        </p:nvSpPr>
        <p:spPr>
          <a:xfrm>
            <a:off x="3408763" y="4846068"/>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Segoe UI Semibold" panose="020B0702040204020203" pitchFamily="34" charset="0"/>
                <a:cs typeface="Segoe UI Semibold" panose="020B0702040204020203" pitchFamily="34" charset="0"/>
              </a:rPr>
              <a:t>1</a:t>
            </a:r>
            <a:endParaRPr lang="en-GB" dirty="0">
              <a:latin typeface="Segoe UI Semibold" panose="020B0702040204020203" pitchFamily="34" charset="0"/>
              <a:cs typeface="Segoe UI Semibold" panose="020B0702040204020203" pitchFamily="34" charset="0"/>
            </a:endParaRPr>
          </a:p>
        </p:txBody>
      </p:sp>
      <p:sp>
        <p:nvSpPr>
          <p:cNvPr id="40" name="Oval 39"/>
          <p:cNvSpPr/>
          <p:nvPr/>
        </p:nvSpPr>
        <p:spPr>
          <a:xfrm>
            <a:off x="4051925" y="4846067"/>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41" name="Oval 40"/>
          <p:cNvSpPr/>
          <p:nvPr/>
        </p:nvSpPr>
        <p:spPr>
          <a:xfrm>
            <a:off x="4695088" y="4846067"/>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1</a:t>
            </a:r>
            <a:endParaRPr lang="en-GB" dirty="0">
              <a:latin typeface="Segoe UI Semibold" panose="020B0702040204020203" pitchFamily="34" charset="0"/>
              <a:cs typeface="Segoe UI Semibold" panose="020B0702040204020203" pitchFamily="34" charset="0"/>
            </a:endParaRPr>
          </a:p>
        </p:txBody>
      </p:sp>
      <p:cxnSp>
        <p:nvCxnSpPr>
          <p:cNvPr id="42" name="Straight Arrow Connector 41"/>
          <p:cNvCxnSpPr/>
          <p:nvPr/>
        </p:nvCxnSpPr>
        <p:spPr>
          <a:xfrm flipH="1">
            <a:off x="6863161" y="5370067"/>
            <a:ext cx="1691" cy="4514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5334358" y="4846069"/>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44" name="Oval 43"/>
          <p:cNvSpPr/>
          <p:nvPr/>
        </p:nvSpPr>
        <p:spPr>
          <a:xfrm>
            <a:off x="5977520" y="4846068"/>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45" name="Oval 44"/>
          <p:cNvSpPr/>
          <p:nvPr/>
        </p:nvSpPr>
        <p:spPr>
          <a:xfrm>
            <a:off x="6620682" y="4846067"/>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Segoe UI Semibold" panose="020B0702040204020203" pitchFamily="34" charset="0"/>
                <a:cs typeface="Segoe UI Semibold" panose="020B0702040204020203" pitchFamily="34" charset="0"/>
              </a:rPr>
              <a:t>2</a:t>
            </a:r>
            <a:endParaRPr lang="en-GB" dirty="0">
              <a:latin typeface="Segoe UI Semibold" panose="020B0702040204020203" pitchFamily="34" charset="0"/>
              <a:cs typeface="Segoe UI Semibold" panose="020B0702040204020203" pitchFamily="34" charset="0"/>
            </a:endParaRPr>
          </a:p>
        </p:txBody>
      </p:sp>
      <p:sp>
        <p:nvSpPr>
          <p:cNvPr id="46" name="Oval 45"/>
          <p:cNvSpPr/>
          <p:nvPr/>
        </p:nvSpPr>
        <p:spPr>
          <a:xfrm>
            <a:off x="7263845" y="4846067"/>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47" name="Oval 46"/>
          <p:cNvSpPr/>
          <p:nvPr/>
        </p:nvSpPr>
        <p:spPr>
          <a:xfrm>
            <a:off x="7903114" y="4846067"/>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1</a:t>
            </a:r>
            <a:endParaRPr lang="en-GB" dirty="0">
              <a:latin typeface="Segoe UI Semibold" panose="020B0702040204020203" pitchFamily="34" charset="0"/>
              <a:cs typeface="Segoe UI Semibold" panose="020B0702040204020203" pitchFamily="34" charset="0"/>
            </a:endParaRPr>
          </a:p>
        </p:txBody>
      </p:sp>
      <p:sp>
        <p:nvSpPr>
          <p:cNvPr id="48" name="Oval 47"/>
          <p:cNvSpPr/>
          <p:nvPr/>
        </p:nvSpPr>
        <p:spPr>
          <a:xfrm>
            <a:off x="8546276" y="4846066"/>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49" name="Oval 48"/>
          <p:cNvSpPr/>
          <p:nvPr/>
        </p:nvSpPr>
        <p:spPr>
          <a:xfrm>
            <a:off x="9189438" y="4846065"/>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1</a:t>
            </a:r>
            <a:endParaRPr lang="en-GB" dirty="0">
              <a:latin typeface="Segoe UI Semibold" panose="020B0702040204020203" pitchFamily="34" charset="0"/>
              <a:cs typeface="Segoe UI Semibold" panose="020B0702040204020203" pitchFamily="34" charset="0"/>
            </a:endParaRPr>
          </a:p>
        </p:txBody>
      </p:sp>
      <p:sp>
        <p:nvSpPr>
          <p:cNvPr id="50" name="Oval 49"/>
          <p:cNvSpPr/>
          <p:nvPr/>
        </p:nvSpPr>
        <p:spPr>
          <a:xfrm>
            <a:off x="9832601" y="4846065"/>
            <a:ext cx="496476" cy="49647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Segoe UI Semibold" panose="020B0702040204020203" pitchFamily="34" charset="0"/>
                <a:cs typeface="Segoe UI Semibold" panose="020B0702040204020203" pitchFamily="34" charset="0"/>
              </a:rPr>
              <a:t>0</a:t>
            </a:r>
            <a:endParaRPr lang="en-GB" dirty="0">
              <a:latin typeface="Segoe UI Semibold" panose="020B0702040204020203" pitchFamily="34" charset="0"/>
              <a:cs typeface="Segoe UI Semibold" panose="020B0702040204020203" pitchFamily="34" charset="0"/>
            </a:endParaRPr>
          </a:p>
        </p:txBody>
      </p:sp>
      <p:sp>
        <p:nvSpPr>
          <p:cNvPr id="51" name="TextBox 50"/>
          <p:cNvSpPr txBox="1"/>
          <p:nvPr/>
        </p:nvSpPr>
        <p:spPr>
          <a:xfrm>
            <a:off x="284240" y="4771849"/>
            <a:ext cx="1791068" cy="646331"/>
          </a:xfrm>
          <a:prstGeom prst="rect">
            <a:avLst/>
          </a:prstGeom>
          <a:noFill/>
        </p:spPr>
        <p:txBody>
          <a:bodyPr wrap="none" rtlCol="0">
            <a:spAutoFit/>
          </a:bodyPr>
          <a:lstStyle/>
          <a:p>
            <a:pPr algn="ctr"/>
            <a:r>
              <a:rPr lang="en-US" dirty="0" smtClean="0"/>
              <a:t>“banana”</a:t>
            </a:r>
          </a:p>
          <a:p>
            <a:pPr algn="ctr"/>
            <a:r>
              <a:rPr lang="en-US" dirty="0" smtClean="0"/>
              <a:t>(Bag of trigrams)</a:t>
            </a:r>
          </a:p>
        </p:txBody>
      </p:sp>
      <p:sp>
        <p:nvSpPr>
          <p:cNvPr id="52" name="TextBox 51"/>
          <p:cNvSpPr txBox="1"/>
          <p:nvPr/>
        </p:nvSpPr>
        <p:spPr>
          <a:xfrm>
            <a:off x="6596190" y="5752104"/>
            <a:ext cx="535724" cy="369332"/>
          </a:xfrm>
          <a:prstGeom prst="rect">
            <a:avLst/>
          </a:prstGeom>
          <a:noFill/>
        </p:spPr>
        <p:txBody>
          <a:bodyPr wrap="none" rtlCol="0">
            <a:spAutoFit/>
          </a:bodyPr>
          <a:lstStyle/>
          <a:p>
            <a:pPr algn="ctr"/>
            <a:r>
              <a:rPr lang="en-US" dirty="0" err="1" smtClean="0"/>
              <a:t>ana</a:t>
            </a:r>
            <a:endParaRPr lang="en-US" dirty="0" smtClean="0"/>
          </a:p>
        </p:txBody>
      </p:sp>
      <p:sp>
        <p:nvSpPr>
          <p:cNvPr id="53" name="TextBox 52"/>
          <p:cNvSpPr txBox="1"/>
          <p:nvPr/>
        </p:nvSpPr>
        <p:spPr>
          <a:xfrm>
            <a:off x="7873254" y="5768367"/>
            <a:ext cx="545342" cy="369332"/>
          </a:xfrm>
          <a:prstGeom prst="rect">
            <a:avLst/>
          </a:prstGeom>
          <a:noFill/>
        </p:spPr>
        <p:txBody>
          <a:bodyPr wrap="none" rtlCol="0">
            <a:spAutoFit/>
          </a:bodyPr>
          <a:lstStyle/>
          <a:p>
            <a:pPr algn="ctr"/>
            <a:r>
              <a:rPr lang="en-US" dirty="0" smtClean="0"/>
              <a:t>nan</a:t>
            </a:r>
          </a:p>
        </p:txBody>
      </p:sp>
      <p:cxnSp>
        <p:nvCxnSpPr>
          <p:cNvPr id="54" name="Straight Arrow Connector 53"/>
          <p:cNvCxnSpPr/>
          <p:nvPr/>
        </p:nvCxnSpPr>
        <p:spPr>
          <a:xfrm flipH="1">
            <a:off x="8145078" y="5370067"/>
            <a:ext cx="1691" cy="4514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3660891" y="5370067"/>
            <a:ext cx="1691" cy="4514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77890" y="5752104"/>
            <a:ext cx="567784" cy="369332"/>
          </a:xfrm>
          <a:prstGeom prst="rect">
            <a:avLst/>
          </a:prstGeom>
          <a:noFill/>
        </p:spPr>
        <p:txBody>
          <a:bodyPr wrap="none" rtlCol="0">
            <a:spAutoFit/>
          </a:bodyPr>
          <a:lstStyle/>
          <a:p>
            <a:pPr algn="ctr"/>
            <a:r>
              <a:rPr lang="en-US" dirty="0" smtClean="0"/>
              <a:t>#</a:t>
            </a:r>
            <a:r>
              <a:rPr lang="en-US" dirty="0" err="1" smtClean="0"/>
              <a:t>ba</a:t>
            </a:r>
            <a:endParaRPr lang="en-US" dirty="0" smtClean="0"/>
          </a:p>
        </p:txBody>
      </p:sp>
      <p:cxnSp>
        <p:nvCxnSpPr>
          <p:cNvPr id="57" name="Straight Arrow Connector 56"/>
          <p:cNvCxnSpPr/>
          <p:nvPr/>
        </p:nvCxnSpPr>
        <p:spPr>
          <a:xfrm flipH="1">
            <a:off x="4942808" y="5370067"/>
            <a:ext cx="1691" cy="4514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663014" y="5752104"/>
            <a:ext cx="561372" cy="369332"/>
          </a:xfrm>
          <a:prstGeom prst="rect">
            <a:avLst/>
          </a:prstGeom>
          <a:noFill/>
        </p:spPr>
        <p:txBody>
          <a:bodyPr wrap="none" rtlCol="0">
            <a:spAutoFit/>
          </a:bodyPr>
          <a:lstStyle/>
          <a:p>
            <a:pPr algn="ctr"/>
            <a:r>
              <a:rPr lang="en-US" dirty="0" err="1" smtClean="0"/>
              <a:t>na</a:t>
            </a:r>
            <a:r>
              <a:rPr lang="en-US" dirty="0" smtClean="0"/>
              <a:t>#</a:t>
            </a:r>
          </a:p>
        </p:txBody>
      </p:sp>
      <p:cxnSp>
        <p:nvCxnSpPr>
          <p:cNvPr id="59" name="Straight Arrow Connector 58"/>
          <p:cNvCxnSpPr/>
          <p:nvPr/>
        </p:nvCxnSpPr>
        <p:spPr>
          <a:xfrm flipH="1">
            <a:off x="9444585" y="5370067"/>
            <a:ext cx="1691" cy="4514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169600" y="5752104"/>
            <a:ext cx="551754" cy="369332"/>
          </a:xfrm>
          <a:prstGeom prst="rect">
            <a:avLst/>
          </a:prstGeom>
          <a:noFill/>
        </p:spPr>
        <p:txBody>
          <a:bodyPr wrap="none" rtlCol="0">
            <a:spAutoFit/>
          </a:bodyPr>
          <a:lstStyle/>
          <a:p>
            <a:pPr algn="ctr"/>
            <a:r>
              <a:rPr lang="en-US" dirty="0" smtClean="0"/>
              <a:t>ban</a:t>
            </a:r>
          </a:p>
        </p:txBody>
      </p:sp>
    </p:spTree>
    <p:extLst>
      <p:ext uri="{BB962C8B-B14F-4D97-AF65-F5344CB8AC3E}">
        <p14:creationId xmlns:p14="http://schemas.microsoft.com/office/powerpoint/2010/main" val="301389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descr="http://www.clker.com/cliparts/n/d/G/X/m/R/dog-shape-happy-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1055" y="1764643"/>
            <a:ext cx="664651" cy="80244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www.shapecollage.com/shapes/mask-c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1453" y="2120927"/>
            <a:ext cx="430161" cy="80088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4"/>
          <a:stretch>
            <a:fillRect/>
          </a:stretch>
        </p:blipFill>
        <p:spPr>
          <a:xfrm>
            <a:off x="6546531" y="2652473"/>
            <a:ext cx="1057275" cy="485775"/>
          </a:xfrm>
          <a:prstGeom prst="rect">
            <a:avLst/>
          </a:prstGeom>
        </p:spPr>
      </p:pic>
      <p:sp>
        <p:nvSpPr>
          <p:cNvPr id="2" name="Title 1"/>
          <p:cNvSpPr>
            <a:spLocks noGrp="1"/>
          </p:cNvSpPr>
          <p:nvPr>
            <p:ph type="title"/>
          </p:nvPr>
        </p:nvSpPr>
        <p:spPr/>
        <p:txBody>
          <a:bodyPr/>
          <a:lstStyle/>
          <a:p>
            <a:r>
              <a:rPr lang="en-US" dirty="0" smtClean="0"/>
              <a:t>Embeddings</a:t>
            </a:r>
            <a:endParaRPr lang="en-GB" dirty="0"/>
          </a:p>
        </p:txBody>
      </p:sp>
      <p:sp>
        <p:nvSpPr>
          <p:cNvPr id="3" name="Content Placeholder 2"/>
          <p:cNvSpPr>
            <a:spLocks noGrp="1"/>
          </p:cNvSpPr>
          <p:nvPr>
            <p:ph sz="half" idx="1"/>
          </p:nvPr>
        </p:nvSpPr>
        <p:spPr/>
        <p:txBody>
          <a:bodyPr>
            <a:normAutofit lnSpcReduction="10000"/>
          </a:bodyPr>
          <a:lstStyle/>
          <a:p>
            <a:pPr marL="0" indent="0" algn="just">
              <a:spcBef>
                <a:spcPts val="0"/>
              </a:spcBef>
              <a:spcAft>
                <a:spcPts val="2400"/>
              </a:spcAft>
              <a:buNone/>
            </a:pPr>
            <a:r>
              <a:rPr lang="en-US" dirty="0" smtClean="0"/>
              <a:t>A dense vector of real values. The vector dimension is typically much smaller than the number of items or the vocabulary size.</a:t>
            </a:r>
          </a:p>
          <a:p>
            <a:pPr marL="0" indent="0" algn="just">
              <a:spcBef>
                <a:spcPts val="0"/>
              </a:spcBef>
              <a:spcAft>
                <a:spcPts val="2400"/>
              </a:spcAft>
              <a:buNone/>
            </a:pPr>
            <a:r>
              <a:rPr lang="en-US" dirty="0" smtClean="0"/>
              <a:t>You can imagine the vectors as coordinates for items in the embedding space.</a:t>
            </a:r>
          </a:p>
          <a:p>
            <a:pPr marL="0" indent="0" algn="just">
              <a:spcBef>
                <a:spcPts val="0"/>
              </a:spcBef>
              <a:spcAft>
                <a:spcPts val="2400"/>
              </a:spcAft>
              <a:buNone/>
            </a:pPr>
            <a:r>
              <a:rPr lang="en-US" dirty="0" smtClean="0"/>
              <a:t>Some distance metric defines a </a:t>
            </a:r>
            <a:r>
              <a:rPr lang="en-US" dirty="0">
                <a:latin typeface="Segoe UI Semibold" panose="020B0702040204020203" pitchFamily="34" charset="0"/>
                <a:cs typeface="Segoe UI Semibold" panose="020B0702040204020203" pitchFamily="34" charset="0"/>
              </a:rPr>
              <a:t>notion of relatedness </a:t>
            </a:r>
            <a:r>
              <a:rPr lang="en-US" dirty="0" smtClean="0"/>
              <a:t>between items in this space.</a:t>
            </a:r>
          </a:p>
        </p:txBody>
      </p:sp>
      <p:grpSp>
        <p:nvGrpSpPr>
          <p:cNvPr id="44" name="Group 43"/>
          <p:cNvGrpSpPr/>
          <p:nvPr/>
        </p:nvGrpSpPr>
        <p:grpSpPr>
          <a:xfrm>
            <a:off x="7040880" y="2468879"/>
            <a:ext cx="3445398" cy="3063241"/>
            <a:chOff x="3897630" y="4446269"/>
            <a:chExt cx="2198370" cy="1954531"/>
          </a:xfrm>
        </p:grpSpPr>
        <p:cxnSp>
          <p:nvCxnSpPr>
            <p:cNvPr id="11" name="Straight Arrow Connector 10"/>
            <p:cNvCxnSpPr/>
            <p:nvPr/>
          </p:nvCxnSpPr>
          <p:spPr>
            <a:xfrm flipV="1">
              <a:off x="4857750" y="4446270"/>
              <a:ext cx="0" cy="12344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4857750" y="5680710"/>
              <a:ext cx="12382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H="1">
              <a:off x="4206240" y="5680710"/>
              <a:ext cx="651510" cy="7200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flipH="1" flipV="1">
              <a:off x="3897630" y="4823460"/>
              <a:ext cx="960120" cy="85725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4857750" y="4446269"/>
              <a:ext cx="834391" cy="1234441"/>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4857749" y="4629150"/>
              <a:ext cx="1238251" cy="105156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719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Neighborhoods in an embedding space (Example)</a:t>
            </a:r>
            <a:endParaRPr lang="en-GB" dirty="0"/>
          </a:p>
        </p:txBody>
      </p:sp>
      <p:pic>
        <p:nvPicPr>
          <p:cNvPr id="7" name="Content Placeholder 6"/>
          <p:cNvPicPr>
            <a:picLocks noGrp="1" noChangeAspect="1"/>
          </p:cNvPicPr>
          <p:nvPr>
            <p:ph idx="1"/>
          </p:nvPr>
        </p:nvPicPr>
        <p:blipFill rotWithShape="1">
          <a:blip r:embed="rId2"/>
          <a:srcRect t="4368"/>
          <a:stretch/>
        </p:blipFill>
        <p:spPr>
          <a:xfrm>
            <a:off x="2260291" y="1690688"/>
            <a:ext cx="7671416" cy="4161472"/>
          </a:xfrm>
          <a:prstGeom prst="rect">
            <a:avLst/>
          </a:prstGeom>
        </p:spPr>
      </p:pic>
      <p:sp>
        <p:nvSpPr>
          <p:cNvPr id="8" name="TextBox 7"/>
          <p:cNvSpPr txBox="1"/>
          <p:nvPr/>
        </p:nvSpPr>
        <p:spPr>
          <a:xfrm>
            <a:off x="1639490" y="6092190"/>
            <a:ext cx="8913017" cy="307777"/>
          </a:xfrm>
          <a:prstGeom prst="rect">
            <a:avLst/>
          </a:prstGeom>
          <a:noFill/>
        </p:spPr>
        <p:txBody>
          <a:bodyPr wrap="none" rtlCol="0">
            <a:spAutoFit/>
          </a:bodyPr>
          <a:lstStyle/>
          <a:p>
            <a:pPr algn="ctr"/>
            <a:r>
              <a:rPr lang="en-US" sz="1400" dirty="0" smtClean="0"/>
              <a:t>Song et. al. </a:t>
            </a:r>
            <a:r>
              <a:rPr lang="en-GB" sz="1400" i="1" dirty="0" smtClean="0"/>
              <a:t>Unsupervised Learning of Word Semantic Embedding using the Deep Structured Semantic Model</a:t>
            </a:r>
            <a:r>
              <a:rPr lang="en-GB" sz="1400" dirty="0" smtClean="0"/>
              <a:t>. </a:t>
            </a:r>
            <a:r>
              <a:rPr lang="en-US" sz="1400" dirty="0" smtClean="0"/>
              <a:t>(2014)</a:t>
            </a:r>
            <a:endParaRPr lang="en-GB" sz="1400" dirty="0"/>
          </a:p>
        </p:txBody>
      </p:sp>
    </p:spTree>
    <p:extLst>
      <p:ext uri="{BB962C8B-B14F-4D97-AF65-F5344CB8AC3E}">
        <p14:creationId xmlns:p14="http://schemas.microsoft.com/office/powerpoint/2010/main" val="4224012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Transitions in an embedding space (Example)</a:t>
            </a:r>
            <a:endParaRPr lang="en-GB" dirty="0"/>
          </a:p>
        </p:txBody>
      </p:sp>
      <p:pic>
        <p:nvPicPr>
          <p:cNvPr id="6" name="Content Placeholder 5"/>
          <p:cNvPicPr>
            <a:picLocks noGrp="1" noChangeAspect="1"/>
          </p:cNvPicPr>
          <p:nvPr>
            <p:ph idx="1"/>
          </p:nvPr>
        </p:nvPicPr>
        <p:blipFill>
          <a:blip r:embed="rId2"/>
          <a:stretch>
            <a:fillRect/>
          </a:stretch>
        </p:blipFill>
        <p:spPr>
          <a:xfrm>
            <a:off x="1447800" y="1933575"/>
            <a:ext cx="9296400" cy="4000500"/>
          </a:xfrm>
          <a:prstGeom prst="rect">
            <a:avLst/>
          </a:prstGeom>
        </p:spPr>
      </p:pic>
      <p:sp>
        <p:nvSpPr>
          <p:cNvPr id="9" name="TextBox 8"/>
          <p:cNvSpPr txBox="1"/>
          <p:nvPr/>
        </p:nvSpPr>
        <p:spPr>
          <a:xfrm>
            <a:off x="1920210" y="6154738"/>
            <a:ext cx="8351582" cy="307777"/>
          </a:xfrm>
          <a:prstGeom prst="rect">
            <a:avLst/>
          </a:prstGeom>
          <a:noFill/>
        </p:spPr>
        <p:txBody>
          <a:bodyPr wrap="none" rtlCol="0">
            <a:spAutoFit/>
          </a:bodyPr>
          <a:lstStyle/>
          <a:p>
            <a:pPr algn="ctr"/>
            <a:r>
              <a:rPr lang="en-US" sz="1400" dirty="0" smtClean="0"/>
              <a:t>Mitra.</a:t>
            </a:r>
            <a:r>
              <a:rPr lang="en-GB" sz="1400" i="1" dirty="0" smtClean="0"/>
              <a:t> Exploring Session Context using Distributed Representations of Queries and Reformulations</a:t>
            </a:r>
            <a:r>
              <a:rPr lang="en-GB" sz="1400" dirty="0" smtClean="0"/>
              <a:t>.</a:t>
            </a:r>
            <a:r>
              <a:rPr lang="en-US" sz="1400" dirty="0" smtClean="0"/>
              <a:t> (SIGIR, 2015)</a:t>
            </a:r>
            <a:endParaRPr lang="en-GB" sz="1400" dirty="0"/>
          </a:p>
        </p:txBody>
      </p:sp>
    </p:spTree>
    <p:extLst>
      <p:ext uri="{BB962C8B-B14F-4D97-AF65-F5344CB8AC3E}">
        <p14:creationId xmlns:p14="http://schemas.microsoft.com/office/powerpoint/2010/main" val="222647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1850" y="681926"/>
            <a:ext cx="10515600" cy="3880550"/>
          </a:xfrm>
        </p:spPr>
        <p:txBody>
          <a:bodyPr>
            <a:normAutofit/>
          </a:bodyPr>
          <a:lstStyle/>
          <a:p>
            <a:pPr algn="just"/>
            <a:r>
              <a:rPr lang="en-GB" sz="5400" dirty="0" smtClean="0"/>
              <a:t>Using text embeddings in search</a:t>
            </a:r>
            <a:endParaRPr lang="en-GB" sz="8800" b="1" dirty="0">
              <a:latin typeface="Segoe Print" panose="020006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24351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use-cases for text embeddings in search</a:t>
            </a:r>
            <a:endParaRPr lang="en-GB" dirty="0"/>
          </a:p>
        </p:txBody>
      </p:sp>
      <p:pic>
        <p:nvPicPr>
          <p:cNvPr id="7" name="Picture Placeholder 6"/>
          <p:cNvPicPr>
            <a:picLocks noGrp="1" noChangeAspect="1"/>
          </p:cNvPicPr>
          <p:nvPr>
            <p:ph idx="1"/>
          </p:nvPr>
        </p:nvPicPr>
        <p:blipFill>
          <a:blip r:embed="rId2"/>
          <a:stretch>
            <a:fillRect/>
          </a:stretch>
        </p:blipFill>
        <p:spPr>
          <a:xfrm>
            <a:off x="5592763" y="2314575"/>
            <a:ext cx="5353050" cy="2219325"/>
          </a:xfrm>
          <a:prstGeom prst="rect">
            <a:avLst/>
          </a:prstGeom>
        </p:spPr>
      </p:pic>
      <p:sp>
        <p:nvSpPr>
          <p:cNvPr id="9" name="Text Placeholder 8"/>
          <p:cNvSpPr>
            <a:spLocks noGrp="1"/>
          </p:cNvSpPr>
          <p:nvPr>
            <p:ph type="body" sz="half" idx="2"/>
          </p:nvPr>
        </p:nvSpPr>
        <p:spPr>
          <a:xfrm>
            <a:off x="839788" y="2903220"/>
            <a:ext cx="3932237" cy="2965768"/>
          </a:xfrm>
        </p:spPr>
        <p:txBody>
          <a:bodyPr>
            <a:normAutofit/>
          </a:bodyPr>
          <a:lstStyle/>
          <a:p>
            <a:r>
              <a:rPr lang="en-US" sz="2400" dirty="0" smtClean="0"/>
              <a:t>Learning a joint query and document (title) embedding for document ranking</a:t>
            </a:r>
            <a:endParaRPr lang="en-GB" sz="2400" dirty="0"/>
          </a:p>
        </p:txBody>
      </p:sp>
      <p:sp>
        <p:nvSpPr>
          <p:cNvPr id="10" name="TextBox 9"/>
          <p:cNvSpPr txBox="1"/>
          <p:nvPr/>
        </p:nvSpPr>
        <p:spPr>
          <a:xfrm>
            <a:off x="1894981" y="6131878"/>
            <a:ext cx="8402044" cy="307777"/>
          </a:xfrm>
          <a:prstGeom prst="rect">
            <a:avLst/>
          </a:prstGeom>
          <a:noFill/>
        </p:spPr>
        <p:txBody>
          <a:bodyPr wrap="none" rtlCol="0">
            <a:spAutoFit/>
          </a:bodyPr>
          <a:lstStyle/>
          <a:p>
            <a:pPr algn="ctr"/>
            <a:r>
              <a:rPr lang="en-US" sz="1400" dirty="0" smtClean="0"/>
              <a:t>Shen et. al.</a:t>
            </a:r>
            <a:r>
              <a:rPr lang="en-GB" sz="1400" i="1" dirty="0" smtClean="0"/>
              <a:t> Learning semantic representations using convolutional neural networks for web search</a:t>
            </a:r>
            <a:r>
              <a:rPr lang="en-GB" sz="1400" dirty="0" smtClean="0"/>
              <a:t>.</a:t>
            </a:r>
            <a:r>
              <a:rPr lang="en-US" sz="1400" dirty="0" smtClean="0"/>
              <a:t> (WWW, 2014)</a:t>
            </a:r>
            <a:endParaRPr lang="en-GB" sz="1400" dirty="0"/>
          </a:p>
        </p:txBody>
      </p:sp>
    </p:spTree>
    <p:extLst>
      <p:ext uri="{BB962C8B-B14F-4D97-AF65-F5344CB8AC3E}">
        <p14:creationId xmlns:p14="http://schemas.microsoft.com/office/powerpoint/2010/main" val="208743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use-cases for text embeddings in search</a:t>
            </a:r>
            <a:endParaRPr lang="en-GB" dirty="0"/>
          </a:p>
        </p:txBody>
      </p:sp>
      <p:pic>
        <p:nvPicPr>
          <p:cNvPr id="3" name="Content Placeholder 2"/>
          <p:cNvPicPr>
            <a:picLocks noGrp="1" noChangeAspect="1"/>
          </p:cNvPicPr>
          <p:nvPr>
            <p:ph idx="1"/>
          </p:nvPr>
        </p:nvPicPr>
        <p:blipFill>
          <a:blip r:embed="rId2"/>
          <a:stretch>
            <a:fillRect/>
          </a:stretch>
        </p:blipFill>
        <p:spPr>
          <a:xfrm>
            <a:off x="6617028" y="987425"/>
            <a:ext cx="3304520" cy="4873625"/>
          </a:xfrm>
          <a:prstGeom prst="rect">
            <a:avLst/>
          </a:prstGeom>
        </p:spPr>
      </p:pic>
      <p:sp>
        <p:nvSpPr>
          <p:cNvPr id="10" name="TextBox 9"/>
          <p:cNvSpPr txBox="1"/>
          <p:nvPr/>
        </p:nvSpPr>
        <p:spPr>
          <a:xfrm>
            <a:off x="3114961" y="6143308"/>
            <a:ext cx="5962081" cy="307777"/>
          </a:xfrm>
          <a:prstGeom prst="rect">
            <a:avLst/>
          </a:prstGeom>
          <a:noFill/>
        </p:spPr>
        <p:txBody>
          <a:bodyPr wrap="none" rtlCol="0">
            <a:spAutoFit/>
          </a:bodyPr>
          <a:lstStyle/>
          <a:p>
            <a:pPr algn="ctr"/>
            <a:r>
              <a:rPr lang="en-US" sz="1400" dirty="0" smtClean="0"/>
              <a:t>Gao et. al.</a:t>
            </a:r>
            <a:r>
              <a:rPr lang="en-GB" sz="1400" i="1" dirty="0" smtClean="0"/>
              <a:t> </a:t>
            </a:r>
            <a:r>
              <a:rPr lang="en-GB" sz="1400" i="1" dirty="0" err="1" smtClean="0"/>
              <a:t>Modeling</a:t>
            </a:r>
            <a:r>
              <a:rPr lang="en-GB" sz="1400" i="1" dirty="0" smtClean="0"/>
              <a:t> Interestingness with Deep Neural Networks</a:t>
            </a:r>
            <a:r>
              <a:rPr lang="en-GB" sz="1400" dirty="0" smtClean="0"/>
              <a:t>.</a:t>
            </a:r>
            <a:r>
              <a:rPr lang="en-US" sz="1400" dirty="0" smtClean="0"/>
              <a:t> (EMNLP, 2014)</a:t>
            </a:r>
            <a:endParaRPr lang="en-GB" sz="1400" dirty="0"/>
          </a:p>
        </p:txBody>
      </p:sp>
      <p:sp>
        <p:nvSpPr>
          <p:cNvPr id="11" name="Text Placeholder 8"/>
          <p:cNvSpPr>
            <a:spLocks noGrp="1"/>
          </p:cNvSpPr>
          <p:nvPr>
            <p:ph type="body" sz="half" idx="2"/>
          </p:nvPr>
        </p:nvSpPr>
        <p:spPr>
          <a:xfrm>
            <a:off x="839788" y="2903220"/>
            <a:ext cx="3932237" cy="2965768"/>
          </a:xfrm>
        </p:spPr>
        <p:txBody>
          <a:bodyPr>
            <a:normAutofit/>
          </a:bodyPr>
          <a:lstStyle/>
          <a:p>
            <a:r>
              <a:rPr lang="en-US" sz="2400" dirty="0" smtClean="0"/>
              <a:t>Entity detection in document (unstructured) body text</a:t>
            </a:r>
            <a:endParaRPr lang="en-GB" sz="2400" dirty="0"/>
          </a:p>
        </p:txBody>
      </p:sp>
    </p:spTree>
    <p:extLst>
      <p:ext uri="{BB962C8B-B14F-4D97-AF65-F5344CB8AC3E}">
        <p14:creationId xmlns:p14="http://schemas.microsoft.com/office/powerpoint/2010/main" val="5130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use-cases for text embeddings in search</a:t>
            </a:r>
            <a:endParaRPr lang="en-GB" dirty="0"/>
          </a:p>
        </p:txBody>
      </p:sp>
      <p:pic>
        <p:nvPicPr>
          <p:cNvPr id="5" name="Content Placeholder 8"/>
          <p:cNvPicPr>
            <a:picLocks noGrp="1" noChangeAspect="1"/>
          </p:cNvPicPr>
          <p:nvPr>
            <p:ph idx="1"/>
          </p:nvPr>
        </p:nvPicPr>
        <p:blipFill>
          <a:blip r:embed="rId2"/>
          <a:stretch>
            <a:fillRect/>
          </a:stretch>
        </p:blipFill>
        <p:spPr>
          <a:xfrm>
            <a:off x="6272170" y="987425"/>
            <a:ext cx="3994235" cy="4873625"/>
          </a:xfrm>
          <a:prstGeom prst="rect">
            <a:avLst/>
          </a:prstGeom>
        </p:spPr>
      </p:pic>
      <p:sp>
        <p:nvSpPr>
          <p:cNvPr id="6" name="TextBox 5"/>
          <p:cNvSpPr txBox="1"/>
          <p:nvPr/>
        </p:nvSpPr>
        <p:spPr>
          <a:xfrm>
            <a:off x="3247273" y="6154738"/>
            <a:ext cx="5697458" cy="307777"/>
          </a:xfrm>
          <a:prstGeom prst="rect">
            <a:avLst/>
          </a:prstGeom>
          <a:noFill/>
        </p:spPr>
        <p:txBody>
          <a:bodyPr wrap="none" rtlCol="0">
            <a:spAutoFit/>
          </a:bodyPr>
          <a:lstStyle/>
          <a:p>
            <a:pPr algn="ctr"/>
            <a:r>
              <a:rPr lang="en-US" sz="1400" dirty="0" smtClean="0"/>
              <a:t>Mitra and Craswell.</a:t>
            </a:r>
            <a:r>
              <a:rPr lang="en-GB" sz="1400" i="1" dirty="0" smtClean="0"/>
              <a:t> Query Auto-Completion for Rare Prefixes</a:t>
            </a:r>
            <a:r>
              <a:rPr lang="en-GB" sz="1400" dirty="0" smtClean="0"/>
              <a:t>.</a:t>
            </a:r>
            <a:r>
              <a:rPr lang="en-US" sz="1400" dirty="0" smtClean="0"/>
              <a:t> (CIKM, 2015)</a:t>
            </a:r>
            <a:endParaRPr lang="en-GB" sz="1400" dirty="0"/>
          </a:p>
        </p:txBody>
      </p:sp>
      <p:sp>
        <p:nvSpPr>
          <p:cNvPr id="7" name="Text Placeholder 8"/>
          <p:cNvSpPr>
            <a:spLocks noGrp="1"/>
          </p:cNvSpPr>
          <p:nvPr>
            <p:ph type="body" sz="half" idx="2"/>
          </p:nvPr>
        </p:nvSpPr>
        <p:spPr>
          <a:xfrm>
            <a:off x="839788" y="2903220"/>
            <a:ext cx="3932237" cy="2965768"/>
          </a:xfrm>
        </p:spPr>
        <p:txBody>
          <a:bodyPr>
            <a:normAutofit/>
          </a:bodyPr>
          <a:lstStyle/>
          <a:p>
            <a:r>
              <a:rPr lang="en-US" sz="2400" dirty="0" smtClean="0"/>
              <a:t>Predicting suffixes (or next word) for query auto-completion for rare prefixes</a:t>
            </a:r>
            <a:endParaRPr lang="en-GB" sz="2400" dirty="0"/>
          </a:p>
        </p:txBody>
      </p:sp>
    </p:spTree>
    <p:extLst>
      <p:ext uri="{BB962C8B-B14F-4D97-AF65-F5344CB8AC3E}">
        <p14:creationId xmlns:p14="http://schemas.microsoft.com/office/powerpoint/2010/main" val="1474207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use-cases for text embeddings in search</a:t>
            </a:r>
            <a:endParaRPr lang="en-GB" dirty="0"/>
          </a:p>
        </p:txBody>
      </p:sp>
      <p:pic>
        <p:nvPicPr>
          <p:cNvPr id="5" name="Content Placeholder 4"/>
          <p:cNvPicPr>
            <a:picLocks noGrp="1" noChangeAspect="1"/>
          </p:cNvPicPr>
          <p:nvPr>
            <p:ph idx="1"/>
          </p:nvPr>
        </p:nvPicPr>
        <p:blipFill>
          <a:blip r:embed="rId2"/>
          <a:stretch>
            <a:fillRect/>
          </a:stretch>
        </p:blipFill>
        <p:spPr>
          <a:xfrm>
            <a:off x="5823678" y="987425"/>
            <a:ext cx="4891219" cy="4873625"/>
          </a:xfrm>
          <a:prstGeom prst="rect">
            <a:avLst/>
          </a:prstGeom>
        </p:spPr>
      </p:pic>
      <p:sp>
        <p:nvSpPr>
          <p:cNvPr id="6" name="TextBox 5"/>
          <p:cNvSpPr txBox="1"/>
          <p:nvPr/>
        </p:nvSpPr>
        <p:spPr>
          <a:xfrm>
            <a:off x="1920210" y="6154738"/>
            <a:ext cx="8351582" cy="307777"/>
          </a:xfrm>
          <a:prstGeom prst="rect">
            <a:avLst/>
          </a:prstGeom>
          <a:noFill/>
        </p:spPr>
        <p:txBody>
          <a:bodyPr wrap="none" rtlCol="0">
            <a:spAutoFit/>
          </a:bodyPr>
          <a:lstStyle/>
          <a:p>
            <a:pPr algn="ctr"/>
            <a:r>
              <a:rPr lang="en-US" sz="1400" dirty="0" smtClean="0"/>
              <a:t>Mitra.</a:t>
            </a:r>
            <a:r>
              <a:rPr lang="en-GB" sz="1400" i="1" dirty="0" smtClean="0"/>
              <a:t> Exploring Session Context using Distributed Representations of Queries and Reformulations</a:t>
            </a:r>
            <a:r>
              <a:rPr lang="en-GB" sz="1400" dirty="0" smtClean="0"/>
              <a:t>.</a:t>
            </a:r>
            <a:r>
              <a:rPr lang="en-US" sz="1400" dirty="0" smtClean="0"/>
              <a:t> (SIGIR, 2015)</a:t>
            </a:r>
            <a:endParaRPr lang="en-GB" sz="1400" dirty="0"/>
          </a:p>
        </p:txBody>
      </p:sp>
      <p:sp>
        <p:nvSpPr>
          <p:cNvPr id="7" name="Text Placeholder 8"/>
          <p:cNvSpPr>
            <a:spLocks noGrp="1"/>
          </p:cNvSpPr>
          <p:nvPr>
            <p:ph type="body" sz="half" idx="2"/>
          </p:nvPr>
        </p:nvSpPr>
        <p:spPr>
          <a:xfrm>
            <a:off x="839788" y="2903220"/>
            <a:ext cx="3932237" cy="2965768"/>
          </a:xfrm>
        </p:spPr>
        <p:txBody>
          <a:bodyPr>
            <a:normAutofit/>
          </a:bodyPr>
          <a:lstStyle/>
          <a:p>
            <a:r>
              <a:rPr lang="en-US" sz="2400" dirty="0" smtClean="0"/>
              <a:t>Session modelling by learning an embedding for query (or intent) transitions</a:t>
            </a:r>
            <a:endParaRPr lang="en-GB" sz="2400" dirty="0"/>
          </a:p>
        </p:txBody>
      </p:sp>
    </p:spTree>
    <p:extLst>
      <p:ext uri="{BB962C8B-B14F-4D97-AF65-F5344CB8AC3E}">
        <p14:creationId xmlns:p14="http://schemas.microsoft.com/office/powerpoint/2010/main" val="1534986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introduction…</a:t>
            </a:r>
            <a:endParaRPr lang="en-GB" dirty="0"/>
          </a:p>
        </p:txBody>
      </p:sp>
      <p:sp>
        <p:nvSpPr>
          <p:cNvPr id="3" name="Content Placeholder 2"/>
          <p:cNvSpPr>
            <a:spLocks noGrp="1"/>
          </p:cNvSpPr>
          <p:nvPr>
            <p:ph idx="1"/>
          </p:nvPr>
        </p:nvSpPr>
        <p:spPr/>
        <p:txBody>
          <a:bodyPr>
            <a:normAutofit/>
          </a:bodyPr>
          <a:lstStyle/>
          <a:p>
            <a:r>
              <a:rPr lang="en-US" dirty="0" smtClean="0"/>
              <a:t>I have worked as a </a:t>
            </a:r>
            <a:r>
              <a:rPr lang="en-US" i="1" dirty="0" smtClean="0"/>
              <a:t>relevance engineer</a:t>
            </a:r>
            <a:r>
              <a:rPr lang="en-US" dirty="0" smtClean="0"/>
              <a:t> for Bing since 2007 (then called as </a:t>
            </a:r>
            <a:r>
              <a:rPr lang="en-US" i="1" dirty="0" smtClean="0"/>
              <a:t>Live Search</a:t>
            </a:r>
            <a:r>
              <a:rPr lang="en-US" dirty="0" smtClean="0"/>
              <a:t>)</a:t>
            </a:r>
          </a:p>
          <a:p>
            <a:pPr lvl="1"/>
            <a:r>
              <a:rPr lang="en-US" dirty="0" smtClean="0"/>
              <a:t>Mostly on Web document ranking and query formulation</a:t>
            </a:r>
          </a:p>
          <a:p>
            <a:pPr lvl="1"/>
            <a:r>
              <a:rPr lang="en-US" dirty="0" smtClean="0"/>
              <a:t>Moved to an applied research scientist role in 2013</a:t>
            </a:r>
          </a:p>
          <a:p>
            <a:endParaRPr lang="en-US" dirty="0"/>
          </a:p>
          <a:p>
            <a:r>
              <a:rPr lang="en-US" dirty="0" smtClean="0"/>
              <a:t>In this talk I will present…</a:t>
            </a:r>
          </a:p>
          <a:p>
            <a:pPr lvl="1"/>
            <a:r>
              <a:rPr lang="en-US" dirty="0" smtClean="0"/>
              <a:t>Some personal learnings and takeaways </a:t>
            </a:r>
            <a:r>
              <a:rPr lang="en-GB" dirty="0"/>
              <a:t>from working on (neural and non-neural) text embeddings for </a:t>
            </a:r>
            <a:r>
              <a:rPr lang="en-GB" dirty="0" smtClean="0"/>
              <a:t>IR</a:t>
            </a:r>
          </a:p>
          <a:p>
            <a:pPr lvl="1"/>
            <a:r>
              <a:rPr lang="en-US" dirty="0" smtClean="0"/>
              <a:t>Highlight a </a:t>
            </a:r>
            <a:r>
              <a:rPr lang="en-GB" dirty="0" smtClean="0"/>
              <a:t>few of my favourite insights/papers </a:t>
            </a:r>
            <a:r>
              <a:rPr lang="en-GB" dirty="0"/>
              <a:t>from the broader academic community</a:t>
            </a:r>
          </a:p>
        </p:txBody>
      </p:sp>
      <p:sp>
        <p:nvSpPr>
          <p:cNvPr id="4" name="TextBox 3"/>
          <p:cNvSpPr txBox="1"/>
          <p:nvPr/>
        </p:nvSpPr>
        <p:spPr>
          <a:xfrm>
            <a:off x="3394855" y="6204257"/>
            <a:ext cx="5402313" cy="338554"/>
          </a:xfrm>
          <a:prstGeom prst="rect">
            <a:avLst/>
          </a:prstGeom>
          <a:noFill/>
        </p:spPr>
        <p:txBody>
          <a:bodyPr wrap="none" rtlCol="0">
            <a:spAutoFit/>
          </a:bodyPr>
          <a:lstStyle/>
          <a:p>
            <a:pPr algn="ctr"/>
            <a:r>
              <a:rPr lang="en-US" sz="1600" dirty="0" smtClean="0"/>
              <a:t>*Thanks to Nick Craswell for suggesting the title “Vectorland”.</a:t>
            </a:r>
            <a:endParaRPr lang="en-GB" sz="1600" dirty="0"/>
          </a:p>
        </p:txBody>
      </p:sp>
    </p:spTree>
    <p:extLst>
      <p:ext uri="{BB962C8B-B14F-4D97-AF65-F5344CB8AC3E}">
        <p14:creationId xmlns:p14="http://schemas.microsoft.com/office/powerpoint/2010/main" val="3532927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use-cases for text embeddings in search</a:t>
            </a:r>
            <a:endParaRPr lang="en-GB" dirty="0"/>
          </a:p>
        </p:txBody>
      </p:sp>
      <p:pic>
        <p:nvPicPr>
          <p:cNvPr id="4" name="Content Placeholder 3"/>
          <p:cNvPicPr>
            <a:picLocks noGrp="1" noChangeAspect="1"/>
          </p:cNvPicPr>
          <p:nvPr>
            <p:ph idx="1"/>
          </p:nvPr>
        </p:nvPicPr>
        <p:blipFill>
          <a:blip r:embed="rId2"/>
          <a:stretch>
            <a:fillRect/>
          </a:stretch>
        </p:blipFill>
        <p:spPr>
          <a:xfrm>
            <a:off x="6107046" y="987425"/>
            <a:ext cx="4324484" cy="4873625"/>
          </a:xfrm>
          <a:prstGeom prst="rect">
            <a:avLst/>
          </a:prstGeom>
        </p:spPr>
      </p:pic>
      <p:sp>
        <p:nvSpPr>
          <p:cNvPr id="10" name="TextBox 9"/>
          <p:cNvSpPr txBox="1"/>
          <p:nvPr/>
        </p:nvSpPr>
        <p:spPr>
          <a:xfrm>
            <a:off x="2146169" y="6154738"/>
            <a:ext cx="7899663" cy="307777"/>
          </a:xfrm>
          <a:prstGeom prst="rect">
            <a:avLst/>
          </a:prstGeom>
          <a:noFill/>
        </p:spPr>
        <p:txBody>
          <a:bodyPr wrap="none" rtlCol="0">
            <a:spAutoFit/>
          </a:bodyPr>
          <a:lstStyle/>
          <a:p>
            <a:pPr algn="ctr"/>
            <a:r>
              <a:rPr lang="en-GB" sz="1400" dirty="0" smtClean="0"/>
              <a:t>Nalisnick et. al</a:t>
            </a:r>
            <a:r>
              <a:rPr lang="en-US" sz="1400" dirty="0" smtClean="0"/>
              <a:t>.</a:t>
            </a:r>
            <a:r>
              <a:rPr lang="en-GB" sz="1400" i="1" dirty="0" smtClean="0"/>
              <a:t> Improving Document Ranking with Dual Word Embeddings</a:t>
            </a:r>
            <a:r>
              <a:rPr lang="en-GB" sz="1400" dirty="0" smtClean="0"/>
              <a:t>. (Submitted to WWW, 2016)</a:t>
            </a:r>
            <a:endParaRPr lang="en-GB" sz="1400" dirty="0"/>
          </a:p>
        </p:txBody>
      </p:sp>
      <p:sp>
        <p:nvSpPr>
          <p:cNvPr id="11" name="Text Placeholder 8"/>
          <p:cNvSpPr>
            <a:spLocks noGrp="1"/>
          </p:cNvSpPr>
          <p:nvPr>
            <p:ph type="body" sz="half" idx="2"/>
          </p:nvPr>
        </p:nvSpPr>
        <p:spPr>
          <a:xfrm>
            <a:off x="839788" y="2903220"/>
            <a:ext cx="3932237" cy="2965768"/>
          </a:xfrm>
        </p:spPr>
        <p:txBody>
          <a:bodyPr>
            <a:normAutofit/>
          </a:bodyPr>
          <a:lstStyle/>
          <a:p>
            <a:r>
              <a:rPr lang="en-US" sz="2400" dirty="0" smtClean="0"/>
              <a:t>Modelling the </a:t>
            </a:r>
            <a:r>
              <a:rPr lang="en-US" sz="2400" i="1" dirty="0" err="1" smtClean="0"/>
              <a:t>aboutness</a:t>
            </a:r>
            <a:r>
              <a:rPr lang="en-US" sz="2400" dirty="0" smtClean="0"/>
              <a:t> of a document by capturing evidences from document terms that do no match the query</a:t>
            </a:r>
            <a:endParaRPr lang="en-GB" sz="2400" dirty="0"/>
          </a:p>
        </p:txBody>
      </p:sp>
      <p:sp>
        <p:nvSpPr>
          <p:cNvPr id="5" name="TextBox 4"/>
          <p:cNvSpPr txBox="1"/>
          <p:nvPr/>
        </p:nvSpPr>
        <p:spPr>
          <a:xfrm>
            <a:off x="6817548" y="2906315"/>
            <a:ext cx="2903487" cy="369332"/>
          </a:xfrm>
          <a:prstGeom prst="rect">
            <a:avLst/>
          </a:prstGeom>
          <a:solidFill>
            <a:schemeClr val="bg1"/>
          </a:solidFill>
        </p:spPr>
        <p:txBody>
          <a:bodyPr wrap="none" rtlCol="0">
            <a:spAutoFit/>
          </a:bodyPr>
          <a:lstStyle/>
          <a:p>
            <a:pPr algn="ctr"/>
            <a:r>
              <a:rPr lang="en-US" dirty="0" smtClean="0"/>
              <a:t>Passage </a:t>
            </a:r>
            <a:r>
              <a:rPr lang="en-US" i="1" dirty="0" smtClean="0"/>
              <a:t>about</a:t>
            </a:r>
            <a:r>
              <a:rPr lang="en-US" dirty="0" smtClean="0"/>
              <a:t> Albuquerque</a:t>
            </a:r>
            <a:endParaRPr lang="en-GB" dirty="0"/>
          </a:p>
        </p:txBody>
      </p:sp>
      <p:sp>
        <p:nvSpPr>
          <p:cNvPr id="12" name="TextBox 11"/>
          <p:cNvSpPr txBox="1"/>
          <p:nvPr/>
        </p:nvSpPr>
        <p:spPr>
          <a:xfrm>
            <a:off x="6625185" y="5488186"/>
            <a:ext cx="3288208" cy="369332"/>
          </a:xfrm>
          <a:prstGeom prst="rect">
            <a:avLst/>
          </a:prstGeom>
          <a:solidFill>
            <a:schemeClr val="bg1"/>
          </a:solidFill>
        </p:spPr>
        <p:txBody>
          <a:bodyPr wrap="none" rtlCol="0">
            <a:spAutoFit/>
          </a:bodyPr>
          <a:lstStyle/>
          <a:p>
            <a:pPr algn="ctr"/>
            <a:r>
              <a:rPr lang="en-US" dirty="0" smtClean="0"/>
              <a:t>Passage </a:t>
            </a:r>
            <a:r>
              <a:rPr lang="en-US" i="1" dirty="0" smtClean="0"/>
              <a:t>not about </a:t>
            </a:r>
            <a:r>
              <a:rPr lang="en-US" dirty="0" smtClean="0"/>
              <a:t>Albuquerque</a:t>
            </a:r>
            <a:endParaRPr lang="en-GB" dirty="0"/>
          </a:p>
        </p:txBody>
      </p:sp>
    </p:spTree>
    <p:extLst>
      <p:ext uri="{BB962C8B-B14F-4D97-AF65-F5344CB8AC3E}">
        <p14:creationId xmlns:p14="http://schemas.microsoft.com/office/powerpoint/2010/main" val="1931688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use-cases for text embeddings in search</a:t>
            </a:r>
            <a:endParaRPr lang="en-GB" dirty="0"/>
          </a:p>
        </p:txBody>
      </p:sp>
      <p:sp>
        <p:nvSpPr>
          <p:cNvPr id="10" name="TextBox 9"/>
          <p:cNvSpPr txBox="1"/>
          <p:nvPr/>
        </p:nvSpPr>
        <p:spPr>
          <a:xfrm>
            <a:off x="2927732" y="6154738"/>
            <a:ext cx="6336536" cy="523220"/>
          </a:xfrm>
          <a:prstGeom prst="rect">
            <a:avLst/>
          </a:prstGeom>
          <a:noFill/>
        </p:spPr>
        <p:txBody>
          <a:bodyPr wrap="square" rtlCol="0">
            <a:spAutoFit/>
          </a:bodyPr>
          <a:lstStyle/>
          <a:p>
            <a:pPr algn="ctr"/>
            <a:r>
              <a:rPr lang="en-GB" sz="1400" dirty="0" smtClean="0"/>
              <a:t>Liu et. al</a:t>
            </a:r>
            <a:r>
              <a:rPr lang="en-US" sz="1400" dirty="0" smtClean="0"/>
              <a:t>.</a:t>
            </a:r>
            <a:r>
              <a:rPr lang="en-GB" sz="1400" i="1" dirty="0" smtClean="0"/>
              <a:t> Representation Learning Using Multi-Task Deep Neural Networks for Semantic Classification and Information Retrieval</a:t>
            </a:r>
            <a:r>
              <a:rPr lang="en-GB" sz="1400" dirty="0" smtClean="0"/>
              <a:t>. (NAACL, 2015)</a:t>
            </a:r>
            <a:endParaRPr lang="en-GB" sz="1400" dirty="0"/>
          </a:p>
        </p:txBody>
      </p:sp>
      <p:pic>
        <p:nvPicPr>
          <p:cNvPr id="6" name="Content Placeholder 5"/>
          <p:cNvPicPr>
            <a:picLocks noGrp="1" noChangeAspect="1"/>
          </p:cNvPicPr>
          <p:nvPr>
            <p:ph idx="1"/>
          </p:nvPr>
        </p:nvPicPr>
        <p:blipFill>
          <a:blip r:embed="rId2"/>
          <a:stretch>
            <a:fillRect/>
          </a:stretch>
        </p:blipFill>
        <p:spPr>
          <a:xfrm>
            <a:off x="5183188" y="1872420"/>
            <a:ext cx="6172200" cy="3103634"/>
          </a:xfrm>
          <a:prstGeom prst="rect">
            <a:avLst/>
          </a:prstGeom>
        </p:spPr>
      </p:pic>
      <p:sp>
        <p:nvSpPr>
          <p:cNvPr id="11" name="Text Placeholder 8"/>
          <p:cNvSpPr>
            <a:spLocks noGrp="1"/>
          </p:cNvSpPr>
          <p:nvPr>
            <p:ph type="body" sz="half" idx="2"/>
          </p:nvPr>
        </p:nvSpPr>
        <p:spPr>
          <a:xfrm>
            <a:off x="839788" y="2903220"/>
            <a:ext cx="3932237" cy="2965768"/>
          </a:xfrm>
        </p:spPr>
        <p:txBody>
          <a:bodyPr>
            <a:normAutofit/>
          </a:bodyPr>
          <a:lstStyle/>
          <a:p>
            <a:r>
              <a:rPr lang="en-US" sz="2400" dirty="0" smtClean="0"/>
              <a:t>Multi-task embedding of queries for classification and document retrieval</a:t>
            </a:r>
            <a:endParaRPr lang="en-GB" sz="2400" dirty="0"/>
          </a:p>
        </p:txBody>
      </p:sp>
    </p:spTree>
    <p:extLst>
      <p:ext uri="{BB962C8B-B14F-4D97-AF65-F5344CB8AC3E}">
        <p14:creationId xmlns:p14="http://schemas.microsoft.com/office/powerpoint/2010/main" val="2575285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1850" y="681926"/>
            <a:ext cx="10515600" cy="3880550"/>
          </a:xfrm>
        </p:spPr>
        <p:txBody>
          <a:bodyPr>
            <a:normAutofit/>
          </a:bodyPr>
          <a:lstStyle/>
          <a:p>
            <a:pPr algn="just"/>
            <a:r>
              <a:rPr lang="en-GB" sz="5400" dirty="0" smtClean="0"/>
              <a:t>How do you learn an embedding?</a:t>
            </a:r>
            <a:endParaRPr lang="en-GB" sz="8800" b="1" dirty="0">
              <a:latin typeface="Segoe Print" panose="020006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78824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(typically) learn an embedding?</a:t>
            </a:r>
            <a:endParaRPr lang="en-GB" dirty="0"/>
          </a:p>
        </p:txBody>
      </p:sp>
      <p:sp>
        <p:nvSpPr>
          <p:cNvPr id="4" name="Content Placeholder 3"/>
          <p:cNvSpPr>
            <a:spLocks noGrp="1"/>
          </p:cNvSpPr>
          <p:nvPr>
            <p:ph sz="half" idx="1"/>
          </p:nvPr>
        </p:nvSpPr>
        <p:spPr/>
        <p:txBody>
          <a:bodyPr>
            <a:normAutofit fontScale="85000" lnSpcReduction="10000"/>
          </a:bodyPr>
          <a:lstStyle/>
          <a:p>
            <a:r>
              <a:rPr lang="en-US" dirty="0" smtClean="0"/>
              <a:t>Setup a prediction task</a:t>
            </a:r>
          </a:p>
          <a:p>
            <a:pPr marL="0" indent="0" algn="ctr">
              <a:spcBef>
                <a:spcPts val="1800"/>
              </a:spcBef>
              <a:buNone/>
            </a:pPr>
            <a:r>
              <a:rPr lang="en-US" sz="2400" dirty="0" smtClean="0"/>
              <a:t>Source Item </a:t>
            </a:r>
            <a:r>
              <a:rPr lang="el-GR" sz="2400" dirty="0" smtClean="0"/>
              <a:t>→</a:t>
            </a:r>
            <a:r>
              <a:rPr lang="en-US" sz="2400" dirty="0" smtClean="0"/>
              <a:t> Target Item</a:t>
            </a:r>
          </a:p>
          <a:p>
            <a:pPr>
              <a:spcBef>
                <a:spcPts val="3000"/>
              </a:spcBef>
            </a:pPr>
            <a:r>
              <a:rPr lang="en-US" dirty="0" smtClean="0"/>
              <a:t>Input and Output vectors are sparse</a:t>
            </a:r>
          </a:p>
          <a:p>
            <a:pPr>
              <a:spcBef>
                <a:spcPts val="3000"/>
              </a:spcBef>
            </a:pPr>
            <a:r>
              <a:rPr lang="en-US" dirty="0" smtClean="0"/>
              <a:t>Learning the embedding</a:t>
            </a:r>
          </a:p>
          <a:p>
            <a:pPr marL="0" indent="0">
              <a:buNone/>
            </a:pPr>
            <a:r>
              <a:rPr lang="en-US" dirty="0"/>
              <a:t> </a:t>
            </a:r>
            <a:r>
              <a:rPr lang="en-US" dirty="0" smtClean="0"/>
              <a:t>  ≈ Dimensionality reduction</a:t>
            </a:r>
          </a:p>
          <a:p>
            <a:pPr marL="457200" lvl="1" indent="0">
              <a:buNone/>
            </a:pPr>
            <a:r>
              <a:rPr lang="en-US" dirty="0" smtClean="0"/>
              <a:t>(*The bottleneck trick for NNs)</a:t>
            </a:r>
          </a:p>
          <a:p>
            <a:pPr>
              <a:spcBef>
                <a:spcPts val="3000"/>
              </a:spcBef>
            </a:pPr>
            <a:r>
              <a:rPr lang="en-US" dirty="0" smtClean="0"/>
              <a:t>Many options for the actual model </a:t>
            </a:r>
          </a:p>
          <a:p>
            <a:pPr lvl="1"/>
            <a:r>
              <a:rPr lang="en-US" dirty="0" smtClean="0"/>
              <a:t>Neural networks, matrix factorization, Pointwise Mutual Information, etc.</a:t>
            </a:r>
          </a:p>
          <a:p>
            <a:endParaRPr lang="en-GB" dirty="0"/>
          </a:p>
        </p:txBody>
      </p:sp>
      <p:grpSp>
        <p:nvGrpSpPr>
          <p:cNvPr id="108" name="Group 107"/>
          <p:cNvGrpSpPr/>
          <p:nvPr/>
        </p:nvGrpSpPr>
        <p:grpSpPr>
          <a:xfrm>
            <a:off x="6096000" y="2309761"/>
            <a:ext cx="5175722" cy="3303055"/>
            <a:chOff x="6096000" y="2309761"/>
            <a:chExt cx="5175722" cy="3303055"/>
          </a:xfrm>
        </p:grpSpPr>
        <p:sp>
          <p:nvSpPr>
            <p:cNvPr id="58" name="TextBox 57"/>
            <p:cNvSpPr txBox="1"/>
            <p:nvPr/>
          </p:nvSpPr>
          <p:spPr>
            <a:xfrm>
              <a:off x="10126583" y="2309761"/>
              <a:ext cx="1145139" cy="461665"/>
            </a:xfrm>
            <a:prstGeom prst="rect">
              <a:avLst/>
            </a:prstGeom>
            <a:noFill/>
          </p:spPr>
          <p:txBody>
            <a:bodyPr wrap="square" rtlCol="0">
              <a:spAutoFit/>
            </a:bodyPr>
            <a:lstStyle/>
            <a:p>
              <a:pPr algn="ctr"/>
              <a:r>
                <a:rPr lang="en-US" sz="1200" dirty="0" smtClean="0">
                  <a:latin typeface="Segoe UI Light" panose="020B0502040204020203" pitchFamily="34" charset="0"/>
                  <a:cs typeface="Segoe UI Light" panose="020B0502040204020203" pitchFamily="34" charset="0"/>
                </a:rPr>
                <a:t>Target</a:t>
              </a:r>
            </a:p>
            <a:p>
              <a:pPr algn="ctr"/>
              <a:r>
                <a:rPr lang="en-US" sz="1200" dirty="0" smtClean="0">
                  <a:latin typeface="Segoe UI Light" panose="020B0502040204020203" pitchFamily="34" charset="0"/>
                  <a:cs typeface="Segoe UI Light" panose="020B0502040204020203" pitchFamily="34" charset="0"/>
                </a:rPr>
                <a:t>Item</a:t>
              </a:r>
              <a:endParaRPr lang="en-GB" sz="1200" dirty="0">
                <a:latin typeface="Segoe UI Light" panose="020B0502040204020203" pitchFamily="34" charset="0"/>
                <a:cs typeface="Segoe UI Light" panose="020B0502040204020203" pitchFamily="34" charset="0"/>
              </a:endParaRPr>
            </a:p>
          </p:txBody>
        </p:sp>
        <p:sp>
          <p:nvSpPr>
            <p:cNvPr id="59" name="TextBox 58"/>
            <p:cNvSpPr txBox="1"/>
            <p:nvPr/>
          </p:nvSpPr>
          <p:spPr>
            <a:xfrm>
              <a:off x="6096000" y="2309761"/>
              <a:ext cx="979077" cy="461665"/>
            </a:xfrm>
            <a:prstGeom prst="rect">
              <a:avLst/>
            </a:prstGeom>
            <a:noFill/>
          </p:spPr>
          <p:txBody>
            <a:bodyPr wrap="square" rtlCol="0">
              <a:spAutoFit/>
            </a:bodyPr>
            <a:lstStyle/>
            <a:p>
              <a:pPr algn="ctr"/>
              <a:r>
                <a:rPr lang="en-US" sz="1200" dirty="0" smtClean="0">
                  <a:latin typeface="Segoe UI Light" panose="020B0502040204020203" pitchFamily="34" charset="0"/>
                  <a:cs typeface="Segoe UI Light" panose="020B0502040204020203" pitchFamily="34" charset="0"/>
                </a:rPr>
                <a:t>Source</a:t>
              </a:r>
            </a:p>
            <a:p>
              <a:pPr algn="ctr"/>
              <a:r>
                <a:rPr lang="en-US" sz="1200" dirty="0" smtClean="0">
                  <a:latin typeface="Segoe UI Light" panose="020B0502040204020203" pitchFamily="34" charset="0"/>
                  <a:cs typeface="Segoe UI Light" panose="020B0502040204020203" pitchFamily="34" charset="0"/>
                </a:rPr>
                <a:t>Item</a:t>
              </a:r>
              <a:endParaRPr lang="en-GB" sz="1200" dirty="0">
                <a:latin typeface="Segoe UI Light" panose="020B0502040204020203" pitchFamily="34" charset="0"/>
                <a:cs typeface="Segoe UI Light" panose="020B0502040204020203" pitchFamily="34" charset="0"/>
              </a:endParaRPr>
            </a:p>
          </p:txBody>
        </p:sp>
        <p:grpSp>
          <p:nvGrpSpPr>
            <p:cNvPr id="60" name="Group 59"/>
            <p:cNvGrpSpPr/>
            <p:nvPr/>
          </p:nvGrpSpPr>
          <p:grpSpPr>
            <a:xfrm>
              <a:off x="6460646" y="2828759"/>
              <a:ext cx="249786" cy="2784057"/>
              <a:chOff x="3467100" y="2743200"/>
              <a:chExt cx="723900" cy="7962900"/>
            </a:xfrm>
          </p:grpSpPr>
          <p:sp>
            <p:nvSpPr>
              <p:cNvPr id="96" name="Rounded Rectangle 95"/>
              <p:cNvSpPr/>
              <p:nvPr/>
            </p:nvSpPr>
            <p:spPr>
              <a:xfrm>
                <a:off x="3467100" y="2743200"/>
                <a:ext cx="723900" cy="79629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97" name="Oval 96"/>
              <p:cNvSpPr/>
              <p:nvPr/>
            </p:nvSpPr>
            <p:spPr>
              <a:xfrm>
                <a:off x="3629025" y="304800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98" name="Oval 97"/>
              <p:cNvSpPr/>
              <p:nvPr/>
            </p:nvSpPr>
            <p:spPr>
              <a:xfrm>
                <a:off x="3629025" y="375285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99" name="Oval 98"/>
              <p:cNvSpPr/>
              <p:nvPr/>
            </p:nvSpPr>
            <p:spPr>
              <a:xfrm>
                <a:off x="3629025" y="445770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100" name="Oval 99"/>
              <p:cNvSpPr/>
              <p:nvPr/>
            </p:nvSpPr>
            <p:spPr>
              <a:xfrm>
                <a:off x="3629025" y="516255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101" name="Oval 100"/>
              <p:cNvSpPr/>
              <p:nvPr/>
            </p:nvSpPr>
            <p:spPr>
              <a:xfrm>
                <a:off x="3629025" y="788670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102" name="Oval 101"/>
              <p:cNvSpPr/>
              <p:nvPr/>
            </p:nvSpPr>
            <p:spPr>
              <a:xfrm>
                <a:off x="3629025" y="859155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103" name="Oval 102"/>
              <p:cNvSpPr/>
              <p:nvPr/>
            </p:nvSpPr>
            <p:spPr>
              <a:xfrm>
                <a:off x="3629025" y="929640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104" name="Oval 103"/>
              <p:cNvSpPr/>
              <p:nvPr/>
            </p:nvSpPr>
            <p:spPr>
              <a:xfrm>
                <a:off x="3629025" y="1000125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105" name="Oval 104"/>
              <p:cNvSpPr/>
              <p:nvPr/>
            </p:nvSpPr>
            <p:spPr>
              <a:xfrm>
                <a:off x="3776139" y="6371178"/>
                <a:ext cx="105822" cy="10582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106" name="Oval 105"/>
              <p:cNvSpPr/>
              <p:nvPr/>
            </p:nvSpPr>
            <p:spPr>
              <a:xfrm>
                <a:off x="3776139" y="6781800"/>
                <a:ext cx="105822" cy="10582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107" name="Oval 106"/>
              <p:cNvSpPr/>
              <p:nvPr/>
            </p:nvSpPr>
            <p:spPr>
              <a:xfrm>
                <a:off x="3776139" y="7192422"/>
                <a:ext cx="105822" cy="10582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grpSp>
        <p:grpSp>
          <p:nvGrpSpPr>
            <p:cNvPr id="61" name="Group 60"/>
            <p:cNvGrpSpPr/>
            <p:nvPr/>
          </p:nvGrpSpPr>
          <p:grpSpPr>
            <a:xfrm>
              <a:off x="10574259" y="2828759"/>
              <a:ext cx="249786" cy="2784057"/>
              <a:chOff x="13754100" y="2743200"/>
              <a:chExt cx="723900" cy="7962900"/>
            </a:xfrm>
          </p:grpSpPr>
          <p:sp>
            <p:nvSpPr>
              <p:cNvPr id="84" name="Rounded Rectangle 83"/>
              <p:cNvSpPr/>
              <p:nvPr/>
            </p:nvSpPr>
            <p:spPr>
              <a:xfrm>
                <a:off x="13754100" y="2743200"/>
                <a:ext cx="723900" cy="79629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85" name="Oval 84"/>
              <p:cNvSpPr/>
              <p:nvPr/>
            </p:nvSpPr>
            <p:spPr>
              <a:xfrm>
                <a:off x="13916025" y="304800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86" name="Oval 85"/>
              <p:cNvSpPr/>
              <p:nvPr/>
            </p:nvSpPr>
            <p:spPr>
              <a:xfrm>
                <a:off x="13916025" y="375285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87" name="Oval 86"/>
              <p:cNvSpPr/>
              <p:nvPr/>
            </p:nvSpPr>
            <p:spPr>
              <a:xfrm>
                <a:off x="13916025" y="445770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88" name="Oval 87"/>
              <p:cNvSpPr/>
              <p:nvPr/>
            </p:nvSpPr>
            <p:spPr>
              <a:xfrm>
                <a:off x="13916025" y="516255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89" name="Oval 88"/>
              <p:cNvSpPr/>
              <p:nvPr/>
            </p:nvSpPr>
            <p:spPr>
              <a:xfrm>
                <a:off x="13916025" y="788670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90" name="Oval 89"/>
              <p:cNvSpPr/>
              <p:nvPr/>
            </p:nvSpPr>
            <p:spPr>
              <a:xfrm>
                <a:off x="13916025" y="859155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91" name="Oval 90"/>
              <p:cNvSpPr/>
              <p:nvPr/>
            </p:nvSpPr>
            <p:spPr>
              <a:xfrm>
                <a:off x="13916025" y="929640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92" name="Oval 91"/>
              <p:cNvSpPr/>
              <p:nvPr/>
            </p:nvSpPr>
            <p:spPr>
              <a:xfrm>
                <a:off x="13916025" y="10001250"/>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93" name="Oval 92"/>
              <p:cNvSpPr/>
              <p:nvPr/>
            </p:nvSpPr>
            <p:spPr>
              <a:xfrm>
                <a:off x="14063139" y="6371178"/>
                <a:ext cx="105822" cy="10582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94" name="Oval 93"/>
              <p:cNvSpPr/>
              <p:nvPr/>
            </p:nvSpPr>
            <p:spPr>
              <a:xfrm>
                <a:off x="14063139" y="6781800"/>
                <a:ext cx="105822" cy="10582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95" name="Oval 94"/>
              <p:cNvSpPr/>
              <p:nvPr/>
            </p:nvSpPr>
            <p:spPr>
              <a:xfrm>
                <a:off x="14063139" y="7192422"/>
                <a:ext cx="105822" cy="10582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grpSp>
        <p:grpSp>
          <p:nvGrpSpPr>
            <p:cNvPr id="62" name="Group 61"/>
            <p:cNvGrpSpPr/>
            <p:nvPr/>
          </p:nvGrpSpPr>
          <p:grpSpPr>
            <a:xfrm>
              <a:off x="7944712" y="3654580"/>
              <a:ext cx="249786" cy="1246373"/>
              <a:chOff x="8610600" y="4999375"/>
              <a:chExt cx="723900" cy="3564849"/>
            </a:xfrm>
          </p:grpSpPr>
          <p:sp>
            <p:nvSpPr>
              <p:cNvPr id="77" name="Rounded Rectangle 76"/>
              <p:cNvSpPr/>
              <p:nvPr/>
            </p:nvSpPr>
            <p:spPr>
              <a:xfrm>
                <a:off x="8610600" y="4999375"/>
                <a:ext cx="723900" cy="356484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78" name="Oval 77"/>
              <p:cNvSpPr/>
              <p:nvPr/>
            </p:nvSpPr>
            <p:spPr>
              <a:xfrm>
                <a:off x="8772525" y="5252693"/>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79" name="Oval 78"/>
              <p:cNvSpPr/>
              <p:nvPr/>
            </p:nvSpPr>
            <p:spPr>
              <a:xfrm>
                <a:off x="8772525" y="5957543"/>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80" name="Oval 79"/>
              <p:cNvSpPr/>
              <p:nvPr/>
            </p:nvSpPr>
            <p:spPr>
              <a:xfrm>
                <a:off x="8757535" y="7937668"/>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81" name="Oval 80"/>
              <p:cNvSpPr/>
              <p:nvPr/>
            </p:nvSpPr>
            <p:spPr>
              <a:xfrm>
                <a:off x="8919639" y="6705802"/>
                <a:ext cx="59469" cy="624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82" name="Oval 81"/>
              <p:cNvSpPr/>
              <p:nvPr/>
            </p:nvSpPr>
            <p:spPr>
              <a:xfrm>
                <a:off x="8919639" y="7116424"/>
                <a:ext cx="59469" cy="624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83" name="Oval 82"/>
              <p:cNvSpPr/>
              <p:nvPr/>
            </p:nvSpPr>
            <p:spPr>
              <a:xfrm>
                <a:off x="8919639" y="7527046"/>
                <a:ext cx="59469" cy="624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grpSp>
        <p:sp>
          <p:nvSpPr>
            <p:cNvPr id="63" name="Left-Right Arrow 62"/>
            <p:cNvSpPr/>
            <p:nvPr/>
          </p:nvSpPr>
          <p:spPr>
            <a:xfrm>
              <a:off x="8359907" y="4242227"/>
              <a:ext cx="552707" cy="181427"/>
            </a:xfrm>
            <a:prstGeom prst="leftRightArrow">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solidFill>
                  <a:schemeClr val="dk1"/>
                </a:solidFill>
              </a:endParaRPr>
            </a:p>
          </p:txBody>
        </p:sp>
        <p:sp>
          <p:nvSpPr>
            <p:cNvPr id="64" name="Trapezoid 63"/>
            <p:cNvSpPr/>
            <p:nvPr/>
          </p:nvSpPr>
          <p:spPr>
            <a:xfrm rot="5400000">
              <a:off x="6039010" y="3811009"/>
              <a:ext cx="2577124" cy="896516"/>
            </a:xfrm>
            <a:prstGeom prst="trapezoid">
              <a:avLst>
                <a:gd name="adj" fmla="val 71992"/>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1200">
                <a:solidFill>
                  <a:schemeClr val="dk1"/>
                </a:solidFill>
                <a:latin typeface="Segoe UI Light" panose="020B0502040204020203" pitchFamily="34" charset="0"/>
                <a:cs typeface="Segoe UI Light" panose="020B0502040204020203" pitchFamily="34" charset="0"/>
              </a:endParaRPr>
            </a:p>
          </p:txBody>
        </p:sp>
        <p:grpSp>
          <p:nvGrpSpPr>
            <p:cNvPr id="65" name="Group 64"/>
            <p:cNvGrpSpPr/>
            <p:nvPr/>
          </p:nvGrpSpPr>
          <p:grpSpPr>
            <a:xfrm>
              <a:off x="9089198" y="3636079"/>
              <a:ext cx="249786" cy="1246373"/>
              <a:chOff x="8610600" y="4999375"/>
              <a:chExt cx="723900" cy="3564849"/>
            </a:xfrm>
          </p:grpSpPr>
          <p:sp>
            <p:nvSpPr>
              <p:cNvPr id="70" name="Rounded Rectangle 69"/>
              <p:cNvSpPr/>
              <p:nvPr/>
            </p:nvSpPr>
            <p:spPr>
              <a:xfrm>
                <a:off x="8610600" y="4999375"/>
                <a:ext cx="723900" cy="356484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71" name="Oval 70"/>
              <p:cNvSpPr/>
              <p:nvPr/>
            </p:nvSpPr>
            <p:spPr>
              <a:xfrm>
                <a:off x="8772525" y="5252693"/>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72" name="Oval 71"/>
              <p:cNvSpPr/>
              <p:nvPr/>
            </p:nvSpPr>
            <p:spPr>
              <a:xfrm>
                <a:off x="8772525" y="5957543"/>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73" name="Oval 72"/>
              <p:cNvSpPr/>
              <p:nvPr/>
            </p:nvSpPr>
            <p:spPr>
              <a:xfrm>
                <a:off x="8757535" y="7937668"/>
                <a:ext cx="400050" cy="40005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74" name="Oval 73"/>
              <p:cNvSpPr/>
              <p:nvPr/>
            </p:nvSpPr>
            <p:spPr>
              <a:xfrm>
                <a:off x="8919639" y="6705802"/>
                <a:ext cx="59469" cy="624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75" name="Oval 74"/>
              <p:cNvSpPr/>
              <p:nvPr/>
            </p:nvSpPr>
            <p:spPr>
              <a:xfrm>
                <a:off x="8919639" y="7116424"/>
                <a:ext cx="59469" cy="624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sp>
            <p:nvSpPr>
              <p:cNvPr id="76" name="Oval 75"/>
              <p:cNvSpPr/>
              <p:nvPr/>
            </p:nvSpPr>
            <p:spPr>
              <a:xfrm>
                <a:off x="8919639" y="7527046"/>
                <a:ext cx="59469" cy="624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800"/>
              </a:p>
            </p:txBody>
          </p:sp>
        </p:grpSp>
        <p:sp>
          <p:nvSpPr>
            <p:cNvPr id="66" name="Trapezoid 65"/>
            <p:cNvSpPr/>
            <p:nvPr/>
          </p:nvSpPr>
          <p:spPr>
            <a:xfrm rot="16200000">
              <a:off x="8664089" y="3792511"/>
              <a:ext cx="2577124" cy="896516"/>
            </a:xfrm>
            <a:prstGeom prst="trapezoid">
              <a:avLst>
                <a:gd name="adj" fmla="val 71992"/>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sz="1200">
                <a:solidFill>
                  <a:schemeClr val="dk1"/>
                </a:solidFill>
                <a:latin typeface="Segoe UI Light" panose="020B0502040204020203" pitchFamily="34" charset="0"/>
                <a:cs typeface="Segoe UI Light" panose="020B0502040204020203" pitchFamily="34" charset="0"/>
              </a:endParaRPr>
            </a:p>
          </p:txBody>
        </p:sp>
        <p:sp>
          <p:nvSpPr>
            <p:cNvPr id="67" name="TextBox 66"/>
            <p:cNvSpPr txBox="1"/>
            <p:nvPr/>
          </p:nvSpPr>
          <p:spPr>
            <a:xfrm>
              <a:off x="7580066" y="3055417"/>
              <a:ext cx="979077" cy="461665"/>
            </a:xfrm>
            <a:prstGeom prst="rect">
              <a:avLst/>
            </a:prstGeom>
            <a:noFill/>
          </p:spPr>
          <p:txBody>
            <a:bodyPr wrap="square" rtlCol="0">
              <a:spAutoFit/>
            </a:bodyPr>
            <a:lstStyle/>
            <a:p>
              <a:pPr algn="ctr"/>
              <a:r>
                <a:rPr lang="en-US" sz="1200" dirty="0" smtClean="0">
                  <a:latin typeface="Segoe UI Light" panose="020B0502040204020203" pitchFamily="34" charset="0"/>
                  <a:cs typeface="Segoe UI Light" panose="020B0502040204020203" pitchFamily="34" charset="0"/>
                </a:rPr>
                <a:t>Source Embedding</a:t>
              </a:r>
              <a:endParaRPr lang="en-GB" sz="1200" dirty="0">
                <a:latin typeface="Segoe UI Light" panose="020B0502040204020203" pitchFamily="34" charset="0"/>
                <a:cs typeface="Segoe UI Light" panose="020B0502040204020203" pitchFamily="34" charset="0"/>
              </a:endParaRPr>
            </a:p>
          </p:txBody>
        </p:sp>
        <p:sp>
          <p:nvSpPr>
            <p:cNvPr id="68" name="TextBox 67"/>
            <p:cNvSpPr txBox="1"/>
            <p:nvPr/>
          </p:nvSpPr>
          <p:spPr>
            <a:xfrm>
              <a:off x="8724552" y="3050998"/>
              <a:ext cx="979077" cy="461665"/>
            </a:xfrm>
            <a:prstGeom prst="rect">
              <a:avLst/>
            </a:prstGeom>
            <a:noFill/>
          </p:spPr>
          <p:txBody>
            <a:bodyPr wrap="square" rtlCol="0">
              <a:spAutoFit/>
            </a:bodyPr>
            <a:lstStyle/>
            <a:p>
              <a:pPr algn="ctr"/>
              <a:r>
                <a:rPr lang="en-US" sz="1200" dirty="0" smtClean="0">
                  <a:latin typeface="Segoe UI Light" panose="020B0502040204020203" pitchFamily="34" charset="0"/>
                  <a:cs typeface="Segoe UI Light" panose="020B0502040204020203" pitchFamily="34" charset="0"/>
                </a:rPr>
                <a:t>Target</a:t>
              </a:r>
            </a:p>
            <a:p>
              <a:pPr algn="ctr"/>
              <a:r>
                <a:rPr lang="en-US" sz="1200" dirty="0" smtClean="0">
                  <a:latin typeface="Segoe UI Light" panose="020B0502040204020203" pitchFamily="34" charset="0"/>
                  <a:cs typeface="Segoe UI Light" panose="020B0502040204020203" pitchFamily="34" charset="0"/>
                </a:rPr>
                <a:t>Embedding</a:t>
              </a:r>
              <a:endParaRPr lang="en-GB" sz="1200" dirty="0">
                <a:latin typeface="Segoe UI Light" panose="020B0502040204020203" pitchFamily="34" charset="0"/>
                <a:cs typeface="Segoe UI Light" panose="020B0502040204020203" pitchFamily="34" charset="0"/>
              </a:endParaRPr>
            </a:p>
          </p:txBody>
        </p:sp>
        <p:sp>
          <p:nvSpPr>
            <p:cNvPr id="69" name="TextBox 68"/>
            <p:cNvSpPr txBox="1"/>
            <p:nvPr/>
          </p:nvSpPr>
          <p:spPr>
            <a:xfrm>
              <a:off x="8146721" y="4473066"/>
              <a:ext cx="979077" cy="461665"/>
            </a:xfrm>
            <a:prstGeom prst="rect">
              <a:avLst/>
            </a:prstGeom>
            <a:noFill/>
          </p:spPr>
          <p:txBody>
            <a:bodyPr wrap="square" rtlCol="0">
              <a:spAutoFit/>
            </a:bodyPr>
            <a:lstStyle/>
            <a:p>
              <a:pPr algn="ctr"/>
              <a:r>
                <a:rPr lang="en-US" sz="1200" dirty="0" smtClean="0">
                  <a:latin typeface="Segoe UI Light" panose="020B0502040204020203" pitchFamily="34" charset="0"/>
                  <a:cs typeface="Segoe UI Light" panose="020B0502040204020203" pitchFamily="34" charset="0"/>
                </a:rPr>
                <a:t>Distance</a:t>
              </a:r>
            </a:p>
            <a:p>
              <a:pPr algn="ctr"/>
              <a:r>
                <a:rPr lang="en-US" sz="1200" dirty="0" smtClean="0">
                  <a:latin typeface="Segoe UI Light" panose="020B0502040204020203" pitchFamily="34" charset="0"/>
                  <a:cs typeface="Segoe UI Light" panose="020B0502040204020203" pitchFamily="34" charset="0"/>
                </a:rPr>
                <a:t>Metric</a:t>
              </a:r>
              <a:endParaRPr lang="en-GB" sz="1200" dirty="0">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3988975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examples of text embeddings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6997998"/>
              </p:ext>
            </p:extLst>
          </p:nvPr>
        </p:nvGraphicFramePr>
        <p:xfrm>
          <a:off x="838200" y="1825625"/>
          <a:ext cx="10515600" cy="3997960"/>
        </p:xfrm>
        <a:graphic>
          <a:graphicData uri="http://schemas.openxmlformats.org/drawingml/2006/table">
            <a:tbl>
              <a:tblPr firstRow="1">
                <a:tableStyleId>{9D7B26C5-4107-4FEC-AEDC-1716B250A1EF}</a:tableStyleId>
              </a:tblPr>
              <a:tblGrid>
                <a:gridCol w="3230880"/>
                <a:gridCol w="1611630"/>
                <a:gridCol w="1725930"/>
                <a:gridCol w="1844040"/>
                <a:gridCol w="2103120"/>
              </a:tblGrid>
              <a:tr h="370840">
                <a:tc>
                  <a:txBody>
                    <a:bodyPr/>
                    <a:lstStyle/>
                    <a:p>
                      <a:endParaRPr lang="en-GB" sz="1400" b="0" dirty="0">
                        <a:latin typeface="Segoe UI Semibold" panose="020B0702040204020203" pitchFamily="34" charset="0"/>
                        <a:cs typeface="Segoe UI Semibold" panose="020B0702040204020203" pitchFamily="34" charset="0"/>
                      </a:endParaRPr>
                    </a:p>
                  </a:txBody>
                  <a:tcPr anchor="ctr"/>
                </a:tc>
                <a:tc>
                  <a:txBody>
                    <a:bodyPr/>
                    <a:lstStyle/>
                    <a:p>
                      <a:r>
                        <a:rPr lang="en-US" sz="1400" b="0" dirty="0" smtClean="0">
                          <a:latin typeface="Segoe UI Semibold" panose="020B0702040204020203" pitchFamily="34" charset="0"/>
                          <a:cs typeface="Segoe UI Semibold" panose="020B0702040204020203" pitchFamily="34" charset="0"/>
                        </a:rPr>
                        <a:t>Embedding</a:t>
                      </a:r>
                      <a:r>
                        <a:rPr lang="en-US" sz="1400" b="0" baseline="0" dirty="0" smtClean="0">
                          <a:latin typeface="Segoe UI Semibold" panose="020B0702040204020203" pitchFamily="34" charset="0"/>
                          <a:cs typeface="Segoe UI Semibold" panose="020B0702040204020203" pitchFamily="34" charset="0"/>
                        </a:rPr>
                        <a:t> for</a:t>
                      </a:r>
                      <a:endParaRPr lang="en-GB" sz="1400" b="0" dirty="0">
                        <a:latin typeface="Segoe UI Semibold" panose="020B0702040204020203" pitchFamily="34" charset="0"/>
                        <a:cs typeface="Segoe UI Semibold" panose="020B0702040204020203" pitchFamily="34" charset="0"/>
                      </a:endParaRPr>
                    </a:p>
                  </a:txBody>
                  <a:tcPr anchor="ctr"/>
                </a:tc>
                <a:tc>
                  <a:txBody>
                    <a:bodyPr/>
                    <a:lstStyle/>
                    <a:p>
                      <a:r>
                        <a:rPr lang="en-US" sz="1400" b="0" dirty="0" smtClean="0">
                          <a:latin typeface="Segoe UI Semibold" panose="020B0702040204020203" pitchFamily="34" charset="0"/>
                          <a:cs typeface="Segoe UI Semibold" panose="020B0702040204020203" pitchFamily="34" charset="0"/>
                        </a:rPr>
                        <a:t>Source Item</a:t>
                      </a:r>
                      <a:endParaRPr lang="en-GB" sz="1400" b="0" dirty="0">
                        <a:latin typeface="Segoe UI Semibold" panose="020B0702040204020203" pitchFamily="34" charset="0"/>
                        <a:cs typeface="Segoe UI Semibold" panose="020B0702040204020203" pitchFamily="34" charset="0"/>
                      </a:endParaRPr>
                    </a:p>
                  </a:txBody>
                  <a:tcPr anchor="ctr"/>
                </a:tc>
                <a:tc>
                  <a:txBody>
                    <a:bodyPr/>
                    <a:lstStyle/>
                    <a:p>
                      <a:r>
                        <a:rPr lang="en-US" sz="1400" b="0" dirty="0" smtClean="0">
                          <a:latin typeface="Segoe UI Semibold" panose="020B0702040204020203" pitchFamily="34" charset="0"/>
                          <a:cs typeface="Segoe UI Semibold" panose="020B0702040204020203" pitchFamily="34" charset="0"/>
                        </a:rPr>
                        <a:t>Target Item</a:t>
                      </a:r>
                      <a:endParaRPr lang="en-GB" sz="1400" b="0" dirty="0">
                        <a:latin typeface="Segoe UI Semibold" panose="020B0702040204020203" pitchFamily="34" charset="0"/>
                        <a:cs typeface="Segoe UI Semibold" panose="020B07020402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Segoe UI Semibold" panose="020B0702040204020203" pitchFamily="34" charset="0"/>
                          <a:cs typeface="Segoe UI Semibold" panose="020B0702040204020203" pitchFamily="34" charset="0"/>
                        </a:rPr>
                        <a:t>Learning Model</a:t>
                      </a:r>
                      <a:endParaRPr lang="en-GB" sz="1400" b="0" dirty="0" smtClean="0">
                        <a:latin typeface="Segoe UI Semibold" panose="020B0702040204020203" pitchFamily="34" charset="0"/>
                        <a:cs typeface="Segoe UI Semibold" panose="020B0702040204020203" pitchFamily="34" charset="0"/>
                      </a:endParaRPr>
                    </a:p>
                  </a:txBody>
                  <a:tcPr anchor="ctr"/>
                </a:tc>
              </a:tr>
              <a:tr h="370840">
                <a:tc>
                  <a:txBody>
                    <a:bodyPr/>
                    <a:lstStyle/>
                    <a:p>
                      <a:pPr marL="0" algn="l" defTabSz="914400" rtl="0" eaLnBrk="1" latinLnBrk="0" hangingPunct="1"/>
                      <a:r>
                        <a:rPr lang="en-US" sz="1400" kern="1200" dirty="0" smtClean="0">
                          <a:solidFill>
                            <a:schemeClr val="tx1"/>
                          </a:solidFill>
                          <a:latin typeface="Segoe UI Semibold" panose="020B0702040204020203" pitchFamily="34" charset="0"/>
                          <a:ea typeface="+mn-ea"/>
                          <a:cs typeface="Segoe UI Semibold" panose="020B0702040204020203" pitchFamily="34" charset="0"/>
                        </a:rPr>
                        <a:t>Latent Semantic Analysis</a:t>
                      </a:r>
                    </a:p>
                    <a:p>
                      <a:r>
                        <a:rPr lang="en-US" sz="1400" dirty="0" err="1" smtClean="0"/>
                        <a:t>Deerwester</a:t>
                      </a:r>
                      <a:r>
                        <a:rPr lang="en-US" sz="1400" baseline="0" dirty="0" smtClean="0"/>
                        <a:t> et. al. (1990</a:t>
                      </a:r>
                      <a:r>
                        <a:rPr lang="en-US" sz="1400" dirty="0" smtClean="0"/>
                        <a:t>)</a:t>
                      </a:r>
                      <a:endParaRPr lang="en-GB" sz="1400" dirty="0" smtClean="0"/>
                    </a:p>
                  </a:txBody>
                  <a:tcPr anchor="ctr">
                    <a:lnB w="12700" cap="flat" cmpd="sng" algn="ctr">
                      <a:solidFill>
                        <a:schemeClr val="tx1"/>
                      </a:solidFill>
                      <a:prstDash val="solid"/>
                      <a:round/>
                      <a:headEnd type="none" w="med" len="med"/>
                      <a:tailEnd type="none" w="med" len="med"/>
                    </a:lnB>
                  </a:tcPr>
                </a:tc>
                <a:tc>
                  <a:txBody>
                    <a:bodyPr/>
                    <a:lstStyle/>
                    <a:p>
                      <a:r>
                        <a:rPr lang="en-US" sz="1400" dirty="0" smtClean="0"/>
                        <a:t>Single word</a:t>
                      </a:r>
                      <a:endParaRPr lang="en-GB" sz="1400" dirty="0"/>
                    </a:p>
                  </a:txBody>
                  <a:tcPr anchor="ctr">
                    <a:lnB w="12700" cap="flat" cmpd="sng" algn="ctr">
                      <a:solidFill>
                        <a:schemeClr val="tx1"/>
                      </a:solidFill>
                      <a:prstDash val="solid"/>
                      <a:round/>
                      <a:headEnd type="none" w="med" len="med"/>
                      <a:tailEnd type="none" w="med" len="med"/>
                    </a:lnB>
                  </a:tcPr>
                </a:tc>
                <a:tc>
                  <a:txBody>
                    <a:bodyPr/>
                    <a:lstStyle/>
                    <a:p>
                      <a:r>
                        <a:rPr lang="en-US" sz="1400" dirty="0" smtClean="0"/>
                        <a:t>Word</a:t>
                      </a:r>
                      <a:endParaRPr lang="en-GB" sz="1400" baseline="0" dirty="0" smtClean="0"/>
                    </a:p>
                    <a:p>
                      <a:r>
                        <a:rPr lang="en-GB" sz="1400" baseline="0" dirty="0" smtClean="0"/>
                        <a:t>(one-hot)</a:t>
                      </a:r>
                      <a:endParaRPr lang="en-US" sz="1400" dirty="0" smtClean="0"/>
                    </a:p>
                  </a:txBody>
                  <a:tcPr anchor="ctr">
                    <a:lnB w="12700" cap="flat" cmpd="sng" algn="ctr">
                      <a:solidFill>
                        <a:schemeClr val="tx1"/>
                      </a:solidFill>
                      <a:prstDash val="solid"/>
                      <a:round/>
                      <a:headEnd type="none" w="med" len="med"/>
                      <a:tailEnd type="none" w="med" len="med"/>
                    </a:lnB>
                  </a:tcPr>
                </a:tc>
                <a:tc>
                  <a:txBody>
                    <a:bodyPr/>
                    <a:lstStyle/>
                    <a:p>
                      <a:r>
                        <a:rPr lang="en-US" sz="1400" dirty="0" smtClean="0"/>
                        <a:t>Document</a:t>
                      </a:r>
                    </a:p>
                    <a:p>
                      <a:r>
                        <a:rPr lang="en-US" sz="1400" dirty="0" smtClean="0"/>
                        <a:t>(one-hot)</a:t>
                      </a:r>
                      <a:endParaRPr lang="en-GB" sz="1400" dirty="0"/>
                    </a:p>
                  </a:txBody>
                  <a:tcPr anchor="ctr">
                    <a:lnB w="12700" cap="flat" cmpd="sng" algn="ctr">
                      <a:solidFill>
                        <a:schemeClr val="tx1"/>
                      </a:solidFill>
                      <a:prstDash val="solid"/>
                      <a:round/>
                      <a:headEnd type="none" w="med" len="med"/>
                      <a:tailEnd type="none" w="med" len="med"/>
                    </a:lnB>
                  </a:tcPr>
                </a:tc>
                <a:tc>
                  <a:txBody>
                    <a:bodyPr/>
                    <a:lstStyle/>
                    <a:p>
                      <a:r>
                        <a:rPr lang="en-US" sz="1400" dirty="0" smtClean="0"/>
                        <a:t>Matrix factorization</a:t>
                      </a:r>
                      <a:endParaRPr lang="en-GB" sz="1400" dirty="0"/>
                    </a:p>
                  </a:txBody>
                  <a:tcPr anchor="ctr">
                    <a:lnB w="12700" cap="flat" cmpd="sng" algn="ctr">
                      <a:solidFill>
                        <a:schemeClr val="tx1"/>
                      </a:solidFill>
                      <a:prstDash val="solid"/>
                      <a:round/>
                      <a:headEnd type="none" w="med" len="med"/>
                      <a:tailEnd type="none" w="med" len="med"/>
                    </a:lnB>
                  </a:tcPr>
                </a:tc>
              </a:tr>
              <a:tr h="370840">
                <a:tc>
                  <a:txBody>
                    <a:bodyPr/>
                    <a:lstStyle/>
                    <a:p>
                      <a:pPr marL="0" algn="l" defTabSz="914400" rtl="0" eaLnBrk="1" latinLnBrk="0" hangingPunct="1"/>
                      <a:r>
                        <a:rPr lang="en-US" sz="1400" kern="1200" dirty="0" smtClean="0">
                          <a:solidFill>
                            <a:schemeClr val="tx1"/>
                          </a:solidFill>
                          <a:latin typeface="Segoe UI Semibold" panose="020B0702040204020203" pitchFamily="34" charset="0"/>
                          <a:ea typeface="+mn-ea"/>
                          <a:cs typeface="Segoe UI Semibold" panose="020B0702040204020203" pitchFamily="34" charset="0"/>
                        </a:rPr>
                        <a:t>Word2vec</a:t>
                      </a:r>
                    </a:p>
                    <a:p>
                      <a:r>
                        <a:rPr lang="en-US" sz="1400" dirty="0" err="1" smtClean="0"/>
                        <a:t>Mikolov</a:t>
                      </a:r>
                      <a:r>
                        <a:rPr lang="en-US" sz="1400" dirty="0" smtClean="0"/>
                        <a:t> et. al. (2013)</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Single Word</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Word</a:t>
                      </a:r>
                    </a:p>
                    <a:p>
                      <a:r>
                        <a:rPr lang="en-US" sz="1400" dirty="0" smtClean="0"/>
                        <a:t>(one-hot)</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Neighboring Word</a:t>
                      </a:r>
                    </a:p>
                    <a:p>
                      <a:r>
                        <a:rPr lang="en-US" sz="1400" dirty="0" smtClean="0"/>
                        <a:t>(one-hot)</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Neural Network (Shallow)</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l" defTabSz="914400" rtl="0" eaLnBrk="1" latinLnBrk="0" hangingPunct="1"/>
                      <a:r>
                        <a:rPr lang="en-US" sz="1400" kern="1200" dirty="0" smtClean="0">
                          <a:solidFill>
                            <a:schemeClr val="tx1"/>
                          </a:solidFill>
                          <a:latin typeface="Segoe UI Semibold" panose="020B0702040204020203" pitchFamily="34" charset="0"/>
                          <a:ea typeface="+mn-ea"/>
                          <a:cs typeface="Segoe UI Semibold" panose="020B0702040204020203" pitchFamily="34" charset="0"/>
                        </a:rPr>
                        <a:t>Glove</a:t>
                      </a:r>
                    </a:p>
                    <a:p>
                      <a:r>
                        <a:rPr lang="en-US" sz="1400" dirty="0" smtClean="0"/>
                        <a:t>Pennington et. al. (2014)</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Single Word</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Word</a:t>
                      </a:r>
                    </a:p>
                    <a:p>
                      <a:r>
                        <a:rPr lang="en-US" sz="1400" dirty="0" smtClean="0"/>
                        <a:t>(one-hot)</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Neighboring Word</a:t>
                      </a:r>
                    </a:p>
                    <a:p>
                      <a:r>
                        <a:rPr lang="en-US" sz="1400" dirty="0" smtClean="0"/>
                        <a:t>(one-hot)</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Matrix factorization</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l" defTabSz="914400" rtl="0" eaLnBrk="1" latinLnBrk="0" hangingPunct="1"/>
                      <a:r>
                        <a:rPr lang="en-US" sz="1400" kern="1200" dirty="0" smtClean="0">
                          <a:solidFill>
                            <a:schemeClr val="tx1"/>
                          </a:solidFill>
                          <a:latin typeface="Segoe UI Semibold" panose="020B0702040204020203" pitchFamily="34" charset="0"/>
                          <a:ea typeface="+mn-ea"/>
                          <a:cs typeface="Segoe UI Semibold" panose="020B0702040204020203" pitchFamily="34" charset="0"/>
                        </a:rPr>
                        <a:t>Semantic Hashing (auto-encoder)</a:t>
                      </a:r>
                    </a:p>
                    <a:p>
                      <a:r>
                        <a:rPr lang="en-US" sz="1400" dirty="0" err="1" smtClean="0"/>
                        <a:t>Salakhutdinov</a:t>
                      </a:r>
                      <a:r>
                        <a:rPr lang="en-US" sz="1400" dirty="0" smtClean="0"/>
                        <a:t> and Hinton (2007)</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Multi-word text</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Document </a:t>
                      </a:r>
                    </a:p>
                    <a:p>
                      <a:r>
                        <a:rPr lang="en-US" sz="1400" dirty="0" smtClean="0"/>
                        <a:t>(bag-of-words)</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Same as source</a:t>
                      </a:r>
                    </a:p>
                    <a:p>
                      <a:r>
                        <a:rPr lang="en-US" sz="1400" dirty="0" smtClean="0"/>
                        <a:t>(bag-of-words)</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Neural Network (Deep)</a:t>
                      </a:r>
                      <a:endParaRPr lang="en-GB" sz="1400"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l" defTabSz="914400" rtl="0" eaLnBrk="1" latinLnBrk="0" hangingPunct="1"/>
                      <a:r>
                        <a:rPr lang="en-US" sz="1400" kern="1200" dirty="0" smtClean="0">
                          <a:solidFill>
                            <a:schemeClr val="tx1"/>
                          </a:solidFill>
                          <a:latin typeface="Segoe UI Semibold" panose="020B0702040204020203" pitchFamily="34" charset="0"/>
                          <a:ea typeface="+mn-ea"/>
                          <a:cs typeface="Segoe UI Semibold" panose="020B0702040204020203" pitchFamily="34" charset="0"/>
                        </a:rPr>
                        <a:t>DSSM</a:t>
                      </a:r>
                    </a:p>
                    <a:p>
                      <a:r>
                        <a:rPr lang="en-US" sz="1400" dirty="0" smtClean="0"/>
                        <a:t>Huang et. al. (2013), Shen et. al. (2014)</a:t>
                      </a:r>
                      <a:endParaRPr lang="en-GB" sz="1400"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Multi-word text</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Query text</a:t>
                      </a:r>
                    </a:p>
                    <a:p>
                      <a:r>
                        <a:rPr lang="en-US" sz="1400" dirty="0" smtClean="0"/>
                        <a:t>(bag-of-trigrams)</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Document</a:t>
                      </a:r>
                      <a:r>
                        <a:rPr lang="en-US" sz="1400" baseline="0" dirty="0" smtClean="0"/>
                        <a:t> title</a:t>
                      </a:r>
                    </a:p>
                    <a:p>
                      <a:r>
                        <a:rPr lang="en-US" sz="1400" dirty="0" smtClean="0"/>
                        <a:t>(bag-of-trigrams)</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Neural Network (Deep)</a:t>
                      </a:r>
                      <a:endParaRPr lang="en-GB" sz="1400"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latin typeface="Segoe UI Semibold" panose="020B0702040204020203" pitchFamily="34" charset="0"/>
                          <a:cs typeface="Segoe UI Semibold" panose="020B0702040204020203" pitchFamily="34" charset="0"/>
                        </a:rPr>
                        <a:t>Session DSSM</a:t>
                      </a:r>
                    </a:p>
                    <a:p>
                      <a:r>
                        <a:rPr lang="en-US" sz="1400" dirty="0" smtClean="0"/>
                        <a:t>Mitra (2015)</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Multi-word text</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Query text</a:t>
                      </a:r>
                    </a:p>
                    <a:p>
                      <a:r>
                        <a:rPr lang="en-US" sz="1400" dirty="0" smtClean="0"/>
                        <a:t>(bag-of-trigrams)</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Next query in session</a:t>
                      </a:r>
                    </a:p>
                    <a:p>
                      <a:r>
                        <a:rPr lang="en-US" sz="1400" dirty="0" smtClean="0"/>
                        <a:t>(bag-of-trigrams)</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Neural Network (Deep)</a:t>
                      </a:r>
                      <a:endParaRPr lang="en-GB" sz="1400"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Segoe UI Semibold" panose="020B0702040204020203" pitchFamily="34" charset="0"/>
                          <a:ea typeface="+mn-ea"/>
                          <a:cs typeface="Segoe UI Semibold" panose="020B0702040204020203" pitchFamily="34" charset="0"/>
                        </a:rPr>
                        <a:t>Language Model DSSM</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Mitra and Craswell (2015)</a:t>
                      </a:r>
                      <a:endParaRPr lang="en-GB" sz="1400" dirty="0" smtClean="0"/>
                    </a:p>
                  </a:txBody>
                  <a:tcPr anchor="ctr">
                    <a:lnT w="12700" cap="flat" cmpd="sng" algn="ctr">
                      <a:solidFill>
                        <a:schemeClr val="tx1"/>
                      </a:solidFill>
                      <a:prstDash val="solid"/>
                      <a:round/>
                      <a:headEnd type="none" w="med" len="med"/>
                      <a:tailEnd type="none" w="med" len="med"/>
                    </a:lnT>
                  </a:tcPr>
                </a:tc>
                <a:tc>
                  <a:txBody>
                    <a:bodyPr/>
                    <a:lstStyle/>
                    <a:p>
                      <a:r>
                        <a:rPr lang="en-US" sz="1400" dirty="0" smtClean="0"/>
                        <a:t>Multi-word text</a:t>
                      </a:r>
                      <a:endParaRPr lang="en-GB" sz="1400" dirty="0"/>
                    </a:p>
                  </a:txBody>
                  <a:tcPr anchor="ct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Query prefix</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(bag-of-trigrams)</a:t>
                      </a:r>
                      <a:endParaRPr lang="en-GB" sz="1400" dirty="0" smtClean="0"/>
                    </a:p>
                  </a:txBody>
                  <a:tcPr anchor="ctr">
                    <a:lnT w="12700" cap="flat" cmpd="sng" algn="ctr">
                      <a:solidFill>
                        <a:schemeClr val="tx1"/>
                      </a:solidFill>
                      <a:prstDash val="solid"/>
                      <a:round/>
                      <a:headEnd type="none" w="med" len="med"/>
                      <a:tailEnd type="none" w="med" len="med"/>
                    </a:lnT>
                  </a:tcPr>
                </a:tc>
                <a:tc>
                  <a:txBody>
                    <a:bodyPr/>
                    <a:lstStyle/>
                    <a:p>
                      <a:r>
                        <a:rPr lang="en-US" sz="1400" dirty="0" smtClean="0"/>
                        <a:t>Query suffix</a:t>
                      </a:r>
                    </a:p>
                    <a:p>
                      <a:r>
                        <a:rPr lang="en-US" sz="1400" dirty="0" smtClean="0"/>
                        <a:t>(bag-of-trigrams)</a:t>
                      </a:r>
                      <a:endParaRPr lang="en-GB" sz="1400" dirty="0"/>
                    </a:p>
                  </a:txBody>
                  <a:tcPr anchor="ct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Neural Network (Deep)</a:t>
                      </a:r>
                      <a:endParaRPr lang="en-GB" sz="1400" dirty="0" smtClean="0"/>
                    </a:p>
                  </a:txBody>
                  <a:tcPr anchor="ct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624653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1931670"/>
          </a:xfrm>
        </p:spPr>
        <p:txBody>
          <a:bodyPr>
            <a:noAutofit/>
          </a:bodyPr>
          <a:lstStyle/>
          <a:p>
            <a:r>
              <a:rPr lang="en-US" sz="4000" dirty="0" smtClean="0"/>
              <a:t>My first* embedding model (2010)</a:t>
            </a:r>
            <a:endParaRPr lang="en-GB" sz="4000" dirty="0"/>
          </a:p>
        </p:txBody>
      </p:sp>
      <p:sp>
        <p:nvSpPr>
          <p:cNvPr id="6" name="Text Placeholder 5"/>
          <p:cNvSpPr>
            <a:spLocks noGrp="1"/>
          </p:cNvSpPr>
          <p:nvPr>
            <p:ph type="body" sz="half" idx="2"/>
          </p:nvPr>
        </p:nvSpPr>
        <p:spPr>
          <a:xfrm>
            <a:off x="839788" y="2583180"/>
            <a:ext cx="3932237" cy="3776056"/>
          </a:xfrm>
        </p:spPr>
        <p:txBody>
          <a:bodyPr>
            <a:normAutofit lnSpcReduction="10000"/>
          </a:bodyPr>
          <a:lstStyle/>
          <a:p>
            <a:pPr>
              <a:spcAft>
                <a:spcPts val="1200"/>
              </a:spcAft>
            </a:pPr>
            <a:r>
              <a:rPr lang="en-US" sz="1800" dirty="0" smtClean="0"/>
              <a:t>Sampled a small Word-Context bi-partite graph data from historical Bing queries.</a:t>
            </a:r>
            <a:endParaRPr lang="en-US" sz="1800" dirty="0"/>
          </a:p>
          <a:p>
            <a:pPr>
              <a:spcAft>
                <a:spcPts val="1200"/>
              </a:spcAft>
            </a:pPr>
            <a:r>
              <a:rPr lang="en-US" sz="1800" dirty="0" smtClean="0"/>
              <a:t>Compute Pointwise Mutual Information score for every Word-Context pair.</a:t>
            </a:r>
          </a:p>
          <a:p>
            <a:pPr>
              <a:spcAft>
                <a:spcPts val="1200"/>
              </a:spcAft>
            </a:pPr>
            <a:endParaRPr lang="en-US" sz="1800" dirty="0"/>
          </a:p>
          <a:p>
            <a:pPr>
              <a:spcAft>
                <a:spcPts val="1200"/>
              </a:spcAft>
            </a:pPr>
            <a:r>
              <a:rPr lang="en-US" sz="1800" dirty="0" smtClean="0"/>
              <a:t>Each word embedding is the PMI score with every possible Context node on the right.</a:t>
            </a:r>
          </a:p>
          <a:p>
            <a:pPr>
              <a:spcAft>
                <a:spcPts val="1200"/>
              </a:spcAft>
            </a:pPr>
            <a:r>
              <a:rPr lang="en-US" sz="1400" dirty="0" smtClean="0"/>
              <a:t>*It’s an old well-known technique in NLP but I ended up re-discovering it for myself from playing with data.</a:t>
            </a:r>
            <a:endParaRPr lang="en-GB" sz="1400" dirty="0"/>
          </a:p>
        </p:txBody>
      </p:sp>
      <p:grpSp>
        <p:nvGrpSpPr>
          <p:cNvPr id="12" name="Group 11"/>
          <p:cNvGrpSpPr/>
          <p:nvPr/>
        </p:nvGrpSpPr>
        <p:grpSpPr>
          <a:xfrm>
            <a:off x="5454795" y="987424"/>
            <a:ext cx="5628985" cy="4873625"/>
            <a:chOff x="5692140" y="987425"/>
            <a:chExt cx="5181600" cy="4486275"/>
          </a:xfrm>
        </p:grpSpPr>
        <p:pic>
          <p:nvPicPr>
            <p:cNvPr id="13"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2140" y="1744467"/>
              <a:ext cx="5181600" cy="37292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140" y="987425"/>
              <a:ext cx="5181600" cy="606543"/>
            </a:xfrm>
            <a:prstGeom prst="rect">
              <a:avLst/>
            </a:prstGeom>
          </p:spPr>
        </p:pic>
      </p:grpSp>
      <p:pic>
        <p:nvPicPr>
          <p:cNvPr id="16" name="Picture 15"/>
          <p:cNvPicPr>
            <a:picLocks noChangeAspect="1"/>
          </p:cNvPicPr>
          <p:nvPr/>
        </p:nvPicPr>
        <p:blipFill>
          <a:blip r:embed="rId4"/>
          <a:stretch>
            <a:fillRect/>
          </a:stretch>
        </p:blipFill>
        <p:spPr>
          <a:xfrm>
            <a:off x="1743868" y="4111783"/>
            <a:ext cx="2124075" cy="552450"/>
          </a:xfrm>
          <a:prstGeom prst="rect">
            <a:avLst/>
          </a:prstGeom>
        </p:spPr>
      </p:pic>
    </p:spTree>
    <p:extLst>
      <p:ext uri="{BB962C8B-B14F-4D97-AF65-F5344CB8AC3E}">
        <p14:creationId xmlns:p14="http://schemas.microsoft.com/office/powerpoint/2010/main" val="2767525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1931670"/>
          </a:xfrm>
        </p:spPr>
        <p:txBody>
          <a:bodyPr>
            <a:noAutofit/>
          </a:bodyPr>
          <a:lstStyle/>
          <a:p>
            <a:r>
              <a:rPr lang="en-US" sz="4000" dirty="0" smtClean="0"/>
              <a:t>My first embedding model (2010)</a:t>
            </a:r>
            <a:endParaRPr lang="en-GB" sz="4000" dirty="0"/>
          </a:p>
        </p:txBody>
      </p:sp>
      <p:sp>
        <p:nvSpPr>
          <p:cNvPr id="6" name="Text Placeholder 5"/>
          <p:cNvSpPr>
            <a:spLocks noGrp="1"/>
          </p:cNvSpPr>
          <p:nvPr>
            <p:ph type="body" sz="half" idx="2"/>
          </p:nvPr>
        </p:nvSpPr>
        <p:spPr>
          <a:xfrm>
            <a:off x="839788" y="2583180"/>
            <a:ext cx="3932237" cy="3285808"/>
          </a:xfrm>
        </p:spPr>
        <p:txBody>
          <a:bodyPr>
            <a:normAutofit/>
          </a:bodyPr>
          <a:lstStyle/>
          <a:p>
            <a:r>
              <a:rPr lang="en-US" sz="1800" dirty="0" smtClean="0"/>
              <a:t>Here are nearest neighbors based on cosine similarity between these high dimensional word embeddings.</a:t>
            </a:r>
            <a:endParaRPr lang="en-GB" sz="1800" dirty="0"/>
          </a:p>
        </p:txBody>
      </p:sp>
      <p:grpSp>
        <p:nvGrpSpPr>
          <p:cNvPr id="11" name="Group 10"/>
          <p:cNvGrpSpPr/>
          <p:nvPr/>
        </p:nvGrpSpPr>
        <p:grpSpPr>
          <a:xfrm>
            <a:off x="4998878" y="1102043"/>
            <a:ext cx="2971800" cy="2045970"/>
            <a:chOff x="4518660" y="457200"/>
            <a:chExt cx="2971800" cy="2045970"/>
          </a:xfrm>
        </p:grpSpPr>
        <p:pic>
          <p:nvPicPr>
            <p:cNvPr id="2" name="Picture 1"/>
            <p:cNvPicPr>
              <a:picLocks noChangeAspect="1"/>
            </p:cNvPicPr>
            <p:nvPr/>
          </p:nvPicPr>
          <p:blipFill rotWithShape="1">
            <a:blip r:embed="rId2"/>
            <a:srcRect b="87826"/>
            <a:stretch/>
          </p:blipFill>
          <p:spPr>
            <a:xfrm>
              <a:off x="4518660" y="457200"/>
              <a:ext cx="2971800" cy="320040"/>
            </a:xfrm>
            <a:prstGeom prst="rect">
              <a:avLst/>
            </a:prstGeom>
          </p:spPr>
        </p:pic>
        <p:pic>
          <p:nvPicPr>
            <p:cNvPr id="15" name="Picture 14"/>
            <p:cNvPicPr>
              <a:picLocks noChangeAspect="1"/>
            </p:cNvPicPr>
            <p:nvPr/>
          </p:nvPicPr>
          <p:blipFill rotWithShape="1">
            <a:blip r:embed="rId2"/>
            <a:srcRect t="37391"/>
            <a:stretch/>
          </p:blipFill>
          <p:spPr>
            <a:xfrm>
              <a:off x="4518660" y="857250"/>
              <a:ext cx="2971800" cy="1645920"/>
            </a:xfrm>
            <a:prstGeom prst="rect">
              <a:avLst/>
            </a:prstGeom>
          </p:spPr>
        </p:pic>
      </p:grpSp>
      <p:grpSp>
        <p:nvGrpSpPr>
          <p:cNvPr id="10" name="Group 9"/>
          <p:cNvGrpSpPr/>
          <p:nvPr/>
        </p:nvGrpSpPr>
        <p:grpSpPr>
          <a:xfrm>
            <a:off x="8597582" y="1102043"/>
            <a:ext cx="2971800" cy="2045970"/>
            <a:chOff x="8197532" y="457200"/>
            <a:chExt cx="2971800" cy="2045970"/>
          </a:xfrm>
        </p:grpSpPr>
        <p:pic>
          <p:nvPicPr>
            <p:cNvPr id="3" name="Picture 2"/>
            <p:cNvPicPr>
              <a:picLocks noChangeAspect="1"/>
            </p:cNvPicPr>
            <p:nvPr/>
          </p:nvPicPr>
          <p:blipFill rotWithShape="1">
            <a:blip r:embed="rId3"/>
            <a:srcRect b="88613"/>
            <a:stretch/>
          </p:blipFill>
          <p:spPr>
            <a:xfrm>
              <a:off x="8197532" y="457200"/>
              <a:ext cx="2971800" cy="297180"/>
            </a:xfrm>
            <a:prstGeom prst="rect">
              <a:avLst/>
            </a:prstGeom>
          </p:spPr>
        </p:pic>
        <p:pic>
          <p:nvPicPr>
            <p:cNvPr id="17" name="Picture 16"/>
            <p:cNvPicPr>
              <a:picLocks noChangeAspect="1"/>
            </p:cNvPicPr>
            <p:nvPr/>
          </p:nvPicPr>
          <p:blipFill rotWithShape="1">
            <a:blip r:embed="rId3"/>
            <a:srcRect t="36788"/>
            <a:stretch/>
          </p:blipFill>
          <p:spPr>
            <a:xfrm>
              <a:off x="8197532" y="853440"/>
              <a:ext cx="2971800" cy="1649730"/>
            </a:xfrm>
            <a:prstGeom prst="rect">
              <a:avLst/>
            </a:prstGeom>
          </p:spPr>
        </p:pic>
      </p:grpSp>
      <p:grpSp>
        <p:nvGrpSpPr>
          <p:cNvPr id="23" name="Group 22"/>
          <p:cNvGrpSpPr/>
          <p:nvPr/>
        </p:nvGrpSpPr>
        <p:grpSpPr>
          <a:xfrm>
            <a:off x="1160145" y="3834368"/>
            <a:ext cx="2981325" cy="2047161"/>
            <a:chOff x="988695" y="3881279"/>
            <a:chExt cx="2981325" cy="2047161"/>
          </a:xfrm>
        </p:grpSpPr>
        <p:pic>
          <p:nvPicPr>
            <p:cNvPr id="9" name="Picture 8"/>
            <p:cNvPicPr>
              <a:picLocks noChangeAspect="1"/>
            </p:cNvPicPr>
            <p:nvPr/>
          </p:nvPicPr>
          <p:blipFill rotWithShape="1">
            <a:blip r:embed="rId4"/>
            <a:srcRect b="88822"/>
            <a:stretch/>
          </p:blipFill>
          <p:spPr>
            <a:xfrm>
              <a:off x="988695" y="3881279"/>
              <a:ext cx="2981325" cy="290671"/>
            </a:xfrm>
            <a:prstGeom prst="rect">
              <a:avLst/>
            </a:prstGeom>
          </p:spPr>
        </p:pic>
        <p:pic>
          <p:nvPicPr>
            <p:cNvPr id="18" name="Picture 17"/>
            <p:cNvPicPr>
              <a:picLocks noChangeAspect="1"/>
            </p:cNvPicPr>
            <p:nvPr/>
          </p:nvPicPr>
          <p:blipFill rotWithShape="1">
            <a:blip r:embed="rId4"/>
            <a:srcRect t="36966"/>
            <a:stretch/>
          </p:blipFill>
          <p:spPr>
            <a:xfrm>
              <a:off x="988695" y="4289346"/>
              <a:ext cx="2981325" cy="1639094"/>
            </a:xfrm>
            <a:prstGeom prst="rect">
              <a:avLst/>
            </a:prstGeom>
          </p:spPr>
        </p:pic>
      </p:grpSp>
      <p:grpSp>
        <p:nvGrpSpPr>
          <p:cNvPr id="22" name="Group 21"/>
          <p:cNvGrpSpPr/>
          <p:nvPr/>
        </p:nvGrpSpPr>
        <p:grpSpPr>
          <a:xfrm>
            <a:off x="4998878" y="3834368"/>
            <a:ext cx="2971800" cy="2008744"/>
            <a:chOff x="4518660" y="3907155"/>
            <a:chExt cx="2971800" cy="2008744"/>
          </a:xfrm>
        </p:grpSpPr>
        <p:pic>
          <p:nvPicPr>
            <p:cNvPr id="7" name="Picture 6"/>
            <p:cNvPicPr>
              <a:picLocks noChangeAspect="1"/>
            </p:cNvPicPr>
            <p:nvPr/>
          </p:nvPicPr>
          <p:blipFill rotWithShape="1">
            <a:blip r:embed="rId5"/>
            <a:srcRect b="88540"/>
            <a:stretch/>
          </p:blipFill>
          <p:spPr>
            <a:xfrm>
              <a:off x="4518660" y="3907155"/>
              <a:ext cx="2971800" cy="299085"/>
            </a:xfrm>
            <a:prstGeom prst="rect">
              <a:avLst/>
            </a:prstGeom>
          </p:spPr>
        </p:pic>
        <p:pic>
          <p:nvPicPr>
            <p:cNvPr id="19" name="Picture 18"/>
            <p:cNvPicPr>
              <a:picLocks noChangeAspect="1"/>
            </p:cNvPicPr>
            <p:nvPr/>
          </p:nvPicPr>
          <p:blipFill rotWithShape="1">
            <a:blip r:embed="rId5"/>
            <a:srcRect t="37676"/>
            <a:stretch/>
          </p:blipFill>
          <p:spPr>
            <a:xfrm>
              <a:off x="4518660" y="4289346"/>
              <a:ext cx="2971800" cy="1626553"/>
            </a:xfrm>
            <a:prstGeom prst="rect">
              <a:avLst/>
            </a:prstGeom>
          </p:spPr>
        </p:pic>
      </p:grpSp>
      <p:grpSp>
        <p:nvGrpSpPr>
          <p:cNvPr id="21" name="Group 20"/>
          <p:cNvGrpSpPr/>
          <p:nvPr/>
        </p:nvGrpSpPr>
        <p:grpSpPr>
          <a:xfrm>
            <a:off x="8597582" y="3834368"/>
            <a:ext cx="2971800" cy="2034620"/>
            <a:chOff x="8039100" y="3881279"/>
            <a:chExt cx="2971800" cy="2034620"/>
          </a:xfrm>
        </p:grpSpPr>
        <p:pic>
          <p:nvPicPr>
            <p:cNvPr id="8" name="Picture 7"/>
            <p:cNvPicPr>
              <a:picLocks noChangeAspect="1"/>
            </p:cNvPicPr>
            <p:nvPr/>
          </p:nvPicPr>
          <p:blipFill rotWithShape="1">
            <a:blip r:embed="rId6"/>
            <a:srcRect b="88030"/>
            <a:stretch/>
          </p:blipFill>
          <p:spPr>
            <a:xfrm>
              <a:off x="8039100" y="3881279"/>
              <a:ext cx="2971800" cy="313531"/>
            </a:xfrm>
            <a:prstGeom prst="rect">
              <a:avLst/>
            </a:prstGeom>
          </p:spPr>
        </p:pic>
        <p:pic>
          <p:nvPicPr>
            <p:cNvPr id="20" name="Picture 19"/>
            <p:cNvPicPr>
              <a:picLocks noChangeAspect="1"/>
            </p:cNvPicPr>
            <p:nvPr/>
          </p:nvPicPr>
          <p:blipFill rotWithShape="1">
            <a:blip r:embed="rId6"/>
            <a:srcRect t="38006"/>
            <a:stretch/>
          </p:blipFill>
          <p:spPr>
            <a:xfrm>
              <a:off x="8039100" y="4292045"/>
              <a:ext cx="2971800" cy="1623854"/>
            </a:xfrm>
            <a:prstGeom prst="rect">
              <a:avLst/>
            </a:prstGeom>
          </p:spPr>
        </p:pic>
      </p:grpSp>
    </p:spTree>
    <p:extLst>
      <p:ext uri="{BB962C8B-B14F-4D97-AF65-F5344CB8AC3E}">
        <p14:creationId xmlns:p14="http://schemas.microsoft.com/office/powerpoint/2010/main" val="1547116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1850" y="681926"/>
            <a:ext cx="10515600" cy="3880550"/>
          </a:xfrm>
        </p:spPr>
        <p:txBody>
          <a:bodyPr>
            <a:normAutofit/>
          </a:bodyPr>
          <a:lstStyle/>
          <a:p>
            <a:r>
              <a:rPr lang="en-GB" sz="5400" dirty="0" smtClean="0"/>
              <a:t>You don’t need a neural network to learn an embedding.</a:t>
            </a:r>
            <a:endParaRPr lang="en-GB" sz="8800" b="1" dirty="0">
              <a:latin typeface="Segoe Print" panose="020006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36068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fact…</a:t>
            </a:r>
            <a:endParaRPr lang="en-GB" dirty="0"/>
          </a:p>
        </p:txBody>
      </p:sp>
      <p:sp>
        <p:nvSpPr>
          <p:cNvPr id="6" name="Content Placeholder 5"/>
          <p:cNvSpPr>
            <a:spLocks noGrp="1"/>
          </p:cNvSpPr>
          <p:nvPr>
            <p:ph sz="half" idx="1"/>
          </p:nvPr>
        </p:nvSpPr>
        <p:spPr/>
        <p:txBody>
          <a:bodyPr/>
          <a:lstStyle/>
          <a:p>
            <a:pPr marL="0" indent="0">
              <a:buNone/>
            </a:pPr>
            <a:r>
              <a:rPr lang="en-US" dirty="0" smtClean="0"/>
              <a:t>Levy et. al. (2014) demonstrated that the Positive-PMI based vector representation of words can be used for analogy tasks and gives comparable performance to Word2vec!</a:t>
            </a:r>
            <a:endParaRPr lang="en-GB" dirty="0"/>
          </a:p>
        </p:txBody>
      </p:sp>
      <p:pic>
        <p:nvPicPr>
          <p:cNvPr id="8" name="Content Placeholder 7"/>
          <p:cNvPicPr>
            <a:picLocks noGrp="1" noChangeAspect="1"/>
          </p:cNvPicPr>
          <p:nvPr>
            <p:ph sz="half" idx="2"/>
          </p:nvPr>
        </p:nvPicPr>
        <p:blipFill>
          <a:blip r:embed="rId2"/>
          <a:stretch>
            <a:fillRect/>
          </a:stretch>
        </p:blipFill>
        <p:spPr>
          <a:xfrm>
            <a:off x="6611302" y="1825625"/>
            <a:ext cx="4257675" cy="3905250"/>
          </a:xfrm>
          <a:prstGeom prst="rect">
            <a:avLst/>
          </a:prstGeom>
        </p:spPr>
      </p:pic>
      <p:sp>
        <p:nvSpPr>
          <p:cNvPr id="9" name="TextBox 8"/>
          <p:cNvSpPr txBox="1"/>
          <p:nvPr/>
        </p:nvSpPr>
        <p:spPr>
          <a:xfrm>
            <a:off x="2682311" y="6107272"/>
            <a:ext cx="6827382" cy="307777"/>
          </a:xfrm>
          <a:prstGeom prst="rect">
            <a:avLst/>
          </a:prstGeom>
          <a:noFill/>
        </p:spPr>
        <p:txBody>
          <a:bodyPr wrap="none" rtlCol="0">
            <a:spAutoFit/>
          </a:bodyPr>
          <a:lstStyle/>
          <a:p>
            <a:pPr algn="ctr"/>
            <a:r>
              <a:rPr lang="en-US" sz="1400" dirty="0" smtClean="0"/>
              <a:t>Levy et. al.</a:t>
            </a:r>
            <a:r>
              <a:rPr lang="en-GB" sz="1400" i="1" dirty="0" smtClean="0"/>
              <a:t> Linguistic regularities in sparse and explicit word representations</a:t>
            </a:r>
            <a:r>
              <a:rPr lang="en-GB" sz="1400" dirty="0" smtClean="0"/>
              <a:t>.</a:t>
            </a:r>
            <a:r>
              <a:rPr lang="en-US" sz="1400" dirty="0" smtClean="0"/>
              <a:t> (</a:t>
            </a:r>
            <a:r>
              <a:rPr lang="en-US" sz="1400" dirty="0" err="1" smtClean="0"/>
              <a:t>CoNLL</a:t>
            </a:r>
            <a:r>
              <a:rPr lang="en-US" sz="1400" dirty="0" smtClean="0"/>
              <a:t>, 2015)</a:t>
            </a:r>
            <a:endParaRPr lang="en-GB" sz="1400" dirty="0"/>
          </a:p>
        </p:txBody>
      </p:sp>
    </p:spTree>
    <p:extLst>
      <p:ext uri="{BB962C8B-B14F-4D97-AF65-F5344CB8AC3E}">
        <p14:creationId xmlns:p14="http://schemas.microsoft.com/office/powerpoint/2010/main" val="27944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1850" y="681926"/>
            <a:ext cx="10515600" cy="3880550"/>
          </a:xfrm>
        </p:spPr>
        <p:txBody>
          <a:bodyPr>
            <a:normAutofit/>
          </a:bodyPr>
          <a:lstStyle/>
          <a:p>
            <a:r>
              <a:rPr lang="en-GB" sz="5400" dirty="0" smtClean="0"/>
              <a:t>The elegance is in the (machine learning) model, but the magic is in the structure of the information we model.</a:t>
            </a:r>
            <a:endParaRPr lang="en-GB" sz="8800" b="1" dirty="0">
              <a:latin typeface="Segoe Print" panose="020006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50456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876700" y="2799748"/>
            <a:ext cx="2798612" cy="149377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8937274" y="1986982"/>
            <a:ext cx="2873200" cy="142897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A recent trend…</a:t>
            </a:r>
            <a:endParaRPr lang="en-GB" dirty="0"/>
          </a:p>
        </p:txBody>
      </p:sp>
      <p:pic>
        <p:nvPicPr>
          <p:cNvPr id="10" name="Picture 9"/>
          <p:cNvPicPr>
            <a:picLocks noChangeAspect="1"/>
          </p:cNvPicPr>
          <p:nvPr/>
        </p:nvPicPr>
        <p:blipFill rotWithShape="1">
          <a:blip r:embed="rId4"/>
          <a:srcRect b="16568"/>
          <a:stretch/>
        </p:blipFill>
        <p:spPr>
          <a:xfrm>
            <a:off x="6464810" y="4106423"/>
            <a:ext cx="5185294" cy="1384122"/>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091442" y="5745219"/>
            <a:ext cx="8406725" cy="954107"/>
          </a:xfrm>
          <a:prstGeom prst="rect">
            <a:avLst/>
          </a:prstGeom>
          <a:noFill/>
        </p:spPr>
        <p:txBody>
          <a:bodyPr wrap="none" rtlCol="0">
            <a:spAutoFit/>
          </a:bodyPr>
          <a:lstStyle/>
          <a:p>
            <a:r>
              <a:rPr lang="en-US" sz="1400" dirty="0" err="1" smtClean="0"/>
              <a:t>Mikolov</a:t>
            </a:r>
            <a:r>
              <a:rPr lang="en-US" sz="1400" dirty="0" smtClean="0"/>
              <a:t> et. </a:t>
            </a:r>
            <a:r>
              <a:rPr lang="en-US" sz="1400" dirty="0"/>
              <a:t>a</a:t>
            </a:r>
            <a:r>
              <a:rPr lang="en-US" sz="1400" dirty="0" smtClean="0"/>
              <a:t>l. </a:t>
            </a:r>
            <a:r>
              <a:rPr lang="en-GB" sz="1400" i="1" dirty="0" smtClean="0"/>
              <a:t>Efficient Estimation of Word Representations in Vector Space</a:t>
            </a:r>
            <a:r>
              <a:rPr lang="en-GB" sz="1400" dirty="0" smtClean="0"/>
              <a:t>.</a:t>
            </a:r>
            <a:r>
              <a:rPr lang="en-US" sz="1400" dirty="0" smtClean="0"/>
              <a:t> (2013)</a:t>
            </a:r>
          </a:p>
          <a:p>
            <a:r>
              <a:rPr lang="en-GB" sz="1400" dirty="0" smtClean="0"/>
              <a:t>Huang et al. </a:t>
            </a:r>
            <a:r>
              <a:rPr lang="en-GB" sz="1400" i="1" dirty="0" smtClean="0"/>
              <a:t>Learning deep structured semantic models for web search using clickthrough data</a:t>
            </a:r>
            <a:r>
              <a:rPr lang="en-GB" sz="1400" dirty="0" smtClean="0"/>
              <a:t>. (CIKM, 2013)</a:t>
            </a:r>
          </a:p>
          <a:p>
            <a:r>
              <a:rPr lang="en-GB" sz="1400" dirty="0" smtClean="0"/>
              <a:t>Hong. </a:t>
            </a:r>
            <a:r>
              <a:rPr lang="en-GB" sz="1400" i="1" dirty="0" smtClean="0"/>
              <a:t>Improving Paragraph2Vec</a:t>
            </a:r>
            <a:r>
              <a:rPr lang="en-GB" sz="1400" dirty="0" smtClean="0"/>
              <a:t>. (2015)</a:t>
            </a:r>
          </a:p>
          <a:p>
            <a:r>
              <a:rPr lang="en-US" sz="1400" dirty="0" err="1" smtClean="0"/>
              <a:t>Grbovic</a:t>
            </a:r>
            <a:r>
              <a:rPr lang="en-US" sz="1400" dirty="0" smtClean="0"/>
              <a:t> et. </a:t>
            </a:r>
            <a:r>
              <a:rPr lang="en-US" sz="1400" dirty="0"/>
              <a:t>a</a:t>
            </a:r>
            <a:r>
              <a:rPr lang="en-US" sz="1400" dirty="0" smtClean="0"/>
              <a:t>l. </a:t>
            </a:r>
            <a:r>
              <a:rPr lang="en-GB" sz="1400" i="1" dirty="0" smtClean="0"/>
              <a:t>Context- and Content-aware Embeddings for Query Rewriting in Sponsored Search</a:t>
            </a:r>
            <a:r>
              <a:rPr lang="en-GB" sz="1400" dirty="0" smtClean="0"/>
              <a:t>. (SIGIR, 2015)</a:t>
            </a:r>
            <a:endParaRPr lang="en-GB" sz="1400" dirty="0"/>
          </a:p>
        </p:txBody>
      </p:sp>
      <p:pic>
        <p:nvPicPr>
          <p:cNvPr id="6" name="Picture 5"/>
          <p:cNvPicPr>
            <a:picLocks noChangeAspect="1"/>
          </p:cNvPicPr>
          <p:nvPr/>
        </p:nvPicPr>
        <p:blipFill>
          <a:blip r:embed="rId5"/>
          <a:stretch>
            <a:fillRect/>
          </a:stretch>
        </p:blipFill>
        <p:spPr>
          <a:xfrm>
            <a:off x="6600176" y="1842316"/>
            <a:ext cx="3050234" cy="7396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117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GB" dirty="0"/>
          </a:p>
        </p:txBody>
      </p:sp>
      <p:sp>
        <p:nvSpPr>
          <p:cNvPr id="5" name="Content Placeholder 4"/>
          <p:cNvSpPr>
            <a:spLocks noGrp="1"/>
          </p:cNvSpPr>
          <p:nvPr>
            <p:ph idx="1"/>
          </p:nvPr>
        </p:nvSpPr>
        <p:spPr>
          <a:xfrm>
            <a:off x="838200" y="1825625"/>
            <a:ext cx="10515600" cy="4095115"/>
          </a:xfrm>
        </p:spPr>
        <p:txBody>
          <a:bodyPr>
            <a:normAutofit lnSpcReduction="10000"/>
          </a:bodyPr>
          <a:lstStyle/>
          <a:p>
            <a:pPr marL="0" indent="0">
              <a:spcAft>
                <a:spcPts val="1200"/>
              </a:spcAft>
              <a:buNone/>
            </a:pPr>
            <a:r>
              <a:rPr lang="en-US" dirty="0" smtClean="0"/>
              <a:t>Neural Networks do have certain favorable attributes that lend them well to learning embeddings</a:t>
            </a:r>
          </a:p>
          <a:p>
            <a:pPr>
              <a:spcAft>
                <a:spcPts val="1800"/>
              </a:spcAft>
            </a:pPr>
            <a:r>
              <a:rPr lang="en-US" dirty="0" smtClean="0"/>
              <a:t>Embeddings are a by-product of every Neural Network model!</a:t>
            </a:r>
          </a:p>
          <a:p>
            <a:pPr lvl="1">
              <a:spcAft>
                <a:spcPts val="1800"/>
              </a:spcAft>
            </a:pPr>
            <a:r>
              <a:rPr lang="en-US" dirty="0" smtClean="0"/>
              <a:t>The output of any intermediate layer is a vector of real numbers – voila, embedding (of something)!</a:t>
            </a:r>
          </a:p>
          <a:p>
            <a:pPr>
              <a:spcAft>
                <a:spcPts val="1200"/>
              </a:spcAft>
            </a:pPr>
            <a:r>
              <a:rPr lang="en-US" dirty="0" smtClean="0"/>
              <a:t>Often easier to batch train on large datasets than big matrix factorizations or graph based approaches</a:t>
            </a:r>
          </a:p>
          <a:p>
            <a:pPr>
              <a:spcAft>
                <a:spcPts val="1200"/>
              </a:spcAft>
            </a:pPr>
            <a:r>
              <a:rPr lang="en-US" dirty="0" smtClean="0"/>
              <a:t>May be better at modelling non-</a:t>
            </a:r>
            <a:r>
              <a:rPr lang="en-US" dirty="0" err="1" smtClean="0"/>
              <a:t>linearities</a:t>
            </a:r>
            <a:r>
              <a:rPr lang="en-US" dirty="0" smtClean="0"/>
              <a:t> in the input space</a:t>
            </a:r>
            <a:endParaRPr lang="en-US" dirty="0"/>
          </a:p>
        </p:txBody>
      </p:sp>
    </p:spTree>
    <p:extLst>
      <p:ext uri="{BB962C8B-B14F-4D97-AF65-F5344CB8AC3E}">
        <p14:creationId xmlns:p14="http://schemas.microsoft.com/office/powerpoint/2010/main" val="2188713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1850" y="681926"/>
            <a:ext cx="10515600" cy="3880550"/>
          </a:xfrm>
        </p:spPr>
        <p:txBody>
          <a:bodyPr>
            <a:normAutofit/>
          </a:bodyPr>
          <a:lstStyle/>
          <a:p>
            <a:r>
              <a:rPr lang="en-GB" sz="5400" dirty="0" smtClean="0"/>
              <a:t>Not all embeddings are created equal.</a:t>
            </a:r>
            <a:endParaRPr lang="en-GB" sz="8800" b="1" dirty="0">
              <a:latin typeface="Segoe Print" panose="020006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8133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allure of a universal embedding</a:t>
            </a:r>
            <a:endParaRPr lang="en-GB" dirty="0"/>
          </a:p>
        </p:txBody>
      </p:sp>
      <p:sp>
        <p:nvSpPr>
          <p:cNvPr id="5" name="Content Placeholder 4"/>
          <p:cNvSpPr>
            <a:spLocks noGrp="1"/>
          </p:cNvSpPr>
          <p:nvPr>
            <p:ph idx="1"/>
          </p:nvPr>
        </p:nvSpPr>
        <p:spPr/>
        <p:txBody>
          <a:bodyPr>
            <a:normAutofit lnSpcReduction="10000"/>
          </a:bodyPr>
          <a:lstStyle/>
          <a:p>
            <a:pPr>
              <a:spcAft>
                <a:spcPts val="1800"/>
              </a:spcAft>
            </a:pPr>
            <a:r>
              <a:rPr lang="en-US" dirty="0" smtClean="0"/>
              <a:t>The source-target training pairs strictly dictate what </a:t>
            </a:r>
            <a:r>
              <a:rPr lang="en-US" dirty="0" smtClean="0">
                <a:latin typeface="Segoe UI Semibold" panose="020B0702040204020203" pitchFamily="34" charset="0"/>
                <a:cs typeface="Segoe UI Semibold" panose="020B0702040204020203" pitchFamily="34" charset="0"/>
              </a:rPr>
              <a:t>notion of relatedness</a:t>
            </a:r>
            <a:r>
              <a:rPr lang="en-US" dirty="0" smtClean="0"/>
              <a:t> will be modelled in the embedding space</a:t>
            </a:r>
          </a:p>
          <a:p>
            <a:pPr marL="0" indent="0">
              <a:spcAft>
                <a:spcPts val="1800"/>
              </a:spcAft>
              <a:buNone/>
            </a:pPr>
            <a:r>
              <a:rPr lang="en-US" dirty="0" smtClean="0"/>
              <a:t>	Is </a:t>
            </a:r>
            <a:r>
              <a:rPr lang="en-US" i="1" dirty="0" err="1" smtClean="0"/>
              <a:t>eminem</a:t>
            </a:r>
            <a:r>
              <a:rPr lang="en-US" dirty="0" smtClean="0"/>
              <a:t> more similar to </a:t>
            </a:r>
            <a:r>
              <a:rPr lang="en-US" i="1" dirty="0" err="1" smtClean="0"/>
              <a:t>rihanna</a:t>
            </a:r>
            <a:r>
              <a:rPr lang="en-US" dirty="0" smtClean="0"/>
              <a:t> or </a:t>
            </a:r>
            <a:r>
              <a:rPr lang="en-US" i="1" dirty="0" smtClean="0"/>
              <a:t>rap</a:t>
            </a:r>
            <a:r>
              <a:rPr lang="en-US" dirty="0" smtClean="0"/>
              <a:t>?</a:t>
            </a:r>
            <a:endParaRPr lang="en-GB" dirty="0" smtClean="0"/>
          </a:p>
          <a:p>
            <a:pPr marL="0" indent="0">
              <a:spcAft>
                <a:spcPts val="1800"/>
              </a:spcAft>
              <a:buNone/>
            </a:pPr>
            <a:r>
              <a:rPr lang="en-US" dirty="0" smtClean="0"/>
              <a:t>	Is </a:t>
            </a:r>
            <a:r>
              <a:rPr lang="en-US" i="1" dirty="0" err="1" smtClean="0"/>
              <a:t>yale</a:t>
            </a:r>
            <a:r>
              <a:rPr lang="en-US" dirty="0" smtClean="0"/>
              <a:t> more similar to </a:t>
            </a:r>
            <a:r>
              <a:rPr lang="en-US" i="1" dirty="0" err="1" smtClean="0"/>
              <a:t>harvard</a:t>
            </a:r>
            <a:r>
              <a:rPr lang="en-US" dirty="0" smtClean="0"/>
              <a:t> or </a:t>
            </a:r>
            <a:r>
              <a:rPr lang="en-US" i="1" dirty="0" smtClean="0"/>
              <a:t>alumni</a:t>
            </a:r>
            <a:r>
              <a:rPr lang="en-US" dirty="0" smtClean="0"/>
              <a:t>?</a:t>
            </a:r>
          </a:p>
          <a:p>
            <a:pPr marL="0" indent="0">
              <a:spcAft>
                <a:spcPts val="1800"/>
              </a:spcAft>
              <a:buNone/>
            </a:pPr>
            <a:r>
              <a:rPr lang="en-US" dirty="0" smtClean="0"/>
              <a:t>	Is </a:t>
            </a:r>
            <a:r>
              <a:rPr lang="en-US" i="1" dirty="0" err="1" smtClean="0"/>
              <a:t>seahawks</a:t>
            </a:r>
            <a:r>
              <a:rPr lang="en-US" dirty="0" smtClean="0"/>
              <a:t> more similar to </a:t>
            </a:r>
            <a:r>
              <a:rPr lang="en-US" i="1" dirty="0" smtClean="0"/>
              <a:t>broncos</a:t>
            </a:r>
            <a:r>
              <a:rPr lang="en-US" dirty="0" smtClean="0"/>
              <a:t> or </a:t>
            </a:r>
            <a:r>
              <a:rPr lang="en-US" i="1" dirty="0" err="1" smtClean="0"/>
              <a:t>seattle</a:t>
            </a:r>
            <a:r>
              <a:rPr lang="en-US" dirty="0" smtClean="0"/>
              <a:t>?</a:t>
            </a:r>
            <a:endParaRPr lang="en-GB" dirty="0" smtClean="0"/>
          </a:p>
          <a:p>
            <a:pPr>
              <a:spcAft>
                <a:spcPts val="1800"/>
              </a:spcAft>
            </a:pPr>
            <a:r>
              <a:rPr lang="en-US" dirty="0" smtClean="0"/>
              <a:t>Be very careful of using </a:t>
            </a:r>
            <a:r>
              <a:rPr lang="en-US" dirty="0" smtClean="0">
                <a:latin typeface="Segoe UI Semibold" panose="020B0702040204020203" pitchFamily="34" charset="0"/>
                <a:cs typeface="Segoe UI Semibold" panose="020B0702040204020203" pitchFamily="34" charset="0"/>
              </a:rPr>
              <a:t>pre-trained embeddings</a:t>
            </a:r>
            <a:r>
              <a:rPr lang="en-US" dirty="0" smtClean="0"/>
              <a:t> as inputs to a different model – you may be better off using either one-hot representations or random initializations!</a:t>
            </a:r>
          </a:p>
        </p:txBody>
      </p:sp>
    </p:spTree>
    <p:extLst>
      <p:ext uri="{BB962C8B-B14F-4D97-AF65-F5344CB8AC3E}">
        <p14:creationId xmlns:p14="http://schemas.microsoft.com/office/powerpoint/2010/main" val="3535452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vs. Topical similarity</a:t>
            </a:r>
            <a:endParaRPr lang="en-GB" dirty="0"/>
          </a:p>
        </p:txBody>
      </p:sp>
      <p:pic>
        <p:nvPicPr>
          <p:cNvPr id="15" name="Content Placeholder 14"/>
          <p:cNvPicPr>
            <a:picLocks noGrp="1" noChangeAspect="1"/>
          </p:cNvPicPr>
          <p:nvPr>
            <p:ph sz="half" idx="1"/>
          </p:nvPr>
        </p:nvPicPr>
        <p:blipFill>
          <a:blip r:embed="rId2"/>
          <a:stretch>
            <a:fillRect/>
          </a:stretch>
        </p:blipFill>
        <p:spPr>
          <a:xfrm>
            <a:off x="933543" y="3200400"/>
            <a:ext cx="4990913" cy="2976563"/>
          </a:xfrm>
          <a:prstGeom prst="rect">
            <a:avLst/>
          </a:prstGeom>
        </p:spPr>
      </p:pic>
      <p:pic>
        <p:nvPicPr>
          <p:cNvPr id="16" name="Content Placeholder 15"/>
          <p:cNvPicPr>
            <a:picLocks noGrp="1" noChangeAspect="1"/>
          </p:cNvPicPr>
          <p:nvPr>
            <p:ph sz="half" idx="2"/>
          </p:nvPr>
        </p:nvPicPr>
        <p:blipFill>
          <a:blip r:embed="rId3"/>
          <a:stretch>
            <a:fillRect/>
          </a:stretch>
        </p:blipFill>
        <p:spPr>
          <a:xfrm>
            <a:off x="6294521" y="3200400"/>
            <a:ext cx="4936957" cy="2976563"/>
          </a:xfrm>
          <a:prstGeom prst="rect">
            <a:avLst/>
          </a:prstGeom>
        </p:spPr>
      </p:pic>
      <p:sp>
        <p:nvSpPr>
          <p:cNvPr id="11" name="Content Placeholder 4"/>
          <p:cNvSpPr txBox="1">
            <a:spLocks/>
          </p:cNvSpPr>
          <p:nvPr/>
        </p:nvSpPr>
        <p:spPr>
          <a:xfrm>
            <a:off x="838200" y="1825625"/>
            <a:ext cx="10515600" cy="1260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If you train a DSSM on query prefix-suffix pairs you get a </a:t>
            </a:r>
            <a:r>
              <a:rPr lang="en-US" dirty="0" smtClean="0">
                <a:latin typeface="Segoe UI Semibold" panose="020B0702040204020203" pitchFamily="34" charset="0"/>
                <a:cs typeface="Segoe UI Semibold" panose="020B0702040204020203" pitchFamily="34" charset="0"/>
              </a:rPr>
              <a:t>notion of relatedness</a:t>
            </a:r>
            <a:r>
              <a:rPr lang="en-US" dirty="0" smtClean="0"/>
              <a:t> that is based on </a:t>
            </a:r>
            <a:r>
              <a:rPr lang="en-US" i="1" dirty="0" smtClean="0"/>
              <a:t>Type,</a:t>
            </a:r>
            <a:r>
              <a:rPr lang="en-US" dirty="0" smtClean="0"/>
              <a:t> as opposed to the </a:t>
            </a:r>
            <a:r>
              <a:rPr lang="en-US" i="1" dirty="0" smtClean="0"/>
              <a:t>Topical </a:t>
            </a:r>
            <a:r>
              <a:rPr lang="en-US" dirty="0" smtClean="0"/>
              <a:t>model you get by training on query-document pairs</a:t>
            </a:r>
            <a:endParaRPr lang="en-GB" dirty="0"/>
          </a:p>
        </p:txBody>
      </p:sp>
    </p:spTree>
    <p:extLst>
      <p:ext uri="{BB962C8B-B14F-4D97-AF65-F5344CB8AC3E}">
        <p14:creationId xmlns:p14="http://schemas.microsoft.com/office/powerpoint/2010/main" val="174950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Primary vs. sub-intent similarity</a:t>
            </a:r>
            <a:endParaRPr lang="en-GB" dirty="0"/>
          </a:p>
        </p:txBody>
      </p:sp>
      <p:sp>
        <p:nvSpPr>
          <p:cNvPr id="5" name="Content Placeholder 4"/>
          <p:cNvSpPr>
            <a:spLocks noGrp="1"/>
          </p:cNvSpPr>
          <p:nvPr>
            <p:ph idx="1"/>
          </p:nvPr>
        </p:nvSpPr>
        <p:spPr/>
        <p:txBody>
          <a:bodyPr/>
          <a:lstStyle/>
          <a:p>
            <a:pPr marL="0" indent="0">
              <a:buNone/>
            </a:pPr>
            <a:r>
              <a:rPr lang="en-US" dirty="0" smtClean="0"/>
              <a:t>If you train a DSSM on query-answer pairs you get a </a:t>
            </a:r>
            <a:r>
              <a:rPr lang="en-US" dirty="0" smtClean="0">
                <a:latin typeface="Segoe UI Semibold" panose="020B0702040204020203" pitchFamily="34" charset="0"/>
                <a:cs typeface="Segoe UI Semibold" panose="020B0702040204020203" pitchFamily="34" charset="0"/>
              </a:rPr>
              <a:t>notion of relatedness</a:t>
            </a:r>
            <a:r>
              <a:rPr lang="en-US" dirty="0" smtClean="0"/>
              <a:t> focused more on </a:t>
            </a:r>
            <a:r>
              <a:rPr lang="en-US" i="1" dirty="0" smtClean="0"/>
              <a:t>sub-intents</a:t>
            </a:r>
            <a:r>
              <a:rPr lang="en-US" dirty="0" smtClean="0"/>
              <a:t> rather than the </a:t>
            </a:r>
            <a:r>
              <a:rPr lang="en-US" i="1" dirty="0" smtClean="0"/>
              <a:t>primary intent </a:t>
            </a:r>
            <a:r>
              <a:rPr lang="en-US" dirty="0" smtClean="0"/>
              <a:t>compared to the query-document model</a:t>
            </a:r>
            <a:endParaRPr lang="en-GB" dirty="0"/>
          </a:p>
        </p:txBody>
      </p:sp>
      <p:sp>
        <p:nvSpPr>
          <p:cNvPr id="6" name="Text Placeholder 3"/>
          <p:cNvSpPr txBox="1">
            <a:spLocks/>
          </p:cNvSpPr>
          <p:nvPr/>
        </p:nvSpPr>
        <p:spPr>
          <a:xfrm>
            <a:off x="485458" y="5441633"/>
            <a:ext cx="5157787" cy="479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smtClean="0"/>
              <a:t>Query-Document DSSM</a:t>
            </a:r>
            <a:endParaRPr lang="en-GB" sz="2400" dirty="0"/>
          </a:p>
        </p:txBody>
      </p:sp>
      <p:sp>
        <p:nvSpPr>
          <p:cNvPr id="7" name="Text Placeholder 5"/>
          <p:cNvSpPr txBox="1">
            <a:spLocks/>
          </p:cNvSpPr>
          <p:nvPr/>
        </p:nvSpPr>
        <p:spPr>
          <a:xfrm>
            <a:off x="6526530" y="5441633"/>
            <a:ext cx="5183188" cy="479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Query-Answer DSSM</a:t>
            </a:r>
            <a:endParaRPr lang="en-GB" sz="2400" dirty="0"/>
          </a:p>
        </p:txBody>
      </p:sp>
      <p:pic>
        <p:nvPicPr>
          <p:cNvPr id="8" name="Content Placeholder 7"/>
          <p:cNvPicPr>
            <a:picLocks noChangeAspect="1"/>
          </p:cNvPicPr>
          <p:nvPr/>
        </p:nvPicPr>
        <p:blipFill rotWithShape="1">
          <a:blip r:embed="rId2"/>
          <a:srcRect l="622" r="63888" b="86954"/>
          <a:stretch/>
        </p:blipFill>
        <p:spPr>
          <a:xfrm>
            <a:off x="485458" y="3483999"/>
            <a:ext cx="1841997" cy="356481"/>
          </a:xfrm>
          <a:prstGeom prst="rect">
            <a:avLst/>
          </a:prstGeom>
          <a:noFill/>
          <a:ln>
            <a:noFill/>
          </a:ln>
        </p:spPr>
      </p:pic>
      <p:pic>
        <p:nvPicPr>
          <p:cNvPr id="9" name="Content Placeholder 10"/>
          <p:cNvPicPr>
            <a:picLocks noChangeAspect="1"/>
          </p:cNvPicPr>
          <p:nvPr/>
        </p:nvPicPr>
        <p:blipFill rotWithShape="1">
          <a:blip r:embed="rId3"/>
          <a:srcRect r="62239" b="93660"/>
          <a:stretch/>
        </p:blipFill>
        <p:spPr>
          <a:xfrm>
            <a:off x="6701155" y="3483999"/>
            <a:ext cx="1804916" cy="367912"/>
          </a:xfrm>
          <a:prstGeom prst="rect">
            <a:avLst/>
          </a:prstGeom>
          <a:noFill/>
          <a:ln>
            <a:noFill/>
          </a:ln>
        </p:spPr>
      </p:pic>
      <p:pic>
        <p:nvPicPr>
          <p:cNvPr id="10" name="Content Placeholder 7"/>
          <p:cNvPicPr>
            <a:picLocks noChangeAspect="1"/>
          </p:cNvPicPr>
          <p:nvPr/>
        </p:nvPicPr>
        <p:blipFill rotWithShape="1">
          <a:blip r:embed="rId2"/>
          <a:srcRect l="49629" t="48461"/>
          <a:stretch/>
        </p:blipFill>
        <p:spPr>
          <a:xfrm>
            <a:off x="485458" y="3851911"/>
            <a:ext cx="2614294" cy="1408359"/>
          </a:xfrm>
          <a:prstGeom prst="rect">
            <a:avLst/>
          </a:prstGeom>
          <a:noFill/>
          <a:ln>
            <a:noFill/>
          </a:ln>
        </p:spPr>
      </p:pic>
      <p:pic>
        <p:nvPicPr>
          <p:cNvPr id="11" name="Content Placeholder 10"/>
          <p:cNvPicPr>
            <a:picLocks noChangeAspect="1"/>
          </p:cNvPicPr>
          <p:nvPr/>
        </p:nvPicPr>
        <p:blipFill rotWithShape="1">
          <a:blip r:embed="rId3"/>
          <a:srcRect l="53565" t="23150" b="52928"/>
          <a:stretch/>
        </p:blipFill>
        <p:spPr>
          <a:xfrm>
            <a:off x="6526530" y="3871996"/>
            <a:ext cx="2219498" cy="1388274"/>
          </a:xfrm>
          <a:prstGeom prst="rect">
            <a:avLst/>
          </a:prstGeom>
          <a:noFill/>
          <a:ln>
            <a:noFill/>
          </a:ln>
        </p:spPr>
      </p:pic>
      <p:pic>
        <p:nvPicPr>
          <p:cNvPr id="12" name="Content Placeholder 8"/>
          <p:cNvPicPr>
            <a:picLocks noChangeAspect="1"/>
          </p:cNvPicPr>
          <p:nvPr/>
        </p:nvPicPr>
        <p:blipFill rotWithShape="1">
          <a:blip r:embed="rId4"/>
          <a:srcRect r="42776" b="87613"/>
          <a:stretch/>
        </p:blipFill>
        <p:spPr>
          <a:xfrm>
            <a:off x="2536666" y="3485356"/>
            <a:ext cx="2866994" cy="355124"/>
          </a:xfrm>
          <a:prstGeom prst="rect">
            <a:avLst/>
          </a:prstGeom>
          <a:noFill/>
          <a:ln>
            <a:noFill/>
          </a:ln>
        </p:spPr>
      </p:pic>
      <p:pic>
        <p:nvPicPr>
          <p:cNvPr id="13" name="Content Placeholder 9"/>
          <p:cNvPicPr>
            <a:picLocks noChangeAspect="1"/>
          </p:cNvPicPr>
          <p:nvPr/>
        </p:nvPicPr>
        <p:blipFill rotWithShape="1">
          <a:blip r:embed="rId5"/>
          <a:srcRect r="54267" b="93844"/>
          <a:stretch/>
        </p:blipFill>
        <p:spPr>
          <a:xfrm>
            <a:off x="8678545" y="3485354"/>
            <a:ext cx="2849141" cy="389415"/>
          </a:xfrm>
          <a:prstGeom prst="rect">
            <a:avLst/>
          </a:prstGeom>
          <a:noFill/>
          <a:ln>
            <a:noFill/>
          </a:ln>
        </p:spPr>
      </p:pic>
      <p:pic>
        <p:nvPicPr>
          <p:cNvPr id="14" name="Content Placeholder 8"/>
          <p:cNvPicPr>
            <a:picLocks noChangeAspect="1"/>
          </p:cNvPicPr>
          <p:nvPr/>
        </p:nvPicPr>
        <p:blipFill rotWithShape="1">
          <a:blip r:embed="rId4"/>
          <a:srcRect l="46888" t="46938"/>
          <a:stretch/>
        </p:blipFill>
        <p:spPr>
          <a:xfrm>
            <a:off x="2462848" y="3840480"/>
            <a:ext cx="2660968" cy="1521301"/>
          </a:xfrm>
          <a:prstGeom prst="rect">
            <a:avLst/>
          </a:prstGeom>
          <a:noFill/>
          <a:ln>
            <a:noFill/>
          </a:ln>
        </p:spPr>
      </p:pic>
      <p:pic>
        <p:nvPicPr>
          <p:cNvPr id="15" name="Content Placeholder 9"/>
          <p:cNvPicPr>
            <a:picLocks noChangeAspect="1"/>
          </p:cNvPicPr>
          <p:nvPr/>
        </p:nvPicPr>
        <p:blipFill rotWithShape="1">
          <a:blip r:embed="rId5"/>
          <a:srcRect l="37795" t="21923" r="8007" b="54673"/>
          <a:stretch/>
        </p:blipFill>
        <p:spPr>
          <a:xfrm>
            <a:off x="8503920" y="3881437"/>
            <a:ext cx="3376495" cy="1480344"/>
          </a:xfrm>
          <a:prstGeom prst="rect">
            <a:avLst/>
          </a:prstGeom>
          <a:noFill/>
          <a:ln>
            <a:noFill/>
          </a:ln>
        </p:spPr>
      </p:pic>
    </p:spTree>
    <p:extLst>
      <p:ext uri="{BB962C8B-B14F-4D97-AF65-F5344CB8AC3E}">
        <p14:creationId xmlns:p14="http://schemas.microsoft.com/office/powerpoint/2010/main" val="1311384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1850" y="681926"/>
            <a:ext cx="10515600" cy="3880550"/>
          </a:xfrm>
        </p:spPr>
        <p:txBody>
          <a:bodyPr>
            <a:normAutofit/>
          </a:bodyPr>
          <a:lstStyle/>
          <a:p>
            <a:r>
              <a:rPr lang="en-GB" sz="5400" dirty="0" smtClean="0"/>
              <a:t>What if I told you that everyone who uses Word2vec is throwing half the model away?</a:t>
            </a:r>
            <a:endParaRPr lang="en-GB" sz="8800" b="1" dirty="0">
              <a:latin typeface="Segoe Print" panose="020006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1975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Using Word2vec for document ranking</a:t>
            </a:r>
            <a:endParaRPr lang="en-GB" dirty="0"/>
          </a:p>
        </p:txBody>
      </p:sp>
      <p:sp>
        <p:nvSpPr>
          <p:cNvPr id="5" name="Content Placeholder 4"/>
          <p:cNvSpPr>
            <a:spLocks noGrp="1"/>
          </p:cNvSpPr>
          <p:nvPr>
            <p:ph sz="half" idx="1"/>
          </p:nvPr>
        </p:nvSpPr>
        <p:spPr>
          <a:xfrm>
            <a:off x="838200" y="3789221"/>
            <a:ext cx="5262719" cy="1667140"/>
          </a:xfrm>
        </p:spPr>
        <p:txBody>
          <a:bodyPr>
            <a:normAutofit/>
          </a:bodyPr>
          <a:lstStyle/>
          <a:p>
            <a:pPr marL="0" indent="0">
              <a:buNone/>
            </a:pPr>
            <a:r>
              <a:rPr lang="en-GB" sz="2400" dirty="0" smtClean="0"/>
              <a:t>Nalisnick, Mitra, Craswell and Caruana. </a:t>
            </a:r>
            <a:r>
              <a:rPr lang="en-GB" sz="2400" i="1" dirty="0" smtClean="0"/>
              <a:t>Improving Document Ranking with Dual Word Embeddings</a:t>
            </a:r>
            <a:r>
              <a:rPr lang="en-GB" sz="2400" dirty="0" smtClean="0"/>
              <a:t>. Submitted to WWW</a:t>
            </a:r>
            <a:r>
              <a:rPr lang="en-GB" sz="2400" dirty="0"/>
              <a:t>.</a:t>
            </a:r>
            <a:r>
              <a:rPr lang="en-GB" sz="2400" dirty="0" smtClean="0"/>
              <a:t> (2016)</a:t>
            </a:r>
            <a:endParaRPr lang="en-GB" sz="2400" dirty="0"/>
          </a:p>
        </p:txBody>
      </p:sp>
      <p:pic>
        <p:nvPicPr>
          <p:cNvPr id="8" name="Content Placeholder 7"/>
          <p:cNvPicPr>
            <a:picLocks noGrp="1" noChangeAspect="1"/>
          </p:cNvPicPr>
          <p:nvPr>
            <p:ph sz="half" idx="2"/>
          </p:nvPr>
        </p:nvPicPr>
        <p:blipFill>
          <a:blip r:embed="rId2"/>
          <a:stretch>
            <a:fillRect/>
          </a:stretch>
        </p:blipFill>
        <p:spPr>
          <a:xfrm>
            <a:off x="7097495" y="1825625"/>
            <a:ext cx="4256305" cy="3415553"/>
          </a:xfrm>
          <a:prstGeom prst="rect">
            <a:avLst/>
          </a:prstGeom>
        </p:spPr>
      </p:pic>
      <p:pic>
        <p:nvPicPr>
          <p:cNvPr id="9" name="Content Placeholder 6"/>
          <p:cNvPicPr>
            <a:picLocks noChangeAspect="1"/>
          </p:cNvPicPr>
          <p:nvPr/>
        </p:nvPicPr>
        <p:blipFill rotWithShape="1">
          <a:blip r:embed="rId3"/>
          <a:srcRect r="33721"/>
          <a:stretch/>
        </p:blipFill>
        <p:spPr>
          <a:xfrm>
            <a:off x="838200" y="1690688"/>
            <a:ext cx="5262719" cy="1606540"/>
          </a:xfrm>
          <a:prstGeom prst="rect">
            <a:avLst/>
          </a:prstGeom>
        </p:spPr>
      </p:pic>
      <p:sp>
        <p:nvSpPr>
          <p:cNvPr id="7" name="TextBox 6"/>
          <p:cNvSpPr txBox="1"/>
          <p:nvPr/>
        </p:nvSpPr>
        <p:spPr>
          <a:xfrm rot="20700000">
            <a:off x="3498384" y="3077695"/>
            <a:ext cx="4620176" cy="830997"/>
          </a:xfrm>
          <a:prstGeom prst="rect">
            <a:avLst/>
          </a:prstGeom>
          <a:noFill/>
        </p:spPr>
        <p:txBody>
          <a:bodyPr wrap="none" rtlCol="0">
            <a:spAutoFit/>
          </a:bodyPr>
          <a:lstStyle/>
          <a:p>
            <a:r>
              <a:rPr lang="en-US" sz="4800" dirty="0" smtClean="0">
                <a:ln w="22225">
                  <a:solidFill>
                    <a:schemeClr val="accent2"/>
                  </a:solidFill>
                  <a:prstDash val="solid"/>
                </a:ln>
                <a:solidFill>
                  <a:schemeClr val="accent2">
                    <a:lumMod val="40000"/>
                    <a:lumOff val="60000"/>
                  </a:schemeClr>
                </a:solidFill>
              </a:rPr>
              <a:t>[UNDER REVIEW]</a:t>
            </a:r>
            <a:endParaRPr lang="en-GB" sz="4800"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300160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Think about…</a:t>
            </a:r>
            <a:endParaRPr lang="en-GB" dirty="0"/>
          </a:p>
        </p:txBody>
      </p:sp>
      <p:sp>
        <p:nvSpPr>
          <p:cNvPr id="6" name="Content Placeholder 5"/>
          <p:cNvSpPr>
            <a:spLocks noGrp="1"/>
          </p:cNvSpPr>
          <p:nvPr>
            <p:ph idx="1"/>
          </p:nvPr>
        </p:nvSpPr>
        <p:spPr>
          <a:xfrm>
            <a:off x="655320" y="1626133"/>
            <a:ext cx="6385560" cy="1306195"/>
          </a:xfrm>
          <a:solidFill>
            <a:schemeClr val="bg1"/>
          </a:solidFill>
          <a:ln>
            <a:solidFill>
              <a:schemeClr val="bg2">
                <a:lumMod val="90000"/>
              </a:schemeClr>
            </a:solidFill>
          </a:ln>
          <a:effectLst>
            <a:outerShdw blurRad="50800" dist="38100" dir="2700000" algn="tl" rotWithShape="0">
              <a:prstClr val="black">
                <a:alpha val="40000"/>
              </a:prstClr>
            </a:outerShdw>
          </a:effectLst>
        </p:spPr>
        <p:txBody>
          <a:bodyPr>
            <a:normAutofit/>
          </a:bodyPr>
          <a:lstStyle/>
          <a:p>
            <a:pPr marL="0" indent="0" algn="ctr">
              <a:buNone/>
            </a:pPr>
            <a:r>
              <a:rPr lang="en-US" sz="2400" dirty="0" smtClean="0"/>
              <a:t>What makes embedding vectors compose-able?</a:t>
            </a:r>
          </a:p>
          <a:p>
            <a:pPr marL="0" indent="0" algn="ctr">
              <a:buNone/>
            </a:pPr>
            <a:r>
              <a:rPr lang="en-US" sz="2400" dirty="0" smtClean="0"/>
              <a:t>How can we go from </a:t>
            </a:r>
            <a:r>
              <a:rPr lang="en-US" sz="2400" i="1" dirty="0" smtClean="0"/>
              <a:t>word</a:t>
            </a:r>
            <a:r>
              <a:rPr lang="en-US" sz="2400" dirty="0" smtClean="0"/>
              <a:t> vectors to </a:t>
            </a:r>
            <a:r>
              <a:rPr lang="en-US" sz="2400" i="1" dirty="0" smtClean="0"/>
              <a:t>sentence</a:t>
            </a:r>
            <a:r>
              <a:rPr lang="en-US" sz="2400" dirty="0" smtClean="0"/>
              <a:t> vectors to </a:t>
            </a:r>
            <a:r>
              <a:rPr lang="en-US" sz="2400" i="1" dirty="0" smtClean="0"/>
              <a:t>document</a:t>
            </a:r>
            <a:r>
              <a:rPr lang="en-US" sz="2400" dirty="0" smtClean="0"/>
              <a:t> vectors?</a:t>
            </a:r>
            <a:endParaRPr lang="en-US" sz="2400" dirty="0"/>
          </a:p>
        </p:txBody>
      </p:sp>
      <p:sp>
        <p:nvSpPr>
          <p:cNvPr id="4" name="Content Placeholder 5"/>
          <p:cNvSpPr txBox="1">
            <a:spLocks/>
          </p:cNvSpPr>
          <p:nvPr/>
        </p:nvSpPr>
        <p:spPr>
          <a:xfrm>
            <a:off x="6918960" y="2079009"/>
            <a:ext cx="5074920" cy="1306195"/>
          </a:xfrm>
          <a:prstGeom prst="rect">
            <a:avLst/>
          </a:prstGeom>
          <a:solidFill>
            <a:schemeClr val="bg1"/>
          </a:solidFill>
          <a:ln>
            <a:solidFill>
              <a:schemeClr val="bg2">
                <a:lumMod val="90000"/>
              </a:schemeClr>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Are </a:t>
            </a:r>
            <a:r>
              <a:rPr lang="en-US" sz="2400" i="1" dirty="0" smtClean="0"/>
              <a:t>paths</a:t>
            </a:r>
            <a:r>
              <a:rPr lang="en-US" sz="2400" dirty="0" smtClean="0"/>
              <a:t> in the query/document embedding space semantically useful?</a:t>
            </a:r>
          </a:p>
          <a:p>
            <a:pPr marL="0" indent="0" algn="ctr">
              <a:buNone/>
            </a:pPr>
            <a:r>
              <a:rPr lang="en-US" sz="2400" dirty="0" smtClean="0"/>
              <a:t>(e.g., for modelling search sessions)</a:t>
            </a:r>
          </a:p>
        </p:txBody>
      </p:sp>
      <p:sp>
        <p:nvSpPr>
          <p:cNvPr id="7" name="Content Placeholder 5"/>
          <p:cNvSpPr txBox="1">
            <a:spLocks/>
          </p:cNvSpPr>
          <p:nvPr/>
        </p:nvSpPr>
        <p:spPr>
          <a:xfrm>
            <a:off x="106680" y="3266954"/>
            <a:ext cx="8717280" cy="2063433"/>
          </a:xfrm>
          <a:prstGeom prst="rect">
            <a:avLst/>
          </a:prstGeom>
          <a:solidFill>
            <a:schemeClr val="bg1"/>
          </a:solidFill>
          <a:ln>
            <a:solidFill>
              <a:schemeClr val="bg2">
                <a:lumMod val="90000"/>
              </a:schemeClr>
            </a:solidFill>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Single embedding spaces for multiple types of information objects</a:t>
            </a:r>
          </a:p>
          <a:p>
            <a:pPr marL="0" indent="0" algn="ctr">
              <a:buNone/>
            </a:pPr>
            <a:r>
              <a:rPr lang="en-US" sz="2400" dirty="0" smtClean="0"/>
              <a:t>(e.g., queries, documents, entities, etc.)</a:t>
            </a:r>
          </a:p>
          <a:p>
            <a:pPr marL="0" indent="0" algn="ctr">
              <a:buNone/>
            </a:pPr>
            <a:r>
              <a:rPr lang="en-US" sz="2400" dirty="0" smtClean="0"/>
              <a:t>Vs.</a:t>
            </a:r>
          </a:p>
          <a:p>
            <a:pPr marL="0" indent="0" algn="ctr">
              <a:buNone/>
            </a:pPr>
            <a:r>
              <a:rPr lang="en-US" sz="2400" dirty="0" smtClean="0"/>
              <a:t>Multiple embeddings for the same information object</a:t>
            </a:r>
          </a:p>
          <a:p>
            <a:pPr marL="0" indent="0" algn="ctr">
              <a:buNone/>
            </a:pPr>
            <a:r>
              <a:rPr lang="en-US" sz="2400" dirty="0" smtClean="0"/>
              <a:t>(e.g., typical and topical embeddings for queries).</a:t>
            </a:r>
          </a:p>
        </p:txBody>
      </p:sp>
      <p:sp>
        <p:nvSpPr>
          <p:cNvPr id="8" name="Content Placeholder 5"/>
          <p:cNvSpPr txBox="1">
            <a:spLocks/>
          </p:cNvSpPr>
          <p:nvPr/>
        </p:nvSpPr>
        <p:spPr>
          <a:xfrm>
            <a:off x="4373880" y="5311832"/>
            <a:ext cx="6385560" cy="1306195"/>
          </a:xfrm>
          <a:prstGeom prst="rect">
            <a:avLst/>
          </a:prstGeom>
          <a:solidFill>
            <a:schemeClr val="bg1"/>
          </a:solidFill>
          <a:ln>
            <a:solidFill>
              <a:schemeClr val="bg2">
                <a:lumMod val="90000"/>
              </a:schemeClr>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What is there a difference between learning embeddings for knowledge and embeddings for text and other surface forms?</a:t>
            </a:r>
            <a:endParaRPr lang="en-US" sz="2400" dirty="0"/>
          </a:p>
        </p:txBody>
      </p:sp>
    </p:spTree>
    <p:extLst>
      <p:ext uri="{BB962C8B-B14F-4D97-AF65-F5344CB8AC3E}">
        <p14:creationId xmlns:p14="http://schemas.microsoft.com/office/powerpoint/2010/main" val="79110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idx="1"/>
          </p:nvPr>
        </p:nvSpPr>
        <p:spPr/>
        <p:txBody>
          <a:bodyPr/>
          <a:lstStyle/>
          <a:p>
            <a:r>
              <a:rPr lang="en-US" dirty="0" smtClean="0"/>
              <a:t>Public code / toolkits I use</a:t>
            </a:r>
            <a:endParaRPr lang="en-GB" dirty="0" smtClean="0">
              <a:hlinkClick r:id="rId2"/>
            </a:endParaRPr>
          </a:p>
          <a:p>
            <a:pPr lvl="1"/>
            <a:r>
              <a:rPr lang="en-GB" dirty="0" smtClean="0">
                <a:hlinkClick r:id="rId2"/>
              </a:rPr>
              <a:t>Computational Network Toolkit (CNTK)</a:t>
            </a:r>
            <a:endParaRPr lang="en-GB" dirty="0" smtClean="0"/>
          </a:p>
          <a:p>
            <a:pPr lvl="1"/>
            <a:r>
              <a:rPr lang="en-US" dirty="0" smtClean="0">
                <a:hlinkClick r:id="rId3"/>
              </a:rPr>
              <a:t>Sent2vec (DSSM)</a:t>
            </a:r>
            <a:endParaRPr lang="en-US" dirty="0" smtClean="0"/>
          </a:p>
          <a:p>
            <a:pPr lvl="1"/>
            <a:r>
              <a:rPr lang="en-GB" dirty="0" smtClean="0">
                <a:hlinkClick r:id="rId4"/>
              </a:rPr>
              <a:t>Word2vec</a:t>
            </a:r>
            <a:endParaRPr lang="en-GB" dirty="0" smtClean="0"/>
          </a:p>
          <a:p>
            <a:pPr marL="0" indent="0">
              <a:buNone/>
            </a:pPr>
            <a:endParaRPr lang="en-US" dirty="0" smtClean="0"/>
          </a:p>
          <a:p>
            <a:r>
              <a:rPr lang="en-US" dirty="0" smtClean="0"/>
              <a:t>Random reading list</a:t>
            </a:r>
          </a:p>
          <a:p>
            <a:pPr lvl="1"/>
            <a:r>
              <a:rPr lang="en-US" dirty="0" smtClean="0">
                <a:hlinkClick r:id="rId5"/>
              </a:rPr>
              <a:t>Omar Levy’s presentation on analogies using non-neural embeddings</a:t>
            </a:r>
            <a:endParaRPr lang="en-US" dirty="0" smtClean="0">
              <a:hlinkClick r:id="rId6"/>
            </a:endParaRPr>
          </a:p>
          <a:p>
            <a:pPr lvl="1"/>
            <a:r>
              <a:rPr lang="en-US" dirty="0" smtClean="0">
                <a:hlinkClick r:id="rId6"/>
              </a:rPr>
              <a:t>Marek Rei’s Deep Learning Summer School notes</a:t>
            </a:r>
            <a:endParaRPr lang="en-GB" dirty="0" smtClean="0"/>
          </a:p>
          <a:p>
            <a:pPr lvl="1"/>
            <a:r>
              <a:rPr lang="en-US" dirty="0" smtClean="0">
                <a:hlinkClick r:id="rId7"/>
              </a:rPr>
              <a:t>Piotr </a:t>
            </a:r>
            <a:r>
              <a:rPr lang="en-US" dirty="0" err="1" smtClean="0">
                <a:hlinkClick r:id="rId7"/>
              </a:rPr>
              <a:t>Mirowski’s</a:t>
            </a:r>
            <a:r>
              <a:rPr lang="en-US" dirty="0" smtClean="0">
                <a:hlinkClick r:id="rId7"/>
              </a:rPr>
              <a:t> talk on Representation Learning for NLP</a:t>
            </a:r>
            <a:endParaRPr lang="en-GB" dirty="0" smtClean="0"/>
          </a:p>
        </p:txBody>
      </p:sp>
    </p:spTree>
    <p:extLst>
      <p:ext uri="{BB962C8B-B14F-4D97-AF65-F5344CB8AC3E}">
        <p14:creationId xmlns:p14="http://schemas.microsoft.com/office/powerpoint/2010/main" val="3016757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1850" y="1126809"/>
            <a:ext cx="10515600" cy="1204912"/>
          </a:xfrm>
        </p:spPr>
        <p:txBody>
          <a:bodyPr>
            <a:normAutofit fontScale="90000"/>
          </a:bodyPr>
          <a:lstStyle/>
          <a:p>
            <a:pPr algn="just"/>
            <a:r>
              <a:rPr lang="en-GB" sz="5400" b="1" dirty="0" smtClean="0">
                <a:latin typeface="Segoe Print" panose="02000600000000000000" pitchFamily="2" charset="0"/>
                <a:ea typeface="Verdana" panose="020B0604030504040204" pitchFamily="34" charset="0"/>
                <a:cs typeface="Verdana" panose="020B0604030504040204" pitchFamily="34" charset="0"/>
              </a:rPr>
              <a:t>“</a:t>
            </a:r>
            <a:r>
              <a:rPr lang="en-GB" sz="3600" i="1" dirty="0" smtClean="0"/>
              <a:t>A robot will be truly autonomous when you instruct it to go to work and it decides to go to the beach instead.</a:t>
            </a:r>
            <a:r>
              <a:rPr lang="en-GB" sz="5400" b="1" dirty="0">
                <a:latin typeface="Segoe Print" panose="02000600000000000000" pitchFamily="2" charset="0"/>
                <a:ea typeface="Verdana" panose="020B0604030504040204" pitchFamily="34" charset="0"/>
                <a:cs typeface="Verdana" panose="020B0604030504040204" pitchFamily="34" charset="0"/>
              </a:rPr>
              <a:t>”</a:t>
            </a:r>
          </a:p>
        </p:txBody>
      </p:sp>
      <p:sp>
        <p:nvSpPr>
          <p:cNvPr id="7" name="Content Placeholder 6"/>
          <p:cNvSpPr>
            <a:spLocks noGrp="1"/>
          </p:cNvSpPr>
          <p:nvPr>
            <p:ph type="body" idx="1"/>
          </p:nvPr>
        </p:nvSpPr>
        <p:spPr>
          <a:xfrm>
            <a:off x="831850" y="2331721"/>
            <a:ext cx="10515600" cy="519747"/>
          </a:xfrm>
        </p:spPr>
        <p:txBody>
          <a:bodyPr>
            <a:normAutofit/>
          </a:bodyPr>
          <a:lstStyle/>
          <a:p>
            <a:pPr marL="457200" indent="-457200" algn="r">
              <a:buFontTx/>
              <a:buChar char="-"/>
            </a:pPr>
            <a:r>
              <a:rPr lang="en-GB" sz="2800" dirty="0" smtClean="0"/>
              <a:t>Brad Templeton</a:t>
            </a:r>
            <a:endParaRPr lang="en-GB" sz="2800" dirty="0">
              <a:solidFill>
                <a:schemeClr val="tx1"/>
              </a:solidFill>
              <a:effectLst>
                <a:outerShdw blurRad="38100" dist="38100" dir="2700000" algn="tl">
                  <a:srgbClr val="000000">
                    <a:alpha val="43137"/>
                  </a:srgbClr>
                </a:outerShdw>
              </a:effectLst>
            </a:endParaRPr>
          </a:p>
        </p:txBody>
      </p:sp>
      <p:sp>
        <p:nvSpPr>
          <p:cNvPr id="10" name="Content Placeholder 6"/>
          <p:cNvSpPr txBox="1">
            <a:spLocks/>
          </p:cNvSpPr>
          <p:nvPr/>
        </p:nvSpPr>
        <p:spPr>
          <a:xfrm>
            <a:off x="1029970" y="4194810"/>
            <a:ext cx="10515600" cy="26719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4000" dirty="0" smtClean="0">
                <a:solidFill>
                  <a:schemeClr val="tx1"/>
                </a:solidFill>
                <a:effectLst>
                  <a:outerShdw blurRad="38100" dist="38100" dir="2700000" algn="tl">
                    <a:srgbClr val="000000">
                      <a:alpha val="43137"/>
                    </a:srgbClr>
                  </a:outerShdw>
                </a:effectLst>
              </a:rPr>
              <a:t>Thank </a:t>
            </a:r>
            <a:r>
              <a:rPr lang="en-US" sz="4000" dirty="0" smtClean="0">
                <a:solidFill>
                  <a:schemeClr val="tx1"/>
                </a:solidFill>
                <a:effectLst>
                  <a:outerShdw blurRad="38100" dist="38100" dir="2700000" algn="tl">
                    <a:srgbClr val="000000">
                      <a:alpha val="43137"/>
                    </a:srgbClr>
                  </a:outerShdw>
                </a:effectLst>
              </a:rPr>
              <a:t>You for listening</a:t>
            </a:r>
            <a:r>
              <a:rPr lang="en-US" sz="4000" dirty="0" smtClean="0">
                <a:solidFill>
                  <a:schemeClr val="tx1"/>
                </a:solidFill>
                <a:effectLst>
                  <a:outerShdw blurRad="38100" dist="38100" dir="2700000" algn="tl">
                    <a:srgbClr val="000000">
                      <a:alpha val="43137"/>
                    </a:srgbClr>
                  </a:outerShdw>
                </a:effectLst>
              </a:rPr>
              <a:t>!</a:t>
            </a:r>
          </a:p>
          <a:p>
            <a:pPr algn="ctr"/>
            <a:r>
              <a:rPr lang="en-US" sz="2000" dirty="0" smtClean="0">
                <a:solidFill>
                  <a:schemeClr val="tx1"/>
                </a:solidFill>
              </a:rPr>
              <a:t>(Please send any questions to </a:t>
            </a:r>
            <a:r>
              <a:rPr lang="en-US" sz="2000" dirty="0" smtClean="0">
                <a:solidFill>
                  <a:schemeClr val="tx1"/>
                </a:solidFill>
                <a:hlinkClick r:id="rId2"/>
              </a:rPr>
              <a:t>bmitra@microsoft.com</a:t>
            </a:r>
            <a:r>
              <a:rPr lang="en-US" sz="2000" dirty="0" smtClean="0">
                <a:solidFill>
                  <a:schemeClr val="tx1"/>
                </a:solidFill>
              </a:rPr>
              <a:t>)</a:t>
            </a:r>
            <a:endParaRPr lang="en-GB" sz="2000" dirty="0">
              <a:solidFill>
                <a:schemeClr val="tx1"/>
              </a:solidFill>
            </a:endParaRPr>
          </a:p>
        </p:txBody>
      </p:sp>
    </p:spTree>
    <p:extLst>
      <p:ext uri="{BB962C8B-B14F-4D97-AF65-F5344CB8AC3E}">
        <p14:creationId xmlns:p14="http://schemas.microsoft.com/office/powerpoint/2010/main" val="144719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88139" y="2010728"/>
            <a:ext cx="2390775" cy="3429000"/>
          </a:xfrm>
          <a:prstGeom prst="rect">
            <a:avLst/>
          </a:prstGeom>
          <a:noFill/>
          <a:ln>
            <a:noFill/>
          </a:ln>
        </p:spPr>
      </p:pic>
      <p:pic>
        <p:nvPicPr>
          <p:cNvPr id="7" name="Picture 6"/>
          <p:cNvPicPr>
            <a:picLocks noChangeAspect="1"/>
          </p:cNvPicPr>
          <p:nvPr/>
        </p:nvPicPr>
        <p:blipFill>
          <a:blip r:embed="rId3"/>
          <a:stretch>
            <a:fillRect/>
          </a:stretch>
        </p:blipFill>
        <p:spPr>
          <a:xfrm>
            <a:off x="6876700" y="2799748"/>
            <a:ext cx="2798612" cy="149377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8937274" y="1986982"/>
            <a:ext cx="2873200" cy="142897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Or as a learned RNN model once said*…</a:t>
            </a:r>
            <a:endParaRPr lang="en-GB" dirty="0"/>
          </a:p>
        </p:txBody>
      </p:sp>
      <p:pic>
        <p:nvPicPr>
          <p:cNvPr id="10" name="Picture 9"/>
          <p:cNvPicPr>
            <a:picLocks noChangeAspect="1"/>
          </p:cNvPicPr>
          <p:nvPr/>
        </p:nvPicPr>
        <p:blipFill rotWithShape="1">
          <a:blip r:embed="rId5"/>
          <a:srcRect b="16568"/>
          <a:stretch/>
        </p:blipFill>
        <p:spPr>
          <a:xfrm>
            <a:off x="6464810" y="4106423"/>
            <a:ext cx="5185294" cy="1384122"/>
          </a:xfrm>
          <a:prstGeom prst="rect">
            <a:avLst/>
          </a:prstGeom>
          <a:ln>
            <a:noFill/>
          </a:ln>
          <a:effectLst>
            <a:outerShdw blurRad="292100" dist="139700" dir="2700000" algn="tl" rotWithShape="0">
              <a:srgbClr val="333333">
                <a:alpha val="65000"/>
              </a:srgbClr>
            </a:outerShdw>
          </a:effectLst>
        </p:spPr>
      </p:pic>
      <p:sp>
        <p:nvSpPr>
          <p:cNvPr id="4" name="Rounded Rectangular Callout 3"/>
          <p:cNvSpPr/>
          <p:nvPr/>
        </p:nvSpPr>
        <p:spPr>
          <a:xfrm>
            <a:off x="162981" y="1842316"/>
            <a:ext cx="4265145" cy="2651069"/>
          </a:xfrm>
          <a:prstGeom prst="wedgeRoundRectCallout">
            <a:avLst>
              <a:gd name="adj1" fmla="val 57482"/>
              <a:gd name="adj2" fmla="val 3837"/>
              <a:gd name="adj3" fmla="val 16667"/>
            </a:avLst>
          </a:prstGeom>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just"/>
            <a:r>
              <a:rPr lang="en-US" sz="1100" dirty="0" smtClean="0">
                <a:latin typeface="Lucida Calligraphy" panose="03010101010101010101" pitchFamily="66" charset="0"/>
              </a:rPr>
              <a:t>2vec or not </a:t>
            </a:r>
            <a:r>
              <a:rPr lang="en-US" sz="1100" dirty="0">
                <a:latin typeface="Lucida Calligraphy" panose="03010101010101010101" pitchFamily="66" charset="0"/>
              </a:rPr>
              <a:t>2</a:t>
            </a:r>
            <a:r>
              <a:rPr lang="en-US" sz="1100" dirty="0" smtClean="0">
                <a:latin typeface="Lucida Calligraphy" panose="03010101010101010101" pitchFamily="66" charset="0"/>
              </a:rPr>
              <a:t>vec that is…</a:t>
            </a:r>
          </a:p>
          <a:p>
            <a:pPr algn="just"/>
            <a:r>
              <a:rPr lang="en-GB" sz="1100" dirty="0" err="1">
                <a:latin typeface="Lucida Calligraphy" panose="03010101010101010101" pitchFamily="66" charset="0"/>
              </a:rPr>
              <a:t>Recaims</a:t>
            </a:r>
            <a:r>
              <a:rPr lang="en-GB" sz="1100" dirty="0">
                <a:latin typeface="Lucida Calligraphy" panose="03010101010101010101" pitchFamily="66" charset="0"/>
              </a:rPr>
              <a:t> alone of those the </a:t>
            </a:r>
            <a:r>
              <a:rPr lang="en-GB" sz="1100" dirty="0" err="1">
                <a:latin typeface="Lucida Calligraphy" panose="03010101010101010101" pitchFamily="66" charset="0"/>
              </a:rPr>
              <a:t>mercorrance</a:t>
            </a:r>
            <a:r>
              <a:rPr lang="en-GB" sz="1100" dirty="0">
                <a:latin typeface="Lucida Calligraphy" panose="03010101010101010101" pitchFamily="66" charset="0"/>
              </a:rPr>
              <a:t> down. Sir,</a:t>
            </a:r>
          </a:p>
          <a:p>
            <a:pPr algn="just"/>
            <a:r>
              <a:rPr lang="en-GB" sz="1100" dirty="0">
                <a:latin typeface="Lucida Calligraphy" panose="03010101010101010101" pitchFamily="66" charset="0"/>
              </a:rPr>
              <a:t>And let it be, if not, no, then; if you get</a:t>
            </a:r>
          </a:p>
          <a:p>
            <a:pPr algn="just"/>
            <a:r>
              <a:rPr lang="en-GB" sz="1100" dirty="0">
                <a:latin typeface="Lucida Calligraphy" panose="03010101010101010101" pitchFamily="66" charset="0"/>
              </a:rPr>
              <a:t>Great rebels most of a heaven, I cannot </a:t>
            </a:r>
            <a:r>
              <a:rPr lang="en-GB" sz="1100" dirty="0" err="1">
                <a:latin typeface="Lucida Calligraphy" panose="03010101010101010101" pitchFamily="66" charset="0"/>
              </a:rPr>
              <a:t>mose</a:t>
            </a:r>
            <a:endParaRPr lang="en-GB" sz="1100" dirty="0">
              <a:latin typeface="Lucida Calligraphy" panose="03010101010101010101" pitchFamily="66" charset="0"/>
            </a:endParaRPr>
          </a:p>
          <a:p>
            <a:pPr algn="just"/>
            <a:r>
              <a:rPr lang="en-GB" sz="1100" dirty="0">
                <a:latin typeface="Lucida Calligraphy" panose="03010101010101010101" pitchFamily="66" charset="0"/>
              </a:rPr>
              <a:t>where his hearts makes the Rome </a:t>
            </a:r>
            <a:r>
              <a:rPr lang="en-GB" sz="1100" dirty="0" err="1">
                <a:latin typeface="Lucida Calligraphy" panose="03010101010101010101" pitchFamily="66" charset="0"/>
              </a:rPr>
              <a:t>arrase</a:t>
            </a:r>
            <a:r>
              <a:rPr lang="en-GB" sz="1100" dirty="0">
                <a:latin typeface="Lucida Calligraphy" panose="03010101010101010101" pitchFamily="66" charset="0"/>
              </a:rPr>
              <a:t>.</a:t>
            </a:r>
          </a:p>
          <a:p>
            <a:pPr algn="just"/>
            <a:r>
              <a:rPr lang="en-GB" sz="1100" dirty="0">
                <a:latin typeface="Lucida Calligraphy" panose="03010101010101010101" pitchFamily="66" charset="0"/>
              </a:rPr>
              <a:t>And then it stands: fear them against your honour,</a:t>
            </a:r>
          </a:p>
          <a:p>
            <a:pPr algn="just"/>
            <a:r>
              <a:rPr lang="en-GB" sz="1100" dirty="0">
                <a:latin typeface="Lucida Calligraphy" panose="03010101010101010101" pitchFamily="66" charset="0"/>
              </a:rPr>
              <a:t>I am a </a:t>
            </a:r>
            <a:r>
              <a:rPr lang="en-GB" sz="1100" dirty="0" err="1">
                <a:latin typeface="Lucida Calligraphy" panose="03010101010101010101" pitchFamily="66" charset="0"/>
              </a:rPr>
              <a:t>sifel</a:t>
            </a:r>
            <a:r>
              <a:rPr lang="en-GB" sz="1100" dirty="0">
                <a:latin typeface="Lucida Calligraphy" panose="03010101010101010101" pitchFamily="66" charset="0"/>
              </a:rPr>
              <a:t> loved him; he </a:t>
            </a:r>
            <a:r>
              <a:rPr lang="en-GB" sz="1100" dirty="0" err="1">
                <a:latin typeface="Lucida Calligraphy" panose="03010101010101010101" pitchFamily="66" charset="0"/>
              </a:rPr>
              <a:t>swores</a:t>
            </a:r>
            <a:r>
              <a:rPr lang="en-GB" sz="1100" dirty="0">
                <a:latin typeface="Lucida Calligraphy" panose="03010101010101010101" pitchFamily="66" charset="0"/>
              </a:rPr>
              <a:t>.</a:t>
            </a:r>
          </a:p>
          <a:p>
            <a:pPr algn="just"/>
            <a:r>
              <a:rPr lang="en-GB" sz="1100" dirty="0">
                <a:latin typeface="Lucida Calligraphy" panose="03010101010101010101" pitchFamily="66" charset="0"/>
              </a:rPr>
              <a:t>My lord, yet most gentle in our ears?</a:t>
            </a:r>
          </a:p>
          <a:p>
            <a:pPr algn="just"/>
            <a:r>
              <a:rPr lang="en-GB" sz="1100" dirty="0">
                <a:latin typeface="Lucida Calligraphy" panose="03010101010101010101" pitchFamily="66" charset="0"/>
              </a:rPr>
              <a:t>Our </a:t>
            </a:r>
            <a:r>
              <a:rPr lang="en-GB" sz="1100" dirty="0" err="1">
                <a:latin typeface="Lucida Calligraphy" panose="03010101010101010101" pitchFamily="66" charset="0"/>
              </a:rPr>
              <a:t>ax</a:t>
            </a:r>
            <a:r>
              <a:rPr lang="en-GB" sz="1100" dirty="0">
                <a:latin typeface="Lucida Calligraphy" panose="03010101010101010101" pitchFamily="66" charset="0"/>
              </a:rPr>
              <a:t> I can respect of? If you</a:t>
            </a:r>
          </a:p>
          <a:p>
            <a:pPr algn="just"/>
            <a:r>
              <a:rPr lang="en-GB" sz="1100" dirty="0" err="1">
                <a:latin typeface="Lucida Calligraphy" panose="03010101010101010101" pitchFamily="66" charset="0"/>
              </a:rPr>
              <a:t>concear</a:t>
            </a:r>
            <a:r>
              <a:rPr lang="en-GB" sz="1100" dirty="0">
                <a:latin typeface="Lucida Calligraphy" panose="03010101010101010101" pitchFamily="66" charset="0"/>
              </a:rPr>
              <a:t>, and lend me to his punishment?</a:t>
            </a:r>
          </a:p>
          <a:p>
            <a:pPr algn="just"/>
            <a:r>
              <a:rPr lang="en-GB" sz="1100" dirty="0">
                <a:latin typeface="Lucida Calligraphy" panose="03010101010101010101" pitchFamily="66" charset="0"/>
              </a:rPr>
              <a:t>If I make upon thee. Let me see how after</a:t>
            </a:r>
          </a:p>
          <a:p>
            <a:pPr algn="just"/>
            <a:r>
              <a:rPr lang="en-GB" sz="1100" dirty="0" err="1">
                <a:latin typeface="Lucida Calligraphy" panose="03010101010101010101" pitchFamily="66" charset="0"/>
              </a:rPr>
              <a:t>Wortens</a:t>
            </a:r>
            <a:r>
              <a:rPr lang="en-GB" sz="1100" dirty="0">
                <a:latin typeface="Lucida Calligraphy" panose="03010101010101010101" pitchFamily="66" charset="0"/>
              </a:rPr>
              <a:t> of she: is it your sister, pardon! air,</a:t>
            </a:r>
          </a:p>
          <a:p>
            <a:pPr algn="just"/>
            <a:r>
              <a:rPr lang="en-GB" sz="1100" dirty="0">
                <a:latin typeface="Lucida Calligraphy" panose="03010101010101010101" pitchFamily="66" charset="0"/>
              </a:rPr>
              <a:t>I give my </a:t>
            </a:r>
            <a:r>
              <a:rPr lang="en-GB" sz="1100" dirty="0" err="1">
                <a:latin typeface="Lucida Calligraphy" panose="03010101010101010101" pitchFamily="66" charset="0"/>
              </a:rPr>
              <a:t>recair</a:t>
            </a:r>
            <a:r>
              <a:rPr lang="en-GB" sz="1100" dirty="0">
                <a:latin typeface="Lucida Calligraphy" panose="03010101010101010101" pitchFamily="66" charset="0"/>
              </a:rPr>
              <a:t> to depose?</a:t>
            </a:r>
          </a:p>
        </p:txBody>
      </p:sp>
      <p:sp>
        <p:nvSpPr>
          <p:cNvPr id="11" name="Rectangle 10"/>
          <p:cNvSpPr/>
          <p:nvPr/>
        </p:nvSpPr>
        <p:spPr>
          <a:xfrm>
            <a:off x="6511333" y="2003846"/>
            <a:ext cx="708270" cy="470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6"/>
          <a:stretch>
            <a:fillRect/>
          </a:stretch>
        </p:blipFill>
        <p:spPr>
          <a:xfrm>
            <a:off x="6600176" y="1842316"/>
            <a:ext cx="3050234" cy="73964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62982" y="4841578"/>
            <a:ext cx="4525158" cy="1169551"/>
          </a:xfrm>
          <a:prstGeom prst="rect">
            <a:avLst/>
          </a:prstGeom>
          <a:noFill/>
        </p:spPr>
        <p:txBody>
          <a:bodyPr wrap="square" rtlCol="0">
            <a:spAutoFit/>
          </a:bodyPr>
          <a:lstStyle/>
          <a:p>
            <a:pPr algn="just"/>
            <a:r>
              <a:rPr lang="en-US" sz="1400" dirty="0" smtClean="0"/>
              <a:t>*The text above was auto-generated using Andrej </a:t>
            </a:r>
            <a:r>
              <a:rPr lang="en-US" sz="1400" dirty="0" err="1" smtClean="0"/>
              <a:t>Karpathy’s</a:t>
            </a:r>
            <a:r>
              <a:rPr lang="en-US" sz="1400" dirty="0" smtClean="0"/>
              <a:t> </a:t>
            </a:r>
            <a:r>
              <a:rPr lang="en-US" sz="1400" dirty="0" smtClean="0">
                <a:hlinkClick r:id="rId7"/>
              </a:rPr>
              <a:t>Char-RNN implementation</a:t>
            </a:r>
            <a:r>
              <a:rPr lang="en-US" sz="1400" dirty="0" smtClean="0"/>
              <a:t> trained on the works of Shakespeare and then seeded with the starting text “to vector or not to vector that is”. Special thanks to Milad Shokouhi for his help with running the RNN model.</a:t>
            </a:r>
            <a:endParaRPr lang="en-GB" sz="1400" dirty="0"/>
          </a:p>
        </p:txBody>
      </p:sp>
    </p:spTree>
    <p:extLst>
      <p:ext uri="{BB962C8B-B14F-4D97-AF65-F5344CB8AC3E}">
        <p14:creationId xmlns:p14="http://schemas.microsoft.com/office/powerpoint/2010/main" val="4100477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45770"/>
            <a:ext cx="3932237" cy="1657350"/>
          </a:xfrm>
        </p:spPr>
        <p:txBody>
          <a:bodyPr>
            <a:noAutofit/>
          </a:bodyPr>
          <a:lstStyle/>
          <a:p>
            <a:r>
              <a:rPr lang="en-US" sz="5400" dirty="0" smtClean="0"/>
              <a:t>Learning to represent</a:t>
            </a:r>
            <a:endParaRPr lang="en-GB" sz="5400" dirty="0"/>
          </a:p>
        </p:txBody>
      </p:sp>
      <p:sp>
        <p:nvSpPr>
          <p:cNvPr id="5" name="Text Placeholder 4"/>
          <p:cNvSpPr>
            <a:spLocks noGrp="1"/>
          </p:cNvSpPr>
          <p:nvPr>
            <p:ph type="body" sz="half" idx="2"/>
          </p:nvPr>
        </p:nvSpPr>
        <p:spPr>
          <a:xfrm>
            <a:off x="839788" y="2697480"/>
            <a:ext cx="3932237" cy="3171508"/>
          </a:xfrm>
        </p:spPr>
        <p:txBody>
          <a:bodyPr>
            <a:normAutofit/>
          </a:bodyPr>
          <a:lstStyle/>
          <a:p>
            <a:r>
              <a:rPr lang="en-GB" sz="2800" dirty="0" smtClean="0"/>
              <a:t>A lot of recent work in neural models and “</a:t>
            </a:r>
            <a:r>
              <a:rPr lang="en-GB" sz="2800" dirty="0" smtClean="0">
                <a:cs typeface="Segoe UI Semibold" panose="020B0702040204020203" pitchFamily="34" charset="0"/>
              </a:rPr>
              <a:t>Deep Learning</a:t>
            </a:r>
            <a:r>
              <a:rPr lang="en-GB" sz="2800" dirty="0" smtClean="0"/>
              <a:t>” is focused on learning vector representations for text, image, speech, entities, and other nuggets of information</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65360">
            <a:off x="5919788" y="1271587"/>
            <a:ext cx="4699000" cy="4305300"/>
          </a:xfrm>
        </p:spPr>
      </p:pic>
    </p:spTree>
    <p:extLst>
      <p:ext uri="{BB962C8B-B14F-4D97-AF65-F5344CB8AC3E}">
        <p14:creationId xmlns:p14="http://schemas.microsoft.com/office/powerpoint/2010/main" val="892981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45770"/>
            <a:ext cx="3932237" cy="1657350"/>
          </a:xfrm>
        </p:spPr>
        <p:txBody>
          <a:bodyPr>
            <a:noAutofit/>
          </a:bodyPr>
          <a:lstStyle/>
          <a:p>
            <a:r>
              <a:rPr lang="en-US" sz="5400" dirty="0" smtClean="0"/>
              <a:t>Learning to represent</a:t>
            </a:r>
            <a:endParaRPr lang="en-GB" sz="5400" dirty="0"/>
          </a:p>
        </p:txBody>
      </p:sp>
      <p:sp>
        <p:nvSpPr>
          <p:cNvPr id="5" name="Text Placeholder 4"/>
          <p:cNvSpPr>
            <a:spLocks noGrp="1"/>
          </p:cNvSpPr>
          <p:nvPr>
            <p:ph type="body" sz="half" idx="2"/>
          </p:nvPr>
        </p:nvSpPr>
        <p:spPr>
          <a:xfrm>
            <a:off x="839788" y="2697480"/>
            <a:ext cx="4017962" cy="3171508"/>
          </a:xfrm>
        </p:spPr>
        <p:txBody>
          <a:bodyPr>
            <a:normAutofit/>
          </a:bodyPr>
          <a:lstStyle/>
          <a:p>
            <a:r>
              <a:rPr lang="en-GB" sz="2800" dirty="0" smtClean="0"/>
              <a:t>From analogies over words and short texts….</a:t>
            </a:r>
          </a:p>
        </p:txBody>
      </p:sp>
      <p:pic>
        <p:nvPicPr>
          <p:cNvPr id="6" name="Picture 5"/>
          <p:cNvPicPr>
            <a:picLocks noChangeAspect="1"/>
          </p:cNvPicPr>
          <p:nvPr/>
        </p:nvPicPr>
        <p:blipFill>
          <a:blip r:embed="rId2"/>
          <a:stretch>
            <a:fillRect/>
          </a:stretch>
        </p:blipFill>
        <p:spPr>
          <a:xfrm>
            <a:off x="5602288" y="987425"/>
            <a:ext cx="5334000" cy="2343150"/>
          </a:xfrm>
          <a:prstGeom prst="rect">
            <a:avLst/>
          </a:prstGeom>
        </p:spPr>
      </p:pic>
      <p:grpSp>
        <p:nvGrpSpPr>
          <p:cNvPr id="10" name="Group 9"/>
          <p:cNvGrpSpPr/>
          <p:nvPr/>
        </p:nvGrpSpPr>
        <p:grpSpPr>
          <a:xfrm>
            <a:off x="1697040" y="4093726"/>
            <a:ext cx="9086850" cy="1739741"/>
            <a:chOff x="2268538" y="4398963"/>
            <a:chExt cx="9086850" cy="1739741"/>
          </a:xfrm>
        </p:grpSpPr>
        <p:pic>
          <p:nvPicPr>
            <p:cNvPr id="8" name="Picture 7"/>
            <p:cNvPicPr>
              <a:picLocks noChangeAspect="1"/>
            </p:cNvPicPr>
            <p:nvPr/>
          </p:nvPicPr>
          <p:blipFill rotWithShape="1">
            <a:blip r:embed="rId3"/>
            <a:srcRect b="90988"/>
            <a:stretch/>
          </p:blipFill>
          <p:spPr>
            <a:xfrm>
              <a:off x="2268538" y="4398963"/>
              <a:ext cx="9086850" cy="333057"/>
            </a:xfrm>
            <a:prstGeom prst="rect">
              <a:avLst/>
            </a:prstGeom>
          </p:spPr>
        </p:pic>
        <p:pic>
          <p:nvPicPr>
            <p:cNvPr id="9" name="Picture 8"/>
            <p:cNvPicPr>
              <a:picLocks noChangeAspect="1"/>
            </p:cNvPicPr>
            <p:nvPr/>
          </p:nvPicPr>
          <p:blipFill rotWithShape="1">
            <a:blip r:embed="rId3"/>
            <a:srcRect t="61937"/>
            <a:stretch/>
          </p:blipFill>
          <p:spPr>
            <a:xfrm>
              <a:off x="2268538" y="4732020"/>
              <a:ext cx="9086850" cy="1406684"/>
            </a:xfrm>
            <a:prstGeom prst="rect">
              <a:avLst/>
            </a:prstGeom>
          </p:spPr>
        </p:pic>
      </p:grpSp>
      <p:sp>
        <p:nvSpPr>
          <p:cNvPr id="11" name="TextBox 10"/>
          <p:cNvSpPr txBox="1"/>
          <p:nvPr/>
        </p:nvSpPr>
        <p:spPr>
          <a:xfrm>
            <a:off x="5135482" y="3330575"/>
            <a:ext cx="6267613" cy="307777"/>
          </a:xfrm>
          <a:prstGeom prst="rect">
            <a:avLst/>
          </a:prstGeom>
          <a:noFill/>
        </p:spPr>
        <p:txBody>
          <a:bodyPr wrap="none" rtlCol="0">
            <a:spAutoFit/>
          </a:bodyPr>
          <a:lstStyle/>
          <a:p>
            <a:pPr algn="ctr"/>
            <a:r>
              <a:rPr lang="en-US" sz="1400" dirty="0" err="1" smtClean="0"/>
              <a:t>Mikolov</a:t>
            </a:r>
            <a:r>
              <a:rPr lang="en-US" sz="1400" dirty="0" smtClean="0"/>
              <a:t> et. </a:t>
            </a:r>
            <a:r>
              <a:rPr lang="en-US" sz="1400" dirty="0"/>
              <a:t>a</a:t>
            </a:r>
            <a:r>
              <a:rPr lang="en-US" sz="1400" dirty="0" smtClean="0"/>
              <a:t>l. </a:t>
            </a:r>
            <a:r>
              <a:rPr lang="en-GB" sz="1400" i="1" dirty="0" smtClean="0"/>
              <a:t>Efficient Estimation of Word Representations in Vector Space</a:t>
            </a:r>
            <a:r>
              <a:rPr lang="en-GB" sz="1400" dirty="0" smtClean="0"/>
              <a:t>.</a:t>
            </a:r>
            <a:r>
              <a:rPr lang="en-US" sz="1400" dirty="0" smtClean="0"/>
              <a:t> (2013)</a:t>
            </a:r>
            <a:endParaRPr lang="en-GB" sz="1400" dirty="0"/>
          </a:p>
        </p:txBody>
      </p:sp>
      <p:sp>
        <p:nvSpPr>
          <p:cNvPr id="12" name="TextBox 11"/>
          <p:cNvSpPr txBox="1"/>
          <p:nvPr/>
        </p:nvSpPr>
        <p:spPr>
          <a:xfrm>
            <a:off x="2064675" y="5833467"/>
            <a:ext cx="8351582" cy="307777"/>
          </a:xfrm>
          <a:prstGeom prst="rect">
            <a:avLst/>
          </a:prstGeom>
          <a:noFill/>
        </p:spPr>
        <p:txBody>
          <a:bodyPr wrap="none" rtlCol="0">
            <a:spAutoFit/>
          </a:bodyPr>
          <a:lstStyle/>
          <a:p>
            <a:pPr algn="ctr"/>
            <a:r>
              <a:rPr lang="en-US" sz="1400" dirty="0" smtClean="0"/>
              <a:t>Mitra. </a:t>
            </a:r>
            <a:r>
              <a:rPr lang="en-GB" sz="1400" i="1" dirty="0" smtClean="0"/>
              <a:t>Exploring Session Context using Distributed Representations of Queries and Reformulations</a:t>
            </a:r>
            <a:r>
              <a:rPr lang="en-GB" sz="1400" dirty="0" smtClean="0"/>
              <a:t>.</a:t>
            </a:r>
            <a:r>
              <a:rPr lang="en-US" sz="1400" dirty="0" smtClean="0"/>
              <a:t> (SIGIR, 2015)</a:t>
            </a:r>
            <a:endParaRPr lang="en-GB" sz="1400" dirty="0"/>
          </a:p>
        </p:txBody>
      </p:sp>
    </p:spTree>
    <p:extLst>
      <p:ext uri="{BB962C8B-B14F-4D97-AF65-F5344CB8AC3E}">
        <p14:creationId xmlns:p14="http://schemas.microsoft.com/office/powerpoint/2010/main" val="4163602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45770"/>
            <a:ext cx="3932237" cy="1657350"/>
          </a:xfrm>
        </p:spPr>
        <p:txBody>
          <a:bodyPr>
            <a:noAutofit/>
          </a:bodyPr>
          <a:lstStyle/>
          <a:p>
            <a:r>
              <a:rPr lang="en-US" sz="5400" dirty="0" smtClean="0"/>
              <a:t>Learning to represent</a:t>
            </a:r>
            <a:endParaRPr lang="en-GB" sz="5400" dirty="0"/>
          </a:p>
        </p:txBody>
      </p:sp>
      <p:sp>
        <p:nvSpPr>
          <p:cNvPr id="5" name="Text Placeholder 4"/>
          <p:cNvSpPr>
            <a:spLocks noGrp="1"/>
          </p:cNvSpPr>
          <p:nvPr>
            <p:ph type="body" sz="half" idx="2"/>
          </p:nvPr>
        </p:nvSpPr>
        <p:spPr>
          <a:xfrm>
            <a:off x="839788" y="2697480"/>
            <a:ext cx="4017962" cy="3171508"/>
          </a:xfrm>
        </p:spPr>
        <p:txBody>
          <a:bodyPr>
            <a:normAutofit/>
          </a:bodyPr>
          <a:lstStyle/>
          <a:p>
            <a:r>
              <a:rPr lang="en-GB" sz="2800" dirty="0" smtClean="0"/>
              <a:t>…and automatically generating natural language captions for images,</a:t>
            </a:r>
          </a:p>
        </p:txBody>
      </p:sp>
      <p:grpSp>
        <p:nvGrpSpPr>
          <p:cNvPr id="17" name="Group 16"/>
          <p:cNvGrpSpPr/>
          <p:nvPr/>
        </p:nvGrpSpPr>
        <p:grpSpPr>
          <a:xfrm>
            <a:off x="4988640" y="3444256"/>
            <a:ext cx="5452583" cy="2921470"/>
            <a:chOff x="3424796" y="3643253"/>
            <a:chExt cx="5452583" cy="2921470"/>
          </a:xfrm>
        </p:grpSpPr>
        <p:sp>
          <p:nvSpPr>
            <p:cNvPr id="11" name="TextBox 10"/>
            <p:cNvSpPr txBox="1"/>
            <p:nvPr/>
          </p:nvSpPr>
          <p:spPr>
            <a:xfrm>
              <a:off x="3424796" y="6256946"/>
              <a:ext cx="5452583" cy="307777"/>
            </a:xfrm>
            <a:prstGeom prst="rect">
              <a:avLst/>
            </a:prstGeom>
            <a:noFill/>
          </p:spPr>
          <p:txBody>
            <a:bodyPr wrap="none" rtlCol="0">
              <a:spAutoFit/>
            </a:bodyPr>
            <a:lstStyle/>
            <a:p>
              <a:pPr algn="ctr"/>
              <a:r>
                <a:rPr lang="en-US" sz="1400" dirty="0" err="1" smtClean="0"/>
                <a:t>Vinyals</a:t>
              </a:r>
              <a:r>
                <a:rPr lang="en-US" sz="1400" dirty="0" smtClean="0"/>
                <a:t> et. </a:t>
              </a:r>
              <a:r>
                <a:rPr lang="en-US" sz="1400" dirty="0"/>
                <a:t>a</a:t>
              </a:r>
              <a:r>
                <a:rPr lang="en-US" sz="1400" dirty="0" smtClean="0"/>
                <a:t>l. </a:t>
              </a:r>
              <a:r>
                <a:rPr lang="en-GB" sz="1400" i="1" dirty="0" smtClean="0"/>
                <a:t>Show and Tell: A Neural Image Caption Generator</a:t>
              </a:r>
              <a:r>
                <a:rPr lang="en-GB" sz="1400" dirty="0" smtClean="0"/>
                <a:t>. </a:t>
              </a:r>
              <a:r>
                <a:rPr lang="en-US" sz="1400" dirty="0" smtClean="0"/>
                <a:t>(2015)</a:t>
              </a:r>
              <a:endParaRPr lang="en-GB" sz="1400" dirty="0"/>
            </a:p>
          </p:txBody>
        </p:sp>
        <p:pic>
          <p:nvPicPr>
            <p:cNvPr id="7" name="Picture 6"/>
            <p:cNvPicPr>
              <a:picLocks noChangeAspect="1"/>
            </p:cNvPicPr>
            <p:nvPr/>
          </p:nvPicPr>
          <p:blipFill rotWithShape="1">
            <a:blip r:embed="rId2"/>
            <a:srcRect r="33561"/>
            <a:stretch/>
          </p:blipFill>
          <p:spPr>
            <a:xfrm>
              <a:off x="4495059" y="3643253"/>
              <a:ext cx="3312055" cy="2613693"/>
            </a:xfrm>
            <a:prstGeom prst="rect">
              <a:avLst/>
            </a:prstGeom>
          </p:spPr>
        </p:pic>
      </p:grpSp>
      <p:grpSp>
        <p:nvGrpSpPr>
          <p:cNvPr id="16" name="Group 15"/>
          <p:cNvGrpSpPr/>
          <p:nvPr/>
        </p:nvGrpSpPr>
        <p:grpSpPr>
          <a:xfrm>
            <a:off x="5077961" y="445770"/>
            <a:ext cx="5273944" cy="2750880"/>
            <a:chOff x="6998201" y="1200150"/>
            <a:chExt cx="5273944" cy="2750880"/>
          </a:xfrm>
        </p:grpSpPr>
        <p:sp>
          <p:nvSpPr>
            <p:cNvPr id="12" name="TextBox 11"/>
            <p:cNvSpPr txBox="1"/>
            <p:nvPr/>
          </p:nvSpPr>
          <p:spPr>
            <a:xfrm>
              <a:off x="6998201" y="3643253"/>
              <a:ext cx="5273944" cy="307777"/>
            </a:xfrm>
            <a:prstGeom prst="rect">
              <a:avLst/>
            </a:prstGeom>
            <a:noFill/>
          </p:spPr>
          <p:txBody>
            <a:bodyPr wrap="none" rtlCol="0">
              <a:spAutoFit/>
            </a:bodyPr>
            <a:lstStyle/>
            <a:p>
              <a:pPr algn="ctr"/>
              <a:r>
                <a:rPr lang="en-US" sz="1400" dirty="0" smtClean="0"/>
                <a:t>Fang et. al. </a:t>
              </a:r>
              <a:r>
                <a:rPr lang="en-GB" sz="1400" i="1" dirty="0" smtClean="0"/>
                <a:t>From Captions to Visual Concepts and Back</a:t>
              </a:r>
              <a:r>
                <a:rPr lang="en-GB" sz="1400" dirty="0" smtClean="0"/>
                <a:t>.</a:t>
              </a:r>
              <a:r>
                <a:rPr lang="en-US" sz="1400" dirty="0" smtClean="0"/>
                <a:t> (</a:t>
              </a:r>
              <a:r>
                <a:rPr lang="en-GB" sz="1400" dirty="0" smtClean="0"/>
                <a:t>CVPR, </a:t>
              </a:r>
              <a:r>
                <a:rPr lang="en-US" sz="1400" dirty="0" smtClean="0"/>
                <a:t>2015)</a:t>
              </a:r>
              <a:endParaRPr lang="en-GB" sz="1400" dirty="0"/>
            </a:p>
          </p:txBody>
        </p:sp>
        <p:grpSp>
          <p:nvGrpSpPr>
            <p:cNvPr id="14" name="Group 13"/>
            <p:cNvGrpSpPr/>
            <p:nvPr/>
          </p:nvGrpSpPr>
          <p:grpSpPr>
            <a:xfrm>
              <a:off x="7769283" y="1200150"/>
              <a:ext cx="3731777" cy="2443103"/>
              <a:chOff x="800894" y="3499990"/>
              <a:chExt cx="4095750" cy="2681387"/>
            </a:xfrm>
          </p:grpSpPr>
          <p:pic>
            <p:nvPicPr>
              <p:cNvPr id="3" name="Picture 2"/>
              <p:cNvPicPr>
                <a:picLocks noChangeAspect="1"/>
              </p:cNvPicPr>
              <p:nvPr/>
            </p:nvPicPr>
            <p:blipFill rotWithShape="1">
              <a:blip r:embed="rId3"/>
              <a:srcRect b="43698"/>
              <a:stretch/>
            </p:blipFill>
            <p:spPr>
              <a:xfrm>
                <a:off x="800894" y="3499990"/>
                <a:ext cx="4095750" cy="2681387"/>
              </a:xfrm>
              <a:prstGeom prst="rect">
                <a:avLst/>
              </a:prstGeom>
            </p:spPr>
          </p:pic>
          <p:pic>
            <p:nvPicPr>
              <p:cNvPr id="13" name="Picture 12"/>
              <p:cNvPicPr>
                <a:picLocks noChangeAspect="1"/>
              </p:cNvPicPr>
              <p:nvPr/>
            </p:nvPicPr>
            <p:blipFill rotWithShape="1">
              <a:blip r:embed="rId3"/>
              <a:srcRect l="48221" t="87650" r="4058" b="2990"/>
              <a:stretch/>
            </p:blipFill>
            <p:spPr>
              <a:xfrm>
                <a:off x="905669" y="5712747"/>
                <a:ext cx="1954530" cy="445770"/>
              </a:xfrm>
              <a:prstGeom prst="rect">
                <a:avLst/>
              </a:prstGeom>
            </p:spPr>
          </p:pic>
        </p:grpSp>
      </p:grpSp>
    </p:spTree>
    <p:extLst>
      <p:ext uri="{BB962C8B-B14F-4D97-AF65-F5344CB8AC3E}">
        <p14:creationId xmlns:p14="http://schemas.microsoft.com/office/powerpoint/2010/main" val="1542818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45770"/>
            <a:ext cx="3932237" cy="1657350"/>
          </a:xfrm>
        </p:spPr>
        <p:txBody>
          <a:bodyPr>
            <a:noAutofit/>
          </a:bodyPr>
          <a:lstStyle/>
          <a:p>
            <a:r>
              <a:rPr lang="en-US" sz="5400" dirty="0" smtClean="0"/>
              <a:t>Learning to represent</a:t>
            </a:r>
            <a:endParaRPr lang="en-GB" sz="5400" dirty="0"/>
          </a:p>
        </p:txBody>
      </p:sp>
      <p:sp>
        <p:nvSpPr>
          <p:cNvPr id="5" name="Text Placeholder 4"/>
          <p:cNvSpPr>
            <a:spLocks noGrp="1"/>
          </p:cNvSpPr>
          <p:nvPr>
            <p:ph type="body" sz="half" idx="2"/>
          </p:nvPr>
        </p:nvSpPr>
        <p:spPr>
          <a:xfrm>
            <a:off x="839788" y="2697480"/>
            <a:ext cx="4017962" cy="3171508"/>
          </a:xfrm>
        </p:spPr>
        <p:txBody>
          <a:bodyPr>
            <a:normAutofit/>
          </a:bodyPr>
          <a:lstStyle/>
          <a:p>
            <a:r>
              <a:rPr lang="en-GB" sz="2800" dirty="0" smtClean="0"/>
              <a:t>…to  building automated conversational agents.</a:t>
            </a:r>
          </a:p>
        </p:txBody>
      </p:sp>
      <p:pic>
        <p:nvPicPr>
          <p:cNvPr id="8" name="Picture 7"/>
          <p:cNvPicPr>
            <a:picLocks noChangeAspect="1"/>
          </p:cNvPicPr>
          <p:nvPr/>
        </p:nvPicPr>
        <p:blipFill>
          <a:blip r:embed="rId2"/>
          <a:stretch>
            <a:fillRect/>
          </a:stretch>
        </p:blipFill>
        <p:spPr>
          <a:xfrm>
            <a:off x="6254750" y="987425"/>
            <a:ext cx="4029075" cy="3838575"/>
          </a:xfrm>
          <a:prstGeom prst="rect">
            <a:avLst/>
          </a:prstGeom>
        </p:spPr>
      </p:pic>
      <p:sp>
        <p:nvSpPr>
          <p:cNvPr id="18" name="TextBox 17"/>
          <p:cNvSpPr txBox="1"/>
          <p:nvPr/>
        </p:nvSpPr>
        <p:spPr>
          <a:xfrm>
            <a:off x="6008542" y="4826000"/>
            <a:ext cx="4521494" cy="307777"/>
          </a:xfrm>
          <a:prstGeom prst="rect">
            <a:avLst/>
          </a:prstGeom>
          <a:noFill/>
        </p:spPr>
        <p:txBody>
          <a:bodyPr wrap="none" rtlCol="0">
            <a:spAutoFit/>
          </a:bodyPr>
          <a:lstStyle/>
          <a:p>
            <a:pPr algn="ctr"/>
            <a:r>
              <a:rPr lang="en-US" sz="1400" dirty="0" err="1" smtClean="0"/>
              <a:t>Vinyals</a:t>
            </a:r>
            <a:r>
              <a:rPr lang="en-US" sz="1400" dirty="0" smtClean="0"/>
              <a:t> et. </a:t>
            </a:r>
            <a:r>
              <a:rPr lang="en-US" sz="1400" dirty="0"/>
              <a:t>a</a:t>
            </a:r>
            <a:r>
              <a:rPr lang="en-US" sz="1400" dirty="0" smtClean="0"/>
              <a:t>l. </a:t>
            </a:r>
            <a:r>
              <a:rPr lang="en-US" sz="1400" i="1" dirty="0" smtClean="0"/>
              <a:t>A Neural Conversational Model</a:t>
            </a:r>
            <a:r>
              <a:rPr lang="en-US" sz="1400" dirty="0" smtClean="0"/>
              <a:t>. (ICML, 2015)</a:t>
            </a:r>
            <a:endParaRPr lang="en-GB" sz="1400" dirty="0"/>
          </a:p>
        </p:txBody>
      </p:sp>
    </p:spTree>
    <p:extLst>
      <p:ext uri="{BB962C8B-B14F-4D97-AF65-F5344CB8AC3E}">
        <p14:creationId xmlns:p14="http://schemas.microsoft.com/office/powerpoint/2010/main" val="2376350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1850" y="681926"/>
            <a:ext cx="10515600" cy="3880550"/>
          </a:xfrm>
        </p:spPr>
        <p:txBody>
          <a:bodyPr>
            <a:normAutofit/>
          </a:bodyPr>
          <a:lstStyle/>
          <a:p>
            <a:pPr algn="just"/>
            <a:r>
              <a:rPr lang="en-GB" sz="5400" dirty="0" smtClean="0"/>
              <a:t>The basics...</a:t>
            </a:r>
            <a:endParaRPr lang="en-GB" sz="8800" b="1" dirty="0">
              <a:latin typeface="Segoe Print" panose="020006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9139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ll about that Segoe!">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17940</TotalTime>
  <Words>1860</Words>
  <Application>Microsoft Office PowerPoint</Application>
  <PresentationFormat>Widescreen</PresentationFormat>
  <Paragraphs>263</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Lucida Calligraphy</vt:lpstr>
      <vt:lpstr>Segoe Print</vt:lpstr>
      <vt:lpstr>Segoe UI Light</vt:lpstr>
      <vt:lpstr>Segoe UI Semibold</vt:lpstr>
      <vt:lpstr>Verdana</vt:lpstr>
      <vt:lpstr>Office Theme</vt:lpstr>
      <vt:lpstr>Vectorland: Brief Notes from Using Text Embeddings for Search</vt:lpstr>
      <vt:lpstr>A brief introduction…</vt:lpstr>
      <vt:lpstr>A recent trend…</vt:lpstr>
      <vt:lpstr>Or as a learned RNN model once said*…</vt:lpstr>
      <vt:lpstr>Learning to represent</vt:lpstr>
      <vt:lpstr>Learning to represent</vt:lpstr>
      <vt:lpstr>Learning to represent</vt:lpstr>
      <vt:lpstr>Learning to represent</vt:lpstr>
      <vt:lpstr>The basics...</vt:lpstr>
      <vt:lpstr>One-hot vectors</vt:lpstr>
      <vt:lpstr>Bag-of-* vectors</vt:lpstr>
      <vt:lpstr>Embeddings</vt:lpstr>
      <vt:lpstr>Neighborhoods in an embedding space (Example)</vt:lpstr>
      <vt:lpstr>Transitions in an embedding space (Example)</vt:lpstr>
      <vt:lpstr>Using text embeddings in search</vt:lpstr>
      <vt:lpstr>Example use-cases for text embeddings in search</vt:lpstr>
      <vt:lpstr>Example use-cases for text embeddings in search</vt:lpstr>
      <vt:lpstr>Example use-cases for text embeddings in search</vt:lpstr>
      <vt:lpstr>Example use-cases for text embeddings in search</vt:lpstr>
      <vt:lpstr>Example use-cases for text embeddings in search</vt:lpstr>
      <vt:lpstr>Example use-cases for text embeddings in search</vt:lpstr>
      <vt:lpstr>How do you learn an embedding?</vt:lpstr>
      <vt:lpstr>How do you (typically) learn an embedding?</vt:lpstr>
      <vt:lpstr>Some examples of text embeddings</vt:lpstr>
      <vt:lpstr>My first* embedding model (2010)</vt:lpstr>
      <vt:lpstr>My first embedding model (2010)</vt:lpstr>
      <vt:lpstr>You don’t need a neural network to learn an embedding.</vt:lpstr>
      <vt:lpstr>In fact…</vt:lpstr>
      <vt:lpstr>The elegance is in the (machine learning) model, but the magic is in the structure of the information we model.</vt:lpstr>
      <vt:lpstr>…but</vt:lpstr>
      <vt:lpstr>Not all embeddings are created equal.</vt:lpstr>
      <vt:lpstr>The allure of a universal embedding</vt:lpstr>
      <vt:lpstr>Typical vs. Topical similarity</vt:lpstr>
      <vt:lpstr>Primary vs. sub-intent similarity</vt:lpstr>
      <vt:lpstr>What if I told you that everyone who uses Word2vec is throwing half the model away?</vt:lpstr>
      <vt:lpstr>Using Word2vec for document ranking</vt:lpstr>
      <vt:lpstr>Think about…</vt:lpstr>
      <vt:lpstr>References</vt:lpstr>
      <vt:lpstr>“A robot will be truly autonomous when you instruct it to go to work and it decides to go to the beach instead.”</vt:lpstr>
    </vt:vector>
  </TitlesOfParts>
  <Company>Microsoft Research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Bhaskar Mitra</dc:creator>
  <cp:lastModifiedBy>Bhaskar Mitra</cp:lastModifiedBy>
  <cp:revision>277</cp:revision>
  <dcterms:created xsi:type="dcterms:W3CDTF">2015-11-13T12:30:58Z</dcterms:created>
  <dcterms:modified xsi:type="dcterms:W3CDTF">2015-11-26T12:12:49Z</dcterms:modified>
</cp:coreProperties>
</file>