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7" r:id="rId2"/>
    <p:sldId id="344" r:id="rId3"/>
    <p:sldId id="345" r:id="rId4"/>
    <p:sldId id="349" r:id="rId5"/>
    <p:sldId id="351" r:id="rId6"/>
    <p:sldId id="367" r:id="rId7"/>
    <p:sldId id="366" r:id="rId8"/>
    <p:sldId id="365" r:id="rId9"/>
    <p:sldId id="374" r:id="rId10"/>
    <p:sldId id="352" r:id="rId11"/>
    <p:sldId id="353" r:id="rId12"/>
    <p:sldId id="354" r:id="rId13"/>
    <p:sldId id="355" r:id="rId14"/>
    <p:sldId id="360" r:id="rId15"/>
    <p:sldId id="356" r:id="rId16"/>
    <p:sldId id="357" r:id="rId17"/>
    <p:sldId id="358" r:id="rId18"/>
    <p:sldId id="359" r:id="rId19"/>
    <p:sldId id="363" r:id="rId20"/>
    <p:sldId id="364" r:id="rId21"/>
    <p:sldId id="370" r:id="rId22"/>
    <p:sldId id="376" r:id="rId23"/>
    <p:sldId id="372" r:id="rId24"/>
    <p:sldId id="375" r:id="rId25"/>
    <p:sldId id="373" r:id="rId26"/>
    <p:sldId id="377" r:id="rId27"/>
    <p:sldId id="378" r:id="rId28"/>
    <p:sldId id="369" r:id="rId29"/>
    <p:sldId id="380" r:id="rId30"/>
    <p:sldId id="381" r:id="rId31"/>
    <p:sldId id="382" r:id="rId32"/>
    <p:sldId id="383" r:id="rId33"/>
    <p:sldId id="389" r:id="rId34"/>
    <p:sldId id="385" r:id="rId35"/>
    <p:sldId id="371" r:id="rId36"/>
    <p:sldId id="384" r:id="rId37"/>
    <p:sldId id="387" r:id="rId38"/>
    <p:sldId id="388" r:id="rId39"/>
    <p:sldId id="390" r:id="rId40"/>
    <p:sldId id="34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35B34-EC93-47B3-97F7-CA49977DB40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B6681-2FA1-4E82-A75E-1E7D7AD13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3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CF906-D6EC-4C66-8254-2351F149617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3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71542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71542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3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71542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4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0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7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5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2D08-F0FC-498E-97A3-5E7699EEF2F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32" y="6156044"/>
            <a:ext cx="2210734" cy="8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3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32D08-F0FC-498E-97A3-5E7699EEF2F7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DE9C7-9732-4CB1-85D4-4FA4CFB0D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4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projects/DESM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hyperlink" Target="http://research.microsoft.com/neuir2016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034" t="18347" r="18088" b="18420"/>
          <a:stretch/>
        </p:blipFill>
        <p:spPr>
          <a:xfrm>
            <a:off x="-15498" y="-15498"/>
            <a:ext cx="12212664" cy="6881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595607"/>
            <a:ext cx="9066508" cy="24487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439" y="3719599"/>
            <a:ext cx="8276095" cy="1239869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GB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Using Text Embeddings for Information Retrieval</a:t>
            </a:r>
            <a:endParaRPr lang="en-GB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73435" y="5101935"/>
            <a:ext cx="8245099" cy="807320"/>
          </a:xfrm>
        </p:spPr>
        <p:txBody>
          <a:bodyPr anchor="t"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Bhaskar Mitra, Microsoft (Bing Sciences</a:t>
            </a:r>
            <a:r>
              <a:rPr lang="en-GB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http://research.microsoft.com/people/bmitra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2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618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notion of relatedness between words does your vector space model?</a:t>
            </a:r>
            <a:endParaRPr lang="en-GB" sz="4800" dirty="0"/>
          </a:p>
        </p:txBody>
      </p:sp>
      <p:sp>
        <p:nvSpPr>
          <p:cNvPr id="27" name="Rounded Rectangle 26"/>
          <p:cNvSpPr/>
          <p:nvPr/>
        </p:nvSpPr>
        <p:spPr>
          <a:xfrm>
            <a:off x="2618914" y="2877881"/>
            <a:ext cx="7855121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2765601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08763" y="2941068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5192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95088" y="2941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34358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77520" y="294106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20682" y="2941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6384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03114" y="2941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46276" y="2941066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189438" y="2941065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32601" y="2941065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0792" y="2958470"/>
            <a:ext cx="114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banana</a:t>
            </a:r>
          </a:p>
        </p:txBody>
      </p:sp>
    </p:spTree>
    <p:extLst>
      <p:ext uri="{BB962C8B-B14F-4D97-AF65-F5344CB8AC3E}">
        <p14:creationId xmlns:p14="http://schemas.microsoft.com/office/powerpoint/2010/main" val="15202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618914" y="2877881"/>
            <a:ext cx="7855121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2765601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08763" y="2941068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5192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95088" y="2941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863161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334358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77520" y="294106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20682" y="2941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6384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03114" y="2941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46276" y="2941066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189438" y="2941065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32601" y="2941065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0792" y="2958470"/>
            <a:ext cx="114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banana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20049" y="384710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Doc7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00317" y="3863367"/>
            <a:ext cx="69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Doc9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145078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60891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16175" y="3847104"/>
            <a:ext cx="69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Doc2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942808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96491" y="384710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Doc4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9444585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077428" y="384710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Doc11</a:t>
            </a:r>
          </a:p>
        </p:txBody>
      </p:sp>
      <p:sp>
        <p:nvSpPr>
          <p:cNvPr id="51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618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notion of relatedness between words does your vector space model?</a:t>
            </a:r>
            <a:endParaRPr lang="en-GB" sz="4800" dirty="0"/>
          </a:p>
        </p:txBody>
      </p:sp>
      <p:sp>
        <p:nvSpPr>
          <p:cNvPr id="52" name="Content Placeholder 6"/>
          <p:cNvSpPr>
            <a:spLocks noGrp="1"/>
          </p:cNvSpPr>
          <p:nvPr>
            <p:ph idx="1"/>
          </p:nvPr>
        </p:nvSpPr>
        <p:spPr>
          <a:xfrm>
            <a:off x="838200" y="4862945"/>
            <a:ext cx="10515600" cy="13140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The vector can correspond to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documents in which the word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occurs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376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4862945"/>
            <a:ext cx="10515600" cy="131401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The vector can correspond to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neighboring word context</a:t>
            </a:r>
            <a:endParaRPr lang="en-US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i="1" dirty="0" smtClean="0"/>
              <a:t>e.g., “yellow banana grows on trees in </a:t>
            </a:r>
            <a:r>
              <a:rPr lang="en-US" i="1" dirty="0" err="1" smtClean="0"/>
              <a:t>africa</a:t>
            </a:r>
            <a:r>
              <a:rPr lang="en-US" i="1" dirty="0" smtClean="0"/>
              <a:t>”</a:t>
            </a:r>
            <a:endParaRPr lang="en-GB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2618914" y="2877881"/>
            <a:ext cx="7855121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765601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08763" y="2941068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5192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95088" y="2941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863161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334358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77520" y="294106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20682" y="2941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6384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03114" y="2941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46276" y="2941066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189438" y="2941065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32601" y="2941065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0792" y="2958470"/>
            <a:ext cx="114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banana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44237" y="3847104"/>
            <a:ext cx="12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(grows, +1)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08662" y="3863367"/>
            <a:ext cx="107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(tree, +3)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145078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60891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66622" y="3847104"/>
            <a:ext cx="119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(yellow, -1)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942808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467450" y="3847104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(on, +2)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9444585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836180" y="3847104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africa</a:t>
            </a:r>
            <a:r>
              <a:rPr lang="en-US" dirty="0" smtClean="0"/>
              <a:t>, +5)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00161" y="5884497"/>
            <a:ext cx="41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+1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83080" y="588449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+3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91500" y="588406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-1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14131" y="588484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+2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588782" y="588164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+5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29397" y="588164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0</a:t>
            </a:r>
            <a:endParaRPr lang="en-US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7984328" y="5889201"/>
            <a:ext cx="45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+4</a:t>
            </a:r>
          </a:p>
        </p:txBody>
      </p:sp>
      <p:sp>
        <p:nvSpPr>
          <p:cNvPr id="58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618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notion of relatedness between words does your vector space model?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1959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4862945"/>
            <a:ext cx="10515600" cy="13140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The vector can correspond to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character trigrams in the word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 </a:t>
            </a:r>
            <a:endParaRPr lang="en-GB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2618914" y="2877881"/>
            <a:ext cx="7855121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765601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08763" y="2941068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5192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95088" y="2941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863161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334358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77520" y="294106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20682" y="2941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63845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903114" y="2941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546276" y="2941066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189438" y="2941065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32601" y="2941065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0792" y="2958470"/>
            <a:ext cx="114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banana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96190" y="38471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ana</a:t>
            </a:r>
            <a:endParaRPr lang="en-US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7873254" y="3863367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8145078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660891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77890" y="384710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#</a:t>
            </a:r>
            <a:r>
              <a:rPr lang="en-US" dirty="0" err="1" smtClean="0"/>
              <a:t>ba</a:t>
            </a:r>
            <a:endParaRPr lang="en-US" dirty="0" smtClean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942808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63014" y="3847104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na</a:t>
            </a:r>
            <a:r>
              <a:rPr lang="en-US" dirty="0" smtClean="0"/>
              <a:t>#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9444585" y="3465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169600" y="384710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ban</a:t>
            </a:r>
          </a:p>
        </p:txBody>
      </p:sp>
      <p:sp>
        <p:nvSpPr>
          <p:cNvPr id="51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618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notion of relatedness between words does your vector space model?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4984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of </a:t>
            </a:r>
            <a:r>
              <a:rPr lang="en-US" dirty="0"/>
              <a:t>the previous vector spaces </a:t>
            </a:r>
            <a:r>
              <a:rPr lang="en-US" dirty="0" smtClean="0"/>
              <a:t>model a different </a:t>
            </a:r>
            <a:r>
              <a:rPr lang="en-US" dirty="0" smtClean="0"/>
              <a:t>notion </a:t>
            </a:r>
            <a:r>
              <a:rPr lang="en-US" dirty="0" smtClean="0"/>
              <a:t>of </a:t>
            </a:r>
            <a:r>
              <a:rPr lang="en-US" dirty="0" smtClean="0"/>
              <a:t>relatedness between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5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consider the following example…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3000"/>
              </a:spcAft>
              <a:buNone/>
            </a:pPr>
            <a:r>
              <a:rPr lang="en-US" dirty="0" smtClean="0"/>
              <a:t>We have four (tiny) documents,</a:t>
            </a:r>
            <a:endParaRPr lang="en-US" dirty="0"/>
          </a:p>
          <a:p>
            <a:pPr marL="1371600" lvl="3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800" dirty="0" smtClean="0"/>
              <a:t>Document </a:t>
            </a:r>
            <a:r>
              <a:rPr lang="en-US" sz="2800" dirty="0"/>
              <a:t>1 : “</a:t>
            </a:r>
            <a:r>
              <a:rPr lang="en-US" sz="2800" dirty="0" err="1"/>
              <a:t>seattle</a:t>
            </a:r>
            <a:r>
              <a:rPr lang="en-US" sz="2800" dirty="0"/>
              <a:t> </a:t>
            </a:r>
            <a:r>
              <a:rPr lang="en-US" sz="2800" dirty="0" err="1"/>
              <a:t>seahawks</a:t>
            </a:r>
            <a:r>
              <a:rPr lang="en-US" sz="2800" dirty="0"/>
              <a:t> jerseys</a:t>
            </a:r>
            <a:r>
              <a:rPr lang="en-US" sz="2800" dirty="0" smtClean="0"/>
              <a:t>”</a:t>
            </a:r>
          </a:p>
          <a:p>
            <a:pPr marL="1371600" lvl="3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800" dirty="0"/>
              <a:t>Document </a:t>
            </a:r>
            <a:r>
              <a:rPr lang="en-US" sz="2800" dirty="0" smtClean="0"/>
              <a:t>2 </a:t>
            </a:r>
            <a:r>
              <a:rPr lang="en-US" sz="2800" dirty="0"/>
              <a:t>: “</a:t>
            </a:r>
            <a:r>
              <a:rPr lang="en-US" sz="2800" dirty="0" err="1"/>
              <a:t>seattle</a:t>
            </a:r>
            <a:r>
              <a:rPr lang="en-US" sz="2800" dirty="0"/>
              <a:t> </a:t>
            </a:r>
            <a:r>
              <a:rPr lang="en-US" sz="2800" dirty="0" err="1"/>
              <a:t>seahawks</a:t>
            </a:r>
            <a:r>
              <a:rPr lang="en-US" sz="2800" dirty="0"/>
              <a:t> </a:t>
            </a:r>
            <a:r>
              <a:rPr lang="en-US" sz="2800" dirty="0" smtClean="0"/>
              <a:t>highlights”</a:t>
            </a:r>
            <a:endParaRPr lang="en-GB" sz="2800" dirty="0"/>
          </a:p>
          <a:p>
            <a:pPr marL="1371600" lvl="3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800" dirty="0"/>
              <a:t>Document </a:t>
            </a:r>
            <a:r>
              <a:rPr lang="en-US" sz="2800" dirty="0" smtClean="0"/>
              <a:t>3 </a:t>
            </a:r>
            <a:r>
              <a:rPr lang="en-US" sz="2800" dirty="0"/>
              <a:t>: “</a:t>
            </a:r>
            <a:r>
              <a:rPr lang="en-US" sz="2800" dirty="0" err="1"/>
              <a:t>denver</a:t>
            </a:r>
            <a:r>
              <a:rPr lang="en-US" sz="2800" dirty="0"/>
              <a:t> broncos jerseys”</a:t>
            </a:r>
            <a:endParaRPr lang="en-GB" sz="2800" dirty="0"/>
          </a:p>
          <a:p>
            <a:pPr marL="1371600" lvl="3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800" dirty="0"/>
              <a:t>Document </a:t>
            </a:r>
            <a:r>
              <a:rPr lang="en-US" sz="2800" dirty="0" smtClean="0"/>
              <a:t>4 </a:t>
            </a:r>
            <a:r>
              <a:rPr lang="en-US" sz="2800" dirty="0"/>
              <a:t>: “</a:t>
            </a:r>
            <a:r>
              <a:rPr lang="en-US" sz="2800" dirty="0" err="1"/>
              <a:t>denver</a:t>
            </a:r>
            <a:r>
              <a:rPr lang="en-US" sz="2800" dirty="0"/>
              <a:t> broncos highlights</a:t>
            </a:r>
            <a:r>
              <a:rPr lang="en-US" sz="2800" dirty="0" smtClean="0"/>
              <a:t>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376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use document occurrence vectors…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336051" y="2877881"/>
            <a:ext cx="3085830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82737" y="2941069"/>
            <a:ext cx="496476" cy="496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52899" y="2941068"/>
            <a:ext cx="496476" cy="496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23061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93224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5782" y="2958470"/>
            <a:ext cx="101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/>
              <a:t>seattle</a:t>
            </a:r>
            <a:endParaRPr lang="en-US" sz="2400" dirty="0" smtClean="0"/>
          </a:p>
        </p:txBody>
      </p:sp>
      <p:cxnSp>
        <p:nvCxnSpPr>
          <p:cNvPr id="22" name="Straight Arrow Connector 21"/>
          <p:cNvCxnSpPr>
            <a:stCxn id="35" idx="2"/>
          </p:cNvCxnSpPr>
          <p:nvPr/>
        </p:nvCxnSpPr>
        <p:spPr>
          <a:xfrm flipH="1">
            <a:off x="5505031" y="2427279"/>
            <a:ext cx="7174" cy="4732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02681" y="1706727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Document 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040944" y="2449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24173" y="1709345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Document 3</a:t>
            </a:r>
          </a:p>
        </p:txBody>
      </p:sp>
      <p:cxnSp>
        <p:nvCxnSpPr>
          <p:cNvPr id="30" name="Straight Arrow Connector 29"/>
          <p:cNvCxnSpPr>
            <a:stCxn id="23" idx="2"/>
          </p:cNvCxnSpPr>
          <p:nvPr/>
        </p:nvCxnSpPr>
        <p:spPr>
          <a:xfrm>
            <a:off x="4744657" y="2014504"/>
            <a:ext cx="0" cy="8860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</p:cNvCxnSpPr>
          <p:nvPr/>
        </p:nvCxnSpPr>
        <p:spPr>
          <a:xfrm flipH="1">
            <a:off x="6280575" y="2017122"/>
            <a:ext cx="1" cy="883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55802" y="2119502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Document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29070" y="2133853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Document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340420" y="3760186"/>
            <a:ext cx="3085830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487106" y="3823374"/>
            <a:ext cx="496476" cy="496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57268" y="3823373"/>
            <a:ext cx="496476" cy="496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27430" y="3823372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97593" y="3823372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64266" y="3840775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/>
              <a:t>seahawks</a:t>
            </a:r>
            <a:endParaRPr lang="en-US" sz="2400" dirty="0" smtClean="0"/>
          </a:p>
        </p:txBody>
      </p:sp>
      <p:sp>
        <p:nvSpPr>
          <p:cNvPr id="51" name="Rounded Rectangle 50"/>
          <p:cNvSpPr/>
          <p:nvPr/>
        </p:nvSpPr>
        <p:spPr>
          <a:xfrm>
            <a:off x="4336051" y="4642491"/>
            <a:ext cx="3085830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482737" y="470567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52899" y="470567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023061" y="470567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793224" y="470567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84867" y="472308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/>
              <a:t>denver</a:t>
            </a:r>
            <a:endParaRPr lang="en-US" sz="2400" dirty="0" smtClean="0"/>
          </a:p>
        </p:txBody>
      </p:sp>
      <p:sp>
        <p:nvSpPr>
          <p:cNvPr id="61" name="Rounded Rectangle 60"/>
          <p:cNvSpPr/>
          <p:nvPr/>
        </p:nvSpPr>
        <p:spPr>
          <a:xfrm>
            <a:off x="4340420" y="5524796"/>
            <a:ext cx="3085830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4487106" y="5587984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257268" y="5587983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027430" y="5587982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797593" y="5587982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38738" y="5605385"/>
            <a:ext cx="1220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broncos</a:t>
            </a:r>
          </a:p>
        </p:txBody>
      </p:sp>
      <p:sp>
        <p:nvSpPr>
          <p:cNvPr id="9" name="Arc 8"/>
          <p:cNvSpPr/>
          <p:nvPr/>
        </p:nvSpPr>
        <p:spPr>
          <a:xfrm>
            <a:off x="6655473" y="3203510"/>
            <a:ext cx="1873271" cy="859230"/>
          </a:xfrm>
          <a:prstGeom prst="arc">
            <a:avLst>
              <a:gd name="adj1" fmla="val 16200000"/>
              <a:gd name="adj2" fmla="val 5433643"/>
            </a:avLst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8528743" y="3402292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similar</a:t>
            </a:r>
          </a:p>
        </p:txBody>
      </p:sp>
      <p:sp>
        <p:nvSpPr>
          <p:cNvPr id="73" name="Arc 72"/>
          <p:cNvSpPr/>
          <p:nvPr/>
        </p:nvSpPr>
        <p:spPr>
          <a:xfrm>
            <a:off x="6655473" y="4970674"/>
            <a:ext cx="1873271" cy="859230"/>
          </a:xfrm>
          <a:prstGeom prst="arc">
            <a:avLst>
              <a:gd name="adj1" fmla="val 16200000"/>
              <a:gd name="adj2" fmla="val 5433643"/>
            </a:avLst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8528743" y="5126317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similar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664639" y="6384026"/>
            <a:ext cx="875260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In the rest of this talk, we refer to this notion of relatedness as </a:t>
            </a:r>
            <a:r>
              <a:rPr lang="en-US" i="1" dirty="0" smtClean="0"/>
              <a:t>Topical</a:t>
            </a:r>
            <a:r>
              <a:rPr lang="en-US" dirty="0" smtClean="0"/>
              <a:t> similarity.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5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use word </a:t>
            </a:r>
            <a:r>
              <a:rPr lang="en-US" smtClean="0"/>
              <a:t>context vectors…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812050" y="2877881"/>
            <a:ext cx="6192577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958737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28899" y="2941068"/>
            <a:ext cx="496476" cy="496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9061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69224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35494" y="294106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05656" y="2941068"/>
            <a:ext cx="496476" cy="496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75818" y="2941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45981" y="2941067"/>
            <a:ext cx="496476" cy="496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1782" y="2958470"/>
            <a:ext cx="101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/>
              <a:t>seattle</a:t>
            </a:r>
            <a:endParaRPr lang="en-US" sz="2400" dirty="0" smtClean="0"/>
          </a:p>
        </p:txBody>
      </p:sp>
      <p:cxnSp>
        <p:nvCxnSpPr>
          <p:cNvPr id="22" name="Straight Arrow Connector 21"/>
          <p:cNvCxnSpPr>
            <a:stCxn id="35" idx="2"/>
          </p:cNvCxnSpPr>
          <p:nvPr/>
        </p:nvCxnSpPr>
        <p:spPr>
          <a:xfrm flipH="1">
            <a:off x="3981028" y="2427279"/>
            <a:ext cx="7175" cy="4732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22763" y="1706727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seattle</a:t>
            </a:r>
            <a:r>
              <a:rPr lang="en-US" sz="1400" dirty="0" smtClean="0"/>
              <a:t>, -1)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516944" y="2449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49960" y="1709345"/>
            <a:ext cx="1013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denver</a:t>
            </a:r>
            <a:r>
              <a:rPr lang="en-US" sz="1400" dirty="0" smtClean="0"/>
              <a:t>, -1)</a:t>
            </a:r>
          </a:p>
        </p:txBody>
      </p:sp>
      <p:cxnSp>
        <p:nvCxnSpPr>
          <p:cNvPr id="30" name="Straight Arrow Connector 29"/>
          <p:cNvCxnSpPr>
            <a:stCxn id="23" idx="2"/>
          </p:cNvCxnSpPr>
          <p:nvPr/>
        </p:nvCxnSpPr>
        <p:spPr>
          <a:xfrm>
            <a:off x="3220656" y="2014504"/>
            <a:ext cx="1" cy="8860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</p:cNvCxnSpPr>
          <p:nvPr/>
        </p:nvCxnSpPr>
        <p:spPr>
          <a:xfrm>
            <a:off x="4756573" y="2017122"/>
            <a:ext cx="1" cy="883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57261" y="211950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seahawks</a:t>
            </a:r>
            <a:r>
              <a:rPr lang="en-US" sz="1400" dirty="0" smtClean="0"/>
              <a:t>, +1)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81216" y="2133853"/>
            <a:ext cx="1162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(broncos, +1)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7057331" y="2450192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42898" y="1710470"/>
            <a:ext cx="1108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(jerseys, + 1)</a:t>
            </a:r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>
            <a:off x="6296960" y="2018247"/>
            <a:ext cx="1" cy="883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34171" y="2134978"/>
            <a:ext cx="1136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(jerseys, + 2)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8597717" y="2449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196787" y="1709345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(highlights, +1)</a:t>
            </a:r>
          </a:p>
        </p:txBody>
      </p:sp>
      <p:cxnSp>
        <p:nvCxnSpPr>
          <p:cNvPr id="47" name="Straight Arrow Connector 46"/>
          <p:cNvCxnSpPr>
            <a:stCxn id="46" idx="2"/>
          </p:cNvCxnSpPr>
          <p:nvPr/>
        </p:nvCxnSpPr>
        <p:spPr>
          <a:xfrm>
            <a:off x="7837347" y="2017122"/>
            <a:ext cx="1" cy="883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888060" y="2133853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(highlights, +2)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816419" y="3760186"/>
            <a:ext cx="6192577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963106" y="3823374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33268" y="3823373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03430" y="3823372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3593" y="3823372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039863" y="3823374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810025" y="3823373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580187" y="3823372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350350" y="3823372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0266" y="3840775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/>
              <a:t>seahawks</a:t>
            </a:r>
            <a:endParaRPr lang="en-US" sz="2400" dirty="0" smtClean="0"/>
          </a:p>
        </p:txBody>
      </p:sp>
      <p:sp>
        <p:nvSpPr>
          <p:cNvPr id="51" name="Rounded Rectangle 50"/>
          <p:cNvSpPr/>
          <p:nvPr/>
        </p:nvSpPr>
        <p:spPr>
          <a:xfrm>
            <a:off x="2812050" y="4642491"/>
            <a:ext cx="6192577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2958737" y="470567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28899" y="4705678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499061" y="470567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269224" y="4705677"/>
            <a:ext cx="496476" cy="496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035494" y="4705679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805656" y="4705678"/>
            <a:ext cx="496476" cy="496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575818" y="470567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345981" y="4705677"/>
            <a:ext cx="496476" cy="4964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0867" y="472868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/>
              <a:t>denver</a:t>
            </a:r>
            <a:endParaRPr lang="en-US" sz="2400" dirty="0" smtClean="0"/>
          </a:p>
        </p:txBody>
      </p:sp>
      <p:sp>
        <p:nvSpPr>
          <p:cNvPr id="61" name="Rounded Rectangle 60"/>
          <p:cNvSpPr/>
          <p:nvPr/>
        </p:nvSpPr>
        <p:spPr>
          <a:xfrm>
            <a:off x="2816419" y="5524796"/>
            <a:ext cx="6192577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2963106" y="5587984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733268" y="5587983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503430" y="5587982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273593" y="5587982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39863" y="5587984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810025" y="5587983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580187" y="5587982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8350350" y="5587982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09026" y="5605387"/>
            <a:ext cx="1220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broncos</a:t>
            </a:r>
          </a:p>
        </p:txBody>
      </p:sp>
      <p:sp>
        <p:nvSpPr>
          <p:cNvPr id="9" name="Arc 8"/>
          <p:cNvSpPr/>
          <p:nvPr/>
        </p:nvSpPr>
        <p:spPr>
          <a:xfrm>
            <a:off x="8179473" y="3173260"/>
            <a:ext cx="1873271" cy="1798790"/>
          </a:xfrm>
          <a:prstGeom prst="arc">
            <a:avLst>
              <a:gd name="adj1" fmla="val 16200000"/>
              <a:gd name="adj2" fmla="val 5433643"/>
            </a:avLst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10047645" y="3755772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similar</a:t>
            </a:r>
          </a:p>
        </p:txBody>
      </p:sp>
      <p:sp>
        <p:nvSpPr>
          <p:cNvPr id="73" name="Arc 72"/>
          <p:cNvSpPr/>
          <p:nvPr/>
        </p:nvSpPr>
        <p:spPr>
          <a:xfrm>
            <a:off x="8183875" y="4020720"/>
            <a:ext cx="1873271" cy="1798790"/>
          </a:xfrm>
          <a:prstGeom prst="arc">
            <a:avLst>
              <a:gd name="adj1" fmla="val 16200000"/>
              <a:gd name="adj2" fmla="val 5433643"/>
            </a:avLst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10044583" y="4689282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similar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664639" y="6384026"/>
            <a:ext cx="875260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In the rest of this talk, we refer to this notion of relatedness as </a:t>
            </a:r>
            <a:r>
              <a:rPr lang="en-US" i="1" dirty="0" smtClean="0"/>
              <a:t>Typical</a:t>
            </a:r>
            <a:r>
              <a:rPr lang="en-US" dirty="0" smtClean="0"/>
              <a:t> (by-type) similarity.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use character trigram vectors…</a:t>
            </a:r>
            <a:endParaRPr lang="en-GB" dirty="0"/>
          </a:p>
        </p:txBody>
      </p:sp>
      <p:sp>
        <p:nvSpPr>
          <p:cNvPr id="72" name="Rectangle 71"/>
          <p:cNvSpPr/>
          <p:nvPr/>
        </p:nvSpPr>
        <p:spPr>
          <a:xfrm>
            <a:off x="2664639" y="6384026"/>
            <a:ext cx="875260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This notion of relatedness is similar to string edit-distance.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480558" y="3512881"/>
            <a:ext cx="6903450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27245" y="3576069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97407" y="3576068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67569" y="3576067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37732" y="3576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04002" y="3576069"/>
            <a:ext cx="496476" cy="49647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4164" y="3576068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44326" y="3576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14489" y="3576067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5915" y="3593470"/>
            <a:ext cx="101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 smtClean="0"/>
              <a:t>seattle</a:t>
            </a:r>
            <a:endParaRPr lang="en-US" sz="2400" dirty="0" smtClean="0"/>
          </a:p>
        </p:txBody>
      </p:sp>
      <p:cxnSp>
        <p:nvCxnSpPr>
          <p:cNvPr id="22" name="Straight Arrow Connector 21"/>
          <p:cNvCxnSpPr>
            <a:stCxn id="35" idx="2"/>
          </p:cNvCxnSpPr>
          <p:nvPr/>
        </p:nvCxnSpPr>
        <p:spPr>
          <a:xfrm flipH="1">
            <a:off x="3649537" y="3062279"/>
            <a:ext cx="7174" cy="4732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62179" y="234172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#se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185452" y="3084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26148" y="2344345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set</a:t>
            </a:r>
          </a:p>
        </p:txBody>
      </p:sp>
      <p:cxnSp>
        <p:nvCxnSpPr>
          <p:cNvPr id="30" name="Straight Arrow Connector 29"/>
          <p:cNvCxnSpPr>
            <a:stCxn id="23" idx="2"/>
          </p:cNvCxnSpPr>
          <p:nvPr/>
        </p:nvCxnSpPr>
        <p:spPr>
          <a:xfrm>
            <a:off x="2889164" y="2649504"/>
            <a:ext cx="1" cy="8860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2"/>
          </p:cNvCxnSpPr>
          <p:nvPr/>
        </p:nvCxnSpPr>
        <p:spPr>
          <a:xfrm>
            <a:off x="4425081" y="2652122"/>
            <a:ext cx="1" cy="883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40145" y="275450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sea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22230" y="2768853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eat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6725839" y="3085192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74550" y="234547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e</a:t>
            </a:r>
            <a:r>
              <a:rPr lang="en-US" sz="1400" dirty="0" err="1" smtClean="0"/>
              <a:t>tt</a:t>
            </a:r>
            <a:endParaRPr lang="en-US" sz="1400" dirty="0" smtClean="0"/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>
            <a:off x="5965468" y="2653247"/>
            <a:ext cx="1" cy="883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81853" y="2769978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a</a:t>
            </a:r>
            <a:r>
              <a:rPr lang="en-US" sz="1400" dirty="0" err="1" smtClean="0"/>
              <a:t>tt</a:t>
            </a:r>
            <a:endParaRPr lang="en-US" sz="1400" dirty="0" smtClean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8266225" y="3084067"/>
            <a:ext cx="1691" cy="4514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42188" y="2344345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ttl</a:t>
            </a:r>
            <a:endParaRPr lang="en-US" sz="1400" dirty="0" smtClean="0"/>
          </a:p>
        </p:txBody>
      </p:sp>
      <p:cxnSp>
        <p:nvCxnSpPr>
          <p:cNvPr id="47" name="Straight Arrow Connector 46"/>
          <p:cNvCxnSpPr>
            <a:stCxn id="46" idx="2"/>
          </p:cNvCxnSpPr>
          <p:nvPr/>
        </p:nvCxnSpPr>
        <p:spPr>
          <a:xfrm>
            <a:off x="7505855" y="2652122"/>
            <a:ext cx="1" cy="883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28654" y="276885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tle</a:t>
            </a:r>
            <a:endParaRPr lang="en-US" sz="1400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484927" y="4395186"/>
            <a:ext cx="6903450" cy="6228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631614" y="4458374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01776" y="4458373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71938" y="4458372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942101" y="4458372"/>
            <a:ext cx="496476" cy="49647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08371" y="4458374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78533" y="4458373"/>
            <a:ext cx="496476" cy="49647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48695" y="4458372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018858" y="4458372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8200" y="4493183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settle</a:t>
            </a:r>
          </a:p>
        </p:txBody>
      </p:sp>
      <p:sp>
        <p:nvSpPr>
          <p:cNvPr id="75" name="Oval 74"/>
          <p:cNvSpPr/>
          <p:nvPr/>
        </p:nvSpPr>
        <p:spPr>
          <a:xfrm>
            <a:off x="8727639" y="3561716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732008" y="4444021"/>
            <a:ext cx="496476" cy="4964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72403" y="2344345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le#</a:t>
            </a:r>
          </a:p>
        </p:txBody>
      </p:sp>
      <p:cxnSp>
        <p:nvCxnSpPr>
          <p:cNvPr id="80" name="Straight Arrow Connector 79"/>
          <p:cNvCxnSpPr>
            <a:stCxn id="79" idx="2"/>
          </p:cNvCxnSpPr>
          <p:nvPr/>
        </p:nvCxnSpPr>
        <p:spPr>
          <a:xfrm>
            <a:off x="8983358" y="2652122"/>
            <a:ext cx="1" cy="883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rc 80"/>
          <p:cNvSpPr/>
          <p:nvPr/>
        </p:nvSpPr>
        <p:spPr>
          <a:xfrm>
            <a:off x="8510965" y="3788931"/>
            <a:ext cx="1873271" cy="859230"/>
          </a:xfrm>
          <a:prstGeom prst="arc">
            <a:avLst>
              <a:gd name="adj1" fmla="val 16200000"/>
              <a:gd name="adj2" fmla="val 5433643"/>
            </a:avLst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10384235" y="3944574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similar</a:t>
            </a:r>
          </a:p>
        </p:txBody>
      </p:sp>
    </p:spTree>
    <p:extLst>
      <p:ext uri="{BB962C8B-B14F-4D97-AF65-F5344CB8AC3E}">
        <p14:creationId xmlns:p14="http://schemas.microsoft.com/office/powerpoint/2010/main" val="560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word2vec do?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3605645"/>
            <a:ext cx="5181600" cy="25713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seahawks</a:t>
            </a:r>
            <a:r>
              <a:rPr lang="en-US" dirty="0" smtClean="0"/>
              <a:t> </a:t>
            </a:r>
            <a:r>
              <a:rPr lang="en-US" dirty="0"/>
              <a:t>jerseys”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seahawks</a:t>
            </a:r>
            <a:r>
              <a:rPr lang="en-US" dirty="0" smtClean="0"/>
              <a:t> </a:t>
            </a:r>
            <a:r>
              <a:rPr lang="en-US" dirty="0"/>
              <a:t>highlights”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seattle</a:t>
            </a:r>
            <a:r>
              <a:rPr lang="en-US" dirty="0"/>
              <a:t> </a:t>
            </a:r>
            <a:r>
              <a:rPr lang="en-US" dirty="0" err="1"/>
              <a:t>seahawks</a:t>
            </a:r>
            <a:r>
              <a:rPr lang="en-US" dirty="0"/>
              <a:t> </a:t>
            </a:r>
            <a:r>
              <a:rPr lang="en-US" dirty="0" err="1"/>
              <a:t>wilson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seattle</a:t>
            </a:r>
            <a:r>
              <a:rPr lang="en-US" dirty="0"/>
              <a:t> </a:t>
            </a:r>
            <a:r>
              <a:rPr lang="en-US" dirty="0" err="1"/>
              <a:t>seahawks</a:t>
            </a:r>
            <a:r>
              <a:rPr lang="en-US" dirty="0"/>
              <a:t> </a:t>
            </a:r>
            <a:r>
              <a:rPr lang="en-US" dirty="0" err="1"/>
              <a:t>sherman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seattle</a:t>
            </a:r>
            <a:r>
              <a:rPr lang="en-US" dirty="0"/>
              <a:t> </a:t>
            </a:r>
            <a:r>
              <a:rPr lang="en-US" dirty="0" err="1"/>
              <a:t>seahawks</a:t>
            </a:r>
            <a:r>
              <a:rPr lang="en-US" dirty="0"/>
              <a:t> browner”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seattle</a:t>
            </a:r>
            <a:r>
              <a:rPr lang="en-US" dirty="0"/>
              <a:t> </a:t>
            </a:r>
            <a:r>
              <a:rPr lang="en-US" dirty="0" err="1"/>
              <a:t>seahawks</a:t>
            </a:r>
            <a:r>
              <a:rPr lang="en-US" dirty="0"/>
              <a:t> </a:t>
            </a:r>
            <a:r>
              <a:rPr lang="en-US" dirty="0" err="1"/>
              <a:t>lfedi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3605645"/>
            <a:ext cx="5181600" cy="25713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“broncos </a:t>
            </a:r>
            <a:r>
              <a:rPr lang="en-US" dirty="0"/>
              <a:t>jerseys”</a:t>
            </a:r>
          </a:p>
          <a:p>
            <a:pPr marL="0" indent="0">
              <a:buNone/>
            </a:pPr>
            <a:r>
              <a:rPr lang="en-US" dirty="0" smtClean="0"/>
              <a:t>“broncos </a:t>
            </a:r>
            <a:r>
              <a:rPr lang="en-US" dirty="0"/>
              <a:t>highlights”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denver</a:t>
            </a:r>
            <a:r>
              <a:rPr lang="en-US" dirty="0"/>
              <a:t> broncos lynch”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denver</a:t>
            </a:r>
            <a:r>
              <a:rPr lang="en-US" dirty="0"/>
              <a:t> broncos </a:t>
            </a:r>
            <a:r>
              <a:rPr lang="en-US" dirty="0" err="1"/>
              <a:t>sanchez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denver</a:t>
            </a:r>
            <a:r>
              <a:rPr lang="en-US" dirty="0"/>
              <a:t> broncos miller”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denver</a:t>
            </a:r>
            <a:r>
              <a:rPr lang="en-US" dirty="0"/>
              <a:t> broncos </a:t>
            </a:r>
            <a:r>
              <a:rPr lang="en-US" dirty="0" err="1"/>
              <a:t>marshall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1291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dirty="0" smtClean="0"/>
              <a:t>Uses word context vectors but </a:t>
            </a:r>
            <a:r>
              <a:rPr lang="en-US" u="sng" dirty="0" smtClean="0"/>
              <a:t>without</a:t>
            </a:r>
            <a:r>
              <a:rPr lang="en-US" dirty="0" smtClean="0"/>
              <a:t> the inter-word distance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dirty="0" smtClean="0"/>
              <a:t>For example, let’s consider the following “documents”</a:t>
            </a:r>
          </a:p>
        </p:txBody>
      </p:sp>
    </p:spTree>
    <p:extLst>
      <p:ext uri="{BB962C8B-B14F-4D97-AF65-F5344CB8AC3E}">
        <p14:creationId xmlns:p14="http://schemas.microsoft.com/office/powerpoint/2010/main" val="10381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625" y="457200"/>
            <a:ext cx="4343400" cy="2130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Neural text embeddings are responsible for many recent performance improvements in Natural Language Processing tasks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180245"/>
            <a:ext cx="3197802" cy="414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153" y="363681"/>
            <a:ext cx="3044254" cy="414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644" y="1615337"/>
            <a:ext cx="3196456" cy="414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34" y="2989899"/>
            <a:ext cx="4304291" cy="2671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63866" y="5901810"/>
            <a:ext cx="7447552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200" dirty="0" err="1" smtClean="0"/>
              <a:t>Mikolov</a:t>
            </a:r>
            <a:r>
              <a:rPr lang="en-GB" sz="1200" dirty="0" smtClean="0"/>
              <a:t> et </a:t>
            </a:r>
            <a:r>
              <a:rPr lang="en-GB" sz="1200" dirty="0"/>
              <a:t>al. "Distributed representations of words and phrases and their compositionality." </a:t>
            </a:r>
            <a:r>
              <a:rPr lang="en-GB" sz="1200" i="1" dirty="0"/>
              <a:t>NIPS</a:t>
            </a:r>
            <a:r>
              <a:rPr lang="en-GB" sz="1200" dirty="0"/>
              <a:t> (2013).</a:t>
            </a:r>
          </a:p>
          <a:p>
            <a:pPr algn="ctr">
              <a:lnSpc>
                <a:spcPct val="120000"/>
              </a:lnSpc>
            </a:pPr>
            <a:r>
              <a:rPr lang="en-GB" sz="1200" dirty="0" err="1" smtClean="0"/>
              <a:t>Mikolov</a:t>
            </a:r>
            <a:r>
              <a:rPr lang="en-GB" sz="1200" dirty="0" smtClean="0"/>
              <a:t> et al. "Efficient estimation of word representations in vector space." </a:t>
            </a:r>
            <a:r>
              <a:rPr lang="en-GB" sz="1200" i="1" dirty="0" err="1" smtClean="0"/>
              <a:t>arXiv</a:t>
            </a:r>
            <a:r>
              <a:rPr lang="en-GB" sz="1200" i="1" dirty="0" smtClean="0"/>
              <a:t> preprint</a:t>
            </a:r>
            <a:r>
              <a:rPr lang="en-GB" sz="1200" dirty="0" smtClean="0"/>
              <a:t> (2013).</a:t>
            </a:r>
          </a:p>
          <a:p>
            <a:pPr algn="ctr">
              <a:lnSpc>
                <a:spcPct val="120000"/>
              </a:lnSpc>
            </a:pPr>
            <a:r>
              <a:rPr lang="en-GB" sz="1200" dirty="0" smtClean="0"/>
              <a:t>Bansal</a:t>
            </a:r>
            <a:r>
              <a:rPr lang="en-GB" sz="1200" dirty="0"/>
              <a:t>, </a:t>
            </a:r>
            <a:r>
              <a:rPr lang="en-GB" sz="1200" dirty="0" err="1" smtClean="0"/>
              <a:t>Gimpel</a:t>
            </a:r>
            <a:r>
              <a:rPr lang="en-GB" sz="1200" dirty="0"/>
              <a:t>, and </a:t>
            </a:r>
            <a:r>
              <a:rPr lang="en-GB" sz="1200" dirty="0" err="1" smtClean="0"/>
              <a:t>Livescu</a:t>
            </a:r>
            <a:r>
              <a:rPr lang="en-GB" sz="1200" dirty="0"/>
              <a:t>. "Tailoring Continuous Word Representations for Dependency Parsing." </a:t>
            </a:r>
            <a:r>
              <a:rPr lang="en-GB" sz="1200" i="1" dirty="0"/>
              <a:t>ACL </a:t>
            </a:r>
            <a:r>
              <a:rPr lang="en-GB" sz="1200" i="1" dirty="0" smtClean="0"/>
              <a:t>(</a:t>
            </a:r>
            <a:r>
              <a:rPr lang="en-GB" sz="1200" dirty="0" smtClean="0"/>
              <a:t>2014).</a:t>
            </a:r>
          </a:p>
          <a:p>
            <a:pPr algn="ctr">
              <a:lnSpc>
                <a:spcPct val="120000"/>
              </a:lnSpc>
            </a:pPr>
            <a:r>
              <a:rPr lang="en-GB" sz="1200" dirty="0" err="1"/>
              <a:t>Mikolov</a:t>
            </a:r>
            <a:r>
              <a:rPr lang="en-GB" sz="1200" dirty="0"/>
              <a:t>, </a:t>
            </a:r>
            <a:r>
              <a:rPr lang="en-GB" sz="1200" dirty="0" smtClean="0"/>
              <a:t>Le</a:t>
            </a:r>
            <a:r>
              <a:rPr lang="en-GB" sz="1200" dirty="0"/>
              <a:t>, and </a:t>
            </a:r>
            <a:r>
              <a:rPr lang="en-GB" sz="1200" dirty="0" err="1" smtClean="0"/>
              <a:t>Sutskever</a:t>
            </a:r>
            <a:r>
              <a:rPr lang="en-GB" sz="1200" dirty="0"/>
              <a:t>. "Exploiting similarities among languages for machine translation." </a:t>
            </a:r>
            <a:r>
              <a:rPr lang="en-GB" sz="1200" i="1" dirty="0" err="1"/>
              <a:t>arXiv</a:t>
            </a:r>
            <a:r>
              <a:rPr lang="en-GB" sz="1200" i="1" dirty="0"/>
              <a:t> preprint </a:t>
            </a:r>
            <a:r>
              <a:rPr lang="en-GB" sz="1200" dirty="0" smtClean="0"/>
              <a:t>(</a:t>
            </a:r>
            <a:r>
              <a:rPr lang="en-GB" sz="1200" dirty="0"/>
              <a:t>2013).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4507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word2vec do?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4964" y="1690688"/>
            <a:ext cx="11282071" cy="3743928"/>
            <a:chOff x="685801" y="1623600"/>
            <a:chExt cx="11282071" cy="3743928"/>
          </a:xfrm>
        </p:grpSpPr>
        <p:sp>
          <p:nvSpPr>
            <p:cNvPr id="4" name="Rounded Rectangle 3"/>
            <p:cNvSpPr/>
            <p:nvPr/>
          </p:nvSpPr>
          <p:spPr>
            <a:xfrm>
              <a:off x="4062862" y="2391133"/>
              <a:ext cx="6306635" cy="36398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" name="Oval 4"/>
            <p:cNvSpPr/>
            <p:nvPr/>
          </p:nvSpPr>
          <p:spPr>
            <a:xfrm>
              <a:off x="4148584" y="2428059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598656" y="2428059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048727" y="2428058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98799" y="2428058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946596" y="2428059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396666" y="2428059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846738" y="2428058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296810" y="2428058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8984" y="2438228"/>
              <a:ext cx="737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 smtClean="0"/>
                <a:t>seattle</a:t>
              </a:r>
              <a:endParaRPr lang="en-US" sz="1600" dirty="0" smtClean="0"/>
            </a:p>
          </p:txBody>
        </p:sp>
        <p:cxnSp>
          <p:nvCxnSpPr>
            <p:cNvPr id="22" name="Straight Arrow Connector 21"/>
            <p:cNvCxnSpPr>
              <a:stCxn id="35" idx="2"/>
            </p:cNvCxnSpPr>
            <p:nvPr/>
          </p:nvCxnSpPr>
          <p:spPr>
            <a:xfrm flipH="1">
              <a:off x="4745998" y="2092582"/>
              <a:ext cx="4192" cy="2286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055693" y="1623600"/>
              <a:ext cx="491905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seattle</a:t>
              </a:r>
              <a:endParaRPr lang="en-US" sz="1200" dirty="0" smtClean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5643563" y="2140540"/>
              <a:ext cx="988" cy="2638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940739" y="1625130"/>
              <a:ext cx="516948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denver</a:t>
              </a:r>
              <a:endParaRPr lang="en-US" sz="1200" dirty="0" smtClean="0"/>
            </a:p>
          </p:txBody>
        </p:sp>
        <p:cxnSp>
          <p:nvCxnSpPr>
            <p:cNvPr id="30" name="Straight Arrow Connector 29"/>
            <p:cNvCxnSpPr>
              <a:stCxn id="23" idx="2"/>
            </p:cNvCxnSpPr>
            <p:nvPr/>
          </p:nvCxnSpPr>
          <p:spPr>
            <a:xfrm>
              <a:off x="4301646" y="1851363"/>
              <a:ext cx="0" cy="4698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5" idx="2"/>
            </p:cNvCxnSpPr>
            <p:nvPr/>
          </p:nvCxnSpPr>
          <p:spPr>
            <a:xfrm>
              <a:off x="5199213" y="1852893"/>
              <a:ext cx="1" cy="468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427129" y="1864819"/>
              <a:ext cx="646120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seahawks</a:t>
              </a:r>
              <a:endParaRPr lang="en-US" sz="1200" dirty="0" smtClean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22770" y="1873206"/>
              <a:ext cx="577686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broncos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6543742" y="2141198"/>
              <a:ext cx="988" cy="2638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847560" y="1625787"/>
              <a:ext cx="503663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jerseys</a:t>
              </a:r>
            </a:p>
          </p:txBody>
        </p:sp>
        <p:cxnSp>
          <p:nvCxnSpPr>
            <p:cNvPr id="43" name="Straight Arrow Connector 42"/>
            <p:cNvCxnSpPr>
              <a:stCxn id="42" idx="2"/>
            </p:cNvCxnSpPr>
            <p:nvPr/>
          </p:nvCxnSpPr>
          <p:spPr>
            <a:xfrm>
              <a:off x="6099391" y="1853550"/>
              <a:ext cx="2" cy="468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180824" y="1873863"/>
              <a:ext cx="661937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highlights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7443921" y="2140540"/>
              <a:ext cx="988" cy="2638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760869" y="1625130"/>
              <a:ext cx="477406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wilson</a:t>
              </a:r>
              <a:endParaRPr lang="en-US" sz="1200" dirty="0" smtClean="0"/>
            </a:p>
          </p:txBody>
        </p:sp>
        <p:cxnSp>
          <p:nvCxnSpPr>
            <p:cNvPr id="47" name="Straight Arrow Connector 46"/>
            <p:cNvCxnSpPr>
              <a:stCxn id="46" idx="2"/>
            </p:cNvCxnSpPr>
            <p:nvPr/>
          </p:nvCxnSpPr>
          <p:spPr>
            <a:xfrm>
              <a:off x="6999572" y="1852893"/>
              <a:ext cx="0" cy="468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108869" y="1873206"/>
              <a:ext cx="606208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sherman</a:t>
              </a:r>
              <a:endParaRPr lang="en-US" sz="1200" dirty="0" smtClean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065415" y="2906739"/>
              <a:ext cx="6306635" cy="36398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2" name="Oval 31"/>
            <p:cNvSpPr/>
            <p:nvPr/>
          </p:nvSpPr>
          <p:spPr>
            <a:xfrm>
              <a:off x="4151137" y="2943666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601209" y="2943665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1280" y="2943664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501352" y="2943664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949149" y="2943666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399220" y="2943665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849291" y="2943664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299363" y="2943664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63089" y="2934841"/>
              <a:ext cx="992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 smtClean="0"/>
                <a:t>seahawks</a:t>
              </a:r>
              <a:endParaRPr lang="en-US" sz="1600" dirty="0" smtClean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062862" y="3422345"/>
              <a:ext cx="6306635" cy="36398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2" name="Oval 51"/>
            <p:cNvSpPr/>
            <p:nvPr/>
          </p:nvSpPr>
          <p:spPr>
            <a:xfrm>
              <a:off x="4148584" y="3459271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598656" y="3459271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048727" y="3459270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498799" y="3459270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946596" y="3459271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396666" y="3459271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846738" y="3459270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296810" y="3459270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80038" y="3448786"/>
              <a:ext cx="779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err="1" smtClean="0"/>
                <a:t>denver</a:t>
              </a:r>
              <a:endParaRPr lang="en-US" sz="1600" dirty="0" smtClean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065415" y="3937951"/>
              <a:ext cx="6306635" cy="36398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2" name="Oval 61"/>
            <p:cNvSpPr/>
            <p:nvPr/>
          </p:nvSpPr>
          <p:spPr>
            <a:xfrm>
              <a:off x="4151137" y="3974877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601209" y="3974876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051280" y="3974876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501352" y="3974876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9149" y="3974877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399220" y="3974876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849291" y="3974876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7299363" y="3974876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85808" y="3974876"/>
              <a:ext cx="876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/>
                <a:t>broncos</a:t>
              </a:r>
            </a:p>
          </p:txBody>
        </p:sp>
        <p:sp>
          <p:nvSpPr>
            <p:cNvPr id="73" name="Arc 72"/>
            <p:cNvSpPr/>
            <p:nvPr/>
          </p:nvSpPr>
          <p:spPr>
            <a:xfrm>
              <a:off x="10008821" y="4117466"/>
              <a:ext cx="1094712" cy="1051187"/>
            </a:xfrm>
            <a:prstGeom prst="arc">
              <a:avLst>
                <a:gd name="adj1" fmla="val 16200000"/>
                <a:gd name="adj2" fmla="val 5433643"/>
              </a:avLst>
            </a:prstGeom>
            <a:ln w="38100"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103533" y="4443004"/>
              <a:ext cx="86433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000" dirty="0" smtClean="0">
                  <a:solidFill>
                    <a:srgbClr val="00B0F0"/>
                  </a:solidFill>
                </a:rPr>
                <a:t>similar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7703148" y="2428058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153219" y="2428058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601016" y="2428059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9051087" y="2428059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501158" y="2428058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9951231" y="2428058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>
              <a:off x="8297983" y="2140540"/>
              <a:ext cx="988" cy="2638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557541" y="1625130"/>
              <a:ext cx="592185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browner</a:t>
              </a:r>
            </a:p>
          </p:txBody>
        </p:sp>
        <p:cxnSp>
          <p:nvCxnSpPr>
            <p:cNvPr id="83" name="Straight Arrow Connector 82"/>
            <p:cNvCxnSpPr>
              <a:stCxn id="82" idx="2"/>
            </p:cNvCxnSpPr>
            <p:nvPr/>
          </p:nvCxnSpPr>
          <p:spPr>
            <a:xfrm>
              <a:off x="7853634" y="1852893"/>
              <a:ext cx="1" cy="468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8079395" y="1873206"/>
              <a:ext cx="373279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lfedi</a:t>
              </a:r>
              <a:endParaRPr lang="en-US" sz="1200" dirty="0" smtClean="0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H="1">
              <a:off x="9198162" y="2141198"/>
              <a:ext cx="988" cy="2638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8540152" y="1625787"/>
              <a:ext cx="427320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lynch</a:t>
              </a:r>
            </a:p>
          </p:txBody>
        </p:sp>
        <p:cxnSp>
          <p:nvCxnSpPr>
            <p:cNvPr id="87" name="Straight Arrow Connector 86"/>
            <p:cNvCxnSpPr>
              <a:stCxn id="86" idx="2"/>
            </p:cNvCxnSpPr>
            <p:nvPr/>
          </p:nvCxnSpPr>
          <p:spPr>
            <a:xfrm>
              <a:off x="8753812" y="1853550"/>
              <a:ext cx="2" cy="468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8878083" y="1873863"/>
              <a:ext cx="576262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sanchez</a:t>
              </a:r>
              <a:endParaRPr lang="en-US" sz="1200" dirty="0" smtClean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H="1">
              <a:off x="10098341" y="2140540"/>
              <a:ext cx="988" cy="2638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9433743" y="1625130"/>
              <a:ext cx="440500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miller</a:t>
              </a:r>
            </a:p>
          </p:txBody>
        </p:sp>
        <p:cxnSp>
          <p:nvCxnSpPr>
            <p:cNvPr id="91" name="Straight Arrow Connector 90"/>
            <p:cNvCxnSpPr>
              <a:stCxn id="90" idx="2"/>
            </p:cNvCxnSpPr>
            <p:nvPr/>
          </p:nvCxnSpPr>
          <p:spPr>
            <a:xfrm>
              <a:off x="9653993" y="1852893"/>
              <a:ext cx="0" cy="468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9770407" y="1873206"/>
              <a:ext cx="591974" cy="227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marshall</a:t>
              </a:r>
              <a:endParaRPr lang="en-US" sz="1200" dirty="0" smtClean="0"/>
            </a:p>
          </p:txBody>
        </p:sp>
        <p:sp>
          <p:nvSpPr>
            <p:cNvPr id="93" name="Oval 92"/>
            <p:cNvSpPr/>
            <p:nvPr/>
          </p:nvSpPr>
          <p:spPr>
            <a:xfrm>
              <a:off x="7705701" y="2943664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8155772" y="2943664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8603569" y="2943666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9053641" y="2943665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9503711" y="2943664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9953784" y="2943664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7703148" y="3459270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8153219" y="3459270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8601016" y="3459271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9051087" y="3459271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9501158" y="3459270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951231" y="3459270"/>
              <a:ext cx="290133" cy="29013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705701" y="3974876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8155772" y="3974876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8603569" y="3974877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9053641" y="3974876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9503711" y="3974876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9953784" y="3974876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4063689" y="5002096"/>
              <a:ext cx="6306635" cy="36398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12" name="Oval 111"/>
            <p:cNvSpPr/>
            <p:nvPr/>
          </p:nvSpPr>
          <p:spPr>
            <a:xfrm>
              <a:off x="4149411" y="5039022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599483" y="5039021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049554" y="5039021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dk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499626" y="5039021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947423" y="5039022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6397494" y="5039021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847565" y="5039021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7297637" y="5039021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85801" y="5028974"/>
              <a:ext cx="30648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[</a:t>
              </a:r>
              <a:r>
                <a:rPr lang="en-US" sz="1600" dirty="0" err="1" smtClean="0"/>
                <a:t>seahawks</a:t>
              </a:r>
              <a:r>
                <a:rPr lang="en-US" sz="1600" dirty="0" smtClean="0"/>
                <a:t>] – [</a:t>
              </a:r>
              <a:r>
                <a:rPr lang="en-US" sz="1600" dirty="0" err="1" smtClean="0"/>
                <a:t>seattle</a:t>
              </a:r>
              <a:r>
                <a:rPr lang="en-US" sz="1600" dirty="0" smtClean="0"/>
                <a:t>] + [Denver]</a:t>
              </a:r>
            </a:p>
          </p:txBody>
        </p:sp>
        <p:sp>
          <p:nvSpPr>
            <p:cNvPr id="121" name="Oval 120"/>
            <p:cNvSpPr/>
            <p:nvPr/>
          </p:nvSpPr>
          <p:spPr>
            <a:xfrm>
              <a:off x="7703975" y="5039021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8154046" y="5039021"/>
              <a:ext cx="290133" cy="290133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8601843" y="5039022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9051915" y="5039021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9501985" y="5039021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9952058" y="5039021"/>
              <a:ext cx="290133" cy="290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565359" y="6317450"/>
            <a:ext cx="684456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200" dirty="0" err="1" smtClean="0"/>
              <a:t>Mikolov</a:t>
            </a:r>
            <a:r>
              <a:rPr lang="en-GB" sz="1200" dirty="0" smtClean="0"/>
              <a:t> et </a:t>
            </a:r>
            <a:r>
              <a:rPr lang="en-GB" sz="1200" dirty="0"/>
              <a:t>al. "Distributed representations of words and phrases and their compositionality." </a:t>
            </a:r>
            <a:r>
              <a:rPr lang="en-GB" sz="1200" i="1" dirty="0"/>
              <a:t>NIPS</a:t>
            </a:r>
            <a:r>
              <a:rPr lang="en-GB" sz="1200" dirty="0"/>
              <a:t> (2013).</a:t>
            </a:r>
          </a:p>
          <a:p>
            <a:pPr algn="ctr">
              <a:lnSpc>
                <a:spcPct val="120000"/>
              </a:lnSpc>
            </a:pPr>
            <a:r>
              <a:rPr lang="en-GB" sz="1200" dirty="0" err="1" smtClean="0"/>
              <a:t>Mikolov</a:t>
            </a:r>
            <a:r>
              <a:rPr lang="en-GB" sz="1200" dirty="0" smtClean="0"/>
              <a:t> et al. "Efficient estimation of word representations in vector space." </a:t>
            </a:r>
            <a:r>
              <a:rPr lang="en-GB" sz="1200" i="1" dirty="0" err="1" smtClean="0"/>
              <a:t>arXiv</a:t>
            </a:r>
            <a:r>
              <a:rPr lang="en-GB" sz="1200" i="1" dirty="0" smtClean="0"/>
              <a:t> preprint </a:t>
            </a:r>
            <a:r>
              <a:rPr lang="en-GB" sz="1200" dirty="0" smtClean="0"/>
              <a:t>(2013).</a:t>
            </a:r>
          </a:p>
        </p:txBody>
      </p:sp>
    </p:spTree>
    <p:extLst>
      <p:ext uri="{BB962C8B-B14F-4D97-AF65-F5344CB8AC3E}">
        <p14:creationId xmlns:p14="http://schemas.microsoft.com/office/powerpoint/2010/main" val="34982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0" y="3854160"/>
            <a:ext cx="10515600" cy="135255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Session Modelling</a:t>
            </a:r>
            <a:endParaRPr lang="en-GB" sz="8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1850" y="2353973"/>
            <a:ext cx="10515600" cy="1500187"/>
          </a:xfrm>
        </p:spPr>
        <p:txBody>
          <a:bodyPr anchor="b">
            <a:normAutofit/>
          </a:bodyPr>
          <a:lstStyle/>
          <a:p>
            <a:r>
              <a:rPr lang="en-US" sz="4800" dirty="0" smtClean="0"/>
              <a:t>Text </a:t>
            </a:r>
            <a:r>
              <a:rPr lang="en-US" sz="4800" dirty="0"/>
              <a:t>Embeddings for</a:t>
            </a:r>
            <a:endParaRPr lang="en-GB" sz="4800" dirty="0"/>
          </a:p>
        </p:txBody>
      </p:sp>
      <p:sp>
        <p:nvSpPr>
          <p:cNvPr id="5" name="Trapezoid 4"/>
          <p:cNvSpPr/>
          <p:nvPr/>
        </p:nvSpPr>
        <p:spPr>
          <a:xfrm rot="2700000">
            <a:off x="10058253" y="371558"/>
            <a:ext cx="2801689" cy="724550"/>
          </a:xfrm>
          <a:prstGeom prst="trapezoid">
            <a:avLst>
              <a:gd name="adj" fmla="val 997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Case #1</a:t>
            </a:r>
            <a:endParaRPr lang="en-GB" sz="2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862445"/>
            <a:ext cx="10515600" cy="53145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5000"/>
              </a:spcAft>
              <a:buNone/>
            </a:pPr>
            <a:r>
              <a:rPr lang="en-US" sz="4800" dirty="0" smtClean="0"/>
              <a:t>How do you model that the intent </a:t>
            </a:r>
            <a:r>
              <a:rPr lang="en-US" sz="4800" dirty="0" smtClean="0"/>
              <a:t>shift</a:t>
            </a:r>
            <a:endParaRPr lang="en-US" sz="4800" dirty="0" smtClean="0"/>
          </a:p>
          <a:p>
            <a:pPr marL="0" indent="0">
              <a:lnSpc>
                <a:spcPct val="100000"/>
              </a:lnSpc>
              <a:spcAft>
                <a:spcPts val="15000"/>
              </a:spcAft>
              <a:buNone/>
            </a:pPr>
            <a:r>
              <a:rPr lang="en-US" sz="4800" dirty="0" smtClean="0"/>
              <a:t>is </a:t>
            </a:r>
            <a:r>
              <a:rPr lang="en-US" sz="4800" dirty="0"/>
              <a:t>similar</a:t>
            </a:r>
            <a:r>
              <a:rPr lang="en-US" sz="4800" dirty="0" smtClean="0"/>
              <a:t> to</a:t>
            </a:r>
            <a:endParaRPr lang="en-GB" sz="4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56576" y="2446082"/>
            <a:ext cx="8878847" cy="503584"/>
            <a:chOff x="1285460" y="2716694"/>
            <a:chExt cx="8878847" cy="503584"/>
          </a:xfrm>
        </p:grpSpPr>
        <p:sp>
          <p:nvSpPr>
            <p:cNvPr id="5" name="Rectangle 4"/>
            <p:cNvSpPr/>
            <p:nvPr/>
          </p:nvSpPr>
          <p:spPr>
            <a:xfrm>
              <a:off x="1285460" y="2716695"/>
              <a:ext cx="3564835" cy="50358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dirty="0" err="1" smtClean="0">
                  <a:solidFill>
                    <a:schemeClr val="tx1"/>
                  </a:solidFill>
                </a:rPr>
                <a:t>london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39479" y="2807263"/>
              <a:ext cx="304800" cy="322445"/>
              <a:chOff x="2796209" y="2199861"/>
              <a:chExt cx="363283" cy="384313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796209" y="2199861"/>
                <a:ext cx="265043" cy="26504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Connector 7"/>
              <p:cNvCxnSpPr>
                <a:stCxn id="7" idx="5"/>
              </p:cNvCxnSpPr>
              <p:nvPr/>
            </p:nvCxnSpPr>
            <p:spPr>
              <a:xfrm>
                <a:off x="3022437" y="2426089"/>
                <a:ext cx="137055" cy="1580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/>
            <p:cNvCxnSpPr/>
            <p:nvPr/>
          </p:nvCxnSpPr>
          <p:spPr>
            <a:xfrm>
              <a:off x="5383531" y="2968486"/>
              <a:ext cx="6827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6599472" y="2716694"/>
              <a:ext cx="3564835" cy="50358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things to do in </a:t>
              </a:r>
              <a:r>
                <a:rPr lang="en-US" dirty="0" err="1" smtClean="0">
                  <a:solidFill>
                    <a:schemeClr val="tx1"/>
                  </a:solidFill>
                </a:rPr>
                <a:t>london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753491" y="2807262"/>
              <a:ext cx="304800" cy="322445"/>
              <a:chOff x="2796209" y="2199861"/>
              <a:chExt cx="363283" cy="384313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796209" y="2199861"/>
                <a:ext cx="265043" cy="26504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/>
              <p:cNvCxnSpPr>
                <a:stCxn id="18" idx="5"/>
              </p:cNvCxnSpPr>
              <p:nvPr/>
            </p:nvCxnSpPr>
            <p:spPr>
              <a:xfrm>
                <a:off x="3022437" y="2426089"/>
                <a:ext cx="137055" cy="1580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1656576" y="4893417"/>
            <a:ext cx="8878847" cy="503584"/>
            <a:chOff x="1285460" y="2716694"/>
            <a:chExt cx="8878847" cy="503584"/>
          </a:xfrm>
        </p:grpSpPr>
        <p:sp>
          <p:nvSpPr>
            <p:cNvPr id="23" name="Rectangle 22"/>
            <p:cNvSpPr/>
            <p:nvPr/>
          </p:nvSpPr>
          <p:spPr>
            <a:xfrm>
              <a:off x="1285460" y="2716695"/>
              <a:ext cx="3564835" cy="50358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new </a:t>
              </a:r>
              <a:r>
                <a:rPr lang="en-US" dirty="0" err="1" smtClean="0">
                  <a:solidFill>
                    <a:schemeClr val="tx1"/>
                  </a:solidFill>
                </a:rPr>
                <a:t>york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439479" y="2807263"/>
              <a:ext cx="304800" cy="322445"/>
              <a:chOff x="2796209" y="2199861"/>
              <a:chExt cx="363283" cy="38431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796209" y="2199861"/>
                <a:ext cx="265043" cy="26504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/>
              <p:cNvCxnSpPr>
                <a:stCxn id="30" idx="5"/>
              </p:cNvCxnSpPr>
              <p:nvPr/>
            </p:nvCxnSpPr>
            <p:spPr>
              <a:xfrm>
                <a:off x="3022437" y="2426089"/>
                <a:ext cx="137055" cy="1580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/>
            <p:cNvCxnSpPr/>
            <p:nvPr/>
          </p:nvCxnSpPr>
          <p:spPr>
            <a:xfrm>
              <a:off x="5383531" y="2968486"/>
              <a:ext cx="6827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599472" y="2716694"/>
              <a:ext cx="3564835" cy="503583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new </a:t>
              </a:r>
              <a:r>
                <a:rPr lang="en-US" dirty="0" err="1" smtClean="0">
                  <a:solidFill>
                    <a:schemeClr val="tx1"/>
                  </a:solidFill>
                </a:rPr>
                <a:t>york</a:t>
              </a:r>
              <a:r>
                <a:rPr lang="en-US" dirty="0" smtClean="0">
                  <a:solidFill>
                    <a:schemeClr val="tx1"/>
                  </a:solidFill>
                </a:rPr>
                <a:t> tourist attractions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753491" y="2807262"/>
              <a:ext cx="304800" cy="322445"/>
              <a:chOff x="2796209" y="2199861"/>
              <a:chExt cx="363283" cy="384313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796209" y="2199861"/>
                <a:ext cx="265043" cy="26504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Connector 28"/>
              <p:cNvCxnSpPr>
                <a:stCxn id="28" idx="5"/>
              </p:cNvCxnSpPr>
              <p:nvPr/>
            </p:nvCxnSpPr>
            <p:spPr>
              <a:xfrm>
                <a:off x="3022437" y="2426089"/>
                <a:ext cx="137055" cy="1580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373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We can use </a:t>
            </a:r>
            <a:r>
              <a:rPr lang="en-US" sz="4800" dirty="0"/>
              <a:t>v</a:t>
            </a:r>
            <a:r>
              <a:rPr lang="en-US" sz="4800" dirty="0" smtClean="0"/>
              <a:t>ector algebra over queries!</a:t>
            </a:r>
            <a:endParaRPr lang="en-GB" sz="4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865"/>
          <a:stretch/>
        </p:blipFill>
        <p:spPr>
          <a:xfrm>
            <a:off x="838200" y="1690688"/>
            <a:ext cx="10515600" cy="4164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6719" y="6577225"/>
            <a:ext cx="7441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Mitra. "</a:t>
            </a:r>
            <a:r>
              <a:rPr lang="en-GB" sz="1200" dirty="0"/>
              <a:t> Exploring Session Context using Distributed Representations of Queries and Reformulations</a:t>
            </a:r>
            <a:r>
              <a:rPr lang="en-GB" sz="1200" dirty="0" smtClean="0"/>
              <a:t>."</a:t>
            </a:r>
            <a:r>
              <a:rPr lang="en-GB" sz="1200" dirty="0"/>
              <a:t> </a:t>
            </a:r>
            <a:r>
              <a:rPr lang="en-GB" sz="1200" i="1" dirty="0" smtClean="0"/>
              <a:t>SIGIR</a:t>
            </a:r>
            <a:r>
              <a:rPr lang="en-GB" sz="1200" dirty="0" smtClean="0"/>
              <a:t> (2015).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095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 brief introduction to DSSM</a:t>
            </a:r>
            <a:endParaRPr lang="en-GB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614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GB" sz="3600" dirty="0"/>
              <a:t>DNN trained on clickthrough </a:t>
            </a:r>
            <a:r>
              <a:rPr lang="en-GB" sz="3600" dirty="0" smtClean="0"/>
              <a:t>data to maximize </a:t>
            </a:r>
            <a:r>
              <a:rPr lang="en-GB" sz="3600" dirty="0"/>
              <a:t>cosine similarity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GB" sz="3600" dirty="0"/>
              <a:t>Tri-gram hashing </a:t>
            </a:r>
            <a:r>
              <a:rPr lang="en-GB" sz="3600" dirty="0" smtClean="0"/>
              <a:t>of terms for input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911" b="12520"/>
          <a:stretch/>
        </p:blipFill>
        <p:spPr>
          <a:xfrm>
            <a:off x="5056909" y="2302559"/>
            <a:ext cx="6296891" cy="2716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6719" y="6577225"/>
            <a:ext cx="747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P.-S. Huang, et al. </a:t>
            </a:r>
            <a:r>
              <a:rPr lang="en-GB" sz="1200" dirty="0" smtClean="0"/>
              <a:t>“Learning </a:t>
            </a:r>
            <a:r>
              <a:rPr lang="en-GB" sz="1200" dirty="0"/>
              <a:t>deep structured semantic models for web search using clickthrough data</a:t>
            </a:r>
            <a:r>
              <a:rPr lang="en-GB" sz="1200" dirty="0" smtClean="0"/>
              <a:t>.” </a:t>
            </a:r>
            <a:r>
              <a:rPr lang="en-GB" sz="1200" i="1" dirty="0" smtClean="0"/>
              <a:t>CIKM</a:t>
            </a:r>
            <a:r>
              <a:rPr lang="en-GB" sz="1200" dirty="0" smtClean="0"/>
              <a:t> (2013).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898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query reformulation embeddings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600" dirty="0" smtClean="0"/>
              <a:t>Train a DSSM over session query pairs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600" dirty="0" smtClean="0"/>
              <a:t>The embedding for q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→q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is given by,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2061"/>
          <a:stretch/>
        </p:blipFill>
        <p:spPr>
          <a:xfrm>
            <a:off x="6557703" y="1825625"/>
            <a:ext cx="4410594" cy="4351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969" y="4961763"/>
            <a:ext cx="3725149" cy="742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6719" y="6577225"/>
            <a:ext cx="7441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Mitra. "</a:t>
            </a:r>
            <a:r>
              <a:rPr lang="en-GB" sz="1200" dirty="0"/>
              <a:t> Exploring Session Context using Distributed Representations of Queries and Reformulations</a:t>
            </a:r>
            <a:r>
              <a:rPr lang="en-GB" sz="1200" dirty="0" smtClean="0"/>
              <a:t>."</a:t>
            </a:r>
            <a:r>
              <a:rPr lang="en-GB" sz="1200" dirty="0"/>
              <a:t> </a:t>
            </a:r>
            <a:r>
              <a:rPr lang="en-GB" sz="1200" i="1" dirty="0" smtClean="0"/>
              <a:t>SIGIR</a:t>
            </a:r>
            <a:r>
              <a:rPr lang="en-GB" sz="1200" dirty="0" smtClean="0"/>
              <a:t> (2015).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987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42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/>
              <a:t>Using reformulation embeddings for contextualizing query auto-completion </a:t>
            </a:r>
            <a:endParaRPr lang="en-GB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79897"/>
            <a:ext cx="10515600" cy="32039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6719" y="6577225"/>
            <a:ext cx="7441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Mitra. "</a:t>
            </a:r>
            <a:r>
              <a:rPr lang="en-GB" sz="1200" dirty="0"/>
              <a:t> Exploring Session Context using Distributed Representations of Queries and Reformulations</a:t>
            </a:r>
            <a:r>
              <a:rPr lang="en-GB" sz="1200" dirty="0" smtClean="0"/>
              <a:t>."</a:t>
            </a:r>
            <a:r>
              <a:rPr lang="en-GB" sz="1200" dirty="0"/>
              <a:t> </a:t>
            </a:r>
            <a:r>
              <a:rPr lang="en-GB" sz="1200" i="1" dirty="0" smtClean="0"/>
              <a:t>SIGIR</a:t>
            </a:r>
            <a:r>
              <a:rPr lang="en-GB" sz="1200" dirty="0" smtClean="0"/>
              <a:t> (2015).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819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Ideas I would love to discuss!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9517"/>
            <a:ext cx="10515600" cy="37974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None/>
            </a:pPr>
            <a:r>
              <a:rPr lang="en-US" sz="3200" dirty="0" smtClean="0"/>
              <a:t>Modelling search trails as paths in the embedding space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None/>
            </a:pPr>
            <a:r>
              <a:rPr lang="en-US" sz="3200" dirty="0" smtClean="0"/>
              <a:t>Using embeddings to discover latent structure in information seeking tasks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None/>
            </a:pPr>
            <a:r>
              <a:rPr lang="en-US" sz="3200" dirty="0" smtClean="0"/>
              <a:t>Embeddings for temporal modelling</a:t>
            </a:r>
            <a:endParaRPr lang="en-GB" sz="3200" dirty="0"/>
          </a:p>
        </p:txBody>
      </p:sp>
      <p:sp>
        <p:nvSpPr>
          <p:cNvPr id="4" name="Trapezoid 3"/>
          <p:cNvSpPr/>
          <p:nvPr/>
        </p:nvSpPr>
        <p:spPr>
          <a:xfrm rot="2700000">
            <a:off x="10058253" y="371558"/>
            <a:ext cx="2801689" cy="724550"/>
          </a:xfrm>
          <a:prstGeom prst="trapezoid">
            <a:avLst>
              <a:gd name="adj" fmla="val 997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Future Work</a:t>
            </a:r>
            <a:endParaRPr lang="en-GB" sz="2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0" y="3854160"/>
            <a:ext cx="10515600" cy="135255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Document Ranking</a:t>
            </a:r>
            <a:endParaRPr lang="en-GB" sz="8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1850" y="2353973"/>
            <a:ext cx="10515600" cy="1500187"/>
          </a:xfrm>
        </p:spPr>
        <p:txBody>
          <a:bodyPr anchor="b">
            <a:normAutofit/>
          </a:bodyPr>
          <a:lstStyle/>
          <a:p>
            <a:r>
              <a:rPr lang="en-US" sz="4800" dirty="0"/>
              <a:t>Text Embeddings for</a:t>
            </a:r>
            <a:endParaRPr lang="en-GB" sz="4800" dirty="0"/>
          </a:p>
        </p:txBody>
      </p:sp>
      <p:sp>
        <p:nvSpPr>
          <p:cNvPr id="5" name="Trapezoid 4"/>
          <p:cNvSpPr/>
          <p:nvPr/>
        </p:nvSpPr>
        <p:spPr>
          <a:xfrm rot="2700000">
            <a:off x="10058253" y="371558"/>
            <a:ext cx="2801689" cy="724550"/>
          </a:xfrm>
          <a:prstGeom prst="trapezoid">
            <a:avLst>
              <a:gd name="adj" fmla="val 997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Case #2</a:t>
            </a:r>
            <a:endParaRPr lang="en-GB" sz="2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1850" y="681926"/>
            <a:ext cx="10515600" cy="2383392"/>
          </a:xfrm>
        </p:spPr>
        <p:txBody>
          <a:bodyPr>
            <a:normAutofit/>
          </a:bodyPr>
          <a:lstStyle/>
          <a:p>
            <a:r>
              <a:rPr lang="en-GB" sz="5400" dirty="0" smtClean="0"/>
              <a:t>What if I told you that everyone who uses Word2vec is throwing half the model away?</a:t>
            </a:r>
            <a:endParaRPr lang="en-GB" sz="8800" b="1" dirty="0">
              <a:latin typeface="Segoe Print" panose="020006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1850" y="3325092"/>
            <a:ext cx="4852765" cy="2763982"/>
            <a:chOff x="2437139" y="3595255"/>
            <a:chExt cx="4852765" cy="2763982"/>
          </a:xfrm>
        </p:grpSpPr>
        <p:pic>
          <p:nvPicPr>
            <p:cNvPr id="3" name="Content Placeholder 7"/>
            <p:cNvPicPr>
              <a:picLocks noChangeAspect="1"/>
            </p:cNvPicPr>
            <p:nvPr/>
          </p:nvPicPr>
          <p:blipFill rotWithShape="1">
            <a:blip r:embed="rId2"/>
            <a:srcRect b="29023"/>
            <a:stretch/>
          </p:blipFill>
          <p:spPr>
            <a:xfrm>
              <a:off x="2437139" y="3595255"/>
              <a:ext cx="4852765" cy="2763982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5049981" y="4597977"/>
              <a:ext cx="758537" cy="75853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itle 8"/>
          <p:cNvSpPr txBox="1">
            <a:spLocks/>
          </p:cNvSpPr>
          <p:nvPr/>
        </p:nvSpPr>
        <p:spPr>
          <a:xfrm>
            <a:off x="5684614" y="3065318"/>
            <a:ext cx="5794453" cy="3023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3200" dirty="0" smtClean="0"/>
              <a:t>Word2vec optimizes IN-OUT dot product </a:t>
            </a:r>
            <a:r>
              <a:rPr lang="en-GB" sz="3200" dirty="0" smtClean="0"/>
              <a:t>which captures </a:t>
            </a:r>
            <a:r>
              <a:rPr lang="en-GB" sz="3200" dirty="0" smtClean="0"/>
              <a:t>the co-occurrence statistics of words from the training corpus</a:t>
            </a:r>
            <a:endParaRPr lang="en-GB" sz="5400" b="1" dirty="0">
              <a:latin typeface="Segoe Print" panose="020006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779" y="6400578"/>
            <a:ext cx="601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Mitra, et al. "A Dual Embedding Space Model for Document Ranking." </a:t>
            </a:r>
            <a:r>
              <a:rPr lang="en-GB" sz="1200" i="1" dirty="0" err="1"/>
              <a:t>arXiv</a:t>
            </a:r>
            <a:r>
              <a:rPr lang="en-GB" sz="1200" i="1" dirty="0"/>
              <a:t> preprint</a:t>
            </a:r>
            <a:r>
              <a:rPr lang="en-GB" sz="1200" dirty="0"/>
              <a:t> </a:t>
            </a:r>
            <a:r>
              <a:rPr lang="en-GB" sz="1200" dirty="0" smtClean="0"/>
              <a:t>(</a:t>
            </a:r>
            <a:r>
              <a:rPr lang="en-GB" sz="1200" dirty="0"/>
              <a:t>2016).</a:t>
            </a:r>
          </a:p>
          <a:p>
            <a:pPr algn="ctr"/>
            <a:r>
              <a:rPr lang="en-GB" sz="1200" dirty="0"/>
              <a:t>Nalisnick, et al. "Improving Document Ranking with Dual Word Embeddings." </a:t>
            </a:r>
            <a:r>
              <a:rPr lang="en-GB" sz="1200" i="1" dirty="0"/>
              <a:t>WWW</a:t>
            </a:r>
            <a:r>
              <a:rPr lang="en-GB" sz="1200" dirty="0"/>
              <a:t> (2016).</a:t>
            </a:r>
          </a:p>
        </p:txBody>
      </p:sp>
    </p:spTree>
    <p:extLst>
      <p:ext uri="{BB962C8B-B14F-4D97-AF65-F5344CB8AC3E}">
        <p14:creationId xmlns:p14="http://schemas.microsoft.com/office/powerpoint/2010/main" val="27227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625" y="457200"/>
            <a:ext cx="4343400" cy="2130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is also a long history of vector space models (both dense and sparse) in information retrieval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80169" y="6099239"/>
            <a:ext cx="561493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200" dirty="0"/>
              <a:t>Salton</a:t>
            </a:r>
            <a:r>
              <a:rPr lang="en-GB" sz="1200" dirty="0" smtClean="0"/>
              <a:t>, Wong</a:t>
            </a:r>
            <a:r>
              <a:rPr lang="en-GB" sz="1200" dirty="0"/>
              <a:t>, and </a:t>
            </a:r>
            <a:r>
              <a:rPr lang="en-GB" sz="1200" dirty="0" smtClean="0"/>
              <a:t>Yang</a:t>
            </a:r>
            <a:r>
              <a:rPr lang="en-GB" sz="1200" dirty="0"/>
              <a:t>. "A vector space model for automatic indexing." </a:t>
            </a:r>
            <a:r>
              <a:rPr lang="en-GB" sz="1200" i="1" dirty="0" smtClean="0"/>
              <a:t>ACM</a:t>
            </a:r>
            <a:r>
              <a:rPr lang="en-GB" sz="1200" dirty="0"/>
              <a:t> </a:t>
            </a:r>
            <a:r>
              <a:rPr lang="en-GB" sz="1200" dirty="0" smtClean="0"/>
              <a:t>(</a:t>
            </a:r>
            <a:r>
              <a:rPr lang="en-GB" sz="1200" dirty="0"/>
              <a:t>1975</a:t>
            </a:r>
            <a:r>
              <a:rPr lang="en-GB" sz="1200" dirty="0" smtClean="0"/>
              <a:t>).</a:t>
            </a:r>
          </a:p>
          <a:p>
            <a:pPr algn="ctr">
              <a:lnSpc>
                <a:spcPct val="120000"/>
              </a:lnSpc>
            </a:pPr>
            <a:r>
              <a:rPr lang="en-GB" sz="1200" dirty="0" err="1" smtClean="0"/>
              <a:t>Deerwester</a:t>
            </a:r>
            <a:r>
              <a:rPr lang="en-GB" sz="1200" dirty="0" smtClean="0"/>
              <a:t> </a:t>
            </a:r>
            <a:r>
              <a:rPr lang="en-GB" sz="1200" dirty="0"/>
              <a:t>et al. "Indexing by latent semantic analysis." </a:t>
            </a:r>
            <a:r>
              <a:rPr lang="en-GB" sz="1200" i="1" dirty="0" smtClean="0"/>
              <a:t>JASIS</a:t>
            </a:r>
            <a:r>
              <a:rPr lang="en-GB" sz="1200" dirty="0"/>
              <a:t> </a:t>
            </a:r>
            <a:r>
              <a:rPr lang="en-GB" sz="1200" dirty="0" smtClean="0"/>
              <a:t>(</a:t>
            </a:r>
            <a:r>
              <a:rPr lang="en-GB" sz="1200" dirty="0"/>
              <a:t>1990</a:t>
            </a:r>
            <a:r>
              <a:rPr lang="en-GB" sz="1200" dirty="0" smtClean="0"/>
              <a:t>).</a:t>
            </a:r>
          </a:p>
          <a:p>
            <a:pPr algn="ctr">
              <a:lnSpc>
                <a:spcPct val="120000"/>
              </a:lnSpc>
            </a:pPr>
            <a:r>
              <a:rPr lang="en-GB" sz="1200" dirty="0" err="1"/>
              <a:t>Salakhutdinov</a:t>
            </a:r>
            <a:r>
              <a:rPr lang="en-GB" sz="1200" dirty="0" smtClean="0"/>
              <a:t>, </a:t>
            </a:r>
            <a:r>
              <a:rPr lang="en-GB" sz="1200" dirty="0"/>
              <a:t>and </a:t>
            </a:r>
            <a:r>
              <a:rPr lang="en-GB" sz="1200" dirty="0" smtClean="0"/>
              <a:t>Hinton</a:t>
            </a:r>
            <a:r>
              <a:rPr lang="en-GB" sz="1200" dirty="0"/>
              <a:t>. "Semantic hashing</a:t>
            </a:r>
            <a:r>
              <a:rPr lang="en-GB" sz="1200" dirty="0" smtClean="0"/>
              <a:t>.“</a:t>
            </a:r>
            <a:r>
              <a:rPr lang="en-GB" sz="1200" i="1" dirty="0" smtClean="0"/>
              <a:t> SIGIR</a:t>
            </a:r>
            <a:r>
              <a:rPr lang="en-GB" sz="1200" dirty="0" smtClean="0"/>
              <a:t> (2007).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176643"/>
            <a:ext cx="3197802" cy="414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555" y="363680"/>
            <a:ext cx="2850852" cy="414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645" y="2786405"/>
            <a:ext cx="2883360" cy="2970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644" y="1615336"/>
            <a:ext cx="3197802" cy="414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1850" y="681926"/>
            <a:ext cx="10515600" cy="2383392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>Different notions of relatedness from IN-IN and IN-OUT vector comparisons using word2vec trained on Web queries</a:t>
            </a:r>
            <a:endParaRPr lang="en-GB" sz="8800" b="1" dirty="0">
              <a:latin typeface="Segoe Print" panose="020006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779" y="6400578"/>
            <a:ext cx="601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Mitra, et al. "A Dual Embedding Space Model for Document Ranking." </a:t>
            </a:r>
            <a:r>
              <a:rPr lang="en-GB" sz="1200" i="1" dirty="0" err="1"/>
              <a:t>arXiv</a:t>
            </a:r>
            <a:r>
              <a:rPr lang="en-GB" sz="1200" i="1" dirty="0"/>
              <a:t> preprint</a:t>
            </a:r>
            <a:r>
              <a:rPr lang="en-GB" sz="1200" dirty="0"/>
              <a:t> </a:t>
            </a:r>
            <a:r>
              <a:rPr lang="en-GB" sz="1200" dirty="0" smtClean="0"/>
              <a:t>(</a:t>
            </a:r>
            <a:r>
              <a:rPr lang="en-GB" sz="1200" dirty="0"/>
              <a:t>2016).</a:t>
            </a:r>
          </a:p>
          <a:p>
            <a:pPr algn="ctr"/>
            <a:r>
              <a:rPr lang="en-GB" sz="1200" dirty="0"/>
              <a:t>Nalisnick, et al. "Improving Document Ranking with Dual Word Embeddings." </a:t>
            </a:r>
            <a:r>
              <a:rPr lang="en-GB" sz="1200" i="1" dirty="0"/>
              <a:t>WWW</a:t>
            </a:r>
            <a:r>
              <a:rPr lang="en-GB" sz="1200" dirty="0"/>
              <a:t> (2016).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21" y="3546763"/>
            <a:ext cx="107727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1850" y="681926"/>
            <a:ext cx="10515600" cy="1666419"/>
          </a:xfrm>
        </p:spPr>
        <p:txBody>
          <a:bodyPr anchor="t">
            <a:normAutofit/>
          </a:bodyPr>
          <a:lstStyle/>
          <a:p>
            <a:r>
              <a:rPr lang="en-GB" sz="5400" dirty="0" smtClean="0"/>
              <a:t>Using IN-OUT similarity to model document </a:t>
            </a:r>
            <a:r>
              <a:rPr lang="en-GB" sz="5400" i="1" dirty="0" smtClean="0"/>
              <a:t>aboutness</a:t>
            </a:r>
            <a:endParaRPr lang="en-GB" sz="8800" b="1" i="1" dirty="0">
              <a:latin typeface="Segoe Print" panose="020006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779" y="6400578"/>
            <a:ext cx="601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Mitra, et al. "A Dual Embedding Space Model for Document Ranking." </a:t>
            </a:r>
            <a:r>
              <a:rPr lang="en-GB" sz="1200" i="1" dirty="0" err="1"/>
              <a:t>arXiv</a:t>
            </a:r>
            <a:r>
              <a:rPr lang="en-GB" sz="1200" i="1" dirty="0"/>
              <a:t> preprint</a:t>
            </a:r>
            <a:r>
              <a:rPr lang="en-GB" sz="1200" dirty="0"/>
              <a:t> </a:t>
            </a:r>
            <a:r>
              <a:rPr lang="en-GB" sz="1200" dirty="0" smtClean="0"/>
              <a:t>(</a:t>
            </a:r>
            <a:r>
              <a:rPr lang="en-GB" sz="1200" dirty="0"/>
              <a:t>2016).</a:t>
            </a:r>
          </a:p>
          <a:p>
            <a:pPr algn="ctr"/>
            <a:r>
              <a:rPr lang="en-GB" sz="1200" dirty="0"/>
              <a:t>Nalisnick, et al. "Improving Document Ranking with Dual Word Embeddings." </a:t>
            </a:r>
            <a:r>
              <a:rPr lang="en-GB" sz="1200" i="1" dirty="0"/>
              <a:t>WWW</a:t>
            </a:r>
            <a:r>
              <a:rPr lang="en-GB" sz="1200" dirty="0"/>
              <a:t> (2016).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46" y="2628899"/>
            <a:ext cx="9517207" cy="32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Embedding Space Model (DESM)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2123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Map query words to IN space and document words to OUT space and compute average of all-pairs cosine similarity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38481" y="1825625"/>
            <a:ext cx="3015319" cy="4351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70" y="4352492"/>
            <a:ext cx="5882095" cy="1824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10628"/>
          <a:stretch/>
        </p:blipFill>
        <p:spPr>
          <a:xfrm>
            <a:off x="2197892" y="3189577"/>
            <a:ext cx="4401849" cy="6817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77779" y="6400578"/>
            <a:ext cx="601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Mitra, et al. "A Dual Embedding Space Model for Document Ranking." </a:t>
            </a:r>
            <a:r>
              <a:rPr lang="en-GB" sz="1200" i="1" dirty="0" err="1"/>
              <a:t>arXiv</a:t>
            </a:r>
            <a:r>
              <a:rPr lang="en-GB" sz="1200" i="1" dirty="0"/>
              <a:t> preprint</a:t>
            </a:r>
            <a:r>
              <a:rPr lang="en-GB" sz="1200" dirty="0"/>
              <a:t> </a:t>
            </a:r>
            <a:r>
              <a:rPr lang="en-GB" sz="1200" dirty="0" smtClean="0"/>
              <a:t>(</a:t>
            </a:r>
            <a:r>
              <a:rPr lang="en-GB" sz="1200" dirty="0"/>
              <a:t>2016).</a:t>
            </a:r>
          </a:p>
          <a:p>
            <a:pPr algn="ctr"/>
            <a:r>
              <a:rPr lang="en-GB" sz="1200" dirty="0"/>
              <a:t>Nalisnick, et al. "Improving Document Ranking with Dual Word Embeddings." </a:t>
            </a:r>
            <a:r>
              <a:rPr lang="en-GB" sz="1200" i="1" dirty="0"/>
              <a:t>WWW</a:t>
            </a:r>
            <a:r>
              <a:rPr lang="en-GB" sz="1200" dirty="0"/>
              <a:t> (2016).</a:t>
            </a:r>
          </a:p>
        </p:txBody>
      </p:sp>
    </p:spTree>
    <p:extLst>
      <p:ext uri="{BB962C8B-B14F-4D97-AF65-F5344CB8AC3E}">
        <p14:creationId xmlns:p14="http://schemas.microsoft.com/office/powerpoint/2010/main" val="5697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Ideas I would love to discuss!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9517"/>
            <a:ext cx="10515600" cy="37974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None/>
            </a:pPr>
            <a:r>
              <a:rPr lang="en-US" sz="3200" dirty="0" smtClean="0"/>
              <a:t>Exploring traditional IR concepts (e.g., term frequency, term importance, document length normalization, etc.) in the context of dense vector representations of words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None/>
            </a:pPr>
            <a:r>
              <a:rPr lang="en-US" sz="3200" dirty="0" smtClean="0"/>
              <a:t>How can we formalize what relationship (typical, topical, etc.) an embedding space models?</a:t>
            </a:r>
            <a:endParaRPr lang="en-GB" sz="3200" dirty="0"/>
          </a:p>
        </p:txBody>
      </p:sp>
      <p:sp>
        <p:nvSpPr>
          <p:cNvPr id="4" name="Trapezoid 3"/>
          <p:cNvSpPr/>
          <p:nvPr/>
        </p:nvSpPr>
        <p:spPr>
          <a:xfrm rot="2700000">
            <a:off x="10058253" y="371558"/>
            <a:ext cx="2801689" cy="724550"/>
          </a:xfrm>
          <a:prstGeom prst="trapezoid">
            <a:avLst>
              <a:gd name="adj" fmla="val 997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Future Work</a:t>
            </a:r>
            <a:endParaRPr lang="en-GB" sz="2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Get the data</a:t>
            </a:r>
            <a:endParaRPr lang="en-GB" sz="7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3908715"/>
            <a:ext cx="12192000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IN+OUT Embeddings for 2.7M words</a:t>
            </a:r>
          </a:p>
          <a:p>
            <a:pPr algn="ctr">
              <a:spcAft>
                <a:spcPts val="1800"/>
              </a:spcAft>
            </a:pPr>
            <a:r>
              <a:rPr lang="en-GB" sz="2800" dirty="0" smtClean="0">
                <a:solidFill>
                  <a:schemeClr val="bg1"/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trained on 600M+ Bing queries</a:t>
            </a:r>
            <a:endParaRPr lang="en-GB" sz="3200" dirty="0" smtClean="0">
              <a:solidFill>
                <a:schemeClr val="bg1"/>
              </a:solidFill>
              <a:latin typeface="Segoe WP" panose="020B0502040204020203" pitchFamily="34" charset="0"/>
              <a:cs typeface="Segoe WP" panose="020B0502040204020203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GB" sz="4000" dirty="0" smtClean="0">
                <a:solidFill>
                  <a:schemeClr val="bg1"/>
                </a:solidFill>
                <a:latin typeface="Segoe WP" panose="020B0502040204020203" pitchFamily="34" charset="0"/>
                <a:cs typeface="Segoe WP" panose="020B0502040204020203" pitchFamily="34" charset="0"/>
              </a:rPr>
              <a:t>research.microsoft.com/projects/DESM</a:t>
            </a:r>
            <a:endParaRPr lang="en-GB" sz="4000" dirty="0">
              <a:solidFill>
                <a:schemeClr val="bg1"/>
              </a:solidFill>
              <a:latin typeface="Segoe WP" panose="020B0502040204020203" pitchFamily="34" charset="0"/>
              <a:cs typeface="Segoe WP" panose="020B0502040204020203" pitchFamily="34" charset="0"/>
            </a:endParaRPr>
          </a:p>
        </p:txBody>
      </p:sp>
      <p:sp>
        <p:nvSpPr>
          <p:cNvPr id="38" name="Rounded Rectangle 37">
            <a:hlinkClick r:id="rId2"/>
          </p:cNvPr>
          <p:cNvSpPr/>
          <p:nvPr/>
        </p:nvSpPr>
        <p:spPr>
          <a:xfrm>
            <a:off x="2319396" y="2103242"/>
            <a:ext cx="7553208" cy="1462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Segoe WP" panose="020B0502040204020203" pitchFamily="34" charset="0"/>
                <a:cs typeface="Segoe WP" panose="020B0502040204020203" pitchFamily="34" charset="0"/>
              </a:rPr>
              <a:t>Download</a:t>
            </a:r>
            <a:endParaRPr lang="en-GB" sz="6000" dirty="0">
              <a:latin typeface="Segoe WP" panose="020B0502040204020203" pitchFamily="34" charset="0"/>
              <a:cs typeface="Segoe WP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0" y="3854160"/>
            <a:ext cx="10515600" cy="1352550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Query Auto-Completion</a:t>
            </a:r>
            <a:endParaRPr lang="en-GB" sz="8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1850" y="2353973"/>
            <a:ext cx="10515600" cy="1500187"/>
          </a:xfrm>
        </p:spPr>
        <p:txBody>
          <a:bodyPr anchor="b">
            <a:normAutofit/>
          </a:bodyPr>
          <a:lstStyle/>
          <a:p>
            <a:r>
              <a:rPr lang="en-US" sz="4800" dirty="0"/>
              <a:t>Text Embeddings for</a:t>
            </a:r>
            <a:endParaRPr lang="en-GB" sz="4800" dirty="0"/>
          </a:p>
        </p:txBody>
      </p:sp>
      <p:sp>
        <p:nvSpPr>
          <p:cNvPr id="5" name="Trapezoid 4"/>
          <p:cNvSpPr/>
          <p:nvPr/>
        </p:nvSpPr>
        <p:spPr>
          <a:xfrm rot="2700000">
            <a:off x="10058253" y="371558"/>
            <a:ext cx="2801689" cy="724550"/>
          </a:xfrm>
          <a:prstGeom prst="trapezoid">
            <a:avLst>
              <a:gd name="adj" fmla="val 997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Case #3</a:t>
            </a:r>
            <a:endParaRPr lang="en-GB" sz="2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1850" y="681926"/>
            <a:ext cx="10515600" cy="1666419"/>
          </a:xfrm>
        </p:spPr>
        <p:txBody>
          <a:bodyPr anchor="t">
            <a:normAutofit/>
          </a:bodyPr>
          <a:lstStyle/>
          <a:p>
            <a:r>
              <a:rPr lang="en-GB" sz="5400" dirty="0" smtClean="0"/>
              <a:t>Typical and Topical similarities for text (not just words!)</a:t>
            </a:r>
            <a:endParaRPr lang="en-GB" sz="8800" b="1" i="1" dirty="0">
              <a:latin typeface="Segoe Print" panose="020006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6339" y="6593267"/>
            <a:ext cx="5062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Mitra and Craswell. "Query Auto-Completion for Rare Prefixes." </a:t>
            </a:r>
            <a:r>
              <a:rPr lang="en-GB" sz="1200" i="1" dirty="0"/>
              <a:t>CIKM</a:t>
            </a:r>
            <a:r>
              <a:rPr lang="en-GB" sz="1200" dirty="0"/>
              <a:t> (2015).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5759" y="2886180"/>
            <a:ext cx="10297935" cy="2976563"/>
            <a:chOff x="831850" y="2886180"/>
            <a:chExt cx="10297935" cy="2976563"/>
          </a:xfrm>
        </p:grpSpPr>
        <p:pic>
          <p:nvPicPr>
            <p:cNvPr id="5" name="Content Placeholder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850" y="2886180"/>
              <a:ext cx="4990913" cy="2976563"/>
            </a:xfrm>
            <a:prstGeom prst="rect">
              <a:avLst/>
            </a:prstGeom>
          </p:spPr>
        </p:pic>
        <p:pic>
          <p:nvPicPr>
            <p:cNvPr id="6" name="Content Placeholder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2828" y="2886180"/>
              <a:ext cx="4936957" cy="297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6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3768"/>
            <a:ext cx="10515600" cy="550319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0"/>
              </a:spcAft>
              <a:buNone/>
            </a:pPr>
            <a:r>
              <a:rPr lang="en-GB" sz="5400" dirty="0"/>
              <a:t>The Typical-DSSM is trained on query prefix-suffix pairs, as opposed to the Topical-DSSM trained on query-document </a:t>
            </a:r>
            <a:r>
              <a:rPr lang="en-GB" sz="5400" dirty="0" smtClean="0"/>
              <a:t>pairs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0"/>
              </a:spcAft>
              <a:buNone/>
            </a:pPr>
            <a:r>
              <a:rPr lang="en-GB" sz="5400" dirty="0" smtClean="0"/>
              <a:t>We can use the Typical-DSSM model for query auto-completion for rare or unseen prefixes!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456339" y="6593267"/>
            <a:ext cx="5062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Mitra and Craswell. "Query Auto-Completion for Rare Prefixes." </a:t>
            </a:r>
            <a:r>
              <a:rPr lang="en-GB" sz="1200" i="1" dirty="0"/>
              <a:t>CIKM</a:t>
            </a:r>
            <a:r>
              <a:rPr lang="en-GB" sz="1200" dirty="0"/>
              <a:t> (2015).</a:t>
            </a:r>
          </a:p>
        </p:txBody>
      </p:sp>
    </p:spTree>
    <p:extLst>
      <p:ext uri="{BB962C8B-B14F-4D97-AF65-F5344CB8AC3E}">
        <p14:creationId xmlns:p14="http://schemas.microsoft.com/office/powerpoint/2010/main" val="27589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716" y="3263532"/>
            <a:ext cx="3894221" cy="3385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auto-completion for rare prefixes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3531191" cy="2411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343" y="1738814"/>
            <a:ext cx="3622385" cy="2011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14179"/>
          <a:stretch/>
        </p:blipFill>
        <p:spPr>
          <a:xfrm>
            <a:off x="2217660" y="4179645"/>
            <a:ext cx="3784506" cy="2400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6339" y="6593267"/>
            <a:ext cx="5062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Mitra and Craswell. "Query Auto-Completion for Rare Prefixes." </a:t>
            </a:r>
            <a:r>
              <a:rPr lang="en-GB" sz="1200" i="1" dirty="0"/>
              <a:t>CIKM</a:t>
            </a:r>
            <a:r>
              <a:rPr lang="en-GB" sz="1200" dirty="0"/>
              <a:t> (2015).</a:t>
            </a:r>
          </a:p>
        </p:txBody>
      </p:sp>
    </p:spTree>
    <p:extLst>
      <p:ext uri="{BB962C8B-B14F-4D97-AF65-F5344CB8AC3E}">
        <p14:creationId xmlns:p14="http://schemas.microsoft.com/office/powerpoint/2010/main" val="32631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Ideas I would love to discuss!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9517"/>
            <a:ext cx="10515600" cy="37974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None/>
            </a:pPr>
            <a:r>
              <a:rPr lang="en-US" sz="3200" dirty="0" smtClean="0"/>
              <a:t>Query auto-completion beyond just ranking “previously seen” queries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None/>
            </a:pPr>
            <a:r>
              <a:rPr lang="en-US" sz="3200" dirty="0" smtClean="0"/>
              <a:t>Neural models for query completion (LSTMs/RNNs still perform surprisingly poorly on metrics like MRR)</a:t>
            </a:r>
            <a:endParaRPr lang="en-GB" sz="3200" dirty="0"/>
          </a:p>
        </p:txBody>
      </p:sp>
      <p:sp>
        <p:nvSpPr>
          <p:cNvPr id="4" name="Trapezoid 3"/>
          <p:cNvSpPr/>
          <p:nvPr/>
        </p:nvSpPr>
        <p:spPr>
          <a:xfrm rot="2700000">
            <a:off x="10058253" y="371558"/>
            <a:ext cx="2801689" cy="724550"/>
          </a:xfrm>
          <a:prstGeom prst="trapezoid">
            <a:avLst>
              <a:gd name="adj" fmla="val 997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Future Work</a:t>
            </a:r>
            <a:endParaRPr lang="en-GB" sz="2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95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98989"/>
                </a:solidFill>
              </a:rPr>
              <a:t>What is an embedding?</a:t>
            </a:r>
            <a:endParaRPr lang="en-GB" sz="3600" dirty="0">
              <a:solidFill>
                <a:srgbClr val="89898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GB" sz="7700" dirty="0"/>
              <a:t>A vector representation of </a:t>
            </a:r>
            <a:r>
              <a:rPr lang="en-GB" sz="7700" dirty="0" smtClean="0"/>
              <a:t>items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5200" dirty="0" smtClean="0"/>
              <a:t>Vectors are real-valued and dense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5200" dirty="0" smtClean="0"/>
              <a:t>Vectors are small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100" dirty="0" smtClean="0"/>
              <a:t>Number of dimensions much smaller than the number of items</a:t>
            </a:r>
            <a:endParaRPr lang="en-US" sz="4000" dirty="0" smtClean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5200" dirty="0"/>
              <a:t>Items can </a:t>
            </a:r>
            <a:r>
              <a:rPr lang="en-GB" sz="5200" dirty="0" smtClean="0"/>
              <a:t>be…</a:t>
            </a:r>
            <a:endParaRPr lang="en-GB" sz="5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3100" dirty="0"/>
              <a:t>Words, short text, long text, images, entities, audio, etc. </a:t>
            </a:r>
            <a:r>
              <a:rPr lang="en-GB" sz="3100" dirty="0" smtClean="0"/>
              <a:t>– depends on </a:t>
            </a:r>
            <a:r>
              <a:rPr lang="en-GB" sz="3100" dirty="0"/>
              <a:t>the task</a:t>
            </a:r>
          </a:p>
        </p:txBody>
      </p:sp>
    </p:spTree>
    <p:extLst>
      <p:ext uri="{BB962C8B-B14F-4D97-AF65-F5344CB8AC3E}">
        <p14:creationId xmlns:p14="http://schemas.microsoft.com/office/powerpoint/2010/main" val="32811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28656"/>
            <a:ext cx="12192000" cy="26293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1057564"/>
            <a:ext cx="3932237" cy="872836"/>
          </a:xfrm>
        </p:spPr>
        <p:txBody>
          <a:bodyPr>
            <a:normAutofit/>
          </a:bodyPr>
          <a:lstStyle/>
          <a:p>
            <a:pPr algn="ctr"/>
            <a:r>
              <a:rPr lang="en-GB" sz="4800" dirty="0" err="1" smtClean="0"/>
              <a:t>Neu</a:t>
            </a:r>
            <a:r>
              <a:rPr lang="en-GB" sz="4800" dirty="0" smtClean="0"/>
              <a:t>-IR 2016</a:t>
            </a:r>
            <a:endParaRPr lang="en-GB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88075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GB" sz="2400" dirty="0" smtClean="0"/>
              <a:t>The SIGIR 2016 Workshop on Neural Information Retrieval</a:t>
            </a:r>
          </a:p>
          <a:p>
            <a:pPr algn="ctr">
              <a:lnSpc>
                <a:spcPct val="100000"/>
              </a:lnSpc>
            </a:pPr>
            <a:r>
              <a:rPr lang="en-GB" dirty="0"/>
              <a:t>Pisa, Tuscany, Italy</a:t>
            </a:r>
          </a:p>
          <a:p>
            <a:pPr algn="ctr">
              <a:lnSpc>
                <a:spcPct val="100000"/>
              </a:lnSpc>
            </a:pPr>
            <a:r>
              <a:rPr lang="en-GB" dirty="0"/>
              <a:t>Workshop: July 21</a:t>
            </a:r>
            <a:r>
              <a:rPr lang="en-GB" baseline="30000" dirty="0"/>
              <a:t>st</a:t>
            </a:r>
            <a:r>
              <a:rPr lang="en-GB" dirty="0"/>
              <a:t>, 2016</a:t>
            </a:r>
          </a:p>
          <a:p>
            <a:pPr algn="ctr">
              <a:lnSpc>
                <a:spcPct val="100000"/>
              </a:lnSpc>
            </a:pPr>
            <a:r>
              <a:rPr lang="en-US" dirty="0" smtClean="0"/>
              <a:t>Submission deadline: May 30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GB" dirty="0" smtClean="0"/>
          </a:p>
          <a:p>
            <a:pPr algn="ctr">
              <a:lnSpc>
                <a:spcPct val="100000"/>
              </a:lnSpc>
            </a:pPr>
            <a:r>
              <a:rPr lang="en-GB" dirty="0" smtClean="0">
                <a:hlinkClick r:id="rId2"/>
              </a:rPr>
              <a:t>http://research.microsoft.com/neuir2016</a:t>
            </a:r>
            <a:endParaRPr lang="en-GB" dirty="0" smtClean="0"/>
          </a:p>
        </p:txBody>
      </p:sp>
      <p:pic>
        <p:nvPicPr>
          <p:cNvPr id="2054" name="Picture 6" descr="http://research.microsoft.com/en-US/events/neuir2016/neuir-2016-logo-larg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98" y="1383284"/>
            <a:ext cx="5114202" cy="2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20"/>
          <p:cNvSpPr txBox="1">
            <a:spLocks/>
          </p:cNvSpPr>
          <p:nvPr/>
        </p:nvSpPr>
        <p:spPr>
          <a:xfrm>
            <a:off x="838200" y="238126"/>
            <a:ext cx="10515600" cy="611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(Call for Participation)</a:t>
            </a:r>
            <a:endParaRPr lang="en-GB" sz="4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4647" y="4258729"/>
            <a:ext cx="11996706" cy="2483095"/>
            <a:chOff x="224647" y="4258729"/>
            <a:chExt cx="11996706" cy="2483095"/>
          </a:xfrm>
        </p:grpSpPr>
        <p:grpSp>
          <p:nvGrpSpPr>
            <p:cNvPr id="26" name="Group 25"/>
            <p:cNvGrpSpPr/>
            <p:nvPr/>
          </p:nvGrpSpPr>
          <p:grpSpPr>
            <a:xfrm>
              <a:off x="224647" y="4776933"/>
              <a:ext cx="11996706" cy="1964891"/>
              <a:chOff x="-5836" y="4745090"/>
              <a:chExt cx="11996706" cy="1964891"/>
            </a:xfrm>
          </p:grpSpPr>
          <p:pic>
            <p:nvPicPr>
              <p:cNvPr id="27" name="Picture 10" descr="http://research.microsoft.com/en-US/events/neuir2016/bruce_croft_thumb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" b="5000"/>
              <a:stretch/>
            </p:blipFill>
            <p:spPr bwMode="auto">
              <a:xfrm>
                <a:off x="5162407" y="4753291"/>
                <a:ext cx="1099417" cy="1099417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4" descr="http://research.microsoft.com/en-US/events/neuir2016/jiafeng_guo_thum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237500" y="4757908"/>
                <a:ext cx="1097107" cy="1097107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D6DB2939-C065-40CA-A452-A4D7372D61C1" descr="1628E714-5755-4580-8CF3-9477B9D66376@wireless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463" b="10965"/>
              <a:stretch/>
            </p:blipFill>
            <p:spPr bwMode="auto">
              <a:xfrm>
                <a:off x="7697645" y="4753291"/>
                <a:ext cx="1101724" cy="1101724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4599406" y="5971317"/>
                <a:ext cx="222541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W. Bruce Croft</a:t>
                </a:r>
              </a:p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University of Massachusetts</a:t>
                </a:r>
              </a:p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Amherst, US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89" t="3062" r="24713" b="41288"/>
              <a:stretch/>
            </p:blipFill>
            <p:spPr>
              <a:xfrm>
                <a:off x="2631637" y="4745090"/>
                <a:ext cx="1092639" cy="1107618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9581235" y="5971317"/>
                <a:ext cx="240963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Jiafeng</a:t>
                </a:r>
                <a:r>
                  <a:rPr lang="en-US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Guo</a:t>
                </a:r>
              </a:p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Chinese Academy of Sciences</a:t>
                </a:r>
              </a:p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Beijing, China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43690" y="5971317"/>
                <a:ext cx="2409634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Maarten de Rijke</a:t>
                </a:r>
              </a:p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University of Amsterdam</a:t>
                </a:r>
              </a:p>
              <a:p>
                <a:pPr algn="ctr"/>
                <a:r>
                  <a:rPr lang="en-GB" sz="1400" dirty="0" smtClean="0">
                    <a:solidFill>
                      <a:schemeClr val="bg1"/>
                    </a:solidFill>
                  </a:rPr>
                  <a:t>Amsterdam, The Netherlands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4" name="Picture 8" descr="http://research.microsoft.com/en-US/events/neuir2016/nickcr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4090" y="4745090"/>
                <a:ext cx="1101725" cy="1101725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2515755" y="5971317"/>
                <a:ext cx="13244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Bhaskar Mitra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Bing, Microsoft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Cambridge, UK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5836" y="5971317"/>
                <a:ext cx="130157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Nick Craswell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Bing, Microsoft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Bellevue, US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285494" y="4258729"/>
              <a:ext cx="1314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Organizers</a:t>
              </a:r>
              <a:endParaRPr lang="en-GB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0" name="Trapezoid 19"/>
          <p:cNvSpPr/>
          <p:nvPr/>
        </p:nvSpPr>
        <p:spPr>
          <a:xfrm rot="2700000">
            <a:off x="10058253" y="371558"/>
            <a:ext cx="2801689" cy="724550"/>
          </a:xfrm>
          <a:prstGeom prst="trapezoid">
            <a:avLst>
              <a:gd name="adj" fmla="val 997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You!</a:t>
            </a:r>
            <a:endParaRPr lang="en-GB" sz="2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Think sparse, act </a:t>
            </a:r>
            <a:r>
              <a:rPr lang="en-GB" sz="6000" dirty="0" smtClean="0"/>
              <a:t>dense</a:t>
            </a:r>
            <a:endParaRPr lang="en-GB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5200" dirty="0" smtClean="0"/>
              <a:t>Mostly the same principles apply to both the vector space models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5200" dirty="0" smtClean="0"/>
              <a:t>Sparse vectors are easier to visualize and reason about</a:t>
            </a:r>
            <a:endParaRPr lang="en-US" sz="4000" dirty="0" smtClean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5200" dirty="0" smtClean="0"/>
              <a:t>Learning embeddings is mostly about compression and generalization over their sparse counterparts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1458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Learning </a:t>
            </a:r>
            <a:r>
              <a:rPr lang="en-GB" sz="6000" dirty="0"/>
              <a:t>word embeddings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8563" cy="170438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100" dirty="0" smtClean="0"/>
              <a:t>Start with a paired items</a:t>
            </a:r>
            <a:r>
              <a:rPr lang="en-US" sz="3100" dirty="0"/>
              <a:t> </a:t>
            </a:r>
            <a:r>
              <a:rPr lang="en-US" sz="3100" dirty="0" smtClean="0"/>
              <a:t>dataset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100" dirty="0" smtClean="0"/>
              <a:t>[source, target]</a:t>
            </a:r>
            <a:endParaRPr lang="en-GB" sz="3100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838200" y="3753293"/>
            <a:ext cx="5158563" cy="24242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dirty="0" smtClean="0"/>
              <a:t>Train a neural network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dirty="0" smtClean="0"/>
              <a:t>Bottleneck layer gives you a </a:t>
            </a:r>
            <a:r>
              <a:rPr lang="en-US" sz="3100" dirty="0"/>
              <a:t>dense vector representation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dirty="0" smtClean="0"/>
              <a:t>E.g., word2vec</a:t>
            </a:r>
            <a:endParaRPr lang="en-GB" sz="3100" dirty="0"/>
          </a:p>
        </p:txBody>
      </p:sp>
      <p:sp>
        <p:nvSpPr>
          <p:cNvPr id="12" name="TextBox 11"/>
          <p:cNvSpPr txBox="1"/>
          <p:nvPr/>
        </p:nvSpPr>
        <p:spPr>
          <a:xfrm>
            <a:off x="3742425" y="6577225"/>
            <a:ext cx="6490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Pennington</a:t>
            </a:r>
            <a:r>
              <a:rPr lang="en-GB" sz="1200" dirty="0" smtClean="0"/>
              <a:t>, </a:t>
            </a:r>
            <a:r>
              <a:rPr lang="en-GB" sz="1200" dirty="0" err="1" smtClean="0"/>
              <a:t>Socher</a:t>
            </a:r>
            <a:r>
              <a:rPr lang="en-GB" sz="1200" dirty="0"/>
              <a:t>, and </a:t>
            </a:r>
            <a:r>
              <a:rPr lang="en-GB" sz="1200" dirty="0" smtClean="0"/>
              <a:t>Manning</a:t>
            </a:r>
            <a:r>
              <a:rPr lang="en-GB" sz="1200" dirty="0"/>
              <a:t>. "Glove: Global Vectors for Word Representation." </a:t>
            </a:r>
            <a:r>
              <a:rPr lang="en-GB" sz="1200" i="1" dirty="0" smtClean="0"/>
              <a:t>EMNLP</a:t>
            </a:r>
            <a:r>
              <a:rPr lang="en-GB" sz="1200" dirty="0" smtClean="0"/>
              <a:t> (2014).</a:t>
            </a:r>
            <a:endParaRPr lang="en-GB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6178078" y="2101765"/>
            <a:ext cx="5175722" cy="3303055"/>
            <a:chOff x="6096000" y="2309761"/>
            <a:chExt cx="5175722" cy="3303055"/>
          </a:xfrm>
        </p:grpSpPr>
        <p:sp>
          <p:nvSpPr>
            <p:cNvPr id="10" name="TextBox 9"/>
            <p:cNvSpPr txBox="1"/>
            <p:nvPr/>
          </p:nvSpPr>
          <p:spPr>
            <a:xfrm>
              <a:off x="10126583" y="2309761"/>
              <a:ext cx="1145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Target</a:t>
              </a:r>
            </a:p>
            <a:p>
              <a:pPr algn="ctr"/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Item</a:t>
              </a:r>
              <a:endParaRPr lang="en-GB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2309761"/>
              <a:ext cx="979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Source</a:t>
              </a:r>
            </a:p>
            <a:p>
              <a:pPr algn="ctr"/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Item</a:t>
              </a:r>
              <a:endParaRPr lang="en-GB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460646" y="2828759"/>
              <a:ext cx="249786" cy="2784057"/>
              <a:chOff x="3467100" y="2743200"/>
              <a:chExt cx="723900" cy="7962900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3467100" y="2743200"/>
                <a:ext cx="723900" cy="7962900"/>
              </a:xfrm>
              <a:prstGeom prst="round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629025" y="304800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629025" y="375285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629025" y="445770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629025" y="516255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629025" y="788670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629025" y="859155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629025" y="929640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629025" y="1000125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776139" y="6371178"/>
                <a:ext cx="105822" cy="105822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776139" y="6781800"/>
                <a:ext cx="105822" cy="105822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776139" y="7192422"/>
                <a:ext cx="105822" cy="105822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574259" y="2828759"/>
              <a:ext cx="249786" cy="2784057"/>
              <a:chOff x="13754100" y="2743200"/>
              <a:chExt cx="723900" cy="7962900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3754100" y="2743200"/>
                <a:ext cx="723900" cy="7962900"/>
              </a:xfrm>
              <a:prstGeom prst="round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3916025" y="304800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916025" y="375285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916025" y="445770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916025" y="516255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3916025" y="788670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3916025" y="859155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916025" y="929640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3916025" y="10001250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4063139" y="6371178"/>
                <a:ext cx="105822" cy="105822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4063139" y="6781800"/>
                <a:ext cx="105822" cy="105822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4063139" y="7192422"/>
                <a:ext cx="105822" cy="105822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44712" y="3654580"/>
              <a:ext cx="249786" cy="1246373"/>
              <a:chOff x="8610600" y="4999375"/>
              <a:chExt cx="723900" cy="3564849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8610600" y="4999375"/>
                <a:ext cx="723900" cy="3564849"/>
              </a:xfrm>
              <a:prstGeom prst="round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772525" y="5252693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772525" y="5957543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757535" y="7937668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8919639" y="6705802"/>
                <a:ext cx="59469" cy="62413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919639" y="7116424"/>
                <a:ext cx="59469" cy="62413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919639" y="7527046"/>
                <a:ext cx="59469" cy="62413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</p:grpSp>
        <p:sp>
          <p:nvSpPr>
            <p:cNvPr id="16" name="Left-Right Arrow 15"/>
            <p:cNvSpPr/>
            <p:nvPr/>
          </p:nvSpPr>
          <p:spPr>
            <a:xfrm>
              <a:off x="8359907" y="4242227"/>
              <a:ext cx="552707" cy="181427"/>
            </a:xfrm>
            <a:prstGeom prst="leftRightArrow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800">
                <a:solidFill>
                  <a:schemeClr val="dk1"/>
                </a:solidFill>
              </a:endParaRPr>
            </a:p>
          </p:txBody>
        </p:sp>
        <p:sp>
          <p:nvSpPr>
            <p:cNvPr id="17" name="Trapezoid 16"/>
            <p:cNvSpPr/>
            <p:nvPr/>
          </p:nvSpPr>
          <p:spPr>
            <a:xfrm rot="5400000">
              <a:off x="6039010" y="3811009"/>
              <a:ext cx="2577124" cy="896516"/>
            </a:xfrm>
            <a:prstGeom prst="trapezoid">
              <a:avLst>
                <a:gd name="adj" fmla="val 7199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9089198" y="3636079"/>
              <a:ext cx="249786" cy="1246373"/>
              <a:chOff x="8610600" y="4999375"/>
              <a:chExt cx="723900" cy="3564849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8610600" y="4999375"/>
                <a:ext cx="723900" cy="3564849"/>
              </a:xfrm>
              <a:prstGeom prst="round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772525" y="5252693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772525" y="5957543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757535" y="7937668"/>
                <a:ext cx="400050" cy="40005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919639" y="6705802"/>
                <a:ext cx="59469" cy="62413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919639" y="7116424"/>
                <a:ext cx="59469" cy="62413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8919639" y="7527046"/>
                <a:ext cx="59469" cy="62413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800"/>
              </a:p>
            </p:txBody>
          </p:sp>
        </p:grpSp>
        <p:sp>
          <p:nvSpPr>
            <p:cNvPr id="19" name="Trapezoid 18"/>
            <p:cNvSpPr/>
            <p:nvPr/>
          </p:nvSpPr>
          <p:spPr>
            <a:xfrm rot="16200000">
              <a:off x="8664089" y="3792511"/>
              <a:ext cx="2577124" cy="896516"/>
            </a:xfrm>
            <a:prstGeom prst="trapezoid">
              <a:avLst>
                <a:gd name="adj" fmla="val 7199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80066" y="3055417"/>
              <a:ext cx="979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Source Embedding</a:t>
              </a:r>
              <a:endParaRPr lang="en-GB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24552" y="3050998"/>
              <a:ext cx="979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Target</a:t>
              </a:r>
            </a:p>
            <a:p>
              <a:pPr algn="ctr"/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Embedding</a:t>
              </a:r>
              <a:endParaRPr lang="en-GB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46721" y="4473066"/>
              <a:ext cx="979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Distance</a:t>
              </a:r>
            </a:p>
            <a:p>
              <a:pPr algn="ctr"/>
              <a:r>
                <a:rPr lang="en-US" sz="12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Metric</a:t>
              </a:r>
              <a:endParaRPr lang="en-GB" sz="1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2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Learning </a:t>
            </a:r>
            <a:r>
              <a:rPr lang="en-GB" sz="6000" dirty="0"/>
              <a:t>word embeddings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8563" cy="170438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100" dirty="0" smtClean="0"/>
              <a:t>Start with a paired items</a:t>
            </a:r>
            <a:r>
              <a:rPr lang="en-US" sz="3100" dirty="0"/>
              <a:t> </a:t>
            </a:r>
            <a:r>
              <a:rPr lang="en-US" sz="3100" dirty="0" smtClean="0"/>
              <a:t>dataset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100" dirty="0" smtClean="0"/>
              <a:t>[source, target]</a:t>
            </a:r>
            <a:endParaRPr lang="en-GB" sz="3100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838200" y="3753293"/>
            <a:ext cx="5158563" cy="242422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dirty="0" smtClean="0"/>
              <a:t>Make a Source x Target matrix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dirty="0" smtClean="0"/>
              <a:t>Factorizing the matrix gives you </a:t>
            </a:r>
            <a:r>
              <a:rPr lang="en-US" sz="3100" dirty="0"/>
              <a:t>a dense vector </a:t>
            </a:r>
            <a:r>
              <a:rPr lang="en-US" sz="3100" dirty="0" smtClean="0"/>
              <a:t>representation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dirty="0" smtClean="0"/>
              <a:t>E.g., </a:t>
            </a:r>
            <a:r>
              <a:rPr lang="en-US" sz="3100" dirty="0" smtClean="0"/>
              <a:t>LSA, GloVe</a:t>
            </a:r>
            <a:endParaRPr lang="en-GB" sz="3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615260"/>
              </p:ext>
            </p:extLst>
          </p:nvPr>
        </p:nvGraphicFramePr>
        <p:xfrm>
          <a:off x="6539022" y="1825627"/>
          <a:ext cx="4814780" cy="4351888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481478"/>
                <a:gridCol w="481478"/>
                <a:gridCol w="481478"/>
                <a:gridCol w="481478"/>
                <a:gridCol w="481478"/>
                <a:gridCol w="481478"/>
                <a:gridCol w="481478"/>
                <a:gridCol w="481478"/>
                <a:gridCol w="481478"/>
                <a:gridCol w="481478"/>
              </a:tblGrid>
              <a:tr h="543986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T0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T1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T2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T3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T4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T5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T6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T7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T8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4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S0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4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4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4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4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4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S6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439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S7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42425" y="6577225"/>
            <a:ext cx="6490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Pennington</a:t>
            </a:r>
            <a:r>
              <a:rPr lang="en-GB" sz="1200" dirty="0" smtClean="0"/>
              <a:t>, </a:t>
            </a:r>
            <a:r>
              <a:rPr lang="en-GB" sz="1200" dirty="0" err="1" smtClean="0"/>
              <a:t>Socher</a:t>
            </a:r>
            <a:r>
              <a:rPr lang="en-GB" sz="1200" dirty="0"/>
              <a:t>, and </a:t>
            </a:r>
            <a:r>
              <a:rPr lang="en-GB" sz="1200" dirty="0" smtClean="0"/>
              <a:t>Manning</a:t>
            </a:r>
            <a:r>
              <a:rPr lang="en-GB" sz="1200" dirty="0"/>
              <a:t>. "Glove: Global Vectors for Word Representation." </a:t>
            </a:r>
            <a:r>
              <a:rPr lang="en-GB" sz="1200" i="1" dirty="0" smtClean="0"/>
              <a:t>EMNLP</a:t>
            </a:r>
            <a:r>
              <a:rPr lang="en-GB" sz="1200" dirty="0" smtClean="0"/>
              <a:t> (2014).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39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Learning word embeddings</a:t>
            </a:r>
            <a:endParaRPr lang="en-GB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8563" cy="170438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100" dirty="0" smtClean="0"/>
              <a:t>Start with a paired items</a:t>
            </a:r>
            <a:r>
              <a:rPr lang="en-US" sz="3100" dirty="0"/>
              <a:t> </a:t>
            </a:r>
            <a:r>
              <a:rPr lang="en-US" sz="3100" dirty="0" smtClean="0"/>
              <a:t>dataset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3100" dirty="0" smtClean="0"/>
              <a:t>[source, target]</a:t>
            </a:r>
            <a:endParaRPr lang="en-GB" sz="3100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838200" y="3753293"/>
            <a:ext cx="5158563" cy="24242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dirty="0" smtClean="0"/>
              <a:t>Make a bi-partite graph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dirty="0" smtClean="0"/>
              <a:t>PPMI over edges gives you a </a:t>
            </a:r>
            <a:r>
              <a:rPr lang="en-US" sz="3100" dirty="0"/>
              <a:t>sparse </a:t>
            </a:r>
            <a:r>
              <a:rPr lang="en-US" sz="3100" dirty="0" smtClean="0"/>
              <a:t>vector representation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100" dirty="0" smtClean="0"/>
              <a:t>E.g., explicit representations</a:t>
            </a:r>
            <a:endParaRPr lang="en-GB" sz="3100" dirty="0"/>
          </a:p>
        </p:txBody>
      </p:sp>
      <p:grpSp>
        <p:nvGrpSpPr>
          <p:cNvPr id="9" name="Group 8"/>
          <p:cNvGrpSpPr/>
          <p:nvPr/>
        </p:nvGrpSpPr>
        <p:grpSpPr>
          <a:xfrm>
            <a:off x="6391122" y="1825625"/>
            <a:ext cx="4962678" cy="4351891"/>
            <a:chOff x="5692140" y="987425"/>
            <a:chExt cx="5181600" cy="4486275"/>
          </a:xfrm>
        </p:grpSpPr>
        <p:pic>
          <p:nvPicPr>
            <p:cNvPr id="10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140" y="1744467"/>
              <a:ext cx="5181600" cy="37292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140" y="987425"/>
              <a:ext cx="5181600" cy="60654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989129" y="6577225"/>
            <a:ext cx="599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Levy </a:t>
            </a:r>
            <a:r>
              <a:rPr lang="en-US" sz="1200" dirty="0"/>
              <a:t>et. al.</a:t>
            </a:r>
            <a:r>
              <a:rPr lang="en-GB" sz="1200" dirty="0"/>
              <a:t> </a:t>
            </a:r>
            <a:r>
              <a:rPr lang="en-GB" sz="1200" dirty="0" smtClean="0"/>
              <a:t>“Linguistic </a:t>
            </a:r>
            <a:r>
              <a:rPr lang="en-GB" sz="1200" dirty="0"/>
              <a:t>regularities in sparse and explicit word </a:t>
            </a:r>
            <a:r>
              <a:rPr lang="en-GB" sz="1200" dirty="0" smtClean="0"/>
              <a:t>representations”.</a:t>
            </a:r>
            <a:r>
              <a:rPr lang="en-US" sz="1200" dirty="0" smtClean="0"/>
              <a:t> </a:t>
            </a:r>
            <a:r>
              <a:rPr lang="en-US" sz="1200" i="1" dirty="0" err="1" smtClean="0"/>
              <a:t>CoNLL</a:t>
            </a:r>
            <a:r>
              <a:rPr lang="en-US" sz="1200" dirty="0" smtClean="0"/>
              <a:t> (2015</a:t>
            </a:r>
            <a:r>
              <a:rPr lang="en-US" sz="1200" dirty="0"/>
              <a:t>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119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of text embeddings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9979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230880"/>
                <a:gridCol w="1611630"/>
                <a:gridCol w="1725930"/>
                <a:gridCol w="1844040"/>
                <a:gridCol w="2103120"/>
              </a:tblGrid>
              <a:tr h="370840">
                <a:tc>
                  <a:txBody>
                    <a:bodyPr/>
                    <a:lstStyle/>
                    <a:p>
                      <a:endParaRPr lang="en-GB" sz="1400" b="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Embedding</a:t>
                      </a:r>
                      <a:r>
                        <a:rPr lang="en-US" sz="1400" b="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for</a:t>
                      </a:r>
                      <a:endParaRPr lang="en-GB" sz="1400" b="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Source Item</a:t>
                      </a:r>
                      <a:endParaRPr lang="en-GB" sz="1400" b="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Target Item</a:t>
                      </a:r>
                      <a:endParaRPr lang="en-GB" sz="1400" b="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Learning Model</a:t>
                      </a:r>
                      <a:endParaRPr lang="en-GB" sz="1400" b="0" dirty="0" smtClean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Latent Semantic Analysis</a:t>
                      </a:r>
                    </a:p>
                    <a:p>
                      <a:r>
                        <a:rPr lang="en-US" sz="1400" dirty="0" err="1" smtClean="0"/>
                        <a:t>Deerwester</a:t>
                      </a:r>
                      <a:r>
                        <a:rPr lang="en-US" sz="1400" baseline="0" dirty="0" smtClean="0"/>
                        <a:t> et. al. (1990</a:t>
                      </a:r>
                      <a:r>
                        <a:rPr lang="en-US" sz="1400" dirty="0" smtClean="0"/>
                        <a:t>)</a:t>
                      </a:r>
                      <a:endParaRPr lang="en-GB" sz="14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word</a:t>
                      </a:r>
                      <a:endParaRPr lang="en-GB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Word</a:t>
                      </a:r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(one-hot)</a:t>
                      </a:r>
                      <a:endParaRPr lang="en-US" sz="1400" dirty="0" smtClean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Document</a:t>
                      </a:r>
                    </a:p>
                    <a:p>
                      <a:r>
                        <a:rPr lang="en-US" sz="1400" dirty="0" smtClean="0"/>
                        <a:t>(one-hot)</a:t>
                      </a:r>
                      <a:endParaRPr lang="en-GB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Matrix factorization</a:t>
                      </a:r>
                      <a:endParaRPr lang="en-GB" sz="1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Word2vec</a:t>
                      </a:r>
                    </a:p>
                    <a:p>
                      <a:r>
                        <a:rPr lang="en-US" sz="1400" dirty="0" err="1" smtClean="0"/>
                        <a:t>Mikolov</a:t>
                      </a:r>
                      <a:r>
                        <a:rPr lang="en-US" sz="1400" dirty="0" smtClean="0"/>
                        <a:t> et. al. (2013)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Word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Word</a:t>
                      </a:r>
                    </a:p>
                    <a:p>
                      <a:r>
                        <a:rPr lang="en-US" sz="1400" dirty="0" smtClean="0"/>
                        <a:t>(one-hot)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Neighboring Word</a:t>
                      </a:r>
                    </a:p>
                    <a:p>
                      <a:r>
                        <a:rPr lang="en-US" sz="1400" dirty="0" smtClean="0"/>
                        <a:t>(one-hot)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Neural Network (Shallow)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Glove</a:t>
                      </a:r>
                    </a:p>
                    <a:p>
                      <a:r>
                        <a:rPr lang="en-US" sz="1400" dirty="0" smtClean="0"/>
                        <a:t>Pennington et. al. (2014)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Word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Word</a:t>
                      </a:r>
                    </a:p>
                    <a:p>
                      <a:r>
                        <a:rPr lang="en-US" sz="1400" dirty="0" smtClean="0"/>
                        <a:t>(one-hot)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Neighboring Word</a:t>
                      </a:r>
                    </a:p>
                    <a:p>
                      <a:r>
                        <a:rPr lang="en-US" sz="1400" dirty="0" smtClean="0"/>
                        <a:t>(one-hot)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Matrix factorization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Semantic Hashing (auto-encoder)</a:t>
                      </a:r>
                    </a:p>
                    <a:p>
                      <a:r>
                        <a:rPr lang="en-US" sz="1400" dirty="0" err="1" smtClean="0"/>
                        <a:t>Salakhutdinov</a:t>
                      </a:r>
                      <a:r>
                        <a:rPr lang="en-US" sz="1400" dirty="0" smtClean="0"/>
                        <a:t> and Hinton (2007)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Multi-word text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Document </a:t>
                      </a:r>
                    </a:p>
                    <a:p>
                      <a:r>
                        <a:rPr lang="en-US" sz="1400" dirty="0" smtClean="0"/>
                        <a:t>(bag-of-words)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Same as source</a:t>
                      </a:r>
                    </a:p>
                    <a:p>
                      <a:r>
                        <a:rPr lang="en-US" sz="1400" dirty="0" smtClean="0"/>
                        <a:t>(bag-of-words)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Neural Network (Deep)</a:t>
                      </a:r>
                      <a:endParaRPr lang="en-GB" sz="14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DSSM</a:t>
                      </a:r>
                    </a:p>
                    <a:p>
                      <a:r>
                        <a:rPr lang="en-US" sz="1400" dirty="0" smtClean="0"/>
                        <a:t>Huang et. al. (2013), Shen et. al. (2014)</a:t>
                      </a:r>
                      <a:endParaRPr lang="en-GB" sz="14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Multi-word text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Query text</a:t>
                      </a:r>
                    </a:p>
                    <a:p>
                      <a:r>
                        <a:rPr lang="en-US" sz="1400" dirty="0" smtClean="0"/>
                        <a:t>(bag-of-trigrams)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Document</a:t>
                      </a:r>
                      <a:r>
                        <a:rPr lang="en-US" sz="1400" baseline="0" dirty="0" smtClean="0"/>
                        <a:t> title</a:t>
                      </a:r>
                    </a:p>
                    <a:p>
                      <a:r>
                        <a:rPr lang="en-US" sz="1400" dirty="0" smtClean="0"/>
                        <a:t>(bag-of-trigrams)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Neural Network (Deep)</a:t>
                      </a:r>
                      <a:endParaRPr lang="en-GB" sz="14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Session DSSM</a:t>
                      </a:r>
                    </a:p>
                    <a:p>
                      <a:r>
                        <a:rPr lang="en-US" sz="1400" dirty="0" smtClean="0"/>
                        <a:t>Mitra (2015)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Multi-word text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Query text</a:t>
                      </a:r>
                    </a:p>
                    <a:p>
                      <a:r>
                        <a:rPr lang="en-US" sz="1400" dirty="0" smtClean="0"/>
                        <a:t>(bag-of-trigrams)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 query in session</a:t>
                      </a:r>
                    </a:p>
                    <a:p>
                      <a:r>
                        <a:rPr lang="en-US" sz="1400" dirty="0" smtClean="0"/>
                        <a:t>(bag-of-trigrams)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Neural Network (Deep)</a:t>
                      </a:r>
                      <a:endParaRPr lang="en-GB" sz="14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Language Model DSSM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Mitra and Craswell (2015)</a:t>
                      </a:r>
                      <a:endParaRPr lang="en-GB" sz="14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Multi-word text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Query prefix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(bag-of-trigrams)</a:t>
                      </a:r>
                      <a:endParaRPr lang="en-GB" sz="14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Query suffix</a:t>
                      </a:r>
                    </a:p>
                    <a:p>
                      <a:r>
                        <a:rPr lang="en-US" sz="1400" dirty="0" smtClean="0"/>
                        <a:t>(bag-of-trigrams)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Neural Network (Deep)</a:t>
                      </a:r>
                      <a:endParaRPr lang="en-GB" sz="14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6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ll about that Segoe!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25138</TotalTime>
  <Words>1756</Words>
  <Application>Microsoft Office PowerPoint</Application>
  <PresentationFormat>Widescreen</PresentationFormat>
  <Paragraphs>343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Segoe Print</vt:lpstr>
      <vt:lpstr>Segoe UI</vt:lpstr>
      <vt:lpstr>Segoe UI Light</vt:lpstr>
      <vt:lpstr>Segoe UI Semibold</vt:lpstr>
      <vt:lpstr>Segoe WP</vt:lpstr>
      <vt:lpstr>Verdana</vt:lpstr>
      <vt:lpstr>Office Theme</vt:lpstr>
      <vt:lpstr>Using Text Embeddings for Information Retrieval</vt:lpstr>
      <vt:lpstr>Neural text embeddings are responsible for many recent performance improvements in Natural Language Processing tasks</vt:lpstr>
      <vt:lpstr>There is also a long history of vector space models (both dense and sparse) in information retrieval</vt:lpstr>
      <vt:lpstr>What is an embedding?</vt:lpstr>
      <vt:lpstr>Think sparse, act dense</vt:lpstr>
      <vt:lpstr>Learning word embeddings</vt:lpstr>
      <vt:lpstr>Learning word embeddings</vt:lpstr>
      <vt:lpstr>Learning word embeddings</vt:lpstr>
      <vt:lpstr>Some examples of text embeddings</vt:lpstr>
      <vt:lpstr>What notion of relatedness between words does your vector space model?</vt:lpstr>
      <vt:lpstr>What notion of relatedness between words does your vector space model?</vt:lpstr>
      <vt:lpstr>What notion of relatedness between words does your vector space model?</vt:lpstr>
      <vt:lpstr>What notion of relatedness between words does your vector space model?</vt:lpstr>
      <vt:lpstr>Each of the previous vector spaces model a different notion of relatedness between words</vt:lpstr>
      <vt:lpstr>Let’s consider the following example…</vt:lpstr>
      <vt:lpstr>If we use document occurrence vectors…</vt:lpstr>
      <vt:lpstr>If we use word context vectors…</vt:lpstr>
      <vt:lpstr>If we use character trigram vectors…</vt:lpstr>
      <vt:lpstr>What does word2vec do?</vt:lpstr>
      <vt:lpstr>What does word2vec do?</vt:lpstr>
      <vt:lpstr>Session Modelling</vt:lpstr>
      <vt:lpstr>PowerPoint Presentation</vt:lpstr>
      <vt:lpstr>We can use vector algebra over queries!</vt:lpstr>
      <vt:lpstr>A brief introduction to DSSM</vt:lpstr>
      <vt:lpstr>Learning query reformulation embeddings</vt:lpstr>
      <vt:lpstr>Using reformulation embeddings for contextualizing query auto-completion </vt:lpstr>
      <vt:lpstr>Ideas I would love to discuss!</vt:lpstr>
      <vt:lpstr>Document Ranking</vt:lpstr>
      <vt:lpstr>What if I told you that everyone who uses Word2vec is throwing half the model away?</vt:lpstr>
      <vt:lpstr>Different notions of relatedness from IN-IN and IN-OUT vector comparisons using word2vec trained on Web queries</vt:lpstr>
      <vt:lpstr>Using IN-OUT similarity to model document aboutness</vt:lpstr>
      <vt:lpstr>Dual Embedding Space Model (DESM)</vt:lpstr>
      <vt:lpstr>Ideas I would love to discuss!</vt:lpstr>
      <vt:lpstr>Get the data</vt:lpstr>
      <vt:lpstr>Query Auto-Completion</vt:lpstr>
      <vt:lpstr>Typical and Topical similarities for text (not just words!)</vt:lpstr>
      <vt:lpstr>PowerPoint Presentation</vt:lpstr>
      <vt:lpstr>Query auto-completion for rare prefixes</vt:lpstr>
      <vt:lpstr>Ideas I would love to discuss!</vt:lpstr>
      <vt:lpstr>Neu-IR 2016</vt:lpstr>
    </vt:vector>
  </TitlesOfParts>
  <Company>Microsoft Research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Bhaskar Mitra</dc:creator>
  <cp:lastModifiedBy>Bhaskar Mitra</cp:lastModifiedBy>
  <cp:revision>478</cp:revision>
  <dcterms:created xsi:type="dcterms:W3CDTF">2015-11-13T12:30:58Z</dcterms:created>
  <dcterms:modified xsi:type="dcterms:W3CDTF">2016-05-23T12:06:23Z</dcterms:modified>
</cp:coreProperties>
</file>