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9384" r:id="rId3"/>
    <p:sldId id="263" r:id="rId4"/>
    <p:sldId id="269" r:id="rId5"/>
    <p:sldId id="9376" r:id="rId6"/>
    <p:sldId id="9375" r:id="rId7"/>
    <p:sldId id="9377" r:id="rId8"/>
    <p:sldId id="9381" r:id="rId9"/>
    <p:sldId id="9385" r:id="rId10"/>
    <p:sldId id="9395" r:id="rId11"/>
    <p:sldId id="9396" r:id="rId12"/>
    <p:sldId id="9387" r:id="rId13"/>
    <p:sldId id="9397" r:id="rId14"/>
    <p:sldId id="9398" r:id="rId15"/>
    <p:sldId id="262" r:id="rId16"/>
    <p:sldId id="9378" r:id="rId17"/>
    <p:sldId id="9379" r:id="rId18"/>
    <p:sldId id="9383" r:id="rId19"/>
    <p:sldId id="9382" r:id="rId20"/>
    <p:sldId id="93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9" autoAdjust="0"/>
    <p:restoredTop sz="68447" autoAdjust="0"/>
  </p:normalViewPr>
  <p:slideViewPr>
    <p:cSldViewPr snapToGrid="0">
      <p:cViewPr varScale="1">
        <p:scale>
          <a:sx n="75" d="100"/>
          <a:sy n="75" d="100"/>
        </p:scale>
        <p:origin x="90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F012BC-9B27-41C9-82D4-D8F9FB8BABE7}" type="doc">
      <dgm:prSet loTypeId="urn:microsoft.com/office/officeart/2005/8/layout/cycle6" loCatId="relationship" qsTypeId="urn:microsoft.com/office/officeart/2005/8/quickstyle/simple1" qsCatId="simple" csTypeId="urn:microsoft.com/office/officeart/2005/8/colors/accent0_1" csCatId="mainScheme" phldr="1"/>
      <dgm:spPr/>
      <dgm:t>
        <a:bodyPr/>
        <a:lstStyle/>
        <a:p>
          <a:endParaRPr lang="en-CA"/>
        </a:p>
      </dgm:t>
    </dgm:pt>
    <dgm:pt modelId="{93E6CAF7-9366-4820-95EE-E9099314E1FE}">
      <dgm:prSet phldrT="[Text]"/>
      <dgm:spPr>
        <a:ln w="38100"/>
      </dgm:spPr>
      <dgm:t>
        <a:bodyPr/>
        <a:lstStyle/>
        <a:p>
          <a:pPr>
            <a:buNone/>
          </a:pPr>
          <a:r>
            <a:rPr lang="en-CA" b="1"/>
            <a:t>Consequences</a:t>
          </a:r>
          <a:br>
            <a:rPr lang="en-CA"/>
          </a:br>
          <a:br>
            <a:rPr lang="en-CA"/>
          </a:br>
          <a:br>
            <a:rPr lang="en-CA"/>
          </a:br>
          <a:endParaRPr lang="en-CA"/>
        </a:p>
      </dgm:t>
    </dgm:pt>
    <dgm:pt modelId="{239673F4-6D27-43D7-B272-05B5AA9A7618}" type="parTrans" cxnId="{C953B467-FE48-4AF7-8929-67FB5EB3C81F}">
      <dgm:prSet/>
      <dgm:spPr/>
      <dgm:t>
        <a:bodyPr/>
        <a:lstStyle/>
        <a:p>
          <a:endParaRPr lang="en-CA"/>
        </a:p>
      </dgm:t>
    </dgm:pt>
    <dgm:pt modelId="{5E5DFC9A-D2E4-4A76-969A-74738E60FCE0}" type="sibTrans" cxnId="{C953B467-FE48-4AF7-8929-67FB5EB3C81F}">
      <dgm:prSet/>
      <dgm:spPr>
        <a:ln w="38100"/>
      </dgm:spPr>
      <dgm:t>
        <a:bodyPr/>
        <a:lstStyle/>
        <a:p>
          <a:endParaRPr lang="en-CA"/>
        </a:p>
      </dgm:t>
    </dgm:pt>
    <dgm:pt modelId="{FFF25152-A72F-43CF-A228-048583AEABCE}">
      <dgm:prSet phldrT="[Text]"/>
      <dgm:spPr>
        <a:ln w="38100"/>
      </dgm:spPr>
      <dgm:t>
        <a:bodyPr/>
        <a:lstStyle/>
        <a:p>
          <a:r>
            <a:rPr lang="en-CA" b="1"/>
            <a:t>Mechanisms</a:t>
          </a:r>
          <a:br>
            <a:rPr lang="en-CA"/>
          </a:br>
          <a:br>
            <a:rPr lang="en-CA"/>
          </a:br>
          <a:br>
            <a:rPr lang="en-CA"/>
          </a:br>
          <a:endParaRPr lang="en-CA"/>
        </a:p>
      </dgm:t>
    </dgm:pt>
    <dgm:pt modelId="{27093D87-8186-4A9E-BAB6-9D3C6AB145DF}" type="parTrans" cxnId="{C68E4138-63A8-4E17-BDB3-089B5086F309}">
      <dgm:prSet/>
      <dgm:spPr/>
      <dgm:t>
        <a:bodyPr/>
        <a:lstStyle/>
        <a:p>
          <a:endParaRPr lang="en-CA"/>
        </a:p>
      </dgm:t>
    </dgm:pt>
    <dgm:pt modelId="{56C4ED2B-8AAE-490D-B048-73209F0B678D}" type="sibTrans" cxnId="{C68E4138-63A8-4E17-BDB3-089B5086F309}">
      <dgm:prSet/>
      <dgm:spPr>
        <a:ln w="38100"/>
      </dgm:spPr>
      <dgm:t>
        <a:bodyPr/>
        <a:lstStyle/>
        <a:p>
          <a:endParaRPr lang="en-CA"/>
        </a:p>
      </dgm:t>
    </dgm:pt>
    <dgm:pt modelId="{3874FDAA-F9E4-4B46-8FF5-FEB4A169B797}">
      <dgm:prSet phldrT="[Text]"/>
      <dgm:spPr>
        <a:ln w="38100"/>
      </dgm:spPr>
      <dgm:t>
        <a:bodyPr/>
        <a:lstStyle/>
        <a:p>
          <a:pPr>
            <a:buNone/>
          </a:pPr>
          <a:r>
            <a:rPr lang="en-CA" b="1"/>
            <a:t>Risks</a:t>
          </a:r>
          <a:br>
            <a:rPr lang="en-CA"/>
          </a:br>
          <a:br>
            <a:rPr lang="en-CA"/>
          </a:br>
          <a:br>
            <a:rPr lang="en-CA"/>
          </a:br>
          <a:endParaRPr lang="en-CA"/>
        </a:p>
      </dgm:t>
    </dgm:pt>
    <dgm:pt modelId="{890B7212-6736-4378-961A-5D7F2AF47022}" type="parTrans" cxnId="{0DF0A662-7BFE-4EA0-9C49-13B5C3550C56}">
      <dgm:prSet/>
      <dgm:spPr/>
      <dgm:t>
        <a:bodyPr/>
        <a:lstStyle/>
        <a:p>
          <a:endParaRPr lang="en-CA"/>
        </a:p>
      </dgm:t>
    </dgm:pt>
    <dgm:pt modelId="{59E5914B-BB1B-4267-AC2F-D48345A876EB}" type="sibTrans" cxnId="{0DF0A662-7BFE-4EA0-9C49-13B5C3550C56}">
      <dgm:prSet/>
      <dgm:spPr>
        <a:ln w="38100"/>
      </dgm:spPr>
      <dgm:t>
        <a:bodyPr/>
        <a:lstStyle/>
        <a:p>
          <a:endParaRPr lang="en-CA"/>
        </a:p>
      </dgm:t>
    </dgm:pt>
    <dgm:pt modelId="{542396D9-34D5-494B-9F17-6CE7B324329A}" type="pres">
      <dgm:prSet presAssocID="{4DF012BC-9B27-41C9-82D4-D8F9FB8BABE7}" presName="cycle" presStyleCnt="0">
        <dgm:presLayoutVars>
          <dgm:dir/>
          <dgm:resizeHandles val="exact"/>
        </dgm:presLayoutVars>
      </dgm:prSet>
      <dgm:spPr/>
    </dgm:pt>
    <dgm:pt modelId="{442CF253-4442-4D6D-AD9B-EE42A68FA121}" type="pres">
      <dgm:prSet presAssocID="{93E6CAF7-9366-4820-95EE-E9099314E1FE}" presName="node" presStyleLbl="node1" presStyleIdx="0" presStyleCnt="3">
        <dgm:presLayoutVars>
          <dgm:bulletEnabled val="1"/>
        </dgm:presLayoutVars>
      </dgm:prSet>
      <dgm:spPr/>
    </dgm:pt>
    <dgm:pt modelId="{366FF474-CAA0-429C-AE4B-24FA8DC28682}" type="pres">
      <dgm:prSet presAssocID="{93E6CAF7-9366-4820-95EE-E9099314E1FE}" presName="spNode" presStyleCnt="0"/>
      <dgm:spPr/>
    </dgm:pt>
    <dgm:pt modelId="{80A31979-9205-4149-8E77-EAAA704CC28B}" type="pres">
      <dgm:prSet presAssocID="{5E5DFC9A-D2E4-4A76-969A-74738E60FCE0}" presName="sibTrans" presStyleLbl="sibTrans1D1" presStyleIdx="0" presStyleCnt="3"/>
      <dgm:spPr/>
    </dgm:pt>
    <dgm:pt modelId="{899FDA7D-A000-4D4A-A0D4-9E9EC0F9F549}" type="pres">
      <dgm:prSet presAssocID="{3874FDAA-F9E4-4B46-8FF5-FEB4A169B797}" presName="node" presStyleLbl="node1" presStyleIdx="1" presStyleCnt="3">
        <dgm:presLayoutVars>
          <dgm:bulletEnabled val="1"/>
        </dgm:presLayoutVars>
      </dgm:prSet>
      <dgm:spPr/>
    </dgm:pt>
    <dgm:pt modelId="{E09E8636-4384-48D3-9A09-2E6008C4C955}" type="pres">
      <dgm:prSet presAssocID="{3874FDAA-F9E4-4B46-8FF5-FEB4A169B797}" presName="spNode" presStyleCnt="0"/>
      <dgm:spPr/>
    </dgm:pt>
    <dgm:pt modelId="{87309E4D-6791-4EF0-90BE-0A02DD3EDF53}" type="pres">
      <dgm:prSet presAssocID="{59E5914B-BB1B-4267-AC2F-D48345A876EB}" presName="sibTrans" presStyleLbl="sibTrans1D1" presStyleIdx="1" presStyleCnt="3"/>
      <dgm:spPr/>
    </dgm:pt>
    <dgm:pt modelId="{2A6829E1-7935-418F-B2C6-6056F3631001}" type="pres">
      <dgm:prSet presAssocID="{FFF25152-A72F-43CF-A228-048583AEABCE}" presName="node" presStyleLbl="node1" presStyleIdx="2" presStyleCnt="3">
        <dgm:presLayoutVars>
          <dgm:bulletEnabled val="1"/>
        </dgm:presLayoutVars>
      </dgm:prSet>
      <dgm:spPr/>
    </dgm:pt>
    <dgm:pt modelId="{8F7C6FC1-7F14-4FCE-9982-F92DF6D29973}" type="pres">
      <dgm:prSet presAssocID="{FFF25152-A72F-43CF-A228-048583AEABCE}" presName="spNode" presStyleCnt="0"/>
      <dgm:spPr/>
    </dgm:pt>
    <dgm:pt modelId="{C13C0988-8087-4A5F-A9F3-14AFBBAB2524}" type="pres">
      <dgm:prSet presAssocID="{56C4ED2B-8AAE-490D-B048-73209F0B678D}" presName="sibTrans" presStyleLbl="sibTrans1D1" presStyleIdx="2" presStyleCnt="3"/>
      <dgm:spPr/>
    </dgm:pt>
  </dgm:ptLst>
  <dgm:cxnLst>
    <dgm:cxn modelId="{C037A125-506A-4917-A3E5-FA1A055109AA}" type="presOf" srcId="{FFF25152-A72F-43CF-A228-048583AEABCE}" destId="{2A6829E1-7935-418F-B2C6-6056F3631001}" srcOrd="0" destOrd="0" presId="urn:microsoft.com/office/officeart/2005/8/layout/cycle6"/>
    <dgm:cxn modelId="{C68E4138-63A8-4E17-BDB3-089B5086F309}" srcId="{4DF012BC-9B27-41C9-82D4-D8F9FB8BABE7}" destId="{FFF25152-A72F-43CF-A228-048583AEABCE}" srcOrd="2" destOrd="0" parTransId="{27093D87-8186-4A9E-BAB6-9D3C6AB145DF}" sibTransId="{56C4ED2B-8AAE-490D-B048-73209F0B678D}"/>
    <dgm:cxn modelId="{52613140-A087-4424-9E8B-F8823243D55C}" type="presOf" srcId="{93E6CAF7-9366-4820-95EE-E9099314E1FE}" destId="{442CF253-4442-4D6D-AD9B-EE42A68FA121}" srcOrd="0" destOrd="0" presId="urn:microsoft.com/office/officeart/2005/8/layout/cycle6"/>
    <dgm:cxn modelId="{0DF0A662-7BFE-4EA0-9C49-13B5C3550C56}" srcId="{4DF012BC-9B27-41C9-82D4-D8F9FB8BABE7}" destId="{3874FDAA-F9E4-4B46-8FF5-FEB4A169B797}" srcOrd="1" destOrd="0" parTransId="{890B7212-6736-4378-961A-5D7F2AF47022}" sibTransId="{59E5914B-BB1B-4267-AC2F-D48345A876EB}"/>
    <dgm:cxn modelId="{C953B467-FE48-4AF7-8929-67FB5EB3C81F}" srcId="{4DF012BC-9B27-41C9-82D4-D8F9FB8BABE7}" destId="{93E6CAF7-9366-4820-95EE-E9099314E1FE}" srcOrd="0" destOrd="0" parTransId="{239673F4-6D27-43D7-B272-05B5AA9A7618}" sibTransId="{5E5DFC9A-D2E4-4A76-969A-74738E60FCE0}"/>
    <dgm:cxn modelId="{74F0DD6C-D5A6-4AB3-A490-E0D02B1D58AB}" type="presOf" srcId="{56C4ED2B-8AAE-490D-B048-73209F0B678D}" destId="{C13C0988-8087-4A5F-A9F3-14AFBBAB2524}" srcOrd="0" destOrd="0" presId="urn:microsoft.com/office/officeart/2005/8/layout/cycle6"/>
    <dgm:cxn modelId="{8DE2524F-52F7-42AA-91FD-FF074CFB7924}" type="presOf" srcId="{5E5DFC9A-D2E4-4A76-969A-74738E60FCE0}" destId="{80A31979-9205-4149-8E77-EAAA704CC28B}" srcOrd="0" destOrd="0" presId="urn:microsoft.com/office/officeart/2005/8/layout/cycle6"/>
    <dgm:cxn modelId="{68039B96-F629-46F3-AC0A-01CD3C3CB9A0}" type="presOf" srcId="{3874FDAA-F9E4-4B46-8FF5-FEB4A169B797}" destId="{899FDA7D-A000-4D4A-A0D4-9E9EC0F9F549}" srcOrd="0" destOrd="0" presId="urn:microsoft.com/office/officeart/2005/8/layout/cycle6"/>
    <dgm:cxn modelId="{9CAC67B3-4D25-4199-9D6F-9CF5965AE581}" type="presOf" srcId="{59E5914B-BB1B-4267-AC2F-D48345A876EB}" destId="{87309E4D-6791-4EF0-90BE-0A02DD3EDF53}" srcOrd="0" destOrd="0" presId="urn:microsoft.com/office/officeart/2005/8/layout/cycle6"/>
    <dgm:cxn modelId="{62A07CC0-FDBE-460A-86A2-746306CFDEAA}" type="presOf" srcId="{4DF012BC-9B27-41C9-82D4-D8F9FB8BABE7}" destId="{542396D9-34D5-494B-9F17-6CE7B324329A}" srcOrd="0" destOrd="0" presId="urn:microsoft.com/office/officeart/2005/8/layout/cycle6"/>
    <dgm:cxn modelId="{5E02CC30-7ECC-4903-A4A8-EC95C1B3281E}" type="presParOf" srcId="{542396D9-34D5-494B-9F17-6CE7B324329A}" destId="{442CF253-4442-4D6D-AD9B-EE42A68FA121}" srcOrd="0" destOrd="0" presId="urn:microsoft.com/office/officeart/2005/8/layout/cycle6"/>
    <dgm:cxn modelId="{422E324A-0263-409A-8F49-CD286CCD6652}" type="presParOf" srcId="{542396D9-34D5-494B-9F17-6CE7B324329A}" destId="{366FF474-CAA0-429C-AE4B-24FA8DC28682}" srcOrd="1" destOrd="0" presId="urn:microsoft.com/office/officeart/2005/8/layout/cycle6"/>
    <dgm:cxn modelId="{00792938-8278-4AA0-B19B-42C82C7DF434}" type="presParOf" srcId="{542396D9-34D5-494B-9F17-6CE7B324329A}" destId="{80A31979-9205-4149-8E77-EAAA704CC28B}" srcOrd="2" destOrd="0" presId="urn:microsoft.com/office/officeart/2005/8/layout/cycle6"/>
    <dgm:cxn modelId="{E7E9BA8F-FC24-439D-8215-854B8444E323}" type="presParOf" srcId="{542396D9-34D5-494B-9F17-6CE7B324329A}" destId="{899FDA7D-A000-4D4A-A0D4-9E9EC0F9F549}" srcOrd="3" destOrd="0" presId="urn:microsoft.com/office/officeart/2005/8/layout/cycle6"/>
    <dgm:cxn modelId="{4C825A5A-1200-47ED-82B4-E257E6F681E8}" type="presParOf" srcId="{542396D9-34D5-494B-9F17-6CE7B324329A}" destId="{E09E8636-4384-48D3-9A09-2E6008C4C955}" srcOrd="4" destOrd="0" presId="urn:microsoft.com/office/officeart/2005/8/layout/cycle6"/>
    <dgm:cxn modelId="{A78C6A22-1E58-49F8-A91E-3CF2EDCD9EA2}" type="presParOf" srcId="{542396D9-34D5-494B-9F17-6CE7B324329A}" destId="{87309E4D-6791-4EF0-90BE-0A02DD3EDF53}" srcOrd="5" destOrd="0" presId="urn:microsoft.com/office/officeart/2005/8/layout/cycle6"/>
    <dgm:cxn modelId="{53A7F03B-AB67-46CD-9501-F9C8D640D10E}" type="presParOf" srcId="{542396D9-34D5-494B-9F17-6CE7B324329A}" destId="{2A6829E1-7935-418F-B2C6-6056F3631001}" srcOrd="6" destOrd="0" presId="urn:microsoft.com/office/officeart/2005/8/layout/cycle6"/>
    <dgm:cxn modelId="{FCDA1985-6C63-4700-8687-4DB1A93ECB47}" type="presParOf" srcId="{542396D9-34D5-494B-9F17-6CE7B324329A}" destId="{8F7C6FC1-7F14-4FCE-9982-F92DF6D29973}" srcOrd="7" destOrd="0" presId="urn:microsoft.com/office/officeart/2005/8/layout/cycle6"/>
    <dgm:cxn modelId="{4473164C-9BB4-4A97-9780-244DCE9CE220}" type="presParOf" srcId="{542396D9-34D5-494B-9F17-6CE7B324329A}" destId="{C13C0988-8087-4A5F-A9F3-14AFBBAB2524}"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C83AD8-3717-410D-A0AF-ED14095BBB0F}" type="doc">
      <dgm:prSet loTypeId="urn:microsoft.com/office/officeart/2018/5/layout/CenteredIconLabelDescriptionList" loCatId="icon" qsTypeId="urn:microsoft.com/office/officeart/2005/8/quickstyle/simple1" qsCatId="simple" csTypeId="urn:microsoft.com/office/officeart/2018/5/colors/Iconchunking_neutralbg_accent5_2" csCatId="accent5" phldr="1"/>
      <dgm:spPr/>
      <dgm:t>
        <a:bodyPr/>
        <a:lstStyle/>
        <a:p>
          <a:endParaRPr lang="en-US"/>
        </a:p>
      </dgm:t>
    </dgm:pt>
    <dgm:pt modelId="{178802EF-CE22-401A-A082-5177DB0BD5D4}">
      <dgm:prSet custT="1"/>
      <dgm:spPr/>
      <dgm:t>
        <a:bodyPr/>
        <a:lstStyle/>
        <a:p>
          <a:pPr>
            <a:lnSpc>
              <a:spcPct val="100000"/>
            </a:lnSpc>
            <a:defRPr b="1"/>
          </a:pPr>
          <a:r>
            <a:rPr lang="en-CA" sz="2000" dirty="0"/>
            <a:t>Information ecosystem disruption</a:t>
          </a:r>
          <a:endParaRPr lang="en-US" sz="2000" dirty="0"/>
        </a:p>
      </dgm:t>
    </dgm:pt>
    <dgm:pt modelId="{3050DC5C-BC16-4D35-8142-AE3887F90F12}" type="parTrans" cxnId="{083984BB-F197-4D8B-8966-18AF0F8BADB4}">
      <dgm:prSet/>
      <dgm:spPr/>
      <dgm:t>
        <a:bodyPr/>
        <a:lstStyle/>
        <a:p>
          <a:endParaRPr lang="en-US" sz="2400"/>
        </a:p>
      </dgm:t>
    </dgm:pt>
    <dgm:pt modelId="{35481AD9-CFDB-4DBB-BC84-C072525E77FC}" type="sibTrans" cxnId="{083984BB-F197-4D8B-8966-18AF0F8BADB4}">
      <dgm:prSet/>
      <dgm:spPr/>
      <dgm:t>
        <a:bodyPr/>
        <a:lstStyle/>
        <a:p>
          <a:endParaRPr lang="en-US" sz="2400"/>
        </a:p>
      </dgm:t>
    </dgm:pt>
    <dgm:pt modelId="{6CBF89EA-1054-4851-9A76-F876ACCDD208}">
      <dgm:prSet custT="1"/>
      <dgm:spPr/>
      <dgm:t>
        <a:bodyPr/>
        <a:lstStyle/>
        <a:p>
          <a:pPr>
            <a:lnSpc>
              <a:spcPct val="100000"/>
            </a:lnSpc>
          </a:pPr>
          <a:r>
            <a:rPr lang="en-US" sz="1600" dirty="0"/>
            <a:t>Significantly changing how different actors and stakeholders in the online information ecosystem operate on their own and how they relate to each other</a:t>
          </a:r>
        </a:p>
      </dgm:t>
    </dgm:pt>
    <dgm:pt modelId="{E230209A-D135-4EE0-B2DB-6C1BBDCF96F2}" type="parTrans" cxnId="{8F6CFB09-E3A8-4E96-9EAC-9E01FDB41C42}">
      <dgm:prSet/>
      <dgm:spPr/>
      <dgm:t>
        <a:bodyPr/>
        <a:lstStyle/>
        <a:p>
          <a:endParaRPr lang="en-US" sz="2400"/>
        </a:p>
      </dgm:t>
    </dgm:pt>
    <dgm:pt modelId="{70B752AE-DAFD-44FD-956A-EC6FE1D8328E}" type="sibTrans" cxnId="{8F6CFB09-E3A8-4E96-9EAC-9E01FDB41C42}">
      <dgm:prSet/>
      <dgm:spPr/>
      <dgm:t>
        <a:bodyPr/>
        <a:lstStyle/>
        <a:p>
          <a:endParaRPr lang="en-US" sz="2400"/>
        </a:p>
      </dgm:t>
    </dgm:pt>
    <dgm:pt modelId="{103D74A9-EAEC-4DFB-9BFC-B6AB92F5C9F0}">
      <dgm:prSet custT="1"/>
      <dgm:spPr/>
      <dgm:t>
        <a:bodyPr/>
        <a:lstStyle/>
        <a:p>
          <a:pPr>
            <a:lnSpc>
              <a:spcPct val="100000"/>
            </a:lnSpc>
            <a:defRPr b="1"/>
          </a:pPr>
          <a:r>
            <a:rPr lang="en-CA" sz="2000" dirty="0"/>
            <a:t>Concentration of power</a:t>
          </a:r>
          <a:endParaRPr lang="en-US" sz="2000" dirty="0"/>
        </a:p>
      </dgm:t>
    </dgm:pt>
    <dgm:pt modelId="{CE3EF8A3-0AEA-4057-99AC-EA055577BAA1}" type="parTrans" cxnId="{4AE119B3-6218-40BD-9C3C-CF2F5A800E22}">
      <dgm:prSet/>
      <dgm:spPr/>
      <dgm:t>
        <a:bodyPr/>
        <a:lstStyle/>
        <a:p>
          <a:endParaRPr lang="en-US" sz="2400"/>
        </a:p>
      </dgm:t>
    </dgm:pt>
    <dgm:pt modelId="{BEC6147D-611D-4C2A-A3A4-A8337AEF3E3B}" type="sibTrans" cxnId="{4AE119B3-6218-40BD-9C3C-CF2F5A800E22}">
      <dgm:prSet/>
      <dgm:spPr/>
      <dgm:t>
        <a:bodyPr/>
        <a:lstStyle/>
        <a:p>
          <a:endParaRPr lang="en-US" sz="2400"/>
        </a:p>
      </dgm:t>
    </dgm:pt>
    <dgm:pt modelId="{8962E734-63F7-48B2-AA2C-F0BF6C515B1B}">
      <dgm:prSet custT="1"/>
      <dgm:spPr/>
      <dgm:t>
        <a:bodyPr/>
        <a:lstStyle/>
        <a:p>
          <a:pPr>
            <a:lnSpc>
              <a:spcPct val="100000"/>
            </a:lnSpc>
          </a:pPr>
          <a:r>
            <a:rPr lang="en-US" sz="1600" dirty="0"/>
            <a:t>Worsening inequities in how power and control are distributed within our society and different communities</a:t>
          </a:r>
        </a:p>
      </dgm:t>
    </dgm:pt>
    <dgm:pt modelId="{03355098-644D-4270-93EE-AA1227254319}" type="parTrans" cxnId="{2DB738D2-FEDC-4574-A0B0-AAC17E12A0A0}">
      <dgm:prSet/>
      <dgm:spPr/>
      <dgm:t>
        <a:bodyPr/>
        <a:lstStyle/>
        <a:p>
          <a:endParaRPr lang="en-US" sz="2400"/>
        </a:p>
      </dgm:t>
    </dgm:pt>
    <dgm:pt modelId="{E06D5691-25E8-4422-B83F-031323F4FC4E}" type="sibTrans" cxnId="{2DB738D2-FEDC-4574-A0B0-AAC17E12A0A0}">
      <dgm:prSet/>
      <dgm:spPr/>
      <dgm:t>
        <a:bodyPr/>
        <a:lstStyle/>
        <a:p>
          <a:endParaRPr lang="en-US" sz="2400"/>
        </a:p>
      </dgm:t>
    </dgm:pt>
    <dgm:pt modelId="{F5FD3F40-FF23-47FE-8676-7EAAFDBAED45}">
      <dgm:prSet custT="1"/>
      <dgm:spPr/>
      <dgm:t>
        <a:bodyPr/>
        <a:lstStyle/>
        <a:p>
          <a:pPr>
            <a:lnSpc>
              <a:spcPct val="100000"/>
            </a:lnSpc>
            <a:defRPr b="1"/>
          </a:pPr>
          <a:r>
            <a:rPr lang="en-US" sz="2000" dirty="0"/>
            <a:t>Marginalization</a:t>
          </a:r>
        </a:p>
      </dgm:t>
    </dgm:pt>
    <dgm:pt modelId="{E4D8E858-D86E-43A3-A640-43E29A77B571}" type="parTrans" cxnId="{5256D5BE-6DFC-443E-819A-07C77C16704E}">
      <dgm:prSet/>
      <dgm:spPr/>
      <dgm:t>
        <a:bodyPr/>
        <a:lstStyle/>
        <a:p>
          <a:endParaRPr lang="en-CA" sz="2400"/>
        </a:p>
      </dgm:t>
    </dgm:pt>
    <dgm:pt modelId="{7DCC8384-CD70-4B80-872C-D5565C2BF488}" type="sibTrans" cxnId="{5256D5BE-6DFC-443E-819A-07C77C16704E}">
      <dgm:prSet/>
      <dgm:spPr/>
      <dgm:t>
        <a:bodyPr/>
        <a:lstStyle/>
        <a:p>
          <a:endParaRPr lang="en-CA" sz="2400"/>
        </a:p>
      </dgm:t>
    </dgm:pt>
    <dgm:pt modelId="{7F8668F9-27C6-4A7F-9782-001CF3909E99}">
      <dgm:prSet custT="1"/>
      <dgm:spPr/>
      <dgm:t>
        <a:bodyPr/>
        <a:lstStyle/>
        <a:p>
          <a:pPr>
            <a:lnSpc>
              <a:spcPct val="100000"/>
            </a:lnSpc>
          </a:pPr>
          <a:r>
            <a:rPr lang="en-US" sz="1600" dirty="0"/>
            <a:t>Relegating certain individuals and groups to the margins of society and corresponding discrimination</a:t>
          </a:r>
        </a:p>
      </dgm:t>
    </dgm:pt>
    <dgm:pt modelId="{B8968C09-EF87-4CFE-9972-7C2668B02D41}" type="parTrans" cxnId="{CC48B341-5BB9-4CA3-96AD-F78120D2C5F7}">
      <dgm:prSet/>
      <dgm:spPr/>
      <dgm:t>
        <a:bodyPr/>
        <a:lstStyle/>
        <a:p>
          <a:endParaRPr lang="en-CA" sz="2400"/>
        </a:p>
      </dgm:t>
    </dgm:pt>
    <dgm:pt modelId="{E85BC71D-4D4F-40BF-99F6-E7BFF2A3BF60}" type="sibTrans" cxnId="{CC48B341-5BB9-4CA3-96AD-F78120D2C5F7}">
      <dgm:prSet/>
      <dgm:spPr/>
      <dgm:t>
        <a:bodyPr/>
        <a:lstStyle/>
        <a:p>
          <a:endParaRPr lang="en-CA" sz="2400"/>
        </a:p>
      </dgm:t>
    </dgm:pt>
    <dgm:pt modelId="{E423D4FE-FA20-40FD-A334-660B1DF54BEB}">
      <dgm:prSet custT="1"/>
      <dgm:spPr/>
      <dgm:t>
        <a:bodyPr/>
        <a:lstStyle/>
        <a:p>
          <a:pPr>
            <a:lnSpc>
              <a:spcPct val="100000"/>
            </a:lnSpc>
            <a:defRPr b="1"/>
          </a:pPr>
          <a:r>
            <a:rPr lang="en-CA" sz="2000" dirty="0"/>
            <a:t>Innovation decay</a:t>
          </a:r>
          <a:endParaRPr lang="en-US" sz="2000" dirty="0"/>
        </a:p>
      </dgm:t>
    </dgm:pt>
    <dgm:pt modelId="{2EF52785-0858-4C61-B709-414938D21279}" type="parTrans" cxnId="{3D4B0AAE-1AC0-416C-8A22-1C3EE403E022}">
      <dgm:prSet/>
      <dgm:spPr/>
      <dgm:t>
        <a:bodyPr/>
        <a:lstStyle/>
        <a:p>
          <a:endParaRPr lang="en-CA"/>
        </a:p>
      </dgm:t>
    </dgm:pt>
    <dgm:pt modelId="{7B58E416-9345-4EBF-B82C-EC19C0340049}" type="sibTrans" cxnId="{3D4B0AAE-1AC0-416C-8A22-1C3EE403E022}">
      <dgm:prSet/>
      <dgm:spPr/>
      <dgm:t>
        <a:bodyPr/>
        <a:lstStyle/>
        <a:p>
          <a:endParaRPr lang="en-CA"/>
        </a:p>
      </dgm:t>
    </dgm:pt>
    <dgm:pt modelId="{64B9A5F6-5248-4EEB-811A-CE4F2EA2DDA2}">
      <dgm:prSet custT="1"/>
      <dgm:spPr/>
      <dgm:t>
        <a:bodyPr/>
        <a:lstStyle/>
        <a:p>
          <a:pPr>
            <a:lnSpc>
              <a:spcPct val="100000"/>
            </a:lnSpc>
            <a:defRPr b="1"/>
          </a:pPr>
          <a:r>
            <a:rPr lang="en-CA" sz="2000" dirty="0"/>
            <a:t>Ecological impact</a:t>
          </a:r>
          <a:endParaRPr lang="en-US" sz="2000" dirty="0"/>
        </a:p>
      </dgm:t>
    </dgm:pt>
    <dgm:pt modelId="{BFDF7810-59D7-4B0E-960A-D3B2A131004D}" type="parTrans" cxnId="{062CFD96-5E7D-4099-AB99-2DBBC226F010}">
      <dgm:prSet/>
      <dgm:spPr/>
      <dgm:t>
        <a:bodyPr/>
        <a:lstStyle/>
        <a:p>
          <a:endParaRPr lang="en-CA"/>
        </a:p>
      </dgm:t>
    </dgm:pt>
    <dgm:pt modelId="{9CD265FD-BDB7-4F13-8C92-4A15E72B94AB}" type="sibTrans" cxnId="{062CFD96-5E7D-4099-AB99-2DBBC226F010}">
      <dgm:prSet/>
      <dgm:spPr/>
      <dgm:t>
        <a:bodyPr/>
        <a:lstStyle/>
        <a:p>
          <a:endParaRPr lang="en-CA"/>
        </a:p>
      </dgm:t>
    </dgm:pt>
    <dgm:pt modelId="{12CA25E9-57FA-4286-A3BB-359E9A3B0EDD}">
      <dgm:prSet custT="1"/>
      <dgm:spPr/>
      <dgm:t>
        <a:bodyPr/>
        <a:lstStyle/>
        <a:p>
          <a:pPr>
            <a:lnSpc>
              <a:spcPct val="100000"/>
            </a:lnSpc>
          </a:pPr>
          <a:r>
            <a:rPr lang="en-US" sz="1600" dirty="0"/>
            <a:t>Constraining scientific explorations to specific narrow directions while throttling progress in other areas of information access research</a:t>
          </a:r>
        </a:p>
      </dgm:t>
    </dgm:pt>
    <dgm:pt modelId="{F3AA1AB9-74AA-433B-87EC-E4AA608A339E}" type="parTrans" cxnId="{A627A590-B557-44B8-B767-AC72200E8D0C}">
      <dgm:prSet/>
      <dgm:spPr/>
      <dgm:t>
        <a:bodyPr/>
        <a:lstStyle/>
        <a:p>
          <a:endParaRPr lang="en-CA"/>
        </a:p>
      </dgm:t>
    </dgm:pt>
    <dgm:pt modelId="{C4B7B6E1-84CE-48C7-BF93-F496DF899269}" type="sibTrans" cxnId="{A627A590-B557-44B8-B767-AC72200E8D0C}">
      <dgm:prSet/>
      <dgm:spPr/>
      <dgm:t>
        <a:bodyPr/>
        <a:lstStyle/>
        <a:p>
          <a:endParaRPr lang="en-CA"/>
        </a:p>
      </dgm:t>
    </dgm:pt>
    <dgm:pt modelId="{38DCB2A7-3DD3-42BA-8882-572A8048E3E4}">
      <dgm:prSet custT="1"/>
      <dgm:spPr/>
      <dgm:t>
        <a:bodyPr/>
        <a:lstStyle/>
        <a:p>
          <a:pPr>
            <a:lnSpc>
              <a:spcPct val="100000"/>
            </a:lnSpc>
          </a:pPr>
          <a:r>
            <a:rPr lang="en-US" sz="1600" dirty="0"/>
            <a:t>Worsening anthropogenic climate change</a:t>
          </a:r>
        </a:p>
      </dgm:t>
    </dgm:pt>
    <dgm:pt modelId="{68CDC416-259C-4728-917F-7946692B9CA6}" type="parTrans" cxnId="{AFEB408A-17BD-4BFE-B8CC-12F33FBC24C0}">
      <dgm:prSet/>
      <dgm:spPr/>
      <dgm:t>
        <a:bodyPr/>
        <a:lstStyle/>
        <a:p>
          <a:endParaRPr lang="en-CA"/>
        </a:p>
      </dgm:t>
    </dgm:pt>
    <dgm:pt modelId="{13B1987C-EDB5-434D-9C2E-0C90B9BDA0DA}" type="sibTrans" cxnId="{AFEB408A-17BD-4BFE-B8CC-12F33FBC24C0}">
      <dgm:prSet/>
      <dgm:spPr/>
      <dgm:t>
        <a:bodyPr/>
        <a:lstStyle/>
        <a:p>
          <a:endParaRPr lang="en-CA"/>
        </a:p>
      </dgm:t>
    </dgm:pt>
    <dgm:pt modelId="{3529BBB1-51DF-4834-BECE-2639D58AA1D1}" type="pres">
      <dgm:prSet presAssocID="{ADC83AD8-3717-410D-A0AF-ED14095BBB0F}" presName="root" presStyleCnt="0">
        <dgm:presLayoutVars>
          <dgm:dir/>
          <dgm:resizeHandles val="exact"/>
        </dgm:presLayoutVars>
      </dgm:prSet>
      <dgm:spPr/>
    </dgm:pt>
    <dgm:pt modelId="{7DD4195C-8F04-47B9-84EC-3BCB5AB3C8A6}" type="pres">
      <dgm:prSet presAssocID="{178802EF-CE22-401A-A082-5177DB0BD5D4}" presName="compNode" presStyleCnt="0"/>
      <dgm:spPr/>
    </dgm:pt>
    <dgm:pt modelId="{F48CFC9F-CD21-4AEA-B513-40B18BCB1FC3}" type="pres">
      <dgm:prSet presAssocID="{178802EF-CE22-401A-A082-5177DB0BD5D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nternet with solid fill"/>
        </a:ext>
      </dgm:extLst>
    </dgm:pt>
    <dgm:pt modelId="{F52A1DF3-B2ED-4BE5-B4F0-CEA441DAA9A6}" type="pres">
      <dgm:prSet presAssocID="{178802EF-CE22-401A-A082-5177DB0BD5D4}" presName="iconSpace" presStyleCnt="0"/>
      <dgm:spPr/>
    </dgm:pt>
    <dgm:pt modelId="{4CE05C9C-823F-4927-9A35-EA039A1F39AF}" type="pres">
      <dgm:prSet presAssocID="{178802EF-CE22-401A-A082-5177DB0BD5D4}" presName="parTx" presStyleLbl="revTx" presStyleIdx="0" presStyleCnt="10">
        <dgm:presLayoutVars>
          <dgm:chMax val="0"/>
          <dgm:chPref val="0"/>
        </dgm:presLayoutVars>
      </dgm:prSet>
      <dgm:spPr/>
    </dgm:pt>
    <dgm:pt modelId="{86EA0085-F04E-4307-8BEB-EA6AF181815C}" type="pres">
      <dgm:prSet presAssocID="{178802EF-CE22-401A-A082-5177DB0BD5D4}" presName="txSpace" presStyleCnt="0"/>
      <dgm:spPr/>
    </dgm:pt>
    <dgm:pt modelId="{A80699ED-1464-4453-82CA-4037B0B824C1}" type="pres">
      <dgm:prSet presAssocID="{178802EF-CE22-401A-A082-5177DB0BD5D4}" presName="desTx" presStyleLbl="revTx" presStyleIdx="1" presStyleCnt="10">
        <dgm:presLayoutVars/>
      </dgm:prSet>
      <dgm:spPr/>
    </dgm:pt>
    <dgm:pt modelId="{2990D3B2-D04D-47D1-96ED-E914BABB00BD}" type="pres">
      <dgm:prSet presAssocID="{35481AD9-CFDB-4DBB-BC84-C072525E77FC}" presName="sibTrans" presStyleCnt="0"/>
      <dgm:spPr/>
    </dgm:pt>
    <dgm:pt modelId="{2E471B54-A6B2-48EA-BC8B-FDB07E949E07}" type="pres">
      <dgm:prSet presAssocID="{103D74A9-EAEC-4DFB-9BFC-B6AB92F5C9F0}" presName="compNode" presStyleCnt="0"/>
      <dgm:spPr/>
    </dgm:pt>
    <dgm:pt modelId="{CAAEE2EE-8C0D-4091-8B75-53FCC8869212}" type="pres">
      <dgm:prSet presAssocID="{103D74A9-EAEC-4DFB-9BFC-B6AB92F5C9F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rown with solid fill"/>
        </a:ext>
      </dgm:extLst>
    </dgm:pt>
    <dgm:pt modelId="{3C1BFFF1-C969-4A98-A5C4-944CDD24FF6B}" type="pres">
      <dgm:prSet presAssocID="{103D74A9-EAEC-4DFB-9BFC-B6AB92F5C9F0}" presName="iconSpace" presStyleCnt="0"/>
      <dgm:spPr/>
    </dgm:pt>
    <dgm:pt modelId="{6A7E36DE-2AC2-43DD-9886-F9B4A0400B35}" type="pres">
      <dgm:prSet presAssocID="{103D74A9-EAEC-4DFB-9BFC-B6AB92F5C9F0}" presName="parTx" presStyleLbl="revTx" presStyleIdx="2" presStyleCnt="10">
        <dgm:presLayoutVars>
          <dgm:chMax val="0"/>
          <dgm:chPref val="0"/>
        </dgm:presLayoutVars>
      </dgm:prSet>
      <dgm:spPr/>
    </dgm:pt>
    <dgm:pt modelId="{9CEFB39E-04D7-45EE-8E58-58F2FCA776E3}" type="pres">
      <dgm:prSet presAssocID="{103D74A9-EAEC-4DFB-9BFC-B6AB92F5C9F0}" presName="txSpace" presStyleCnt="0"/>
      <dgm:spPr/>
    </dgm:pt>
    <dgm:pt modelId="{0E4C1E1C-1B53-4941-ABB0-C65BEC3D8FB5}" type="pres">
      <dgm:prSet presAssocID="{103D74A9-EAEC-4DFB-9BFC-B6AB92F5C9F0}" presName="desTx" presStyleLbl="revTx" presStyleIdx="3" presStyleCnt="10">
        <dgm:presLayoutVars/>
      </dgm:prSet>
      <dgm:spPr/>
    </dgm:pt>
    <dgm:pt modelId="{E726E2EA-4571-4158-8628-794EB30B9390}" type="pres">
      <dgm:prSet presAssocID="{BEC6147D-611D-4C2A-A3A4-A8337AEF3E3B}" presName="sibTrans" presStyleCnt="0"/>
      <dgm:spPr/>
    </dgm:pt>
    <dgm:pt modelId="{D4B4E332-C014-4161-B7F8-D4AE7956CDED}" type="pres">
      <dgm:prSet presAssocID="{F5FD3F40-FF23-47FE-8676-7EAAFDBAED45}" presName="compNode" presStyleCnt="0"/>
      <dgm:spPr/>
    </dgm:pt>
    <dgm:pt modelId="{ACC90E9E-6ED7-4E93-A411-7DEE7F079BC3}" type="pres">
      <dgm:prSet presAssocID="{F5FD3F40-FF23-47FE-8676-7EAAFDBAED4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Universal access with solid fill"/>
        </a:ext>
      </dgm:extLst>
    </dgm:pt>
    <dgm:pt modelId="{A7448E91-8141-4C1A-B779-E9A7A874D926}" type="pres">
      <dgm:prSet presAssocID="{F5FD3F40-FF23-47FE-8676-7EAAFDBAED45}" presName="iconSpace" presStyleCnt="0"/>
      <dgm:spPr/>
    </dgm:pt>
    <dgm:pt modelId="{3C99BC94-C9D5-4F77-A396-13842CAE1054}" type="pres">
      <dgm:prSet presAssocID="{F5FD3F40-FF23-47FE-8676-7EAAFDBAED45}" presName="parTx" presStyleLbl="revTx" presStyleIdx="4" presStyleCnt="10">
        <dgm:presLayoutVars>
          <dgm:chMax val="0"/>
          <dgm:chPref val="0"/>
        </dgm:presLayoutVars>
      </dgm:prSet>
      <dgm:spPr/>
    </dgm:pt>
    <dgm:pt modelId="{92BE0904-FCFE-4F5D-B2D6-6B87A35560D6}" type="pres">
      <dgm:prSet presAssocID="{F5FD3F40-FF23-47FE-8676-7EAAFDBAED45}" presName="txSpace" presStyleCnt="0"/>
      <dgm:spPr/>
    </dgm:pt>
    <dgm:pt modelId="{5CD96415-929C-4F72-A7F0-162E35B78873}" type="pres">
      <dgm:prSet presAssocID="{F5FD3F40-FF23-47FE-8676-7EAAFDBAED45}" presName="desTx" presStyleLbl="revTx" presStyleIdx="5" presStyleCnt="10">
        <dgm:presLayoutVars/>
      </dgm:prSet>
      <dgm:spPr/>
    </dgm:pt>
    <dgm:pt modelId="{64979339-FC8D-47B9-96BC-D355DCB5E2B9}" type="pres">
      <dgm:prSet presAssocID="{7DCC8384-CD70-4B80-872C-D5565C2BF488}" presName="sibTrans" presStyleCnt="0"/>
      <dgm:spPr/>
    </dgm:pt>
    <dgm:pt modelId="{5419731E-996C-4701-ABEB-573F13ACE383}" type="pres">
      <dgm:prSet presAssocID="{E423D4FE-FA20-40FD-A334-660B1DF54BEB}" presName="compNode" presStyleCnt="0"/>
      <dgm:spPr/>
    </dgm:pt>
    <dgm:pt modelId="{B98B4A3F-B6D9-4272-89AF-CC90421CE54A}" type="pres">
      <dgm:prSet presAssocID="{E423D4FE-FA20-40FD-A334-660B1DF54BE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aduation cap with solid fill"/>
        </a:ext>
      </dgm:extLst>
    </dgm:pt>
    <dgm:pt modelId="{40850072-5D30-4299-95C0-6279992B32A0}" type="pres">
      <dgm:prSet presAssocID="{E423D4FE-FA20-40FD-A334-660B1DF54BEB}" presName="iconSpace" presStyleCnt="0"/>
      <dgm:spPr/>
    </dgm:pt>
    <dgm:pt modelId="{621A043F-780C-49E8-A7CC-4054E9D9BD6C}" type="pres">
      <dgm:prSet presAssocID="{E423D4FE-FA20-40FD-A334-660B1DF54BEB}" presName="parTx" presStyleLbl="revTx" presStyleIdx="6" presStyleCnt="10">
        <dgm:presLayoutVars>
          <dgm:chMax val="0"/>
          <dgm:chPref val="0"/>
        </dgm:presLayoutVars>
      </dgm:prSet>
      <dgm:spPr/>
    </dgm:pt>
    <dgm:pt modelId="{2BF7D41D-6269-4262-B3F6-C6CE6DFCD998}" type="pres">
      <dgm:prSet presAssocID="{E423D4FE-FA20-40FD-A334-660B1DF54BEB}" presName="txSpace" presStyleCnt="0"/>
      <dgm:spPr/>
    </dgm:pt>
    <dgm:pt modelId="{E68094D9-D728-4C47-9B40-944F9EEDF171}" type="pres">
      <dgm:prSet presAssocID="{E423D4FE-FA20-40FD-A334-660B1DF54BEB}" presName="desTx" presStyleLbl="revTx" presStyleIdx="7" presStyleCnt="10">
        <dgm:presLayoutVars/>
      </dgm:prSet>
      <dgm:spPr/>
    </dgm:pt>
    <dgm:pt modelId="{A7CCF1D2-A031-4D34-BA7D-CF520FE0EBAE}" type="pres">
      <dgm:prSet presAssocID="{7B58E416-9345-4EBF-B82C-EC19C0340049}" presName="sibTrans" presStyleCnt="0"/>
      <dgm:spPr/>
    </dgm:pt>
    <dgm:pt modelId="{27342E1E-B685-4419-AF35-CD5B66FF31A4}" type="pres">
      <dgm:prSet presAssocID="{64B9A5F6-5248-4EEB-811A-CE4F2EA2DDA2}" presName="compNode" presStyleCnt="0"/>
      <dgm:spPr/>
    </dgm:pt>
    <dgm:pt modelId="{4F0F7109-EE54-4A6F-86C5-AD6872971EC6}" type="pres">
      <dgm:prSet presAssocID="{64B9A5F6-5248-4EEB-811A-CE4F2EA2DDA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ustainability with solid fill"/>
        </a:ext>
      </dgm:extLst>
    </dgm:pt>
    <dgm:pt modelId="{89C35B99-648B-4E63-88FD-C97149FEE43B}" type="pres">
      <dgm:prSet presAssocID="{64B9A5F6-5248-4EEB-811A-CE4F2EA2DDA2}" presName="iconSpace" presStyleCnt="0"/>
      <dgm:spPr/>
    </dgm:pt>
    <dgm:pt modelId="{276F3DED-B4E0-4F34-AFCC-67AAB13B7C63}" type="pres">
      <dgm:prSet presAssocID="{64B9A5F6-5248-4EEB-811A-CE4F2EA2DDA2}" presName="parTx" presStyleLbl="revTx" presStyleIdx="8" presStyleCnt="10">
        <dgm:presLayoutVars>
          <dgm:chMax val="0"/>
          <dgm:chPref val="0"/>
        </dgm:presLayoutVars>
      </dgm:prSet>
      <dgm:spPr/>
    </dgm:pt>
    <dgm:pt modelId="{31A0EABB-A9BB-41B9-A89C-30046C8645FE}" type="pres">
      <dgm:prSet presAssocID="{64B9A5F6-5248-4EEB-811A-CE4F2EA2DDA2}" presName="txSpace" presStyleCnt="0"/>
      <dgm:spPr/>
    </dgm:pt>
    <dgm:pt modelId="{53BE9F27-E9B9-41DE-9834-94D39AD59656}" type="pres">
      <dgm:prSet presAssocID="{64B9A5F6-5248-4EEB-811A-CE4F2EA2DDA2}" presName="desTx" presStyleLbl="revTx" presStyleIdx="9" presStyleCnt="10">
        <dgm:presLayoutVars/>
      </dgm:prSet>
      <dgm:spPr/>
    </dgm:pt>
  </dgm:ptLst>
  <dgm:cxnLst>
    <dgm:cxn modelId="{DAF89406-EF0F-4886-805D-75B2068FA782}" type="presOf" srcId="{12CA25E9-57FA-4286-A3BB-359E9A3B0EDD}" destId="{E68094D9-D728-4C47-9B40-944F9EEDF171}" srcOrd="0" destOrd="0" presId="urn:microsoft.com/office/officeart/2018/5/layout/CenteredIconLabelDescriptionList"/>
    <dgm:cxn modelId="{8F6CFB09-E3A8-4E96-9EAC-9E01FDB41C42}" srcId="{178802EF-CE22-401A-A082-5177DB0BD5D4}" destId="{6CBF89EA-1054-4851-9A76-F876ACCDD208}" srcOrd="0" destOrd="0" parTransId="{E230209A-D135-4EE0-B2DB-6C1BBDCF96F2}" sibTransId="{70B752AE-DAFD-44FD-956A-EC6FE1D8328E}"/>
    <dgm:cxn modelId="{D36E8517-7715-4140-8E06-FEB667010907}" type="presOf" srcId="{38DCB2A7-3DD3-42BA-8882-572A8048E3E4}" destId="{53BE9F27-E9B9-41DE-9834-94D39AD59656}" srcOrd="0" destOrd="0" presId="urn:microsoft.com/office/officeart/2018/5/layout/CenteredIconLabelDescriptionList"/>
    <dgm:cxn modelId="{03C3AC38-27D1-4C82-B7E0-7D393CB5CB64}" type="presOf" srcId="{E423D4FE-FA20-40FD-A334-660B1DF54BEB}" destId="{621A043F-780C-49E8-A7CC-4054E9D9BD6C}" srcOrd="0" destOrd="0" presId="urn:microsoft.com/office/officeart/2018/5/layout/CenteredIconLabelDescriptionList"/>
    <dgm:cxn modelId="{CC48B341-5BB9-4CA3-96AD-F78120D2C5F7}" srcId="{F5FD3F40-FF23-47FE-8676-7EAAFDBAED45}" destId="{7F8668F9-27C6-4A7F-9782-001CF3909E99}" srcOrd="0" destOrd="0" parTransId="{B8968C09-EF87-4CFE-9972-7C2668B02D41}" sibTransId="{E85BC71D-4D4F-40BF-99F6-E7BFF2A3BF60}"/>
    <dgm:cxn modelId="{245DBA6E-FDFD-4076-8A26-99D6322FAD26}" type="presOf" srcId="{64B9A5F6-5248-4EEB-811A-CE4F2EA2DDA2}" destId="{276F3DED-B4E0-4F34-AFCC-67AAB13B7C63}" srcOrd="0" destOrd="0" presId="urn:microsoft.com/office/officeart/2018/5/layout/CenteredIconLabelDescriptionList"/>
    <dgm:cxn modelId="{24D1C34E-D64D-4554-9C20-8B90422C7A5F}" type="presOf" srcId="{8962E734-63F7-48B2-AA2C-F0BF6C515B1B}" destId="{0E4C1E1C-1B53-4941-ABB0-C65BEC3D8FB5}" srcOrd="0" destOrd="0" presId="urn:microsoft.com/office/officeart/2018/5/layout/CenteredIconLabelDescriptionList"/>
    <dgm:cxn modelId="{29EC9C53-3397-49ED-8709-EE8F2D4E4CED}" type="presOf" srcId="{7F8668F9-27C6-4A7F-9782-001CF3909E99}" destId="{5CD96415-929C-4F72-A7F0-162E35B78873}" srcOrd="0" destOrd="0" presId="urn:microsoft.com/office/officeart/2018/5/layout/CenteredIconLabelDescriptionList"/>
    <dgm:cxn modelId="{E545AB75-3836-4AAE-840E-B5A0691E603D}" type="presOf" srcId="{6CBF89EA-1054-4851-9A76-F876ACCDD208}" destId="{A80699ED-1464-4453-82CA-4037B0B824C1}" srcOrd="0" destOrd="0" presId="urn:microsoft.com/office/officeart/2018/5/layout/CenteredIconLabelDescriptionList"/>
    <dgm:cxn modelId="{AFEB408A-17BD-4BFE-B8CC-12F33FBC24C0}" srcId="{64B9A5F6-5248-4EEB-811A-CE4F2EA2DDA2}" destId="{38DCB2A7-3DD3-42BA-8882-572A8048E3E4}" srcOrd="0" destOrd="0" parTransId="{68CDC416-259C-4728-917F-7946692B9CA6}" sibTransId="{13B1987C-EDB5-434D-9C2E-0C90B9BDA0DA}"/>
    <dgm:cxn modelId="{A627A590-B557-44B8-B767-AC72200E8D0C}" srcId="{E423D4FE-FA20-40FD-A334-660B1DF54BEB}" destId="{12CA25E9-57FA-4286-A3BB-359E9A3B0EDD}" srcOrd="0" destOrd="0" parTransId="{F3AA1AB9-74AA-433B-87EC-E4AA608A339E}" sibTransId="{C4B7B6E1-84CE-48C7-BF93-F496DF899269}"/>
    <dgm:cxn modelId="{062CFD96-5E7D-4099-AB99-2DBBC226F010}" srcId="{ADC83AD8-3717-410D-A0AF-ED14095BBB0F}" destId="{64B9A5F6-5248-4EEB-811A-CE4F2EA2DDA2}" srcOrd="4" destOrd="0" parTransId="{BFDF7810-59D7-4B0E-960A-D3B2A131004D}" sibTransId="{9CD265FD-BDB7-4F13-8C92-4A15E72B94AB}"/>
    <dgm:cxn modelId="{3D4B0AAE-1AC0-416C-8A22-1C3EE403E022}" srcId="{ADC83AD8-3717-410D-A0AF-ED14095BBB0F}" destId="{E423D4FE-FA20-40FD-A334-660B1DF54BEB}" srcOrd="3" destOrd="0" parTransId="{2EF52785-0858-4C61-B709-414938D21279}" sibTransId="{7B58E416-9345-4EBF-B82C-EC19C0340049}"/>
    <dgm:cxn modelId="{4AE119B3-6218-40BD-9C3C-CF2F5A800E22}" srcId="{ADC83AD8-3717-410D-A0AF-ED14095BBB0F}" destId="{103D74A9-EAEC-4DFB-9BFC-B6AB92F5C9F0}" srcOrd="1" destOrd="0" parTransId="{CE3EF8A3-0AEA-4057-99AC-EA055577BAA1}" sibTransId="{BEC6147D-611D-4C2A-A3A4-A8337AEF3E3B}"/>
    <dgm:cxn modelId="{083984BB-F197-4D8B-8966-18AF0F8BADB4}" srcId="{ADC83AD8-3717-410D-A0AF-ED14095BBB0F}" destId="{178802EF-CE22-401A-A082-5177DB0BD5D4}" srcOrd="0" destOrd="0" parTransId="{3050DC5C-BC16-4D35-8142-AE3887F90F12}" sibTransId="{35481AD9-CFDB-4DBB-BC84-C072525E77FC}"/>
    <dgm:cxn modelId="{5256D5BE-6DFC-443E-819A-07C77C16704E}" srcId="{ADC83AD8-3717-410D-A0AF-ED14095BBB0F}" destId="{F5FD3F40-FF23-47FE-8676-7EAAFDBAED45}" srcOrd="2" destOrd="0" parTransId="{E4D8E858-D86E-43A3-A640-43E29A77B571}" sibTransId="{7DCC8384-CD70-4B80-872C-D5565C2BF488}"/>
    <dgm:cxn modelId="{41E18EC9-3A28-4F1F-8BDC-6BE1E16BB7A2}" type="presOf" srcId="{F5FD3F40-FF23-47FE-8676-7EAAFDBAED45}" destId="{3C99BC94-C9D5-4F77-A396-13842CAE1054}" srcOrd="0" destOrd="0" presId="urn:microsoft.com/office/officeart/2018/5/layout/CenteredIconLabelDescriptionList"/>
    <dgm:cxn modelId="{452993CA-3FE2-4C2E-A7BA-B241FAD6CA51}" type="presOf" srcId="{103D74A9-EAEC-4DFB-9BFC-B6AB92F5C9F0}" destId="{6A7E36DE-2AC2-43DD-9886-F9B4A0400B35}" srcOrd="0" destOrd="0" presId="urn:microsoft.com/office/officeart/2018/5/layout/CenteredIconLabelDescriptionList"/>
    <dgm:cxn modelId="{2DB738D2-FEDC-4574-A0B0-AAC17E12A0A0}" srcId="{103D74A9-EAEC-4DFB-9BFC-B6AB92F5C9F0}" destId="{8962E734-63F7-48B2-AA2C-F0BF6C515B1B}" srcOrd="0" destOrd="0" parTransId="{03355098-644D-4270-93EE-AA1227254319}" sibTransId="{E06D5691-25E8-4422-B83F-031323F4FC4E}"/>
    <dgm:cxn modelId="{6217C2DE-5046-4AB8-BA33-D32186BD9731}" type="presOf" srcId="{178802EF-CE22-401A-A082-5177DB0BD5D4}" destId="{4CE05C9C-823F-4927-9A35-EA039A1F39AF}" srcOrd="0" destOrd="0" presId="urn:microsoft.com/office/officeart/2018/5/layout/CenteredIconLabelDescriptionList"/>
    <dgm:cxn modelId="{9892D4EC-0B15-4EEA-9E1F-FE8F71296C43}" type="presOf" srcId="{ADC83AD8-3717-410D-A0AF-ED14095BBB0F}" destId="{3529BBB1-51DF-4834-BECE-2639D58AA1D1}" srcOrd="0" destOrd="0" presId="urn:microsoft.com/office/officeart/2018/5/layout/CenteredIconLabelDescriptionList"/>
    <dgm:cxn modelId="{69223ADF-D5CF-4BF8-9021-0530934D816E}" type="presParOf" srcId="{3529BBB1-51DF-4834-BECE-2639D58AA1D1}" destId="{7DD4195C-8F04-47B9-84EC-3BCB5AB3C8A6}" srcOrd="0" destOrd="0" presId="urn:microsoft.com/office/officeart/2018/5/layout/CenteredIconLabelDescriptionList"/>
    <dgm:cxn modelId="{72B2F5A9-F4EE-46A3-8CC4-ACB5E91EC246}" type="presParOf" srcId="{7DD4195C-8F04-47B9-84EC-3BCB5AB3C8A6}" destId="{F48CFC9F-CD21-4AEA-B513-40B18BCB1FC3}" srcOrd="0" destOrd="0" presId="urn:microsoft.com/office/officeart/2018/5/layout/CenteredIconLabelDescriptionList"/>
    <dgm:cxn modelId="{D9682BC4-E8B5-4A92-B6B6-792378330F41}" type="presParOf" srcId="{7DD4195C-8F04-47B9-84EC-3BCB5AB3C8A6}" destId="{F52A1DF3-B2ED-4BE5-B4F0-CEA441DAA9A6}" srcOrd="1" destOrd="0" presId="urn:microsoft.com/office/officeart/2018/5/layout/CenteredIconLabelDescriptionList"/>
    <dgm:cxn modelId="{7C673F6C-A28C-49D6-A207-9B8867128007}" type="presParOf" srcId="{7DD4195C-8F04-47B9-84EC-3BCB5AB3C8A6}" destId="{4CE05C9C-823F-4927-9A35-EA039A1F39AF}" srcOrd="2" destOrd="0" presId="urn:microsoft.com/office/officeart/2018/5/layout/CenteredIconLabelDescriptionList"/>
    <dgm:cxn modelId="{C50650DF-3F6D-4295-9FDE-43816D0618D6}" type="presParOf" srcId="{7DD4195C-8F04-47B9-84EC-3BCB5AB3C8A6}" destId="{86EA0085-F04E-4307-8BEB-EA6AF181815C}" srcOrd="3" destOrd="0" presId="urn:microsoft.com/office/officeart/2018/5/layout/CenteredIconLabelDescriptionList"/>
    <dgm:cxn modelId="{DB25D5DA-2C48-4EB1-8694-CFAFED28C937}" type="presParOf" srcId="{7DD4195C-8F04-47B9-84EC-3BCB5AB3C8A6}" destId="{A80699ED-1464-4453-82CA-4037B0B824C1}" srcOrd="4" destOrd="0" presId="urn:microsoft.com/office/officeart/2018/5/layout/CenteredIconLabelDescriptionList"/>
    <dgm:cxn modelId="{9FDEA5C8-94DA-403C-92AC-BF7E4EF6D955}" type="presParOf" srcId="{3529BBB1-51DF-4834-BECE-2639D58AA1D1}" destId="{2990D3B2-D04D-47D1-96ED-E914BABB00BD}" srcOrd="1" destOrd="0" presId="urn:microsoft.com/office/officeart/2018/5/layout/CenteredIconLabelDescriptionList"/>
    <dgm:cxn modelId="{F0C64410-C02C-4E73-84C1-296228D0835B}" type="presParOf" srcId="{3529BBB1-51DF-4834-BECE-2639D58AA1D1}" destId="{2E471B54-A6B2-48EA-BC8B-FDB07E949E07}" srcOrd="2" destOrd="0" presId="urn:microsoft.com/office/officeart/2018/5/layout/CenteredIconLabelDescriptionList"/>
    <dgm:cxn modelId="{F65B4D53-3460-4275-B9AB-57B6521D7317}" type="presParOf" srcId="{2E471B54-A6B2-48EA-BC8B-FDB07E949E07}" destId="{CAAEE2EE-8C0D-4091-8B75-53FCC8869212}" srcOrd="0" destOrd="0" presId="urn:microsoft.com/office/officeart/2018/5/layout/CenteredIconLabelDescriptionList"/>
    <dgm:cxn modelId="{ACA30140-3C97-41FE-B459-D175EA01FB19}" type="presParOf" srcId="{2E471B54-A6B2-48EA-BC8B-FDB07E949E07}" destId="{3C1BFFF1-C969-4A98-A5C4-944CDD24FF6B}" srcOrd="1" destOrd="0" presId="urn:microsoft.com/office/officeart/2018/5/layout/CenteredIconLabelDescriptionList"/>
    <dgm:cxn modelId="{451E9BFE-FBF1-492F-B2A5-8C98AB4821C9}" type="presParOf" srcId="{2E471B54-A6B2-48EA-BC8B-FDB07E949E07}" destId="{6A7E36DE-2AC2-43DD-9886-F9B4A0400B35}" srcOrd="2" destOrd="0" presId="urn:microsoft.com/office/officeart/2018/5/layout/CenteredIconLabelDescriptionList"/>
    <dgm:cxn modelId="{50F4F397-3F4D-4573-A8D7-BE4638DB0B4F}" type="presParOf" srcId="{2E471B54-A6B2-48EA-BC8B-FDB07E949E07}" destId="{9CEFB39E-04D7-45EE-8E58-58F2FCA776E3}" srcOrd="3" destOrd="0" presId="urn:microsoft.com/office/officeart/2018/5/layout/CenteredIconLabelDescriptionList"/>
    <dgm:cxn modelId="{078E5EE8-8A86-4BD6-B4AE-D5B097C12BDF}" type="presParOf" srcId="{2E471B54-A6B2-48EA-BC8B-FDB07E949E07}" destId="{0E4C1E1C-1B53-4941-ABB0-C65BEC3D8FB5}" srcOrd="4" destOrd="0" presId="urn:microsoft.com/office/officeart/2018/5/layout/CenteredIconLabelDescriptionList"/>
    <dgm:cxn modelId="{04622095-CB2A-4A87-83E9-C1ACE6FD1AAC}" type="presParOf" srcId="{3529BBB1-51DF-4834-BECE-2639D58AA1D1}" destId="{E726E2EA-4571-4158-8628-794EB30B9390}" srcOrd="3" destOrd="0" presId="urn:microsoft.com/office/officeart/2018/5/layout/CenteredIconLabelDescriptionList"/>
    <dgm:cxn modelId="{AE3A9155-9414-47B6-91D6-7CA549BBCA4D}" type="presParOf" srcId="{3529BBB1-51DF-4834-BECE-2639D58AA1D1}" destId="{D4B4E332-C014-4161-B7F8-D4AE7956CDED}" srcOrd="4" destOrd="0" presId="urn:microsoft.com/office/officeart/2018/5/layout/CenteredIconLabelDescriptionList"/>
    <dgm:cxn modelId="{3C40FEFA-6D05-4455-B3BF-1EDB8E1215AE}" type="presParOf" srcId="{D4B4E332-C014-4161-B7F8-D4AE7956CDED}" destId="{ACC90E9E-6ED7-4E93-A411-7DEE7F079BC3}" srcOrd="0" destOrd="0" presId="urn:microsoft.com/office/officeart/2018/5/layout/CenteredIconLabelDescriptionList"/>
    <dgm:cxn modelId="{7B55372B-A75F-45BE-8B9F-25E71952EAA4}" type="presParOf" srcId="{D4B4E332-C014-4161-B7F8-D4AE7956CDED}" destId="{A7448E91-8141-4C1A-B779-E9A7A874D926}" srcOrd="1" destOrd="0" presId="urn:microsoft.com/office/officeart/2018/5/layout/CenteredIconLabelDescriptionList"/>
    <dgm:cxn modelId="{3D39E3DF-B7E1-4766-820C-47CDA2757E5E}" type="presParOf" srcId="{D4B4E332-C014-4161-B7F8-D4AE7956CDED}" destId="{3C99BC94-C9D5-4F77-A396-13842CAE1054}" srcOrd="2" destOrd="0" presId="urn:microsoft.com/office/officeart/2018/5/layout/CenteredIconLabelDescriptionList"/>
    <dgm:cxn modelId="{D818C667-E043-4160-8446-7BA181D4CA51}" type="presParOf" srcId="{D4B4E332-C014-4161-B7F8-D4AE7956CDED}" destId="{92BE0904-FCFE-4F5D-B2D6-6B87A35560D6}" srcOrd="3" destOrd="0" presId="urn:microsoft.com/office/officeart/2018/5/layout/CenteredIconLabelDescriptionList"/>
    <dgm:cxn modelId="{8DF70917-6691-4E8F-8BE3-EDB5DDF25148}" type="presParOf" srcId="{D4B4E332-C014-4161-B7F8-D4AE7956CDED}" destId="{5CD96415-929C-4F72-A7F0-162E35B78873}" srcOrd="4" destOrd="0" presId="urn:microsoft.com/office/officeart/2018/5/layout/CenteredIconLabelDescriptionList"/>
    <dgm:cxn modelId="{3694F0F8-52F3-4424-9A9B-4BF6B2CED33E}" type="presParOf" srcId="{3529BBB1-51DF-4834-BECE-2639D58AA1D1}" destId="{64979339-FC8D-47B9-96BC-D355DCB5E2B9}" srcOrd="5" destOrd="0" presId="urn:microsoft.com/office/officeart/2018/5/layout/CenteredIconLabelDescriptionList"/>
    <dgm:cxn modelId="{11CB9F24-A36A-4ACA-9BDE-90FD726CB8B2}" type="presParOf" srcId="{3529BBB1-51DF-4834-BECE-2639D58AA1D1}" destId="{5419731E-996C-4701-ABEB-573F13ACE383}" srcOrd="6" destOrd="0" presId="urn:microsoft.com/office/officeart/2018/5/layout/CenteredIconLabelDescriptionList"/>
    <dgm:cxn modelId="{8826A641-D81C-428A-A44C-7955B7476A92}" type="presParOf" srcId="{5419731E-996C-4701-ABEB-573F13ACE383}" destId="{B98B4A3F-B6D9-4272-89AF-CC90421CE54A}" srcOrd="0" destOrd="0" presId="urn:microsoft.com/office/officeart/2018/5/layout/CenteredIconLabelDescriptionList"/>
    <dgm:cxn modelId="{7FEE8519-2F1D-4DE7-AFD7-19A9DC0DDDDE}" type="presParOf" srcId="{5419731E-996C-4701-ABEB-573F13ACE383}" destId="{40850072-5D30-4299-95C0-6279992B32A0}" srcOrd="1" destOrd="0" presId="urn:microsoft.com/office/officeart/2018/5/layout/CenteredIconLabelDescriptionList"/>
    <dgm:cxn modelId="{02CA0ECA-FB5D-4070-B6E3-EB8FA0E3B4D4}" type="presParOf" srcId="{5419731E-996C-4701-ABEB-573F13ACE383}" destId="{621A043F-780C-49E8-A7CC-4054E9D9BD6C}" srcOrd="2" destOrd="0" presId="urn:microsoft.com/office/officeart/2018/5/layout/CenteredIconLabelDescriptionList"/>
    <dgm:cxn modelId="{2114F5B8-FBFA-44BD-9DA0-51991B144B1A}" type="presParOf" srcId="{5419731E-996C-4701-ABEB-573F13ACE383}" destId="{2BF7D41D-6269-4262-B3F6-C6CE6DFCD998}" srcOrd="3" destOrd="0" presId="urn:microsoft.com/office/officeart/2018/5/layout/CenteredIconLabelDescriptionList"/>
    <dgm:cxn modelId="{34733790-8FEC-4690-A00D-630953204332}" type="presParOf" srcId="{5419731E-996C-4701-ABEB-573F13ACE383}" destId="{E68094D9-D728-4C47-9B40-944F9EEDF171}" srcOrd="4" destOrd="0" presId="urn:microsoft.com/office/officeart/2018/5/layout/CenteredIconLabelDescriptionList"/>
    <dgm:cxn modelId="{D22C9263-4648-4706-B151-5599A2DA1B5F}" type="presParOf" srcId="{3529BBB1-51DF-4834-BECE-2639D58AA1D1}" destId="{A7CCF1D2-A031-4D34-BA7D-CF520FE0EBAE}" srcOrd="7" destOrd="0" presId="urn:microsoft.com/office/officeart/2018/5/layout/CenteredIconLabelDescriptionList"/>
    <dgm:cxn modelId="{ECE297CF-1D4D-41E3-94EC-74F8941371D9}" type="presParOf" srcId="{3529BBB1-51DF-4834-BECE-2639D58AA1D1}" destId="{27342E1E-B685-4419-AF35-CD5B66FF31A4}" srcOrd="8" destOrd="0" presId="urn:microsoft.com/office/officeart/2018/5/layout/CenteredIconLabelDescriptionList"/>
    <dgm:cxn modelId="{DF54F077-BF87-45D9-ACEC-8EB291493279}" type="presParOf" srcId="{27342E1E-B685-4419-AF35-CD5B66FF31A4}" destId="{4F0F7109-EE54-4A6F-86C5-AD6872971EC6}" srcOrd="0" destOrd="0" presId="urn:microsoft.com/office/officeart/2018/5/layout/CenteredIconLabelDescriptionList"/>
    <dgm:cxn modelId="{6E367914-C9D5-4287-A1EC-4877F6FCA035}" type="presParOf" srcId="{27342E1E-B685-4419-AF35-CD5B66FF31A4}" destId="{89C35B99-648B-4E63-88FD-C97149FEE43B}" srcOrd="1" destOrd="0" presId="urn:microsoft.com/office/officeart/2018/5/layout/CenteredIconLabelDescriptionList"/>
    <dgm:cxn modelId="{C429D469-B43E-4944-A030-8C56747EFB42}" type="presParOf" srcId="{27342E1E-B685-4419-AF35-CD5B66FF31A4}" destId="{276F3DED-B4E0-4F34-AFCC-67AAB13B7C63}" srcOrd="2" destOrd="0" presId="urn:microsoft.com/office/officeart/2018/5/layout/CenteredIconLabelDescriptionList"/>
    <dgm:cxn modelId="{DA2F3A36-D075-4E7E-82C0-4B85FB29EA61}" type="presParOf" srcId="{27342E1E-B685-4419-AF35-CD5B66FF31A4}" destId="{31A0EABB-A9BB-41B9-A89C-30046C8645FE}" srcOrd="3" destOrd="0" presId="urn:microsoft.com/office/officeart/2018/5/layout/CenteredIconLabelDescriptionList"/>
    <dgm:cxn modelId="{2354BCC3-47A0-4A06-952E-A00B36794D95}" type="presParOf" srcId="{27342E1E-B685-4419-AF35-CD5B66FF31A4}" destId="{53BE9F27-E9B9-41DE-9834-94D39AD59656}"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CF253-4442-4D6D-AD9B-EE42A68FA121}">
      <dsp:nvSpPr>
        <dsp:cNvPr id="0" name=""/>
        <dsp:cNvSpPr/>
      </dsp:nvSpPr>
      <dsp:spPr>
        <a:xfrm>
          <a:off x="1555998" y="861715"/>
          <a:ext cx="2069603" cy="1345242"/>
        </a:xfrm>
        <a:prstGeom prst="roundRect">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b="1" kern="1200"/>
            <a:t>Consequences</a:t>
          </a:r>
          <a:br>
            <a:rPr lang="en-CA" sz="1900" kern="1200"/>
          </a:br>
          <a:br>
            <a:rPr lang="en-CA" sz="1900" kern="1200"/>
          </a:br>
          <a:br>
            <a:rPr lang="en-CA" sz="1900" kern="1200"/>
          </a:br>
          <a:endParaRPr lang="en-CA" sz="1900" kern="1200"/>
        </a:p>
      </dsp:txBody>
      <dsp:txXfrm>
        <a:off x="1621667" y="927384"/>
        <a:ext cx="1938265" cy="1213904"/>
      </dsp:txXfrm>
    </dsp:sp>
    <dsp:sp modelId="{80A31979-9205-4149-8E77-EAAA704CC28B}">
      <dsp:nvSpPr>
        <dsp:cNvPr id="0" name=""/>
        <dsp:cNvSpPr/>
      </dsp:nvSpPr>
      <dsp:spPr>
        <a:xfrm>
          <a:off x="795412" y="1534336"/>
          <a:ext cx="3590775" cy="3590775"/>
        </a:xfrm>
        <a:custGeom>
          <a:avLst/>
          <a:gdLst/>
          <a:ahLst/>
          <a:cxnLst/>
          <a:rect l="0" t="0" r="0" b="0"/>
          <a:pathLst>
            <a:path>
              <a:moveTo>
                <a:pt x="2845249" y="338950"/>
              </a:moveTo>
              <a:arcTo wR="1795387" hR="1795387" stAng="18347139" swAng="3649545"/>
            </a:path>
          </a:pathLst>
        </a:custGeom>
        <a:noFill/>
        <a:ln w="381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899FDA7D-A000-4D4A-A0D4-9E9EC0F9F549}">
      <dsp:nvSpPr>
        <dsp:cNvPr id="0" name=""/>
        <dsp:cNvSpPr/>
      </dsp:nvSpPr>
      <dsp:spPr>
        <a:xfrm>
          <a:off x="3110849" y="3554797"/>
          <a:ext cx="2069603" cy="1345242"/>
        </a:xfrm>
        <a:prstGeom prst="roundRect">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b="1" kern="1200"/>
            <a:t>Risks</a:t>
          </a:r>
          <a:br>
            <a:rPr lang="en-CA" sz="1900" kern="1200"/>
          </a:br>
          <a:br>
            <a:rPr lang="en-CA" sz="1900" kern="1200"/>
          </a:br>
          <a:br>
            <a:rPr lang="en-CA" sz="1900" kern="1200"/>
          </a:br>
          <a:endParaRPr lang="en-CA" sz="1900" kern="1200"/>
        </a:p>
      </dsp:txBody>
      <dsp:txXfrm>
        <a:off x="3176518" y="3620466"/>
        <a:ext cx="1938265" cy="1213904"/>
      </dsp:txXfrm>
    </dsp:sp>
    <dsp:sp modelId="{87309E4D-6791-4EF0-90BE-0A02DD3EDF53}">
      <dsp:nvSpPr>
        <dsp:cNvPr id="0" name=""/>
        <dsp:cNvSpPr/>
      </dsp:nvSpPr>
      <dsp:spPr>
        <a:xfrm>
          <a:off x="795412" y="1534336"/>
          <a:ext cx="3590775" cy="3590775"/>
        </a:xfrm>
        <a:custGeom>
          <a:avLst/>
          <a:gdLst/>
          <a:ahLst/>
          <a:cxnLst/>
          <a:rect l="0" t="0" r="0" b="0"/>
          <a:pathLst>
            <a:path>
              <a:moveTo>
                <a:pt x="2650482" y="3374067"/>
              </a:moveTo>
              <a:arcTo wR="1795387" hR="1795387" stAng="3693463" swAng="3413073"/>
            </a:path>
          </a:pathLst>
        </a:custGeom>
        <a:noFill/>
        <a:ln w="381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2A6829E1-7935-418F-B2C6-6056F3631001}">
      <dsp:nvSpPr>
        <dsp:cNvPr id="0" name=""/>
        <dsp:cNvSpPr/>
      </dsp:nvSpPr>
      <dsp:spPr>
        <a:xfrm>
          <a:off x="1146" y="3554797"/>
          <a:ext cx="2069603" cy="1345242"/>
        </a:xfrm>
        <a:prstGeom prst="roundRect">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b="1" kern="1200"/>
            <a:t>Mechanisms</a:t>
          </a:r>
          <a:br>
            <a:rPr lang="en-CA" sz="1900" kern="1200"/>
          </a:br>
          <a:br>
            <a:rPr lang="en-CA" sz="1900" kern="1200"/>
          </a:br>
          <a:br>
            <a:rPr lang="en-CA" sz="1900" kern="1200"/>
          </a:br>
          <a:endParaRPr lang="en-CA" sz="1900" kern="1200"/>
        </a:p>
      </dsp:txBody>
      <dsp:txXfrm>
        <a:off x="66815" y="3620466"/>
        <a:ext cx="1938265" cy="1213904"/>
      </dsp:txXfrm>
    </dsp:sp>
    <dsp:sp modelId="{C13C0988-8087-4A5F-A9F3-14AFBBAB2524}">
      <dsp:nvSpPr>
        <dsp:cNvPr id="0" name=""/>
        <dsp:cNvSpPr/>
      </dsp:nvSpPr>
      <dsp:spPr>
        <a:xfrm>
          <a:off x="795412" y="1534336"/>
          <a:ext cx="3590775" cy="3590775"/>
        </a:xfrm>
        <a:custGeom>
          <a:avLst/>
          <a:gdLst/>
          <a:ahLst/>
          <a:cxnLst/>
          <a:rect l="0" t="0" r="0" b="0"/>
          <a:pathLst>
            <a:path>
              <a:moveTo>
                <a:pt x="11939" y="2002099"/>
              </a:moveTo>
              <a:arcTo wR="1795387" hR="1795387" stAng="10403316" swAng="3649545"/>
            </a:path>
          </a:pathLst>
        </a:custGeom>
        <a:noFill/>
        <a:ln w="38100"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CFC9F-CD21-4AEA-B513-40B18BCB1FC3}">
      <dsp:nvSpPr>
        <dsp:cNvPr id="0" name=""/>
        <dsp:cNvSpPr/>
      </dsp:nvSpPr>
      <dsp:spPr>
        <a:xfrm>
          <a:off x="602725" y="121585"/>
          <a:ext cx="645257" cy="645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E05C9C-823F-4927-9A35-EA039A1F39AF}">
      <dsp:nvSpPr>
        <dsp:cNvPr id="0" name=""/>
        <dsp:cNvSpPr/>
      </dsp:nvSpPr>
      <dsp:spPr>
        <a:xfrm>
          <a:off x="3557" y="942925"/>
          <a:ext cx="1843593" cy="93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CA" sz="2000" kern="1200" dirty="0"/>
            <a:t>Information ecosystem disruption</a:t>
          </a:r>
          <a:endParaRPr lang="en-US" sz="2000" kern="1200" dirty="0"/>
        </a:p>
      </dsp:txBody>
      <dsp:txXfrm>
        <a:off x="3557" y="942925"/>
        <a:ext cx="1843593" cy="933319"/>
      </dsp:txXfrm>
    </dsp:sp>
    <dsp:sp modelId="{A80699ED-1464-4453-82CA-4037B0B824C1}">
      <dsp:nvSpPr>
        <dsp:cNvPr id="0" name=""/>
        <dsp:cNvSpPr/>
      </dsp:nvSpPr>
      <dsp:spPr>
        <a:xfrm>
          <a:off x="3557" y="1958143"/>
          <a:ext cx="1843593" cy="225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Significantly changing how different actors and stakeholders in the online information ecosystem operate on their own and how they relate to each other</a:t>
          </a:r>
        </a:p>
      </dsp:txBody>
      <dsp:txXfrm>
        <a:off x="3557" y="1958143"/>
        <a:ext cx="1843593" cy="2258378"/>
      </dsp:txXfrm>
    </dsp:sp>
    <dsp:sp modelId="{CAAEE2EE-8C0D-4091-8B75-53FCC8869212}">
      <dsp:nvSpPr>
        <dsp:cNvPr id="0" name=""/>
        <dsp:cNvSpPr/>
      </dsp:nvSpPr>
      <dsp:spPr>
        <a:xfrm>
          <a:off x="2768948" y="121585"/>
          <a:ext cx="645257" cy="6452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7E36DE-2AC2-43DD-9886-F9B4A0400B35}">
      <dsp:nvSpPr>
        <dsp:cNvPr id="0" name=""/>
        <dsp:cNvSpPr/>
      </dsp:nvSpPr>
      <dsp:spPr>
        <a:xfrm>
          <a:off x="2169780" y="942925"/>
          <a:ext cx="1843593" cy="93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CA" sz="2000" kern="1200" dirty="0"/>
            <a:t>Concentration of power</a:t>
          </a:r>
          <a:endParaRPr lang="en-US" sz="2000" kern="1200" dirty="0"/>
        </a:p>
      </dsp:txBody>
      <dsp:txXfrm>
        <a:off x="2169780" y="942925"/>
        <a:ext cx="1843593" cy="933319"/>
      </dsp:txXfrm>
    </dsp:sp>
    <dsp:sp modelId="{0E4C1E1C-1B53-4941-ABB0-C65BEC3D8FB5}">
      <dsp:nvSpPr>
        <dsp:cNvPr id="0" name=""/>
        <dsp:cNvSpPr/>
      </dsp:nvSpPr>
      <dsp:spPr>
        <a:xfrm>
          <a:off x="2169780" y="1958143"/>
          <a:ext cx="1843593" cy="225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Worsening inequities in how power and control are distributed within our society and different communities</a:t>
          </a:r>
        </a:p>
      </dsp:txBody>
      <dsp:txXfrm>
        <a:off x="2169780" y="1958143"/>
        <a:ext cx="1843593" cy="2258378"/>
      </dsp:txXfrm>
    </dsp:sp>
    <dsp:sp modelId="{ACC90E9E-6ED7-4E93-A411-7DEE7F079BC3}">
      <dsp:nvSpPr>
        <dsp:cNvPr id="0" name=""/>
        <dsp:cNvSpPr/>
      </dsp:nvSpPr>
      <dsp:spPr>
        <a:xfrm>
          <a:off x="4935171" y="121585"/>
          <a:ext cx="645257" cy="645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99BC94-C9D5-4F77-A396-13842CAE1054}">
      <dsp:nvSpPr>
        <dsp:cNvPr id="0" name=""/>
        <dsp:cNvSpPr/>
      </dsp:nvSpPr>
      <dsp:spPr>
        <a:xfrm>
          <a:off x="4336003" y="942925"/>
          <a:ext cx="1843593" cy="93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Marginalization</a:t>
          </a:r>
        </a:p>
      </dsp:txBody>
      <dsp:txXfrm>
        <a:off x="4336003" y="942925"/>
        <a:ext cx="1843593" cy="933319"/>
      </dsp:txXfrm>
    </dsp:sp>
    <dsp:sp modelId="{5CD96415-929C-4F72-A7F0-162E35B78873}">
      <dsp:nvSpPr>
        <dsp:cNvPr id="0" name=""/>
        <dsp:cNvSpPr/>
      </dsp:nvSpPr>
      <dsp:spPr>
        <a:xfrm>
          <a:off x="4336003" y="1958143"/>
          <a:ext cx="1843593" cy="225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Relegating certain individuals and groups to the margins of society and corresponding discrimination</a:t>
          </a:r>
        </a:p>
      </dsp:txBody>
      <dsp:txXfrm>
        <a:off x="4336003" y="1958143"/>
        <a:ext cx="1843593" cy="2258378"/>
      </dsp:txXfrm>
    </dsp:sp>
    <dsp:sp modelId="{B98B4A3F-B6D9-4272-89AF-CC90421CE54A}">
      <dsp:nvSpPr>
        <dsp:cNvPr id="0" name=""/>
        <dsp:cNvSpPr/>
      </dsp:nvSpPr>
      <dsp:spPr>
        <a:xfrm>
          <a:off x="7101393" y="121585"/>
          <a:ext cx="645257" cy="6452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1A043F-780C-49E8-A7CC-4054E9D9BD6C}">
      <dsp:nvSpPr>
        <dsp:cNvPr id="0" name=""/>
        <dsp:cNvSpPr/>
      </dsp:nvSpPr>
      <dsp:spPr>
        <a:xfrm>
          <a:off x="6502225" y="942925"/>
          <a:ext cx="1843593" cy="93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CA" sz="2000" kern="1200" dirty="0"/>
            <a:t>Innovation decay</a:t>
          </a:r>
          <a:endParaRPr lang="en-US" sz="2000" kern="1200" dirty="0"/>
        </a:p>
      </dsp:txBody>
      <dsp:txXfrm>
        <a:off x="6502225" y="942925"/>
        <a:ext cx="1843593" cy="933319"/>
      </dsp:txXfrm>
    </dsp:sp>
    <dsp:sp modelId="{E68094D9-D728-4C47-9B40-944F9EEDF171}">
      <dsp:nvSpPr>
        <dsp:cNvPr id="0" name=""/>
        <dsp:cNvSpPr/>
      </dsp:nvSpPr>
      <dsp:spPr>
        <a:xfrm>
          <a:off x="6502225" y="1958143"/>
          <a:ext cx="1843593" cy="225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Constraining scientific explorations to specific narrow directions while throttling progress in other areas of information access research</a:t>
          </a:r>
        </a:p>
      </dsp:txBody>
      <dsp:txXfrm>
        <a:off x="6502225" y="1958143"/>
        <a:ext cx="1843593" cy="2258378"/>
      </dsp:txXfrm>
    </dsp:sp>
    <dsp:sp modelId="{4F0F7109-EE54-4A6F-86C5-AD6872971EC6}">
      <dsp:nvSpPr>
        <dsp:cNvPr id="0" name=""/>
        <dsp:cNvSpPr/>
      </dsp:nvSpPr>
      <dsp:spPr>
        <a:xfrm>
          <a:off x="9267616" y="121585"/>
          <a:ext cx="645257" cy="645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6F3DED-B4E0-4F34-AFCC-67AAB13B7C63}">
      <dsp:nvSpPr>
        <dsp:cNvPr id="0" name=""/>
        <dsp:cNvSpPr/>
      </dsp:nvSpPr>
      <dsp:spPr>
        <a:xfrm>
          <a:off x="8668448" y="942925"/>
          <a:ext cx="1843593" cy="93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CA" sz="2000" kern="1200" dirty="0"/>
            <a:t>Ecological impact</a:t>
          </a:r>
          <a:endParaRPr lang="en-US" sz="2000" kern="1200" dirty="0"/>
        </a:p>
      </dsp:txBody>
      <dsp:txXfrm>
        <a:off x="8668448" y="942925"/>
        <a:ext cx="1843593" cy="933319"/>
      </dsp:txXfrm>
    </dsp:sp>
    <dsp:sp modelId="{53BE9F27-E9B9-41DE-9834-94D39AD59656}">
      <dsp:nvSpPr>
        <dsp:cNvPr id="0" name=""/>
        <dsp:cNvSpPr/>
      </dsp:nvSpPr>
      <dsp:spPr>
        <a:xfrm>
          <a:off x="8668448" y="1958143"/>
          <a:ext cx="1843593" cy="225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Worsening anthropogenic climate change</a:t>
          </a:r>
        </a:p>
      </dsp:txBody>
      <dsp:txXfrm>
        <a:off x="8668448" y="1958143"/>
        <a:ext cx="1843593" cy="2258378"/>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40629-4A9F-4B4B-86C6-C7805A85486E}" type="datetimeFigureOut">
              <a:rPr lang="en-CA" smtClean="0"/>
              <a:t>2024-05-23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131A4-0AE9-43CD-ACD8-A1DDD14BA9CE}" type="slidenum">
              <a:rPr lang="en-CA" smtClean="0"/>
              <a:t>‹#›</a:t>
            </a:fld>
            <a:endParaRPr lang="en-CA"/>
          </a:p>
        </p:txBody>
      </p:sp>
    </p:spTree>
    <p:extLst>
      <p:ext uri="{BB962C8B-B14F-4D97-AF65-F5344CB8AC3E}">
        <p14:creationId xmlns:p14="http://schemas.microsoft.com/office/powerpoint/2010/main" val="90365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It is my absolute pleasure to be here today giving this talk and I am looking forward to follow-up conversations throughout the day. Today, I want to briefly share some thoughts and reflections that are on the top of my mind on the topic of the future of information access in context of the fast-changing AI landscape. </a:t>
            </a:r>
            <a:r>
              <a:rPr lang="en-US" sz="1200" dirty="0">
                <a:solidFill>
                  <a:schemeClr val="bg1"/>
                </a:solidFill>
                <a:effectLst>
                  <a:outerShdw blurRad="38100" dist="38100" dir="2700000" algn="tl">
                    <a:srgbClr val="000000">
                      <a:alpha val="43137"/>
                    </a:srgbClr>
                  </a:outerShdw>
                </a:effectLst>
                <a:latin typeface="Aptos Light" panose="020B0004020202020204" pitchFamily="34" charset="0"/>
              </a:rPr>
              <a:t>The views I will share in this talk are my own and do not reflect that of any institutions I am affiliated with.</a:t>
            </a:r>
            <a:endParaRPr lang="en-CA" dirty="0"/>
          </a:p>
        </p:txBody>
      </p:sp>
      <p:sp>
        <p:nvSpPr>
          <p:cNvPr id="4" name="Slide Number Placeholder 3"/>
          <p:cNvSpPr>
            <a:spLocks noGrp="1"/>
          </p:cNvSpPr>
          <p:nvPr>
            <p:ph type="sldNum" sz="quarter" idx="5"/>
          </p:nvPr>
        </p:nvSpPr>
        <p:spPr/>
        <p:txBody>
          <a:bodyPr/>
          <a:lstStyle/>
          <a:p>
            <a:fld id="{0B3131A4-0AE9-43CD-ACD8-A1DDD14BA9CE}" type="slidenum">
              <a:rPr lang="en-CA" smtClean="0"/>
              <a:t>1</a:t>
            </a:fld>
            <a:endParaRPr lang="en-CA"/>
          </a:p>
        </p:txBody>
      </p:sp>
    </p:spTree>
    <p:extLst>
      <p:ext uri="{BB962C8B-B14F-4D97-AF65-F5344CB8AC3E}">
        <p14:creationId xmlns:p14="http://schemas.microsoft.com/office/powerpoint/2010/main" val="520821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discussion about the social consequences of technology should include considerations of how the technology, and the general narratives about the technology, shifts power and codifies structures of hierarchy and control. A report from the research institute AI Now asserts the concentration of economic and political power in the hands of the tech industry as the core challenge posed by AI. They note that not just the technologies but the narratives (both the hype and the fear-mongering) around them questionably bolsters claims of “foundational” advancements. The 2024 edition of the World Economic Forum’s Global Risks Report lists “technological power concentration” as the 12th top global risk for the coming decade and as the biggest upward mover in their annual ranking of global risks compared to the previous year.</a:t>
            </a:r>
          </a:p>
        </p:txBody>
      </p:sp>
      <p:sp>
        <p:nvSpPr>
          <p:cNvPr id="4" name="Slide Number Placeholder 3"/>
          <p:cNvSpPr>
            <a:spLocks noGrp="1"/>
          </p:cNvSpPr>
          <p:nvPr>
            <p:ph type="sldNum" sz="quarter" idx="5"/>
          </p:nvPr>
        </p:nvSpPr>
        <p:spPr/>
        <p:txBody>
          <a:bodyPr/>
          <a:lstStyle/>
          <a:p>
            <a:fld id="{0B3131A4-0AE9-43CD-ACD8-A1DDD14BA9CE}" type="slidenum">
              <a:rPr lang="en-CA" smtClean="0"/>
              <a:t>10</a:t>
            </a:fld>
            <a:endParaRPr lang="en-CA"/>
          </a:p>
        </p:txBody>
      </p:sp>
    </p:spTree>
    <p:extLst>
      <p:ext uri="{BB962C8B-B14F-4D97-AF65-F5344CB8AC3E}">
        <p14:creationId xmlns:p14="http://schemas.microsoft.com/office/powerpoint/2010/main" val="2834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context, let’s talk about three potential mechanisms.</a:t>
            </a:r>
          </a:p>
          <a:p>
            <a:endParaRPr lang="en-US" dirty="0"/>
          </a:p>
          <a:p>
            <a:r>
              <a:rPr lang="en-US" dirty="0"/>
              <a:t>First, the development of generative AI is heavily reliant on the availability of large swaths of training data and largescale computing power for training and deployment. Only a handful of institutions, largely in the private sector, own and control these necessary resources giving them inordinate power to shape what AI looks like and to what end they are designed and optimized for. Increased access to these models has sometimes been touted as potential paths to mitigation but even “fully open” models that allow you to download their learned parameters </a:t>
            </a:r>
            <a:r>
              <a:rPr lang="en-CA" dirty="0"/>
              <a:t>do little to challenge the </a:t>
            </a:r>
            <a:r>
              <a:rPr lang="en-US" dirty="0"/>
              <a:t>predominant vision of the day of what AI should look like. That would require dismantling the data and compute moat itself and turning them into public infrastructure.</a:t>
            </a:r>
          </a:p>
          <a:p>
            <a:endParaRPr lang="en-US" dirty="0"/>
          </a:p>
          <a:p>
            <a:r>
              <a:rPr lang="en-US" dirty="0"/>
              <a:t>Second, there is also an emerging recognition of the dangers of AI persuasion. There is research that shows that people are more likely to consume information that opposes their own personal views and beliefs when the latter employs language similar to their own political leaning. Now consider the combination of the treasure trove of users’ private preferences and behavioral data that online platforms have been collecting and </a:t>
            </a:r>
            <a:r>
              <a:rPr lang="en-CA" dirty="0"/>
              <a:t>the capabilities of LLMs to produce persuasive language to </a:t>
            </a:r>
            <a:r>
              <a:rPr lang="en-US" dirty="0"/>
              <a:t>create terrifyingly effective tools for mass behavioral manipulation through ads and other forms of algorithmic nudging. Note, you don’t even need platform owners to maliciously want to manipulate public opinion in this case, simply optimizing for user engagement and ad revenue </a:t>
            </a:r>
            <a:r>
              <a:rPr lang="en-US" sz="1800" dirty="0">
                <a:effectLst/>
                <a:latin typeface="Aptos" panose="020B0004020202020204" pitchFamily="34" charset="0"/>
                <a:ea typeface="Aptos" panose="020B0004020202020204" pitchFamily="34" charset="0"/>
                <a:cs typeface="Times New Roman" panose="02020603050405020304" pitchFamily="18" charset="0"/>
              </a:rPr>
              <a:t>may encourage these models to produce persuasive rage-baiting language.</a:t>
            </a:r>
            <a:endParaRPr lang="en-US" dirty="0"/>
          </a:p>
          <a:p>
            <a:endParaRPr lang="en-US" dirty="0"/>
          </a:p>
          <a:p>
            <a:r>
              <a:rPr lang="en-CA" dirty="0"/>
              <a:t>Our third mechanism originates from a problem disguising itself as a solution. </a:t>
            </a:r>
            <a:r>
              <a:rPr lang="en-US" dirty="0"/>
              <a:t>Approaches such as reinforcement learning from human feedback (or RLHF) have come into vogue to “align” model outputs with “human values”. However, this approach presupposes some notions of desirable values and puts the burden of determining and enforcing them on the shoulders of platform owners, without any democratic and civil society oversight, further concentrating power to these platforms.</a:t>
            </a:r>
            <a:endParaRPr lang="en-CA" dirty="0"/>
          </a:p>
        </p:txBody>
      </p:sp>
      <p:sp>
        <p:nvSpPr>
          <p:cNvPr id="4" name="Slide Number Placeholder 3"/>
          <p:cNvSpPr>
            <a:spLocks noGrp="1"/>
          </p:cNvSpPr>
          <p:nvPr>
            <p:ph type="sldNum" sz="quarter" idx="5"/>
          </p:nvPr>
        </p:nvSpPr>
        <p:spPr/>
        <p:txBody>
          <a:bodyPr/>
          <a:lstStyle/>
          <a:p>
            <a:fld id="{0B3131A4-0AE9-43CD-ACD8-A1DDD14BA9CE}" type="slidenum">
              <a:rPr lang="en-CA" smtClean="0"/>
              <a:t>11</a:t>
            </a:fld>
            <a:endParaRPr lang="en-CA"/>
          </a:p>
        </p:txBody>
      </p:sp>
    </p:spTree>
    <p:extLst>
      <p:ext uri="{BB962C8B-B14F-4D97-AF65-F5344CB8AC3E}">
        <p14:creationId xmlns:p14="http://schemas.microsoft.com/office/powerpoint/2010/main" val="2164805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AI technologies, both in their process of development and deployment, may marginalize individuals or groups </a:t>
            </a:r>
            <a:r>
              <a:rPr lang="en-US" dirty="0"/>
              <a:t>by diminishing their value, power, and well-being.</a:t>
            </a:r>
            <a:r>
              <a:rPr lang="en-CA" dirty="0"/>
              <a:t> This may be in the context of data labor defined as </a:t>
            </a:r>
            <a:r>
              <a:rPr lang="en-US" dirty="0"/>
              <a:t>“activities that produce digital records useful for capital generation”. Appropriation of data labor includes both (i) the uncompensated appropriation of works by writers, authors, programmers, and peer production communities like Wikipedia, and (ii) under-compensated </a:t>
            </a:r>
            <a:r>
              <a:rPr lang="en-US" dirty="0" err="1"/>
              <a:t>crowdwork</a:t>
            </a:r>
            <a:r>
              <a:rPr lang="en-US" dirty="0"/>
              <a:t> for data labeling that have been instrumental in the development of these technologies. These dynamics mirror and reinforce historical dimensions of </a:t>
            </a:r>
            <a:r>
              <a:rPr lang="en-CA" dirty="0"/>
              <a:t>racial capitalism and coloniality</a:t>
            </a:r>
            <a:r>
              <a:rPr lang="en-US" dirty="0"/>
              <a:t> and global labor exploitation and extractive practices that may further amplify the global north and south divide. That is, while the global north accrues the benefits of AI, the global south is relegated to the role of producing data labor.</a:t>
            </a:r>
          </a:p>
          <a:p>
            <a:endParaRPr lang="en-US" dirty="0"/>
          </a:p>
          <a:p>
            <a:r>
              <a:rPr lang="en-US" dirty="0"/>
              <a:t>The other ways in which the application of generative AI in the context of information access may cause marginalization include amplification of harmful biases and stereotypes from training data and leaking people’s private information.</a:t>
            </a:r>
            <a:endParaRPr lang="en-CA" dirty="0"/>
          </a:p>
        </p:txBody>
      </p:sp>
      <p:sp>
        <p:nvSpPr>
          <p:cNvPr id="4" name="Slide Number Placeholder 3"/>
          <p:cNvSpPr>
            <a:spLocks noGrp="1"/>
          </p:cNvSpPr>
          <p:nvPr>
            <p:ph type="sldNum" sz="quarter" idx="5"/>
          </p:nvPr>
        </p:nvSpPr>
        <p:spPr/>
        <p:txBody>
          <a:bodyPr/>
          <a:lstStyle/>
          <a:p>
            <a:fld id="{0B3131A4-0AE9-43CD-ACD8-A1DDD14BA9CE}" type="slidenum">
              <a:rPr lang="en-CA" smtClean="0"/>
              <a:t>12</a:t>
            </a:fld>
            <a:endParaRPr lang="en-CA"/>
          </a:p>
        </p:txBody>
      </p:sp>
    </p:spTree>
    <p:extLst>
      <p:ext uri="{BB962C8B-B14F-4D97-AF65-F5344CB8AC3E}">
        <p14:creationId xmlns:p14="http://schemas.microsoft.com/office/powerpoint/2010/main" val="98276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Generative AI may also directly impact IR research through industry capture of academic research agendas and starve out investments in other socially important research areas that do not fit within the predominant narratives about AI today. Misapplications of LLMs for authoring papers and reviewing may also negatively impact IR scholarship.</a:t>
            </a:r>
          </a:p>
          <a:p>
            <a:endParaRPr lang="en-CA" dirty="0"/>
          </a:p>
          <a:p>
            <a:r>
              <a:rPr lang="en-CA" dirty="0"/>
              <a:t>Lastly, </a:t>
            </a:r>
            <a:r>
              <a:rPr lang="en-US" dirty="0"/>
              <a:t>the ecological cost of deep learning models has been a subject of much concern and debate in the AI community. By some estimates, the computing power being utilized for deep learning research has been doubling every 3.4 months since 2012. In the US, data centers consumed more than 4% of their total national electricity in 2022, and that number is projected to grow to 6% by 2026. Another study estimates that by 2040 Information and Communications Technology industry on the whole alone would account for 14% of global emissions. By 2027, global AI demand may be responsible for withdrawal of 1.1 − 1.7 trillion gallons of fresh water annually. Serious concern also revolve around the rising levels of electronic wastes. Even as we make progress in reducing the ecological cost of training and deploying individual models, those gains may end up being redirected to develop even larger models and their even wider deployment worsening the overall ecological impact.</a:t>
            </a:r>
            <a:endParaRPr lang="en-CA" dirty="0"/>
          </a:p>
        </p:txBody>
      </p:sp>
      <p:sp>
        <p:nvSpPr>
          <p:cNvPr id="4" name="Slide Number Placeholder 3"/>
          <p:cNvSpPr>
            <a:spLocks noGrp="1"/>
          </p:cNvSpPr>
          <p:nvPr>
            <p:ph type="sldNum" sz="quarter" idx="5"/>
          </p:nvPr>
        </p:nvSpPr>
        <p:spPr/>
        <p:txBody>
          <a:bodyPr/>
          <a:lstStyle/>
          <a:p>
            <a:fld id="{0B3131A4-0AE9-43CD-ACD8-A1DDD14BA9CE}" type="slidenum">
              <a:rPr lang="en-CA" smtClean="0"/>
              <a:t>13</a:t>
            </a:fld>
            <a:endParaRPr lang="en-CA"/>
          </a:p>
        </p:txBody>
      </p:sp>
    </p:spTree>
    <p:extLst>
      <p:ext uri="{BB962C8B-B14F-4D97-AF65-F5344CB8AC3E}">
        <p14:creationId xmlns:p14="http://schemas.microsoft.com/office/powerpoint/2010/main" val="3610641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have so far talked about potential dangers of generative AI in the context of information access. Let’s take a moment now to circle back to a question I alluded to at the very beginning of this talk: What does society need from IR research and what would information access research agenda look like if we center on societal needs and not technology trends?</a:t>
            </a:r>
          </a:p>
        </p:txBody>
      </p:sp>
      <p:sp>
        <p:nvSpPr>
          <p:cNvPr id="4" name="Slide Number Placeholder 3"/>
          <p:cNvSpPr>
            <a:spLocks noGrp="1"/>
          </p:cNvSpPr>
          <p:nvPr>
            <p:ph type="sldNum" sz="quarter" idx="5"/>
          </p:nvPr>
        </p:nvSpPr>
        <p:spPr/>
        <p:txBody>
          <a:bodyPr/>
          <a:lstStyle/>
          <a:p>
            <a:fld id="{0B3131A4-0AE9-43CD-ACD8-A1DDD14BA9CE}" type="slidenum">
              <a:rPr lang="en-CA" smtClean="0"/>
              <a:t>14</a:t>
            </a:fld>
            <a:endParaRPr lang="en-CA"/>
          </a:p>
        </p:txBody>
      </p:sp>
    </p:spTree>
    <p:extLst>
      <p:ext uri="{BB962C8B-B14F-4D97-AF65-F5344CB8AC3E}">
        <p14:creationId xmlns:p14="http://schemas.microsoft.com/office/powerpoint/2010/main" val="2663621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salient question that is often ignored in these conversations is what futures are we building towards for our society and what role do we envision information access technologies will play towards those transformations? We need to talk about our sociotechnical imaginaries and our theories of change. </a:t>
            </a:r>
            <a:r>
              <a:rPr lang="en" dirty="0"/>
              <a:t>Sociotechnical imaginaries, simply put, are our visions of desirable sociotechnical futures. Correspondingly, theories of change articulate how our work and actions should take us closer towards those goals. These diverse, and often diverging, perspectives that guide the community and our own research frequently remain implicit and unstated. Whether it is the IR or the NLP or the AI community, we should critically reflect on the goals and motivations that guide our research and system development. For example, whose sociotechnical imaginaries are granted normative status and what myriads of radically alternative futures are we overlooking? How does increasing dominance of established for-profit platforms over academic research influences and/or homogenizes the kinds of IR systems we build? What would IR systems look like if designed for futures informed by feminist, queer, decolonial, anti-racist, anti-casteist, and abolitionist thoughts, and if the focus of IR and AI research was to dismantle colonial cisheteropatriarchal capitalist structures and not to prop them up? Shifting the frame from “how can current systems be less harmful” to “what social changes we want to affect and what systems should we build and how should we build them to make progress towards those goals” can guide us in different research directions and reveal new guiding strategies.</a:t>
            </a:r>
            <a:endParaRPr lang="en-CA" dirty="0"/>
          </a:p>
        </p:txBody>
      </p:sp>
      <p:sp>
        <p:nvSpPr>
          <p:cNvPr id="4" name="Slide Number Placeholder 3"/>
          <p:cNvSpPr>
            <a:spLocks noGrp="1"/>
          </p:cNvSpPr>
          <p:nvPr>
            <p:ph type="sldNum" sz="quarter" idx="5"/>
          </p:nvPr>
        </p:nvSpPr>
        <p:spPr/>
        <p:txBody>
          <a:bodyPr/>
          <a:lstStyle/>
          <a:p>
            <a:fld id="{0B3131A4-0AE9-43CD-ACD8-A1DDD14BA9CE}" type="slidenum">
              <a:rPr lang="en-CA" smtClean="0"/>
              <a:t>15</a:t>
            </a:fld>
            <a:endParaRPr lang="en-CA"/>
          </a:p>
        </p:txBody>
      </p:sp>
    </p:spTree>
    <p:extLst>
      <p:ext uri="{BB962C8B-B14F-4D97-AF65-F5344CB8AC3E}">
        <p14:creationId xmlns:p14="http://schemas.microsoft.com/office/powerpoint/2010/main" val="1331217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IR research is guided by the needs of different stakeholders. </a:t>
            </a:r>
            <a:r>
              <a:rPr lang="en" dirty="0"/>
              <a:t>Historically, IR has placed a strong emphasis on the needs of the user or consumer such as relevance, personalization, and faster response times. A focus on the needs of the system owners—such as revenue, market share, and brand—and those of the content publishers—for example, traffic, monetization, and exposure—have also been salient in driving significant real-world IR system design and deployment decisions. Societal concerns, on the other hand, in both IR research and industry settings have commonly been framed through narrower lenses of harm mitigation, such as “how do we make the IR system fairer?” and “how do we reduce misinformation in search results?”, without explicitly reflecting on how these systems should contribute to knowledge production, public education, and social justice. I believe there is value in explicitly articulating a hierarchy of stakeholder needs that place societal needs as the most critical and fundamental concern in IR system design and deployment, followed by (in order) the needs of the consumer, producers, and finally that of the system owners.</a:t>
            </a:r>
          </a:p>
          <a:p>
            <a:endParaRPr lang="en" dirty="0"/>
          </a:p>
          <a:p>
            <a:r>
              <a:rPr lang="en" dirty="0"/>
              <a:t>We should also dismantle the artificial separation between the research on fairness and ethics in IR and the rest of IR research. Societal needs cannot just be the concern of a small subset of our research and technology communities, </a:t>
            </a:r>
            <a:r>
              <a:rPr lang="en-US" dirty="0"/>
              <a:t>these concerns should be central to all IR research</a:t>
            </a:r>
            <a:r>
              <a:rPr lang="en" dirty="0"/>
              <a:t>. Instead of adopting a reactionary strategy of trying to mitigate potential social harms from emerging technologies, the community as a whole should engage in dialogs on societal good and aim to proactively set an IR research agenda for the kinds of systems we _should_ build centering on those grounded needs. </a:t>
            </a:r>
            <a:r>
              <a:rPr lang="en-US" dirty="0"/>
              <a:t>Ultimately, research that attempts to affect sociotechnical change should not just transform the technology, but also every researcher and practitioner, and both are necessary for progress.</a:t>
            </a:r>
          </a:p>
          <a:p>
            <a:endParaRPr lang="en-US" dirty="0"/>
          </a:p>
          <a:p>
            <a:r>
              <a:rPr lang="en-CA" dirty="0"/>
              <a:t>It is by intentionally centering societal needs and by engaging everyone in our communities in conversations on these topics that we can develop and explicate our sociotechnical imaginaries and our theories of change.</a:t>
            </a:r>
          </a:p>
        </p:txBody>
      </p:sp>
      <p:sp>
        <p:nvSpPr>
          <p:cNvPr id="4" name="Slide Number Placeholder 3"/>
          <p:cNvSpPr>
            <a:spLocks noGrp="1"/>
          </p:cNvSpPr>
          <p:nvPr>
            <p:ph type="sldNum" sz="quarter" idx="5"/>
          </p:nvPr>
        </p:nvSpPr>
        <p:spPr/>
        <p:txBody>
          <a:bodyPr/>
          <a:lstStyle/>
          <a:p>
            <a:fld id="{0B3131A4-0AE9-43CD-ACD8-A1DDD14BA9CE}" type="slidenum">
              <a:rPr lang="en-CA" smtClean="0"/>
              <a:t>16</a:t>
            </a:fld>
            <a:endParaRPr lang="en-CA"/>
          </a:p>
        </p:txBody>
      </p:sp>
    </p:spTree>
    <p:extLst>
      <p:ext uri="{BB962C8B-B14F-4D97-AF65-F5344CB8AC3E}">
        <p14:creationId xmlns:p14="http://schemas.microsoft.com/office/powerpoint/2010/main" val="1671867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When we shift the frame of Responsible AI or IR away from the narrow lens of harm mitigation and towards centering our desired social change, we may discover different paths forward. </a:t>
            </a:r>
            <a:r>
              <a:rPr lang="en-US" dirty="0"/>
              <a:t>For example, from a decolonial IR lens, it may force fairness research to abandon the search for “universal” approaches to measuring and optimizing for fairness and shift focus to co-develop relevant local intervention strategies with local legal scholars in recognition of significant differences in legal treatment of topics such as affirmative action across geographies. Or, through feminist, queer, and anti-racist IR lens, we may decide that, say, instead of trying to algorithmically fix under-representation of women and people of color in image search results for occupational roles, we could reclaim that digital space as a site of resistance and emancipatory pedagogy by allowing feminist, queer, and anti-racist scholars, activists, and artists to create experiences that teach the history of these movements and struggles. E</a:t>
            </a:r>
            <a:r>
              <a:rPr lang="en-US" b="0" dirty="0"/>
              <a:t>mancipatory</a:t>
            </a:r>
            <a:r>
              <a:rPr lang="en-US" dirty="0"/>
              <a:t> and anti-capitalist perspectives may also motivate us to reimagine search and recommender systems as decentralized and federated. Or it may encourage us to think about dialogical search interfaces that enable conversations between people for knowledge production and consensus building, not between people and the system as is the focus of conversational IR. These are but few examples that I am intentionally cherry-picking to motivate what such a shift may encompass if we start from explicit sociotechnical futures and then work out what it would take to get us there, rather than starting from emerging technologies and asking how they can be made socially useful, or less harmful. This change in mindset may also encourage us to think critically about the role of organizing and movement building in socially focused IR research.</a:t>
            </a:r>
          </a:p>
        </p:txBody>
      </p:sp>
      <p:sp>
        <p:nvSpPr>
          <p:cNvPr id="4" name="Slide Number Placeholder 3"/>
          <p:cNvSpPr>
            <a:spLocks noGrp="1"/>
          </p:cNvSpPr>
          <p:nvPr>
            <p:ph type="sldNum" sz="quarter" idx="5"/>
          </p:nvPr>
        </p:nvSpPr>
        <p:spPr/>
        <p:txBody>
          <a:bodyPr/>
          <a:lstStyle/>
          <a:p>
            <a:fld id="{0B3131A4-0AE9-43CD-ACD8-A1DDD14BA9CE}" type="slidenum">
              <a:rPr lang="en-CA" smtClean="0"/>
              <a:t>17</a:t>
            </a:fld>
            <a:endParaRPr lang="en-CA"/>
          </a:p>
        </p:txBody>
      </p:sp>
    </p:spTree>
    <p:extLst>
      <p:ext uri="{BB962C8B-B14F-4D97-AF65-F5344CB8AC3E}">
        <p14:creationId xmlns:p14="http://schemas.microsoft.com/office/powerpoint/2010/main" val="847242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To be very clear, this is absolutely not a call for technosolutionism. Quite the contrary, we need safe spaces where IR researchers can engage with social scientists, legal scholars, critical theorists, activists, and artists, in recognition of our collective struggle to develop shared understandings of the core challenges and what IR research can offer to this process. We must approach these spaces with curiosity and humility; in recognition of our own incomplete understanding of the world; open to change and be changed by these encounters.</a:t>
            </a:r>
          </a:p>
          <a:p>
            <a:endParaRPr lang="en" dirty="0"/>
          </a:p>
          <a:p>
            <a:r>
              <a:rPr lang="en" dirty="0"/>
              <a:t>This is also a conversation about diversity and inclusion. </a:t>
            </a:r>
            <a:r>
              <a:rPr lang="en-US" dirty="0"/>
              <a:t>To challenge the homogeneity of the future imaginaries saliently bound by colonial, </a:t>
            </a:r>
            <a:r>
              <a:rPr lang="en-US" dirty="0" err="1"/>
              <a:t>cisheteropatriarchal</a:t>
            </a:r>
            <a:r>
              <a:rPr lang="en-US" dirty="0"/>
              <a:t>, and capitalist ways of knowing the world, we need broad and diverse participation </a:t>
            </a:r>
            <a:r>
              <a:rPr lang="en-US" sz="1800" dirty="0">
                <a:effectLst/>
                <a:latin typeface="Aptos" panose="020B0004020202020204" pitchFamily="34" charset="0"/>
                <a:ea typeface="Aptos" panose="020B0004020202020204" pitchFamily="34" charset="0"/>
                <a:cs typeface="Times New Roman" panose="02020603050405020304" pitchFamily="18" charset="0"/>
              </a:rPr>
              <a:t>in our communities</a:t>
            </a:r>
            <a:r>
              <a:rPr lang="en-US" dirty="0"/>
              <a:t>. For our sociotechnical imaginaries to be informed by pluralistic social, cultural, and political perspectives we not only need significantly improved representation from historically underrepresented and marginalized groups, but to also be inclusive of their politics and world views. </a:t>
            </a:r>
            <a:r>
              <a:rPr lang="en-US" sz="1200" dirty="0">
                <a:latin typeface="Aptos Light" panose="020B0004020202020204" pitchFamily="34" charset="0"/>
              </a:rPr>
              <a:t>Inclusion of people without inclusion of their history, struggles, and politics is simply tokenism and epistemic injustice. We should go beyond Diversity and Inclusion and enshrine Justice and Equity as </a:t>
            </a:r>
            <a:r>
              <a:rPr lang="en-US" sz="1800" dirty="0">
                <a:effectLst/>
                <a:latin typeface="Aptos" panose="020B0004020202020204" pitchFamily="34" charset="0"/>
                <a:ea typeface="Aptos" panose="020B0004020202020204" pitchFamily="34" charset="0"/>
                <a:cs typeface="Times New Roman" panose="02020603050405020304" pitchFamily="18" charset="0"/>
              </a:rPr>
              <a:t>also </a:t>
            </a:r>
            <a:r>
              <a:rPr lang="en-US" sz="1200" dirty="0">
                <a:latin typeface="Aptos Light" panose="020B0004020202020204" pitchFamily="34" charset="0"/>
              </a:rPr>
              <a:t>our goal. To quote </a:t>
            </a:r>
            <a:r>
              <a:rPr lang="en-CA" dirty="0"/>
              <a:t>Keyes et al.: “</a:t>
            </a:r>
            <a:r>
              <a:rPr lang="en-US" dirty="0"/>
              <a:t>This must be about more than just bodies: it is not diversity if we only accept marginalized people who are stripped of the epistemic models that underpin experiences of being Other, or have the work they draw from those models held to an unequal standard of legitimacy</a:t>
            </a:r>
            <a:r>
              <a:rPr lang="en-CA" dirty="0"/>
              <a:t>”.</a:t>
            </a:r>
          </a:p>
        </p:txBody>
      </p:sp>
      <p:sp>
        <p:nvSpPr>
          <p:cNvPr id="4" name="Slide Number Placeholder 3"/>
          <p:cNvSpPr>
            <a:spLocks noGrp="1"/>
          </p:cNvSpPr>
          <p:nvPr>
            <p:ph type="sldNum" sz="quarter" idx="5"/>
          </p:nvPr>
        </p:nvSpPr>
        <p:spPr/>
        <p:txBody>
          <a:bodyPr/>
          <a:lstStyle/>
          <a:p>
            <a:fld id="{0B3131A4-0AE9-43CD-ACD8-A1DDD14BA9CE}" type="slidenum">
              <a:rPr lang="en-CA" smtClean="0"/>
              <a:t>18</a:t>
            </a:fld>
            <a:endParaRPr lang="en-CA"/>
          </a:p>
        </p:txBody>
      </p:sp>
    </p:spTree>
    <p:extLst>
      <p:ext uri="{BB962C8B-B14F-4D97-AF65-F5344CB8AC3E}">
        <p14:creationId xmlns:p14="http://schemas.microsoft.com/office/powerpoint/2010/main" val="3698645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conclusion, I hope</a:t>
            </a:r>
            <a:r>
              <a:rPr lang="en-US" dirty="0"/>
              <a:t> this talk sparks many passionate conversations and debates and radicalizes us to work on issues of social import and reflect on why we do what we do. </a:t>
            </a:r>
            <a:r>
              <a:rPr lang="en" dirty="0"/>
              <a:t>This is also a call for emphasizing praxis over proxy quantitative measures of success. By praxis I am referring to a combination of action and reflection, where the actions in this context may refer to any research activity, including but not limited to: formalization, design, experimentation, publishing, artefact creation, open sourcing, and community building. And examples of proxies may include </a:t>
            </a:r>
            <a:r>
              <a:rPr lang="en-US" sz="1800" dirty="0">
                <a:effectLst/>
                <a:latin typeface="Aptos" panose="020B0004020202020204" pitchFamily="34" charset="0"/>
                <a:ea typeface="Aptos" panose="020B0004020202020204" pitchFamily="34" charset="0"/>
                <a:cs typeface="Times New Roman" panose="02020603050405020304" pitchFamily="18" charset="0"/>
              </a:rPr>
              <a:t>state-of-the-art</a:t>
            </a:r>
            <a:r>
              <a:rPr lang="en" dirty="0"/>
              <a:t> performances on benchmarks and leaderboard rankings that do not translate to better scientific understanding or positive impact on society.</a:t>
            </a:r>
            <a:r>
              <a:rPr lang="en-US" dirty="0"/>
              <a:t> But above all, I hope that as a community we continue to build technology not just out of excitement for technology itself, but as an act of radical love for all peoples and the worlds we share.</a:t>
            </a:r>
          </a:p>
        </p:txBody>
      </p:sp>
      <p:sp>
        <p:nvSpPr>
          <p:cNvPr id="4" name="Slide Number Placeholder 3"/>
          <p:cNvSpPr>
            <a:spLocks noGrp="1"/>
          </p:cNvSpPr>
          <p:nvPr>
            <p:ph type="sldNum" sz="quarter" idx="5"/>
          </p:nvPr>
        </p:nvSpPr>
        <p:spPr/>
        <p:txBody>
          <a:bodyPr/>
          <a:lstStyle/>
          <a:p>
            <a:fld id="{0B3131A4-0AE9-43CD-ACD8-A1DDD14BA9CE}" type="slidenum">
              <a:rPr lang="en-CA" smtClean="0"/>
              <a:t>19</a:t>
            </a:fld>
            <a:endParaRPr lang="en-CA"/>
          </a:p>
        </p:txBody>
      </p:sp>
    </p:spTree>
    <p:extLst>
      <p:ext uri="{BB962C8B-B14F-4D97-AF65-F5344CB8AC3E}">
        <p14:creationId xmlns:p14="http://schemas.microsoft.com/office/powerpoint/2010/main" val="69578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 am an information retrieval (IR) researcher. The field of IR </a:t>
            </a:r>
            <a:r>
              <a:rPr lang="en" dirty="0"/>
              <a:t>is currently in a period of transformative change. This is in part due to the recent emergence of generative AI and their applications in the context of online information access. </a:t>
            </a:r>
            <a:r>
              <a:rPr lang="en-US" dirty="0"/>
              <a:t>In just the last couple of years or so, we have witnessed conversational search interfaces such as Bing Chat go from being aspirational to being deployed at web-scale. We also see systems like Microsoft 365 Copilot increasingly embed themselves in users’ work processes and performing information lookup on behalf of the user, in essence shifting search from being user-driven to more context-driven. These are a couple of examples of how LLMs and other generative AI approaches are changing how we access information and the priorities for IR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CA" dirty="0"/>
              <a:t>At the same time, there is another force that should be shaping information access research. Our world is experiencing rising global conflicts, pandemics, and impending climate catastrophes. Robust access to reliable information is a key ingredient to addressing many of these global challenges. In this context, the concerns for IR research are not limited to topical relevance, speed, and convenience of retrieving information artefacts but also how IR systems impact knowledge production, health education, and social change in our communities.</a:t>
            </a:r>
          </a:p>
          <a:p>
            <a:endParaRPr lang="en-CA" dirty="0"/>
          </a:p>
          <a:p>
            <a:r>
              <a:rPr lang="en-CA" dirty="0"/>
              <a:t>As researchers and practitioners, we need to recognize that there is a growing tension between IR research being guided by “what AI makes plausible” vs. “what the world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131A4-0AE9-43CD-ACD8-A1DDD14BA9CE}"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118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a:t>
            </a:r>
          </a:p>
        </p:txBody>
      </p:sp>
      <p:sp>
        <p:nvSpPr>
          <p:cNvPr id="4" name="Slide Number Placeholder 3"/>
          <p:cNvSpPr>
            <a:spLocks noGrp="1"/>
          </p:cNvSpPr>
          <p:nvPr>
            <p:ph type="sldNum" sz="quarter" idx="5"/>
          </p:nvPr>
        </p:nvSpPr>
        <p:spPr/>
        <p:txBody>
          <a:bodyPr/>
          <a:lstStyle/>
          <a:p>
            <a:fld id="{0B3131A4-0AE9-43CD-ACD8-A1DDD14BA9CE}" type="slidenum">
              <a:rPr lang="en-CA" smtClean="0"/>
              <a:t>20</a:t>
            </a:fld>
            <a:endParaRPr lang="en-CA"/>
          </a:p>
        </p:txBody>
      </p:sp>
    </p:spTree>
    <p:extLst>
      <p:ext uri="{BB962C8B-B14F-4D97-AF65-F5344CB8AC3E}">
        <p14:creationId xmlns:p14="http://schemas.microsoft.com/office/powerpoint/2010/main" val="343023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we are observing are these split perspectives on the promise of generative AI for information access.</a:t>
            </a:r>
          </a:p>
          <a:p>
            <a:endParaRPr lang="en-CA" dirty="0"/>
          </a:p>
          <a:p>
            <a:r>
              <a:rPr lang="en-CA" dirty="0"/>
              <a:t>On one hand, these technologies may help realize new modalities for information access and help reimagine the whole search stack. These technologies are also demonstrating dramatic improvements on some of the core age-old challenges in IR, such as relevance prediction. For example, last year, we found that </a:t>
            </a:r>
            <a:r>
              <a:rPr lang="en-US" dirty="0"/>
              <a:t>LLMs can estimate the actual searcher’s preference for documents, given their query, better than several populations of human relevance assessors. LLMs can now estimate relevance at least comparably if not more accurately than the human relevance assessments that have guided decades of IR research. This sort of marks a watershed moment for </a:t>
            </a:r>
            <a:r>
              <a:rPr lang="en-US" sz="1800" dirty="0">
                <a:effectLst/>
                <a:latin typeface="Aptos" panose="020B0004020202020204" pitchFamily="34" charset="0"/>
                <a:ea typeface="Aptos" panose="020B0004020202020204" pitchFamily="34" charset="0"/>
                <a:cs typeface="Times New Roman" panose="02020603050405020304" pitchFamily="18" charset="0"/>
              </a:rPr>
              <a:t>the field</a:t>
            </a:r>
            <a:r>
              <a:rPr lang="en-US" dirty="0"/>
              <a:t>.</a:t>
            </a:r>
          </a:p>
          <a:p>
            <a:endParaRPr lang="en-US" dirty="0"/>
          </a:p>
          <a:p>
            <a:r>
              <a:rPr lang="en-US" dirty="0"/>
              <a:t>On the other hand, there are reasons to worry about how generative AI may disrupt our online information ecosystem, act as </a:t>
            </a:r>
            <a:r>
              <a:rPr lang="en-US" sz="1800" dirty="0">
                <a:effectLst/>
                <a:latin typeface="Aptos" panose="020B0004020202020204" pitchFamily="34" charset="0"/>
                <a:ea typeface="Aptos" panose="020B0004020202020204" pitchFamily="34" charset="0"/>
                <a:cs typeface="Times New Roman" panose="02020603050405020304" pitchFamily="18" charset="0"/>
              </a:rPr>
              <a:t>misinformation</a:t>
            </a:r>
            <a:r>
              <a:rPr lang="en-CA" dirty="0"/>
              <a:t> superspreaders, concentrate power, and reproduce historical marginalization. And of course, all of this along with a heavy price tag of accelerating anthropogenic climate change.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 how do we reconcile these two sides? Is it effective in the long-term to have most of the AI, ML, NLP, and IR communities chasing new model capabilities while a subset of the community is relegated to identifying risks and mitigation strategies? To us in this room, as researchers, practitioners, legal experts, and members of the civil society, does it feel like we are addressing these concerns effectively and adequately? While I acknowledge that there is a wide range of opinions on this, I am going to hazard a guess that most of you in this audience think we have a long way to go to ensure that these technologies benefit, not harm, society as a whole.</a:t>
            </a:r>
          </a:p>
        </p:txBody>
      </p:sp>
      <p:sp>
        <p:nvSpPr>
          <p:cNvPr id="4" name="Slide Number Placeholder 3"/>
          <p:cNvSpPr>
            <a:spLocks noGrp="1"/>
          </p:cNvSpPr>
          <p:nvPr>
            <p:ph type="sldNum" sz="quarter" idx="5"/>
          </p:nvPr>
        </p:nvSpPr>
        <p:spPr/>
        <p:txBody>
          <a:bodyPr/>
          <a:lstStyle/>
          <a:p>
            <a:fld id="{0B3131A4-0AE9-43CD-ACD8-A1DDD14BA9CE}" type="slidenum">
              <a:rPr lang="en-CA" smtClean="0"/>
              <a:t>3</a:t>
            </a:fld>
            <a:endParaRPr lang="en-CA"/>
          </a:p>
        </p:txBody>
      </p:sp>
    </p:spTree>
    <p:extLst>
      <p:ext uri="{BB962C8B-B14F-4D97-AF65-F5344CB8AC3E}">
        <p14:creationId xmlns:p14="http://schemas.microsoft.com/office/powerpoint/2010/main" val="286726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tx1">
                    <a:lumMod val="75000"/>
                    <a:lumOff val="25000"/>
                  </a:schemeClr>
                </a:solidFill>
                <a:latin typeface="Aptos Light" panose="020B0004020202020204" pitchFamily="34" charset="0"/>
              </a:rPr>
              <a:t>I want to provoke certain conversations in this room today. Both on the sociotechnical implications of generative AI for information access as well as on how we approach and frame these questions as a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chemeClr val="tx1">
                  <a:lumMod val="75000"/>
                  <a:lumOff val="25000"/>
                </a:schemeClr>
              </a:solidFill>
              <a:latin typeface="Aptos Light"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tx1">
                    <a:lumMod val="75000"/>
                    <a:lumOff val="25000"/>
                  </a:schemeClr>
                </a:solidFill>
                <a:latin typeface="Aptos Light" panose="020B0004020202020204" pitchFamily="34" charset="0"/>
              </a:rPr>
              <a:t>To those </a:t>
            </a:r>
            <a:r>
              <a:rPr lang="en-CA" sz="1800" dirty="0">
                <a:effectLst/>
                <a:latin typeface="Aptos" panose="020B0004020202020204" pitchFamily="34" charset="0"/>
                <a:ea typeface="Aptos" panose="020B0004020202020204" pitchFamily="34" charset="0"/>
                <a:cs typeface="Times New Roman" panose="02020603050405020304" pitchFamily="18" charset="0"/>
              </a:rPr>
              <a:t>working</a:t>
            </a:r>
            <a:r>
              <a:rPr lang="en-US" sz="1200" dirty="0">
                <a:solidFill>
                  <a:schemeClr val="tx1">
                    <a:lumMod val="75000"/>
                    <a:lumOff val="25000"/>
                  </a:schemeClr>
                </a:solidFill>
                <a:latin typeface="+mj-lt"/>
              </a:rPr>
              <a:t> in responsible AI, AI ethics, AI &amp; Society, </a:t>
            </a:r>
            <a:r>
              <a:rPr lang="en-US" sz="1200" dirty="0" err="1">
                <a:solidFill>
                  <a:schemeClr val="tx1">
                    <a:lumMod val="75000"/>
                    <a:lumOff val="25000"/>
                  </a:schemeClr>
                </a:solidFill>
                <a:latin typeface="+mj-lt"/>
              </a:rPr>
              <a:t>FAccT</a:t>
            </a:r>
            <a:r>
              <a:rPr lang="en-US" sz="1200" dirty="0">
                <a:solidFill>
                  <a:schemeClr val="tx1">
                    <a:lumMod val="75000"/>
                    <a:lumOff val="25000"/>
                  </a:schemeClr>
                </a:solidFill>
                <a:latin typeface="+mj-lt"/>
              </a:rPr>
              <a:t>, or any related </a:t>
            </a:r>
            <a:r>
              <a:rPr lang="en-US" sz="1800" dirty="0">
                <a:effectLst/>
                <a:latin typeface="Aptos" panose="020B0004020202020204" pitchFamily="34" charset="0"/>
                <a:ea typeface="Aptos" panose="020B0004020202020204" pitchFamily="34" charset="0"/>
                <a:cs typeface="Times New Roman" panose="02020603050405020304" pitchFamily="18" charset="0"/>
              </a:rPr>
              <a:t>fields</a:t>
            </a:r>
            <a:r>
              <a:rPr lang="en-US" sz="1200" dirty="0">
                <a:solidFill>
                  <a:schemeClr val="tx1">
                    <a:lumMod val="75000"/>
                    <a:lumOff val="25000"/>
                  </a:schemeClr>
                </a:solidFill>
                <a:latin typeface="+mj-lt"/>
              </a:rPr>
              <a:t>: Does it feel like you are constantly stuck enumerating the risks of one emerging technology, and before you have barely scratched that surface something else new and shiny comes around and now you are enumerating the risks of that, and before long you are interrupted again by an even newer shinier thing that you must shift all your focus to, and the never-ending cycle continues? Are many of the algorithmic fairness and bias problems that we are concerned with in fact mis-framings that detract from underlying concerns of how these technologies shift power and wealth and codify structures of injustice? Should we in this room, while attending an event called “Responsible AI” take a moment to question if that frame itself presupposes that the current incarnation of these technologies can be made responsible? Should we recognize that how we are developing AI technologies today at least in part mirrors large scale extractive practices that concentrate wealth and power? Can we interrogate towards what end we are building these AI technologies and radically reimagine how we build them?</a:t>
            </a:r>
            <a:endParaRPr lang="en-US" sz="1200" dirty="0">
              <a:latin typeface="+mj-lt"/>
            </a:endParaRPr>
          </a:p>
          <a:p>
            <a:endParaRPr lang="en-CA" dirty="0"/>
          </a:p>
          <a:p>
            <a:r>
              <a:rPr lang="en-CA" dirty="0"/>
              <a:t>We should broaden our lens from narrow focus on AI fairness and bias to broader sociotechnical considerations for these systems that emphasize their systemic consequences and socially grounded risks. I believe we must also go further and critically reflect on how we do AI fairness and ethics research, the power and incentive structures that guide such research, who is allowed to conduct such research, and whose critical perspectives in the community are overlooked. This is the focus of my talk today.</a:t>
            </a:r>
          </a:p>
        </p:txBody>
      </p:sp>
      <p:sp>
        <p:nvSpPr>
          <p:cNvPr id="4" name="Slide Number Placeholder 3"/>
          <p:cNvSpPr>
            <a:spLocks noGrp="1"/>
          </p:cNvSpPr>
          <p:nvPr>
            <p:ph type="sldNum" sz="quarter" idx="5"/>
          </p:nvPr>
        </p:nvSpPr>
        <p:spPr/>
        <p:txBody>
          <a:bodyPr/>
          <a:lstStyle/>
          <a:p>
            <a:fld id="{0B3131A4-0AE9-43CD-ACD8-A1DDD14BA9CE}" type="slidenum">
              <a:rPr lang="en-CA" smtClean="0"/>
              <a:t>4</a:t>
            </a:fld>
            <a:endParaRPr lang="en-CA"/>
          </a:p>
        </p:txBody>
      </p:sp>
    </p:spTree>
    <p:extLst>
      <p:ext uri="{BB962C8B-B14F-4D97-AF65-F5344CB8AC3E}">
        <p14:creationId xmlns:p14="http://schemas.microsoft.com/office/powerpoint/2010/main" val="279826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Let’s talk first about the sociotechnical implications of generative AI for information access. How should we frame this question and organize the different relevant considerations?</a:t>
            </a:r>
            <a:endParaRPr lang="en-CA" dirty="0"/>
          </a:p>
        </p:txBody>
      </p:sp>
      <p:sp>
        <p:nvSpPr>
          <p:cNvPr id="4" name="Slide Number Placeholder 3"/>
          <p:cNvSpPr>
            <a:spLocks noGrp="1"/>
          </p:cNvSpPr>
          <p:nvPr>
            <p:ph type="sldNum" sz="quarter" idx="5"/>
          </p:nvPr>
        </p:nvSpPr>
        <p:spPr/>
        <p:txBody>
          <a:bodyPr/>
          <a:lstStyle/>
          <a:p>
            <a:fld id="{0B3131A4-0AE9-43CD-ACD8-A1DDD14BA9CE}" type="slidenum">
              <a:rPr lang="en-CA" smtClean="0"/>
              <a:t>5</a:t>
            </a:fld>
            <a:endParaRPr lang="en-CA"/>
          </a:p>
        </p:txBody>
      </p:sp>
    </p:spTree>
    <p:extLst>
      <p:ext uri="{BB962C8B-B14F-4D97-AF65-F5344CB8AC3E}">
        <p14:creationId xmlns:p14="http://schemas.microsoft.com/office/powerpoint/2010/main" val="2265182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would like to quickly introduce a framework that we will be presenting at the </a:t>
            </a:r>
            <a:r>
              <a:rPr lang="en-CA" dirty="0" err="1"/>
              <a:t>FAccT</a:t>
            </a:r>
            <a:r>
              <a:rPr lang="en-CA" dirty="0"/>
              <a:t> conference next week. The Consequences-Mechanisms-Risks framework provides a structure for</a:t>
            </a:r>
            <a:r>
              <a:rPr lang="en-GB" sz="1200" dirty="0"/>
              <a:t> conceptualizing and organizing implications of new technologies and applications</a:t>
            </a:r>
            <a:r>
              <a:rPr lang="en-CA" dirty="0"/>
              <a:t>. The goal of this framework is </a:t>
            </a:r>
            <a:r>
              <a:rPr lang="en-US" dirty="0"/>
              <a:t>to support designers and developers of AI (and in general any computational) systems to identify and understand (i) the systemic consequences of developing and deploying the technology in question in the real world, (ii) the mechanisms introduced by said technology responsible for these consequences, and (iii) the corresponding risks to relevant stakeholders. The framework intentionally explicates the higher-level consequences to motivate viewing the challenges through a more systemic lens. The mechanisms, in turn, focus on more low-level system behaviors and aspects of the technology development process that contribute to the consequences and risks, and therefore represent sites for more actionable mitigation. Identified consequences, mechanisms, and risks are mapped to each other </a:t>
            </a:r>
            <a:r>
              <a:rPr lang="en-US" sz="1800" dirty="0">
                <a:effectLst/>
                <a:latin typeface="Aptos" panose="020B0004020202020204" pitchFamily="34" charset="0"/>
                <a:ea typeface="Aptos" panose="020B0004020202020204" pitchFamily="34" charset="0"/>
                <a:cs typeface="Times New Roman" panose="02020603050405020304" pitchFamily="18" charset="0"/>
              </a:rPr>
              <a:t>in this framework</a:t>
            </a:r>
            <a:r>
              <a:rPr lang="en-US" dirty="0"/>
              <a:t>. However, how you map and organize these concepts depends on the specific context and goals of the exercise.</a:t>
            </a:r>
            <a:endParaRPr lang="en-CA" dirty="0"/>
          </a:p>
        </p:txBody>
      </p:sp>
      <p:sp>
        <p:nvSpPr>
          <p:cNvPr id="4" name="Slide Number Placeholder 3"/>
          <p:cNvSpPr>
            <a:spLocks noGrp="1"/>
          </p:cNvSpPr>
          <p:nvPr>
            <p:ph type="sldNum" sz="quarter" idx="5"/>
          </p:nvPr>
        </p:nvSpPr>
        <p:spPr/>
        <p:txBody>
          <a:bodyPr/>
          <a:lstStyle/>
          <a:p>
            <a:fld id="{0B3131A4-0AE9-43CD-ACD8-A1DDD14BA9CE}" type="slidenum">
              <a:rPr lang="en-CA" smtClean="0"/>
              <a:t>6</a:t>
            </a:fld>
            <a:endParaRPr lang="en-CA"/>
          </a:p>
        </p:txBody>
      </p:sp>
    </p:spTree>
    <p:extLst>
      <p:ext uri="{BB962C8B-B14F-4D97-AF65-F5344CB8AC3E}">
        <p14:creationId xmlns:p14="http://schemas.microsoft.com/office/powerpoint/2010/main" val="3149409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recently put out a preprint of a chapter </a:t>
            </a:r>
            <a:r>
              <a:rPr lang="en-US" dirty="0"/>
              <a:t>for a forthcoming book on generative information retrieval co-edited by Chirag Shah and Ryen White, where we use this CMR framework to organize some of the sociotechnical implications </a:t>
            </a:r>
            <a:r>
              <a:rPr lang="en-US" sz="1800" dirty="0">
                <a:effectLst/>
                <a:latin typeface="Aptos" panose="020B0004020202020204" pitchFamily="34" charset="0"/>
                <a:ea typeface="Aptos" panose="020B0004020202020204" pitchFamily="34" charset="0"/>
                <a:cs typeface="Times New Roman" panose="02020603050405020304" pitchFamily="18" charset="0"/>
              </a:rPr>
              <a:t>of generative AI for information access </a:t>
            </a:r>
            <a:r>
              <a:rPr lang="en-US" dirty="0"/>
              <a:t>that we identified based on a survey of existing literature. We identify five systemic consequences and several mechanisms corresponding to each of them and consider three broad areas of risks (i) to society, (ii) to IR research, and (iii) to the environment.</a:t>
            </a:r>
          </a:p>
        </p:txBody>
      </p:sp>
      <p:sp>
        <p:nvSpPr>
          <p:cNvPr id="4" name="Slide Number Placeholder 3"/>
          <p:cNvSpPr>
            <a:spLocks noGrp="1"/>
          </p:cNvSpPr>
          <p:nvPr>
            <p:ph type="sldNum" sz="quarter" idx="5"/>
          </p:nvPr>
        </p:nvSpPr>
        <p:spPr/>
        <p:txBody>
          <a:bodyPr/>
          <a:lstStyle/>
          <a:p>
            <a:fld id="{0B3131A4-0AE9-43CD-ACD8-A1DDD14BA9CE}" type="slidenum">
              <a:rPr lang="en-CA" smtClean="0"/>
              <a:t>7</a:t>
            </a:fld>
            <a:endParaRPr lang="en-CA"/>
          </a:p>
        </p:txBody>
      </p:sp>
    </p:spTree>
    <p:extLst>
      <p:ext uri="{BB962C8B-B14F-4D97-AF65-F5344CB8AC3E}">
        <p14:creationId xmlns:p14="http://schemas.microsoft.com/office/powerpoint/2010/main" val="243587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five consequences we identify are: (i) </a:t>
            </a:r>
            <a:r>
              <a:rPr lang="en-CA" dirty="0"/>
              <a:t>Information ecosystem disruption, (ii) concentration of power, (iii) marginalization, (iv) innovation decay, and (v) ecological impact. We consider how generative AI may potentially disrupt </a:t>
            </a:r>
            <a:r>
              <a:rPr lang="en-US" dirty="0"/>
              <a:t>how content is produced, consumed, monetized, and manipulated towards specific ends and</a:t>
            </a:r>
            <a:r>
              <a:rPr lang="en-CA" dirty="0"/>
              <a:t> how different </a:t>
            </a:r>
            <a:r>
              <a:rPr lang="en-US" sz="1200" dirty="0"/>
              <a:t>actors and stakeholders operate and related with each other. We deliberate on how these technologies and systems shift and concentrate power while further marginalizing those at the periphery. We consider the impact on academic research and innovation itself as well as the ecological costs of our current AI technology trends.</a:t>
            </a:r>
            <a:endParaRPr lang="en-CA" dirty="0"/>
          </a:p>
        </p:txBody>
      </p:sp>
      <p:sp>
        <p:nvSpPr>
          <p:cNvPr id="4" name="Slide Number Placeholder 3"/>
          <p:cNvSpPr>
            <a:spLocks noGrp="1"/>
          </p:cNvSpPr>
          <p:nvPr>
            <p:ph type="sldNum" sz="quarter" idx="5"/>
          </p:nvPr>
        </p:nvSpPr>
        <p:spPr/>
        <p:txBody>
          <a:bodyPr/>
          <a:lstStyle/>
          <a:p>
            <a:fld id="{C0820F04-3EAD-496B-94A0-FEE5EA1D4342}" type="slidenum">
              <a:rPr lang="en-GB" smtClean="0"/>
              <a:t>8</a:t>
            </a:fld>
            <a:endParaRPr lang="en-GB"/>
          </a:p>
        </p:txBody>
      </p:sp>
    </p:spTree>
    <p:extLst>
      <p:ext uri="{BB962C8B-B14F-4D97-AF65-F5344CB8AC3E}">
        <p14:creationId xmlns:p14="http://schemas.microsoft.com/office/powerpoint/2010/main" val="299019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mechanism by which generative AI may disrupt our online information ecosystem is what </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Dario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Taraborelli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calls the “paradox of reuse”. </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Content producers and online platforms share a critical inter-dependant relationship.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Websites such as Wikipedia,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StackExchange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Reddit make services like web search significantly more useful to their users. In return, these platforms have historically sent traffic back to these websites that contribute to their increased readership, subscription, and monetization. However, when these platforms stop directing traffic back to these websites the relationship becomes less symbiotic. When LLMs train on content from websites they later regurgitate without attribution they are intensifying this phenomenon. When LLM-powered conversational search interfaces deemphasize hyperlinks to source websites they reduce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clickthroughs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relative to the classic ten-blue-links, again having a similar effect. There is evidence that support that this phenomenon is already happening at scale and is jeopardizing the “grand bargain at the heart of the web” between these platforms and the content producers.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Other mechanisms include enabling low-cost generation of derivative low-quality content at unprecedented scale that pollute our web. Another mechanism arises when we insert LLMs in between the user and the search results, for example in chat-based search interfaces, shifting the responsibility to inspect and interpret the retrieved information to the LLM and potentially prompting a “game of telephone” or “noisy communication” effect. Btw, I prefer this framing over the more popular but </a:t>
            </a:r>
            <a:r>
              <a:rPr lang="en-US" sz="1800" dirty="0" err="1">
                <a:effectLst/>
                <a:latin typeface="Aptos" panose="020B0004020202020204" pitchFamily="34" charset="0"/>
                <a:ea typeface="Aptos" panose="020B0004020202020204" pitchFamily="34" charset="0"/>
                <a:cs typeface="Times New Roman" panose="02020603050405020304" pitchFamily="18" charset="0"/>
              </a:rPr>
              <a:t>misanthropomorphizing</a:t>
            </a:r>
            <a:r>
              <a:rPr lang="en-US" sz="1800" dirty="0">
                <a:effectLst/>
                <a:latin typeface="Aptos" panose="020B0004020202020204" pitchFamily="34" charset="0"/>
                <a:ea typeface="Aptos" panose="020B0004020202020204" pitchFamily="34" charset="0"/>
                <a:cs typeface="Times New Roman" panose="02020603050405020304" pitchFamily="18" charset="0"/>
              </a:rPr>
              <a:t> framing of “hallucinations” for several reasons that I won’t go into right now. Generative AI may also make our search systems more vulnerable to manipulation, such as via prompt injection attacks. They may even directly impact the underlying retrieval system quality negatively over time. For example, by deemphasizing the links to source websites on the chat interface it may minimize the quality and quantity of user click signals that are available for the underlying search system to learn from in the future. Lastly, open access models also pose challenges for content moderation.</a:t>
            </a:r>
            <a:endParaRPr lang="en-CA" dirty="0"/>
          </a:p>
        </p:txBody>
      </p:sp>
      <p:sp>
        <p:nvSpPr>
          <p:cNvPr id="4" name="Slide Number Placeholder 3"/>
          <p:cNvSpPr>
            <a:spLocks noGrp="1"/>
          </p:cNvSpPr>
          <p:nvPr>
            <p:ph type="sldNum" sz="quarter" idx="5"/>
          </p:nvPr>
        </p:nvSpPr>
        <p:spPr/>
        <p:txBody>
          <a:bodyPr/>
          <a:lstStyle/>
          <a:p>
            <a:fld id="{0B3131A4-0AE9-43CD-ACD8-A1DDD14BA9CE}" type="slidenum">
              <a:rPr lang="en-CA" smtClean="0"/>
              <a:t>9</a:t>
            </a:fld>
            <a:endParaRPr lang="en-CA"/>
          </a:p>
        </p:txBody>
      </p:sp>
    </p:spTree>
    <p:extLst>
      <p:ext uri="{BB962C8B-B14F-4D97-AF65-F5344CB8AC3E}">
        <p14:creationId xmlns:p14="http://schemas.microsoft.com/office/powerpoint/2010/main" val="413140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B791-F4A0-2744-0EB3-4FEEDCB5BE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8888F9D-131E-1F96-32C1-94CBF4A9C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33FA998-9B51-B4D5-ACC5-A0D66B26D6EF}"/>
              </a:ext>
            </a:extLst>
          </p:cNvPr>
          <p:cNvSpPr>
            <a:spLocks noGrp="1"/>
          </p:cNvSpPr>
          <p:nvPr>
            <p:ph type="dt" sz="half" idx="10"/>
          </p:nvPr>
        </p:nvSpPr>
        <p:spPr/>
        <p:txBody>
          <a:bodyPr/>
          <a:lstStyle/>
          <a:p>
            <a:fld id="{5AB8A486-DDAF-46E0-91DC-A5C60AB89976}" type="datetimeFigureOut">
              <a:rPr lang="en-CA" smtClean="0"/>
              <a:t>2024-05-23</a:t>
            </a:fld>
            <a:endParaRPr lang="en-CA"/>
          </a:p>
        </p:txBody>
      </p:sp>
      <p:sp>
        <p:nvSpPr>
          <p:cNvPr id="5" name="Footer Placeholder 4">
            <a:extLst>
              <a:ext uri="{FF2B5EF4-FFF2-40B4-BE49-F238E27FC236}">
                <a16:creationId xmlns:a16="http://schemas.microsoft.com/office/drawing/2014/main" id="{CC4EBDFB-FA12-0A13-6848-7042BBEBA02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041F7FA-80AB-D8A1-EFDA-549B838D541F}"/>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197607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6AE4-7AC0-D82E-F347-63332EA1582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2862611-3340-52B0-1837-78293BE090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373023-222B-2243-F82A-2C9104EA6BA2}"/>
              </a:ext>
            </a:extLst>
          </p:cNvPr>
          <p:cNvSpPr>
            <a:spLocks noGrp="1"/>
          </p:cNvSpPr>
          <p:nvPr>
            <p:ph type="dt" sz="half" idx="10"/>
          </p:nvPr>
        </p:nvSpPr>
        <p:spPr/>
        <p:txBody>
          <a:bodyPr/>
          <a:lstStyle/>
          <a:p>
            <a:fld id="{5AB8A486-DDAF-46E0-91DC-A5C60AB89976}" type="datetimeFigureOut">
              <a:rPr lang="en-CA" smtClean="0"/>
              <a:t>2024-05-23</a:t>
            </a:fld>
            <a:endParaRPr lang="en-CA"/>
          </a:p>
        </p:txBody>
      </p:sp>
      <p:sp>
        <p:nvSpPr>
          <p:cNvPr id="5" name="Footer Placeholder 4">
            <a:extLst>
              <a:ext uri="{FF2B5EF4-FFF2-40B4-BE49-F238E27FC236}">
                <a16:creationId xmlns:a16="http://schemas.microsoft.com/office/drawing/2014/main" id="{635E457E-1D15-139D-6EDD-6F3F006F4E2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3253217-DE99-9877-31AB-66D51BB6D870}"/>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3293636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859C23-77B5-E2EC-0030-558786F42A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50DC642-A31C-87E0-BB36-4297DF1DFC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B9B0B3F-175D-0489-D936-C3FF19750B7E}"/>
              </a:ext>
            </a:extLst>
          </p:cNvPr>
          <p:cNvSpPr>
            <a:spLocks noGrp="1"/>
          </p:cNvSpPr>
          <p:nvPr>
            <p:ph type="dt" sz="half" idx="10"/>
          </p:nvPr>
        </p:nvSpPr>
        <p:spPr/>
        <p:txBody>
          <a:bodyPr/>
          <a:lstStyle/>
          <a:p>
            <a:fld id="{5AB8A486-DDAF-46E0-91DC-A5C60AB89976}" type="datetimeFigureOut">
              <a:rPr lang="en-CA" smtClean="0"/>
              <a:t>2024-05-23</a:t>
            </a:fld>
            <a:endParaRPr lang="en-CA"/>
          </a:p>
        </p:txBody>
      </p:sp>
      <p:sp>
        <p:nvSpPr>
          <p:cNvPr id="5" name="Footer Placeholder 4">
            <a:extLst>
              <a:ext uri="{FF2B5EF4-FFF2-40B4-BE49-F238E27FC236}">
                <a16:creationId xmlns:a16="http://schemas.microsoft.com/office/drawing/2014/main" id="{122BC3CC-18B1-56C8-E24E-3E72582A231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9E0BA4E-05E2-59C1-38F2-87CF45EF1F7B}"/>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2972220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3F5E-6406-46EA-4918-1050510C4BE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C13D8C0-9EFE-719D-8395-FDD76B00FF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C74907-E99C-461F-2EA8-CA012B525785}"/>
              </a:ext>
            </a:extLst>
          </p:cNvPr>
          <p:cNvSpPr>
            <a:spLocks noGrp="1"/>
          </p:cNvSpPr>
          <p:nvPr>
            <p:ph type="dt" sz="half" idx="10"/>
          </p:nvPr>
        </p:nvSpPr>
        <p:spPr/>
        <p:txBody>
          <a:bodyPr/>
          <a:lstStyle/>
          <a:p>
            <a:fld id="{5AB8A486-DDAF-46E0-91DC-A5C60AB89976}" type="datetimeFigureOut">
              <a:rPr lang="en-CA" smtClean="0"/>
              <a:t>2024-05-23</a:t>
            </a:fld>
            <a:endParaRPr lang="en-CA"/>
          </a:p>
        </p:txBody>
      </p:sp>
      <p:sp>
        <p:nvSpPr>
          <p:cNvPr id="5" name="Footer Placeholder 4">
            <a:extLst>
              <a:ext uri="{FF2B5EF4-FFF2-40B4-BE49-F238E27FC236}">
                <a16:creationId xmlns:a16="http://schemas.microsoft.com/office/drawing/2014/main" id="{777679B3-C0C4-FE11-39BC-8A773F81672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C9513DB-4EB1-9FB5-2D4F-05BFE3660CB7}"/>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149342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E06B-8DB6-6ADB-4D5B-56EEEFB792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BF5A203-9420-FDE2-9912-C2F5013F3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180A15-8806-C747-FD26-FABDF6A54E82}"/>
              </a:ext>
            </a:extLst>
          </p:cNvPr>
          <p:cNvSpPr>
            <a:spLocks noGrp="1"/>
          </p:cNvSpPr>
          <p:nvPr>
            <p:ph type="dt" sz="half" idx="10"/>
          </p:nvPr>
        </p:nvSpPr>
        <p:spPr/>
        <p:txBody>
          <a:bodyPr/>
          <a:lstStyle/>
          <a:p>
            <a:fld id="{5AB8A486-DDAF-46E0-91DC-A5C60AB89976}" type="datetimeFigureOut">
              <a:rPr lang="en-CA" smtClean="0"/>
              <a:t>2024-05-23</a:t>
            </a:fld>
            <a:endParaRPr lang="en-CA"/>
          </a:p>
        </p:txBody>
      </p:sp>
      <p:sp>
        <p:nvSpPr>
          <p:cNvPr id="5" name="Footer Placeholder 4">
            <a:extLst>
              <a:ext uri="{FF2B5EF4-FFF2-40B4-BE49-F238E27FC236}">
                <a16:creationId xmlns:a16="http://schemas.microsoft.com/office/drawing/2014/main" id="{B2E5921A-CA37-C1D7-5347-309EF7D3D1F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621A5E-BA04-7199-5CD3-C8D73B875926}"/>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79690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1A57-F545-9450-DE8D-2BC9751D859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0115E66-2DEE-D199-1515-5F21B8C5BF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5035D74-E4A8-39E7-19D7-82D68801D4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9AE0D89-20E8-FEB2-A5D8-8CCA73DC37EA}"/>
              </a:ext>
            </a:extLst>
          </p:cNvPr>
          <p:cNvSpPr>
            <a:spLocks noGrp="1"/>
          </p:cNvSpPr>
          <p:nvPr>
            <p:ph type="dt" sz="half" idx="10"/>
          </p:nvPr>
        </p:nvSpPr>
        <p:spPr/>
        <p:txBody>
          <a:bodyPr/>
          <a:lstStyle/>
          <a:p>
            <a:fld id="{5AB8A486-DDAF-46E0-91DC-A5C60AB89976}" type="datetimeFigureOut">
              <a:rPr lang="en-CA" smtClean="0"/>
              <a:t>2024-05-23</a:t>
            </a:fld>
            <a:endParaRPr lang="en-CA"/>
          </a:p>
        </p:txBody>
      </p:sp>
      <p:sp>
        <p:nvSpPr>
          <p:cNvPr id="6" name="Footer Placeholder 5">
            <a:extLst>
              <a:ext uri="{FF2B5EF4-FFF2-40B4-BE49-F238E27FC236}">
                <a16:creationId xmlns:a16="http://schemas.microsoft.com/office/drawing/2014/main" id="{76D839AC-5F34-AF7A-4EC3-E7EA159C333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E9A705D-90FD-23D6-AFCF-585A3D0513FB}"/>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330631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7B187-87DD-A37D-0BEF-3F0104D0A6D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F0D5D99-EE88-BB71-DF7A-982D94ECD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78CF5E-19E7-D9C5-BF5F-7DC8A011A0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BCBC88A-FE10-5F7D-AAA6-BE14DC452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49F3DB-054B-58E4-11CE-19261DE27E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023A437-C099-1168-37AD-88553C84E80B}"/>
              </a:ext>
            </a:extLst>
          </p:cNvPr>
          <p:cNvSpPr>
            <a:spLocks noGrp="1"/>
          </p:cNvSpPr>
          <p:nvPr>
            <p:ph type="dt" sz="half" idx="10"/>
          </p:nvPr>
        </p:nvSpPr>
        <p:spPr/>
        <p:txBody>
          <a:bodyPr/>
          <a:lstStyle/>
          <a:p>
            <a:fld id="{5AB8A486-DDAF-46E0-91DC-A5C60AB89976}" type="datetimeFigureOut">
              <a:rPr lang="en-CA" smtClean="0"/>
              <a:t>2024-05-23</a:t>
            </a:fld>
            <a:endParaRPr lang="en-CA"/>
          </a:p>
        </p:txBody>
      </p:sp>
      <p:sp>
        <p:nvSpPr>
          <p:cNvPr id="8" name="Footer Placeholder 7">
            <a:extLst>
              <a:ext uri="{FF2B5EF4-FFF2-40B4-BE49-F238E27FC236}">
                <a16:creationId xmlns:a16="http://schemas.microsoft.com/office/drawing/2014/main" id="{AC171D39-F53B-A029-0995-6D8D05DA5A7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3CE70BF-FF7C-5CE9-5B8A-F377B75B121A}"/>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2246590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3C9C-F8DA-4321-55C2-0FD59E7F896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6369CC1-9F92-67AD-40FC-1D655FD41128}"/>
              </a:ext>
            </a:extLst>
          </p:cNvPr>
          <p:cNvSpPr>
            <a:spLocks noGrp="1"/>
          </p:cNvSpPr>
          <p:nvPr>
            <p:ph type="dt" sz="half" idx="10"/>
          </p:nvPr>
        </p:nvSpPr>
        <p:spPr/>
        <p:txBody>
          <a:bodyPr/>
          <a:lstStyle/>
          <a:p>
            <a:fld id="{5AB8A486-DDAF-46E0-91DC-A5C60AB89976}" type="datetimeFigureOut">
              <a:rPr lang="en-CA" smtClean="0"/>
              <a:t>2024-05-23</a:t>
            </a:fld>
            <a:endParaRPr lang="en-CA"/>
          </a:p>
        </p:txBody>
      </p:sp>
      <p:sp>
        <p:nvSpPr>
          <p:cNvPr id="4" name="Footer Placeholder 3">
            <a:extLst>
              <a:ext uri="{FF2B5EF4-FFF2-40B4-BE49-F238E27FC236}">
                <a16:creationId xmlns:a16="http://schemas.microsoft.com/office/drawing/2014/main" id="{9A685A85-9A2A-D840-95C0-D2C2585B13C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FB4D830-D8B6-8949-086D-2D633C4335AE}"/>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1602098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8DDB7-2DCE-9881-1A40-CCA30BEF9C41}"/>
              </a:ext>
            </a:extLst>
          </p:cNvPr>
          <p:cNvSpPr>
            <a:spLocks noGrp="1"/>
          </p:cNvSpPr>
          <p:nvPr>
            <p:ph type="dt" sz="half" idx="10"/>
          </p:nvPr>
        </p:nvSpPr>
        <p:spPr/>
        <p:txBody>
          <a:bodyPr/>
          <a:lstStyle/>
          <a:p>
            <a:fld id="{5AB8A486-DDAF-46E0-91DC-A5C60AB89976}" type="datetimeFigureOut">
              <a:rPr lang="en-CA" smtClean="0"/>
              <a:t>2024-05-23</a:t>
            </a:fld>
            <a:endParaRPr lang="en-CA"/>
          </a:p>
        </p:txBody>
      </p:sp>
      <p:sp>
        <p:nvSpPr>
          <p:cNvPr id="3" name="Footer Placeholder 2">
            <a:extLst>
              <a:ext uri="{FF2B5EF4-FFF2-40B4-BE49-F238E27FC236}">
                <a16:creationId xmlns:a16="http://schemas.microsoft.com/office/drawing/2014/main" id="{619B7EA8-738D-51B2-3691-C8200FD130E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F813E28-37A6-AC10-3AA7-319DBAA77018}"/>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262814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1187-76EB-E62C-4A1E-47178037F8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FB3B012-5364-C017-27F1-B75D4CD086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FFC2928-841E-39B7-3ABD-79AC116F8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E1070F-4719-837E-D16F-E6AB9A7D4092}"/>
              </a:ext>
            </a:extLst>
          </p:cNvPr>
          <p:cNvSpPr>
            <a:spLocks noGrp="1"/>
          </p:cNvSpPr>
          <p:nvPr>
            <p:ph type="dt" sz="half" idx="10"/>
          </p:nvPr>
        </p:nvSpPr>
        <p:spPr/>
        <p:txBody>
          <a:bodyPr/>
          <a:lstStyle/>
          <a:p>
            <a:fld id="{5AB8A486-DDAF-46E0-91DC-A5C60AB89976}" type="datetimeFigureOut">
              <a:rPr lang="en-CA" smtClean="0"/>
              <a:t>2024-05-23</a:t>
            </a:fld>
            <a:endParaRPr lang="en-CA"/>
          </a:p>
        </p:txBody>
      </p:sp>
      <p:sp>
        <p:nvSpPr>
          <p:cNvPr id="6" name="Footer Placeholder 5">
            <a:extLst>
              <a:ext uri="{FF2B5EF4-FFF2-40B4-BE49-F238E27FC236}">
                <a16:creationId xmlns:a16="http://schemas.microsoft.com/office/drawing/2014/main" id="{E73A3978-3A02-3334-63AF-9E23D5167C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D3CEB16-ED58-1DF5-BA10-FAA8D5A81B7F}"/>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532897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48F2-A27B-FC6D-458B-036BB3385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A903106-152A-A9ED-5E7B-001C275FFD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C25AE0A-9358-79D5-86A2-16AA94F1B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6E327-6AFB-973D-FDDD-4F02C8FEE25F}"/>
              </a:ext>
            </a:extLst>
          </p:cNvPr>
          <p:cNvSpPr>
            <a:spLocks noGrp="1"/>
          </p:cNvSpPr>
          <p:nvPr>
            <p:ph type="dt" sz="half" idx="10"/>
          </p:nvPr>
        </p:nvSpPr>
        <p:spPr/>
        <p:txBody>
          <a:bodyPr/>
          <a:lstStyle/>
          <a:p>
            <a:fld id="{5AB8A486-DDAF-46E0-91DC-A5C60AB89976}" type="datetimeFigureOut">
              <a:rPr lang="en-CA" smtClean="0"/>
              <a:t>2024-05-23</a:t>
            </a:fld>
            <a:endParaRPr lang="en-CA"/>
          </a:p>
        </p:txBody>
      </p:sp>
      <p:sp>
        <p:nvSpPr>
          <p:cNvPr id="6" name="Footer Placeholder 5">
            <a:extLst>
              <a:ext uri="{FF2B5EF4-FFF2-40B4-BE49-F238E27FC236}">
                <a16:creationId xmlns:a16="http://schemas.microsoft.com/office/drawing/2014/main" id="{D7E59F94-E6C3-9039-74A5-15A20A67CB9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F261E9E-02BC-83E2-9642-F8136B868FE6}"/>
              </a:ext>
            </a:extLst>
          </p:cNvPr>
          <p:cNvSpPr>
            <a:spLocks noGrp="1"/>
          </p:cNvSpPr>
          <p:nvPr>
            <p:ph type="sldNum" sz="quarter" idx="12"/>
          </p:nvPr>
        </p:nvSpPr>
        <p:spPr/>
        <p:txBody>
          <a:bodyPr/>
          <a:lstStyle/>
          <a:p>
            <a:fld id="{3D1CC983-72E2-4FD1-9E90-1BABF0658BAB}" type="slidenum">
              <a:rPr lang="en-CA" smtClean="0"/>
              <a:t>‹#›</a:t>
            </a:fld>
            <a:endParaRPr lang="en-CA"/>
          </a:p>
        </p:txBody>
      </p:sp>
    </p:spTree>
    <p:extLst>
      <p:ext uri="{BB962C8B-B14F-4D97-AF65-F5344CB8AC3E}">
        <p14:creationId xmlns:p14="http://schemas.microsoft.com/office/powerpoint/2010/main" val="4068162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4CAA49-D00D-EB02-904D-E9CAB39F8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DBD8EB7-3E24-73EC-8605-2D09B787B0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F3DEB8A-E07E-4B3D-5792-F580CBE481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B8A486-DDAF-46E0-91DC-A5C60AB89976}" type="datetimeFigureOut">
              <a:rPr lang="en-CA" smtClean="0"/>
              <a:t>2024-05-23</a:t>
            </a:fld>
            <a:endParaRPr lang="en-CA"/>
          </a:p>
        </p:txBody>
      </p:sp>
      <p:sp>
        <p:nvSpPr>
          <p:cNvPr id="5" name="Footer Placeholder 4">
            <a:extLst>
              <a:ext uri="{FF2B5EF4-FFF2-40B4-BE49-F238E27FC236}">
                <a16:creationId xmlns:a16="http://schemas.microsoft.com/office/drawing/2014/main" id="{0971AF69-768F-4D40-A5FA-734B6E21A0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A73DFE19-771F-CB3F-B81F-064BC0D10C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1CC983-72E2-4FD1-9E90-1BABF0658BAB}" type="slidenum">
              <a:rPr lang="en-CA" smtClean="0"/>
              <a:t>‹#›</a:t>
            </a:fld>
            <a:endParaRPr lang="en-CA"/>
          </a:p>
        </p:txBody>
      </p:sp>
    </p:spTree>
    <p:extLst>
      <p:ext uri="{BB962C8B-B14F-4D97-AF65-F5344CB8AC3E}">
        <p14:creationId xmlns:p14="http://schemas.microsoft.com/office/powerpoint/2010/main" val="3522313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arxiv.org/pdf/2405.11612"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pdf/2405.1161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pdf/2405.11612"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pdf/2405.11612"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arxiv.org/pdf/2403.1790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arxiv.org/pdf/2403.17901"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pdf/2403.17901"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pdf/2403.17901"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2403.17901"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arxiv.org/pdf/2312.10076"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arxiv.org/pdf/2405.11612"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arxiv.org/pdf/2405.11612"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rxiv.org/pdf/2405.11612"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rowd of people">
            <a:extLst>
              <a:ext uri="{FF2B5EF4-FFF2-40B4-BE49-F238E27FC236}">
                <a16:creationId xmlns:a16="http://schemas.microsoft.com/office/drawing/2014/main" id="{68418906-0945-CD04-0139-E31D4AE0934E}"/>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l="12318" r="4102"/>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AAE1EFA7-B2A0-77D8-0953-2004F3F834AB}"/>
              </a:ext>
            </a:extLst>
          </p:cNvPr>
          <p:cNvGrpSpPr/>
          <p:nvPr/>
        </p:nvGrpSpPr>
        <p:grpSpPr>
          <a:xfrm>
            <a:off x="3048000" y="2481472"/>
            <a:ext cx="6096000" cy="1093927"/>
            <a:chOff x="3048000" y="2481472"/>
            <a:chExt cx="6096000" cy="1093927"/>
          </a:xfrm>
        </p:grpSpPr>
        <p:grpSp>
          <p:nvGrpSpPr>
            <p:cNvPr id="2" name="Group 1">
              <a:extLst>
                <a:ext uri="{FF2B5EF4-FFF2-40B4-BE49-F238E27FC236}">
                  <a16:creationId xmlns:a16="http://schemas.microsoft.com/office/drawing/2014/main" id="{92AB0E94-46B6-0795-33FB-97BFFCC090E6}"/>
                </a:ext>
              </a:extLst>
            </p:cNvPr>
            <p:cNvGrpSpPr/>
            <p:nvPr/>
          </p:nvGrpSpPr>
          <p:grpSpPr>
            <a:xfrm>
              <a:off x="3090377" y="2481472"/>
              <a:ext cx="6011246" cy="636952"/>
              <a:chOff x="2750133" y="3110524"/>
              <a:chExt cx="6011246" cy="636952"/>
            </a:xfrm>
          </p:grpSpPr>
          <p:sp>
            <p:nvSpPr>
              <p:cNvPr id="3" name="Rectangle: Rounded Corners 2">
                <a:extLst>
                  <a:ext uri="{FF2B5EF4-FFF2-40B4-BE49-F238E27FC236}">
                    <a16:creationId xmlns:a16="http://schemas.microsoft.com/office/drawing/2014/main" id="{0AA70961-4A1C-EBB3-A853-3848A87D1D70}"/>
                  </a:ext>
                </a:extLst>
              </p:cNvPr>
              <p:cNvSpPr/>
              <p:nvPr/>
            </p:nvSpPr>
            <p:spPr>
              <a:xfrm>
                <a:off x="2750133" y="3110524"/>
                <a:ext cx="6011246" cy="63695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36989302-7E92-D3AE-C428-58ADE0F52FEC}"/>
                  </a:ext>
                </a:extLst>
              </p:cNvPr>
              <p:cNvSpPr txBox="1"/>
              <p:nvPr/>
            </p:nvSpPr>
            <p:spPr>
              <a:xfrm>
                <a:off x="2953758" y="3167390"/>
                <a:ext cx="3224479" cy="523220"/>
              </a:xfrm>
              <a:prstGeom prst="rect">
                <a:avLst/>
              </a:prstGeom>
              <a:noFill/>
            </p:spPr>
            <p:txBody>
              <a:bodyPr wrap="square">
                <a:spAutoFit/>
              </a:bodyPr>
              <a:lstStyle/>
              <a:p>
                <a:r>
                  <a:rPr lang="en-US" sz="2800" dirty="0">
                    <a:latin typeface="+mj-lt"/>
                    <a:cs typeface="Segoe UI" panose="020B0502040204020203" pitchFamily="34" charset="0"/>
                  </a:rPr>
                  <a:t>Search and Society</a:t>
                </a:r>
                <a:endParaRPr lang="en-CA" sz="2800" dirty="0">
                  <a:latin typeface="+mj-lt"/>
                  <a:cs typeface="Segoe UI" panose="020B0502040204020203" pitchFamily="34" charset="0"/>
                </a:endParaRPr>
              </a:p>
            </p:txBody>
          </p:sp>
          <p:pic>
            <p:nvPicPr>
              <p:cNvPr id="5" name="Picture 2" descr="Social revolution - Wikipedia">
                <a:extLst>
                  <a:ext uri="{FF2B5EF4-FFF2-40B4-BE49-F238E27FC236}">
                    <a16:creationId xmlns:a16="http://schemas.microsoft.com/office/drawing/2014/main" id="{F51F9EC8-B083-4624-A274-14E50FABD7DF}"/>
                  </a:ext>
                </a:extLst>
              </p:cNvPr>
              <p:cNvPicPr>
                <a:picLocks noChangeAspect="1" noChangeArrowheads="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800000" flipH="1">
                <a:off x="8129627" y="3220174"/>
                <a:ext cx="323164" cy="41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D3FA1411-039B-C86C-CAEC-40F44E09F952}"/>
                </a:ext>
              </a:extLst>
            </p:cNvPr>
            <p:cNvSpPr txBox="1"/>
            <p:nvPr/>
          </p:nvSpPr>
          <p:spPr>
            <a:xfrm>
              <a:off x="3048000" y="3175289"/>
              <a:ext cx="6096000" cy="400110"/>
            </a:xfrm>
            <a:prstGeom prst="rect">
              <a:avLst/>
            </a:prstGeom>
            <a:noFill/>
          </p:spPr>
          <p:txBody>
            <a:bodyPr wrap="square">
              <a:spAutoFit/>
            </a:bodyPr>
            <a:lstStyle/>
            <a:p>
              <a:pPr algn="ctr"/>
              <a:r>
                <a:rPr lang="en-US" sz="2000" b="1" i="0" dirty="0">
                  <a:solidFill>
                    <a:schemeClr val="bg1"/>
                  </a:solidFill>
                  <a:effectLst>
                    <a:outerShdw blurRad="38100" dist="38100" dir="2700000" algn="tl">
                      <a:srgbClr val="000000">
                        <a:alpha val="43137"/>
                      </a:srgbClr>
                    </a:outerShdw>
                  </a:effectLst>
                  <a:latin typeface="Aptos Light" panose="020B0004020202020204" pitchFamily="34" charset="0"/>
                </a:rPr>
                <a:t>Reimagining Information Access for Radical Futures</a:t>
              </a:r>
            </a:p>
          </p:txBody>
        </p:sp>
      </p:grpSp>
      <p:grpSp>
        <p:nvGrpSpPr>
          <p:cNvPr id="15" name="Group 14">
            <a:extLst>
              <a:ext uri="{FF2B5EF4-FFF2-40B4-BE49-F238E27FC236}">
                <a16:creationId xmlns:a16="http://schemas.microsoft.com/office/drawing/2014/main" id="{7D40ED2B-F4C5-E3F9-07E1-88B8DDE6B23A}"/>
              </a:ext>
            </a:extLst>
          </p:cNvPr>
          <p:cNvGrpSpPr/>
          <p:nvPr/>
        </p:nvGrpSpPr>
        <p:grpSpPr>
          <a:xfrm>
            <a:off x="0" y="4958608"/>
            <a:ext cx="8255540" cy="1744494"/>
            <a:chOff x="0" y="4770543"/>
            <a:chExt cx="8255540" cy="1744494"/>
          </a:xfrm>
        </p:grpSpPr>
        <p:sp>
          <p:nvSpPr>
            <p:cNvPr id="11" name="Rectangle 10">
              <a:extLst>
                <a:ext uri="{FF2B5EF4-FFF2-40B4-BE49-F238E27FC236}">
                  <a16:creationId xmlns:a16="http://schemas.microsoft.com/office/drawing/2014/main" id="{D9C07A83-EBBE-1E25-6FC7-6BD992AC7D15}"/>
                </a:ext>
              </a:extLst>
            </p:cNvPr>
            <p:cNvSpPr/>
            <p:nvPr/>
          </p:nvSpPr>
          <p:spPr>
            <a:xfrm>
              <a:off x="0" y="4770543"/>
              <a:ext cx="8255540" cy="1744494"/>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5B9075B4-1067-70D5-7E48-5C360AAE2687}"/>
                </a:ext>
              </a:extLst>
            </p:cNvPr>
            <p:cNvSpPr txBox="1"/>
            <p:nvPr/>
          </p:nvSpPr>
          <p:spPr>
            <a:xfrm>
              <a:off x="130651" y="4873349"/>
              <a:ext cx="7998842" cy="1538883"/>
            </a:xfrm>
            <a:prstGeom prst="rect">
              <a:avLst/>
            </a:prstGeom>
            <a:noFill/>
          </p:spPr>
          <p:txBody>
            <a:bodyPr wrap="square">
              <a:spAutoFit/>
            </a:bodyPr>
            <a:lstStyle/>
            <a:p>
              <a:r>
                <a:rPr lang="en-US" sz="2800" b="1" i="0" dirty="0">
                  <a:solidFill>
                    <a:schemeClr val="bg1"/>
                  </a:solidFill>
                  <a:effectLst>
                    <a:outerShdw blurRad="38100" dist="38100" dir="2700000" algn="tl">
                      <a:srgbClr val="000000">
                        <a:alpha val="43137"/>
                      </a:srgbClr>
                    </a:outerShdw>
                  </a:effectLst>
                  <a:latin typeface="Aptos Light" panose="020B0004020202020204" pitchFamily="34" charset="0"/>
                </a:rPr>
                <a:t>Bhaskar Mitra</a:t>
              </a:r>
            </a:p>
            <a:p>
              <a:r>
                <a:rPr lang="en-US" sz="2000" dirty="0">
                  <a:solidFill>
                    <a:schemeClr val="bg1"/>
                  </a:solidFill>
                  <a:effectLst>
                    <a:outerShdw blurRad="38100" dist="38100" dir="2700000" algn="tl">
                      <a:srgbClr val="000000">
                        <a:alpha val="43137"/>
                      </a:srgbClr>
                    </a:outerShdw>
                  </a:effectLst>
                  <a:latin typeface="Aptos Light" panose="020B0004020202020204" pitchFamily="34" charset="0"/>
                </a:rPr>
                <a:t>Principal Researcher, Microsoft Research*</a:t>
              </a:r>
            </a:p>
            <a:p>
              <a:r>
                <a:rPr lang="en-US" i="0" dirty="0">
                  <a:solidFill>
                    <a:schemeClr val="bg1"/>
                  </a:solidFill>
                  <a:effectLst>
                    <a:outerShdw blurRad="38100" dist="38100" dir="2700000" algn="tl">
                      <a:srgbClr val="000000">
                        <a:alpha val="43137"/>
                      </a:srgbClr>
                    </a:outerShdw>
                  </a:effectLst>
                  <a:latin typeface="Aptos Light" panose="020B0004020202020204" pitchFamily="34" charset="0"/>
                </a:rPr>
                <a:t>       @UnderdogGeek             bmitra@microsoft.com</a:t>
              </a:r>
              <a:endParaRPr lang="en-US" sz="2000" i="0" dirty="0">
                <a:solidFill>
                  <a:schemeClr val="bg1"/>
                </a:solidFill>
                <a:effectLst>
                  <a:outerShdw blurRad="38100" dist="38100" dir="2700000" algn="tl">
                    <a:srgbClr val="000000">
                      <a:alpha val="43137"/>
                    </a:srgbClr>
                  </a:outerShdw>
                </a:effectLst>
                <a:latin typeface="Aptos Light" panose="020B0004020202020204" pitchFamily="34" charset="0"/>
              </a:endParaRPr>
            </a:p>
            <a:p>
              <a:endParaRPr lang="en-US" sz="1400" i="0" dirty="0">
                <a:solidFill>
                  <a:schemeClr val="bg1"/>
                </a:solidFill>
                <a:effectLst>
                  <a:outerShdw blurRad="38100" dist="38100" dir="2700000" algn="tl">
                    <a:srgbClr val="000000">
                      <a:alpha val="43137"/>
                    </a:srgbClr>
                  </a:outerShdw>
                </a:effectLst>
                <a:latin typeface="Aptos Light" panose="020B0004020202020204" pitchFamily="34" charset="0"/>
              </a:endParaRPr>
            </a:p>
            <a:p>
              <a:r>
                <a:rPr lang="en-US" sz="1400" dirty="0">
                  <a:solidFill>
                    <a:schemeClr val="bg1"/>
                  </a:solidFill>
                  <a:effectLst>
                    <a:outerShdw blurRad="38100" dist="38100" dir="2700000" algn="tl">
                      <a:srgbClr val="000000">
                        <a:alpha val="43137"/>
                      </a:srgbClr>
                    </a:outerShdw>
                  </a:effectLst>
                  <a:latin typeface="Aptos Light" panose="020B0004020202020204" pitchFamily="34" charset="0"/>
                </a:rPr>
                <a:t>* The views expressed in this talk are my own and do not reflect that of any institutions I am affiliated with.</a:t>
              </a:r>
              <a:endParaRPr lang="en-US" sz="1400" i="0" dirty="0">
                <a:solidFill>
                  <a:schemeClr val="bg1"/>
                </a:solidFill>
                <a:effectLst>
                  <a:outerShdw blurRad="38100" dist="38100" dir="2700000" algn="tl">
                    <a:srgbClr val="000000">
                      <a:alpha val="43137"/>
                    </a:srgbClr>
                  </a:outerShdw>
                </a:effectLst>
                <a:latin typeface="Aptos Light" panose="020B0004020202020204" pitchFamily="34" charset="0"/>
              </a:endParaRPr>
            </a:p>
          </p:txBody>
        </p:sp>
        <p:pic>
          <p:nvPicPr>
            <p:cNvPr id="12" name="Picture 11" descr="File:&lt;strong&gt;Twitter&lt;/strong&gt; bird logo 2012.svg - Wikipedia, the free encyclopedia">
              <a:extLst>
                <a:ext uri="{FF2B5EF4-FFF2-40B4-BE49-F238E27FC236}">
                  <a16:creationId xmlns:a16="http://schemas.microsoft.com/office/drawing/2014/main" id="{A8FDBE49-70F1-6DA7-7211-1CDAF9633B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860" y="5678395"/>
              <a:ext cx="270372" cy="219798"/>
            </a:xfrm>
            <a:prstGeom prst="rect">
              <a:avLst/>
            </a:prstGeom>
          </p:spPr>
        </p:pic>
        <p:pic>
          <p:nvPicPr>
            <p:cNvPr id="14" name="Picture 13" descr="File:&lt;strong&gt;Microsoft&lt;/strong&gt; &lt;strong&gt;Outlook&lt;/strong&gt; 2013 logo.svg - Wikipedia, the free ...">
              <a:extLst>
                <a:ext uri="{FF2B5EF4-FFF2-40B4-BE49-F238E27FC236}">
                  <a16:creationId xmlns:a16="http://schemas.microsoft.com/office/drawing/2014/main" id="{07702BDE-D770-640A-5214-80ABA5988D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3075" y="5644153"/>
              <a:ext cx="293631" cy="288281"/>
            </a:xfrm>
            <a:prstGeom prst="rect">
              <a:avLst/>
            </a:prstGeom>
          </p:spPr>
        </p:pic>
      </p:grpSp>
      <p:pic>
        <p:nvPicPr>
          <p:cNvPr id="1026" name="Picture 2">
            <a:extLst>
              <a:ext uri="{FF2B5EF4-FFF2-40B4-BE49-F238E27FC236}">
                <a16:creationId xmlns:a16="http://schemas.microsoft.com/office/drawing/2014/main" id="{2FDF79AD-51CD-041A-304A-9438A3CECE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7608" y="142673"/>
            <a:ext cx="2117069" cy="50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125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A14B83C-B379-41FC-8327-600DA7EFD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3" name="Rectangle 32">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20">
            <a:extLst>
              <a:ext uri="{FF2B5EF4-FFF2-40B4-BE49-F238E27FC236}">
                <a16:creationId xmlns:a16="http://schemas.microsoft.com/office/drawing/2014/main" id="{8025178E-9B5F-6D64-6ADD-E17412492421}"/>
              </a:ext>
            </a:extLst>
          </p:cNvPr>
          <p:cNvSpPr>
            <a:spLocks noGrp="1"/>
          </p:cNvSpPr>
          <p:nvPr>
            <p:ph type="title"/>
          </p:nvPr>
        </p:nvSpPr>
        <p:spPr>
          <a:xfrm>
            <a:off x="549277" y="458033"/>
            <a:ext cx="4682852" cy="904854"/>
          </a:xfrm>
        </p:spPr>
        <p:txBody>
          <a:bodyPr vert="horz" wrap="square" lIns="91440" tIns="45720" rIns="91440" bIns="45720" rtlCol="0" anchor="ctr">
            <a:noAutofit/>
          </a:bodyPr>
          <a:lstStyle/>
          <a:p>
            <a:r>
              <a:rPr lang="en-US" sz="3600" b="1" dirty="0"/>
              <a:t>On technological power concentration</a:t>
            </a:r>
          </a:p>
        </p:txBody>
      </p:sp>
      <p:grpSp>
        <p:nvGrpSpPr>
          <p:cNvPr id="20" name="Group 19">
            <a:extLst>
              <a:ext uri="{FF2B5EF4-FFF2-40B4-BE49-F238E27FC236}">
                <a16:creationId xmlns:a16="http://schemas.microsoft.com/office/drawing/2014/main" id="{86D34EE6-0038-3313-6FA6-3B52EAC0F311}"/>
              </a:ext>
            </a:extLst>
          </p:cNvPr>
          <p:cNvGrpSpPr/>
          <p:nvPr/>
        </p:nvGrpSpPr>
        <p:grpSpPr>
          <a:xfrm>
            <a:off x="5286340" y="838200"/>
            <a:ext cx="6682034" cy="5471138"/>
            <a:chOff x="139966" y="438450"/>
            <a:chExt cx="6713230" cy="5496684"/>
          </a:xfrm>
        </p:grpSpPr>
        <p:pic>
          <p:nvPicPr>
            <p:cNvPr id="17" name="Picture 16" descr="A close up of a cover&#10;&#10;Description automatically generated">
              <a:extLst>
                <a:ext uri="{FF2B5EF4-FFF2-40B4-BE49-F238E27FC236}">
                  <a16:creationId xmlns:a16="http://schemas.microsoft.com/office/drawing/2014/main" id="{7EB7EDF5-37B5-331B-1ED9-A1A8CE42DF8B}"/>
                </a:ext>
              </a:extLst>
            </p:cNvPr>
            <p:cNvPicPr>
              <a:picLocks noChangeAspect="1"/>
            </p:cNvPicPr>
            <p:nvPr/>
          </p:nvPicPr>
          <p:blipFill>
            <a:blip r:embed="rId3"/>
            <a:stretch>
              <a:fillRect/>
            </a:stretch>
          </p:blipFill>
          <p:spPr>
            <a:xfrm>
              <a:off x="672434" y="438450"/>
              <a:ext cx="4231427" cy="5496684"/>
            </a:xfrm>
            <a:prstGeom prst="rect">
              <a:avLst/>
            </a:prstGeom>
          </p:spPr>
        </p:pic>
        <p:pic>
          <p:nvPicPr>
            <p:cNvPr id="19" name="Picture 18">
              <a:extLst>
                <a:ext uri="{FF2B5EF4-FFF2-40B4-BE49-F238E27FC236}">
                  <a16:creationId xmlns:a16="http://schemas.microsoft.com/office/drawing/2014/main" id="{D7C1886E-18FC-A707-8990-7C8C838A55C5}"/>
                </a:ext>
              </a:extLst>
            </p:cNvPr>
            <p:cNvPicPr>
              <a:picLocks noChangeAspect="1"/>
            </p:cNvPicPr>
            <p:nvPr/>
          </p:nvPicPr>
          <p:blipFill>
            <a:blip r:embed="rId4"/>
            <a:stretch>
              <a:fillRect/>
            </a:stretch>
          </p:blipFill>
          <p:spPr>
            <a:xfrm>
              <a:off x="139966" y="3637468"/>
              <a:ext cx="6713230" cy="589593"/>
            </a:xfrm>
            <a:prstGeom prst="rect">
              <a:avLst/>
            </a:prstGeom>
            <a:ln>
              <a:noFill/>
            </a:ln>
            <a:effectLst>
              <a:outerShdw blurRad="292100" dist="139700" dir="2700000" algn="tl" rotWithShape="0">
                <a:srgbClr val="333333">
                  <a:alpha val="65000"/>
                </a:srgbClr>
              </a:outerShdw>
            </a:effectLst>
          </p:spPr>
        </p:pic>
      </p:grpSp>
      <p:grpSp>
        <p:nvGrpSpPr>
          <p:cNvPr id="22" name="Group 21">
            <a:extLst>
              <a:ext uri="{FF2B5EF4-FFF2-40B4-BE49-F238E27FC236}">
                <a16:creationId xmlns:a16="http://schemas.microsoft.com/office/drawing/2014/main" id="{5391EA52-A0E8-6276-AE8C-3F1575464920}"/>
              </a:ext>
            </a:extLst>
          </p:cNvPr>
          <p:cNvGrpSpPr/>
          <p:nvPr/>
        </p:nvGrpSpPr>
        <p:grpSpPr>
          <a:xfrm>
            <a:off x="549277" y="1557338"/>
            <a:ext cx="4375843" cy="4752000"/>
            <a:chOff x="6627176" y="516467"/>
            <a:chExt cx="4153114" cy="4510125"/>
          </a:xfrm>
        </p:grpSpPr>
        <p:pic>
          <p:nvPicPr>
            <p:cNvPr id="23" name="Picture 22" descr="A screen shot of a graph&#10;&#10;Description automatically generated">
              <a:extLst>
                <a:ext uri="{FF2B5EF4-FFF2-40B4-BE49-F238E27FC236}">
                  <a16:creationId xmlns:a16="http://schemas.microsoft.com/office/drawing/2014/main" id="{1190E929-1FA1-98BB-51E2-4DBC6CA701DF}"/>
                </a:ext>
              </a:extLst>
            </p:cNvPr>
            <p:cNvPicPr>
              <a:picLocks noChangeAspect="1"/>
            </p:cNvPicPr>
            <p:nvPr/>
          </p:nvPicPr>
          <p:blipFill>
            <a:blip r:embed="rId5"/>
            <a:stretch>
              <a:fillRect/>
            </a:stretch>
          </p:blipFill>
          <p:spPr>
            <a:xfrm>
              <a:off x="6627177" y="1132338"/>
              <a:ext cx="4153113" cy="3035456"/>
            </a:xfrm>
            <a:prstGeom prst="rect">
              <a:avLst/>
            </a:prstGeom>
          </p:spPr>
        </p:pic>
        <p:pic>
          <p:nvPicPr>
            <p:cNvPr id="24" name="Picture 23" descr="A close-up of a number&#10;&#10;Description automatically generated">
              <a:extLst>
                <a:ext uri="{FF2B5EF4-FFF2-40B4-BE49-F238E27FC236}">
                  <a16:creationId xmlns:a16="http://schemas.microsoft.com/office/drawing/2014/main" id="{DE755353-19DF-91D0-77D1-42F43D228CD2}"/>
                </a:ext>
              </a:extLst>
            </p:cNvPr>
            <p:cNvPicPr>
              <a:picLocks noChangeAspect="1"/>
            </p:cNvPicPr>
            <p:nvPr/>
          </p:nvPicPr>
          <p:blipFill rotWithShape="1">
            <a:blip r:embed="rId6"/>
            <a:srcRect l="10058" r="5947"/>
            <a:stretch/>
          </p:blipFill>
          <p:spPr>
            <a:xfrm>
              <a:off x="6627177" y="4167794"/>
              <a:ext cx="4153113" cy="858798"/>
            </a:xfrm>
            <a:prstGeom prst="rect">
              <a:avLst/>
            </a:prstGeom>
          </p:spPr>
        </p:pic>
        <p:sp>
          <p:nvSpPr>
            <p:cNvPr id="25" name="TextBox 24">
              <a:extLst>
                <a:ext uri="{FF2B5EF4-FFF2-40B4-BE49-F238E27FC236}">
                  <a16:creationId xmlns:a16="http://schemas.microsoft.com/office/drawing/2014/main" id="{45286C90-6359-B26E-682A-BA34F891D0D4}"/>
                </a:ext>
              </a:extLst>
            </p:cNvPr>
            <p:cNvSpPr txBox="1"/>
            <p:nvPr/>
          </p:nvSpPr>
          <p:spPr>
            <a:xfrm>
              <a:off x="6627176" y="516467"/>
              <a:ext cx="4153113" cy="584775"/>
            </a:xfrm>
            <a:prstGeom prst="rect">
              <a:avLst/>
            </a:prstGeom>
            <a:noFill/>
          </p:spPr>
          <p:txBody>
            <a:bodyPr wrap="square" rtlCol="0">
              <a:spAutoFit/>
            </a:bodyPr>
            <a:lstStyle/>
            <a:p>
              <a:pPr defTabSz="960120">
                <a:spcAft>
                  <a:spcPts val="600"/>
                </a:spcAft>
              </a:pPr>
              <a:r>
                <a:rPr lang="en-CA" sz="1680" b="1" kern="1200" dirty="0">
                  <a:latin typeface="+mn-lt"/>
                  <a:ea typeface="+mn-ea"/>
                  <a:cs typeface="+mn-cs"/>
                </a:rPr>
                <a:t>Annual</a:t>
              </a:r>
              <a:r>
                <a:rPr lang="en-US" sz="1680" b="1" kern="1200" dirty="0">
                  <a:latin typeface="+mn-lt"/>
                  <a:ea typeface="+mn-ea"/>
                  <a:cs typeface="+mn-cs"/>
                </a:rPr>
                <a:t> change in global risk perceptions over the short term (2 years)</a:t>
              </a:r>
              <a:endParaRPr lang="en-CA" sz="1600" b="1" dirty="0"/>
            </a:p>
          </p:txBody>
        </p:sp>
      </p:grpSp>
      <p:sp>
        <p:nvSpPr>
          <p:cNvPr id="26" name="TextBox 25">
            <a:extLst>
              <a:ext uri="{FF2B5EF4-FFF2-40B4-BE49-F238E27FC236}">
                <a16:creationId xmlns:a16="http://schemas.microsoft.com/office/drawing/2014/main" id="{A3F3CFAD-1CD2-9D0D-D3F7-8C102BCBA3C8}"/>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7"/>
              </a:rPr>
              <a:t>Sociotechnical implications of generative artificial intelligence for information access</a:t>
            </a:r>
            <a:r>
              <a:rPr lang="en-US" sz="1200" dirty="0"/>
              <a:t>. Preprint of chapter for an upcoming edited book, 2024.</a:t>
            </a:r>
            <a:endParaRPr lang="en-CA" sz="1200" dirty="0"/>
          </a:p>
        </p:txBody>
      </p:sp>
    </p:spTree>
    <p:extLst>
      <p:ext uri="{BB962C8B-B14F-4D97-AF65-F5344CB8AC3E}">
        <p14:creationId xmlns:p14="http://schemas.microsoft.com/office/powerpoint/2010/main" val="154382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A12A1-7D4B-20F8-0D67-51CF23670C2C}"/>
              </a:ext>
            </a:extLst>
          </p:cNvPr>
          <p:cNvSpPr>
            <a:spLocks noGrp="1"/>
          </p:cNvSpPr>
          <p:nvPr>
            <p:ph type="title"/>
          </p:nvPr>
        </p:nvSpPr>
        <p:spPr/>
        <p:txBody>
          <a:bodyPr/>
          <a:lstStyle/>
          <a:p>
            <a:r>
              <a:rPr lang="en-CA" sz="4400" b="1" dirty="0"/>
              <a:t>Mechanisms of concentration of power</a:t>
            </a:r>
            <a:endParaRPr lang="en-CA" dirty="0"/>
          </a:p>
        </p:txBody>
      </p:sp>
      <p:sp>
        <p:nvSpPr>
          <p:cNvPr id="4" name="Content Placeholder 3">
            <a:extLst>
              <a:ext uri="{FF2B5EF4-FFF2-40B4-BE49-F238E27FC236}">
                <a16:creationId xmlns:a16="http://schemas.microsoft.com/office/drawing/2014/main" id="{A9F62DDA-7A0D-279F-2B04-FA0DC61F5047}"/>
              </a:ext>
            </a:extLst>
          </p:cNvPr>
          <p:cNvSpPr>
            <a:spLocks noGrp="1"/>
          </p:cNvSpPr>
          <p:nvPr>
            <p:ph idx="1"/>
          </p:nvPr>
        </p:nvSpPr>
        <p:spPr/>
        <p:txBody>
          <a:bodyPr>
            <a:normAutofit fontScale="77500" lnSpcReduction="20000"/>
          </a:bodyPr>
          <a:lstStyle/>
          <a:p>
            <a:pPr marL="0" indent="0">
              <a:lnSpc>
                <a:spcPct val="120000"/>
              </a:lnSpc>
              <a:spcBef>
                <a:spcPts val="1800"/>
              </a:spcBef>
              <a:buNone/>
            </a:pPr>
            <a:r>
              <a:rPr lang="en-US" sz="2800" b="1" dirty="0"/>
              <a:t>Compute and data moat. </a:t>
            </a:r>
            <a:r>
              <a:rPr lang="en-US" sz="2800" dirty="0"/>
              <a:t>Only a handful of (typically private sector) institutions own and control the compute and data resources for training and deployment of generative AI models. Availability of “open access” models don’t fundamentally challenge the predominant vision of what AI looks like today, which would require dismantling the data and compute moat itself and turning them into public infrastructure.</a:t>
            </a:r>
            <a:endParaRPr lang="en-CA" sz="2800" b="1" dirty="0"/>
          </a:p>
          <a:p>
            <a:pPr marL="0" indent="0">
              <a:lnSpc>
                <a:spcPct val="120000"/>
              </a:lnSpc>
              <a:spcBef>
                <a:spcPts val="1800"/>
              </a:spcBef>
              <a:buNone/>
            </a:pPr>
            <a:r>
              <a:rPr lang="en-CA" sz="2800" b="1" dirty="0"/>
              <a:t>AI persuasion.</a:t>
            </a:r>
            <a:r>
              <a:rPr lang="en-CA" sz="2800" dirty="0"/>
              <a:t> </a:t>
            </a:r>
            <a:r>
              <a:rPr lang="en-US" dirty="0"/>
              <a:t>A</a:t>
            </a:r>
            <a:r>
              <a:rPr lang="en-US" sz="2800" dirty="0"/>
              <a:t> process by which AI systems alter the beliefs of their users</a:t>
            </a:r>
            <a:r>
              <a:rPr lang="en-CA" sz="2800" dirty="0"/>
              <a:t>. E.g., application of LLMs for hyper-personalized hyper-persuasive ads.</a:t>
            </a:r>
          </a:p>
          <a:p>
            <a:pPr marL="0" indent="0">
              <a:lnSpc>
                <a:spcPct val="120000"/>
              </a:lnSpc>
              <a:spcBef>
                <a:spcPts val="1800"/>
              </a:spcBef>
              <a:buNone/>
            </a:pPr>
            <a:r>
              <a:rPr lang="en-US" sz="2800" b="1" dirty="0"/>
              <a:t>AI alignment.</a:t>
            </a:r>
            <a:r>
              <a:rPr lang="en-CA" sz="2800" dirty="0"/>
              <a:t> </a:t>
            </a:r>
            <a:r>
              <a:rPr lang="en-US" sz="2800" dirty="0"/>
              <a:t>Approaches such as reinforcement learning from human feedback (RLHF)</a:t>
            </a:r>
            <a:r>
              <a:rPr lang="en-CA" dirty="0"/>
              <a:t> </a:t>
            </a:r>
            <a:r>
              <a:rPr lang="en-US" dirty="0"/>
              <a:t>presupposes some notions of desirable values to be determined and enforced by platform owners.</a:t>
            </a:r>
            <a:endParaRPr lang="en-US" sz="2800" dirty="0"/>
          </a:p>
        </p:txBody>
      </p:sp>
      <p:sp>
        <p:nvSpPr>
          <p:cNvPr id="5" name="TextBox 4">
            <a:extLst>
              <a:ext uri="{FF2B5EF4-FFF2-40B4-BE49-F238E27FC236}">
                <a16:creationId xmlns:a16="http://schemas.microsoft.com/office/drawing/2014/main" id="{D18F8B56-AE9A-DABC-B86D-5C173D98E3D2}"/>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3"/>
              </a:rPr>
              <a:t>Sociotechnical implications of generative artificial intelligence for information access</a:t>
            </a:r>
            <a:r>
              <a:rPr lang="en-US" sz="1200" dirty="0"/>
              <a:t>. Preprint of chapter for an upcoming edited book, 2024.</a:t>
            </a:r>
            <a:endParaRPr lang="en-CA" sz="1200" dirty="0"/>
          </a:p>
        </p:txBody>
      </p:sp>
    </p:spTree>
    <p:extLst>
      <p:ext uri="{BB962C8B-B14F-4D97-AF65-F5344CB8AC3E}">
        <p14:creationId xmlns:p14="http://schemas.microsoft.com/office/powerpoint/2010/main" val="1342363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A0FCB-D33E-2C6B-A52A-6427CDC7CB8A}"/>
              </a:ext>
            </a:extLst>
          </p:cNvPr>
          <p:cNvSpPr>
            <a:spLocks noGrp="1"/>
          </p:cNvSpPr>
          <p:nvPr>
            <p:ph type="title"/>
          </p:nvPr>
        </p:nvSpPr>
        <p:spPr/>
        <p:txBody>
          <a:bodyPr>
            <a:normAutofit/>
          </a:bodyPr>
          <a:lstStyle/>
          <a:p>
            <a:r>
              <a:rPr lang="en-CA" b="1" dirty="0"/>
              <a:t>Mechanisms of marginalization</a:t>
            </a:r>
          </a:p>
        </p:txBody>
      </p:sp>
      <p:sp>
        <p:nvSpPr>
          <p:cNvPr id="8" name="Content Placeholder 7">
            <a:extLst>
              <a:ext uri="{FF2B5EF4-FFF2-40B4-BE49-F238E27FC236}">
                <a16:creationId xmlns:a16="http://schemas.microsoft.com/office/drawing/2014/main" id="{B02E6D8B-0226-C7D5-D708-8D2B7C18573B}"/>
              </a:ext>
            </a:extLst>
          </p:cNvPr>
          <p:cNvSpPr>
            <a:spLocks noGrp="1"/>
          </p:cNvSpPr>
          <p:nvPr>
            <p:ph sz="half" idx="1"/>
          </p:nvPr>
        </p:nvSpPr>
        <p:spPr>
          <a:xfrm>
            <a:off x="838200" y="1825625"/>
            <a:ext cx="6294120" cy="4667250"/>
          </a:xfrm>
        </p:spPr>
        <p:txBody>
          <a:bodyPr>
            <a:normAutofit fontScale="77500" lnSpcReduction="20000"/>
          </a:bodyPr>
          <a:lstStyle/>
          <a:p>
            <a:pPr marL="0" indent="0">
              <a:lnSpc>
                <a:spcPct val="120000"/>
              </a:lnSpc>
              <a:spcBef>
                <a:spcPts val="1800"/>
              </a:spcBef>
              <a:buNone/>
            </a:pPr>
            <a:r>
              <a:rPr lang="en-CA" sz="3400" dirty="0">
                <a:latin typeface="Aptos ExtraBold" panose="020F0502020204030204" pitchFamily="34" charset="0"/>
              </a:rPr>
              <a:t>Appropriation of data labor</a:t>
            </a:r>
          </a:p>
          <a:p>
            <a:pPr marL="0" indent="0">
              <a:lnSpc>
                <a:spcPct val="120000"/>
              </a:lnSpc>
              <a:spcBef>
                <a:spcPts val="0"/>
              </a:spcBef>
              <a:buNone/>
            </a:pPr>
            <a:r>
              <a:rPr lang="en-US" dirty="0"/>
              <a:t>Includes the uncompensated appropriation of works by writers, authors, programmers, and peer production communities like Wikipedia and under-compensated </a:t>
            </a:r>
            <a:r>
              <a:rPr lang="en-US" dirty="0" err="1"/>
              <a:t>crowdwork</a:t>
            </a:r>
            <a:r>
              <a:rPr lang="en-US" dirty="0"/>
              <a:t> for data labeling that have been instrumental in the development of these technologies.</a:t>
            </a:r>
          </a:p>
          <a:p>
            <a:pPr marL="0" indent="0">
              <a:lnSpc>
                <a:spcPct val="120000"/>
              </a:lnSpc>
              <a:spcBef>
                <a:spcPts val="1800"/>
              </a:spcBef>
              <a:buNone/>
            </a:pPr>
            <a:r>
              <a:rPr lang="en-US" b="1" i="1" dirty="0"/>
              <a:t>AI for me, data labor for thee</a:t>
            </a:r>
            <a:r>
              <a:rPr lang="en-US" b="1" dirty="0"/>
              <a:t>.</a:t>
            </a:r>
            <a:r>
              <a:rPr lang="en-US" dirty="0"/>
              <a:t> AI data labor dynamics reinforces structures of racial capitalism and coloniality, employs global labor exploitation and extractive practices, and reinforces the global north and south divide.</a:t>
            </a:r>
          </a:p>
          <a:p>
            <a:pPr marL="0" indent="0">
              <a:lnSpc>
                <a:spcPct val="120000"/>
              </a:lnSpc>
              <a:spcBef>
                <a:spcPts val="1800"/>
              </a:spcBef>
              <a:buNone/>
            </a:pPr>
            <a:endParaRPr lang="en-US" dirty="0"/>
          </a:p>
          <a:p>
            <a:pPr marL="0" indent="0">
              <a:lnSpc>
                <a:spcPct val="120000"/>
              </a:lnSpc>
              <a:spcBef>
                <a:spcPts val="1800"/>
              </a:spcBef>
              <a:buNone/>
            </a:pPr>
            <a:endParaRPr lang="en-US" dirty="0"/>
          </a:p>
          <a:p>
            <a:pPr marL="0" indent="0">
              <a:lnSpc>
                <a:spcPct val="120000"/>
              </a:lnSpc>
              <a:spcBef>
                <a:spcPts val="1800"/>
              </a:spcBef>
              <a:buNone/>
            </a:pPr>
            <a:endParaRPr lang="en-US" dirty="0"/>
          </a:p>
          <a:p>
            <a:pPr marL="0" indent="0">
              <a:lnSpc>
                <a:spcPct val="120000"/>
              </a:lnSpc>
              <a:spcBef>
                <a:spcPts val="1800"/>
              </a:spcBef>
              <a:buNone/>
            </a:pPr>
            <a:endParaRPr lang="en-CA" dirty="0"/>
          </a:p>
        </p:txBody>
      </p:sp>
      <p:sp>
        <p:nvSpPr>
          <p:cNvPr id="4" name="Content Placeholder 3">
            <a:extLst>
              <a:ext uri="{FF2B5EF4-FFF2-40B4-BE49-F238E27FC236}">
                <a16:creationId xmlns:a16="http://schemas.microsoft.com/office/drawing/2014/main" id="{7C96D12F-65A1-8871-8485-F87E38EA6A0A}"/>
              </a:ext>
            </a:extLst>
          </p:cNvPr>
          <p:cNvSpPr>
            <a:spLocks noGrp="1"/>
          </p:cNvSpPr>
          <p:nvPr>
            <p:ph sz="half" idx="2"/>
          </p:nvPr>
        </p:nvSpPr>
        <p:spPr>
          <a:xfrm>
            <a:off x="7448203" y="1825625"/>
            <a:ext cx="4396047" cy="4667250"/>
          </a:xfrm>
        </p:spPr>
        <p:txBody>
          <a:bodyPr>
            <a:normAutofit fontScale="77500" lnSpcReduction="20000"/>
          </a:bodyPr>
          <a:lstStyle/>
          <a:p>
            <a:pPr marL="0" indent="0">
              <a:lnSpc>
                <a:spcPct val="120000"/>
              </a:lnSpc>
              <a:spcBef>
                <a:spcPts val="600"/>
              </a:spcBef>
              <a:buNone/>
            </a:pPr>
            <a:r>
              <a:rPr lang="en-CA" sz="4000" dirty="0">
                <a:latin typeface="Aptos ExtraBold" panose="020B0004020202020204" pitchFamily="34" charset="0"/>
              </a:rPr>
              <a:t>Other mechanisms</a:t>
            </a:r>
          </a:p>
          <a:p>
            <a:pPr marL="0" indent="0">
              <a:lnSpc>
                <a:spcPct val="120000"/>
              </a:lnSpc>
              <a:spcBef>
                <a:spcPts val="600"/>
              </a:spcBef>
              <a:buNone/>
            </a:pPr>
            <a:r>
              <a:rPr lang="en-CA" sz="2600" b="1" dirty="0"/>
              <a:t>Bias amplification.</a:t>
            </a:r>
            <a:r>
              <a:rPr lang="en-CA" sz="2600" dirty="0"/>
              <a:t> </a:t>
            </a:r>
            <a:r>
              <a:rPr lang="en-US" sz="2600" dirty="0"/>
              <a:t>AI models reproduce and amplify harmful biases and stereotypes from their training datasets leading to allocative and representational harms</a:t>
            </a:r>
            <a:r>
              <a:rPr lang="en-CA" sz="2600" dirty="0"/>
              <a:t>.</a:t>
            </a:r>
          </a:p>
          <a:p>
            <a:pPr marL="0" indent="0">
              <a:lnSpc>
                <a:spcPct val="120000"/>
              </a:lnSpc>
              <a:spcBef>
                <a:spcPts val="600"/>
              </a:spcBef>
              <a:buNone/>
            </a:pPr>
            <a:r>
              <a:rPr lang="en-US" sz="2600" b="1" dirty="0"/>
              <a:t>AI doxing.</a:t>
            </a:r>
            <a:r>
              <a:rPr lang="en-CA" sz="2600" dirty="0"/>
              <a:t> AI models may </a:t>
            </a:r>
            <a:r>
              <a:rPr lang="en-US" sz="2600" dirty="0"/>
              <a:t> leak private information about people present in their training data or be employed to predict people’s sensitive information  based on what is known about them publicly</a:t>
            </a:r>
            <a:r>
              <a:rPr lang="en-CA" sz="2600" dirty="0"/>
              <a:t>.</a:t>
            </a:r>
            <a:endParaRPr lang="en-US" sz="2000" dirty="0"/>
          </a:p>
        </p:txBody>
      </p:sp>
      <p:sp>
        <p:nvSpPr>
          <p:cNvPr id="2" name="TextBox 1">
            <a:extLst>
              <a:ext uri="{FF2B5EF4-FFF2-40B4-BE49-F238E27FC236}">
                <a16:creationId xmlns:a16="http://schemas.microsoft.com/office/drawing/2014/main" id="{2B1BF907-1717-1FC9-4045-4C3B90EC666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3"/>
              </a:rPr>
              <a:t>Sociotechnical implications of generative artificial intelligence for information access</a:t>
            </a:r>
            <a:r>
              <a:rPr lang="en-US" sz="1200" dirty="0"/>
              <a:t>. Preprint of chapter for an upcoming edited book, 2024.</a:t>
            </a:r>
            <a:endParaRPr lang="en-CA" sz="1200" dirty="0"/>
          </a:p>
        </p:txBody>
      </p:sp>
    </p:spTree>
    <p:extLst>
      <p:ext uri="{BB962C8B-B14F-4D97-AF65-F5344CB8AC3E}">
        <p14:creationId xmlns:p14="http://schemas.microsoft.com/office/powerpoint/2010/main" val="2234584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B7F524-D4EE-5718-6F80-8AFFD9318EFA}"/>
              </a:ext>
            </a:extLst>
          </p:cNvPr>
          <p:cNvSpPr>
            <a:spLocks noGrp="1"/>
          </p:cNvSpPr>
          <p:nvPr>
            <p:ph type="title"/>
          </p:nvPr>
        </p:nvSpPr>
        <p:spPr/>
        <p:txBody>
          <a:bodyPr/>
          <a:lstStyle/>
          <a:p>
            <a:r>
              <a:rPr lang="en-CA" sz="4400" b="1" dirty="0"/>
              <a:t>Mechanisms of…</a:t>
            </a:r>
            <a:endParaRPr lang="en-CA" dirty="0"/>
          </a:p>
        </p:txBody>
      </p:sp>
      <p:sp>
        <p:nvSpPr>
          <p:cNvPr id="6" name="Text Placeholder 5">
            <a:extLst>
              <a:ext uri="{FF2B5EF4-FFF2-40B4-BE49-F238E27FC236}">
                <a16:creationId xmlns:a16="http://schemas.microsoft.com/office/drawing/2014/main" id="{30091D22-409F-ED7C-98B7-15C46D4C45E3}"/>
              </a:ext>
            </a:extLst>
          </p:cNvPr>
          <p:cNvSpPr>
            <a:spLocks noGrp="1"/>
          </p:cNvSpPr>
          <p:nvPr>
            <p:ph type="body" idx="1"/>
          </p:nvPr>
        </p:nvSpPr>
        <p:spPr>
          <a:xfrm>
            <a:off x="839788" y="1308626"/>
            <a:ext cx="5157787" cy="823912"/>
          </a:xfrm>
        </p:spPr>
        <p:txBody>
          <a:bodyPr>
            <a:normAutofit/>
          </a:bodyPr>
          <a:lstStyle/>
          <a:p>
            <a:r>
              <a:rPr lang="en-CA" sz="3200" dirty="0"/>
              <a:t>I</a:t>
            </a:r>
            <a:r>
              <a:rPr lang="en-CA" sz="3200" b="1" dirty="0"/>
              <a:t>nnovation decay</a:t>
            </a:r>
            <a:endParaRPr lang="en-CA" sz="3200" dirty="0"/>
          </a:p>
        </p:txBody>
      </p:sp>
      <p:sp>
        <p:nvSpPr>
          <p:cNvPr id="7" name="Content Placeholder 6">
            <a:extLst>
              <a:ext uri="{FF2B5EF4-FFF2-40B4-BE49-F238E27FC236}">
                <a16:creationId xmlns:a16="http://schemas.microsoft.com/office/drawing/2014/main" id="{5AB3F36B-BADE-D92D-569F-2F28FED867D8}"/>
              </a:ext>
            </a:extLst>
          </p:cNvPr>
          <p:cNvSpPr>
            <a:spLocks noGrp="1"/>
          </p:cNvSpPr>
          <p:nvPr>
            <p:ph sz="half" idx="2"/>
          </p:nvPr>
        </p:nvSpPr>
        <p:spPr>
          <a:xfrm>
            <a:off x="839788" y="2132538"/>
            <a:ext cx="5157787" cy="4360337"/>
          </a:xfrm>
        </p:spPr>
        <p:txBody>
          <a:bodyPr>
            <a:normAutofit fontScale="85000" lnSpcReduction="10000"/>
          </a:bodyPr>
          <a:lstStyle/>
          <a:p>
            <a:pPr marL="0" indent="0">
              <a:lnSpc>
                <a:spcPct val="120000"/>
              </a:lnSpc>
              <a:buNone/>
            </a:pPr>
            <a:r>
              <a:rPr lang="en-CA" sz="2000" dirty="0">
                <a:latin typeface="Aptos ExtraBold" panose="020F0502020204030204" pitchFamily="34" charset="0"/>
              </a:rPr>
              <a:t>Industry capture</a:t>
            </a:r>
            <a:r>
              <a:rPr kumimoji="0" lang="en-CA"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Subjugates scientific exploration to profit-driven goals and dissuade investments in research not immediately monetizable or which challenges the status quo</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indent="0">
              <a:lnSpc>
                <a:spcPct val="120000"/>
              </a:lnSpc>
              <a:spcBef>
                <a:spcPts val="16800"/>
              </a:spcBef>
              <a:buNone/>
            </a:pPr>
            <a:r>
              <a:rPr kumimoji="0" lang="en-CA" sz="2000" b="1" i="0" u="none" strike="noStrike" kern="1200" cap="none" spc="0" normalizeH="0" baseline="0" noProof="0" dirty="0">
                <a:ln>
                  <a:noFill/>
                </a:ln>
                <a:solidFill>
                  <a:prstClr val="black"/>
                </a:solidFill>
                <a:effectLst/>
                <a:uLnTx/>
                <a:uFillTx/>
                <a:latin typeface="Aptos" panose="02110004020202020204"/>
                <a:ea typeface="+mn-ea"/>
                <a:cs typeface="+mn-cs"/>
              </a:rPr>
              <a:t>Pollution of research artefacts.</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 Misapplications of LLMs in scholarly publications and reviewing may negatively impact IR scholarship.</a:t>
            </a:r>
            <a:endParaRPr lang="en-CA" dirty="0"/>
          </a:p>
        </p:txBody>
      </p:sp>
      <p:sp>
        <p:nvSpPr>
          <p:cNvPr id="8" name="Text Placeholder 7">
            <a:extLst>
              <a:ext uri="{FF2B5EF4-FFF2-40B4-BE49-F238E27FC236}">
                <a16:creationId xmlns:a16="http://schemas.microsoft.com/office/drawing/2014/main" id="{F5B87E15-652A-D46B-8C16-3E2FD637B128}"/>
              </a:ext>
            </a:extLst>
          </p:cNvPr>
          <p:cNvSpPr>
            <a:spLocks noGrp="1"/>
          </p:cNvSpPr>
          <p:nvPr>
            <p:ph type="body" sz="quarter" idx="3"/>
          </p:nvPr>
        </p:nvSpPr>
        <p:spPr>
          <a:xfrm>
            <a:off x="6172200" y="1308626"/>
            <a:ext cx="5183188" cy="823912"/>
          </a:xfrm>
        </p:spPr>
        <p:txBody>
          <a:bodyPr>
            <a:normAutofit/>
          </a:bodyPr>
          <a:lstStyle/>
          <a:p>
            <a:r>
              <a:rPr lang="en-CA" sz="3200" b="1" dirty="0"/>
              <a:t>Ecological impact</a:t>
            </a:r>
            <a:endParaRPr lang="en-CA" sz="3200" dirty="0"/>
          </a:p>
        </p:txBody>
      </p:sp>
      <p:sp>
        <p:nvSpPr>
          <p:cNvPr id="9" name="Content Placeholder 8">
            <a:extLst>
              <a:ext uri="{FF2B5EF4-FFF2-40B4-BE49-F238E27FC236}">
                <a16:creationId xmlns:a16="http://schemas.microsoft.com/office/drawing/2014/main" id="{1528273C-3172-B785-48FB-AA180FF127BA}"/>
              </a:ext>
            </a:extLst>
          </p:cNvPr>
          <p:cNvSpPr>
            <a:spLocks noGrp="1"/>
          </p:cNvSpPr>
          <p:nvPr>
            <p:ph sz="quarter" idx="4"/>
          </p:nvPr>
        </p:nvSpPr>
        <p:spPr>
          <a:xfrm>
            <a:off x="6172200" y="2132538"/>
            <a:ext cx="5183188" cy="4360337"/>
          </a:xfrm>
        </p:spPr>
        <p:txBody>
          <a:bodyPr>
            <a:normAutofit fontScale="85000" lnSpcReduction="10000"/>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CA" sz="2000" dirty="0">
                <a:latin typeface="Aptos ExtraBold" panose="020F0502020204030204" pitchFamily="34" charset="0"/>
              </a:rPr>
              <a:t>Resource demand and waste</a:t>
            </a:r>
            <a:r>
              <a:rPr kumimoji="0" lang="en-CA"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 Increasing demand for electricity and water, and electronic wastes.</a:t>
            </a:r>
          </a:p>
          <a:p>
            <a:pPr marL="0" marR="0" lvl="0" indent="0" algn="l" defTabSz="914400" rtl="0" eaLnBrk="1" fontAlgn="auto" latinLnBrk="0" hangingPunct="1">
              <a:lnSpc>
                <a:spcPct val="110000"/>
              </a:lnSpc>
              <a:spcBef>
                <a:spcPts val="19800"/>
              </a:spcBef>
              <a:spcAft>
                <a:spcPts val="0"/>
              </a:spcAft>
              <a:buClrTx/>
              <a:buSzTx/>
              <a:buFont typeface="Arial" panose="020B0604020202020204" pitchFamily="34" charset="0"/>
              <a:buNone/>
              <a:tabLst/>
              <a:defRPr/>
            </a:pPr>
            <a:r>
              <a:rPr lang="en-CA" sz="2000" b="1" dirty="0"/>
              <a:t>Persuasive advertising</a:t>
            </a:r>
            <a:r>
              <a:rPr kumimoji="0" lang="en-CA"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 Could  supercharge climate change disinformation and promote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environmentally unfriendly business models like fast-fashion</a:t>
            </a:r>
            <a:r>
              <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CA"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94352E82-1B6C-E3C2-D0A2-651EE3F36A7B}"/>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3"/>
              </a:rPr>
              <a:t>Sociotechnical implications of generative artificial intelligence for information access</a:t>
            </a:r>
            <a:r>
              <a:rPr lang="en-US" sz="1200" dirty="0"/>
              <a:t>. Preprint of chapter for an upcoming edited book, 2024.</a:t>
            </a:r>
            <a:endParaRPr lang="en-CA" sz="1200" dirty="0"/>
          </a:p>
        </p:txBody>
      </p:sp>
      <p:pic>
        <p:nvPicPr>
          <p:cNvPr id="4098" name="Picture 2" descr="Image">
            <a:extLst>
              <a:ext uri="{FF2B5EF4-FFF2-40B4-BE49-F238E27FC236}">
                <a16:creationId xmlns:a16="http://schemas.microsoft.com/office/drawing/2014/main" id="{163358C6-1850-87A6-B4B8-905F1DEB1D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4144"/>
          <a:stretch/>
        </p:blipFill>
        <p:spPr bwMode="auto">
          <a:xfrm>
            <a:off x="1264709" y="3429000"/>
            <a:ext cx="4732866" cy="1721749"/>
          </a:xfrm>
          <a:prstGeom prst="rect">
            <a:avLst/>
          </a:prstGeom>
          <a:ln>
            <a:solidFill>
              <a:schemeClr val="tx1">
                <a:lumMod val="85000"/>
                <a:lumOff val="1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0A482FD-0EAD-1B97-77CC-242ABAFF3A7A}"/>
              </a:ext>
            </a:extLst>
          </p:cNvPr>
          <p:cNvPicPr>
            <a:picLocks noChangeAspect="1"/>
          </p:cNvPicPr>
          <p:nvPr/>
        </p:nvPicPr>
        <p:blipFill>
          <a:blip r:embed="rId5"/>
          <a:stretch>
            <a:fillRect/>
          </a:stretch>
        </p:blipFill>
        <p:spPr>
          <a:xfrm>
            <a:off x="6865726" y="2751543"/>
            <a:ext cx="3796135" cy="2323296"/>
          </a:xfrm>
          <a:prstGeom prst="rect">
            <a:avLst/>
          </a:prstGeom>
          <a:ln>
            <a:solidFill>
              <a:schemeClr val="tx1">
                <a:lumMod val="85000"/>
                <a:lumOff val="1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4385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Breaking Chains Hands Images – Browse 8,197 Stock Photos, Vectors, and  Video | Adobe Stock">
            <a:extLst>
              <a:ext uri="{FF2B5EF4-FFF2-40B4-BE49-F238E27FC236}">
                <a16:creationId xmlns:a16="http://schemas.microsoft.com/office/drawing/2014/main" id="{8E321A6C-7F61-1126-5D21-5DA93A5AD376}"/>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b="13127"/>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8EBA28E-9346-41F8-34AE-D1B29CB3F5E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dirty="0">
                <a:solidFill>
                  <a:srgbClr val="FFFFFF"/>
                </a:solidFill>
              </a:rPr>
              <a:t>Beyond harm mitigations: Information access for our collective emancipatory futures</a:t>
            </a:r>
          </a:p>
        </p:txBody>
      </p:sp>
    </p:spTree>
    <p:extLst>
      <p:ext uri="{BB962C8B-B14F-4D97-AF65-F5344CB8AC3E}">
        <p14:creationId xmlns:p14="http://schemas.microsoft.com/office/powerpoint/2010/main" val="273997747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 drawn wooden road signs Hand drawn wooden road signs pointing in different directions. Vector illustration. Isolated in white background. crossroads illustration stock illustrations">
            <a:extLst>
              <a:ext uri="{FF2B5EF4-FFF2-40B4-BE49-F238E27FC236}">
                <a16:creationId xmlns:a16="http://schemas.microsoft.com/office/drawing/2014/main" id="{2BE29D49-BC7A-D853-D14F-645CB4638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19"/>
          <a:stretch/>
        </p:blipFill>
        <p:spPr bwMode="auto">
          <a:xfrm>
            <a:off x="659959" y="647700"/>
            <a:ext cx="2721168" cy="55626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0A9DB26-EAE1-7A52-66AF-440CFFF8D17A}"/>
              </a:ext>
            </a:extLst>
          </p:cNvPr>
          <p:cNvSpPr>
            <a:spLocks noGrp="1"/>
          </p:cNvSpPr>
          <p:nvPr>
            <p:ph type="title"/>
          </p:nvPr>
        </p:nvSpPr>
        <p:spPr>
          <a:xfrm>
            <a:off x="4301656" y="365125"/>
            <a:ext cx="7052144" cy="854075"/>
          </a:xfrm>
        </p:spPr>
        <p:txBody>
          <a:bodyPr anchor="b"/>
          <a:lstStyle/>
          <a:p>
            <a:r>
              <a:rPr lang="en-CA" b="1" dirty="0"/>
              <a:t>Sociotechnical imaginaries</a:t>
            </a:r>
          </a:p>
        </p:txBody>
      </p:sp>
      <p:sp>
        <p:nvSpPr>
          <p:cNvPr id="11" name="Content Placeholder 10">
            <a:extLst>
              <a:ext uri="{FF2B5EF4-FFF2-40B4-BE49-F238E27FC236}">
                <a16:creationId xmlns:a16="http://schemas.microsoft.com/office/drawing/2014/main" id="{ABB0F6B9-71EC-BD77-4FAA-ACD3599B42D7}"/>
              </a:ext>
            </a:extLst>
          </p:cNvPr>
          <p:cNvSpPr>
            <a:spLocks noGrp="1"/>
          </p:cNvSpPr>
          <p:nvPr>
            <p:ph idx="1"/>
          </p:nvPr>
        </p:nvSpPr>
        <p:spPr>
          <a:xfrm>
            <a:off x="4301656" y="1219200"/>
            <a:ext cx="7052144" cy="4957763"/>
          </a:xfrm>
        </p:spPr>
        <p:txBody>
          <a:bodyPr>
            <a:normAutofit fontScale="92500" lnSpcReduction="10000"/>
          </a:bodyPr>
          <a:lstStyle/>
          <a:p>
            <a:pPr marL="0" indent="0">
              <a:lnSpc>
                <a:spcPct val="110000"/>
              </a:lnSpc>
              <a:buNone/>
            </a:pPr>
            <a:r>
              <a:rPr lang="en" sz="2400" dirty="0">
                <a:latin typeface="Aptos Light" panose="020B0004020202020204" pitchFamily="34" charset="0"/>
              </a:rPr>
              <a:t>“Visions of desirable futures, animated by shared understandings of forms of social life and social order attainable through, and supportive of, advances in science and technology” </a:t>
            </a:r>
          </a:p>
          <a:p>
            <a:pPr marL="0" indent="0" algn="r">
              <a:lnSpc>
                <a:spcPct val="110000"/>
              </a:lnSpc>
              <a:buNone/>
            </a:pPr>
            <a:r>
              <a:rPr lang="en" sz="2400" dirty="0">
                <a:latin typeface="Aptos Light" panose="020B0004020202020204" pitchFamily="34" charset="0"/>
              </a:rPr>
              <a:t>~Jasanoff and Kim (2015)</a:t>
            </a:r>
          </a:p>
          <a:p>
            <a:pPr marL="0" indent="0">
              <a:lnSpc>
                <a:spcPct val="110000"/>
              </a:lnSpc>
              <a:spcBef>
                <a:spcPts val="3000"/>
              </a:spcBef>
              <a:buNone/>
            </a:pPr>
            <a:r>
              <a:rPr lang="en-US" sz="2000" i="1" dirty="0">
                <a:latin typeface="Aptos Light" panose="020B0004020202020204" pitchFamily="34" charset="0"/>
              </a:rPr>
              <a:t>Whose sociotechnical imaginaries are granted normative status and what myriad of radically alternative futures are we overlooking?</a:t>
            </a:r>
          </a:p>
          <a:p>
            <a:pPr marL="0" indent="0">
              <a:lnSpc>
                <a:spcPct val="110000"/>
              </a:lnSpc>
              <a:spcBef>
                <a:spcPts val="1200"/>
              </a:spcBef>
              <a:buNone/>
            </a:pPr>
            <a:r>
              <a:rPr lang="en-US" sz="2000" i="1" dirty="0">
                <a:latin typeface="Aptos Light" panose="020B0004020202020204" pitchFamily="34" charset="0"/>
              </a:rPr>
              <a:t>How does increasing dominance of established for-profit platforms over academic research influences and/or homogenizes the kinds of IR systems we build?</a:t>
            </a:r>
          </a:p>
          <a:p>
            <a:pPr marL="0" indent="0">
              <a:lnSpc>
                <a:spcPct val="110000"/>
              </a:lnSpc>
              <a:spcBef>
                <a:spcPts val="1200"/>
              </a:spcBef>
              <a:buNone/>
            </a:pPr>
            <a:r>
              <a:rPr lang="en-US" sz="2000" i="1" dirty="0">
                <a:latin typeface="Aptos Light" panose="020B0004020202020204" pitchFamily="34" charset="0"/>
              </a:rPr>
              <a:t>What would information access systems look like if designed for futures informed by feminist, queer, decolonial, anti-racist, anti-</a:t>
            </a:r>
            <a:r>
              <a:rPr lang="en-US" sz="2000" i="1" dirty="0" err="1">
                <a:latin typeface="Aptos Light" panose="020B0004020202020204" pitchFamily="34" charset="0"/>
              </a:rPr>
              <a:t>casteist</a:t>
            </a:r>
            <a:r>
              <a:rPr lang="en-US" sz="2000" i="1" dirty="0">
                <a:latin typeface="Aptos Light" panose="020B0004020202020204" pitchFamily="34" charset="0"/>
              </a:rPr>
              <a:t>, and abolitionist thoughts?</a:t>
            </a:r>
          </a:p>
        </p:txBody>
      </p:sp>
      <p:sp>
        <p:nvSpPr>
          <p:cNvPr id="3" name="TextBox 2">
            <a:extLst>
              <a:ext uri="{FF2B5EF4-FFF2-40B4-BE49-F238E27FC236}">
                <a16:creationId xmlns:a16="http://schemas.microsoft.com/office/drawing/2014/main" id="{E4801A3C-DA05-C927-5BF6-0A59A48010A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Preprint, 2024.</a:t>
            </a:r>
            <a:endParaRPr lang="en-CA" sz="1200" dirty="0"/>
          </a:p>
        </p:txBody>
      </p:sp>
    </p:spTree>
    <p:extLst>
      <p:ext uri="{BB962C8B-B14F-4D97-AF65-F5344CB8AC3E}">
        <p14:creationId xmlns:p14="http://schemas.microsoft.com/office/powerpoint/2010/main" val="1025479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80DB0C-0D7A-B8F3-C93D-D2D1F3A5D316}"/>
              </a:ext>
            </a:extLst>
          </p:cNvPr>
          <p:cNvSpPr>
            <a:spLocks noGrp="1"/>
          </p:cNvSpPr>
          <p:nvPr>
            <p:ph type="title"/>
          </p:nvPr>
        </p:nvSpPr>
        <p:spPr/>
        <p:txBody>
          <a:bodyPr>
            <a:normAutofit/>
          </a:bodyPr>
          <a:lstStyle/>
          <a:p>
            <a:r>
              <a:rPr lang="en-CA" b="1" dirty="0"/>
              <a:t>Recommendations for re-centering IR on societal needs</a:t>
            </a:r>
          </a:p>
        </p:txBody>
      </p:sp>
      <p:sp>
        <p:nvSpPr>
          <p:cNvPr id="6" name="Content Placeholder 5">
            <a:extLst>
              <a:ext uri="{FF2B5EF4-FFF2-40B4-BE49-F238E27FC236}">
                <a16:creationId xmlns:a16="http://schemas.microsoft.com/office/drawing/2014/main" id="{5D0744CE-AE03-BBCB-D042-EBDE5057B8F6}"/>
              </a:ext>
            </a:extLst>
          </p:cNvPr>
          <p:cNvSpPr>
            <a:spLocks noGrp="1"/>
          </p:cNvSpPr>
          <p:nvPr>
            <p:ph sz="half" idx="2"/>
          </p:nvPr>
        </p:nvSpPr>
        <p:spPr>
          <a:xfrm>
            <a:off x="6172199" y="1825625"/>
            <a:ext cx="5449111" cy="4351338"/>
          </a:xfrm>
        </p:spPr>
        <p:txBody>
          <a:bodyPr>
            <a:normAutofit/>
          </a:bodyPr>
          <a:lstStyle/>
          <a:p>
            <a:pPr marL="0" indent="0">
              <a:lnSpc>
                <a:spcPct val="100000"/>
              </a:lnSpc>
              <a:spcBef>
                <a:spcPts val="2400"/>
              </a:spcBef>
              <a:buNone/>
            </a:pPr>
            <a:r>
              <a:rPr lang="en-US" sz="2000" dirty="0">
                <a:latin typeface="Aptos Light" panose="020B0004020202020204" pitchFamily="34" charset="0"/>
              </a:rPr>
              <a:t>Explicitly articulate a </a:t>
            </a:r>
            <a:r>
              <a:rPr lang="en-US" sz="2000" b="1" dirty="0">
                <a:latin typeface="+mj-lt"/>
              </a:rPr>
              <a:t>hierarchy of stakeholder needs</a:t>
            </a:r>
            <a:r>
              <a:rPr lang="en-US" sz="2000" dirty="0">
                <a:latin typeface="Aptos Light" panose="020B0004020202020204" pitchFamily="34" charset="0"/>
              </a:rPr>
              <a:t> that places societal needs as the most critical concern for IR research and development</a:t>
            </a:r>
          </a:p>
          <a:p>
            <a:pPr marL="0" indent="0">
              <a:lnSpc>
                <a:spcPct val="100000"/>
              </a:lnSpc>
              <a:spcBef>
                <a:spcPts val="2400"/>
              </a:spcBef>
              <a:buNone/>
            </a:pPr>
            <a:r>
              <a:rPr lang="en-US" sz="2000" b="1" dirty="0">
                <a:latin typeface="+mj-lt"/>
              </a:rPr>
              <a:t>Dismantle the artificial separation </a:t>
            </a:r>
            <a:r>
              <a:rPr lang="en-US" sz="2000" dirty="0">
                <a:latin typeface="Aptos Light" panose="020B0004020202020204" pitchFamily="34" charset="0"/>
              </a:rPr>
              <a:t>between fairness and ethics research in IR and the rest of IR research; Move away from </a:t>
            </a:r>
            <a:r>
              <a:rPr lang="en-US" sz="2000" b="1" dirty="0">
                <a:latin typeface="+mj-lt"/>
              </a:rPr>
              <a:t>reactionary mitigation strategies</a:t>
            </a:r>
            <a:r>
              <a:rPr lang="en-US" sz="2000" dirty="0">
                <a:latin typeface="Aptos Light" panose="020B0004020202020204" pitchFamily="34" charset="0"/>
              </a:rPr>
              <a:t> for emerging technologies to </a:t>
            </a:r>
            <a:r>
              <a:rPr lang="en-US" sz="2000" b="1" dirty="0">
                <a:latin typeface="+mj-lt"/>
              </a:rPr>
              <a:t>proactively design IR systems for social good</a:t>
            </a:r>
          </a:p>
          <a:p>
            <a:pPr marL="0" indent="0">
              <a:lnSpc>
                <a:spcPct val="100000"/>
              </a:lnSpc>
              <a:spcBef>
                <a:spcPts val="2400"/>
              </a:spcBef>
              <a:buNone/>
            </a:pPr>
            <a:r>
              <a:rPr lang="en-US" sz="2000" dirty="0">
                <a:latin typeface="Aptos Light" panose="020B0004020202020204" pitchFamily="34" charset="0"/>
              </a:rPr>
              <a:t>Develop </a:t>
            </a:r>
            <a:r>
              <a:rPr lang="en-US" sz="2000" b="1" dirty="0">
                <a:latin typeface="+mj-lt"/>
              </a:rPr>
              <a:t>sociotechnical imaginaries </a:t>
            </a:r>
            <a:r>
              <a:rPr lang="en-US" sz="2000" dirty="0">
                <a:latin typeface="Aptos Light" panose="020B0004020202020204" pitchFamily="34" charset="0"/>
              </a:rPr>
              <a:t>based on prefigurative politics and </a:t>
            </a:r>
            <a:r>
              <a:rPr lang="en-US" sz="2000" b="1" dirty="0">
                <a:latin typeface="+mj-lt"/>
              </a:rPr>
              <a:t>theories of change</a:t>
            </a:r>
            <a:endParaRPr lang="en-CA" sz="2000" dirty="0">
              <a:latin typeface="Aptos Light" panose="020B0004020202020204" pitchFamily="34" charset="0"/>
            </a:endParaRPr>
          </a:p>
        </p:txBody>
      </p:sp>
      <p:pic>
        <p:nvPicPr>
          <p:cNvPr id="1026" name="Picture 2">
            <a:extLst>
              <a:ext uri="{FF2B5EF4-FFF2-40B4-BE49-F238E27FC236}">
                <a16:creationId xmlns:a16="http://schemas.microsoft.com/office/drawing/2014/main" id="{43DC88B7-3C19-36B0-627E-AF30B59E5B4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128780"/>
            <a:ext cx="5181600" cy="3745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8F276C-446B-E484-7459-2FB546D496A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Preprint, 2024.</a:t>
            </a:r>
            <a:endParaRPr lang="en-CA" sz="1200" dirty="0"/>
          </a:p>
        </p:txBody>
      </p:sp>
    </p:spTree>
    <p:extLst>
      <p:ext uri="{BB962C8B-B14F-4D97-AF65-F5344CB8AC3E}">
        <p14:creationId xmlns:p14="http://schemas.microsoft.com/office/powerpoint/2010/main" val="241816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115C-89BE-4EF2-7EAE-9AB34875853A}"/>
              </a:ext>
            </a:extLst>
          </p:cNvPr>
          <p:cNvSpPr>
            <a:spLocks noGrp="1"/>
          </p:cNvSpPr>
          <p:nvPr>
            <p:ph type="title"/>
          </p:nvPr>
        </p:nvSpPr>
        <p:spPr/>
        <p:txBody>
          <a:bodyPr>
            <a:normAutofit/>
          </a:bodyPr>
          <a:lstStyle/>
          <a:p>
            <a:r>
              <a:rPr lang="en-CA" b="1" dirty="0"/>
              <a:t>Reimagining IR through the lens of prefigurative politics</a:t>
            </a:r>
          </a:p>
        </p:txBody>
      </p:sp>
      <p:sp>
        <p:nvSpPr>
          <p:cNvPr id="5" name="TextBox 4">
            <a:extLst>
              <a:ext uri="{FF2B5EF4-FFF2-40B4-BE49-F238E27FC236}">
                <a16:creationId xmlns:a16="http://schemas.microsoft.com/office/drawing/2014/main" id="{F096EE1B-4A41-02A7-2E61-13D9BBCEC7DA}"/>
              </a:ext>
            </a:extLst>
          </p:cNvPr>
          <p:cNvSpPr txBox="1"/>
          <p:nvPr/>
        </p:nvSpPr>
        <p:spPr>
          <a:xfrm>
            <a:off x="0" y="6581001"/>
            <a:ext cx="12192000" cy="276999"/>
          </a:xfrm>
          <a:prstGeom prst="rect">
            <a:avLst/>
          </a:prstGeom>
          <a:noFill/>
        </p:spPr>
        <p:txBody>
          <a:bodyPr wrap="square">
            <a:spAutoFit/>
          </a:bodyPr>
          <a:lstStyle/>
          <a:p>
            <a:pPr algn="ctr"/>
            <a:r>
              <a:rPr lang="en-US" sz="1200"/>
              <a:t>Mitra. </a:t>
            </a:r>
            <a:r>
              <a:rPr lang="en-US" sz="1200">
                <a:hlinkClick r:id="rId3"/>
              </a:rPr>
              <a:t>Search and Society: Reimagining Information Access for Radical Futures</a:t>
            </a:r>
            <a:r>
              <a:rPr lang="en-US" sz="1200"/>
              <a:t>. Preprint, 2024.</a:t>
            </a:r>
            <a:endParaRPr lang="en-CA" sz="1200" dirty="0"/>
          </a:p>
        </p:txBody>
      </p:sp>
      <p:grpSp>
        <p:nvGrpSpPr>
          <p:cNvPr id="12" name="Group 11">
            <a:extLst>
              <a:ext uri="{FF2B5EF4-FFF2-40B4-BE49-F238E27FC236}">
                <a16:creationId xmlns:a16="http://schemas.microsoft.com/office/drawing/2014/main" id="{EA2416B0-2258-3561-ACDD-E185AABA6E5F}"/>
              </a:ext>
            </a:extLst>
          </p:cNvPr>
          <p:cNvGrpSpPr/>
          <p:nvPr/>
        </p:nvGrpSpPr>
        <p:grpSpPr>
          <a:xfrm>
            <a:off x="1079600" y="1828708"/>
            <a:ext cx="10032801" cy="2350368"/>
            <a:chOff x="1115097" y="1600107"/>
            <a:chExt cx="10032801" cy="2350368"/>
          </a:xfrm>
        </p:grpSpPr>
        <p:pic>
          <p:nvPicPr>
            <p:cNvPr id="2050" name="Picture 2">
              <a:extLst>
                <a:ext uri="{FF2B5EF4-FFF2-40B4-BE49-F238E27FC236}">
                  <a16:creationId xmlns:a16="http://schemas.microsoft.com/office/drawing/2014/main" id="{6BB9E0D9-5293-A2CB-0FED-1CBB2F9B3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097" y="1600107"/>
              <a:ext cx="3717607" cy="2350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062FBD-B088-325D-D7D8-51921005A4FD}"/>
                </a:ext>
              </a:extLst>
            </p:cNvPr>
            <p:cNvSpPr txBox="1"/>
            <p:nvPr/>
          </p:nvSpPr>
          <p:spPr>
            <a:xfrm>
              <a:off x="5109601" y="1759628"/>
              <a:ext cx="6038297" cy="2031325"/>
            </a:xfrm>
            <a:prstGeom prst="rect">
              <a:avLst/>
            </a:prstGeom>
            <a:noFill/>
          </p:spPr>
          <p:txBody>
            <a:bodyPr wrap="square">
              <a:spAutoFit/>
            </a:bodyPr>
            <a:lstStyle/>
            <a:p>
              <a:r>
                <a:rPr lang="en-US" dirty="0"/>
                <a:t>Instead of trying to algorithmically fix under-representation of women and people of color in image search results for occupational roles, can we reclaim that digital space as a site of resistance and emancipatory pedagogy by allowing </a:t>
              </a:r>
              <a:r>
                <a:rPr lang="en-US" b="1" dirty="0"/>
                <a:t>feminist</a:t>
              </a:r>
              <a:r>
                <a:rPr lang="en-US" dirty="0"/>
                <a:t>, </a:t>
              </a:r>
              <a:r>
                <a:rPr lang="en-US" b="1" dirty="0"/>
                <a:t>queer</a:t>
              </a:r>
              <a:r>
                <a:rPr lang="en-US" dirty="0"/>
                <a:t>, and </a:t>
              </a:r>
              <a:r>
                <a:rPr lang="en-US" b="1" dirty="0"/>
                <a:t>anti-racist</a:t>
              </a:r>
              <a:r>
                <a:rPr lang="en-US" dirty="0"/>
                <a:t> scholars, activists, and artists to create experiences that teach the history of these movements and struggles?</a:t>
              </a:r>
              <a:endParaRPr lang="en-CA" dirty="0"/>
            </a:p>
          </p:txBody>
        </p:sp>
      </p:grpSp>
      <p:grpSp>
        <p:nvGrpSpPr>
          <p:cNvPr id="14" name="Group 13">
            <a:extLst>
              <a:ext uri="{FF2B5EF4-FFF2-40B4-BE49-F238E27FC236}">
                <a16:creationId xmlns:a16="http://schemas.microsoft.com/office/drawing/2014/main" id="{AD65C1B5-F775-A112-7B86-8C08F29A2FDC}"/>
              </a:ext>
            </a:extLst>
          </p:cNvPr>
          <p:cNvGrpSpPr/>
          <p:nvPr/>
        </p:nvGrpSpPr>
        <p:grpSpPr>
          <a:xfrm>
            <a:off x="6189439" y="4135957"/>
            <a:ext cx="5647123" cy="2319419"/>
            <a:chOff x="448877" y="4400081"/>
            <a:chExt cx="5647123" cy="2319419"/>
          </a:xfrm>
        </p:grpSpPr>
        <p:pic>
          <p:nvPicPr>
            <p:cNvPr id="2052" name="Picture 4" descr="Pedagogy of the Oppressed by Paolo Freire | by Reflective Reading | Medium">
              <a:extLst>
                <a:ext uri="{FF2B5EF4-FFF2-40B4-BE49-F238E27FC236}">
                  <a16:creationId xmlns:a16="http://schemas.microsoft.com/office/drawing/2014/main" id="{24715771-A617-796E-9259-2C09BFBBE3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88" t="1919" r="4414" b="3232"/>
            <a:stretch/>
          </p:blipFill>
          <p:spPr bwMode="auto">
            <a:xfrm>
              <a:off x="448877" y="4400081"/>
              <a:ext cx="1492286" cy="2319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4604551-1647-87F3-F144-4C0234296987}"/>
                </a:ext>
              </a:extLst>
            </p:cNvPr>
            <p:cNvSpPr txBox="1"/>
            <p:nvPr/>
          </p:nvSpPr>
          <p:spPr>
            <a:xfrm>
              <a:off x="2127115" y="4400081"/>
              <a:ext cx="3968885" cy="2308324"/>
            </a:xfrm>
            <a:prstGeom prst="rect">
              <a:avLst/>
            </a:prstGeom>
            <a:noFill/>
          </p:spPr>
          <p:txBody>
            <a:bodyPr wrap="square">
              <a:spAutoFit/>
            </a:bodyPr>
            <a:lstStyle/>
            <a:p>
              <a:r>
                <a:rPr lang="en-US" dirty="0"/>
                <a:t>Can we translate Freire’s </a:t>
              </a:r>
              <a:r>
                <a:rPr lang="en-US" b="1" dirty="0"/>
                <a:t>emancipatory</a:t>
              </a:r>
              <a:r>
                <a:rPr lang="en-US" dirty="0"/>
                <a:t> pedagogy to strategies for anti-oppressive information access? Can search result pages support dialogical interactions between searchers that leads to knowledge production and better digital literacy?</a:t>
              </a:r>
              <a:endParaRPr lang="en-CA" dirty="0"/>
            </a:p>
          </p:txBody>
        </p:sp>
      </p:grpSp>
      <p:grpSp>
        <p:nvGrpSpPr>
          <p:cNvPr id="13" name="Group 12">
            <a:extLst>
              <a:ext uri="{FF2B5EF4-FFF2-40B4-BE49-F238E27FC236}">
                <a16:creationId xmlns:a16="http://schemas.microsoft.com/office/drawing/2014/main" id="{198ABA17-36F7-2DD1-12D8-BE88009E4471}"/>
              </a:ext>
            </a:extLst>
          </p:cNvPr>
          <p:cNvGrpSpPr/>
          <p:nvPr/>
        </p:nvGrpSpPr>
        <p:grpSpPr>
          <a:xfrm>
            <a:off x="355438" y="4423114"/>
            <a:ext cx="5463485" cy="1754326"/>
            <a:chOff x="6579357" y="4642497"/>
            <a:chExt cx="5463485" cy="1754326"/>
          </a:xfrm>
        </p:grpSpPr>
        <p:pic>
          <p:nvPicPr>
            <p:cNvPr id="2056" name="Picture 8" descr="OpenWebSearch.EU | Radboud University">
              <a:extLst>
                <a:ext uri="{FF2B5EF4-FFF2-40B4-BE49-F238E27FC236}">
                  <a16:creationId xmlns:a16="http://schemas.microsoft.com/office/drawing/2014/main" id="{696C192F-8A70-CAC9-A9A0-DCD8BE983D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9357" y="4741903"/>
              <a:ext cx="2091447" cy="1555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8D289C0-0771-4668-8548-BA377E075364}"/>
                </a:ext>
              </a:extLst>
            </p:cNvPr>
            <p:cNvSpPr txBox="1"/>
            <p:nvPr/>
          </p:nvSpPr>
          <p:spPr>
            <a:xfrm>
              <a:off x="8966092" y="4642497"/>
              <a:ext cx="3076750" cy="1754326"/>
            </a:xfrm>
            <a:prstGeom prst="rect">
              <a:avLst/>
            </a:prstGeom>
            <a:noFill/>
          </p:spPr>
          <p:txBody>
            <a:bodyPr wrap="square">
              <a:spAutoFit/>
            </a:bodyPr>
            <a:lstStyle/>
            <a:p>
              <a:r>
                <a:rPr lang="en-US" dirty="0"/>
                <a:t>Can </a:t>
              </a:r>
              <a:r>
                <a:rPr lang="en-US" b="1" dirty="0"/>
                <a:t>emancipatory</a:t>
              </a:r>
              <a:r>
                <a:rPr lang="en-US" dirty="0"/>
                <a:t> and </a:t>
              </a:r>
              <a:r>
                <a:rPr lang="en-US" b="1" dirty="0"/>
                <a:t>anti-capitalist</a:t>
              </a:r>
              <a:r>
                <a:rPr lang="en-US" dirty="0"/>
                <a:t> perspectives motivate us to reimagine search and recommender systems as decentralized and federated?</a:t>
              </a:r>
              <a:endParaRPr lang="en-CA" dirty="0"/>
            </a:p>
          </p:txBody>
        </p:sp>
      </p:grpSp>
    </p:spTree>
    <p:extLst>
      <p:ext uri="{BB962C8B-B14F-4D97-AF65-F5344CB8AC3E}">
        <p14:creationId xmlns:p14="http://schemas.microsoft.com/office/powerpoint/2010/main" val="3549765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6A20-AC63-A1A4-47CE-0AA3B71A43CF}"/>
              </a:ext>
            </a:extLst>
          </p:cNvPr>
          <p:cNvSpPr>
            <a:spLocks noGrp="1"/>
          </p:cNvSpPr>
          <p:nvPr>
            <p:ph type="title"/>
          </p:nvPr>
        </p:nvSpPr>
        <p:spPr/>
        <p:txBody>
          <a:bodyPr/>
          <a:lstStyle/>
          <a:p>
            <a:r>
              <a:rPr lang="en-CA" b="1" dirty="0"/>
              <a:t>Who gets to participate?</a:t>
            </a:r>
          </a:p>
        </p:txBody>
      </p:sp>
      <p:sp>
        <p:nvSpPr>
          <p:cNvPr id="6" name="TextBox 5">
            <a:extLst>
              <a:ext uri="{FF2B5EF4-FFF2-40B4-BE49-F238E27FC236}">
                <a16:creationId xmlns:a16="http://schemas.microsoft.com/office/drawing/2014/main" id="{8FC6C61B-7F13-3AD8-1127-CB424CFC764D}"/>
              </a:ext>
            </a:extLst>
          </p:cNvPr>
          <p:cNvSpPr txBox="1"/>
          <p:nvPr/>
        </p:nvSpPr>
        <p:spPr>
          <a:xfrm>
            <a:off x="2510367" y="1821686"/>
            <a:ext cx="7171267" cy="4264501"/>
          </a:xfrm>
          <a:prstGeom prst="rect">
            <a:avLst/>
          </a:prstGeom>
          <a:noFill/>
        </p:spPr>
        <p:txBody>
          <a:bodyPr wrap="square" anchor="ctr">
            <a:spAutoFit/>
          </a:bodyPr>
          <a:lstStyle/>
          <a:p>
            <a:pPr marL="0" indent="0">
              <a:lnSpc>
                <a:spcPct val="110000"/>
              </a:lnSpc>
              <a:spcBef>
                <a:spcPts val="1800"/>
              </a:spcBef>
              <a:buNone/>
            </a:pPr>
            <a:r>
              <a:rPr lang="en-US" sz="2000" dirty="0">
                <a:latin typeface="Aptos Light" panose="020B0004020202020204" pitchFamily="34" charset="0"/>
              </a:rPr>
              <a:t>This is a call for </a:t>
            </a:r>
            <a:r>
              <a:rPr lang="en-US" sz="2000" b="1" dirty="0">
                <a:latin typeface="+mj-lt"/>
              </a:rPr>
              <a:t>collective struggle of solidarity</a:t>
            </a:r>
            <a:r>
              <a:rPr lang="en-US" sz="2000" dirty="0">
                <a:latin typeface="Aptos Light" panose="020B0004020202020204" pitchFamily="34" charset="0"/>
              </a:rPr>
              <a:t> with social scientists, legal scholars, critical theorists, activists, and artists; </a:t>
            </a:r>
            <a:r>
              <a:rPr lang="en-US" sz="2000" b="1" dirty="0">
                <a:latin typeface="+mj-lt"/>
              </a:rPr>
              <a:t>not for </a:t>
            </a:r>
            <a:r>
              <a:rPr lang="en-US" sz="2000" b="1" dirty="0" err="1">
                <a:latin typeface="+mj-lt"/>
              </a:rPr>
              <a:t>technosolutionism</a:t>
            </a:r>
            <a:r>
              <a:rPr lang="en-US" sz="2000" dirty="0">
                <a:latin typeface="Aptos Light" panose="020B0004020202020204" pitchFamily="34" charset="0"/>
              </a:rPr>
              <a:t>.</a:t>
            </a:r>
            <a:endParaRPr lang="en-US" sz="2000" b="1" dirty="0">
              <a:latin typeface="+mj-lt"/>
            </a:endParaRPr>
          </a:p>
          <a:p>
            <a:pPr marL="0" indent="0">
              <a:lnSpc>
                <a:spcPct val="110000"/>
              </a:lnSpc>
              <a:spcBef>
                <a:spcPts val="1800"/>
              </a:spcBef>
              <a:buNone/>
            </a:pPr>
            <a:r>
              <a:rPr lang="en-US" sz="2000" dirty="0">
                <a:latin typeface="Aptos Light" panose="020B0004020202020204" pitchFamily="34" charset="0"/>
              </a:rPr>
              <a:t>To challenge the homogeneity of the future imaginaries saliently bound by colonial, </a:t>
            </a:r>
            <a:r>
              <a:rPr lang="en-US" sz="2000" dirty="0" err="1">
                <a:latin typeface="Aptos Light" panose="020B0004020202020204" pitchFamily="34" charset="0"/>
              </a:rPr>
              <a:t>cisheteropatriarchal</a:t>
            </a:r>
            <a:r>
              <a:rPr lang="en-US" sz="2000" dirty="0">
                <a:latin typeface="Aptos Light" panose="020B0004020202020204" pitchFamily="34" charset="0"/>
              </a:rPr>
              <a:t>, and capitalist ways of knowing the world, </a:t>
            </a:r>
            <a:r>
              <a:rPr lang="en-US" sz="2000" b="1" dirty="0">
                <a:latin typeface="+mj-lt"/>
              </a:rPr>
              <a:t>we need broad and diverse participation from our community</a:t>
            </a:r>
            <a:r>
              <a:rPr lang="en-US" sz="2000" dirty="0">
                <a:latin typeface="Aptos Light" panose="020B0004020202020204" pitchFamily="34" charset="0"/>
              </a:rPr>
              <a:t>.</a:t>
            </a:r>
          </a:p>
          <a:p>
            <a:pPr marL="0" indent="0">
              <a:lnSpc>
                <a:spcPct val="110000"/>
              </a:lnSpc>
              <a:spcBef>
                <a:spcPts val="1800"/>
              </a:spcBef>
              <a:buNone/>
            </a:pPr>
            <a:r>
              <a:rPr lang="en-US" sz="2000" dirty="0">
                <a:latin typeface="Aptos Light" panose="020B0004020202020204" pitchFamily="34" charset="0"/>
              </a:rPr>
              <a:t>Inclusion of people without inclusion of their history, struggles, and politics is simply tokenism and epistemic injustice; we should </a:t>
            </a:r>
            <a:r>
              <a:rPr lang="en-US" sz="2000" b="1" dirty="0">
                <a:latin typeface="+mj-lt"/>
              </a:rPr>
              <a:t>go beyond Diversity and Inclusion (D&amp;I), and enshrine as our goal Justice, Equity, and Diversity &amp; Inclusivity (JEDI)</a:t>
            </a:r>
            <a:r>
              <a:rPr lang="en-US" sz="2000" dirty="0">
                <a:latin typeface="Aptos Light" panose="020B0004020202020204" pitchFamily="34" charset="0"/>
              </a:rPr>
              <a:t>.</a:t>
            </a:r>
            <a:endParaRPr lang="en-US" sz="2000" b="1" dirty="0">
              <a:latin typeface="+mj-lt"/>
            </a:endParaRPr>
          </a:p>
        </p:txBody>
      </p:sp>
      <p:sp>
        <p:nvSpPr>
          <p:cNvPr id="7" name="TextBox 6">
            <a:extLst>
              <a:ext uri="{FF2B5EF4-FFF2-40B4-BE49-F238E27FC236}">
                <a16:creationId xmlns:a16="http://schemas.microsoft.com/office/drawing/2014/main" id="{7751203F-9AE3-16B4-E1F0-E9046CDF085F}"/>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Search and Society: Reimagining Information Access for Radical Futures</a:t>
            </a:r>
            <a:r>
              <a:rPr lang="en-US" sz="1200" dirty="0"/>
              <a:t>. Preprint, 2024.</a:t>
            </a:r>
            <a:endParaRPr lang="en-CA" sz="1200" dirty="0"/>
          </a:p>
        </p:txBody>
      </p:sp>
    </p:spTree>
    <p:extLst>
      <p:ext uri="{BB962C8B-B14F-4D97-AF65-F5344CB8AC3E}">
        <p14:creationId xmlns:p14="http://schemas.microsoft.com/office/powerpoint/2010/main" val="1490256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B8AE1A3-2F99-8C94-87CB-F73DC4D1DDF8}"/>
              </a:ext>
            </a:extLst>
          </p:cNvPr>
          <p:cNvSpPr>
            <a:spLocks noGrp="1"/>
          </p:cNvSpPr>
          <p:nvPr>
            <p:ph type="title"/>
          </p:nvPr>
        </p:nvSpPr>
        <p:spPr>
          <a:xfrm>
            <a:off x="1452656" y="1444741"/>
            <a:ext cx="9357865" cy="1041901"/>
          </a:xfrm>
        </p:spPr>
        <p:txBody>
          <a:bodyPr>
            <a:normAutofit/>
          </a:bodyPr>
          <a:lstStyle/>
          <a:p>
            <a:r>
              <a:rPr lang="en-CA" sz="4000" b="1" dirty="0"/>
              <a:t>Concluding thoughts</a:t>
            </a:r>
          </a:p>
        </p:txBody>
      </p:sp>
      <p:sp>
        <p:nvSpPr>
          <p:cNvPr id="3" name="Content Placeholder 2">
            <a:extLst>
              <a:ext uri="{FF2B5EF4-FFF2-40B4-BE49-F238E27FC236}">
                <a16:creationId xmlns:a16="http://schemas.microsoft.com/office/drawing/2014/main" id="{AB573A7B-AFE6-9FBA-EA99-070A27C61030}"/>
              </a:ext>
            </a:extLst>
          </p:cNvPr>
          <p:cNvSpPr>
            <a:spLocks noGrp="1"/>
          </p:cNvSpPr>
          <p:nvPr>
            <p:ph sz="half" idx="1"/>
          </p:nvPr>
        </p:nvSpPr>
        <p:spPr>
          <a:xfrm>
            <a:off x="1452656" y="2486642"/>
            <a:ext cx="4483324" cy="2914753"/>
          </a:xfrm>
        </p:spPr>
        <p:txBody>
          <a:bodyPr>
            <a:normAutofit lnSpcReduction="10000"/>
          </a:bodyPr>
          <a:lstStyle/>
          <a:p>
            <a:pPr marL="0" indent="0">
              <a:lnSpc>
                <a:spcPct val="110000"/>
              </a:lnSpc>
              <a:spcBef>
                <a:spcPts val="1800"/>
              </a:spcBef>
              <a:buNone/>
            </a:pPr>
            <a:r>
              <a:rPr lang="en-US" sz="1600" dirty="0">
                <a:latin typeface="Aptos Light" panose="020B0004020202020204" pitchFamily="34" charset="0"/>
              </a:rPr>
              <a:t>Hope this </a:t>
            </a:r>
            <a:r>
              <a:rPr lang="en-US" sz="1600" b="1" dirty="0">
                <a:latin typeface="+mj-lt"/>
              </a:rPr>
              <a:t>sparks many passionate conversations </a:t>
            </a:r>
            <a:r>
              <a:rPr lang="en-US" sz="1600" dirty="0">
                <a:latin typeface="Aptos Light" panose="020B0004020202020204" pitchFamily="34" charset="0"/>
              </a:rPr>
              <a:t>and debates; </a:t>
            </a:r>
            <a:r>
              <a:rPr lang="en-US" sz="1600" b="1" dirty="0">
                <a:latin typeface="+mj-lt"/>
              </a:rPr>
              <a:t>radicalizes us to work on issues of social import</a:t>
            </a:r>
            <a:r>
              <a:rPr lang="en-US" sz="1600" dirty="0">
                <a:latin typeface="Aptos Light" panose="020B0004020202020204" pitchFamily="34" charset="0"/>
              </a:rPr>
              <a:t> and reflect on why we do what we do; encourages us to </a:t>
            </a:r>
            <a:r>
              <a:rPr lang="en-US" sz="1600" b="1" dirty="0">
                <a:latin typeface="+mj-lt"/>
              </a:rPr>
              <a:t>prioritize praxis</a:t>
            </a:r>
            <a:r>
              <a:rPr lang="en-US" sz="1600" dirty="0">
                <a:latin typeface="Aptos Light" panose="020B0004020202020204" pitchFamily="34" charset="0"/>
              </a:rPr>
              <a:t> (research activities and reflection directed at structural change) </a:t>
            </a:r>
            <a:r>
              <a:rPr lang="en-US" sz="1600" b="1" dirty="0">
                <a:latin typeface="+mj-lt"/>
              </a:rPr>
              <a:t>over proxies</a:t>
            </a:r>
            <a:r>
              <a:rPr lang="en-US" sz="1600" dirty="0">
                <a:latin typeface="Aptos Light" panose="020B0004020202020204" pitchFamily="34" charset="0"/>
              </a:rPr>
              <a:t> (e.g., optimizing for SOTA / leaderboard rankings that do not translate to scientific or social progress); and inspires us to build technology not just out of excitement for technology, but </a:t>
            </a:r>
            <a:r>
              <a:rPr lang="en-US" sz="1600" b="1" dirty="0">
                <a:latin typeface="+mj-lt"/>
              </a:rPr>
              <a:t>as an act of radical love for all peoples and the worlds we share</a:t>
            </a:r>
            <a:r>
              <a:rPr lang="en-US" sz="1600" dirty="0">
                <a:latin typeface="Aptos Light" panose="020B0004020202020204" pitchFamily="34" charset="0"/>
              </a:rPr>
              <a:t>.</a:t>
            </a:r>
          </a:p>
        </p:txBody>
      </p:sp>
      <p:sp>
        <p:nvSpPr>
          <p:cNvPr id="4" name="Content Placeholder 3">
            <a:extLst>
              <a:ext uri="{FF2B5EF4-FFF2-40B4-BE49-F238E27FC236}">
                <a16:creationId xmlns:a16="http://schemas.microsoft.com/office/drawing/2014/main" id="{95A17877-A74E-CB6A-58A6-FC664161147E}"/>
              </a:ext>
            </a:extLst>
          </p:cNvPr>
          <p:cNvSpPr>
            <a:spLocks noGrp="1"/>
          </p:cNvSpPr>
          <p:nvPr>
            <p:ph sz="half" idx="2"/>
          </p:nvPr>
        </p:nvSpPr>
        <p:spPr>
          <a:xfrm>
            <a:off x="6256020" y="2486641"/>
            <a:ext cx="4554501" cy="2914753"/>
          </a:xfrm>
        </p:spPr>
        <p:txBody>
          <a:bodyPr anchor="ctr">
            <a:normAutofit lnSpcReduction="10000"/>
          </a:bodyPr>
          <a:lstStyle/>
          <a:p>
            <a:pPr marL="0" indent="0" algn="ctr">
              <a:lnSpc>
                <a:spcPct val="100000"/>
              </a:lnSpc>
              <a:spcBef>
                <a:spcPts val="1800"/>
              </a:spcBef>
              <a:buNone/>
            </a:pPr>
            <a:r>
              <a:rPr lang="en-US" sz="1600" dirty="0"/>
              <a:t>“</a:t>
            </a:r>
            <a:r>
              <a:rPr lang="en-US" sz="1600" i="1" dirty="0"/>
              <a:t>If you have come here to help me you are wasting your time, but if you have come because your liberation is bound up with mine, then let us work together.</a:t>
            </a:r>
            <a:r>
              <a:rPr lang="en-US" sz="1600" dirty="0"/>
              <a:t>”</a:t>
            </a:r>
          </a:p>
          <a:p>
            <a:pPr marL="0" indent="0" algn="r">
              <a:lnSpc>
                <a:spcPct val="100000"/>
              </a:lnSpc>
              <a:spcBef>
                <a:spcPts val="1800"/>
              </a:spcBef>
              <a:buNone/>
            </a:pPr>
            <a:r>
              <a:rPr lang="en-US" sz="1600" dirty="0"/>
              <a:t>– Lilla Watson</a:t>
            </a:r>
          </a:p>
          <a:p>
            <a:pPr marL="0" indent="0" algn="r">
              <a:lnSpc>
                <a:spcPct val="100000"/>
              </a:lnSpc>
              <a:spcBef>
                <a:spcPts val="0"/>
              </a:spcBef>
              <a:buNone/>
            </a:pPr>
            <a:r>
              <a:rPr lang="en-US" sz="1600" dirty="0"/>
              <a:t>and other members of an </a:t>
            </a:r>
          </a:p>
          <a:p>
            <a:pPr marL="0" indent="0" algn="r">
              <a:lnSpc>
                <a:spcPct val="100000"/>
              </a:lnSpc>
              <a:spcBef>
                <a:spcPts val="0"/>
              </a:spcBef>
              <a:buNone/>
            </a:pPr>
            <a:r>
              <a:rPr lang="en-US" sz="1600" dirty="0"/>
              <a:t>Aboriginal Rights group in Queensland</a:t>
            </a:r>
          </a:p>
        </p:txBody>
      </p:sp>
      <p:sp>
        <p:nvSpPr>
          <p:cNvPr id="5" name="TextBox 4">
            <a:extLst>
              <a:ext uri="{FF2B5EF4-FFF2-40B4-BE49-F238E27FC236}">
                <a16:creationId xmlns:a16="http://schemas.microsoft.com/office/drawing/2014/main" id="{AD7AB1B6-3D2A-5B1D-9228-2E819A03EBA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Search and Society: Reimagining Information Access for Radical Futures</a:t>
            </a:r>
            <a:r>
              <a:rPr lang="en-US" sz="1200" dirty="0"/>
              <a:t>. Preprint, 2024.</a:t>
            </a:r>
            <a:endParaRPr lang="en-CA" sz="1200" dirty="0"/>
          </a:p>
        </p:txBody>
      </p:sp>
    </p:spTree>
    <p:extLst>
      <p:ext uri="{BB962C8B-B14F-4D97-AF65-F5344CB8AC3E}">
        <p14:creationId xmlns:p14="http://schemas.microsoft.com/office/powerpoint/2010/main" val="1562342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335EA3E-23B6-256A-23EB-B8C1971F65BA}"/>
              </a:ext>
            </a:extLst>
          </p:cNvPr>
          <p:cNvSpPr>
            <a:spLocks noGrp="1"/>
          </p:cNvSpPr>
          <p:nvPr>
            <p:ph type="title"/>
          </p:nvPr>
        </p:nvSpPr>
        <p:spPr>
          <a:xfrm>
            <a:off x="5991225" y="279400"/>
            <a:ext cx="5362576" cy="1892300"/>
          </a:xfrm>
        </p:spPr>
        <p:txBody>
          <a:bodyPr vert="horz" lIns="91440" tIns="45720" rIns="91440" bIns="45720" rtlCol="0" anchor="ctr">
            <a:normAutofit/>
          </a:bodyPr>
          <a:lstStyle/>
          <a:p>
            <a:r>
              <a:rPr kumimoji="0" lang="en-US" sz="3600" b="1" i="0" u="none" strike="noStrike" kern="1200" cap="none" spc="0" normalizeH="0" baseline="0" noProof="0" dirty="0">
                <a:ln>
                  <a:noFill/>
                </a:ln>
                <a:solidFill>
                  <a:schemeClr val="tx1"/>
                </a:solidFill>
                <a:effectLst/>
                <a:uLnTx/>
                <a:uFillTx/>
                <a:latin typeface="+mj-lt"/>
                <a:ea typeface="+mj-ea"/>
                <a:cs typeface="+mj-cs"/>
              </a:rPr>
              <a:t>Information retrieval research is undergoing transformative changes</a:t>
            </a:r>
            <a:endParaRPr lang="en-US" sz="3600" b="1" kern="1200" dirty="0">
              <a:solidFill>
                <a:schemeClr val="tx1"/>
              </a:solidFill>
              <a:latin typeface="+mj-lt"/>
              <a:ea typeface="+mj-ea"/>
              <a:cs typeface="+mj-cs"/>
            </a:endParaRPr>
          </a:p>
        </p:txBody>
      </p:sp>
      <p:grpSp>
        <p:nvGrpSpPr>
          <p:cNvPr id="5" name="Group 4">
            <a:extLst>
              <a:ext uri="{FF2B5EF4-FFF2-40B4-BE49-F238E27FC236}">
                <a16:creationId xmlns:a16="http://schemas.microsoft.com/office/drawing/2014/main" id="{4EA83934-351A-32F7-8F72-2A2E8EB08B91}"/>
              </a:ext>
            </a:extLst>
          </p:cNvPr>
          <p:cNvGrpSpPr/>
          <p:nvPr/>
        </p:nvGrpSpPr>
        <p:grpSpPr>
          <a:xfrm>
            <a:off x="546044" y="2343614"/>
            <a:ext cx="11116240" cy="3999574"/>
            <a:chOff x="546044" y="2343614"/>
            <a:chExt cx="11116240" cy="3999574"/>
          </a:xfrm>
        </p:grpSpPr>
        <p:pic>
          <p:nvPicPr>
            <p:cNvPr id="11" name="Graphic 10" descr="Chevron arrows with solid fill">
              <a:extLst>
                <a:ext uri="{FF2B5EF4-FFF2-40B4-BE49-F238E27FC236}">
                  <a16:creationId xmlns:a16="http://schemas.microsoft.com/office/drawing/2014/main" id="{C6517830-BC76-DA37-FEF5-94B6030BD0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7944" y="3470246"/>
              <a:ext cx="614340" cy="614340"/>
            </a:xfrm>
            <a:prstGeom prst="rect">
              <a:avLst/>
            </a:prstGeom>
          </p:spPr>
        </p:pic>
        <p:pic>
          <p:nvPicPr>
            <p:cNvPr id="15" name="Graphic 14" descr="Chevron arrows with solid fill">
              <a:extLst>
                <a:ext uri="{FF2B5EF4-FFF2-40B4-BE49-F238E27FC236}">
                  <a16:creationId xmlns:a16="http://schemas.microsoft.com/office/drawing/2014/main" id="{1628A445-766B-BA41-9D49-B641C14D49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1365" y="3470247"/>
              <a:ext cx="614340" cy="614340"/>
            </a:xfrm>
            <a:prstGeom prst="rect">
              <a:avLst/>
            </a:prstGeom>
          </p:spPr>
        </p:pic>
        <p:grpSp>
          <p:nvGrpSpPr>
            <p:cNvPr id="16" name="Group 15">
              <a:extLst>
                <a:ext uri="{FF2B5EF4-FFF2-40B4-BE49-F238E27FC236}">
                  <a16:creationId xmlns:a16="http://schemas.microsoft.com/office/drawing/2014/main" id="{FB6F4686-67B6-C60A-E0AA-1A22141FC795}"/>
                </a:ext>
              </a:extLst>
            </p:cNvPr>
            <p:cNvGrpSpPr/>
            <p:nvPr/>
          </p:nvGrpSpPr>
          <p:grpSpPr>
            <a:xfrm>
              <a:off x="8062284" y="2343615"/>
              <a:ext cx="3600000" cy="3999572"/>
              <a:chOff x="8062284" y="1924148"/>
              <a:chExt cx="3600000" cy="3999572"/>
            </a:xfrm>
          </p:grpSpPr>
          <p:sp>
            <p:nvSpPr>
              <p:cNvPr id="23" name="Text Placeholder 3">
                <a:extLst>
                  <a:ext uri="{FF2B5EF4-FFF2-40B4-BE49-F238E27FC236}">
                    <a16:creationId xmlns:a16="http://schemas.microsoft.com/office/drawing/2014/main" id="{F99C055A-54BE-F81F-98A0-B421FD3CA751}"/>
                  </a:ext>
                </a:extLst>
              </p:cNvPr>
              <p:cNvSpPr txBox="1">
                <a:spLocks/>
              </p:cNvSpPr>
              <p:nvPr/>
            </p:nvSpPr>
            <p:spPr>
              <a:xfrm>
                <a:off x="8062284" y="1924148"/>
                <a:ext cx="3600000" cy="60571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CA" dirty="0">
                    <a:latin typeface="+mj-lt"/>
                  </a:rPr>
                  <a:t>What the world needs</a:t>
                </a:r>
              </a:p>
            </p:txBody>
          </p:sp>
          <p:sp>
            <p:nvSpPr>
              <p:cNvPr id="24" name="Content Placeholder 4">
                <a:extLst>
                  <a:ext uri="{FF2B5EF4-FFF2-40B4-BE49-F238E27FC236}">
                    <a16:creationId xmlns:a16="http://schemas.microsoft.com/office/drawing/2014/main" id="{01B0A49C-7CA1-EE25-C19B-EC1271C07535}"/>
                  </a:ext>
                </a:extLst>
              </p:cNvPr>
              <p:cNvSpPr txBox="1">
                <a:spLocks/>
              </p:cNvSpPr>
              <p:nvPr/>
            </p:nvSpPr>
            <p:spPr>
              <a:xfrm>
                <a:off x="8062284" y="2529865"/>
                <a:ext cx="3600000" cy="3393855"/>
              </a:xfrm>
              <a:prstGeom prst="rect">
                <a:avLst/>
              </a:prstGeom>
            </p:spPr>
            <p:txBody>
              <a:bodyPr vert="horz" lIns="91440" tIns="45720" rIns="91440" bIns="45720" rtlCol="0">
                <a:normAutofit/>
              </a:bodyPr>
              <a:lstStyle>
                <a:defPPr>
                  <a:defRPr lang="en-US"/>
                </a:defPPr>
                <a:lvl1pPr indent="0" algn="ctr">
                  <a:lnSpc>
                    <a:spcPct val="90000"/>
                  </a:lnSpc>
                  <a:spcBef>
                    <a:spcPts val="1000"/>
                  </a:spcBef>
                  <a:buFont typeface="Arial" panose="020B0604020202020204" pitchFamily="34" charset="0"/>
                  <a:buNone/>
                  <a:defRPr sz="2000">
                    <a:latin typeface="Aptos Light" panose="020B00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en-US" dirty="0"/>
                  <a:t>Our world is facing a confluence of forces pushing us towards precarity (e.g., global conflicts, pandemics, and climate change) and we need robust access to reliable information in this critical time</a:t>
                </a:r>
                <a:endParaRPr lang="en-CA" dirty="0"/>
              </a:p>
            </p:txBody>
          </p:sp>
        </p:grpSp>
        <p:grpSp>
          <p:nvGrpSpPr>
            <p:cNvPr id="17" name="Group 16">
              <a:extLst>
                <a:ext uri="{FF2B5EF4-FFF2-40B4-BE49-F238E27FC236}">
                  <a16:creationId xmlns:a16="http://schemas.microsoft.com/office/drawing/2014/main" id="{31A94BA1-CFFD-4963-4C5C-1F3C6A6728ED}"/>
                </a:ext>
              </a:extLst>
            </p:cNvPr>
            <p:cNvGrpSpPr/>
            <p:nvPr/>
          </p:nvGrpSpPr>
          <p:grpSpPr>
            <a:xfrm>
              <a:off x="546044" y="2343614"/>
              <a:ext cx="3600000" cy="3999574"/>
              <a:chOff x="546044" y="1924148"/>
              <a:chExt cx="3600000" cy="3999574"/>
            </a:xfrm>
          </p:grpSpPr>
          <p:sp>
            <p:nvSpPr>
              <p:cNvPr id="20" name="Text Placeholder 3">
                <a:extLst>
                  <a:ext uri="{FF2B5EF4-FFF2-40B4-BE49-F238E27FC236}">
                    <a16:creationId xmlns:a16="http://schemas.microsoft.com/office/drawing/2014/main" id="{6F458005-8ED3-D4AB-BB03-2FF949A37B59}"/>
                  </a:ext>
                </a:extLst>
              </p:cNvPr>
              <p:cNvSpPr txBox="1">
                <a:spLocks/>
              </p:cNvSpPr>
              <p:nvPr/>
            </p:nvSpPr>
            <p:spPr>
              <a:xfrm>
                <a:off x="546044" y="1924148"/>
                <a:ext cx="3600000" cy="60571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CA" dirty="0">
                    <a:latin typeface="+mj-lt"/>
                  </a:rPr>
                  <a:t>What AI makes plausible</a:t>
                </a:r>
              </a:p>
            </p:txBody>
          </p:sp>
          <p:sp>
            <p:nvSpPr>
              <p:cNvPr id="22" name="Content Placeholder 4">
                <a:extLst>
                  <a:ext uri="{FF2B5EF4-FFF2-40B4-BE49-F238E27FC236}">
                    <a16:creationId xmlns:a16="http://schemas.microsoft.com/office/drawing/2014/main" id="{21587A14-2458-D10A-6454-01D02E54D099}"/>
                  </a:ext>
                </a:extLst>
              </p:cNvPr>
              <p:cNvSpPr txBox="1">
                <a:spLocks/>
              </p:cNvSpPr>
              <p:nvPr/>
            </p:nvSpPr>
            <p:spPr>
              <a:xfrm>
                <a:off x="546044" y="2529866"/>
                <a:ext cx="3600000" cy="33938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CA" sz="2000" dirty="0">
                    <a:latin typeface="Aptos Light" panose="020B0004020202020204" pitchFamily="34" charset="0"/>
                  </a:rPr>
                  <a:t>Generative AI may enable new ways in which we access information, but we are only starting to understand and grapple with their broader implications for society</a:t>
                </a:r>
              </a:p>
            </p:txBody>
          </p:sp>
        </p:grpSp>
        <p:sp>
          <p:nvSpPr>
            <p:cNvPr id="18" name="Content Placeholder 4">
              <a:extLst>
                <a:ext uri="{FF2B5EF4-FFF2-40B4-BE49-F238E27FC236}">
                  <a16:creationId xmlns:a16="http://schemas.microsoft.com/office/drawing/2014/main" id="{D5EFAD4B-27B1-62DC-FE1E-46CC88267B9E}"/>
                </a:ext>
              </a:extLst>
            </p:cNvPr>
            <p:cNvSpPr txBox="1">
              <a:spLocks/>
            </p:cNvSpPr>
            <p:nvPr/>
          </p:nvSpPr>
          <p:spPr>
            <a:xfrm>
              <a:off x="4571026" y="3470247"/>
              <a:ext cx="3049948" cy="7346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i="1" dirty="0">
                  <a:latin typeface="+mj-lt"/>
                </a:rPr>
                <a:t>What IR research should we do?</a:t>
              </a:r>
            </a:p>
          </p:txBody>
        </p:sp>
      </p:grpSp>
    </p:spTree>
    <p:extLst>
      <p:ext uri="{BB962C8B-B14F-4D97-AF65-F5344CB8AC3E}">
        <p14:creationId xmlns:p14="http://schemas.microsoft.com/office/powerpoint/2010/main" val="618150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rsula K. Le Guin Was a Creator of Worlds | The National Endowment for the  Humanities">
            <a:extLst>
              <a:ext uri="{FF2B5EF4-FFF2-40B4-BE49-F238E27FC236}">
                <a16:creationId xmlns:a16="http://schemas.microsoft.com/office/drawing/2014/main" id="{FD27E72C-FC52-ACB2-FA54-B5ECBE0C9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51" b="530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4034BD07-2544-94E1-D1C8-4400D3D7537A}"/>
              </a:ext>
            </a:extLst>
          </p:cNvPr>
          <p:cNvSpPr txBox="1">
            <a:spLocks/>
          </p:cNvSpPr>
          <p:nvPr/>
        </p:nvSpPr>
        <p:spPr>
          <a:xfrm>
            <a:off x="474134" y="355606"/>
            <a:ext cx="5621866" cy="395091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dirty="0"/>
              <a:t>“</a:t>
            </a:r>
            <a:r>
              <a:rPr lang="en-US" sz="4000" i="1" dirty="0"/>
              <a:t>The exercise of imagination is dangerous to those who profit from the way things are because it has the power to show that the way things are is not permanent, not universal, not necessary.</a:t>
            </a:r>
            <a:r>
              <a:rPr lang="en-US" sz="4000" dirty="0"/>
              <a:t>”</a:t>
            </a:r>
          </a:p>
        </p:txBody>
      </p:sp>
      <p:sp>
        <p:nvSpPr>
          <p:cNvPr id="3" name="Text Placeholder 3">
            <a:extLst>
              <a:ext uri="{FF2B5EF4-FFF2-40B4-BE49-F238E27FC236}">
                <a16:creationId xmlns:a16="http://schemas.microsoft.com/office/drawing/2014/main" id="{DC320941-657F-324F-5E7B-BEFBDE4BAAF7}"/>
              </a:ext>
            </a:extLst>
          </p:cNvPr>
          <p:cNvSpPr txBox="1">
            <a:spLocks/>
          </p:cNvSpPr>
          <p:nvPr/>
        </p:nvSpPr>
        <p:spPr>
          <a:xfrm>
            <a:off x="474134" y="4443046"/>
            <a:ext cx="5621866"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dirty="0"/>
              <a:t>– Ursula K. Le </a:t>
            </a:r>
            <a:r>
              <a:rPr lang="en-US" dirty="0" err="1"/>
              <a:t>Guin</a:t>
            </a:r>
            <a:endParaRPr lang="en-US" dirty="0"/>
          </a:p>
        </p:txBody>
      </p:sp>
      <p:grpSp>
        <p:nvGrpSpPr>
          <p:cNvPr id="7" name="Group 6">
            <a:extLst>
              <a:ext uri="{FF2B5EF4-FFF2-40B4-BE49-F238E27FC236}">
                <a16:creationId xmlns:a16="http://schemas.microsoft.com/office/drawing/2014/main" id="{A2CEEFCC-415C-1033-8856-EBF42F3A6C8E}"/>
              </a:ext>
            </a:extLst>
          </p:cNvPr>
          <p:cNvGrpSpPr/>
          <p:nvPr/>
        </p:nvGrpSpPr>
        <p:grpSpPr>
          <a:xfrm>
            <a:off x="0" y="5628158"/>
            <a:ext cx="5654040" cy="1008000"/>
            <a:chOff x="0" y="5628158"/>
            <a:chExt cx="5654040" cy="1008000"/>
          </a:xfrm>
        </p:grpSpPr>
        <p:sp>
          <p:nvSpPr>
            <p:cNvPr id="8" name="Rectangle 7">
              <a:extLst>
                <a:ext uri="{FF2B5EF4-FFF2-40B4-BE49-F238E27FC236}">
                  <a16:creationId xmlns:a16="http://schemas.microsoft.com/office/drawing/2014/main" id="{57A14E9E-DD93-D036-664C-9BDB121FA6C6}"/>
                </a:ext>
              </a:extLst>
            </p:cNvPr>
            <p:cNvSpPr/>
            <p:nvPr/>
          </p:nvSpPr>
          <p:spPr>
            <a:xfrm>
              <a:off x="0" y="5628158"/>
              <a:ext cx="5654040" cy="1008000"/>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EC70683F-E3B3-64C7-8652-984B0F451BE7}"/>
                </a:ext>
              </a:extLst>
            </p:cNvPr>
            <p:cNvSpPr txBox="1"/>
            <p:nvPr/>
          </p:nvSpPr>
          <p:spPr>
            <a:xfrm>
              <a:off x="130651" y="5724354"/>
              <a:ext cx="5431949" cy="754053"/>
            </a:xfrm>
            <a:prstGeom prst="rect">
              <a:avLst/>
            </a:prstGeom>
            <a:noFill/>
          </p:spPr>
          <p:txBody>
            <a:bodyPr wrap="square">
              <a:spAutoFit/>
            </a:bodyPr>
            <a:lstStyle/>
            <a:p>
              <a:r>
                <a:rPr lang="en-US" sz="2000" b="1" i="0" dirty="0">
                  <a:solidFill>
                    <a:schemeClr val="bg1"/>
                  </a:solidFill>
                  <a:effectLst>
                    <a:outerShdw blurRad="38100" dist="38100" dir="2700000" algn="tl">
                      <a:srgbClr val="000000">
                        <a:alpha val="43137"/>
                      </a:srgbClr>
                    </a:outerShdw>
                  </a:effectLst>
                  <a:latin typeface="Aptos Light" panose="020B0004020202020204" pitchFamily="34" charset="0"/>
                </a:rPr>
                <a:t>Thank you for listening!</a:t>
              </a:r>
              <a:endParaRPr lang="en-US" sz="1600" dirty="0">
                <a:solidFill>
                  <a:schemeClr val="bg1"/>
                </a:solidFill>
                <a:effectLst>
                  <a:outerShdw blurRad="38100" dist="38100" dir="2700000" algn="tl">
                    <a:srgbClr val="000000">
                      <a:alpha val="43137"/>
                    </a:srgbClr>
                  </a:outerShdw>
                </a:effectLst>
                <a:latin typeface="Aptos Light" panose="020B0004020202020204" pitchFamily="34" charset="0"/>
              </a:endParaRPr>
            </a:p>
            <a:p>
              <a:pPr>
                <a:spcBef>
                  <a:spcPts val="600"/>
                </a:spcBef>
              </a:pPr>
              <a:r>
                <a:rPr lang="en-US" i="0" dirty="0">
                  <a:solidFill>
                    <a:schemeClr val="bg1"/>
                  </a:solidFill>
                  <a:effectLst>
                    <a:outerShdw blurRad="38100" dist="38100" dir="2700000" algn="tl">
                      <a:srgbClr val="000000">
                        <a:alpha val="43137"/>
                      </a:srgbClr>
                    </a:outerShdw>
                  </a:effectLst>
                  <a:latin typeface="Aptos Light" panose="020B0004020202020204" pitchFamily="34" charset="0"/>
                </a:rPr>
                <a:t>       @UnderdogGeek             bmitra@microsoft.com</a:t>
              </a:r>
              <a:endParaRPr lang="en-US" sz="1400" i="0" dirty="0">
                <a:solidFill>
                  <a:schemeClr val="bg1"/>
                </a:solidFill>
                <a:effectLst>
                  <a:outerShdw blurRad="38100" dist="38100" dir="2700000" algn="tl">
                    <a:srgbClr val="000000">
                      <a:alpha val="43137"/>
                    </a:srgbClr>
                  </a:outerShdw>
                </a:effectLst>
                <a:latin typeface="Aptos Light" panose="020B0004020202020204" pitchFamily="34" charset="0"/>
              </a:endParaRPr>
            </a:p>
          </p:txBody>
        </p:sp>
        <p:pic>
          <p:nvPicPr>
            <p:cNvPr id="10" name="Picture 9" descr="File:&lt;strong&gt;Twitter&lt;/strong&gt; bird logo 2012.svg - Wikipedia, the free encyclopedia">
              <a:extLst>
                <a:ext uri="{FF2B5EF4-FFF2-40B4-BE49-F238E27FC236}">
                  <a16:creationId xmlns:a16="http://schemas.microsoft.com/office/drawing/2014/main" id="{A91C7F94-2FFA-BDA6-7E49-6257E5B04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60" y="6180571"/>
              <a:ext cx="270372" cy="219798"/>
            </a:xfrm>
            <a:prstGeom prst="rect">
              <a:avLst/>
            </a:prstGeom>
          </p:spPr>
        </p:pic>
        <p:pic>
          <p:nvPicPr>
            <p:cNvPr id="11" name="Picture 10" descr="File:&lt;strong&gt;Microsoft&lt;/strong&gt; &lt;strong&gt;Outlook&lt;/strong&gt; 2013 logo.svg - Wikipedia, the free ...">
              <a:extLst>
                <a:ext uri="{FF2B5EF4-FFF2-40B4-BE49-F238E27FC236}">
                  <a16:creationId xmlns:a16="http://schemas.microsoft.com/office/drawing/2014/main" id="{F1167E2A-F255-18CF-D5E7-EEE81DEA8E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3075" y="6146329"/>
              <a:ext cx="293631" cy="288281"/>
            </a:xfrm>
            <a:prstGeom prst="rect">
              <a:avLst/>
            </a:prstGeom>
          </p:spPr>
        </p:pic>
      </p:grpSp>
    </p:spTree>
    <p:extLst>
      <p:ext uri="{BB962C8B-B14F-4D97-AF65-F5344CB8AC3E}">
        <p14:creationId xmlns:p14="http://schemas.microsoft.com/office/powerpoint/2010/main" val="1016274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087F-34C7-9F1C-9724-8EE175FFE366}"/>
              </a:ext>
            </a:extLst>
          </p:cNvPr>
          <p:cNvSpPr>
            <a:spLocks noGrp="1"/>
          </p:cNvSpPr>
          <p:nvPr>
            <p:ph type="title"/>
          </p:nvPr>
        </p:nvSpPr>
        <p:spPr/>
        <p:txBody>
          <a:bodyPr/>
          <a:lstStyle/>
          <a:p>
            <a:r>
              <a:rPr lang="en-CA" b="1" dirty="0"/>
              <a:t>Generative AI for information access</a:t>
            </a:r>
            <a:br>
              <a:rPr lang="en-CA" dirty="0">
                <a:latin typeface="Aptos Light" panose="020B0004020202020204" pitchFamily="34" charset="0"/>
              </a:rPr>
            </a:br>
            <a:r>
              <a:rPr lang="en-CA" sz="2800" dirty="0">
                <a:solidFill>
                  <a:schemeClr val="tx1">
                    <a:lumMod val="75000"/>
                    <a:lumOff val="25000"/>
                  </a:schemeClr>
                </a:solidFill>
                <a:latin typeface="Aptos Light" panose="020B0004020202020204" pitchFamily="34" charset="0"/>
              </a:rPr>
              <a:t>The tale of two research perspectives</a:t>
            </a:r>
            <a:endParaRPr lang="en-CA" dirty="0">
              <a:solidFill>
                <a:schemeClr val="tx1">
                  <a:lumMod val="75000"/>
                  <a:lumOff val="25000"/>
                </a:schemeClr>
              </a:solidFill>
              <a:latin typeface="Aptos Light" panose="020B0004020202020204" pitchFamily="34" charset="0"/>
            </a:endParaRPr>
          </a:p>
        </p:txBody>
      </p:sp>
      <p:grpSp>
        <p:nvGrpSpPr>
          <p:cNvPr id="41" name="Group 40">
            <a:extLst>
              <a:ext uri="{FF2B5EF4-FFF2-40B4-BE49-F238E27FC236}">
                <a16:creationId xmlns:a16="http://schemas.microsoft.com/office/drawing/2014/main" id="{425DD5C4-9E80-7E69-FA9F-5697C8F03FAA}"/>
              </a:ext>
            </a:extLst>
          </p:cNvPr>
          <p:cNvGrpSpPr/>
          <p:nvPr/>
        </p:nvGrpSpPr>
        <p:grpSpPr>
          <a:xfrm>
            <a:off x="137009" y="1868112"/>
            <a:ext cx="5197511" cy="4879739"/>
            <a:chOff x="-91440" y="1868112"/>
            <a:chExt cx="5197511" cy="4879739"/>
          </a:xfrm>
        </p:grpSpPr>
        <p:grpSp>
          <p:nvGrpSpPr>
            <p:cNvPr id="28" name="Group 27">
              <a:extLst>
                <a:ext uri="{FF2B5EF4-FFF2-40B4-BE49-F238E27FC236}">
                  <a16:creationId xmlns:a16="http://schemas.microsoft.com/office/drawing/2014/main" id="{A6C7758A-2D49-4E64-5C31-0C1E1B8000AF}"/>
                </a:ext>
              </a:extLst>
            </p:cNvPr>
            <p:cNvGrpSpPr/>
            <p:nvPr/>
          </p:nvGrpSpPr>
          <p:grpSpPr>
            <a:xfrm>
              <a:off x="784858" y="1868112"/>
              <a:ext cx="3444914" cy="3543639"/>
              <a:chOff x="727849" y="2297629"/>
              <a:chExt cx="3444914" cy="3543639"/>
            </a:xfrm>
          </p:grpSpPr>
          <p:pic>
            <p:nvPicPr>
              <p:cNvPr id="10" name="Picture 9">
                <a:extLst>
                  <a:ext uri="{FF2B5EF4-FFF2-40B4-BE49-F238E27FC236}">
                    <a16:creationId xmlns:a16="http://schemas.microsoft.com/office/drawing/2014/main" id="{4585C80F-42D0-8D3E-0C69-0B37E3A875BC}"/>
                  </a:ext>
                </a:extLst>
              </p:cNvPr>
              <p:cNvPicPr>
                <a:picLocks noChangeAspect="1"/>
              </p:cNvPicPr>
              <p:nvPr/>
            </p:nvPicPr>
            <p:blipFill>
              <a:blip r:embed="rId3"/>
              <a:stretch>
                <a:fillRect/>
              </a:stretch>
            </p:blipFill>
            <p:spPr>
              <a:xfrm rot="21189276">
                <a:off x="727849" y="2297629"/>
                <a:ext cx="3240000" cy="1352928"/>
              </a:xfrm>
              <a:custGeom>
                <a:avLst/>
                <a:gdLst>
                  <a:gd name="connsiteX0" fmla="*/ 0 w 3240000"/>
                  <a:gd name="connsiteY0" fmla="*/ 0 h 1352928"/>
                  <a:gd name="connsiteX1" fmla="*/ 475200 w 3240000"/>
                  <a:gd name="connsiteY1" fmla="*/ 0 h 1352928"/>
                  <a:gd name="connsiteX2" fmla="*/ 918000 w 3240000"/>
                  <a:gd name="connsiteY2" fmla="*/ 0 h 1352928"/>
                  <a:gd name="connsiteX3" fmla="*/ 1393200 w 3240000"/>
                  <a:gd name="connsiteY3" fmla="*/ 0 h 1352928"/>
                  <a:gd name="connsiteX4" fmla="*/ 1900800 w 3240000"/>
                  <a:gd name="connsiteY4" fmla="*/ 0 h 1352928"/>
                  <a:gd name="connsiteX5" fmla="*/ 2473200 w 3240000"/>
                  <a:gd name="connsiteY5" fmla="*/ 0 h 1352928"/>
                  <a:gd name="connsiteX6" fmla="*/ 3240000 w 3240000"/>
                  <a:gd name="connsiteY6" fmla="*/ 0 h 1352928"/>
                  <a:gd name="connsiteX7" fmla="*/ 3240000 w 3240000"/>
                  <a:gd name="connsiteY7" fmla="*/ 450976 h 1352928"/>
                  <a:gd name="connsiteX8" fmla="*/ 3240000 w 3240000"/>
                  <a:gd name="connsiteY8" fmla="*/ 929011 h 1352928"/>
                  <a:gd name="connsiteX9" fmla="*/ 3240000 w 3240000"/>
                  <a:gd name="connsiteY9" fmla="*/ 1352928 h 1352928"/>
                  <a:gd name="connsiteX10" fmla="*/ 2764800 w 3240000"/>
                  <a:gd name="connsiteY10" fmla="*/ 1352928 h 1352928"/>
                  <a:gd name="connsiteX11" fmla="*/ 2224800 w 3240000"/>
                  <a:gd name="connsiteY11" fmla="*/ 1352928 h 1352928"/>
                  <a:gd name="connsiteX12" fmla="*/ 1620000 w 3240000"/>
                  <a:gd name="connsiteY12" fmla="*/ 1352928 h 1352928"/>
                  <a:gd name="connsiteX13" fmla="*/ 1047600 w 3240000"/>
                  <a:gd name="connsiteY13" fmla="*/ 1352928 h 1352928"/>
                  <a:gd name="connsiteX14" fmla="*/ 572400 w 3240000"/>
                  <a:gd name="connsiteY14" fmla="*/ 1352928 h 1352928"/>
                  <a:gd name="connsiteX15" fmla="*/ 0 w 3240000"/>
                  <a:gd name="connsiteY15" fmla="*/ 1352928 h 1352928"/>
                  <a:gd name="connsiteX16" fmla="*/ 0 w 3240000"/>
                  <a:gd name="connsiteY16" fmla="*/ 942540 h 1352928"/>
                  <a:gd name="connsiteX17" fmla="*/ 0 w 3240000"/>
                  <a:gd name="connsiteY17" fmla="*/ 478035 h 1352928"/>
                  <a:gd name="connsiteX18" fmla="*/ 0 w 3240000"/>
                  <a:gd name="connsiteY18" fmla="*/ 0 h 135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0000" h="1352928" fill="none" extrusionOk="0">
                    <a:moveTo>
                      <a:pt x="0" y="0"/>
                    </a:moveTo>
                    <a:cubicBezTo>
                      <a:pt x="172532" y="-22714"/>
                      <a:pt x="373795" y="44968"/>
                      <a:pt x="475200" y="0"/>
                    </a:cubicBezTo>
                    <a:cubicBezTo>
                      <a:pt x="576605" y="-44968"/>
                      <a:pt x="826033" y="37520"/>
                      <a:pt x="918000" y="0"/>
                    </a:cubicBezTo>
                    <a:cubicBezTo>
                      <a:pt x="1009967" y="-37520"/>
                      <a:pt x="1176251" y="5406"/>
                      <a:pt x="1393200" y="0"/>
                    </a:cubicBezTo>
                    <a:cubicBezTo>
                      <a:pt x="1610149" y="-5406"/>
                      <a:pt x="1792452" y="49331"/>
                      <a:pt x="1900800" y="0"/>
                    </a:cubicBezTo>
                    <a:cubicBezTo>
                      <a:pt x="2009148" y="-49331"/>
                      <a:pt x="2287518" y="34969"/>
                      <a:pt x="2473200" y="0"/>
                    </a:cubicBezTo>
                    <a:cubicBezTo>
                      <a:pt x="2658882" y="-34969"/>
                      <a:pt x="2973533" y="29448"/>
                      <a:pt x="3240000" y="0"/>
                    </a:cubicBezTo>
                    <a:cubicBezTo>
                      <a:pt x="3285927" y="91048"/>
                      <a:pt x="3189819" y="244500"/>
                      <a:pt x="3240000" y="450976"/>
                    </a:cubicBezTo>
                    <a:cubicBezTo>
                      <a:pt x="3290181" y="657452"/>
                      <a:pt x="3217032" y="750493"/>
                      <a:pt x="3240000" y="929011"/>
                    </a:cubicBezTo>
                    <a:cubicBezTo>
                      <a:pt x="3262968" y="1107530"/>
                      <a:pt x="3221135" y="1147913"/>
                      <a:pt x="3240000" y="1352928"/>
                    </a:cubicBezTo>
                    <a:cubicBezTo>
                      <a:pt x="3086281" y="1400253"/>
                      <a:pt x="2949065" y="1350381"/>
                      <a:pt x="2764800" y="1352928"/>
                    </a:cubicBezTo>
                    <a:cubicBezTo>
                      <a:pt x="2580535" y="1355475"/>
                      <a:pt x="2479690" y="1318899"/>
                      <a:pt x="2224800" y="1352928"/>
                    </a:cubicBezTo>
                    <a:cubicBezTo>
                      <a:pt x="1969910" y="1386957"/>
                      <a:pt x="1789067" y="1328976"/>
                      <a:pt x="1620000" y="1352928"/>
                    </a:cubicBezTo>
                    <a:cubicBezTo>
                      <a:pt x="1450933" y="1376880"/>
                      <a:pt x="1224706" y="1325949"/>
                      <a:pt x="1047600" y="1352928"/>
                    </a:cubicBezTo>
                    <a:cubicBezTo>
                      <a:pt x="870494" y="1379907"/>
                      <a:pt x="706920" y="1335238"/>
                      <a:pt x="572400" y="1352928"/>
                    </a:cubicBezTo>
                    <a:cubicBezTo>
                      <a:pt x="437880" y="1370618"/>
                      <a:pt x="285157" y="1287959"/>
                      <a:pt x="0" y="1352928"/>
                    </a:cubicBezTo>
                    <a:cubicBezTo>
                      <a:pt x="-44162" y="1254280"/>
                      <a:pt x="45650" y="1027582"/>
                      <a:pt x="0" y="942540"/>
                    </a:cubicBezTo>
                    <a:cubicBezTo>
                      <a:pt x="-45650" y="857498"/>
                      <a:pt x="17664" y="589707"/>
                      <a:pt x="0" y="478035"/>
                    </a:cubicBezTo>
                    <a:cubicBezTo>
                      <a:pt x="-17664" y="366364"/>
                      <a:pt x="46980" y="158687"/>
                      <a:pt x="0" y="0"/>
                    </a:cubicBezTo>
                    <a:close/>
                  </a:path>
                  <a:path w="3240000" h="1352928" stroke="0" extrusionOk="0">
                    <a:moveTo>
                      <a:pt x="0" y="0"/>
                    </a:moveTo>
                    <a:cubicBezTo>
                      <a:pt x="137714" y="-30989"/>
                      <a:pt x="312433" y="31782"/>
                      <a:pt x="475200" y="0"/>
                    </a:cubicBezTo>
                    <a:cubicBezTo>
                      <a:pt x="637967" y="-31782"/>
                      <a:pt x="755174" y="42833"/>
                      <a:pt x="1015200" y="0"/>
                    </a:cubicBezTo>
                    <a:cubicBezTo>
                      <a:pt x="1275226" y="-42833"/>
                      <a:pt x="1417220" y="28911"/>
                      <a:pt x="1555200" y="0"/>
                    </a:cubicBezTo>
                    <a:cubicBezTo>
                      <a:pt x="1693180" y="-28911"/>
                      <a:pt x="1833613" y="31126"/>
                      <a:pt x="2095200" y="0"/>
                    </a:cubicBezTo>
                    <a:cubicBezTo>
                      <a:pt x="2356787" y="-31126"/>
                      <a:pt x="2574942" y="47021"/>
                      <a:pt x="2700000" y="0"/>
                    </a:cubicBezTo>
                    <a:cubicBezTo>
                      <a:pt x="2825058" y="-47021"/>
                      <a:pt x="3050812" y="9165"/>
                      <a:pt x="3240000" y="0"/>
                    </a:cubicBezTo>
                    <a:cubicBezTo>
                      <a:pt x="3276865" y="161160"/>
                      <a:pt x="3196949" y="294172"/>
                      <a:pt x="3240000" y="423917"/>
                    </a:cubicBezTo>
                    <a:cubicBezTo>
                      <a:pt x="3283051" y="553662"/>
                      <a:pt x="3212362" y="787655"/>
                      <a:pt x="3240000" y="888423"/>
                    </a:cubicBezTo>
                    <a:cubicBezTo>
                      <a:pt x="3267638" y="989191"/>
                      <a:pt x="3192716" y="1182003"/>
                      <a:pt x="3240000" y="1352928"/>
                    </a:cubicBezTo>
                    <a:cubicBezTo>
                      <a:pt x="2984538" y="1359902"/>
                      <a:pt x="2962635" y="1310364"/>
                      <a:pt x="2700000" y="1352928"/>
                    </a:cubicBezTo>
                    <a:cubicBezTo>
                      <a:pt x="2437365" y="1395492"/>
                      <a:pt x="2390940" y="1322727"/>
                      <a:pt x="2192400" y="1352928"/>
                    </a:cubicBezTo>
                    <a:cubicBezTo>
                      <a:pt x="1993860" y="1383129"/>
                      <a:pt x="1730806" y="1292098"/>
                      <a:pt x="1587600" y="1352928"/>
                    </a:cubicBezTo>
                    <a:cubicBezTo>
                      <a:pt x="1444394" y="1413758"/>
                      <a:pt x="1264002" y="1289880"/>
                      <a:pt x="982800" y="1352928"/>
                    </a:cubicBezTo>
                    <a:cubicBezTo>
                      <a:pt x="701598" y="1415976"/>
                      <a:pt x="720257" y="1313418"/>
                      <a:pt x="540000" y="1352928"/>
                    </a:cubicBezTo>
                    <a:cubicBezTo>
                      <a:pt x="359743" y="1392438"/>
                      <a:pt x="180768" y="1292047"/>
                      <a:pt x="0" y="1352928"/>
                    </a:cubicBezTo>
                    <a:cubicBezTo>
                      <a:pt x="-43068" y="1145520"/>
                      <a:pt x="33673" y="1096450"/>
                      <a:pt x="0" y="888423"/>
                    </a:cubicBezTo>
                    <a:cubicBezTo>
                      <a:pt x="-33673" y="680397"/>
                      <a:pt x="52342" y="643676"/>
                      <a:pt x="0" y="423917"/>
                    </a:cubicBezTo>
                    <a:cubicBezTo>
                      <a:pt x="-52342" y="204158"/>
                      <a:pt x="9350" y="133882"/>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50BB4AC0-F304-FFF9-AECD-DC5434D86B5D}"/>
                  </a:ext>
                </a:extLst>
              </p:cNvPr>
              <p:cNvPicPr>
                <a:picLocks noChangeAspect="1"/>
              </p:cNvPicPr>
              <p:nvPr/>
            </p:nvPicPr>
            <p:blipFill>
              <a:blip r:embed="rId4"/>
              <a:stretch>
                <a:fillRect/>
              </a:stretch>
            </p:blipFill>
            <p:spPr>
              <a:xfrm rot="204759">
                <a:off x="932763" y="3599956"/>
                <a:ext cx="3240000" cy="903493"/>
              </a:xfrm>
              <a:custGeom>
                <a:avLst/>
                <a:gdLst>
                  <a:gd name="connsiteX0" fmla="*/ 0 w 3240000"/>
                  <a:gd name="connsiteY0" fmla="*/ 0 h 903493"/>
                  <a:gd name="connsiteX1" fmla="*/ 475200 w 3240000"/>
                  <a:gd name="connsiteY1" fmla="*/ 0 h 903493"/>
                  <a:gd name="connsiteX2" fmla="*/ 1080000 w 3240000"/>
                  <a:gd name="connsiteY2" fmla="*/ 0 h 903493"/>
                  <a:gd name="connsiteX3" fmla="*/ 1684800 w 3240000"/>
                  <a:gd name="connsiteY3" fmla="*/ 0 h 903493"/>
                  <a:gd name="connsiteX4" fmla="*/ 2192400 w 3240000"/>
                  <a:gd name="connsiteY4" fmla="*/ 0 h 903493"/>
                  <a:gd name="connsiteX5" fmla="*/ 2635200 w 3240000"/>
                  <a:gd name="connsiteY5" fmla="*/ 0 h 903493"/>
                  <a:gd name="connsiteX6" fmla="*/ 3240000 w 3240000"/>
                  <a:gd name="connsiteY6" fmla="*/ 0 h 903493"/>
                  <a:gd name="connsiteX7" fmla="*/ 3240000 w 3240000"/>
                  <a:gd name="connsiteY7" fmla="*/ 442712 h 903493"/>
                  <a:gd name="connsiteX8" fmla="*/ 3240000 w 3240000"/>
                  <a:gd name="connsiteY8" fmla="*/ 903493 h 903493"/>
                  <a:gd name="connsiteX9" fmla="*/ 2797200 w 3240000"/>
                  <a:gd name="connsiteY9" fmla="*/ 903493 h 903493"/>
                  <a:gd name="connsiteX10" fmla="*/ 2322000 w 3240000"/>
                  <a:gd name="connsiteY10" fmla="*/ 903493 h 903493"/>
                  <a:gd name="connsiteX11" fmla="*/ 1749600 w 3240000"/>
                  <a:gd name="connsiteY11" fmla="*/ 903493 h 903493"/>
                  <a:gd name="connsiteX12" fmla="*/ 1177200 w 3240000"/>
                  <a:gd name="connsiteY12" fmla="*/ 903493 h 903493"/>
                  <a:gd name="connsiteX13" fmla="*/ 637200 w 3240000"/>
                  <a:gd name="connsiteY13" fmla="*/ 903493 h 903493"/>
                  <a:gd name="connsiteX14" fmla="*/ 0 w 3240000"/>
                  <a:gd name="connsiteY14" fmla="*/ 903493 h 903493"/>
                  <a:gd name="connsiteX15" fmla="*/ 0 w 3240000"/>
                  <a:gd name="connsiteY15" fmla="*/ 433677 h 903493"/>
                  <a:gd name="connsiteX16" fmla="*/ 0 w 3240000"/>
                  <a:gd name="connsiteY16" fmla="*/ 0 h 90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00" h="903493" fill="none" extrusionOk="0">
                    <a:moveTo>
                      <a:pt x="0" y="0"/>
                    </a:moveTo>
                    <a:cubicBezTo>
                      <a:pt x="103389" y="-6514"/>
                      <a:pt x="243505" y="42776"/>
                      <a:pt x="475200" y="0"/>
                    </a:cubicBezTo>
                    <a:cubicBezTo>
                      <a:pt x="706895" y="-42776"/>
                      <a:pt x="938293" y="37801"/>
                      <a:pt x="1080000" y="0"/>
                    </a:cubicBezTo>
                    <a:cubicBezTo>
                      <a:pt x="1221707" y="-37801"/>
                      <a:pt x="1466941" y="54393"/>
                      <a:pt x="1684800" y="0"/>
                    </a:cubicBezTo>
                    <a:cubicBezTo>
                      <a:pt x="1902659" y="-54393"/>
                      <a:pt x="2088051" y="16456"/>
                      <a:pt x="2192400" y="0"/>
                    </a:cubicBezTo>
                    <a:cubicBezTo>
                      <a:pt x="2296749" y="-16456"/>
                      <a:pt x="2543233" y="37520"/>
                      <a:pt x="2635200" y="0"/>
                    </a:cubicBezTo>
                    <a:cubicBezTo>
                      <a:pt x="2727167" y="-37520"/>
                      <a:pt x="2960645" y="67614"/>
                      <a:pt x="3240000" y="0"/>
                    </a:cubicBezTo>
                    <a:cubicBezTo>
                      <a:pt x="3287920" y="97943"/>
                      <a:pt x="3189582" y="255159"/>
                      <a:pt x="3240000" y="442712"/>
                    </a:cubicBezTo>
                    <a:cubicBezTo>
                      <a:pt x="3290418" y="630265"/>
                      <a:pt x="3232965" y="795882"/>
                      <a:pt x="3240000" y="903493"/>
                    </a:cubicBezTo>
                    <a:cubicBezTo>
                      <a:pt x="3147894" y="928220"/>
                      <a:pt x="2920023" y="878352"/>
                      <a:pt x="2797200" y="903493"/>
                    </a:cubicBezTo>
                    <a:cubicBezTo>
                      <a:pt x="2674377" y="928634"/>
                      <a:pt x="2536615" y="850788"/>
                      <a:pt x="2322000" y="903493"/>
                    </a:cubicBezTo>
                    <a:cubicBezTo>
                      <a:pt x="2107385" y="956198"/>
                      <a:pt x="1897632" y="886985"/>
                      <a:pt x="1749600" y="903493"/>
                    </a:cubicBezTo>
                    <a:cubicBezTo>
                      <a:pt x="1601568" y="920001"/>
                      <a:pt x="1319669" y="877767"/>
                      <a:pt x="1177200" y="903493"/>
                    </a:cubicBezTo>
                    <a:cubicBezTo>
                      <a:pt x="1034731" y="929219"/>
                      <a:pt x="869816" y="841330"/>
                      <a:pt x="637200" y="903493"/>
                    </a:cubicBezTo>
                    <a:cubicBezTo>
                      <a:pt x="404584" y="965656"/>
                      <a:pt x="191660" y="891496"/>
                      <a:pt x="0" y="903493"/>
                    </a:cubicBezTo>
                    <a:cubicBezTo>
                      <a:pt x="-14690" y="732250"/>
                      <a:pt x="39965" y="544606"/>
                      <a:pt x="0" y="433677"/>
                    </a:cubicBezTo>
                    <a:cubicBezTo>
                      <a:pt x="-39965" y="322748"/>
                      <a:pt x="31729" y="142325"/>
                      <a:pt x="0" y="0"/>
                    </a:cubicBezTo>
                    <a:close/>
                  </a:path>
                  <a:path w="3240000" h="903493" stroke="0" extrusionOk="0">
                    <a:moveTo>
                      <a:pt x="0" y="0"/>
                    </a:moveTo>
                    <a:cubicBezTo>
                      <a:pt x="137714" y="-30989"/>
                      <a:pt x="312433" y="31782"/>
                      <a:pt x="475200" y="0"/>
                    </a:cubicBezTo>
                    <a:cubicBezTo>
                      <a:pt x="637967" y="-31782"/>
                      <a:pt x="755174" y="42833"/>
                      <a:pt x="1015200" y="0"/>
                    </a:cubicBezTo>
                    <a:cubicBezTo>
                      <a:pt x="1275226" y="-42833"/>
                      <a:pt x="1417220" y="28911"/>
                      <a:pt x="1555200" y="0"/>
                    </a:cubicBezTo>
                    <a:cubicBezTo>
                      <a:pt x="1693180" y="-28911"/>
                      <a:pt x="1833613" y="31126"/>
                      <a:pt x="2095200" y="0"/>
                    </a:cubicBezTo>
                    <a:cubicBezTo>
                      <a:pt x="2356787" y="-31126"/>
                      <a:pt x="2574942" y="47021"/>
                      <a:pt x="2700000" y="0"/>
                    </a:cubicBezTo>
                    <a:cubicBezTo>
                      <a:pt x="2825058" y="-47021"/>
                      <a:pt x="3050812" y="9165"/>
                      <a:pt x="3240000" y="0"/>
                    </a:cubicBezTo>
                    <a:cubicBezTo>
                      <a:pt x="3263935" y="193821"/>
                      <a:pt x="3200344" y="333816"/>
                      <a:pt x="3240000" y="433677"/>
                    </a:cubicBezTo>
                    <a:cubicBezTo>
                      <a:pt x="3279656" y="533538"/>
                      <a:pt x="3230108" y="706068"/>
                      <a:pt x="3240000" y="903493"/>
                    </a:cubicBezTo>
                    <a:cubicBezTo>
                      <a:pt x="3037685" y="965143"/>
                      <a:pt x="2891359" y="901774"/>
                      <a:pt x="2700000" y="903493"/>
                    </a:cubicBezTo>
                    <a:cubicBezTo>
                      <a:pt x="2508641" y="905212"/>
                      <a:pt x="2379236" y="882961"/>
                      <a:pt x="2127600" y="903493"/>
                    </a:cubicBezTo>
                    <a:cubicBezTo>
                      <a:pt x="1875964" y="924025"/>
                      <a:pt x="1818540" y="873292"/>
                      <a:pt x="1620000" y="903493"/>
                    </a:cubicBezTo>
                    <a:cubicBezTo>
                      <a:pt x="1421460" y="933694"/>
                      <a:pt x="1158406" y="842663"/>
                      <a:pt x="1015200" y="903493"/>
                    </a:cubicBezTo>
                    <a:cubicBezTo>
                      <a:pt x="871994" y="964323"/>
                      <a:pt x="309083" y="804157"/>
                      <a:pt x="0" y="903493"/>
                    </a:cubicBezTo>
                    <a:cubicBezTo>
                      <a:pt x="-39636" y="792854"/>
                      <a:pt x="3537" y="571389"/>
                      <a:pt x="0" y="478851"/>
                    </a:cubicBezTo>
                    <a:cubicBezTo>
                      <a:pt x="-3537" y="386313"/>
                      <a:pt x="16576" y="175927"/>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143DD5A8-4227-7228-AFD6-C9AB5CDD50EC}"/>
                  </a:ext>
                </a:extLst>
              </p:cNvPr>
              <p:cNvPicPr>
                <a:picLocks noChangeAspect="1"/>
              </p:cNvPicPr>
              <p:nvPr/>
            </p:nvPicPr>
            <p:blipFill>
              <a:blip r:embed="rId5"/>
              <a:stretch>
                <a:fillRect/>
              </a:stretch>
            </p:blipFill>
            <p:spPr>
              <a:xfrm rot="21165949">
                <a:off x="881867" y="4446622"/>
                <a:ext cx="3240000" cy="1394646"/>
              </a:xfrm>
              <a:custGeom>
                <a:avLst/>
                <a:gdLst>
                  <a:gd name="connsiteX0" fmla="*/ 0 w 3240000"/>
                  <a:gd name="connsiteY0" fmla="*/ 0 h 1394646"/>
                  <a:gd name="connsiteX1" fmla="*/ 475200 w 3240000"/>
                  <a:gd name="connsiteY1" fmla="*/ 0 h 1394646"/>
                  <a:gd name="connsiteX2" fmla="*/ 918000 w 3240000"/>
                  <a:gd name="connsiteY2" fmla="*/ 0 h 1394646"/>
                  <a:gd name="connsiteX3" fmla="*/ 1393200 w 3240000"/>
                  <a:gd name="connsiteY3" fmla="*/ 0 h 1394646"/>
                  <a:gd name="connsiteX4" fmla="*/ 1900800 w 3240000"/>
                  <a:gd name="connsiteY4" fmla="*/ 0 h 1394646"/>
                  <a:gd name="connsiteX5" fmla="*/ 2473200 w 3240000"/>
                  <a:gd name="connsiteY5" fmla="*/ 0 h 1394646"/>
                  <a:gd name="connsiteX6" fmla="*/ 3240000 w 3240000"/>
                  <a:gd name="connsiteY6" fmla="*/ 0 h 1394646"/>
                  <a:gd name="connsiteX7" fmla="*/ 3240000 w 3240000"/>
                  <a:gd name="connsiteY7" fmla="*/ 464882 h 1394646"/>
                  <a:gd name="connsiteX8" fmla="*/ 3240000 w 3240000"/>
                  <a:gd name="connsiteY8" fmla="*/ 957657 h 1394646"/>
                  <a:gd name="connsiteX9" fmla="*/ 3240000 w 3240000"/>
                  <a:gd name="connsiteY9" fmla="*/ 1394646 h 1394646"/>
                  <a:gd name="connsiteX10" fmla="*/ 2764800 w 3240000"/>
                  <a:gd name="connsiteY10" fmla="*/ 1394646 h 1394646"/>
                  <a:gd name="connsiteX11" fmla="*/ 2224800 w 3240000"/>
                  <a:gd name="connsiteY11" fmla="*/ 1394646 h 1394646"/>
                  <a:gd name="connsiteX12" fmla="*/ 1620000 w 3240000"/>
                  <a:gd name="connsiteY12" fmla="*/ 1394646 h 1394646"/>
                  <a:gd name="connsiteX13" fmla="*/ 1047600 w 3240000"/>
                  <a:gd name="connsiteY13" fmla="*/ 1394646 h 1394646"/>
                  <a:gd name="connsiteX14" fmla="*/ 572400 w 3240000"/>
                  <a:gd name="connsiteY14" fmla="*/ 1394646 h 1394646"/>
                  <a:gd name="connsiteX15" fmla="*/ 0 w 3240000"/>
                  <a:gd name="connsiteY15" fmla="*/ 1394646 h 1394646"/>
                  <a:gd name="connsiteX16" fmla="*/ 0 w 3240000"/>
                  <a:gd name="connsiteY16" fmla="*/ 971603 h 1394646"/>
                  <a:gd name="connsiteX17" fmla="*/ 0 w 3240000"/>
                  <a:gd name="connsiteY17" fmla="*/ 492775 h 1394646"/>
                  <a:gd name="connsiteX18" fmla="*/ 0 w 3240000"/>
                  <a:gd name="connsiteY18" fmla="*/ 0 h 139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0000" h="1394646" fill="none" extrusionOk="0">
                    <a:moveTo>
                      <a:pt x="0" y="0"/>
                    </a:moveTo>
                    <a:cubicBezTo>
                      <a:pt x="172532" y="-22714"/>
                      <a:pt x="373795" y="44968"/>
                      <a:pt x="475200" y="0"/>
                    </a:cubicBezTo>
                    <a:cubicBezTo>
                      <a:pt x="576605" y="-44968"/>
                      <a:pt x="826033" y="37520"/>
                      <a:pt x="918000" y="0"/>
                    </a:cubicBezTo>
                    <a:cubicBezTo>
                      <a:pt x="1009967" y="-37520"/>
                      <a:pt x="1176251" y="5406"/>
                      <a:pt x="1393200" y="0"/>
                    </a:cubicBezTo>
                    <a:cubicBezTo>
                      <a:pt x="1610149" y="-5406"/>
                      <a:pt x="1792452" y="49331"/>
                      <a:pt x="1900800" y="0"/>
                    </a:cubicBezTo>
                    <a:cubicBezTo>
                      <a:pt x="2009148" y="-49331"/>
                      <a:pt x="2287518" y="34969"/>
                      <a:pt x="2473200" y="0"/>
                    </a:cubicBezTo>
                    <a:cubicBezTo>
                      <a:pt x="2658882" y="-34969"/>
                      <a:pt x="2973533" y="29448"/>
                      <a:pt x="3240000" y="0"/>
                    </a:cubicBezTo>
                    <a:cubicBezTo>
                      <a:pt x="3273830" y="207977"/>
                      <a:pt x="3223491" y="239870"/>
                      <a:pt x="3240000" y="464882"/>
                    </a:cubicBezTo>
                    <a:cubicBezTo>
                      <a:pt x="3256509" y="689894"/>
                      <a:pt x="3220712" y="856814"/>
                      <a:pt x="3240000" y="957657"/>
                    </a:cubicBezTo>
                    <a:cubicBezTo>
                      <a:pt x="3259288" y="1058500"/>
                      <a:pt x="3234324" y="1234775"/>
                      <a:pt x="3240000" y="1394646"/>
                    </a:cubicBezTo>
                    <a:cubicBezTo>
                      <a:pt x="3086281" y="1441971"/>
                      <a:pt x="2949065" y="1392099"/>
                      <a:pt x="2764800" y="1394646"/>
                    </a:cubicBezTo>
                    <a:cubicBezTo>
                      <a:pt x="2580535" y="1397193"/>
                      <a:pt x="2479690" y="1360617"/>
                      <a:pt x="2224800" y="1394646"/>
                    </a:cubicBezTo>
                    <a:cubicBezTo>
                      <a:pt x="1969910" y="1428675"/>
                      <a:pt x="1789067" y="1370694"/>
                      <a:pt x="1620000" y="1394646"/>
                    </a:cubicBezTo>
                    <a:cubicBezTo>
                      <a:pt x="1450933" y="1418598"/>
                      <a:pt x="1224706" y="1367667"/>
                      <a:pt x="1047600" y="1394646"/>
                    </a:cubicBezTo>
                    <a:cubicBezTo>
                      <a:pt x="870494" y="1421625"/>
                      <a:pt x="706920" y="1376956"/>
                      <a:pt x="572400" y="1394646"/>
                    </a:cubicBezTo>
                    <a:cubicBezTo>
                      <a:pt x="437880" y="1412336"/>
                      <a:pt x="285157" y="1329677"/>
                      <a:pt x="0" y="1394646"/>
                    </a:cubicBezTo>
                    <a:cubicBezTo>
                      <a:pt x="-30796" y="1188680"/>
                      <a:pt x="7038" y="1090395"/>
                      <a:pt x="0" y="971603"/>
                    </a:cubicBezTo>
                    <a:cubicBezTo>
                      <a:pt x="-7038" y="852811"/>
                      <a:pt x="27430" y="674616"/>
                      <a:pt x="0" y="492775"/>
                    </a:cubicBezTo>
                    <a:cubicBezTo>
                      <a:pt x="-27430" y="310934"/>
                      <a:pt x="43394" y="238133"/>
                      <a:pt x="0" y="0"/>
                    </a:cubicBezTo>
                    <a:close/>
                  </a:path>
                  <a:path w="3240000" h="1394646" stroke="0" extrusionOk="0">
                    <a:moveTo>
                      <a:pt x="0" y="0"/>
                    </a:moveTo>
                    <a:cubicBezTo>
                      <a:pt x="137714" y="-30989"/>
                      <a:pt x="312433" y="31782"/>
                      <a:pt x="475200" y="0"/>
                    </a:cubicBezTo>
                    <a:cubicBezTo>
                      <a:pt x="637967" y="-31782"/>
                      <a:pt x="755174" y="42833"/>
                      <a:pt x="1015200" y="0"/>
                    </a:cubicBezTo>
                    <a:cubicBezTo>
                      <a:pt x="1275226" y="-42833"/>
                      <a:pt x="1417220" y="28911"/>
                      <a:pt x="1555200" y="0"/>
                    </a:cubicBezTo>
                    <a:cubicBezTo>
                      <a:pt x="1693180" y="-28911"/>
                      <a:pt x="1833613" y="31126"/>
                      <a:pt x="2095200" y="0"/>
                    </a:cubicBezTo>
                    <a:cubicBezTo>
                      <a:pt x="2356787" y="-31126"/>
                      <a:pt x="2574942" y="47021"/>
                      <a:pt x="2700000" y="0"/>
                    </a:cubicBezTo>
                    <a:cubicBezTo>
                      <a:pt x="2825058" y="-47021"/>
                      <a:pt x="3050812" y="9165"/>
                      <a:pt x="3240000" y="0"/>
                    </a:cubicBezTo>
                    <a:cubicBezTo>
                      <a:pt x="3247501" y="189398"/>
                      <a:pt x="3192728" y="239774"/>
                      <a:pt x="3240000" y="436989"/>
                    </a:cubicBezTo>
                    <a:cubicBezTo>
                      <a:pt x="3287272" y="634204"/>
                      <a:pt x="3236856" y="720333"/>
                      <a:pt x="3240000" y="915818"/>
                    </a:cubicBezTo>
                    <a:cubicBezTo>
                      <a:pt x="3243144" y="1111303"/>
                      <a:pt x="3183886" y="1221092"/>
                      <a:pt x="3240000" y="1394646"/>
                    </a:cubicBezTo>
                    <a:cubicBezTo>
                      <a:pt x="2984538" y="1401620"/>
                      <a:pt x="2962635" y="1352082"/>
                      <a:pt x="2700000" y="1394646"/>
                    </a:cubicBezTo>
                    <a:cubicBezTo>
                      <a:pt x="2437365" y="1437210"/>
                      <a:pt x="2390940" y="1364445"/>
                      <a:pt x="2192400" y="1394646"/>
                    </a:cubicBezTo>
                    <a:cubicBezTo>
                      <a:pt x="1993860" y="1424847"/>
                      <a:pt x="1730806" y="1333816"/>
                      <a:pt x="1587600" y="1394646"/>
                    </a:cubicBezTo>
                    <a:cubicBezTo>
                      <a:pt x="1444394" y="1455476"/>
                      <a:pt x="1264002" y="1331598"/>
                      <a:pt x="982800" y="1394646"/>
                    </a:cubicBezTo>
                    <a:cubicBezTo>
                      <a:pt x="701598" y="1457694"/>
                      <a:pt x="720257" y="1355136"/>
                      <a:pt x="540000" y="1394646"/>
                    </a:cubicBezTo>
                    <a:cubicBezTo>
                      <a:pt x="359743" y="1434156"/>
                      <a:pt x="180768" y="1333765"/>
                      <a:pt x="0" y="1394646"/>
                    </a:cubicBezTo>
                    <a:cubicBezTo>
                      <a:pt x="-15796" y="1197360"/>
                      <a:pt x="26475" y="1122081"/>
                      <a:pt x="0" y="915818"/>
                    </a:cubicBezTo>
                    <a:cubicBezTo>
                      <a:pt x="-26475" y="709555"/>
                      <a:pt x="34009" y="662968"/>
                      <a:pt x="0" y="436989"/>
                    </a:cubicBezTo>
                    <a:cubicBezTo>
                      <a:pt x="-34009" y="211010"/>
                      <a:pt x="10807" y="134684"/>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grpSp>
        <p:sp>
          <p:nvSpPr>
            <p:cNvPr id="30" name="TextBox 29">
              <a:extLst>
                <a:ext uri="{FF2B5EF4-FFF2-40B4-BE49-F238E27FC236}">
                  <a16:creationId xmlns:a16="http://schemas.microsoft.com/office/drawing/2014/main" id="{83717604-A059-2888-FB4B-7A0166158540}"/>
                </a:ext>
              </a:extLst>
            </p:cNvPr>
            <p:cNvSpPr txBox="1"/>
            <p:nvPr/>
          </p:nvSpPr>
          <p:spPr>
            <a:xfrm>
              <a:off x="-91440" y="5916854"/>
              <a:ext cx="5197511" cy="830997"/>
            </a:xfrm>
            <a:prstGeom prst="rect">
              <a:avLst/>
            </a:prstGeom>
            <a:noFill/>
          </p:spPr>
          <p:txBody>
            <a:bodyPr wrap="square" rtlCol="0">
              <a:spAutoFit/>
            </a:bodyPr>
            <a:lstStyle/>
            <a:p>
              <a:pPr algn="ctr"/>
              <a:r>
                <a:rPr lang="en-CA" sz="1600" i="1" dirty="0"/>
                <a:t>Helps realize new information access modalities; reimagines the information retrieval stack; predicts relevance as well as anyone besides the original searcher</a:t>
              </a:r>
            </a:p>
          </p:txBody>
        </p:sp>
      </p:grpSp>
      <p:grpSp>
        <p:nvGrpSpPr>
          <p:cNvPr id="39" name="Group 38">
            <a:extLst>
              <a:ext uri="{FF2B5EF4-FFF2-40B4-BE49-F238E27FC236}">
                <a16:creationId xmlns:a16="http://schemas.microsoft.com/office/drawing/2014/main" id="{EE004688-8C8F-43C1-7B36-0520AC14ADB2}"/>
              </a:ext>
            </a:extLst>
          </p:cNvPr>
          <p:cNvGrpSpPr/>
          <p:nvPr/>
        </p:nvGrpSpPr>
        <p:grpSpPr>
          <a:xfrm>
            <a:off x="7048995" y="1550340"/>
            <a:ext cx="5005997" cy="5197511"/>
            <a:chOff x="7391742" y="1550339"/>
            <a:chExt cx="5005997" cy="5197511"/>
          </a:xfrm>
        </p:grpSpPr>
        <p:grpSp>
          <p:nvGrpSpPr>
            <p:cNvPr id="37" name="Group 36">
              <a:extLst>
                <a:ext uri="{FF2B5EF4-FFF2-40B4-BE49-F238E27FC236}">
                  <a16:creationId xmlns:a16="http://schemas.microsoft.com/office/drawing/2014/main" id="{6977E3A7-3BC1-E7F6-0FE5-E9E8CFCF175D}"/>
                </a:ext>
              </a:extLst>
            </p:cNvPr>
            <p:cNvGrpSpPr/>
            <p:nvPr/>
          </p:nvGrpSpPr>
          <p:grpSpPr>
            <a:xfrm>
              <a:off x="7949362" y="1550339"/>
              <a:ext cx="3890755" cy="3979022"/>
              <a:chOff x="7282017" y="1187713"/>
              <a:chExt cx="3890755" cy="3979022"/>
            </a:xfrm>
          </p:grpSpPr>
          <p:pic>
            <p:nvPicPr>
              <p:cNvPr id="36" name="Picture 35">
                <a:extLst>
                  <a:ext uri="{FF2B5EF4-FFF2-40B4-BE49-F238E27FC236}">
                    <a16:creationId xmlns:a16="http://schemas.microsoft.com/office/drawing/2014/main" id="{E24B2930-C3B8-C31A-4099-63DB4C4E5EE7}"/>
                  </a:ext>
                </a:extLst>
              </p:cNvPr>
              <p:cNvPicPr>
                <a:picLocks noChangeAspect="1"/>
              </p:cNvPicPr>
              <p:nvPr/>
            </p:nvPicPr>
            <p:blipFill>
              <a:blip r:embed="rId6"/>
              <a:stretch>
                <a:fillRect/>
              </a:stretch>
            </p:blipFill>
            <p:spPr>
              <a:xfrm rot="311939">
                <a:off x="7282017" y="1187713"/>
                <a:ext cx="3600000" cy="1604098"/>
              </a:xfrm>
              <a:custGeom>
                <a:avLst/>
                <a:gdLst>
                  <a:gd name="connsiteX0" fmla="*/ 0 w 3600000"/>
                  <a:gd name="connsiteY0" fmla="*/ 0 h 1604098"/>
                  <a:gd name="connsiteX1" fmla="*/ 406286 w 3600000"/>
                  <a:gd name="connsiteY1" fmla="*/ 0 h 1604098"/>
                  <a:gd name="connsiteX2" fmla="*/ 884571 w 3600000"/>
                  <a:gd name="connsiteY2" fmla="*/ 0 h 1604098"/>
                  <a:gd name="connsiteX3" fmla="*/ 1434857 w 3600000"/>
                  <a:gd name="connsiteY3" fmla="*/ 0 h 1604098"/>
                  <a:gd name="connsiteX4" fmla="*/ 1985143 w 3600000"/>
                  <a:gd name="connsiteY4" fmla="*/ 0 h 1604098"/>
                  <a:gd name="connsiteX5" fmla="*/ 2499429 w 3600000"/>
                  <a:gd name="connsiteY5" fmla="*/ 0 h 1604098"/>
                  <a:gd name="connsiteX6" fmla="*/ 2941714 w 3600000"/>
                  <a:gd name="connsiteY6" fmla="*/ 0 h 1604098"/>
                  <a:gd name="connsiteX7" fmla="*/ 3600000 w 3600000"/>
                  <a:gd name="connsiteY7" fmla="*/ 0 h 1604098"/>
                  <a:gd name="connsiteX8" fmla="*/ 3600000 w 3600000"/>
                  <a:gd name="connsiteY8" fmla="*/ 518658 h 1604098"/>
                  <a:gd name="connsiteX9" fmla="*/ 3600000 w 3600000"/>
                  <a:gd name="connsiteY9" fmla="*/ 1021276 h 1604098"/>
                  <a:gd name="connsiteX10" fmla="*/ 3600000 w 3600000"/>
                  <a:gd name="connsiteY10" fmla="*/ 1604098 h 1604098"/>
                  <a:gd name="connsiteX11" fmla="*/ 3085714 w 3600000"/>
                  <a:gd name="connsiteY11" fmla="*/ 1604098 h 1604098"/>
                  <a:gd name="connsiteX12" fmla="*/ 2643429 w 3600000"/>
                  <a:gd name="connsiteY12" fmla="*/ 1604098 h 1604098"/>
                  <a:gd name="connsiteX13" fmla="*/ 2165143 w 3600000"/>
                  <a:gd name="connsiteY13" fmla="*/ 1604098 h 1604098"/>
                  <a:gd name="connsiteX14" fmla="*/ 1758857 w 3600000"/>
                  <a:gd name="connsiteY14" fmla="*/ 1604098 h 1604098"/>
                  <a:gd name="connsiteX15" fmla="*/ 1208571 w 3600000"/>
                  <a:gd name="connsiteY15" fmla="*/ 1604098 h 1604098"/>
                  <a:gd name="connsiteX16" fmla="*/ 766286 w 3600000"/>
                  <a:gd name="connsiteY16" fmla="*/ 1604098 h 1604098"/>
                  <a:gd name="connsiteX17" fmla="*/ 0 w 3600000"/>
                  <a:gd name="connsiteY17" fmla="*/ 1604098 h 1604098"/>
                  <a:gd name="connsiteX18" fmla="*/ 0 w 3600000"/>
                  <a:gd name="connsiteY18" fmla="*/ 1037317 h 1604098"/>
                  <a:gd name="connsiteX19" fmla="*/ 0 w 3600000"/>
                  <a:gd name="connsiteY19" fmla="*/ 550740 h 1604098"/>
                  <a:gd name="connsiteX20" fmla="*/ 0 w 3600000"/>
                  <a:gd name="connsiteY20" fmla="*/ 0 h 160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0000" h="1604098" fill="none" extrusionOk="0">
                    <a:moveTo>
                      <a:pt x="0" y="0"/>
                    </a:moveTo>
                    <a:cubicBezTo>
                      <a:pt x="144184" y="-24625"/>
                      <a:pt x="220470" y="22275"/>
                      <a:pt x="406286" y="0"/>
                    </a:cubicBezTo>
                    <a:cubicBezTo>
                      <a:pt x="592102" y="-22275"/>
                      <a:pt x="719471" y="28047"/>
                      <a:pt x="884571" y="0"/>
                    </a:cubicBezTo>
                    <a:cubicBezTo>
                      <a:pt x="1049671" y="-28047"/>
                      <a:pt x="1275621" y="61557"/>
                      <a:pt x="1434857" y="0"/>
                    </a:cubicBezTo>
                    <a:cubicBezTo>
                      <a:pt x="1594093" y="-61557"/>
                      <a:pt x="1719770" y="38705"/>
                      <a:pt x="1985143" y="0"/>
                    </a:cubicBezTo>
                    <a:cubicBezTo>
                      <a:pt x="2250516" y="-38705"/>
                      <a:pt x="2360261" y="45941"/>
                      <a:pt x="2499429" y="0"/>
                    </a:cubicBezTo>
                    <a:cubicBezTo>
                      <a:pt x="2638597" y="-45941"/>
                      <a:pt x="2797627" y="38093"/>
                      <a:pt x="2941714" y="0"/>
                    </a:cubicBezTo>
                    <a:cubicBezTo>
                      <a:pt x="3085801" y="-38093"/>
                      <a:pt x="3343692" y="40313"/>
                      <a:pt x="3600000" y="0"/>
                    </a:cubicBezTo>
                    <a:cubicBezTo>
                      <a:pt x="3601046" y="201996"/>
                      <a:pt x="3581977" y="372393"/>
                      <a:pt x="3600000" y="518658"/>
                    </a:cubicBezTo>
                    <a:cubicBezTo>
                      <a:pt x="3618023" y="664923"/>
                      <a:pt x="3566269" y="911944"/>
                      <a:pt x="3600000" y="1021276"/>
                    </a:cubicBezTo>
                    <a:cubicBezTo>
                      <a:pt x="3633731" y="1130608"/>
                      <a:pt x="3593671" y="1341825"/>
                      <a:pt x="3600000" y="1604098"/>
                    </a:cubicBezTo>
                    <a:cubicBezTo>
                      <a:pt x="3384960" y="1631160"/>
                      <a:pt x="3193855" y="1586779"/>
                      <a:pt x="3085714" y="1604098"/>
                    </a:cubicBezTo>
                    <a:cubicBezTo>
                      <a:pt x="2977573" y="1621417"/>
                      <a:pt x="2786794" y="1596610"/>
                      <a:pt x="2643429" y="1604098"/>
                    </a:cubicBezTo>
                    <a:cubicBezTo>
                      <a:pt x="2500065" y="1611586"/>
                      <a:pt x="2317876" y="1599734"/>
                      <a:pt x="2165143" y="1604098"/>
                    </a:cubicBezTo>
                    <a:cubicBezTo>
                      <a:pt x="2012410" y="1608462"/>
                      <a:pt x="1954962" y="1576558"/>
                      <a:pt x="1758857" y="1604098"/>
                    </a:cubicBezTo>
                    <a:cubicBezTo>
                      <a:pt x="1562752" y="1631638"/>
                      <a:pt x="1369157" y="1550511"/>
                      <a:pt x="1208571" y="1604098"/>
                    </a:cubicBezTo>
                    <a:cubicBezTo>
                      <a:pt x="1047985" y="1657685"/>
                      <a:pt x="919173" y="1598611"/>
                      <a:pt x="766286" y="1604098"/>
                    </a:cubicBezTo>
                    <a:cubicBezTo>
                      <a:pt x="613400" y="1609585"/>
                      <a:pt x="212925" y="1544280"/>
                      <a:pt x="0" y="1604098"/>
                    </a:cubicBezTo>
                    <a:cubicBezTo>
                      <a:pt x="-23546" y="1342623"/>
                      <a:pt x="60738" y="1169328"/>
                      <a:pt x="0" y="1037317"/>
                    </a:cubicBezTo>
                    <a:cubicBezTo>
                      <a:pt x="-60738" y="905306"/>
                      <a:pt x="46977" y="744170"/>
                      <a:pt x="0" y="550740"/>
                    </a:cubicBezTo>
                    <a:cubicBezTo>
                      <a:pt x="-46977" y="357310"/>
                      <a:pt x="24401" y="131130"/>
                      <a:pt x="0" y="0"/>
                    </a:cubicBezTo>
                    <a:close/>
                  </a:path>
                  <a:path w="3600000" h="1604098"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00514" y="224416"/>
                      <a:pt x="3559929" y="321640"/>
                      <a:pt x="3600000" y="566781"/>
                    </a:cubicBezTo>
                    <a:cubicBezTo>
                      <a:pt x="3640071" y="811922"/>
                      <a:pt x="3547818" y="963762"/>
                      <a:pt x="3600000" y="1101481"/>
                    </a:cubicBezTo>
                    <a:cubicBezTo>
                      <a:pt x="3652182" y="1239200"/>
                      <a:pt x="3583824" y="1369700"/>
                      <a:pt x="3600000" y="1604098"/>
                    </a:cubicBezTo>
                    <a:cubicBezTo>
                      <a:pt x="3440733" y="1638735"/>
                      <a:pt x="3350201" y="1577329"/>
                      <a:pt x="3193714" y="1604098"/>
                    </a:cubicBezTo>
                    <a:cubicBezTo>
                      <a:pt x="3037227" y="1630867"/>
                      <a:pt x="2779089" y="1556187"/>
                      <a:pt x="2607429" y="1604098"/>
                    </a:cubicBezTo>
                    <a:cubicBezTo>
                      <a:pt x="2435769" y="1652009"/>
                      <a:pt x="2253056" y="1564802"/>
                      <a:pt x="2021143" y="1604098"/>
                    </a:cubicBezTo>
                    <a:cubicBezTo>
                      <a:pt x="1789230" y="1643394"/>
                      <a:pt x="1784597" y="1564811"/>
                      <a:pt x="1614857" y="1604098"/>
                    </a:cubicBezTo>
                    <a:cubicBezTo>
                      <a:pt x="1445117" y="1643385"/>
                      <a:pt x="1352146" y="1568988"/>
                      <a:pt x="1136571" y="1604098"/>
                    </a:cubicBezTo>
                    <a:cubicBezTo>
                      <a:pt x="920996" y="1639208"/>
                      <a:pt x="742091" y="1573808"/>
                      <a:pt x="586286" y="1604098"/>
                    </a:cubicBezTo>
                    <a:cubicBezTo>
                      <a:pt x="430481" y="1634388"/>
                      <a:pt x="140223" y="1560904"/>
                      <a:pt x="0" y="1604098"/>
                    </a:cubicBezTo>
                    <a:cubicBezTo>
                      <a:pt x="-10444" y="1455434"/>
                      <a:pt x="61313" y="1295320"/>
                      <a:pt x="0" y="1085440"/>
                    </a:cubicBezTo>
                    <a:cubicBezTo>
                      <a:pt x="-61313" y="875560"/>
                      <a:pt x="57903" y="766664"/>
                      <a:pt x="0" y="582822"/>
                    </a:cubicBezTo>
                    <a:cubicBezTo>
                      <a:pt x="-57903" y="398980"/>
                      <a:pt x="35392" y="253869"/>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D53950C-F917-DFF4-8CAB-3AF97577F331}"/>
                  </a:ext>
                </a:extLst>
              </p:cNvPr>
              <p:cNvPicPr>
                <a:picLocks noChangeAspect="1"/>
              </p:cNvPicPr>
              <p:nvPr/>
            </p:nvPicPr>
            <p:blipFill>
              <a:blip r:embed="rId7"/>
              <a:stretch>
                <a:fillRect/>
              </a:stretch>
            </p:blipFill>
            <p:spPr>
              <a:xfrm rot="21388925">
                <a:off x="7355306" y="2338721"/>
                <a:ext cx="3600000" cy="828915"/>
              </a:xfrm>
              <a:custGeom>
                <a:avLst/>
                <a:gdLst>
                  <a:gd name="connsiteX0" fmla="*/ 0 w 3600000"/>
                  <a:gd name="connsiteY0" fmla="*/ 0 h 828915"/>
                  <a:gd name="connsiteX1" fmla="*/ 442286 w 3600000"/>
                  <a:gd name="connsiteY1" fmla="*/ 0 h 828915"/>
                  <a:gd name="connsiteX2" fmla="*/ 848571 w 3600000"/>
                  <a:gd name="connsiteY2" fmla="*/ 0 h 828915"/>
                  <a:gd name="connsiteX3" fmla="*/ 1290857 w 3600000"/>
                  <a:gd name="connsiteY3" fmla="*/ 0 h 828915"/>
                  <a:gd name="connsiteX4" fmla="*/ 1769143 w 3600000"/>
                  <a:gd name="connsiteY4" fmla="*/ 0 h 828915"/>
                  <a:gd name="connsiteX5" fmla="*/ 2319429 w 3600000"/>
                  <a:gd name="connsiteY5" fmla="*/ 0 h 828915"/>
                  <a:gd name="connsiteX6" fmla="*/ 2869714 w 3600000"/>
                  <a:gd name="connsiteY6" fmla="*/ 0 h 828915"/>
                  <a:gd name="connsiteX7" fmla="*/ 3600000 w 3600000"/>
                  <a:gd name="connsiteY7" fmla="*/ 0 h 828915"/>
                  <a:gd name="connsiteX8" fmla="*/ 3600000 w 3600000"/>
                  <a:gd name="connsiteY8" fmla="*/ 397879 h 828915"/>
                  <a:gd name="connsiteX9" fmla="*/ 3600000 w 3600000"/>
                  <a:gd name="connsiteY9" fmla="*/ 828915 h 828915"/>
                  <a:gd name="connsiteX10" fmla="*/ 3157714 w 3600000"/>
                  <a:gd name="connsiteY10" fmla="*/ 828915 h 828915"/>
                  <a:gd name="connsiteX11" fmla="*/ 2643429 w 3600000"/>
                  <a:gd name="connsiteY11" fmla="*/ 828915 h 828915"/>
                  <a:gd name="connsiteX12" fmla="*/ 2057143 w 3600000"/>
                  <a:gd name="connsiteY12" fmla="*/ 828915 h 828915"/>
                  <a:gd name="connsiteX13" fmla="*/ 1506857 w 3600000"/>
                  <a:gd name="connsiteY13" fmla="*/ 828915 h 828915"/>
                  <a:gd name="connsiteX14" fmla="*/ 1064571 w 3600000"/>
                  <a:gd name="connsiteY14" fmla="*/ 828915 h 828915"/>
                  <a:gd name="connsiteX15" fmla="*/ 586286 w 3600000"/>
                  <a:gd name="connsiteY15" fmla="*/ 828915 h 828915"/>
                  <a:gd name="connsiteX16" fmla="*/ 0 w 3600000"/>
                  <a:gd name="connsiteY16" fmla="*/ 828915 h 828915"/>
                  <a:gd name="connsiteX17" fmla="*/ 0 w 3600000"/>
                  <a:gd name="connsiteY17" fmla="*/ 406168 h 828915"/>
                  <a:gd name="connsiteX18" fmla="*/ 0 w 3600000"/>
                  <a:gd name="connsiteY18" fmla="*/ 0 h 82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000" h="828915" fill="none" extrusionOk="0">
                    <a:moveTo>
                      <a:pt x="0" y="0"/>
                    </a:moveTo>
                    <a:cubicBezTo>
                      <a:pt x="112961" y="-20575"/>
                      <a:pt x="224496" y="49206"/>
                      <a:pt x="442286" y="0"/>
                    </a:cubicBezTo>
                    <a:cubicBezTo>
                      <a:pt x="660076" y="-49206"/>
                      <a:pt x="699883" y="39616"/>
                      <a:pt x="848571" y="0"/>
                    </a:cubicBezTo>
                    <a:cubicBezTo>
                      <a:pt x="997260" y="-39616"/>
                      <a:pt x="1142197" y="22976"/>
                      <a:pt x="1290857" y="0"/>
                    </a:cubicBezTo>
                    <a:cubicBezTo>
                      <a:pt x="1439517" y="-22976"/>
                      <a:pt x="1597193" y="23890"/>
                      <a:pt x="1769143" y="0"/>
                    </a:cubicBezTo>
                    <a:cubicBezTo>
                      <a:pt x="1941093" y="-23890"/>
                      <a:pt x="2160193" y="61557"/>
                      <a:pt x="2319429" y="0"/>
                    </a:cubicBezTo>
                    <a:cubicBezTo>
                      <a:pt x="2478665" y="-61557"/>
                      <a:pt x="2607935" y="42377"/>
                      <a:pt x="2869714" y="0"/>
                    </a:cubicBezTo>
                    <a:cubicBezTo>
                      <a:pt x="3131494" y="-42377"/>
                      <a:pt x="3284922" y="32625"/>
                      <a:pt x="3600000" y="0"/>
                    </a:cubicBezTo>
                    <a:cubicBezTo>
                      <a:pt x="3607035" y="181199"/>
                      <a:pt x="3577218" y="288822"/>
                      <a:pt x="3600000" y="397879"/>
                    </a:cubicBezTo>
                    <a:cubicBezTo>
                      <a:pt x="3622782" y="506936"/>
                      <a:pt x="3556771" y="620039"/>
                      <a:pt x="3600000" y="828915"/>
                    </a:cubicBezTo>
                    <a:cubicBezTo>
                      <a:pt x="3501337" y="831128"/>
                      <a:pt x="3357518" y="817952"/>
                      <a:pt x="3157714" y="828915"/>
                    </a:cubicBezTo>
                    <a:cubicBezTo>
                      <a:pt x="2957910" y="839878"/>
                      <a:pt x="2852689" y="821680"/>
                      <a:pt x="2643429" y="828915"/>
                    </a:cubicBezTo>
                    <a:cubicBezTo>
                      <a:pt x="2434169" y="836150"/>
                      <a:pt x="2332073" y="763490"/>
                      <a:pt x="2057143" y="828915"/>
                    </a:cubicBezTo>
                    <a:cubicBezTo>
                      <a:pt x="1782213" y="894340"/>
                      <a:pt x="1680419" y="819585"/>
                      <a:pt x="1506857" y="828915"/>
                    </a:cubicBezTo>
                    <a:cubicBezTo>
                      <a:pt x="1333295" y="838245"/>
                      <a:pt x="1216875" y="821659"/>
                      <a:pt x="1064571" y="828915"/>
                    </a:cubicBezTo>
                    <a:cubicBezTo>
                      <a:pt x="912267" y="836171"/>
                      <a:pt x="737594" y="823035"/>
                      <a:pt x="586286" y="828915"/>
                    </a:cubicBezTo>
                    <a:cubicBezTo>
                      <a:pt x="434978" y="834795"/>
                      <a:pt x="123573" y="774024"/>
                      <a:pt x="0" y="828915"/>
                    </a:cubicBezTo>
                    <a:cubicBezTo>
                      <a:pt x="-49346" y="729601"/>
                      <a:pt x="21935" y="493498"/>
                      <a:pt x="0" y="406168"/>
                    </a:cubicBezTo>
                    <a:cubicBezTo>
                      <a:pt x="-21935" y="318838"/>
                      <a:pt x="26910" y="123210"/>
                      <a:pt x="0" y="0"/>
                    </a:cubicBezTo>
                    <a:close/>
                  </a:path>
                  <a:path w="3600000" h="828915"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41768" y="169567"/>
                      <a:pt x="3572079" y="312398"/>
                      <a:pt x="3600000" y="431036"/>
                    </a:cubicBezTo>
                    <a:cubicBezTo>
                      <a:pt x="3627921" y="549674"/>
                      <a:pt x="3577514" y="744110"/>
                      <a:pt x="3600000" y="828915"/>
                    </a:cubicBezTo>
                    <a:cubicBezTo>
                      <a:pt x="3375100" y="834316"/>
                      <a:pt x="3238369" y="808723"/>
                      <a:pt x="3085714" y="828915"/>
                    </a:cubicBezTo>
                    <a:cubicBezTo>
                      <a:pt x="2933059" y="849107"/>
                      <a:pt x="2842247" y="795087"/>
                      <a:pt x="2607429" y="828915"/>
                    </a:cubicBezTo>
                    <a:cubicBezTo>
                      <a:pt x="2372611" y="862743"/>
                      <a:pt x="2194712" y="785727"/>
                      <a:pt x="2021143" y="828915"/>
                    </a:cubicBezTo>
                    <a:cubicBezTo>
                      <a:pt x="1847574" y="872103"/>
                      <a:pt x="1666770" y="789619"/>
                      <a:pt x="1434857" y="828915"/>
                    </a:cubicBezTo>
                    <a:cubicBezTo>
                      <a:pt x="1202944" y="868211"/>
                      <a:pt x="1198311" y="789628"/>
                      <a:pt x="1028571" y="828915"/>
                    </a:cubicBezTo>
                    <a:cubicBezTo>
                      <a:pt x="858831" y="868202"/>
                      <a:pt x="764565" y="787847"/>
                      <a:pt x="550286" y="828915"/>
                    </a:cubicBezTo>
                    <a:cubicBezTo>
                      <a:pt x="336007" y="869983"/>
                      <a:pt x="160835" y="804079"/>
                      <a:pt x="0" y="828915"/>
                    </a:cubicBezTo>
                    <a:cubicBezTo>
                      <a:pt x="-30595" y="677973"/>
                      <a:pt x="27702" y="544219"/>
                      <a:pt x="0" y="414458"/>
                    </a:cubicBezTo>
                    <a:cubicBezTo>
                      <a:pt x="-27702" y="284697"/>
                      <a:pt x="43333" y="118018"/>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48EFC811-6794-F044-1559-97678852DD34}"/>
                  </a:ext>
                </a:extLst>
              </p:cNvPr>
              <p:cNvPicPr>
                <a:picLocks noChangeAspect="1"/>
              </p:cNvPicPr>
              <p:nvPr/>
            </p:nvPicPr>
            <p:blipFill>
              <a:blip r:embed="rId8"/>
              <a:stretch>
                <a:fillRect/>
              </a:stretch>
            </p:blipFill>
            <p:spPr>
              <a:xfrm rot="234184">
                <a:off x="7466524" y="3174868"/>
                <a:ext cx="3600000" cy="1278433"/>
              </a:xfrm>
              <a:custGeom>
                <a:avLst/>
                <a:gdLst>
                  <a:gd name="connsiteX0" fmla="*/ 0 w 3600000"/>
                  <a:gd name="connsiteY0" fmla="*/ 0 h 1278433"/>
                  <a:gd name="connsiteX1" fmla="*/ 406286 w 3600000"/>
                  <a:gd name="connsiteY1" fmla="*/ 0 h 1278433"/>
                  <a:gd name="connsiteX2" fmla="*/ 884571 w 3600000"/>
                  <a:gd name="connsiteY2" fmla="*/ 0 h 1278433"/>
                  <a:gd name="connsiteX3" fmla="*/ 1434857 w 3600000"/>
                  <a:gd name="connsiteY3" fmla="*/ 0 h 1278433"/>
                  <a:gd name="connsiteX4" fmla="*/ 1985143 w 3600000"/>
                  <a:gd name="connsiteY4" fmla="*/ 0 h 1278433"/>
                  <a:gd name="connsiteX5" fmla="*/ 2499429 w 3600000"/>
                  <a:gd name="connsiteY5" fmla="*/ 0 h 1278433"/>
                  <a:gd name="connsiteX6" fmla="*/ 2941714 w 3600000"/>
                  <a:gd name="connsiteY6" fmla="*/ 0 h 1278433"/>
                  <a:gd name="connsiteX7" fmla="*/ 3600000 w 3600000"/>
                  <a:gd name="connsiteY7" fmla="*/ 0 h 1278433"/>
                  <a:gd name="connsiteX8" fmla="*/ 3600000 w 3600000"/>
                  <a:gd name="connsiteY8" fmla="*/ 413360 h 1278433"/>
                  <a:gd name="connsiteX9" fmla="*/ 3600000 w 3600000"/>
                  <a:gd name="connsiteY9" fmla="*/ 813936 h 1278433"/>
                  <a:gd name="connsiteX10" fmla="*/ 3600000 w 3600000"/>
                  <a:gd name="connsiteY10" fmla="*/ 1278433 h 1278433"/>
                  <a:gd name="connsiteX11" fmla="*/ 3085714 w 3600000"/>
                  <a:gd name="connsiteY11" fmla="*/ 1278433 h 1278433"/>
                  <a:gd name="connsiteX12" fmla="*/ 2643429 w 3600000"/>
                  <a:gd name="connsiteY12" fmla="*/ 1278433 h 1278433"/>
                  <a:gd name="connsiteX13" fmla="*/ 2165143 w 3600000"/>
                  <a:gd name="connsiteY13" fmla="*/ 1278433 h 1278433"/>
                  <a:gd name="connsiteX14" fmla="*/ 1758857 w 3600000"/>
                  <a:gd name="connsiteY14" fmla="*/ 1278433 h 1278433"/>
                  <a:gd name="connsiteX15" fmla="*/ 1208571 w 3600000"/>
                  <a:gd name="connsiteY15" fmla="*/ 1278433 h 1278433"/>
                  <a:gd name="connsiteX16" fmla="*/ 766286 w 3600000"/>
                  <a:gd name="connsiteY16" fmla="*/ 1278433 h 1278433"/>
                  <a:gd name="connsiteX17" fmla="*/ 0 w 3600000"/>
                  <a:gd name="connsiteY17" fmla="*/ 1278433 h 1278433"/>
                  <a:gd name="connsiteX18" fmla="*/ 0 w 3600000"/>
                  <a:gd name="connsiteY18" fmla="*/ 826720 h 1278433"/>
                  <a:gd name="connsiteX19" fmla="*/ 0 w 3600000"/>
                  <a:gd name="connsiteY19" fmla="*/ 438929 h 1278433"/>
                  <a:gd name="connsiteX20" fmla="*/ 0 w 3600000"/>
                  <a:gd name="connsiteY20" fmla="*/ 0 h 127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0000" h="1278433" fill="none" extrusionOk="0">
                    <a:moveTo>
                      <a:pt x="0" y="0"/>
                    </a:moveTo>
                    <a:cubicBezTo>
                      <a:pt x="144184" y="-24625"/>
                      <a:pt x="220470" y="22275"/>
                      <a:pt x="406286" y="0"/>
                    </a:cubicBezTo>
                    <a:cubicBezTo>
                      <a:pt x="592102" y="-22275"/>
                      <a:pt x="719471" y="28047"/>
                      <a:pt x="884571" y="0"/>
                    </a:cubicBezTo>
                    <a:cubicBezTo>
                      <a:pt x="1049671" y="-28047"/>
                      <a:pt x="1275621" y="61557"/>
                      <a:pt x="1434857" y="0"/>
                    </a:cubicBezTo>
                    <a:cubicBezTo>
                      <a:pt x="1594093" y="-61557"/>
                      <a:pt x="1719770" y="38705"/>
                      <a:pt x="1985143" y="0"/>
                    </a:cubicBezTo>
                    <a:cubicBezTo>
                      <a:pt x="2250516" y="-38705"/>
                      <a:pt x="2360261" y="45941"/>
                      <a:pt x="2499429" y="0"/>
                    </a:cubicBezTo>
                    <a:cubicBezTo>
                      <a:pt x="2638597" y="-45941"/>
                      <a:pt x="2797627" y="38093"/>
                      <a:pt x="2941714" y="0"/>
                    </a:cubicBezTo>
                    <a:cubicBezTo>
                      <a:pt x="3085801" y="-38093"/>
                      <a:pt x="3343692" y="40313"/>
                      <a:pt x="3600000" y="0"/>
                    </a:cubicBezTo>
                    <a:cubicBezTo>
                      <a:pt x="3607660" y="141878"/>
                      <a:pt x="3596810" y="231080"/>
                      <a:pt x="3600000" y="413360"/>
                    </a:cubicBezTo>
                    <a:cubicBezTo>
                      <a:pt x="3603190" y="595640"/>
                      <a:pt x="3576533" y="622711"/>
                      <a:pt x="3600000" y="813936"/>
                    </a:cubicBezTo>
                    <a:cubicBezTo>
                      <a:pt x="3623467" y="1005161"/>
                      <a:pt x="3560742" y="1144864"/>
                      <a:pt x="3600000" y="1278433"/>
                    </a:cubicBezTo>
                    <a:cubicBezTo>
                      <a:pt x="3384960" y="1305495"/>
                      <a:pt x="3193855" y="1261114"/>
                      <a:pt x="3085714" y="1278433"/>
                    </a:cubicBezTo>
                    <a:cubicBezTo>
                      <a:pt x="2977573" y="1295752"/>
                      <a:pt x="2786794" y="1270945"/>
                      <a:pt x="2643429" y="1278433"/>
                    </a:cubicBezTo>
                    <a:cubicBezTo>
                      <a:pt x="2500065" y="1285921"/>
                      <a:pt x="2317876" y="1274069"/>
                      <a:pt x="2165143" y="1278433"/>
                    </a:cubicBezTo>
                    <a:cubicBezTo>
                      <a:pt x="2012410" y="1282797"/>
                      <a:pt x="1954962" y="1250893"/>
                      <a:pt x="1758857" y="1278433"/>
                    </a:cubicBezTo>
                    <a:cubicBezTo>
                      <a:pt x="1562752" y="1305973"/>
                      <a:pt x="1369157" y="1224846"/>
                      <a:pt x="1208571" y="1278433"/>
                    </a:cubicBezTo>
                    <a:cubicBezTo>
                      <a:pt x="1047985" y="1332020"/>
                      <a:pt x="919173" y="1272946"/>
                      <a:pt x="766286" y="1278433"/>
                    </a:cubicBezTo>
                    <a:cubicBezTo>
                      <a:pt x="613400" y="1283920"/>
                      <a:pt x="212925" y="1218615"/>
                      <a:pt x="0" y="1278433"/>
                    </a:cubicBezTo>
                    <a:cubicBezTo>
                      <a:pt x="-46691" y="1084740"/>
                      <a:pt x="33219" y="1043254"/>
                      <a:pt x="0" y="826720"/>
                    </a:cubicBezTo>
                    <a:cubicBezTo>
                      <a:pt x="-33219" y="610186"/>
                      <a:pt x="12409" y="588830"/>
                      <a:pt x="0" y="438929"/>
                    </a:cubicBezTo>
                    <a:cubicBezTo>
                      <a:pt x="-12409" y="289028"/>
                      <a:pt x="36546" y="102846"/>
                      <a:pt x="0" y="0"/>
                    </a:cubicBezTo>
                    <a:close/>
                  </a:path>
                  <a:path w="3600000" h="1278433"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24945" y="154765"/>
                      <a:pt x="3552776" y="271653"/>
                      <a:pt x="3600000" y="451713"/>
                    </a:cubicBezTo>
                    <a:cubicBezTo>
                      <a:pt x="3647224" y="631773"/>
                      <a:pt x="3590491" y="682290"/>
                      <a:pt x="3600000" y="877857"/>
                    </a:cubicBezTo>
                    <a:cubicBezTo>
                      <a:pt x="3609509" y="1073424"/>
                      <a:pt x="3569546" y="1146863"/>
                      <a:pt x="3600000" y="1278433"/>
                    </a:cubicBezTo>
                    <a:cubicBezTo>
                      <a:pt x="3440733" y="1313070"/>
                      <a:pt x="3350201" y="1251664"/>
                      <a:pt x="3193714" y="1278433"/>
                    </a:cubicBezTo>
                    <a:cubicBezTo>
                      <a:pt x="3037227" y="1305202"/>
                      <a:pt x="2779089" y="1230522"/>
                      <a:pt x="2607429" y="1278433"/>
                    </a:cubicBezTo>
                    <a:cubicBezTo>
                      <a:pt x="2435769" y="1326344"/>
                      <a:pt x="2253056" y="1239137"/>
                      <a:pt x="2021143" y="1278433"/>
                    </a:cubicBezTo>
                    <a:cubicBezTo>
                      <a:pt x="1789230" y="1317729"/>
                      <a:pt x="1784597" y="1239146"/>
                      <a:pt x="1614857" y="1278433"/>
                    </a:cubicBezTo>
                    <a:cubicBezTo>
                      <a:pt x="1445117" y="1317720"/>
                      <a:pt x="1352146" y="1243323"/>
                      <a:pt x="1136571" y="1278433"/>
                    </a:cubicBezTo>
                    <a:cubicBezTo>
                      <a:pt x="920996" y="1313543"/>
                      <a:pt x="742091" y="1248143"/>
                      <a:pt x="586286" y="1278433"/>
                    </a:cubicBezTo>
                    <a:cubicBezTo>
                      <a:pt x="430481" y="1308723"/>
                      <a:pt x="140223" y="1235239"/>
                      <a:pt x="0" y="1278433"/>
                    </a:cubicBezTo>
                    <a:cubicBezTo>
                      <a:pt x="-47942" y="1081239"/>
                      <a:pt x="48226" y="996061"/>
                      <a:pt x="0" y="865073"/>
                    </a:cubicBezTo>
                    <a:cubicBezTo>
                      <a:pt x="-48226" y="734085"/>
                      <a:pt x="29410" y="573216"/>
                      <a:pt x="0" y="464497"/>
                    </a:cubicBezTo>
                    <a:cubicBezTo>
                      <a:pt x="-29410" y="355778"/>
                      <a:pt x="35754" y="117578"/>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57602ED9-30B3-7543-DA88-B305CFEFA64B}"/>
                  </a:ext>
                </a:extLst>
              </p:cNvPr>
              <p:cNvPicPr>
                <a:picLocks noChangeAspect="1"/>
              </p:cNvPicPr>
              <p:nvPr/>
            </p:nvPicPr>
            <p:blipFill>
              <a:blip r:embed="rId9"/>
              <a:stretch>
                <a:fillRect/>
              </a:stretch>
            </p:blipFill>
            <p:spPr>
              <a:xfrm rot="21309991">
                <a:off x="7572772" y="4373692"/>
                <a:ext cx="3600000" cy="793043"/>
              </a:xfrm>
              <a:custGeom>
                <a:avLst/>
                <a:gdLst>
                  <a:gd name="connsiteX0" fmla="*/ 0 w 3600000"/>
                  <a:gd name="connsiteY0" fmla="*/ 0 h 793043"/>
                  <a:gd name="connsiteX1" fmla="*/ 442286 w 3600000"/>
                  <a:gd name="connsiteY1" fmla="*/ 0 h 793043"/>
                  <a:gd name="connsiteX2" fmla="*/ 848571 w 3600000"/>
                  <a:gd name="connsiteY2" fmla="*/ 0 h 793043"/>
                  <a:gd name="connsiteX3" fmla="*/ 1290857 w 3600000"/>
                  <a:gd name="connsiteY3" fmla="*/ 0 h 793043"/>
                  <a:gd name="connsiteX4" fmla="*/ 1769143 w 3600000"/>
                  <a:gd name="connsiteY4" fmla="*/ 0 h 793043"/>
                  <a:gd name="connsiteX5" fmla="*/ 2319429 w 3600000"/>
                  <a:gd name="connsiteY5" fmla="*/ 0 h 793043"/>
                  <a:gd name="connsiteX6" fmla="*/ 2869714 w 3600000"/>
                  <a:gd name="connsiteY6" fmla="*/ 0 h 793043"/>
                  <a:gd name="connsiteX7" fmla="*/ 3600000 w 3600000"/>
                  <a:gd name="connsiteY7" fmla="*/ 0 h 793043"/>
                  <a:gd name="connsiteX8" fmla="*/ 3600000 w 3600000"/>
                  <a:gd name="connsiteY8" fmla="*/ 380661 h 793043"/>
                  <a:gd name="connsiteX9" fmla="*/ 3600000 w 3600000"/>
                  <a:gd name="connsiteY9" fmla="*/ 793043 h 793043"/>
                  <a:gd name="connsiteX10" fmla="*/ 3157714 w 3600000"/>
                  <a:gd name="connsiteY10" fmla="*/ 793043 h 793043"/>
                  <a:gd name="connsiteX11" fmla="*/ 2643429 w 3600000"/>
                  <a:gd name="connsiteY11" fmla="*/ 793043 h 793043"/>
                  <a:gd name="connsiteX12" fmla="*/ 2057143 w 3600000"/>
                  <a:gd name="connsiteY12" fmla="*/ 793043 h 793043"/>
                  <a:gd name="connsiteX13" fmla="*/ 1506857 w 3600000"/>
                  <a:gd name="connsiteY13" fmla="*/ 793043 h 793043"/>
                  <a:gd name="connsiteX14" fmla="*/ 1064571 w 3600000"/>
                  <a:gd name="connsiteY14" fmla="*/ 793043 h 793043"/>
                  <a:gd name="connsiteX15" fmla="*/ 586286 w 3600000"/>
                  <a:gd name="connsiteY15" fmla="*/ 793043 h 793043"/>
                  <a:gd name="connsiteX16" fmla="*/ 0 w 3600000"/>
                  <a:gd name="connsiteY16" fmla="*/ 793043 h 793043"/>
                  <a:gd name="connsiteX17" fmla="*/ 0 w 3600000"/>
                  <a:gd name="connsiteY17" fmla="*/ 388591 h 793043"/>
                  <a:gd name="connsiteX18" fmla="*/ 0 w 3600000"/>
                  <a:gd name="connsiteY18" fmla="*/ 0 h 79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000" h="793043" fill="none" extrusionOk="0">
                    <a:moveTo>
                      <a:pt x="0" y="0"/>
                    </a:moveTo>
                    <a:cubicBezTo>
                      <a:pt x="112961" y="-20575"/>
                      <a:pt x="224496" y="49206"/>
                      <a:pt x="442286" y="0"/>
                    </a:cubicBezTo>
                    <a:cubicBezTo>
                      <a:pt x="660076" y="-49206"/>
                      <a:pt x="699883" y="39616"/>
                      <a:pt x="848571" y="0"/>
                    </a:cubicBezTo>
                    <a:cubicBezTo>
                      <a:pt x="997260" y="-39616"/>
                      <a:pt x="1142197" y="22976"/>
                      <a:pt x="1290857" y="0"/>
                    </a:cubicBezTo>
                    <a:cubicBezTo>
                      <a:pt x="1439517" y="-22976"/>
                      <a:pt x="1597193" y="23890"/>
                      <a:pt x="1769143" y="0"/>
                    </a:cubicBezTo>
                    <a:cubicBezTo>
                      <a:pt x="1941093" y="-23890"/>
                      <a:pt x="2160193" y="61557"/>
                      <a:pt x="2319429" y="0"/>
                    </a:cubicBezTo>
                    <a:cubicBezTo>
                      <a:pt x="2478665" y="-61557"/>
                      <a:pt x="2607935" y="42377"/>
                      <a:pt x="2869714" y="0"/>
                    </a:cubicBezTo>
                    <a:cubicBezTo>
                      <a:pt x="3131494" y="-42377"/>
                      <a:pt x="3284922" y="32625"/>
                      <a:pt x="3600000" y="0"/>
                    </a:cubicBezTo>
                    <a:cubicBezTo>
                      <a:pt x="3602484" y="131521"/>
                      <a:pt x="3598629" y="296698"/>
                      <a:pt x="3600000" y="380661"/>
                    </a:cubicBezTo>
                    <a:cubicBezTo>
                      <a:pt x="3601371" y="464624"/>
                      <a:pt x="3561175" y="654272"/>
                      <a:pt x="3600000" y="793043"/>
                    </a:cubicBezTo>
                    <a:cubicBezTo>
                      <a:pt x="3501337" y="795256"/>
                      <a:pt x="3357518" y="782080"/>
                      <a:pt x="3157714" y="793043"/>
                    </a:cubicBezTo>
                    <a:cubicBezTo>
                      <a:pt x="2957910" y="804006"/>
                      <a:pt x="2852689" y="785808"/>
                      <a:pt x="2643429" y="793043"/>
                    </a:cubicBezTo>
                    <a:cubicBezTo>
                      <a:pt x="2434169" y="800278"/>
                      <a:pt x="2332073" y="727618"/>
                      <a:pt x="2057143" y="793043"/>
                    </a:cubicBezTo>
                    <a:cubicBezTo>
                      <a:pt x="1782213" y="858468"/>
                      <a:pt x="1680419" y="783713"/>
                      <a:pt x="1506857" y="793043"/>
                    </a:cubicBezTo>
                    <a:cubicBezTo>
                      <a:pt x="1333295" y="802373"/>
                      <a:pt x="1216875" y="785787"/>
                      <a:pt x="1064571" y="793043"/>
                    </a:cubicBezTo>
                    <a:cubicBezTo>
                      <a:pt x="912267" y="800299"/>
                      <a:pt x="737594" y="787163"/>
                      <a:pt x="586286" y="793043"/>
                    </a:cubicBezTo>
                    <a:cubicBezTo>
                      <a:pt x="434978" y="798923"/>
                      <a:pt x="123573" y="738152"/>
                      <a:pt x="0" y="793043"/>
                    </a:cubicBezTo>
                    <a:cubicBezTo>
                      <a:pt x="-36788" y="699747"/>
                      <a:pt x="40672" y="471982"/>
                      <a:pt x="0" y="388591"/>
                    </a:cubicBezTo>
                    <a:cubicBezTo>
                      <a:pt x="-40672" y="305200"/>
                      <a:pt x="24779" y="138415"/>
                      <a:pt x="0" y="0"/>
                    </a:cubicBezTo>
                    <a:close/>
                  </a:path>
                  <a:path w="3600000" h="793043" stroke="0" extrusionOk="0">
                    <a:moveTo>
                      <a:pt x="0" y="0"/>
                    </a:moveTo>
                    <a:cubicBezTo>
                      <a:pt x="199070" y="-11803"/>
                      <a:pt x="347031" y="41993"/>
                      <a:pt x="442286" y="0"/>
                    </a:cubicBezTo>
                    <a:cubicBezTo>
                      <a:pt x="537541" y="-41993"/>
                      <a:pt x="836100" y="60523"/>
                      <a:pt x="956571" y="0"/>
                    </a:cubicBezTo>
                    <a:cubicBezTo>
                      <a:pt x="1077042" y="-60523"/>
                      <a:pt x="1365606" y="59679"/>
                      <a:pt x="1470857" y="0"/>
                    </a:cubicBezTo>
                    <a:cubicBezTo>
                      <a:pt x="1576108" y="-59679"/>
                      <a:pt x="1779464" y="26859"/>
                      <a:pt x="1985143" y="0"/>
                    </a:cubicBezTo>
                    <a:cubicBezTo>
                      <a:pt x="2190822" y="-26859"/>
                      <a:pt x="2347954" y="51825"/>
                      <a:pt x="2571429" y="0"/>
                    </a:cubicBezTo>
                    <a:cubicBezTo>
                      <a:pt x="2794904" y="-51825"/>
                      <a:pt x="2892947" y="12859"/>
                      <a:pt x="2977714" y="0"/>
                    </a:cubicBezTo>
                    <a:cubicBezTo>
                      <a:pt x="3062481" y="-12859"/>
                      <a:pt x="3331447" y="49109"/>
                      <a:pt x="3600000" y="0"/>
                    </a:cubicBezTo>
                    <a:cubicBezTo>
                      <a:pt x="3636795" y="155881"/>
                      <a:pt x="3581225" y="264250"/>
                      <a:pt x="3600000" y="412382"/>
                    </a:cubicBezTo>
                    <a:cubicBezTo>
                      <a:pt x="3618775" y="560514"/>
                      <a:pt x="3572940" y="623826"/>
                      <a:pt x="3600000" y="793043"/>
                    </a:cubicBezTo>
                    <a:cubicBezTo>
                      <a:pt x="3375100" y="798444"/>
                      <a:pt x="3238369" y="772851"/>
                      <a:pt x="3085714" y="793043"/>
                    </a:cubicBezTo>
                    <a:cubicBezTo>
                      <a:pt x="2933059" y="813235"/>
                      <a:pt x="2842247" y="759215"/>
                      <a:pt x="2607429" y="793043"/>
                    </a:cubicBezTo>
                    <a:cubicBezTo>
                      <a:pt x="2372611" y="826871"/>
                      <a:pt x="2194712" y="749855"/>
                      <a:pt x="2021143" y="793043"/>
                    </a:cubicBezTo>
                    <a:cubicBezTo>
                      <a:pt x="1847574" y="836231"/>
                      <a:pt x="1666770" y="753747"/>
                      <a:pt x="1434857" y="793043"/>
                    </a:cubicBezTo>
                    <a:cubicBezTo>
                      <a:pt x="1202944" y="832339"/>
                      <a:pt x="1198311" y="753756"/>
                      <a:pt x="1028571" y="793043"/>
                    </a:cubicBezTo>
                    <a:cubicBezTo>
                      <a:pt x="858831" y="832330"/>
                      <a:pt x="764565" y="751975"/>
                      <a:pt x="550286" y="793043"/>
                    </a:cubicBezTo>
                    <a:cubicBezTo>
                      <a:pt x="336007" y="834111"/>
                      <a:pt x="160835" y="768207"/>
                      <a:pt x="0" y="793043"/>
                    </a:cubicBezTo>
                    <a:cubicBezTo>
                      <a:pt x="-17928" y="615231"/>
                      <a:pt x="7800" y="525758"/>
                      <a:pt x="0" y="396522"/>
                    </a:cubicBezTo>
                    <a:cubicBezTo>
                      <a:pt x="-7800" y="267286"/>
                      <a:pt x="39712" y="159516"/>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grpSp>
        <p:sp>
          <p:nvSpPr>
            <p:cNvPr id="31" name="TextBox 30">
              <a:extLst>
                <a:ext uri="{FF2B5EF4-FFF2-40B4-BE49-F238E27FC236}">
                  <a16:creationId xmlns:a16="http://schemas.microsoft.com/office/drawing/2014/main" id="{93F1763A-BAAF-BCA9-F5A1-98FB34BA0616}"/>
                </a:ext>
              </a:extLst>
            </p:cNvPr>
            <p:cNvSpPr txBox="1"/>
            <p:nvPr/>
          </p:nvSpPr>
          <p:spPr>
            <a:xfrm>
              <a:off x="7391742" y="5916853"/>
              <a:ext cx="5005997" cy="830997"/>
            </a:xfrm>
            <a:prstGeom prst="rect">
              <a:avLst/>
            </a:prstGeom>
            <a:noFill/>
          </p:spPr>
          <p:txBody>
            <a:bodyPr wrap="square" rtlCol="0">
              <a:spAutoFit/>
            </a:bodyPr>
            <a:lstStyle/>
            <a:p>
              <a:pPr algn="ctr"/>
              <a:r>
                <a:rPr lang="en-CA" sz="1600" i="1" dirty="0"/>
                <a:t>Disrupts information ecosystems; increases misinformation; concentrates power; reproduces historical marginalizations; accelerates climate change</a:t>
              </a:r>
            </a:p>
          </p:txBody>
        </p:sp>
      </p:grpSp>
      <p:pic>
        <p:nvPicPr>
          <p:cNvPr id="34" name="Graphic 33" descr="Roses with leaves">
            <a:extLst>
              <a:ext uri="{FF2B5EF4-FFF2-40B4-BE49-F238E27FC236}">
                <a16:creationId xmlns:a16="http://schemas.microsoft.com/office/drawing/2014/main" id="{AFC2E452-89C8-CC88-62C9-D9DBB26EDE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45863" y="4615593"/>
            <a:ext cx="1497867" cy="2132258"/>
          </a:xfrm>
          <a:prstGeom prst="rect">
            <a:avLst/>
          </a:prstGeom>
        </p:spPr>
      </p:pic>
    </p:spTree>
    <p:extLst>
      <p:ext uri="{BB962C8B-B14F-4D97-AF65-F5344CB8AC3E}">
        <p14:creationId xmlns:p14="http://schemas.microsoft.com/office/powerpoint/2010/main" val="299577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4F42-1081-C16E-1F7C-BDA4CE928F0F}"/>
              </a:ext>
            </a:extLst>
          </p:cNvPr>
          <p:cNvSpPr>
            <a:spLocks noGrp="1"/>
          </p:cNvSpPr>
          <p:nvPr>
            <p:ph type="title"/>
          </p:nvPr>
        </p:nvSpPr>
        <p:spPr/>
        <p:txBody>
          <a:bodyPr>
            <a:normAutofit/>
          </a:bodyPr>
          <a:lstStyle/>
          <a:p>
            <a:r>
              <a:rPr lang="en-CA" sz="4000" b="1" dirty="0"/>
              <a:t>Re-interrogating AI fairness and ethics frames</a:t>
            </a:r>
          </a:p>
        </p:txBody>
      </p:sp>
      <p:sp>
        <p:nvSpPr>
          <p:cNvPr id="21" name="Content Placeholder 20">
            <a:extLst>
              <a:ext uri="{FF2B5EF4-FFF2-40B4-BE49-F238E27FC236}">
                <a16:creationId xmlns:a16="http://schemas.microsoft.com/office/drawing/2014/main" id="{5CA10C1B-2D76-5FA2-7673-BC337761E01C}"/>
              </a:ext>
            </a:extLst>
          </p:cNvPr>
          <p:cNvSpPr>
            <a:spLocks noGrp="1"/>
          </p:cNvSpPr>
          <p:nvPr>
            <p:ph idx="1"/>
          </p:nvPr>
        </p:nvSpPr>
        <p:spPr>
          <a:xfrm>
            <a:off x="6031149" y="1832110"/>
            <a:ext cx="5897283" cy="4351338"/>
          </a:xfrm>
        </p:spPr>
        <p:txBody>
          <a:bodyPr>
            <a:normAutofit/>
          </a:bodyPr>
          <a:lstStyle/>
          <a:p>
            <a:pPr marL="0" indent="0">
              <a:lnSpc>
                <a:spcPct val="120000"/>
              </a:lnSpc>
              <a:spcBef>
                <a:spcPts val="2400"/>
              </a:spcBef>
              <a:buNone/>
            </a:pPr>
            <a:r>
              <a:rPr lang="en-US" sz="1800" dirty="0">
                <a:solidFill>
                  <a:schemeClr val="tx1">
                    <a:lumMod val="75000"/>
                    <a:lumOff val="25000"/>
                  </a:schemeClr>
                </a:solidFill>
                <a:latin typeface="+mj-lt"/>
              </a:rPr>
              <a:t>If you work in AI ethics or any related area, does it feel like you are stuck in </a:t>
            </a:r>
            <a:r>
              <a:rPr lang="en-US" sz="1800" b="1" dirty="0">
                <a:latin typeface="+mj-lt"/>
              </a:rPr>
              <a:t>never-ending loops of enumerating the risks </a:t>
            </a:r>
            <a:r>
              <a:rPr lang="en-US" sz="1800" dirty="0">
                <a:solidFill>
                  <a:schemeClr val="tx1">
                    <a:lumMod val="75000"/>
                    <a:lumOff val="25000"/>
                  </a:schemeClr>
                </a:solidFill>
                <a:latin typeface="+mj-lt"/>
              </a:rPr>
              <a:t>of technologies that are constantly emerging </a:t>
            </a:r>
            <a:r>
              <a:rPr lang="en-US" sz="1800" dirty="0">
                <a:latin typeface="+mj-lt"/>
              </a:rPr>
              <a:t>?</a:t>
            </a:r>
          </a:p>
          <a:p>
            <a:pPr marL="0" indent="0">
              <a:lnSpc>
                <a:spcPct val="120000"/>
              </a:lnSpc>
              <a:spcBef>
                <a:spcPts val="2400"/>
              </a:spcBef>
              <a:buNone/>
            </a:pPr>
            <a:r>
              <a:rPr lang="en-CA" sz="1800" dirty="0">
                <a:solidFill>
                  <a:schemeClr val="tx1">
                    <a:lumMod val="75000"/>
                    <a:lumOff val="25000"/>
                  </a:schemeClr>
                </a:solidFill>
                <a:latin typeface="+mj-lt"/>
              </a:rPr>
              <a:t>Are we often mis-framing how AI impacts </a:t>
            </a:r>
            <a:r>
              <a:rPr lang="en-CA" sz="1800" b="1" dirty="0">
                <a:latin typeface="+mj-lt"/>
              </a:rPr>
              <a:t>power and justice</a:t>
            </a:r>
            <a:r>
              <a:rPr lang="en-CA" sz="1800" dirty="0">
                <a:solidFill>
                  <a:schemeClr val="tx1">
                    <a:lumMod val="75000"/>
                    <a:lumOff val="25000"/>
                  </a:schemeClr>
                </a:solidFill>
                <a:latin typeface="+mj-lt"/>
              </a:rPr>
              <a:t> as concerns of </a:t>
            </a:r>
            <a:r>
              <a:rPr lang="en-CA" sz="1800" b="1" dirty="0">
                <a:latin typeface="+mj-lt"/>
              </a:rPr>
              <a:t>algorithmic fairness and bias</a:t>
            </a:r>
            <a:r>
              <a:rPr lang="en-CA" sz="1800" dirty="0">
                <a:solidFill>
                  <a:schemeClr val="tx1">
                    <a:lumMod val="75000"/>
                    <a:lumOff val="25000"/>
                  </a:schemeClr>
                </a:solidFill>
                <a:latin typeface="+mj-lt"/>
              </a:rPr>
              <a:t> that detract from underlying sociotechnical issues?</a:t>
            </a:r>
            <a:endParaRPr lang="en-US" sz="1800" dirty="0">
              <a:solidFill>
                <a:schemeClr val="tx1">
                  <a:lumMod val="75000"/>
                  <a:lumOff val="25000"/>
                </a:schemeClr>
              </a:solidFill>
              <a:latin typeface="+mj-lt"/>
            </a:endParaRPr>
          </a:p>
          <a:p>
            <a:pPr marL="0" indent="0">
              <a:lnSpc>
                <a:spcPct val="120000"/>
              </a:lnSpc>
              <a:spcBef>
                <a:spcPts val="2400"/>
              </a:spcBef>
              <a:buNone/>
            </a:pPr>
            <a:r>
              <a:rPr lang="en-US" sz="1800" dirty="0">
                <a:solidFill>
                  <a:schemeClr val="tx1">
                    <a:lumMod val="75000"/>
                    <a:lumOff val="25000"/>
                  </a:schemeClr>
                </a:solidFill>
                <a:latin typeface="+mj-lt"/>
              </a:rPr>
              <a:t>Does the “</a:t>
            </a:r>
            <a:r>
              <a:rPr lang="en-US" sz="1800" b="1" dirty="0">
                <a:latin typeface="+mj-lt"/>
              </a:rPr>
              <a:t>responsible AI</a:t>
            </a:r>
            <a:r>
              <a:rPr lang="en-US" sz="1800" dirty="0">
                <a:solidFill>
                  <a:schemeClr val="tx1">
                    <a:lumMod val="75000"/>
                    <a:lumOff val="25000"/>
                  </a:schemeClr>
                </a:solidFill>
                <a:latin typeface="+mj-lt"/>
              </a:rPr>
              <a:t>” frame itself center on the presupposition that AI can be made responsible and that it is the technology, not the power concentration by those building / wielding it, that should be challenged?</a:t>
            </a:r>
          </a:p>
        </p:txBody>
      </p:sp>
      <p:grpSp>
        <p:nvGrpSpPr>
          <p:cNvPr id="20" name="Group 19">
            <a:extLst>
              <a:ext uri="{FF2B5EF4-FFF2-40B4-BE49-F238E27FC236}">
                <a16:creationId xmlns:a16="http://schemas.microsoft.com/office/drawing/2014/main" id="{1B058B3A-1BBF-A7DE-0718-BC20E3F3086F}"/>
              </a:ext>
            </a:extLst>
          </p:cNvPr>
          <p:cNvGrpSpPr/>
          <p:nvPr/>
        </p:nvGrpSpPr>
        <p:grpSpPr>
          <a:xfrm>
            <a:off x="263568" y="2206533"/>
            <a:ext cx="5389197" cy="3921410"/>
            <a:chOff x="237628" y="1888763"/>
            <a:chExt cx="5389197" cy="3921410"/>
          </a:xfrm>
        </p:grpSpPr>
        <p:pic>
          <p:nvPicPr>
            <p:cNvPr id="16" name="Picture 15">
              <a:extLst>
                <a:ext uri="{FF2B5EF4-FFF2-40B4-BE49-F238E27FC236}">
                  <a16:creationId xmlns:a16="http://schemas.microsoft.com/office/drawing/2014/main" id="{28959D91-BDFE-BC3D-EE7D-1B97FE26C849}"/>
                </a:ext>
              </a:extLst>
            </p:cNvPr>
            <p:cNvPicPr>
              <a:picLocks noChangeAspect="1"/>
            </p:cNvPicPr>
            <p:nvPr/>
          </p:nvPicPr>
          <p:blipFill>
            <a:blip r:embed="rId3"/>
            <a:stretch>
              <a:fillRect/>
            </a:stretch>
          </p:blipFill>
          <p:spPr>
            <a:xfrm>
              <a:off x="237628" y="1888763"/>
              <a:ext cx="4074967" cy="1434750"/>
            </a:xfrm>
            <a:custGeom>
              <a:avLst/>
              <a:gdLst>
                <a:gd name="connsiteX0" fmla="*/ 0 w 4074967"/>
                <a:gd name="connsiteY0" fmla="*/ 0 h 1434750"/>
                <a:gd name="connsiteX1" fmla="*/ 459889 w 4074967"/>
                <a:gd name="connsiteY1" fmla="*/ 0 h 1434750"/>
                <a:gd name="connsiteX2" fmla="*/ 1001278 w 4074967"/>
                <a:gd name="connsiteY2" fmla="*/ 0 h 1434750"/>
                <a:gd name="connsiteX3" fmla="*/ 1624165 w 4074967"/>
                <a:gd name="connsiteY3" fmla="*/ 0 h 1434750"/>
                <a:gd name="connsiteX4" fmla="*/ 2247053 w 4074967"/>
                <a:gd name="connsiteY4" fmla="*/ 0 h 1434750"/>
                <a:gd name="connsiteX5" fmla="*/ 2829191 w 4074967"/>
                <a:gd name="connsiteY5" fmla="*/ 0 h 1434750"/>
                <a:gd name="connsiteX6" fmla="*/ 3329830 w 4074967"/>
                <a:gd name="connsiteY6" fmla="*/ 0 h 1434750"/>
                <a:gd name="connsiteX7" fmla="*/ 4074967 w 4074967"/>
                <a:gd name="connsiteY7" fmla="*/ 0 h 1434750"/>
                <a:gd name="connsiteX8" fmla="*/ 4074967 w 4074967"/>
                <a:gd name="connsiteY8" fmla="*/ 463902 h 1434750"/>
                <a:gd name="connsiteX9" fmla="*/ 4074967 w 4074967"/>
                <a:gd name="connsiteY9" fmla="*/ 913457 h 1434750"/>
                <a:gd name="connsiteX10" fmla="*/ 4074967 w 4074967"/>
                <a:gd name="connsiteY10" fmla="*/ 1434750 h 1434750"/>
                <a:gd name="connsiteX11" fmla="*/ 3492829 w 4074967"/>
                <a:gd name="connsiteY11" fmla="*/ 1434750 h 1434750"/>
                <a:gd name="connsiteX12" fmla="*/ 2992190 w 4074967"/>
                <a:gd name="connsiteY12" fmla="*/ 1434750 h 1434750"/>
                <a:gd name="connsiteX13" fmla="*/ 2450802 w 4074967"/>
                <a:gd name="connsiteY13" fmla="*/ 1434750 h 1434750"/>
                <a:gd name="connsiteX14" fmla="*/ 1990912 w 4074967"/>
                <a:gd name="connsiteY14" fmla="*/ 1434750 h 1434750"/>
                <a:gd name="connsiteX15" fmla="*/ 1368025 w 4074967"/>
                <a:gd name="connsiteY15" fmla="*/ 1434750 h 1434750"/>
                <a:gd name="connsiteX16" fmla="*/ 867386 w 4074967"/>
                <a:gd name="connsiteY16" fmla="*/ 1434750 h 1434750"/>
                <a:gd name="connsiteX17" fmla="*/ 0 w 4074967"/>
                <a:gd name="connsiteY17" fmla="*/ 1434750 h 1434750"/>
                <a:gd name="connsiteX18" fmla="*/ 0 w 4074967"/>
                <a:gd name="connsiteY18" fmla="*/ 927805 h 1434750"/>
                <a:gd name="connsiteX19" fmla="*/ 0 w 4074967"/>
                <a:gd name="connsiteY19" fmla="*/ 492597 h 1434750"/>
                <a:gd name="connsiteX20" fmla="*/ 0 w 4074967"/>
                <a:gd name="connsiteY20" fmla="*/ 0 h 143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4967" h="1434750" fill="none" extrusionOk="0">
                  <a:moveTo>
                    <a:pt x="0" y="0"/>
                  </a:moveTo>
                  <a:cubicBezTo>
                    <a:pt x="123853" y="-9016"/>
                    <a:pt x="242959" y="21680"/>
                    <a:pt x="459889" y="0"/>
                  </a:cubicBezTo>
                  <a:cubicBezTo>
                    <a:pt x="676819" y="-21680"/>
                    <a:pt x="779898" y="37648"/>
                    <a:pt x="1001278" y="0"/>
                  </a:cubicBezTo>
                  <a:cubicBezTo>
                    <a:pt x="1222658" y="-37648"/>
                    <a:pt x="1412197" y="50037"/>
                    <a:pt x="1624165" y="0"/>
                  </a:cubicBezTo>
                  <a:cubicBezTo>
                    <a:pt x="1836133" y="-50037"/>
                    <a:pt x="1967804" y="25243"/>
                    <a:pt x="2247053" y="0"/>
                  </a:cubicBezTo>
                  <a:cubicBezTo>
                    <a:pt x="2526302" y="-25243"/>
                    <a:pt x="2654225" y="11232"/>
                    <a:pt x="2829191" y="0"/>
                  </a:cubicBezTo>
                  <a:cubicBezTo>
                    <a:pt x="3004157" y="-11232"/>
                    <a:pt x="3227574" y="2110"/>
                    <a:pt x="3329830" y="0"/>
                  </a:cubicBezTo>
                  <a:cubicBezTo>
                    <a:pt x="3432086" y="-2110"/>
                    <a:pt x="3718949" y="57927"/>
                    <a:pt x="4074967" y="0"/>
                  </a:cubicBezTo>
                  <a:cubicBezTo>
                    <a:pt x="4084072" y="94605"/>
                    <a:pt x="4019826" y="279005"/>
                    <a:pt x="4074967" y="463902"/>
                  </a:cubicBezTo>
                  <a:cubicBezTo>
                    <a:pt x="4130108" y="648799"/>
                    <a:pt x="4030599" y="711453"/>
                    <a:pt x="4074967" y="913457"/>
                  </a:cubicBezTo>
                  <a:cubicBezTo>
                    <a:pt x="4119335" y="1115462"/>
                    <a:pt x="4044696" y="1204591"/>
                    <a:pt x="4074967" y="1434750"/>
                  </a:cubicBezTo>
                  <a:cubicBezTo>
                    <a:pt x="3937032" y="1485780"/>
                    <a:pt x="3659330" y="1401708"/>
                    <a:pt x="3492829" y="1434750"/>
                  </a:cubicBezTo>
                  <a:cubicBezTo>
                    <a:pt x="3326328" y="1467792"/>
                    <a:pt x="3160220" y="1378724"/>
                    <a:pt x="2992190" y="1434750"/>
                  </a:cubicBezTo>
                  <a:cubicBezTo>
                    <a:pt x="2824160" y="1490776"/>
                    <a:pt x="2681822" y="1394751"/>
                    <a:pt x="2450802" y="1434750"/>
                  </a:cubicBezTo>
                  <a:cubicBezTo>
                    <a:pt x="2219782" y="1474749"/>
                    <a:pt x="2169123" y="1393002"/>
                    <a:pt x="1990912" y="1434750"/>
                  </a:cubicBezTo>
                  <a:cubicBezTo>
                    <a:pt x="1812701" y="1476498"/>
                    <a:pt x="1529254" y="1415678"/>
                    <a:pt x="1368025" y="1434750"/>
                  </a:cubicBezTo>
                  <a:cubicBezTo>
                    <a:pt x="1206796" y="1453822"/>
                    <a:pt x="1085189" y="1400643"/>
                    <a:pt x="867386" y="1434750"/>
                  </a:cubicBezTo>
                  <a:cubicBezTo>
                    <a:pt x="649583" y="1468857"/>
                    <a:pt x="377138" y="1426339"/>
                    <a:pt x="0" y="1434750"/>
                  </a:cubicBezTo>
                  <a:cubicBezTo>
                    <a:pt x="-24583" y="1303125"/>
                    <a:pt x="21292" y="1155437"/>
                    <a:pt x="0" y="927805"/>
                  </a:cubicBezTo>
                  <a:cubicBezTo>
                    <a:pt x="-21292" y="700174"/>
                    <a:pt x="9880" y="694677"/>
                    <a:pt x="0" y="492597"/>
                  </a:cubicBezTo>
                  <a:cubicBezTo>
                    <a:pt x="-9880" y="290517"/>
                    <a:pt x="39836" y="208622"/>
                    <a:pt x="0" y="0"/>
                  </a:cubicBezTo>
                  <a:close/>
                </a:path>
                <a:path w="4074967" h="1434750" stroke="0" extrusionOk="0">
                  <a:moveTo>
                    <a:pt x="0" y="0"/>
                  </a:moveTo>
                  <a:cubicBezTo>
                    <a:pt x="209826" y="-40180"/>
                    <a:pt x="254068" y="13893"/>
                    <a:pt x="500639" y="0"/>
                  </a:cubicBezTo>
                  <a:cubicBezTo>
                    <a:pt x="747210" y="-13893"/>
                    <a:pt x="827420" y="65846"/>
                    <a:pt x="1082777" y="0"/>
                  </a:cubicBezTo>
                  <a:cubicBezTo>
                    <a:pt x="1338134" y="-65846"/>
                    <a:pt x="1485136" y="43532"/>
                    <a:pt x="1664915" y="0"/>
                  </a:cubicBezTo>
                  <a:cubicBezTo>
                    <a:pt x="1844694" y="-43532"/>
                    <a:pt x="2048944" y="59070"/>
                    <a:pt x="2247053" y="0"/>
                  </a:cubicBezTo>
                  <a:cubicBezTo>
                    <a:pt x="2445162" y="-59070"/>
                    <a:pt x="2663251" y="12755"/>
                    <a:pt x="2910691" y="0"/>
                  </a:cubicBezTo>
                  <a:cubicBezTo>
                    <a:pt x="3158131" y="-12755"/>
                    <a:pt x="3219259" y="45616"/>
                    <a:pt x="3370580" y="0"/>
                  </a:cubicBezTo>
                  <a:cubicBezTo>
                    <a:pt x="3521901" y="-45616"/>
                    <a:pt x="3825404" y="64765"/>
                    <a:pt x="4074967" y="0"/>
                  </a:cubicBezTo>
                  <a:cubicBezTo>
                    <a:pt x="4081633" y="118601"/>
                    <a:pt x="4035602" y="358663"/>
                    <a:pt x="4074967" y="506945"/>
                  </a:cubicBezTo>
                  <a:cubicBezTo>
                    <a:pt x="4114332" y="655228"/>
                    <a:pt x="4049977" y="787731"/>
                    <a:pt x="4074967" y="985195"/>
                  </a:cubicBezTo>
                  <a:cubicBezTo>
                    <a:pt x="4099957" y="1182659"/>
                    <a:pt x="4021829" y="1315152"/>
                    <a:pt x="4074967" y="1434750"/>
                  </a:cubicBezTo>
                  <a:cubicBezTo>
                    <a:pt x="3948570" y="1436799"/>
                    <a:pt x="3756025" y="1421333"/>
                    <a:pt x="3615078" y="1434750"/>
                  </a:cubicBezTo>
                  <a:cubicBezTo>
                    <a:pt x="3474131" y="1448167"/>
                    <a:pt x="3094357" y="1410499"/>
                    <a:pt x="2951440" y="1434750"/>
                  </a:cubicBezTo>
                  <a:cubicBezTo>
                    <a:pt x="2808523" y="1459001"/>
                    <a:pt x="2445233" y="1389079"/>
                    <a:pt x="2287803" y="1434750"/>
                  </a:cubicBezTo>
                  <a:cubicBezTo>
                    <a:pt x="2130373" y="1480421"/>
                    <a:pt x="2045275" y="1383085"/>
                    <a:pt x="1827914" y="1434750"/>
                  </a:cubicBezTo>
                  <a:cubicBezTo>
                    <a:pt x="1610553" y="1486415"/>
                    <a:pt x="1437688" y="1427854"/>
                    <a:pt x="1286525" y="1434750"/>
                  </a:cubicBezTo>
                  <a:cubicBezTo>
                    <a:pt x="1135362" y="1441646"/>
                    <a:pt x="873632" y="1422557"/>
                    <a:pt x="663637" y="1434750"/>
                  </a:cubicBezTo>
                  <a:cubicBezTo>
                    <a:pt x="453642" y="1446943"/>
                    <a:pt x="154836" y="1378374"/>
                    <a:pt x="0" y="1434750"/>
                  </a:cubicBezTo>
                  <a:cubicBezTo>
                    <a:pt x="-47421" y="1239329"/>
                    <a:pt x="5417" y="1183062"/>
                    <a:pt x="0" y="970848"/>
                  </a:cubicBezTo>
                  <a:cubicBezTo>
                    <a:pt x="-5417" y="758634"/>
                    <a:pt x="8197" y="735397"/>
                    <a:pt x="0" y="521293"/>
                  </a:cubicBezTo>
                  <a:cubicBezTo>
                    <a:pt x="-8197" y="307190"/>
                    <a:pt x="53067" y="226491"/>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FD510FD6-C2A3-EB0B-7B76-9C27027831FE}"/>
                </a:ext>
              </a:extLst>
            </p:cNvPr>
            <p:cNvPicPr>
              <a:picLocks noChangeAspect="1"/>
            </p:cNvPicPr>
            <p:nvPr/>
          </p:nvPicPr>
          <p:blipFill>
            <a:blip r:embed="rId4"/>
            <a:stretch>
              <a:fillRect/>
            </a:stretch>
          </p:blipFill>
          <p:spPr>
            <a:xfrm>
              <a:off x="483061" y="3178901"/>
              <a:ext cx="5143764" cy="1143059"/>
            </a:xfrm>
            <a:custGeom>
              <a:avLst/>
              <a:gdLst>
                <a:gd name="connsiteX0" fmla="*/ 0 w 5143764"/>
                <a:gd name="connsiteY0" fmla="*/ 0 h 1143059"/>
                <a:gd name="connsiteX1" fmla="*/ 520092 w 5143764"/>
                <a:gd name="connsiteY1" fmla="*/ 0 h 1143059"/>
                <a:gd name="connsiteX2" fmla="*/ 1143059 w 5143764"/>
                <a:gd name="connsiteY2" fmla="*/ 0 h 1143059"/>
                <a:gd name="connsiteX3" fmla="*/ 1714588 w 5143764"/>
                <a:gd name="connsiteY3" fmla="*/ 0 h 1143059"/>
                <a:gd name="connsiteX4" fmla="*/ 2183242 w 5143764"/>
                <a:gd name="connsiteY4" fmla="*/ 0 h 1143059"/>
                <a:gd name="connsiteX5" fmla="*/ 2651896 w 5143764"/>
                <a:gd name="connsiteY5" fmla="*/ 0 h 1143059"/>
                <a:gd name="connsiteX6" fmla="*/ 3171988 w 5143764"/>
                <a:gd name="connsiteY6" fmla="*/ 0 h 1143059"/>
                <a:gd name="connsiteX7" fmla="*/ 3794955 w 5143764"/>
                <a:gd name="connsiteY7" fmla="*/ 0 h 1143059"/>
                <a:gd name="connsiteX8" fmla="*/ 4366484 w 5143764"/>
                <a:gd name="connsiteY8" fmla="*/ 0 h 1143059"/>
                <a:gd name="connsiteX9" fmla="*/ 5143764 w 5143764"/>
                <a:gd name="connsiteY9" fmla="*/ 0 h 1143059"/>
                <a:gd name="connsiteX10" fmla="*/ 5143764 w 5143764"/>
                <a:gd name="connsiteY10" fmla="*/ 537238 h 1143059"/>
                <a:gd name="connsiteX11" fmla="*/ 5143764 w 5143764"/>
                <a:gd name="connsiteY11" fmla="*/ 1143059 h 1143059"/>
                <a:gd name="connsiteX12" fmla="*/ 4726548 w 5143764"/>
                <a:gd name="connsiteY12" fmla="*/ 1143059 h 1143059"/>
                <a:gd name="connsiteX13" fmla="*/ 4103581 w 5143764"/>
                <a:gd name="connsiteY13" fmla="*/ 1143059 h 1143059"/>
                <a:gd name="connsiteX14" fmla="*/ 3634927 w 5143764"/>
                <a:gd name="connsiteY14" fmla="*/ 1143059 h 1143059"/>
                <a:gd name="connsiteX15" fmla="*/ 3166273 w 5143764"/>
                <a:gd name="connsiteY15" fmla="*/ 1143059 h 1143059"/>
                <a:gd name="connsiteX16" fmla="*/ 2491868 w 5143764"/>
                <a:gd name="connsiteY16" fmla="*/ 1143059 h 1143059"/>
                <a:gd name="connsiteX17" fmla="*/ 2074651 w 5143764"/>
                <a:gd name="connsiteY17" fmla="*/ 1143059 h 1143059"/>
                <a:gd name="connsiteX18" fmla="*/ 1503122 w 5143764"/>
                <a:gd name="connsiteY18" fmla="*/ 1143059 h 1143059"/>
                <a:gd name="connsiteX19" fmla="*/ 983030 w 5143764"/>
                <a:gd name="connsiteY19" fmla="*/ 1143059 h 1143059"/>
                <a:gd name="connsiteX20" fmla="*/ 565814 w 5143764"/>
                <a:gd name="connsiteY20" fmla="*/ 1143059 h 1143059"/>
                <a:gd name="connsiteX21" fmla="*/ 0 w 5143764"/>
                <a:gd name="connsiteY21" fmla="*/ 1143059 h 1143059"/>
                <a:gd name="connsiteX22" fmla="*/ 0 w 5143764"/>
                <a:gd name="connsiteY22" fmla="*/ 571530 h 1143059"/>
                <a:gd name="connsiteX23" fmla="*/ 0 w 5143764"/>
                <a:gd name="connsiteY23" fmla="*/ 0 h 11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43764" h="1143059" fill="none" extrusionOk="0">
                  <a:moveTo>
                    <a:pt x="0" y="0"/>
                  </a:moveTo>
                  <a:cubicBezTo>
                    <a:pt x="109492" y="-7670"/>
                    <a:pt x="375632" y="10712"/>
                    <a:pt x="520092" y="0"/>
                  </a:cubicBezTo>
                  <a:cubicBezTo>
                    <a:pt x="664552" y="-10712"/>
                    <a:pt x="986807" y="68023"/>
                    <a:pt x="1143059" y="0"/>
                  </a:cubicBezTo>
                  <a:cubicBezTo>
                    <a:pt x="1299311" y="-68023"/>
                    <a:pt x="1598730" y="41758"/>
                    <a:pt x="1714588" y="0"/>
                  </a:cubicBezTo>
                  <a:cubicBezTo>
                    <a:pt x="1830446" y="-41758"/>
                    <a:pt x="2038932" y="13221"/>
                    <a:pt x="2183242" y="0"/>
                  </a:cubicBezTo>
                  <a:cubicBezTo>
                    <a:pt x="2327552" y="-13221"/>
                    <a:pt x="2516575" y="45115"/>
                    <a:pt x="2651896" y="0"/>
                  </a:cubicBezTo>
                  <a:cubicBezTo>
                    <a:pt x="2787217" y="-45115"/>
                    <a:pt x="2928673" y="52813"/>
                    <a:pt x="3171988" y="0"/>
                  </a:cubicBezTo>
                  <a:cubicBezTo>
                    <a:pt x="3415303" y="-52813"/>
                    <a:pt x="3659333" y="9309"/>
                    <a:pt x="3794955" y="0"/>
                  </a:cubicBezTo>
                  <a:cubicBezTo>
                    <a:pt x="3930577" y="-9309"/>
                    <a:pt x="4201484" y="2513"/>
                    <a:pt x="4366484" y="0"/>
                  </a:cubicBezTo>
                  <a:cubicBezTo>
                    <a:pt x="4531484" y="-2513"/>
                    <a:pt x="4919993" y="68999"/>
                    <a:pt x="5143764" y="0"/>
                  </a:cubicBezTo>
                  <a:cubicBezTo>
                    <a:pt x="5145795" y="161201"/>
                    <a:pt x="5130197" y="287521"/>
                    <a:pt x="5143764" y="537238"/>
                  </a:cubicBezTo>
                  <a:cubicBezTo>
                    <a:pt x="5157331" y="786955"/>
                    <a:pt x="5132983" y="881513"/>
                    <a:pt x="5143764" y="1143059"/>
                  </a:cubicBezTo>
                  <a:cubicBezTo>
                    <a:pt x="4953825" y="1191531"/>
                    <a:pt x="4894602" y="1093791"/>
                    <a:pt x="4726548" y="1143059"/>
                  </a:cubicBezTo>
                  <a:cubicBezTo>
                    <a:pt x="4558494" y="1192327"/>
                    <a:pt x="4266266" y="1121279"/>
                    <a:pt x="4103581" y="1143059"/>
                  </a:cubicBezTo>
                  <a:cubicBezTo>
                    <a:pt x="3940896" y="1164839"/>
                    <a:pt x="3748293" y="1141713"/>
                    <a:pt x="3634927" y="1143059"/>
                  </a:cubicBezTo>
                  <a:cubicBezTo>
                    <a:pt x="3521561" y="1144405"/>
                    <a:pt x="3327124" y="1137568"/>
                    <a:pt x="3166273" y="1143059"/>
                  </a:cubicBezTo>
                  <a:cubicBezTo>
                    <a:pt x="3005422" y="1148550"/>
                    <a:pt x="2706761" y="1092430"/>
                    <a:pt x="2491868" y="1143059"/>
                  </a:cubicBezTo>
                  <a:cubicBezTo>
                    <a:pt x="2276975" y="1193688"/>
                    <a:pt x="2255034" y="1124680"/>
                    <a:pt x="2074651" y="1143059"/>
                  </a:cubicBezTo>
                  <a:cubicBezTo>
                    <a:pt x="1894268" y="1161438"/>
                    <a:pt x="1730597" y="1081422"/>
                    <a:pt x="1503122" y="1143059"/>
                  </a:cubicBezTo>
                  <a:cubicBezTo>
                    <a:pt x="1275647" y="1204696"/>
                    <a:pt x="1220417" y="1115751"/>
                    <a:pt x="983030" y="1143059"/>
                  </a:cubicBezTo>
                  <a:cubicBezTo>
                    <a:pt x="745643" y="1170367"/>
                    <a:pt x="711285" y="1112357"/>
                    <a:pt x="565814" y="1143059"/>
                  </a:cubicBezTo>
                  <a:cubicBezTo>
                    <a:pt x="420343" y="1173761"/>
                    <a:pt x="127765" y="1107582"/>
                    <a:pt x="0" y="1143059"/>
                  </a:cubicBezTo>
                  <a:cubicBezTo>
                    <a:pt x="-39054" y="928458"/>
                    <a:pt x="44477" y="847710"/>
                    <a:pt x="0" y="571530"/>
                  </a:cubicBezTo>
                  <a:cubicBezTo>
                    <a:pt x="-44477" y="295350"/>
                    <a:pt x="13390" y="143926"/>
                    <a:pt x="0" y="0"/>
                  </a:cubicBezTo>
                  <a:close/>
                </a:path>
                <a:path w="5143764" h="1143059" stroke="0" extrusionOk="0">
                  <a:moveTo>
                    <a:pt x="0" y="0"/>
                  </a:moveTo>
                  <a:cubicBezTo>
                    <a:pt x="195333" y="-19583"/>
                    <a:pt x="330129" y="45205"/>
                    <a:pt x="468654" y="0"/>
                  </a:cubicBezTo>
                  <a:cubicBezTo>
                    <a:pt x="607179" y="-45205"/>
                    <a:pt x="888662" y="39601"/>
                    <a:pt x="1040183" y="0"/>
                  </a:cubicBezTo>
                  <a:cubicBezTo>
                    <a:pt x="1191704" y="-39601"/>
                    <a:pt x="1479291" y="10789"/>
                    <a:pt x="1611713" y="0"/>
                  </a:cubicBezTo>
                  <a:cubicBezTo>
                    <a:pt x="1744135" y="-10789"/>
                    <a:pt x="1964286" y="65778"/>
                    <a:pt x="2183242" y="0"/>
                  </a:cubicBezTo>
                  <a:cubicBezTo>
                    <a:pt x="2402198" y="-65778"/>
                    <a:pt x="2563741" y="28780"/>
                    <a:pt x="2857647" y="0"/>
                  </a:cubicBezTo>
                  <a:cubicBezTo>
                    <a:pt x="3151554" y="-28780"/>
                    <a:pt x="3133516" y="16803"/>
                    <a:pt x="3274863" y="0"/>
                  </a:cubicBezTo>
                  <a:cubicBezTo>
                    <a:pt x="3416210" y="-16803"/>
                    <a:pt x="3534499" y="30308"/>
                    <a:pt x="3743517" y="0"/>
                  </a:cubicBezTo>
                  <a:cubicBezTo>
                    <a:pt x="3952535" y="-30308"/>
                    <a:pt x="4200373" y="48582"/>
                    <a:pt x="4417922" y="0"/>
                  </a:cubicBezTo>
                  <a:cubicBezTo>
                    <a:pt x="4635471" y="-48582"/>
                    <a:pt x="4794636" y="84680"/>
                    <a:pt x="5143764" y="0"/>
                  </a:cubicBezTo>
                  <a:cubicBezTo>
                    <a:pt x="5176983" y="209923"/>
                    <a:pt x="5141435" y="285052"/>
                    <a:pt x="5143764" y="548668"/>
                  </a:cubicBezTo>
                  <a:cubicBezTo>
                    <a:pt x="5146093" y="812284"/>
                    <a:pt x="5075466" y="873361"/>
                    <a:pt x="5143764" y="1143059"/>
                  </a:cubicBezTo>
                  <a:cubicBezTo>
                    <a:pt x="4945793" y="1195276"/>
                    <a:pt x="4688179" y="1087508"/>
                    <a:pt x="4572235" y="1143059"/>
                  </a:cubicBezTo>
                  <a:cubicBezTo>
                    <a:pt x="4456291" y="1198610"/>
                    <a:pt x="4036038" y="1064486"/>
                    <a:pt x="3897830" y="1143059"/>
                  </a:cubicBezTo>
                  <a:cubicBezTo>
                    <a:pt x="3759622" y="1221632"/>
                    <a:pt x="3639341" y="1094811"/>
                    <a:pt x="3480614" y="1143059"/>
                  </a:cubicBezTo>
                  <a:cubicBezTo>
                    <a:pt x="3321887" y="1191307"/>
                    <a:pt x="3067082" y="1120686"/>
                    <a:pt x="2960522" y="1143059"/>
                  </a:cubicBezTo>
                  <a:cubicBezTo>
                    <a:pt x="2853962" y="1165432"/>
                    <a:pt x="2524828" y="1137708"/>
                    <a:pt x="2337555" y="1143059"/>
                  </a:cubicBezTo>
                  <a:cubicBezTo>
                    <a:pt x="2150282" y="1148410"/>
                    <a:pt x="1967422" y="1104287"/>
                    <a:pt x="1766026" y="1143059"/>
                  </a:cubicBezTo>
                  <a:cubicBezTo>
                    <a:pt x="1564630" y="1181831"/>
                    <a:pt x="1363717" y="1106854"/>
                    <a:pt x="1245934" y="1143059"/>
                  </a:cubicBezTo>
                  <a:cubicBezTo>
                    <a:pt x="1128151" y="1179264"/>
                    <a:pt x="919926" y="1105696"/>
                    <a:pt x="777280" y="1143059"/>
                  </a:cubicBezTo>
                  <a:cubicBezTo>
                    <a:pt x="634634" y="1180422"/>
                    <a:pt x="202854" y="1124071"/>
                    <a:pt x="0" y="1143059"/>
                  </a:cubicBezTo>
                  <a:cubicBezTo>
                    <a:pt x="-66962" y="886983"/>
                    <a:pt x="11226" y="706163"/>
                    <a:pt x="0" y="560099"/>
                  </a:cubicBezTo>
                  <a:cubicBezTo>
                    <a:pt x="-11226" y="414035"/>
                    <a:pt x="52201" y="112521"/>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05D503B-1D99-B3FB-B5D9-884B9A8B341F}"/>
                </a:ext>
              </a:extLst>
            </p:cNvPr>
            <p:cNvPicPr>
              <a:picLocks noChangeAspect="1"/>
            </p:cNvPicPr>
            <p:nvPr/>
          </p:nvPicPr>
          <p:blipFill>
            <a:blip r:embed="rId5"/>
            <a:stretch>
              <a:fillRect/>
            </a:stretch>
          </p:blipFill>
          <p:spPr>
            <a:xfrm>
              <a:off x="295733" y="4187145"/>
              <a:ext cx="4282754" cy="1623028"/>
            </a:xfrm>
            <a:custGeom>
              <a:avLst/>
              <a:gdLst>
                <a:gd name="connsiteX0" fmla="*/ 0 w 4282754"/>
                <a:gd name="connsiteY0" fmla="*/ 0 h 1623028"/>
                <a:gd name="connsiteX1" fmla="*/ 492517 w 4282754"/>
                <a:gd name="connsiteY1" fmla="*/ 0 h 1623028"/>
                <a:gd name="connsiteX2" fmla="*/ 1070689 w 4282754"/>
                <a:gd name="connsiteY2" fmla="*/ 0 h 1623028"/>
                <a:gd name="connsiteX3" fmla="*/ 1606033 w 4282754"/>
                <a:gd name="connsiteY3" fmla="*/ 0 h 1623028"/>
                <a:gd name="connsiteX4" fmla="*/ 2055722 w 4282754"/>
                <a:gd name="connsiteY4" fmla="*/ 0 h 1623028"/>
                <a:gd name="connsiteX5" fmla="*/ 2505411 w 4282754"/>
                <a:gd name="connsiteY5" fmla="*/ 0 h 1623028"/>
                <a:gd name="connsiteX6" fmla="*/ 2997928 w 4282754"/>
                <a:gd name="connsiteY6" fmla="*/ 0 h 1623028"/>
                <a:gd name="connsiteX7" fmla="*/ 3576100 w 4282754"/>
                <a:gd name="connsiteY7" fmla="*/ 0 h 1623028"/>
                <a:gd name="connsiteX8" fmla="*/ 4282754 w 4282754"/>
                <a:gd name="connsiteY8" fmla="*/ 0 h 1623028"/>
                <a:gd name="connsiteX9" fmla="*/ 4282754 w 4282754"/>
                <a:gd name="connsiteY9" fmla="*/ 541009 h 1623028"/>
                <a:gd name="connsiteX10" fmla="*/ 4282754 w 4282754"/>
                <a:gd name="connsiteY10" fmla="*/ 1065788 h 1623028"/>
                <a:gd name="connsiteX11" fmla="*/ 4282754 w 4282754"/>
                <a:gd name="connsiteY11" fmla="*/ 1623028 h 1623028"/>
                <a:gd name="connsiteX12" fmla="*/ 3875892 w 4282754"/>
                <a:gd name="connsiteY12" fmla="*/ 1623028 h 1623028"/>
                <a:gd name="connsiteX13" fmla="*/ 3297721 w 4282754"/>
                <a:gd name="connsiteY13" fmla="*/ 1623028 h 1623028"/>
                <a:gd name="connsiteX14" fmla="*/ 2848031 w 4282754"/>
                <a:gd name="connsiteY14" fmla="*/ 1623028 h 1623028"/>
                <a:gd name="connsiteX15" fmla="*/ 2398342 w 4282754"/>
                <a:gd name="connsiteY15" fmla="*/ 1623028 h 1623028"/>
                <a:gd name="connsiteX16" fmla="*/ 1777343 w 4282754"/>
                <a:gd name="connsiteY16" fmla="*/ 1623028 h 1623028"/>
                <a:gd name="connsiteX17" fmla="*/ 1370481 w 4282754"/>
                <a:gd name="connsiteY17" fmla="*/ 1623028 h 1623028"/>
                <a:gd name="connsiteX18" fmla="*/ 835137 w 4282754"/>
                <a:gd name="connsiteY18" fmla="*/ 1623028 h 1623028"/>
                <a:gd name="connsiteX19" fmla="*/ 0 w 4282754"/>
                <a:gd name="connsiteY19" fmla="*/ 1623028 h 1623028"/>
                <a:gd name="connsiteX20" fmla="*/ 0 w 4282754"/>
                <a:gd name="connsiteY20" fmla="*/ 1130710 h 1623028"/>
                <a:gd name="connsiteX21" fmla="*/ 0 w 4282754"/>
                <a:gd name="connsiteY21" fmla="*/ 573470 h 1623028"/>
                <a:gd name="connsiteX22" fmla="*/ 0 w 4282754"/>
                <a:gd name="connsiteY22" fmla="*/ 0 h 162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82754" h="1623028" fill="none" extrusionOk="0">
                  <a:moveTo>
                    <a:pt x="0" y="0"/>
                  </a:moveTo>
                  <a:cubicBezTo>
                    <a:pt x="170345" y="-15743"/>
                    <a:pt x="331894" y="16307"/>
                    <a:pt x="492517" y="0"/>
                  </a:cubicBezTo>
                  <a:cubicBezTo>
                    <a:pt x="653140" y="-16307"/>
                    <a:pt x="858155" y="60523"/>
                    <a:pt x="1070689" y="0"/>
                  </a:cubicBezTo>
                  <a:cubicBezTo>
                    <a:pt x="1283223" y="-60523"/>
                    <a:pt x="1465455" y="27868"/>
                    <a:pt x="1606033" y="0"/>
                  </a:cubicBezTo>
                  <a:cubicBezTo>
                    <a:pt x="1746611" y="-27868"/>
                    <a:pt x="1944729" y="1694"/>
                    <a:pt x="2055722" y="0"/>
                  </a:cubicBezTo>
                  <a:cubicBezTo>
                    <a:pt x="2166715" y="-1694"/>
                    <a:pt x="2357554" y="53922"/>
                    <a:pt x="2505411" y="0"/>
                  </a:cubicBezTo>
                  <a:cubicBezTo>
                    <a:pt x="2653268" y="-53922"/>
                    <a:pt x="2895890" y="37153"/>
                    <a:pt x="2997928" y="0"/>
                  </a:cubicBezTo>
                  <a:cubicBezTo>
                    <a:pt x="3099966" y="-37153"/>
                    <a:pt x="3379655" y="10634"/>
                    <a:pt x="3576100" y="0"/>
                  </a:cubicBezTo>
                  <a:cubicBezTo>
                    <a:pt x="3772545" y="-10634"/>
                    <a:pt x="4131126" y="72233"/>
                    <a:pt x="4282754" y="0"/>
                  </a:cubicBezTo>
                  <a:cubicBezTo>
                    <a:pt x="4298694" y="114907"/>
                    <a:pt x="4276173" y="321191"/>
                    <a:pt x="4282754" y="541009"/>
                  </a:cubicBezTo>
                  <a:cubicBezTo>
                    <a:pt x="4289335" y="760827"/>
                    <a:pt x="4276296" y="927766"/>
                    <a:pt x="4282754" y="1065788"/>
                  </a:cubicBezTo>
                  <a:cubicBezTo>
                    <a:pt x="4289212" y="1203810"/>
                    <a:pt x="4220482" y="1414201"/>
                    <a:pt x="4282754" y="1623028"/>
                  </a:cubicBezTo>
                  <a:cubicBezTo>
                    <a:pt x="4168597" y="1671440"/>
                    <a:pt x="3981377" y="1615396"/>
                    <a:pt x="3875892" y="1623028"/>
                  </a:cubicBezTo>
                  <a:cubicBezTo>
                    <a:pt x="3770407" y="1630660"/>
                    <a:pt x="3512381" y="1556082"/>
                    <a:pt x="3297721" y="1623028"/>
                  </a:cubicBezTo>
                  <a:cubicBezTo>
                    <a:pt x="3083061" y="1689974"/>
                    <a:pt x="3031325" y="1574912"/>
                    <a:pt x="2848031" y="1623028"/>
                  </a:cubicBezTo>
                  <a:cubicBezTo>
                    <a:pt x="2664737" y="1671144"/>
                    <a:pt x="2576818" y="1598478"/>
                    <a:pt x="2398342" y="1623028"/>
                  </a:cubicBezTo>
                  <a:cubicBezTo>
                    <a:pt x="2219866" y="1647578"/>
                    <a:pt x="1978856" y="1571490"/>
                    <a:pt x="1777343" y="1623028"/>
                  </a:cubicBezTo>
                  <a:cubicBezTo>
                    <a:pt x="1575830" y="1674566"/>
                    <a:pt x="1482028" y="1577192"/>
                    <a:pt x="1370481" y="1623028"/>
                  </a:cubicBezTo>
                  <a:cubicBezTo>
                    <a:pt x="1258934" y="1668864"/>
                    <a:pt x="1078133" y="1602912"/>
                    <a:pt x="835137" y="1623028"/>
                  </a:cubicBezTo>
                  <a:cubicBezTo>
                    <a:pt x="592141" y="1643144"/>
                    <a:pt x="243096" y="1610159"/>
                    <a:pt x="0" y="1623028"/>
                  </a:cubicBezTo>
                  <a:cubicBezTo>
                    <a:pt x="-28612" y="1434587"/>
                    <a:pt x="43085" y="1327911"/>
                    <a:pt x="0" y="1130710"/>
                  </a:cubicBezTo>
                  <a:cubicBezTo>
                    <a:pt x="-43085" y="933509"/>
                    <a:pt x="43091" y="773180"/>
                    <a:pt x="0" y="573470"/>
                  </a:cubicBezTo>
                  <a:cubicBezTo>
                    <a:pt x="-43091" y="373760"/>
                    <a:pt x="44677" y="272238"/>
                    <a:pt x="0" y="0"/>
                  </a:cubicBezTo>
                  <a:close/>
                </a:path>
                <a:path w="4282754" h="1623028" stroke="0" extrusionOk="0">
                  <a:moveTo>
                    <a:pt x="0" y="0"/>
                  </a:moveTo>
                  <a:cubicBezTo>
                    <a:pt x="177817" y="-45148"/>
                    <a:pt x="227824" y="15585"/>
                    <a:pt x="449689" y="0"/>
                  </a:cubicBezTo>
                  <a:cubicBezTo>
                    <a:pt x="671554" y="-15585"/>
                    <a:pt x="796091" y="11833"/>
                    <a:pt x="985033" y="0"/>
                  </a:cubicBezTo>
                  <a:cubicBezTo>
                    <a:pt x="1173975" y="-11833"/>
                    <a:pt x="1408442" y="59584"/>
                    <a:pt x="1520378" y="0"/>
                  </a:cubicBezTo>
                  <a:cubicBezTo>
                    <a:pt x="1632315" y="-59584"/>
                    <a:pt x="1789480" y="58993"/>
                    <a:pt x="2055722" y="0"/>
                  </a:cubicBezTo>
                  <a:cubicBezTo>
                    <a:pt x="2321964" y="-58993"/>
                    <a:pt x="2524893" y="50580"/>
                    <a:pt x="2676721" y="0"/>
                  </a:cubicBezTo>
                  <a:cubicBezTo>
                    <a:pt x="2828549" y="-50580"/>
                    <a:pt x="2889621" y="25341"/>
                    <a:pt x="3083583" y="0"/>
                  </a:cubicBezTo>
                  <a:cubicBezTo>
                    <a:pt x="3277545" y="-25341"/>
                    <a:pt x="3410521" y="33380"/>
                    <a:pt x="3533272" y="0"/>
                  </a:cubicBezTo>
                  <a:cubicBezTo>
                    <a:pt x="3656023" y="-33380"/>
                    <a:pt x="3990564" y="72251"/>
                    <a:pt x="4282754" y="0"/>
                  </a:cubicBezTo>
                  <a:cubicBezTo>
                    <a:pt x="4318767" y="143962"/>
                    <a:pt x="4248409" y="348185"/>
                    <a:pt x="4282754" y="557240"/>
                  </a:cubicBezTo>
                  <a:cubicBezTo>
                    <a:pt x="4317099" y="766295"/>
                    <a:pt x="4248865" y="923324"/>
                    <a:pt x="4282754" y="1098249"/>
                  </a:cubicBezTo>
                  <a:cubicBezTo>
                    <a:pt x="4316643" y="1273174"/>
                    <a:pt x="4253757" y="1409201"/>
                    <a:pt x="4282754" y="1623028"/>
                  </a:cubicBezTo>
                  <a:cubicBezTo>
                    <a:pt x="4088145" y="1628970"/>
                    <a:pt x="3978470" y="1578631"/>
                    <a:pt x="3747410" y="1623028"/>
                  </a:cubicBezTo>
                  <a:cubicBezTo>
                    <a:pt x="3516350" y="1667425"/>
                    <a:pt x="3264899" y="1582660"/>
                    <a:pt x="3126410" y="1623028"/>
                  </a:cubicBezTo>
                  <a:cubicBezTo>
                    <a:pt x="2987921" y="1663396"/>
                    <a:pt x="2844472" y="1604552"/>
                    <a:pt x="2719549" y="1623028"/>
                  </a:cubicBezTo>
                  <a:cubicBezTo>
                    <a:pt x="2594626" y="1641504"/>
                    <a:pt x="2419317" y="1569912"/>
                    <a:pt x="2227032" y="1623028"/>
                  </a:cubicBezTo>
                  <a:cubicBezTo>
                    <a:pt x="2034747" y="1676144"/>
                    <a:pt x="1926574" y="1596034"/>
                    <a:pt x="1648860" y="1623028"/>
                  </a:cubicBezTo>
                  <a:cubicBezTo>
                    <a:pt x="1371146" y="1650022"/>
                    <a:pt x="1318757" y="1587264"/>
                    <a:pt x="1113516" y="1623028"/>
                  </a:cubicBezTo>
                  <a:cubicBezTo>
                    <a:pt x="908275" y="1658792"/>
                    <a:pt x="786186" y="1596913"/>
                    <a:pt x="620999" y="1623028"/>
                  </a:cubicBezTo>
                  <a:cubicBezTo>
                    <a:pt x="455812" y="1649143"/>
                    <a:pt x="225829" y="1602446"/>
                    <a:pt x="0" y="1623028"/>
                  </a:cubicBezTo>
                  <a:cubicBezTo>
                    <a:pt x="-42367" y="1466122"/>
                    <a:pt x="50343" y="1204169"/>
                    <a:pt x="0" y="1082019"/>
                  </a:cubicBezTo>
                  <a:cubicBezTo>
                    <a:pt x="-50343" y="959869"/>
                    <a:pt x="33068" y="801582"/>
                    <a:pt x="0" y="589700"/>
                  </a:cubicBezTo>
                  <a:cubicBezTo>
                    <a:pt x="-33068" y="377818"/>
                    <a:pt x="53792" y="226095"/>
                    <a:pt x="0" y="0"/>
                  </a:cubicBezTo>
                  <a:close/>
                </a:path>
              </a:pathLst>
            </a:custGeom>
            <a:ln w="12700">
              <a:solidFill>
                <a:schemeClr val="tx1"/>
              </a:solidFill>
              <a:extLst>
                <a:ext uri="{C807C97D-BFC1-408E-A445-0C87EB9F89A2}">
                  <ask:lineSketchStyleProps xmlns:ask="http://schemas.microsoft.com/office/drawing/2018/sketchyshapes" sd="2070929812">
                    <a:prstGeom prst="rect">
                      <a:avLst/>
                    </a:prstGeom>
                    <ask:type>
                      <ask:lineSketchScribble/>
                    </ask:type>
                  </ask:lineSketchStyleProps>
                </a:ext>
              </a:extLst>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079101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People at outdoor markets">
            <a:extLst>
              <a:ext uri="{FF2B5EF4-FFF2-40B4-BE49-F238E27FC236}">
                <a16:creationId xmlns:a16="http://schemas.microsoft.com/office/drawing/2014/main" id="{42353518-3769-965C-900B-A383892CC65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6250"/>
          <a:stretch/>
        </p:blipFill>
        <p:spPr>
          <a:xfrm>
            <a:off x="0" y="0"/>
            <a:ext cx="12192000" cy="6858000"/>
          </a:xfrm>
          <a:prstGeom prst="rect">
            <a:avLst/>
          </a:prstGeom>
        </p:spPr>
      </p:pic>
      <p:sp>
        <p:nvSpPr>
          <p:cNvPr id="12" name="Title 2">
            <a:extLst>
              <a:ext uri="{FF2B5EF4-FFF2-40B4-BE49-F238E27FC236}">
                <a16:creationId xmlns:a16="http://schemas.microsoft.com/office/drawing/2014/main" id="{A5C48E65-A414-BD85-955A-DAEB17C75472}"/>
              </a:ext>
            </a:extLst>
          </p:cNvPr>
          <p:cNvSpPr txBox="1">
            <a:spLocks/>
          </p:cNvSpPr>
          <p:nvPr/>
        </p:nvSpPr>
        <p:spPr>
          <a:xfrm>
            <a:off x="831850" y="1709738"/>
            <a:ext cx="10515600" cy="2852737"/>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6000" b="0" i="0" u="none" strike="noStrike" kern="1200" cap="none" spc="0" normalizeH="0" baseline="0" noProof="0" dirty="0">
                <a:ln>
                  <a:noFill/>
                </a:ln>
                <a:effectLst>
                  <a:outerShdw blurRad="38100" dist="38100" dir="2700000" algn="tl">
                    <a:srgbClr val="000000">
                      <a:alpha val="43137"/>
                    </a:srgbClr>
                  </a:outerShdw>
                </a:effectLst>
                <a:uLnTx/>
                <a:uFillTx/>
                <a:latin typeface="Aptos Display" panose="02110004020202020204"/>
                <a:ea typeface="+mj-ea"/>
                <a:cs typeface="+mj-cs"/>
              </a:rPr>
              <a:t>How should we think about the sociotechnical implications of generative AI for information access?</a:t>
            </a:r>
          </a:p>
        </p:txBody>
      </p:sp>
    </p:spTree>
    <p:extLst>
      <p:ext uri="{BB962C8B-B14F-4D97-AF65-F5344CB8AC3E}">
        <p14:creationId xmlns:p14="http://schemas.microsoft.com/office/powerpoint/2010/main" val="207178170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51D383-1540-D017-1C63-53FFBC41A5B5}"/>
              </a:ext>
            </a:extLst>
          </p:cNvPr>
          <p:cNvSpPr>
            <a:spLocks noGrp="1"/>
          </p:cNvSpPr>
          <p:nvPr>
            <p:ph type="title"/>
          </p:nvPr>
        </p:nvSpPr>
        <p:spPr/>
        <p:txBody>
          <a:bodyPr>
            <a:noAutofit/>
          </a:bodyPr>
          <a:lstStyle/>
          <a:p>
            <a:r>
              <a:rPr lang="en-CA" sz="3600" b="1" dirty="0"/>
              <a:t>Consequences-Mechanisms-Risks (CMR) framework</a:t>
            </a:r>
          </a:p>
        </p:txBody>
      </p:sp>
      <p:sp>
        <p:nvSpPr>
          <p:cNvPr id="4" name="Content Placeholder 3">
            <a:extLst>
              <a:ext uri="{FF2B5EF4-FFF2-40B4-BE49-F238E27FC236}">
                <a16:creationId xmlns:a16="http://schemas.microsoft.com/office/drawing/2014/main" id="{FDEE325C-87D7-2B6F-6C63-EC2BFF61C76B}"/>
              </a:ext>
            </a:extLst>
          </p:cNvPr>
          <p:cNvSpPr>
            <a:spLocks noGrp="1"/>
          </p:cNvSpPr>
          <p:nvPr>
            <p:ph sz="half" idx="1"/>
          </p:nvPr>
        </p:nvSpPr>
        <p:spPr>
          <a:xfrm>
            <a:off x="838199" y="1825625"/>
            <a:ext cx="5582055" cy="4351338"/>
          </a:xfrm>
        </p:spPr>
        <p:txBody>
          <a:bodyPr>
            <a:normAutofit lnSpcReduction="10000"/>
          </a:bodyPr>
          <a:lstStyle/>
          <a:p>
            <a:pPr marL="0" indent="0">
              <a:lnSpc>
                <a:spcPct val="100000"/>
              </a:lnSpc>
              <a:buNone/>
            </a:pPr>
            <a:r>
              <a:rPr lang="en-US" sz="2400" dirty="0">
                <a:latin typeface="Aptos SemiBold" panose="020B0004020202020204" pitchFamily="34" charset="0"/>
              </a:rPr>
              <a:t>Consequences</a:t>
            </a:r>
            <a:r>
              <a:rPr lang="en-US" sz="2400" dirty="0">
                <a:latin typeface="Aptos Light" panose="020B0004020202020204" pitchFamily="34" charset="0"/>
              </a:rPr>
              <a:t> motivate viewing the changes introduced by the technology through a systemic lens</a:t>
            </a:r>
          </a:p>
          <a:p>
            <a:pPr marL="0" indent="0">
              <a:lnSpc>
                <a:spcPct val="100000"/>
              </a:lnSpc>
              <a:buNone/>
            </a:pPr>
            <a:r>
              <a:rPr lang="en-US" sz="2400" dirty="0">
                <a:latin typeface="Aptos SemiBold" panose="020B0004020202020204" pitchFamily="34" charset="0"/>
              </a:rPr>
              <a:t>Mechanisms</a:t>
            </a:r>
            <a:r>
              <a:rPr lang="en-US" sz="2400" dirty="0">
                <a:latin typeface="Aptos Light" panose="020B0004020202020204" pitchFamily="34" charset="0"/>
              </a:rPr>
              <a:t> contribute to consequences and risks; represent sites for actionable mitigation</a:t>
            </a:r>
          </a:p>
          <a:p>
            <a:pPr marL="0" indent="0">
              <a:lnSpc>
                <a:spcPct val="100000"/>
              </a:lnSpc>
              <a:buNone/>
            </a:pPr>
            <a:r>
              <a:rPr lang="en-US" sz="2400" dirty="0">
                <a:latin typeface="Aptos SemiBold" panose="020B0004020202020204" pitchFamily="34" charset="0"/>
              </a:rPr>
              <a:t>Risks</a:t>
            </a:r>
            <a:r>
              <a:rPr lang="en-US" sz="2400" dirty="0">
                <a:latin typeface="Aptos Light" panose="020B0004020202020204" pitchFamily="34" charset="0"/>
              </a:rPr>
              <a:t> ground any investigation or mitigation to actual potential harms on people</a:t>
            </a:r>
          </a:p>
          <a:p>
            <a:pPr marL="0" indent="0">
              <a:lnSpc>
                <a:spcPct val="100000"/>
              </a:lnSpc>
              <a:spcBef>
                <a:spcPts val="2400"/>
              </a:spcBef>
              <a:buNone/>
            </a:pPr>
            <a:r>
              <a:rPr lang="en-US" sz="2400" dirty="0">
                <a:latin typeface="Aptos Light" panose="020B0004020202020204" pitchFamily="34" charset="0"/>
              </a:rPr>
              <a:t>Identified consequences, mechanisms, and risks can be mapped to each other</a:t>
            </a:r>
          </a:p>
        </p:txBody>
      </p:sp>
      <p:graphicFrame>
        <p:nvGraphicFramePr>
          <p:cNvPr id="13" name="Content Placeholder 3">
            <a:extLst>
              <a:ext uri="{FF2B5EF4-FFF2-40B4-BE49-F238E27FC236}">
                <a16:creationId xmlns:a16="http://schemas.microsoft.com/office/drawing/2014/main" id="{B84E42B3-00DB-2439-9594-F067DA7DE507}"/>
              </a:ext>
            </a:extLst>
          </p:cNvPr>
          <p:cNvGraphicFramePr>
            <a:graphicFrameLocks noGrp="1"/>
          </p:cNvGraphicFramePr>
          <p:nvPr>
            <p:ph sz="half" idx="2"/>
            <p:extLst>
              <p:ext uri="{D42A27DB-BD31-4B8C-83A1-F6EECF244321}">
                <p14:modId xmlns:p14="http://schemas.microsoft.com/office/powerpoint/2010/main" val="2601791079"/>
              </p:ext>
            </p:extLst>
          </p:nvPr>
        </p:nvGraphicFramePr>
        <p:xfrm>
          <a:off x="6828905" y="922844"/>
          <a:ext cx="5181600" cy="6235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7EC0B267-1E8B-CC90-BEED-23432E95A3AB}"/>
              </a:ext>
            </a:extLst>
          </p:cNvPr>
          <p:cNvSpPr txBox="1"/>
          <p:nvPr/>
        </p:nvSpPr>
        <p:spPr>
          <a:xfrm>
            <a:off x="8451272" y="2243299"/>
            <a:ext cx="1936866" cy="830997"/>
          </a:xfrm>
          <a:prstGeom prst="rect">
            <a:avLst/>
          </a:prstGeom>
          <a:noFill/>
        </p:spPr>
        <p:txBody>
          <a:bodyPr wrap="square">
            <a:spAutoFit/>
          </a:bodyPr>
          <a:lstStyle/>
          <a:p>
            <a:pPr lvl="0" algn="ctr">
              <a:buNone/>
            </a:pPr>
            <a:r>
              <a:rPr lang="en-CA" sz="1600"/>
              <a:t>High-level implications of moral import</a:t>
            </a:r>
          </a:p>
        </p:txBody>
      </p:sp>
      <p:sp>
        <p:nvSpPr>
          <p:cNvPr id="15" name="TextBox 14">
            <a:extLst>
              <a:ext uri="{FF2B5EF4-FFF2-40B4-BE49-F238E27FC236}">
                <a16:creationId xmlns:a16="http://schemas.microsoft.com/office/drawing/2014/main" id="{AFA026A8-0DF5-73C7-B896-45475AF4D65F}"/>
              </a:ext>
            </a:extLst>
          </p:cNvPr>
          <p:cNvSpPr txBox="1"/>
          <p:nvPr/>
        </p:nvSpPr>
        <p:spPr>
          <a:xfrm>
            <a:off x="6828905" y="4899143"/>
            <a:ext cx="2074028" cy="830997"/>
          </a:xfrm>
          <a:prstGeom prst="rect">
            <a:avLst/>
          </a:prstGeom>
          <a:noFill/>
        </p:spPr>
        <p:txBody>
          <a:bodyPr wrap="square">
            <a:spAutoFit/>
          </a:bodyPr>
          <a:lstStyle/>
          <a:p>
            <a:pPr lvl="0" algn="ctr">
              <a:buNone/>
            </a:pPr>
            <a:r>
              <a:rPr lang="en-US" sz="1600" dirty="0"/>
              <a:t>System behaviors and process of development</a:t>
            </a:r>
            <a:endParaRPr lang="en-CA" sz="1600" dirty="0"/>
          </a:p>
        </p:txBody>
      </p:sp>
      <p:sp>
        <p:nvSpPr>
          <p:cNvPr id="16" name="TextBox 15">
            <a:extLst>
              <a:ext uri="{FF2B5EF4-FFF2-40B4-BE49-F238E27FC236}">
                <a16:creationId xmlns:a16="http://schemas.microsoft.com/office/drawing/2014/main" id="{80B8900B-7580-93AE-45ED-C137BBE01118}"/>
              </a:ext>
            </a:extLst>
          </p:cNvPr>
          <p:cNvSpPr txBox="1"/>
          <p:nvPr/>
        </p:nvSpPr>
        <p:spPr>
          <a:xfrm>
            <a:off x="9936477" y="4899143"/>
            <a:ext cx="2074028" cy="830997"/>
          </a:xfrm>
          <a:prstGeom prst="rect">
            <a:avLst/>
          </a:prstGeom>
          <a:noFill/>
        </p:spPr>
        <p:txBody>
          <a:bodyPr wrap="square">
            <a:spAutoFit/>
          </a:bodyPr>
          <a:lstStyle/>
          <a:p>
            <a:pPr lvl="0" algn="ctr">
              <a:buNone/>
            </a:pPr>
            <a:r>
              <a:rPr lang="en-CA" sz="1600"/>
              <a:t>Harms that may materialize for people and groups</a:t>
            </a:r>
          </a:p>
        </p:txBody>
      </p:sp>
      <p:sp>
        <p:nvSpPr>
          <p:cNvPr id="22" name="TextBox 21">
            <a:extLst>
              <a:ext uri="{FF2B5EF4-FFF2-40B4-BE49-F238E27FC236}">
                <a16:creationId xmlns:a16="http://schemas.microsoft.com/office/drawing/2014/main" id="{FD7B6C0D-EBD0-1483-5CF9-E44134793847}"/>
              </a:ext>
            </a:extLst>
          </p:cNvPr>
          <p:cNvSpPr txBox="1"/>
          <p:nvPr/>
        </p:nvSpPr>
        <p:spPr>
          <a:xfrm>
            <a:off x="0" y="6581001"/>
            <a:ext cx="12192000" cy="276999"/>
          </a:xfrm>
          <a:prstGeom prst="rect">
            <a:avLst/>
          </a:prstGeom>
          <a:noFill/>
        </p:spPr>
        <p:txBody>
          <a:bodyPr wrap="square">
            <a:spAutoFit/>
          </a:bodyPr>
          <a:lstStyle/>
          <a:p>
            <a:pPr algn="ctr"/>
            <a:r>
              <a:rPr lang="en-US" sz="1200" dirty="0"/>
              <a:t>Gausen, Mitra, &amp; Lindley. </a:t>
            </a:r>
            <a:r>
              <a:rPr lang="en-US" sz="1200" dirty="0">
                <a:hlinkClick r:id="rId8"/>
              </a:rPr>
              <a:t>A Framework for Exploring the Consequences of AI-Mediated Enterprise Knowledge Access and Identifying Risks to Workers</a:t>
            </a:r>
            <a:r>
              <a:rPr lang="en-US" sz="1200" dirty="0"/>
              <a:t>. In Proc. </a:t>
            </a:r>
            <a:r>
              <a:rPr lang="en-US" sz="1200" dirty="0" err="1"/>
              <a:t>FAccT</a:t>
            </a:r>
            <a:r>
              <a:rPr lang="en-US" sz="1200" dirty="0"/>
              <a:t>, 2024.</a:t>
            </a:r>
            <a:endParaRPr lang="en-CA" sz="1200" dirty="0"/>
          </a:p>
        </p:txBody>
      </p:sp>
    </p:spTree>
    <p:extLst>
      <p:ext uri="{BB962C8B-B14F-4D97-AF65-F5344CB8AC3E}">
        <p14:creationId xmlns:p14="http://schemas.microsoft.com/office/powerpoint/2010/main" val="3078144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C282-5B6D-85F9-57E5-E8F04B855FDB}"/>
              </a:ext>
            </a:extLst>
          </p:cNvPr>
          <p:cNvSpPr>
            <a:spLocks noGrp="1"/>
          </p:cNvSpPr>
          <p:nvPr>
            <p:ph type="title"/>
          </p:nvPr>
        </p:nvSpPr>
        <p:spPr/>
        <p:txBody>
          <a:bodyPr>
            <a:normAutofit/>
          </a:bodyPr>
          <a:lstStyle/>
          <a:p>
            <a:r>
              <a:rPr lang="en-CA" sz="4000" b="1" dirty="0"/>
              <a:t>Sociotechnical implications of generative AI for information access</a:t>
            </a:r>
          </a:p>
        </p:txBody>
      </p:sp>
      <p:pic>
        <p:nvPicPr>
          <p:cNvPr id="9" name="Content Placeholder 8">
            <a:extLst>
              <a:ext uri="{FF2B5EF4-FFF2-40B4-BE49-F238E27FC236}">
                <a16:creationId xmlns:a16="http://schemas.microsoft.com/office/drawing/2014/main" id="{0D64970F-6264-21C6-868C-FCAC82BAED14}"/>
              </a:ext>
            </a:extLst>
          </p:cNvPr>
          <p:cNvPicPr>
            <a:picLocks noGrp="1" noChangeAspect="1"/>
          </p:cNvPicPr>
          <p:nvPr>
            <p:ph idx="1"/>
          </p:nvPr>
        </p:nvPicPr>
        <p:blipFill>
          <a:blip r:embed="rId3"/>
          <a:stretch>
            <a:fillRect/>
          </a:stretch>
        </p:blipFill>
        <p:spPr>
          <a:xfrm>
            <a:off x="2390044" y="1825625"/>
            <a:ext cx="7411912" cy="4351338"/>
          </a:xfrm>
        </p:spPr>
      </p:pic>
      <p:sp>
        <p:nvSpPr>
          <p:cNvPr id="10" name="TextBox 9">
            <a:extLst>
              <a:ext uri="{FF2B5EF4-FFF2-40B4-BE49-F238E27FC236}">
                <a16:creationId xmlns:a16="http://schemas.microsoft.com/office/drawing/2014/main" id="{653C9AFC-05D3-902B-EF69-135C45E428A5}"/>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4"/>
              </a:rPr>
              <a:t>Sociotechnical implications of generative artificial intelligence for information access</a:t>
            </a:r>
            <a:r>
              <a:rPr lang="en-US" sz="1200" dirty="0"/>
              <a:t>. Preprint of chapter for an upcoming edited book, 2024.</a:t>
            </a:r>
            <a:endParaRPr lang="en-CA" sz="1200" dirty="0"/>
          </a:p>
        </p:txBody>
      </p:sp>
    </p:spTree>
    <p:extLst>
      <p:ext uri="{BB962C8B-B14F-4D97-AF65-F5344CB8AC3E}">
        <p14:creationId xmlns:p14="http://schemas.microsoft.com/office/powerpoint/2010/main" val="54326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3D51EF-E9B5-0C9F-E26F-C6B79BB0F673}"/>
              </a:ext>
            </a:extLst>
          </p:cNvPr>
          <p:cNvSpPr>
            <a:spLocks noGrp="1"/>
          </p:cNvSpPr>
          <p:nvPr>
            <p:ph type="title"/>
          </p:nvPr>
        </p:nvSpPr>
        <p:spPr/>
        <p:txBody>
          <a:bodyPr>
            <a:normAutofit/>
          </a:bodyPr>
          <a:lstStyle/>
          <a:p>
            <a:r>
              <a:rPr lang="en-CA" b="1" dirty="0"/>
              <a:t>Consequences of </a:t>
            </a:r>
            <a:r>
              <a:rPr lang="it-IT" b="1" dirty="0"/>
              <a:t>generative AI for information access</a:t>
            </a:r>
            <a:endParaRPr lang="en-CA" b="1" dirty="0"/>
          </a:p>
        </p:txBody>
      </p:sp>
      <p:graphicFrame>
        <p:nvGraphicFramePr>
          <p:cNvPr id="6" name="Content Placeholder 4">
            <a:extLst>
              <a:ext uri="{FF2B5EF4-FFF2-40B4-BE49-F238E27FC236}">
                <a16:creationId xmlns:a16="http://schemas.microsoft.com/office/drawing/2014/main" id="{C81DF509-C35E-3C2C-B29C-DE37477F9B26}"/>
              </a:ext>
            </a:extLst>
          </p:cNvPr>
          <p:cNvGraphicFramePr>
            <a:graphicFrameLocks noGrp="1"/>
          </p:cNvGraphicFramePr>
          <p:nvPr>
            <p:ph idx="1"/>
            <p:extLst>
              <p:ext uri="{D42A27DB-BD31-4B8C-83A1-F6EECF244321}">
                <p14:modId xmlns:p14="http://schemas.microsoft.com/office/powerpoint/2010/main" val="3870704743"/>
              </p:ext>
            </p:extLst>
          </p:nvPr>
        </p:nvGraphicFramePr>
        <p:xfrm>
          <a:off x="838200" y="1825625"/>
          <a:ext cx="10515600" cy="4338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088FBB9-B42F-6B17-8A85-73E33A990633}"/>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8"/>
              </a:rPr>
              <a:t>Sociotechnical implications of generative artificial intelligence for information access</a:t>
            </a:r>
            <a:r>
              <a:rPr lang="en-US" sz="1200" dirty="0"/>
              <a:t>. Preprint of chapter for an upcoming edited book, 2024.</a:t>
            </a:r>
            <a:endParaRPr lang="en-CA" sz="1200" dirty="0"/>
          </a:p>
        </p:txBody>
      </p:sp>
    </p:spTree>
    <p:extLst>
      <p:ext uri="{BB962C8B-B14F-4D97-AF65-F5344CB8AC3E}">
        <p14:creationId xmlns:p14="http://schemas.microsoft.com/office/powerpoint/2010/main" val="3118685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A0FCB-D33E-2C6B-A52A-6427CDC7CB8A}"/>
              </a:ext>
            </a:extLst>
          </p:cNvPr>
          <p:cNvSpPr>
            <a:spLocks noGrp="1"/>
          </p:cNvSpPr>
          <p:nvPr>
            <p:ph type="title"/>
          </p:nvPr>
        </p:nvSpPr>
        <p:spPr>
          <a:xfrm>
            <a:off x="838200" y="365125"/>
            <a:ext cx="6294120" cy="1325563"/>
          </a:xfrm>
        </p:spPr>
        <p:txBody>
          <a:bodyPr>
            <a:normAutofit/>
          </a:bodyPr>
          <a:lstStyle/>
          <a:p>
            <a:r>
              <a:rPr lang="en-CA" sz="3600" b="1" dirty="0"/>
              <a:t>Mechanisms of information ecosystem disruption</a:t>
            </a:r>
          </a:p>
        </p:txBody>
      </p:sp>
      <p:sp>
        <p:nvSpPr>
          <p:cNvPr id="8" name="Content Placeholder 7">
            <a:extLst>
              <a:ext uri="{FF2B5EF4-FFF2-40B4-BE49-F238E27FC236}">
                <a16:creationId xmlns:a16="http://schemas.microsoft.com/office/drawing/2014/main" id="{B02E6D8B-0226-C7D5-D708-8D2B7C18573B}"/>
              </a:ext>
            </a:extLst>
          </p:cNvPr>
          <p:cNvSpPr>
            <a:spLocks noGrp="1"/>
          </p:cNvSpPr>
          <p:nvPr>
            <p:ph sz="half" idx="1"/>
          </p:nvPr>
        </p:nvSpPr>
        <p:spPr>
          <a:xfrm>
            <a:off x="838200" y="1825625"/>
            <a:ext cx="6294120" cy="4667250"/>
          </a:xfrm>
        </p:spPr>
        <p:txBody>
          <a:bodyPr>
            <a:normAutofit/>
          </a:bodyPr>
          <a:lstStyle/>
          <a:p>
            <a:pPr marL="0" indent="0">
              <a:lnSpc>
                <a:spcPct val="100000"/>
              </a:lnSpc>
              <a:spcBef>
                <a:spcPts val="1800"/>
              </a:spcBef>
              <a:buNone/>
            </a:pPr>
            <a:r>
              <a:rPr lang="en-CA" sz="3200" dirty="0">
                <a:latin typeface="Aptos ExtraBold" panose="020F0502020204030204" pitchFamily="34" charset="0"/>
              </a:rPr>
              <a:t>The paradox of reuse</a:t>
            </a:r>
          </a:p>
          <a:p>
            <a:pPr marL="0" indent="0">
              <a:lnSpc>
                <a:spcPct val="100000"/>
              </a:lnSpc>
              <a:spcBef>
                <a:spcPts val="0"/>
              </a:spcBef>
              <a:buNone/>
            </a:pPr>
            <a:r>
              <a:rPr lang="en-US" sz="2400" dirty="0"/>
              <a:t>Websites like Wikipedia and </a:t>
            </a:r>
            <a:r>
              <a:rPr lang="en-CA" sz="2400" dirty="0" err="1"/>
              <a:t>StackExchange</a:t>
            </a:r>
            <a:r>
              <a:rPr lang="en-CA" sz="2400" dirty="0"/>
              <a:t> power online information access platforms, which in turn reduce the need to visit those websites</a:t>
            </a:r>
            <a:r>
              <a:rPr lang="en-US" sz="2400" dirty="0"/>
              <a:t>.</a:t>
            </a:r>
          </a:p>
          <a:p>
            <a:pPr marL="0" indent="0">
              <a:lnSpc>
                <a:spcPct val="100000"/>
              </a:lnSpc>
              <a:spcBef>
                <a:spcPts val="1800"/>
              </a:spcBef>
              <a:buNone/>
            </a:pPr>
            <a:r>
              <a:rPr lang="en-US" sz="2400" b="1" dirty="0"/>
              <a:t>Examples.</a:t>
            </a:r>
            <a:r>
              <a:rPr lang="en-US" sz="2400" dirty="0"/>
              <a:t> LLMs training on content from these websites that they later regurgitate without attribution. LLM-powered conversational search systems deemphasize source websites reducing the clickthrough relative to the classic ten-blue-links interface.</a:t>
            </a:r>
          </a:p>
          <a:p>
            <a:pPr marL="0" indent="0">
              <a:lnSpc>
                <a:spcPct val="100000"/>
              </a:lnSpc>
              <a:spcBef>
                <a:spcPts val="1800"/>
              </a:spcBef>
              <a:buNone/>
            </a:pPr>
            <a:endParaRPr lang="en-US" sz="2400" dirty="0"/>
          </a:p>
          <a:p>
            <a:pPr marL="0" indent="0">
              <a:lnSpc>
                <a:spcPct val="100000"/>
              </a:lnSpc>
              <a:spcBef>
                <a:spcPts val="1800"/>
              </a:spcBef>
              <a:buNone/>
            </a:pPr>
            <a:endParaRPr lang="en-US" sz="2400" dirty="0"/>
          </a:p>
          <a:p>
            <a:pPr marL="0" indent="0">
              <a:lnSpc>
                <a:spcPct val="100000"/>
              </a:lnSpc>
              <a:spcBef>
                <a:spcPts val="1800"/>
              </a:spcBef>
              <a:buNone/>
            </a:pPr>
            <a:endParaRPr lang="en-US" sz="2400" dirty="0"/>
          </a:p>
          <a:p>
            <a:pPr marL="0" indent="0">
              <a:lnSpc>
                <a:spcPct val="100000"/>
              </a:lnSpc>
              <a:spcBef>
                <a:spcPts val="1800"/>
              </a:spcBef>
              <a:buNone/>
            </a:pPr>
            <a:endParaRPr lang="en-CA" sz="2400" dirty="0"/>
          </a:p>
        </p:txBody>
      </p:sp>
      <p:sp>
        <p:nvSpPr>
          <p:cNvPr id="4" name="Content Placeholder 3">
            <a:extLst>
              <a:ext uri="{FF2B5EF4-FFF2-40B4-BE49-F238E27FC236}">
                <a16:creationId xmlns:a16="http://schemas.microsoft.com/office/drawing/2014/main" id="{7C96D12F-65A1-8871-8485-F87E38EA6A0A}"/>
              </a:ext>
            </a:extLst>
          </p:cNvPr>
          <p:cNvSpPr>
            <a:spLocks noGrp="1"/>
          </p:cNvSpPr>
          <p:nvPr>
            <p:ph sz="half" idx="2"/>
          </p:nvPr>
        </p:nvSpPr>
        <p:spPr>
          <a:xfrm>
            <a:off x="7448203" y="365125"/>
            <a:ext cx="4396047" cy="6127750"/>
          </a:xfrm>
        </p:spPr>
        <p:txBody>
          <a:bodyPr>
            <a:normAutofit/>
          </a:bodyPr>
          <a:lstStyle/>
          <a:p>
            <a:pPr marL="0" indent="0">
              <a:lnSpc>
                <a:spcPct val="100000"/>
              </a:lnSpc>
              <a:spcBef>
                <a:spcPts val="600"/>
              </a:spcBef>
              <a:buNone/>
            </a:pPr>
            <a:r>
              <a:rPr lang="en-CA" sz="3100" dirty="0">
                <a:latin typeface="Aptos ExtraBold" panose="020B0004020202020204" pitchFamily="34" charset="0"/>
              </a:rPr>
              <a:t>Other mechanisms</a:t>
            </a:r>
          </a:p>
          <a:p>
            <a:pPr marL="0" indent="0">
              <a:lnSpc>
                <a:spcPct val="100000"/>
              </a:lnSpc>
              <a:spcBef>
                <a:spcPts val="600"/>
              </a:spcBef>
              <a:buNone/>
            </a:pPr>
            <a:r>
              <a:rPr lang="en-CA" sz="2000" b="1" dirty="0"/>
              <a:t>Content pollution.</a:t>
            </a:r>
            <a:r>
              <a:rPr lang="en-CA" sz="2000" dirty="0"/>
              <a:t> </a:t>
            </a:r>
            <a:r>
              <a:rPr lang="en-US" sz="2000" dirty="0"/>
              <a:t>Enabling low-cost generation of derivative low-quality content at unprecedented scale that pollute the web.</a:t>
            </a:r>
            <a:endParaRPr lang="en-CA" sz="2000" dirty="0"/>
          </a:p>
          <a:p>
            <a:pPr marL="0" indent="0">
              <a:lnSpc>
                <a:spcPct val="100000"/>
              </a:lnSpc>
              <a:spcBef>
                <a:spcPts val="600"/>
              </a:spcBef>
              <a:buNone/>
            </a:pPr>
            <a:r>
              <a:rPr lang="en-US" sz="2000" b="1" dirty="0"/>
              <a:t>The “Game of telephone” effect.</a:t>
            </a:r>
            <a:r>
              <a:rPr lang="en-CA" sz="2000" dirty="0"/>
              <a:t> </a:t>
            </a:r>
            <a:r>
              <a:rPr lang="en-US" sz="2000" dirty="0"/>
              <a:t>LLMs inserted between users and search results shifts the responsibility of information inspection and interpretation to the LLM</a:t>
            </a:r>
            <a:r>
              <a:rPr lang="en-CA" sz="2000" dirty="0"/>
              <a:t>.</a:t>
            </a:r>
          </a:p>
          <a:p>
            <a:pPr marL="0" indent="0">
              <a:lnSpc>
                <a:spcPct val="100000"/>
              </a:lnSpc>
              <a:spcBef>
                <a:spcPts val="600"/>
              </a:spcBef>
              <a:buNone/>
            </a:pPr>
            <a:r>
              <a:rPr lang="en-US" sz="2000" b="1" dirty="0"/>
              <a:t>Search engine manipulation.</a:t>
            </a:r>
            <a:r>
              <a:rPr lang="en-CA" sz="2000" dirty="0"/>
              <a:t> E.g., prompt injection attacks.</a:t>
            </a:r>
          </a:p>
          <a:p>
            <a:pPr marL="0" indent="0">
              <a:lnSpc>
                <a:spcPct val="100000"/>
              </a:lnSpc>
              <a:spcBef>
                <a:spcPts val="600"/>
              </a:spcBef>
              <a:buNone/>
            </a:pPr>
            <a:r>
              <a:rPr lang="en-US" sz="2000" b="1" dirty="0"/>
              <a:t>Degrading retrieval quality.</a:t>
            </a:r>
            <a:r>
              <a:rPr lang="en-CA" sz="2000" dirty="0"/>
              <a:t> E.g., Minimizing click feedback signals.</a:t>
            </a:r>
          </a:p>
          <a:p>
            <a:pPr marL="0" indent="0">
              <a:lnSpc>
                <a:spcPct val="100000"/>
              </a:lnSpc>
              <a:spcBef>
                <a:spcPts val="600"/>
              </a:spcBef>
              <a:buNone/>
            </a:pPr>
            <a:r>
              <a:rPr lang="en-US" sz="2000" b="1" dirty="0"/>
              <a:t>Direct model access.</a:t>
            </a:r>
            <a:r>
              <a:rPr lang="en-CA" sz="2000" dirty="0"/>
              <a:t> Open access models pose challenges for content moderation.</a:t>
            </a:r>
            <a:endParaRPr lang="en-US" sz="2000" dirty="0"/>
          </a:p>
        </p:txBody>
      </p:sp>
      <p:sp>
        <p:nvSpPr>
          <p:cNvPr id="2" name="TextBox 1">
            <a:extLst>
              <a:ext uri="{FF2B5EF4-FFF2-40B4-BE49-F238E27FC236}">
                <a16:creationId xmlns:a16="http://schemas.microsoft.com/office/drawing/2014/main" id="{0F94EE86-61C4-8AF9-A309-1C2B1074656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3"/>
              </a:rPr>
              <a:t>Sociotechnical implications of generative artificial intelligence for information access</a:t>
            </a:r>
            <a:r>
              <a:rPr lang="en-US" sz="1200" dirty="0"/>
              <a:t>. Preprint of chapter for an upcoming edited book, 2024.</a:t>
            </a:r>
            <a:endParaRPr lang="en-CA" sz="1200" dirty="0"/>
          </a:p>
        </p:txBody>
      </p:sp>
    </p:spTree>
    <p:extLst>
      <p:ext uri="{BB962C8B-B14F-4D97-AF65-F5344CB8AC3E}">
        <p14:creationId xmlns:p14="http://schemas.microsoft.com/office/powerpoint/2010/main" val="2082167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19800</TotalTime>
  <Words>6167</Words>
  <Application>Microsoft Office PowerPoint</Application>
  <PresentationFormat>Widescreen</PresentationFormat>
  <Paragraphs>192</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Aptos Display</vt:lpstr>
      <vt:lpstr>Aptos ExtraBold</vt:lpstr>
      <vt:lpstr>Aptos Light</vt:lpstr>
      <vt:lpstr>Aptos SemiBold</vt:lpstr>
      <vt:lpstr>Arial</vt:lpstr>
      <vt:lpstr>Office Theme</vt:lpstr>
      <vt:lpstr>PowerPoint Presentation</vt:lpstr>
      <vt:lpstr>Information retrieval research is undergoing transformative changes</vt:lpstr>
      <vt:lpstr>Generative AI for information access The tale of two research perspectives</vt:lpstr>
      <vt:lpstr>Re-interrogating AI fairness and ethics frames</vt:lpstr>
      <vt:lpstr>PowerPoint Presentation</vt:lpstr>
      <vt:lpstr>Consequences-Mechanisms-Risks (CMR) framework</vt:lpstr>
      <vt:lpstr>Sociotechnical implications of generative AI for information access</vt:lpstr>
      <vt:lpstr>Consequences of generative AI for information access</vt:lpstr>
      <vt:lpstr>Mechanisms of information ecosystem disruption</vt:lpstr>
      <vt:lpstr>On technological power concentration</vt:lpstr>
      <vt:lpstr>Mechanisms of concentration of power</vt:lpstr>
      <vt:lpstr>Mechanisms of marginalization</vt:lpstr>
      <vt:lpstr>Mechanisms of…</vt:lpstr>
      <vt:lpstr>Beyond harm mitigations: Information access for our collective emancipatory futures</vt:lpstr>
      <vt:lpstr>Sociotechnical imaginaries</vt:lpstr>
      <vt:lpstr>Recommendations for re-centering IR on societal needs</vt:lpstr>
      <vt:lpstr>Reimagining IR through the lens of prefigurative politics</vt:lpstr>
      <vt:lpstr>Who gets to participate?</vt:lpstr>
      <vt:lpstr>Concluding thoughts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Bhaskar Mitra</dc:creator>
  <cp:lastModifiedBy>Bhaskar Mitra</cp:lastModifiedBy>
  <cp:revision>217</cp:revision>
  <dcterms:created xsi:type="dcterms:W3CDTF">2024-05-04T10:21:12Z</dcterms:created>
  <dcterms:modified xsi:type="dcterms:W3CDTF">2024-05-27T19:26:00Z</dcterms:modified>
</cp:coreProperties>
</file>