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6" r:id="rId6"/>
    <p:sldId id="257" r:id="rId7"/>
    <p:sldId id="258" r:id="rId8"/>
    <p:sldId id="259" r:id="rId9"/>
    <p:sldId id="277" r:id="rId10"/>
    <p:sldId id="278" r:id="rId11"/>
    <p:sldId id="279" r:id="rId12"/>
    <p:sldId id="280" r:id="rId13"/>
    <p:sldId id="281" r:id="rId14"/>
    <p:sldId id="297" r:id="rId15"/>
    <p:sldId id="282" r:id="rId16"/>
    <p:sldId id="283" r:id="rId17"/>
    <p:sldId id="287" r:id="rId18"/>
    <p:sldId id="288" r:id="rId19"/>
    <p:sldId id="284" r:id="rId20"/>
    <p:sldId id="690" r:id="rId21"/>
    <p:sldId id="285" r:id="rId22"/>
    <p:sldId id="289" r:id="rId23"/>
    <p:sldId id="286" r:id="rId24"/>
    <p:sldId id="290" r:id="rId25"/>
    <p:sldId id="299" r:id="rId26"/>
    <p:sldId id="291" r:id="rId27"/>
    <p:sldId id="300" r:id="rId28"/>
    <p:sldId id="301" r:id="rId29"/>
    <p:sldId id="302" r:id="rId30"/>
    <p:sldId id="303" r:id="rId31"/>
    <p:sldId id="304" r:id="rId32"/>
    <p:sldId id="2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36F175-CF7D-433E-8A64-9B1FB27F2CAB}" v="429" dt="2021-03-08T22:40:47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5" y="5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09CDF-7B1D-43D2-8E7D-E1B20F9A6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9F1D5-5A42-42EE-838D-F80A69EE6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DE23F-5A65-460D-B09E-CC1B4702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F474E-7121-4AA8-8B7B-F5D2BF9B1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F6FFA-B12A-4352-89F7-EAA597AE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078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190B-1FBF-4D88-841F-E74AEEA6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3C648-ADEA-4EC8-9AA7-EB67075D9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A884B-DAAB-4573-88D0-2669D8A42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A94FD-D512-4915-8978-762AE9C7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781AB-DCAD-42AF-BD3B-138C5FDF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124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D06C4-632C-4A6B-8FF1-504DF19835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DB313-8A99-4C5C-87A4-36021021C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65D9F-B12C-4945-89C3-B5E38561C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83FB3-DC98-496B-B271-79E00AADA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1E864-B093-487F-AEFF-FE4BDEAD4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214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902F-C4C6-4470-ADC1-B9D659DE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5DE78-BB65-4894-9A67-2E086DBE5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8D6BB-1E1C-4170-A1AA-04730430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78D8F-3E06-49A9-A30C-66DDFAD1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DBD5A-4560-4361-8BA3-06602EB7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41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1DAFC-0C9F-460D-AA59-75004DB9A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2DF71-FA1C-40C4-B486-D3D2526FC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829F8-2000-4EA1-A08B-E945D1F5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0C28-8735-4652-A0B3-0F0D72930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3E992-7634-4B9C-B877-118D64DA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298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7A33E-3B7B-478B-8A88-B7DD140E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39F1E-AF16-4CDF-AAC3-77528320BB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9FAC6-C54C-4BBE-B81E-BE31D14B7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6EB071-0619-4A50-A3EB-74311EC15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AE9CC-2D36-45F5-A525-1163A7F0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1E9C3-BA85-4742-A3D2-195CA5782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733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B9DF-5824-444B-86A3-58E280F7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502A9-B671-43EA-98D0-C531918CE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67A83-682C-4D8B-BAA7-5BCB2B5F7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B3B9D1-3EA7-4222-A5F5-A71C2BAEF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83D01-60B1-44A1-A028-6EF19C5F7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9DCD1-D586-4BA1-80AC-BEB94B7C1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96191E-8EA8-451E-BFDF-0E9631350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D2202-56BC-48CC-B4FC-159E92CB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205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C3E4-BB15-4727-9377-5F2BE1AEC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68AC5-8AE2-4006-9C9E-CE08F60A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19805-3476-4C22-8AE7-5E71F2C1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5AA93-B776-42C0-A456-74C8BA77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545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1D5A2-C879-4B7E-9D1F-F1B45EC6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54727-10CF-49D2-A6DB-72AFD930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79707-9A24-42B2-A0BF-263030BE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82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A6E76-7388-4D8A-AD6B-D0DF1E37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FDAD-F489-414C-AAC8-BE02A765D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28841-0445-4AEE-B381-55D60A1FD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C54F0-62D7-4E15-BB32-B5D39140F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3ABB9-F7A1-49A8-A9F9-13CF1AA87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D893C-C615-4B26-92FC-0E92FEF7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721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52A5-AB13-4BB2-9758-BBDF79F1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75A3E1-C11C-4E9B-BB15-8C41B3812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15500-A217-424C-A6D6-5A16B75E9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47367-F3CA-4FAD-A38E-A22DB0E4C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14FA1-9679-4EA3-BB21-FB126D464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E4303-DF4E-4C73-94BD-73D62505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61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2F3055-29F9-4D9B-9948-D0E025DA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4094D-01D1-4D38-8C05-95C177511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173A7-2AC3-4541-92DB-DBCF4C55C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8A88F-B437-496F-984C-77E14595B72D}" type="datetimeFigureOut">
              <a:rPr lang="en-CA" smtClean="0"/>
              <a:t>2021-03-11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19719-1EFE-4F70-832A-E4C429AC0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CED7-A3DC-448F-9D30-439A8F2A9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6BA3D-26BE-44F0-A763-AE51C17CE9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865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pn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microsoft.github.io/msmarco/TREC-Deep-Learning" TargetMode="External"/><Relationship Id="rId3" Type="http://schemas.openxmlformats.org/officeDocument/2006/relationships/image" Target="../media/image78.png"/><Relationship Id="rId7" Type="http://schemas.openxmlformats.org/officeDocument/2006/relationships/hyperlink" Target="http://msmarco.org/" TargetMode="External"/><Relationship Id="rId2" Type="http://schemas.openxmlformats.org/officeDocument/2006/relationships/hyperlink" Target="https://microsoft.github.io/msmarco/ORCA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github.com/bmitra-msft/TREC-Deep-Learning-Quick-Star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s://www.youtube.com/watch?v=kiPpt5Ax1EY" TargetMode="External"/><Relationship Id="rId7" Type="http://schemas.openxmlformats.org/officeDocument/2006/relationships/image" Target="../media/image84.png"/><Relationship Id="rId2" Type="http://schemas.openxmlformats.org/officeDocument/2006/relationships/hyperlink" Target="https://www.slideshare.net/BhaskarMitra3/learning-to-rank-with-neural-networks-226255754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10" Type="http://schemas.openxmlformats.org/officeDocument/2006/relationships/hyperlink" Target="http://nn4ir.com/" TargetMode="External"/><Relationship Id="rId4" Type="http://schemas.openxmlformats.org/officeDocument/2006/relationships/hyperlink" Target="http://bit.ly/fntir-neural" TargetMode="External"/><Relationship Id="rId9" Type="http://schemas.openxmlformats.org/officeDocument/2006/relationships/hyperlink" Target="https://www.slideshare.net/BhaskarMitra3/deep-learning-for-search-20432632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1610.08136.pdf" TargetMode="Externa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2.png"/><Relationship Id="rId7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414F5C04-0D3F-4C1B-8E2C-CDAB08860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04"/>
            <a:ext cx="12192512" cy="6858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579236-67C7-4945-9742-8CD003D775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Neural Information Retrieval</a:t>
            </a:r>
            <a:endParaRPr lang="en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B07D3-C3AC-43AA-900D-1FEF1237C2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search of meaningful progress</a:t>
            </a:r>
            <a:endParaRPr lang="en-CA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F66C8A75-B945-41C4-B447-41E66DA4375B}"/>
              </a:ext>
            </a:extLst>
          </p:cNvPr>
          <p:cNvSpPr txBox="1">
            <a:spLocks/>
          </p:cNvSpPr>
          <p:nvPr/>
        </p:nvSpPr>
        <p:spPr>
          <a:xfrm>
            <a:off x="7553809" y="4745804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Bhaskar Mitra</a:t>
            </a:r>
          </a:p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Principal Applied Scientist</a:t>
            </a:r>
          </a:p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Microsoft</a:t>
            </a:r>
            <a:endParaRPr lang="en-CA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D7B454-475A-4207-97F1-23BE32609B01}"/>
              </a:ext>
            </a:extLst>
          </p:cNvPr>
          <p:cNvGrpSpPr/>
          <p:nvPr/>
        </p:nvGrpSpPr>
        <p:grpSpPr>
          <a:xfrm>
            <a:off x="7420241" y="6090351"/>
            <a:ext cx="4156927" cy="310701"/>
            <a:chOff x="7445035" y="5514646"/>
            <a:chExt cx="4156927" cy="3107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A428A6-A21C-409F-9730-1DDFE6AFD842}"/>
                </a:ext>
              </a:extLst>
            </p:cNvPr>
            <p:cNvSpPr/>
            <p:nvPr/>
          </p:nvSpPr>
          <p:spPr>
            <a:xfrm>
              <a:off x="7733933" y="5514646"/>
              <a:ext cx="150637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@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UnderdogGeek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9D6585-C30F-449E-AB31-CDEFE4870541}"/>
                </a:ext>
              </a:extLst>
            </p:cNvPr>
            <p:cNvSpPr/>
            <p:nvPr/>
          </p:nvSpPr>
          <p:spPr>
            <a:xfrm>
              <a:off x="9681434" y="5517570"/>
              <a:ext cx="192052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bmitra@microsoft.com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2" name="Picture 21" descr="File:&lt;strong&gt;Twitter&lt;/strong&gt; bird logo 2012.svg - Wikipedia, the free encyclopedia">
              <a:extLst>
                <a:ext uri="{FF2B5EF4-FFF2-40B4-BE49-F238E27FC236}">
                  <a16:creationId xmlns:a16="http://schemas.microsoft.com/office/drawing/2014/main" id="{EAB9E607-3B41-4124-9AB3-5AEAFF39A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5035" y="5530214"/>
              <a:ext cx="309200" cy="251362"/>
            </a:xfrm>
            <a:prstGeom prst="rect">
              <a:avLst/>
            </a:prstGeom>
          </p:spPr>
        </p:pic>
        <p:pic>
          <p:nvPicPr>
            <p:cNvPr id="23" name="Picture 22" descr="File:&lt;strong&gt;Microsoft&lt;/strong&gt; &lt;strong&gt;Outlook&lt;/strong&gt; 2013 logo.svg - Wikipedia, the free ...">
              <a:extLst>
                <a:ext uri="{FF2B5EF4-FFF2-40B4-BE49-F238E27FC236}">
                  <a16:creationId xmlns:a16="http://schemas.microsoft.com/office/drawing/2014/main" id="{C0308795-6757-42A5-83C3-FEC3E89C7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804" y="5514646"/>
              <a:ext cx="293631" cy="288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3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21703F-C8C6-4920-8394-97A70BD55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13861" cy="6858000"/>
          </a:xfrm>
          <a:prstGeom prst="rect">
            <a:avLst/>
          </a:prstGeom>
        </p:spPr>
      </p:pic>
      <p:pic>
        <p:nvPicPr>
          <p:cNvPr id="6" name="Graphic 5" descr="Flip calendar outline">
            <a:extLst>
              <a:ext uri="{FF2B5EF4-FFF2-40B4-BE49-F238E27FC236}">
                <a16:creationId xmlns:a16="http://schemas.microsoft.com/office/drawing/2014/main" id="{39369E75-7D4D-42A3-9755-A2B31B8C6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4847" y="157873"/>
            <a:ext cx="2326897" cy="2326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6833A0-B5B7-4449-B8A7-CF807A7E7BBB}"/>
              </a:ext>
            </a:extLst>
          </p:cNvPr>
          <p:cNvSpPr txBox="1"/>
          <p:nvPr/>
        </p:nvSpPr>
        <p:spPr>
          <a:xfrm>
            <a:off x="10260344" y="1210826"/>
            <a:ext cx="113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2020</a:t>
            </a:r>
            <a:endParaRPr lang="en-CA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2237DA-7032-406A-ABA3-850015E29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692"/>
          <a:stretch/>
        </p:blipFill>
        <p:spPr>
          <a:xfrm>
            <a:off x="5081237" y="225928"/>
            <a:ext cx="1782313" cy="2111884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005D03D2-226E-4CA5-A1E4-B6F1F080BB5E}"/>
              </a:ext>
            </a:extLst>
          </p:cNvPr>
          <p:cNvSpPr txBox="1">
            <a:spLocks/>
          </p:cNvSpPr>
          <p:nvPr/>
        </p:nvSpPr>
        <p:spPr>
          <a:xfrm>
            <a:off x="4192862" y="2221643"/>
            <a:ext cx="3711625" cy="4713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/>
              <a:t>Document Ranking Leaderboard</a:t>
            </a:r>
            <a:endParaRPr lang="en-CA" sz="2000" b="1" dirty="0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E6BDE798-CFF9-41C6-8EAE-290DE562E95C}"/>
              </a:ext>
            </a:extLst>
          </p:cNvPr>
          <p:cNvSpPr txBox="1">
            <a:spLocks/>
          </p:cNvSpPr>
          <p:nvPr/>
        </p:nvSpPr>
        <p:spPr>
          <a:xfrm>
            <a:off x="4192862" y="2693007"/>
            <a:ext cx="3711625" cy="11569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US" sz="2000" b="1" dirty="0"/>
              <a:t>+</a:t>
            </a:r>
          </a:p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US" sz="2000" b="1" dirty="0"/>
              <a:t>TREC 2020 Deep Learning Track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92F395-3EE2-4228-98C1-7399520DE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7285" y="3849955"/>
            <a:ext cx="6013323" cy="2861956"/>
          </a:xfrm>
          <a:prstGeom prst="rect">
            <a:avLst/>
          </a:prstGeom>
        </p:spPr>
      </p:pic>
      <p:pic>
        <p:nvPicPr>
          <p:cNvPr id="2050" name="Picture 2" descr="Coronavirus: A new type of vaccine using RNA could help defeat COVID-19">
            <a:extLst>
              <a:ext uri="{FF2B5EF4-FFF2-40B4-BE49-F238E27FC236}">
                <a16:creationId xmlns:a16="http://schemas.microsoft.com/office/drawing/2014/main" id="{64BA0698-762D-47E8-BDA4-4AD92AB6C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960" y="4643619"/>
            <a:ext cx="1914644" cy="192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3A7CA-0B9C-4B93-8148-AA084F6A0A71}"/>
              </a:ext>
            </a:extLst>
          </p:cNvPr>
          <p:cNvSpPr txBox="1"/>
          <p:nvPr/>
        </p:nvSpPr>
        <p:spPr>
          <a:xfrm>
            <a:off x="10067042" y="3663760"/>
            <a:ext cx="2073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Also, this guy </a:t>
            </a:r>
          </a:p>
          <a:p>
            <a:pPr algn="ctr"/>
            <a:r>
              <a:rPr lang="en-US" sz="2400" b="1" dirty="0"/>
              <a:t>😒👇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339988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09FE2-F174-458D-BBA6-4D99316E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making progress?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656C8-480D-40A3-858F-CE0476FE7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22963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2000" dirty="0"/>
              <a:t>Deep learning models have gone from novelty to commodity in communities like SIGIR—parallels to how learning-to-rank models “took over” IR</a:t>
            </a: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CA" sz="2000" dirty="0"/>
              <a:t>Deep models have demonstrated large gains over previous state-of-the-art, and the gap continues to grow</a:t>
            </a: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CA" sz="2000" dirty="0"/>
              <a:t>But we must be careful of how we interpret “progress”, and interrogate the evidence when it is largely based on a single benchmark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3B42CE47-95B5-4ECF-A257-20F5EE6FA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163" y="3790083"/>
            <a:ext cx="6886713" cy="2702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15C9AE-84A9-4605-BCFF-CF9647DE1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609" y="543343"/>
            <a:ext cx="4136191" cy="28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52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1A899-9AD9-4908-9318-8717FD2C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making meaningful progress?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FB5F6-6B55-46B0-A8BA-1C9F01E389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Internal validity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Overfitting via multiple testing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validity of leaderboard ranking</a:t>
            </a:r>
          </a:p>
          <a:p>
            <a:pPr marL="0" indent="0">
              <a:lnSpc>
                <a:spcPct val="100000"/>
              </a:lnSpc>
              <a:spcBef>
                <a:spcPts val="4800"/>
              </a:spcBef>
              <a:buNone/>
            </a:pPr>
            <a:r>
              <a:rPr lang="en-US" b="1" dirty="0"/>
              <a:t>External validity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Overfitting to single task or data distribution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B866AF-9F98-4371-BCF7-245E95968D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b="1" dirty="0"/>
              <a:t>Statistical validity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/>
              <a:t>IR metrics and interval-scale</a:t>
            </a:r>
          </a:p>
          <a:p>
            <a:pPr marL="0" indent="0">
              <a:lnSpc>
                <a:spcPct val="100000"/>
              </a:lnSpc>
              <a:buNone/>
            </a:pPr>
            <a:endParaRPr lang="en-CA" dirty="0"/>
          </a:p>
          <a:p>
            <a:pPr marL="0" indent="0">
              <a:lnSpc>
                <a:spcPct val="100000"/>
              </a:lnSpc>
              <a:spcBef>
                <a:spcPts val="4800"/>
              </a:spcBef>
              <a:buNone/>
            </a:pPr>
            <a:r>
              <a:rPr lang="en-CA" b="1" dirty="0"/>
              <a:t>Externalities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/>
              <a:t>No data </a:t>
            </a:r>
            <a:r>
              <a:rPr lang="en-CA" dirty="0">
                <a:latin typeface="Segoe UI Light" panose="020B0502040204020203" pitchFamily="34" charset="0"/>
                <a:cs typeface="Segoe UI Light" panose="020B0502040204020203" pitchFamily="34" charset="0"/>
              </a:rPr>
              <a:t>≠ no progress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>
                <a:latin typeface="Segoe UI Light" panose="020B0502040204020203" pitchFamily="34" charset="0"/>
                <a:cs typeface="Segoe UI Light" panose="020B0502040204020203" pitchFamily="34" charset="0"/>
              </a:rPr>
              <a:t>Social harms and ecological costs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3840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DD0E-D532-45D4-BDA4-7D89806E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validity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89FE8-855D-4D47-8E55-9271AFE10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72742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Best practice for avoiding multiple testing </a:t>
            </a:r>
            <a:r>
              <a:rPr lang="en-US" dirty="0">
                <a:sym typeface="Wingdings" panose="05000000000000000000" pitchFamily="2" charset="2"/>
              </a:rPr>
              <a:t> Participate at </a:t>
            </a:r>
            <a:r>
              <a:rPr lang="en-US" dirty="0"/>
              <a:t>TREC (single-shot submission + pooled judgments)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MS MARCO Leaderboard allows multiple submissions, but we discourage frequent submissions and metadata updates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Least robust: Reuse TREC test set from previous year for evaluation—but useful if we follow strict experiment protocols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3DA91F-374D-45EF-8C55-FE1D13F6B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296" y="2482580"/>
            <a:ext cx="3979439" cy="4375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72B23-6F25-4544-906D-423DB8BDA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750"/>
          <a:stretch/>
        </p:blipFill>
        <p:spPr>
          <a:xfrm>
            <a:off x="6946032" y="181917"/>
            <a:ext cx="5245968" cy="19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28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6D5DC-58B0-4114-8BBC-742CCBEE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69" y="457200"/>
            <a:ext cx="6668520" cy="1600200"/>
          </a:xfrm>
        </p:spPr>
        <p:txBody>
          <a:bodyPr>
            <a:normAutofit/>
          </a:bodyPr>
          <a:lstStyle/>
          <a:p>
            <a:r>
              <a:rPr lang="en-US" sz="4000" dirty="0"/>
              <a:t>Stability of MS MARCO public leaderboard</a:t>
            </a:r>
            <a:endParaRPr lang="en-CA" sz="40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A9E433-48E9-47C6-9377-B7A530048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769" y="2291577"/>
            <a:ext cx="6668520" cy="342900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600"/>
              </a:spcBef>
            </a:pPr>
            <a:r>
              <a:rPr lang="en-US" sz="2800" dirty="0"/>
              <a:t>Under bootstrap analysis we find the leaderboard rankings fairly stable!</a:t>
            </a:r>
            <a:endParaRPr lang="en-CA" sz="2800" dirty="0"/>
          </a:p>
          <a:p>
            <a:pPr>
              <a:lnSpc>
                <a:spcPct val="100000"/>
              </a:lnSpc>
              <a:spcBef>
                <a:spcPts val="3600"/>
              </a:spcBef>
            </a:pPr>
            <a:r>
              <a:rPr lang="en-US" sz="2800" dirty="0"/>
              <a:t>Very unlikely that a lower-ranked run would overtake a top-ranked run under bootstrapping 😊👍</a:t>
            </a:r>
            <a:endParaRPr lang="en-CA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0DF0B-F0E4-40A6-8262-C0D853DCA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330"/>
          <a:stretch/>
        </p:blipFill>
        <p:spPr>
          <a:xfrm>
            <a:off x="4900991" y="5002932"/>
            <a:ext cx="3448771" cy="1855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11904-5B3B-4E02-B5F7-02EDF8240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7798891" y="57985"/>
            <a:ext cx="4280453" cy="4484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7FB65-83EB-42B9-9783-897974C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1" b="50000"/>
          <a:stretch/>
        </p:blipFill>
        <p:spPr>
          <a:xfrm>
            <a:off x="8525947" y="4865327"/>
            <a:ext cx="3448771" cy="18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18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6D5DC-58B0-4114-8BBC-742CCBEE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5591"/>
            <a:ext cx="4751739" cy="1600200"/>
          </a:xfrm>
        </p:spPr>
        <p:txBody>
          <a:bodyPr>
            <a:normAutofit/>
          </a:bodyPr>
          <a:lstStyle/>
          <a:p>
            <a:r>
              <a:rPr lang="en-US" sz="4000" dirty="0"/>
              <a:t>Private leaderboard</a:t>
            </a:r>
            <a:endParaRPr lang="en-CA" sz="40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A9E433-48E9-47C6-9377-B7A530048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8376"/>
            <a:ext cx="4751739" cy="3997923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2400" dirty="0"/>
              <a:t>We included 45 TREC 2020 queries in the document ranking eval set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2400" dirty="0"/>
              <a:t>The top leaderboard run has a more “spread out” rank on the TREC queries and is overtaken by the best TREC 2020 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CA" sz="2400" dirty="0"/>
              <a:t>This may be due to distribution difference between the two test sets or the smaller size of the TREC set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1583EE-D60C-484D-AFDE-D5BB3932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08" y="459252"/>
            <a:ext cx="4751739" cy="567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75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DD0E-D532-45D4-BDA4-7D89806E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validity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4509A9-964A-4CAB-B791-26B623F94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i="1" dirty="0"/>
              <a:t>If </a:t>
            </a:r>
            <a:r>
              <a:rPr lang="en-US" dirty="0"/>
              <a:t>MS MARCO’s training data were to be only useful for achieving good results on MS MARCO’s test set, then it’s less useful for the IR community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dirty="0"/>
              <a:t>Important: transfer learning from MS MARCO to other benchmarks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TREC DL </a:t>
            </a:r>
            <a:r>
              <a:rPr lang="en-US" i="1" dirty="0"/>
              <a:t>is </a:t>
            </a:r>
            <a:r>
              <a:rPr lang="en-US" dirty="0"/>
              <a:t>transfer learning (MS MARCO sparse binary labels </a:t>
            </a:r>
            <a:r>
              <a:rPr lang="en-US" dirty="0">
                <a:sym typeface="Wingdings" panose="05000000000000000000" pitchFamily="2" charset="2"/>
              </a:rPr>
              <a:t> NIST’s 5-point labels)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ym typeface="Wingdings" panose="05000000000000000000" pitchFamily="2" charset="2"/>
              </a:rPr>
              <a:t>Promising results: MS MARCO  Robust04, TREC-COVID, TREC-</a:t>
            </a:r>
            <a:r>
              <a:rPr lang="en-US" dirty="0" err="1">
                <a:sym typeface="Wingdings" panose="05000000000000000000" pitchFamily="2" charset="2"/>
              </a:rPr>
              <a:t>CAsT</a:t>
            </a:r>
            <a:endParaRPr lang="en-US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>
                <a:sym typeface="Wingdings" panose="05000000000000000000" pitchFamily="2" charset="2"/>
              </a:rPr>
              <a:t>Med-MARCO (medical subset of MS MARCO)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2E4D6-0DE9-4D8C-A7F5-2D5A95928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816" y="5270739"/>
            <a:ext cx="3601184" cy="1419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718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A611D5-5922-4466-8A35-1301B17DE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1801890"/>
            <a:ext cx="5622726" cy="117358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BERT-scale deep ranking models in production search systems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15B60-8A9B-4181-9715-B33BB8D81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945" y="1056387"/>
            <a:ext cx="3906921" cy="619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4DABB7-22B2-481A-968D-5247849D1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4613"/>
          <a:stretch/>
        </p:blipFill>
        <p:spPr>
          <a:xfrm>
            <a:off x="740628" y="3173091"/>
            <a:ext cx="6434877" cy="380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B4859D-5C51-4B01-ACA4-5BBA84C9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4" y="887271"/>
            <a:ext cx="5622727" cy="1358288"/>
          </a:xfrm>
        </p:spPr>
        <p:txBody>
          <a:bodyPr anchor="t">
            <a:normAutofit/>
          </a:bodyPr>
          <a:lstStyle/>
          <a:p>
            <a:r>
              <a:rPr lang="en-US" sz="4800" dirty="0"/>
              <a:t>Industry impact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716557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DD0E-D532-45D4-BDA4-7D89806E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validity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13A16-1665-49B3-A1CC-167469A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1443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dirty="0"/>
              <a:t>Recent debate by Ferrante et al. on whether IR metrics like RR and NDCG are interval-scale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dirty="0"/>
              <a:t>Their argument based on representational theory of measurement: we must satisfy the solvability condition over the empirical set of all possible SERP states</a:t>
            </a:r>
            <a:endParaRPr lang="en-CA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4475C5F-BCC3-49A0-946D-97CE117C341D}"/>
              </a:ext>
            </a:extLst>
          </p:cNvPr>
          <p:cNvSpPr txBox="1">
            <a:spLocks/>
          </p:cNvSpPr>
          <p:nvPr/>
        </p:nvSpPr>
        <p:spPr>
          <a:xfrm>
            <a:off x="838199" y="4069718"/>
            <a:ext cx="5744523" cy="2788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/>
              <a:t>In this example involving the domain set of all SERPs of length 3 and binary notion of relevance, this requires the existence of some SERP corresponding to RR of 0.17 and 0.83</a:t>
            </a:r>
            <a:endParaRPr lang="en-CA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561310-EB1F-4F1A-B5CB-787A57E9F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356" y="4134678"/>
            <a:ext cx="4664983" cy="16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83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044CB-E5D0-466A-946D-FC5767498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position on the interval-scale debate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66134-42D4-4C86-AC46-E6B213627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IR metrics are fundamentally not measurements over SERP states, but over all possible user-perceived relevance/utility states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It may not be important that we cannot realize a RR value of 0.17 if we believe there exists some user-perceived relevance state that corresponds to that value of the metric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Of course, there’s no reason to believe these metrics are interval-scale even with respect to user-perceived relevance/utility states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How to correctly calibrate these metrics is an interesting area for future research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2287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EF54B-DB04-494B-A4BA-C1DA7D90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Shout out to all my mentors/collaborators/co-authors over the years!</a:t>
            </a:r>
            <a:endParaRPr lang="en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29C42-7A07-43AE-9E5E-057A419C2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9908" y="4876297"/>
            <a:ext cx="2815684" cy="561302"/>
          </a:xfrm>
        </p:spPr>
        <p:txBody>
          <a:bodyPr anchor="b"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…and many others</a:t>
            </a:r>
            <a:endParaRPr lang="en-CA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1C4EED-53CF-4214-953F-D9AB8A41E6C1}"/>
              </a:ext>
            </a:extLst>
          </p:cNvPr>
          <p:cNvGrpSpPr/>
          <p:nvPr/>
        </p:nvGrpSpPr>
        <p:grpSpPr>
          <a:xfrm>
            <a:off x="1148025" y="1825623"/>
            <a:ext cx="9895950" cy="3614071"/>
            <a:chOff x="838200" y="1825623"/>
            <a:chExt cx="9895950" cy="3614071"/>
          </a:xfrm>
        </p:grpSpPr>
        <p:pic>
          <p:nvPicPr>
            <p:cNvPr id="4" name="Picture 2" descr="Nick Craswell">
              <a:extLst>
                <a:ext uri="{FF2B5EF4-FFF2-40B4-BE49-F238E27FC236}">
                  <a16:creationId xmlns:a16="http://schemas.microsoft.com/office/drawing/2014/main" id="{B48BD95E-7D5B-454F-BCB3-9D7B738D2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825625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Emine Yilmaz, Amazon Scholar, Amazon">
              <a:extLst>
                <a:ext uri="{FF2B5EF4-FFF2-40B4-BE49-F238E27FC236}">
                  <a16:creationId xmlns:a16="http://schemas.microsoft.com/office/drawing/2014/main" id="{C7B9E7BC-CE5C-4ACC-88AF-12A3F5CA4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515" y="1825625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Fernando Diaz - Mila">
              <a:extLst>
                <a:ext uri="{FF2B5EF4-FFF2-40B4-BE49-F238E27FC236}">
                  <a16:creationId xmlns:a16="http://schemas.microsoft.com/office/drawing/2014/main" id="{B9168A62-CE1D-43A2-978E-E323963F4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830" y="1825625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avidHawkingMicrosoft (David Hawking) · GitHub">
              <a:extLst>
                <a:ext uri="{FF2B5EF4-FFF2-40B4-BE49-F238E27FC236}">
                  <a16:creationId xmlns:a16="http://schemas.microsoft.com/office/drawing/2014/main" id="{397FC032-6133-4CC4-8435-CA1DC0394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145" y="1825625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usan Dumais - Wikipedia">
              <a:extLst>
                <a:ext uri="{FF2B5EF4-FFF2-40B4-BE49-F238E27FC236}">
                  <a16:creationId xmlns:a16="http://schemas.microsoft.com/office/drawing/2014/main" id="{1C665F23-EBDD-4D08-A038-B34C4DB37A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2" r="21987"/>
            <a:stretch/>
          </p:blipFill>
          <p:spPr bwMode="auto">
            <a:xfrm>
              <a:off x="5919460" y="1825625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Rich Caruana at Microsoft Research">
              <a:extLst>
                <a:ext uri="{FF2B5EF4-FFF2-40B4-BE49-F238E27FC236}">
                  <a16:creationId xmlns:a16="http://schemas.microsoft.com/office/drawing/2014/main" id="{52CBCA73-3A68-4D32-B307-E5604A164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9775" y="1825624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Milad Shokouhi at Microsoft Research">
              <a:extLst>
                <a:ext uri="{FF2B5EF4-FFF2-40B4-BE49-F238E27FC236}">
                  <a16:creationId xmlns:a16="http://schemas.microsoft.com/office/drawing/2014/main" id="{8BDFBEF0-C08D-449A-A897-CF0A1B6055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6" b="4508"/>
            <a:stretch/>
          </p:blipFill>
          <p:spPr bwMode="auto">
            <a:xfrm>
              <a:off x="8460086" y="1825623"/>
              <a:ext cx="1005840" cy="100584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ilip Radlinski (@firadl) | Twitter">
              <a:extLst>
                <a:ext uri="{FF2B5EF4-FFF2-40B4-BE49-F238E27FC236}">
                  <a16:creationId xmlns:a16="http://schemas.microsoft.com/office/drawing/2014/main" id="{6A67E192-2448-497A-A9F4-A940EB4D5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0401" y="1825624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Katja Hofmann (@katjahofmann) | Twitter">
              <a:extLst>
                <a:ext uri="{FF2B5EF4-FFF2-40B4-BE49-F238E27FC236}">
                  <a16:creationId xmlns:a16="http://schemas.microsoft.com/office/drawing/2014/main" id="{EA738C5C-8C8F-47BF-B9D9-16DC44A69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30786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amed Zamani">
              <a:extLst>
                <a:ext uri="{FF2B5EF4-FFF2-40B4-BE49-F238E27FC236}">
                  <a16:creationId xmlns:a16="http://schemas.microsoft.com/office/drawing/2014/main" id="{0D9E8C0A-DDDE-47C4-A144-BDEC924A5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514" y="3130785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62E34E7E-E613-46CD-8D43-2E40DBF8DA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3378829" y="3130784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4" name="Picture 2" descr="Sebastian Hofstätter (@s_hofstaetter) | Twitter">
              <a:extLst>
                <a:ext uri="{FF2B5EF4-FFF2-40B4-BE49-F238E27FC236}">
                  <a16:creationId xmlns:a16="http://schemas.microsoft.com/office/drawing/2014/main" id="{46178373-E9B2-4E24-A1AC-7521799A4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143" y="3130783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58" name="Picture 2" descr="Turing-NLG: A 17-billion-parameter language model by Microsoft - Microsoft  Research">
              <a:extLst>
                <a:ext uri="{FF2B5EF4-FFF2-40B4-BE49-F238E27FC236}">
                  <a16:creationId xmlns:a16="http://schemas.microsoft.com/office/drawing/2014/main" id="{17EAAAEA-77A6-4D53-A386-9F8B932096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18" b="81"/>
            <a:stretch/>
          </p:blipFill>
          <p:spPr bwMode="auto">
            <a:xfrm>
              <a:off x="5919457" y="3130783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2" name="Picture 2" descr="Asia J. Biega">
              <a:extLst>
                <a:ext uri="{FF2B5EF4-FFF2-40B4-BE49-F238E27FC236}">
                  <a16:creationId xmlns:a16="http://schemas.microsoft.com/office/drawing/2014/main" id="{F39CBE8B-7F04-43F8-9AFF-93C3D7CEE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9772" y="3130783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 descr="Carterette receives prestigious national award for research on search  engines">
              <a:extLst>
                <a:ext uri="{FF2B5EF4-FFF2-40B4-BE49-F238E27FC236}">
                  <a16:creationId xmlns:a16="http://schemas.microsoft.com/office/drawing/2014/main" id="{F2D6FB5C-34EB-4512-8020-9DE5F002D6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9" r="24625"/>
            <a:stretch/>
          </p:blipFill>
          <p:spPr bwMode="auto">
            <a:xfrm>
              <a:off x="8460086" y="3130782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C063DCB9-54C4-422A-BBA8-661D19360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5919" y="3130782"/>
              <a:ext cx="1008230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4" name="Picture 2" descr="Gabriella Kazai (@gkazai) | Twitter">
              <a:extLst>
                <a:ext uri="{FF2B5EF4-FFF2-40B4-BE49-F238E27FC236}">
                  <a16:creationId xmlns:a16="http://schemas.microsoft.com/office/drawing/2014/main" id="{D5E20489-E84C-4398-B705-D282A3040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435945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8" name="Picture 2" descr="Jaime Arguello - UNC School of Information &amp; Library Science">
              <a:extLst>
                <a:ext uri="{FF2B5EF4-FFF2-40B4-BE49-F238E27FC236}">
                  <a16:creationId xmlns:a16="http://schemas.microsoft.com/office/drawing/2014/main" id="{CC38DE15-3E78-4A70-9920-3296330B6A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" t="14524" r="16" b="14526"/>
            <a:stretch/>
          </p:blipFill>
          <p:spPr bwMode="auto">
            <a:xfrm>
              <a:off x="2108514" y="4435943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2" name="Picture 2" descr="Matteo VENANZI | PhD Student | MSc in Computer Engineering | University of  Southampton, Southampton | Department of Electronics and Computer Science  (ECS)">
              <a:extLst>
                <a:ext uri="{FF2B5EF4-FFF2-40B4-BE49-F238E27FC236}">
                  <a16:creationId xmlns:a16="http://schemas.microsoft.com/office/drawing/2014/main" id="{1B984A37-8D7F-47DE-B350-705E2F4F7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828" y="4435943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26" name="Picture 2" descr="Laura Dietz | UNH Today">
              <a:extLst>
                <a:ext uri="{FF2B5EF4-FFF2-40B4-BE49-F238E27FC236}">
                  <a16:creationId xmlns:a16="http://schemas.microsoft.com/office/drawing/2014/main" id="{1C1A3E51-8FCA-472A-9E54-CD60421E5B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2" b="29012"/>
            <a:stretch/>
          </p:blipFill>
          <p:spPr bwMode="auto">
            <a:xfrm>
              <a:off x="4649142" y="4435941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0" name="Picture 2" descr="Daniel Campos - AI Research Scientist - Neural Magic | LinkedIn">
              <a:extLst>
                <a:ext uri="{FF2B5EF4-FFF2-40B4-BE49-F238E27FC236}">
                  <a16:creationId xmlns:a16="http://schemas.microsoft.com/office/drawing/2014/main" id="{70BD75EC-FB38-497F-A1D7-D58B47A34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456" y="4435941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A0B68D-05D2-443E-8F20-BF3A3E19D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13267" b="463"/>
            <a:stretch/>
          </p:blipFill>
          <p:spPr>
            <a:xfrm>
              <a:off x="7189770" y="4433850"/>
              <a:ext cx="1003749" cy="1003749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191954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DD0E-D532-45D4-BDA4-7D89806E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89FE8-855D-4D47-8E55-9271AFE10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067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dirty="0"/>
              <a:t>When we create benchmarks, we implicitly tell the community where to focus their research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dirty="0"/>
              <a:t>Scenarios without data (e.g., non-English IR) can suffer consequently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CA" sz="2400" dirty="0"/>
              <a:t>We must also consider the social and ecological costs of the models that we are encouraging to be developed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0BC2F5-B87C-4356-9147-2D081B4BCB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6073" y="657497"/>
            <a:ext cx="5181600" cy="3922361"/>
          </a:xfrm>
          <a:custGeom>
            <a:avLst/>
            <a:gdLst>
              <a:gd name="connsiteX0" fmla="*/ 0 w 5181600"/>
              <a:gd name="connsiteY0" fmla="*/ 0 h 3922361"/>
              <a:gd name="connsiteX1" fmla="*/ 523917 w 5181600"/>
              <a:gd name="connsiteY1" fmla="*/ 0 h 3922361"/>
              <a:gd name="connsiteX2" fmla="*/ 996019 w 5181600"/>
              <a:gd name="connsiteY2" fmla="*/ 0 h 3922361"/>
              <a:gd name="connsiteX3" fmla="*/ 1675384 w 5181600"/>
              <a:gd name="connsiteY3" fmla="*/ 0 h 3922361"/>
              <a:gd name="connsiteX4" fmla="*/ 2251117 w 5181600"/>
              <a:gd name="connsiteY4" fmla="*/ 0 h 3922361"/>
              <a:gd name="connsiteX5" fmla="*/ 2826851 w 5181600"/>
              <a:gd name="connsiteY5" fmla="*/ 0 h 3922361"/>
              <a:gd name="connsiteX6" fmla="*/ 3402584 w 5181600"/>
              <a:gd name="connsiteY6" fmla="*/ 0 h 3922361"/>
              <a:gd name="connsiteX7" fmla="*/ 4081949 w 5181600"/>
              <a:gd name="connsiteY7" fmla="*/ 0 h 3922361"/>
              <a:gd name="connsiteX8" fmla="*/ 4657683 w 5181600"/>
              <a:gd name="connsiteY8" fmla="*/ 0 h 3922361"/>
              <a:gd name="connsiteX9" fmla="*/ 5181600 w 5181600"/>
              <a:gd name="connsiteY9" fmla="*/ 0 h 3922361"/>
              <a:gd name="connsiteX10" fmla="*/ 5181600 w 5181600"/>
              <a:gd name="connsiteY10" fmla="*/ 481890 h 3922361"/>
              <a:gd name="connsiteX11" fmla="*/ 5181600 w 5181600"/>
              <a:gd name="connsiteY11" fmla="*/ 1042227 h 3922361"/>
              <a:gd name="connsiteX12" fmla="*/ 5181600 w 5181600"/>
              <a:gd name="connsiteY12" fmla="*/ 1484894 h 3922361"/>
              <a:gd name="connsiteX13" fmla="*/ 5181600 w 5181600"/>
              <a:gd name="connsiteY13" fmla="*/ 1966784 h 3922361"/>
              <a:gd name="connsiteX14" fmla="*/ 5181600 w 5181600"/>
              <a:gd name="connsiteY14" fmla="*/ 2448674 h 3922361"/>
              <a:gd name="connsiteX15" fmla="*/ 5181600 w 5181600"/>
              <a:gd name="connsiteY15" fmla="*/ 3009011 h 3922361"/>
              <a:gd name="connsiteX16" fmla="*/ 5181600 w 5181600"/>
              <a:gd name="connsiteY16" fmla="*/ 3922361 h 3922361"/>
              <a:gd name="connsiteX17" fmla="*/ 4554051 w 5181600"/>
              <a:gd name="connsiteY17" fmla="*/ 3922361 h 3922361"/>
              <a:gd name="connsiteX18" fmla="*/ 4030133 w 5181600"/>
              <a:gd name="connsiteY18" fmla="*/ 3922361 h 3922361"/>
              <a:gd name="connsiteX19" fmla="*/ 3454400 w 5181600"/>
              <a:gd name="connsiteY19" fmla="*/ 3922361 h 3922361"/>
              <a:gd name="connsiteX20" fmla="*/ 2930483 w 5181600"/>
              <a:gd name="connsiteY20" fmla="*/ 3922361 h 3922361"/>
              <a:gd name="connsiteX21" fmla="*/ 2406565 w 5181600"/>
              <a:gd name="connsiteY21" fmla="*/ 3922361 h 3922361"/>
              <a:gd name="connsiteX22" fmla="*/ 1986280 w 5181600"/>
              <a:gd name="connsiteY22" fmla="*/ 3922361 h 3922361"/>
              <a:gd name="connsiteX23" fmla="*/ 1358731 w 5181600"/>
              <a:gd name="connsiteY23" fmla="*/ 3922361 h 3922361"/>
              <a:gd name="connsiteX24" fmla="*/ 731181 w 5181600"/>
              <a:gd name="connsiteY24" fmla="*/ 3922361 h 3922361"/>
              <a:gd name="connsiteX25" fmla="*/ 0 w 5181600"/>
              <a:gd name="connsiteY25" fmla="*/ 3922361 h 3922361"/>
              <a:gd name="connsiteX26" fmla="*/ 0 w 5181600"/>
              <a:gd name="connsiteY26" fmla="*/ 3440471 h 3922361"/>
              <a:gd name="connsiteX27" fmla="*/ 0 w 5181600"/>
              <a:gd name="connsiteY27" fmla="*/ 2958581 h 3922361"/>
              <a:gd name="connsiteX28" fmla="*/ 0 w 5181600"/>
              <a:gd name="connsiteY28" fmla="*/ 2515914 h 3922361"/>
              <a:gd name="connsiteX29" fmla="*/ 0 w 5181600"/>
              <a:gd name="connsiteY29" fmla="*/ 1994801 h 3922361"/>
              <a:gd name="connsiteX30" fmla="*/ 0 w 5181600"/>
              <a:gd name="connsiteY30" fmla="*/ 1552134 h 3922361"/>
              <a:gd name="connsiteX31" fmla="*/ 0 w 5181600"/>
              <a:gd name="connsiteY31" fmla="*/ 991797 h 3922361"/>
              <a:gd name="connsiteX32" fmla="*/ 0 w 5181600"/>
              <a:gd name="connsiteY32" fmla="*/ 549131 h 3922361"/>
              <a:gd name="connsiteX33" fmla="*/ 0 w 5181600"/>
              <a:gd name="connsiteY33" fmla="*/ 0 h 39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181600" h="3922361" fill="none" extrusionOk="0">
                <a:moveTo>
                  <a:pt x="0" y="0"/>
                </a:moveTo>
                <a:cubicBezTo>
                  <a:pt x="205119" y="-42064"/>
                  <a:pt x="412863" y="45918"/>
                  <a:pt x="523917" y="0"/>
                </a:cubicBezTo>
                <a:cubicBezTo>
                  <a:pt x="634971" y="-45918"/>
                  <a:pt x="827711" y="1084"/>
                  <a:pt x="996019" y="0"/>
                </a:cubicBezTo>
                <a:cubicBezTo>
                  <a:pt x="1164327" y="-1084"/>
                  <a:pt x="1489340" y="32166"/>
                  <a:pt x="1675384" y="0"/>
                </a:cubicBezTo>
                <a:cubicBezTo>
                  <a:pt x="1861428" y="-32166"/>
                  <a:pt x="2131409" y="6720"/>
                  <a:pt x="2251117" y="0"/>
                </a:cubicBezTo>
                <a:cubicBezTo>
                  <a:pt x="2370825" y="-6720"/>
                  <a:pt x="2650421" y="62421"/>
                  <a:pt x="2826851" y="0"/>
                </a:cubicBezTo>
                <a:cubicBezTo>
                  <a:pt x="3003281" y="-62421"/>
                  <a:pt x="3135098" y="28487"/>
                  <a:pt x="3402584" y="0"/>
                </a:cubicBezTo>
                <a:cubicBezTo>
                  <a:pt x="3670070" y="-28487"/>
                  <a:pt x="3819857" y="52033"/>
                  <a:pt x="4081949" y="0"/>
                </a:cubicBezTo>
                <a:cubicBezTo>
                  <a:pt x="4344042" y="-52033"/>
                  <a:pt x="4439965" y="67736"/>
                  <a:pt x="4657683" y="0"/>
                </a:cubicBezTo>
                <a:cubicBezTo>
                  <a:pt x="4875401" y="-67736"/>
                  <a:pt x="5020679" y="18374"/>
                  <a:pt x="5181600" y="0"/>
                </a:cubicBezTo>
                <a:cubicBezTo>
                  <a:pt x="5211607" y="172150"/>
                  <a:pt x="5158209" y="266800"/>
                  <a:pt x="5181600" y="481890"/>
                </a:cubicBezTo>
                <a:cubicBezTo>
                  <a:pt x="5204991" y="696980"/>
                  <a:pt x="5115664" y="924559"/>
                  <a:pt x="5181600" y="1042227"/>
                </a:cubicBezTo>
                <a:cubicBezTo>
                  <a:pt x="5247536" y="1159895"/>
                  <a:pt x="5161152" y="1319853"/>
                  <a:pt x="5181600" y="1484894"/>
                </a:cubicBezTo>
                <a:cubicBezTo>
                  <a:pt x="5202048" y="1649935"/>
                  <a:pt x="5126968" y="1778097"/>
                  <a:pt x="5181600" y="1966784"/>
                </a:cubicBezTo>
                <a:cubicBezTo>
                  <a:pt x="5236232" y="2155471"/>
                  <a:pt x="5178127" y="2249995"/>
                  <a:pt x="5181600" y="2448674"/>
                </a:cubicBezTo>
                <a:cubicBezTo>
                  <a:pt x="5185073" y="2647353"/>
                  <a:pt x="5115603" y="2789808"/>
                  <a:pt x="5181600" y="3009011"/>
                </a:cubicBezTo>
                <a:cubicBezTo>
                  <a:pt x="5247597" y="3228214"/>
                  <a:pt x="5151230" y="3586965"/>
                  <a:pt x="5181600" y="3922361"/>
                </a:cubicBezTo>
                <a:cubicBezTo>
                  <a:pt x="5003581" y="3980370"/>
                  <a:pt x="4821315" y="3900627"/>
                  <a:pt x="4554051" y="3922361"/>
                </a:cubicBezTo>
                <a:cubicBezTo>
                  <a:pt x="4286787" y="3944095"/>
                  <a:pt x="4253584" y="3904817"/>
                  <a:pt x="4030133" y="3922361"/>
                </a:cubicBezTo>
                <a:cubicBezTo>
                  <a:pt x="3806682" y="3939905"/>
                  <a:pt x="3638016" y="3911200"/>
                  <a:pt x="3454400" y="3922361"/>
                </a:cubicBezTo>
                <a:cubicBezTo>
                  <a:pt x="3270784" y="3933522"/>
                  <a:pt x="3189831" y="3884802"/>
                  <a:pt x="2930483" y="3922361"/>
                </a:cubicBezTo>
                <a:cubicBezTo>
                  <a:pt x="2671135" y="3959920"/>
                  <a:pt x="2518533" y="3866532"/>
                  <a:pt x="2406565" y="3922361"/>
                </a:cubicBezTo>
                <a:cubicBezTo>
                  <a:pt x="2294597" y="3978190"/>
                  <a:pt x="2121408" y="3898591"/>
                  <a:pt x="1986280" y="3922361"/>
                </a:cubicBezTo>
                <a:cubicBezTo>
                  <a:pt x="1851153" y="3946131"/>
                  <a:pt x="1622925" y="3898856"/>
                  <a:pt x="1358731" y="3922361"/>
                </a:cubicBezTo>
                <a:cubicBezTo>
                  <a:pt x="1094537" y="3945866"/>
                  <a:pt x="998080" y="3919635"/>
                  <a:pt x="731181" y="3922361"/>
                </a:cubicBezTo>
                <a:cubicBezTo>
                  <a:pt x="464282" y="3925087"/>
                  <a:pt x="283028" y="3854654"/>
                  <a:pt x="0" y="3922361"/>
                </a:cubicBezTo>
                <a:cubicBezTo>
                  <a:pt x="-11186" y="3782558"/>
                  <a:pt x="37233" y="3557809"/>
                  <a:pt x="0" y="3440471"/>
                </a:cubicBezTo>
                <a:cubicBezTo>
                  <a:pt x="-37233" y="3323133"/>
                  <a:pt x="17946" y="3082572"/>
                  <a:pt x="0" y="2958581"/>
                </a:cubicBezTo>
                <a:cubicBezTo>
                  <a:pt x="-17946" y="2834590"/>
                  <a:pt x="11748" y="2678189"/>
                  <a:pt x="0" y="2515914"/>
                </a:cubicBezTo>
                <a:cubicBezTo>
                  <a:pt x="-11748" y="2353639"/>
                  <a:pt x="7764" y="2132938"/>
                  <a:pt x="0" y="1994801"/>
                </a:cubicBezTo>
                <a:cubicBezTo>
                  <a:pt x="-7764" y="1856664"/>
                  <a:pt x="19047" y="1680276"/>
                  <a:pt x="0" y="1552134"/>
                </a:cubicBezTo>
                <a:cubicBezTo>
                  <a:pt x="-19047" y="1423992"/>
                  <a:pt x="33004" y="1196823"/>
                  <a:pt x="0" y="991797"/>
                </a:cubicBezTo>
                <a:cubicBezTo>
                  <a:pt x="-33004" y="786771"/>
                  <a:pt x="31706" y="723576"/>
                  <a:pt x="0" y="549131"/>
                </a:cubicBezTo>
                <a:cubicBezTo>
                  <a:pt x="-31706" y="374686"/>
                  <a:pt x="25792" y="264767"/>
                  <a:pt x="0" y="0"/>
                </a:cubicBezTo>
                <a:close/>
              </a:path>
              <a:path w="5181600" h="3922361" stroke="0" extrusionOk="0">
                <a:moveTo>
                  <a:pt x="0" y="0"/>
                </a:moveTo>
                <a:cubicBezTo>
                  <a:pt x="138162" y="-19778"/>
                  <a:pt x="276198" y="21725"/>
                  <a:pt x="523917" y="0"/>
                </a:cubicBezTo>
                <a:cubicBezTo>
                  <a:pt x="771636" y="-21725"/>
                  <a:pt x="858402" y="8927"/>
                  <a:pt x="996019" y="0"/>
                </a:cubicBezTo>
                <a:cubicBezTo>
                  <a:pt x="1133636" y="-8927"/>
                  <a:pt x="1350891" y="48341"/>
                  <a:pt x="1519936" y="0"/>
                </a:cubicBezTo>
                <a:cubicBezTo>
                  <a:pt x="1688981" y="-48341"/>
                  <a:pt x="2014076" y="1518"/>
                  <a:pt x="2199301" y="0"/>
                </a:cubicBezTo>
                <a:cubicBezTo>
                  <a:pt x="2384526" y="-1518"/>
                  <a:pt x="2528618" y="49780"/>
                  <a:pt x="2775035" y="0"/>
                </a:cubicBezTo>
                <a:cubicBezTo>
                  <a:pt x="3021452" y="-49780"/>
                  <a:pt x="3114762" y="56812"/>
                  <a:pt x="3298952" y="0"/>
                </a:cubicBezTo>
                <a:cubicBezTo>
                  <a:pt x="3483142" y="-56812"/>
                  <a:pt x="3605463" y="29148"/>
                  <a:pt x="3771053" y="0"/>
                </a:cubicBezTo>
                <a:cubicBezTo>
                  <a:pt x="3936643" y="-29148"/>
                  <a:pt x="4065942" y="45684"/>
                  <a:pt x="4294971" y="0"/>
                </a:cubicBezTo>
                <a:cubicBezTo>
                  <a:pt x="4524000" y="-45684"/>
                  <a:pt x="4961101" y="60836"/>
                  <a:pt x="5181600" y="0"/>
                </a:cubicBezTo>
                <a:cubicBezTo>
                  <a:pt x="5186069" y="103220"/>
                  <a:pt x="5163484" y="267944"/>
                  <a:pt x="5181600" y="442666"/>
                </a:cubicBezTo>
                <a:cubicBezTo>
                  <a:pt x="5199716" y="617388"/>
                  <a:pt x="5181574" y="812195"/>
                  <a:pt x="5181600" y="1003004"/>
                </a:cubicBezTo>
                <a:cubicBezTo>
                  <a:pt x="5181626" y="1193813"/>
                  <a:pt x="5151267" y="1287210"/>
                  <a:pt x="5181600" y="1484894"/>
                </a:cubicBezTo>
                <a:cubicBezTo>
                  <a:pt x="5211933" y="1682578"/>
                  <a:pt x="5129932" y="1754593"/>
                  <a:pt x="5181600" y="2006007"/>
                </a:cubicBezTo>
                <a:cubicBezTo>
                  <a:pt x="5233268" y="2257421"/>
                  <a:pt x="5159845" y="2407255"/>
                  <a:pt x="5181600" y="2644792"/>
                </a:cubicBezTo>
                <a:cubicBezTo>
                  <a:pt x="5203355" y="2882330"/>
                  <a:pt x="5173166" y="3029843"/>
                  <a:pt x="5181600" y="3165906"/>
                </a:cubicBezTo>
                <a:cubicBezTo>
                  <a:pt x="5190034" y="3301969"/>
                  <a:pt x="5147525" y="3570430"/>
                  <a:pt x="5181600" y="3922361"/>
                </a:cubicBezTo>
                <a:cubicBezTo>
                  <a:pt x="5036744" y="3956956"/>
                  <a:pt x="4876001" y="3898665"/>
                  <a:pt x="4761315" y="3922361"/>
                </a:cubicBezTo>
                <a:cubicBezTo>
                  <a:pt x="4646629" y="3946057"/>
                  <a:pt x="4338945" y="3864387"/>
                  <a:pt x="4133765" y="3922361"/>
                </a:cubicBezTo>
                <a:cubicBezTo>
                  <a:pt x="3928585" y="3980335"/>
                  <a:pt x="3824475" y="3867118"/>
                  <a:pt x="3661664" y="3922361"/>
                </a:cubicBezTo>
                <a:cubicBezTo>
                  <a:pt x="3498853" y="3977604"/>
                  <a:pt x="3332571" y="3873914"/>
                  <a:pt x="3241379" y="3922361"/>
                </a:cubicBezTo>
                <a:cubicBezTo>
                  <a:pt x="3150188" y="3970808"/>
                  <a:pt x="2896342" y="3867197"/>
                  <a:pt x="2665645" y="3922361"/>
                </a:cubicBezTo>
                <a:cubicBezTo>
                  <a:pt x="2434948" y="3977525"/>
                  <a:pt x="2218863" y="3912138"/>
                  <a:pt x="2089912" y="3922361"/>
                </a:cubicBezTo>
                <a:cubicBezTo>
                  <a:pt x="1960961" y="3932584"/>
                  <a:pt x="1587020" y="3884841"/>
                  <a:pt x="1410547" y="3922361"/>
                </a:cubicBezTo>
                <a:cubicBezTo>
                  <a:pt x="1234075" y="3959881"/>
                  <a:pt x="933724" y="3875913"/>
                  <a:pt x="782997" y="3922361"/>
                </a:cubicBezTo>
                <a:cubicBezTo>
                  <a:pt x="632270" y="3968809"/>
                  <a:pt x="281288" y="3829171"/>
                  <a:pt x="0" y="3922361"/>
                </a:cubicBezTo>
                <a:cubicBezTo>
                  <a:pt x="-48536" y="3717070"/>
                  <a:pt x="1254" y="3631134"/>
                  <a:pt x="0" y="3479695"/>
                </a:cubicBezTo>
                <a:cubicBezTo>
                  <a:pt x="-1254" y="3328256"/>
                  <a:pt x="1801" y="3169265"/>
                  <a:pt x="0" y="2997804"/>
                </a:cubicBezTo>
                <a:cubicBezTo>
                  <a:pt x="-1801" y="2826343"/>
                  <a:pt x="35943" y="2667824"/>
                  <a:pt x="0" y="2555138"/>
                </a:cubicBezTo>
                <a:cubicBezTo>
                  <a:pt x="-35943" y="2442452"/>
                  <a:pt x="18000" y="2118476"/>
                  <a:pt x="0" y="1916354"/>
                </a:cubicBezTo>
                <a:cubicBezTo>
                  <a:pt x="-18000" y="1714232"/>
                  <a:pt x="20342" y="1578847"/>
                  <a:pt x="0" y="1434463"/>
                </a:cubicBezTo>
                <a:cubicBezTo>
                  <a:pt x="-20342" y="1290079"/>
                  <a:pt x="28565" y="1191629"/>
                  <a:pt x="0" y="952573"/>
                </a:cubicBezTo>
                <a:cubicBezTo>
                  <a:pt x="-28565" y="713517"/>
                  <a:pt x="48889" y="658570"/>
                  <a:pt x="0" y="509907"/>
                </a:cubicBezTo>
                <a:cubicBezTo>
                  <a:pt x="-48889" y="361244"/>
                  <a:pt x="60691" y="13838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3112732"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0FB30-5D25-45DF-8AFC-7E7660459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070" y="4921773"/>
            <a:ext cx="3531930" cy="176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252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328CBA-8745-4856-9B52-04CCBA4D9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010" y="5804300"/>
            <a:ext cx="3895869" cy="1049381"/>
          </a:xfrm>
          <a:custGeom>
            <a:avLst/>
            <a:gdLst>
              <a:gd name="connsiteX0" fmla="*/ 0 w 3895869"/>
              <a:gd name="connsiteY0" fmla="*/ 0 h 1049381"/>
              <a:gd name="connsiteX1" fmla="*/ 595511 w 3895869"/>
              <a:gd name="connsiteY1" fmla="*/ 0 h 1049381"/>
              <a:gd name="connsiteX2" fmla="*/ 1113105 w 3895869"/>
              <a:gd name="connsiteY2" fmla="*/ 0 h 1049381"/>
              <a:gd name="connsiteX3" fmla="*/ 1591741 w 3895869"/>
              <a:gd name="connsiteY3" fmla="*/ 0 h 1049381"/>
              <a:gd name="connsiteX4" fmla="*/ 2148293 w 3895869"/>
              <a:gd name="connsiteY4" fmla="*/ 0 h 1049381"/>
              <a:gd name="connsiteX5" fmla="*/ 2743805 w 3895869"/>
              <a:gd name="connsiteY5" fmla="*/ 0 h 1049381"/>
              <a:gd name="connsiteX6" fmla="*/ 3222440 w 3895869"/>
              <a:gd name="connsiteY6" fmla="*/ 0 h 1049381"/>
              <a:gd name="connsiteX7" fmla="*/ 3895869 w 3895869"/>
              <a:gd name="connsiteY7" fmla="*/ 0 h 1049381"/>
              <a:gd name="connsiteX8" fmla="*/ 3895869 w 3895869"/>
              <a:gd name="connsiteY8" fmla="*/ 524691 h 1049381"/>
              <a:gd name="connsiteX9" fmla="*/ 3895869 w 3895869"/>
              <a:gd name="connsiteY9" fmla="*/ 1049381 h 1049381"/>
              <a:gd name="connsiteX10" fmla="*/ 3378275 w 3895869"/>
              <a:gd name="connsiteY10" fmla="*/ 1049381 h 1049381"/>
              <a:gd name="connsiteX11" fmla="*/ 2782764 w 3895869"/>
              <a:gd name="connsiteY11" fmla="*/ 1049381 h 1049381"/>
              <a:gd name="connsiteX12" fmla="*/ 2226211 w 3895869"/>
              <a:gd name="connsiteY12" fmla="*/ 1049381 h 1049381"/>
              <a:gd name="connsiteX13" fmla="*/ 1786534 w 3895869"/>
              <a:gd name="connsiteY13" fmla="*/ 1049381 h 1049381"/>
              <a:gd name="connsiteX14" fmla="*/ 1152064 w 3895869"/>
              <a:gd name="connsiteY14" fmla="*/ 1049381 h 1049381"/>
              <a:gd name="connsiteX15" fmla="*/ 673429 w 3895869"/>
              <a:gd name="connsiteY15" fmla="*/ 1049381 h 1049381"/>
              <a:gd name="connsiteX16" fmla="*/ 0 w 3895869"/>
              <a:gd name="connsiteY16" fmla="*/ 1049381 h 1049381"/>
              <a:gd name="connsiteX17" fmla="*/ 0 w 3895869"/>
              <a:gd name="connsiteY17" fmla="*/ 503703 h 1049381"/>
              <a:gd name="connsiteX18" fmla="*/ 0 w 3895869"/>
              <a:gd name="connsiteY18" fmla="*/ 0 h 10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5869" h="1049381" fill="none" extrusionOk="0">
                <a:moveTo>
                  <a:pt x="0" y="0"/>
                </a:moveTo>
                <a:cubicBezTo>
                  <a:pt x="261811" y="-49528"/>
                  <a:pt x="425518" y="20692"/>
                  <a:pt x="595511" y="0"/>
                </a:cubicBezTo>
                <a:cubicBezTo>
                  <a:pt x="765504" y="-20692"/>
                  <a:pt x="997541" y="58035"/>
                  <a:pt x="1113105" y="0"/>
                </a:cubicBezTo>
                <a:cubicBezTo>
                  <a:pt x="1228669" y="-58035"/>
                  <a:pt x="1362116" y="29569"/>
                  <a:pt x="1591741" y="0"/>
                </a:cubicBezTo>
                <a:cubicBezTo>
                  <a:pt x="1821366" y="-29569"/>
                  <a:pt x="1989214" y="50408"/>
                  <a:pt x="2148293" y="0"/>
                </a:cubicBezTo>
                <a:cubicBezTo>
                  <a:pt x="2307372" y="-50408"/>
                  <a:pt x="2531154" y="13010"/>
                  <a:pt x="2743805" y="0"/>
                </a:cubicBezTo>
                <a:cubicBezTo>
                  <a:pt x="2956456" y="-13010"/>
                  <a:pt x="3084241" y="49435"/>
                  <a:pt x="3222440" y="0"/>
                </a:cubicBezTo>
                <a:cubicBezTo>
                  <a:pt x="3360639" y="-49435"/>
                  <a:pt x="3588667" y="3015"/>
                  <a:pt x="3895869" y="0"/>
                </a:cubicBezTo>
                <a:cubicBezTo>
                  <a:pt x="3932046" y="199441"/>
                  <a:pt x="3871490" y="295017"/>
                  <a:pt x="3895869" y="524691"/>
                </a:cubicBezTo>
                <a:cubicBezTo>
                  <a:pt x="3920248" y="754365"/>
                  <a:pt x="3892992" y="835235"/>
                  <a:pt x="3895869" y="1049381"/>
                </a:cubicBezTo>
                <a:cubicBezTo>
                  <a:pt x="3736694" y="1067085"/>
                  <a:pt x="3574630" y="996450"/>
                  <a:pt x="3378275" y="1049381"/>
                </a:cubicBezTo>
                <a:cubicBezTo>
                  <a:pt x="3181920" y="1102312"/>
                  <a:pt x="3049146" y="1027269"/>
                  <a:pt x="2782764" y="1049381"/>
                </a:cubicBezTo>
                <a:cubicBezTo>
                  <a:pt x="2516382" y="1071493"/>
                  <a:pt x="2407301" y="985950"/>
                  <a:pt x="2226211" y="1049381"/>
                </a:cubicBezTo>
                <a:cubicBezTo>
                  <a:pt x="2045121" y="1112812"/>
                  <a:pt x="1925806" y="998145"/>
                  <a:pt x="1786534" y="1049381"/>
                </a:cubicBezTo>
                <a:cubicBezTo>
                  <a:pt x="1647262" y="1100617"/>
                  <a:pt x="1422378" y="991224"/>
                  <a:pt x="1152064" y="1049381"/>
                </a:cubicBezTo>
                <a:cubicBezTo>
                  <a:pt x="881750" y="1107538"/>
                  <a:pt x="798229" y="1047191"/>
                  <a:pt x="673429" y="1049381"/>
                </a:cubicBezTo>
                <a:cubicBezTo>
                  <a:pt x="548630" y="1051571"/>
                  <a:pt x="286363" y="994519"/>
                  <a:pt x="0" y="1049381"/>
                </a:cubicBezTo>
                <a:cubicBezTo>
                  <a:pt x="-55729" y="923616"/>
                  <a:pt x="14881" y="751516"/>
                  <a:pt x="0" y="503703"/>
                </a:cubicBezTo>
                <a:cubicBezTo>
                  <a:pt x="-14881" y="255890"/>
                  <a:pt x="59406" y="172373"/>
                  <a:pt x="0" y="0"/>
                </a:cubicBezTo>
                <a:close/>
              </a:path>
              <a:path w="3895869" h="1049381" stroke="0" extrusionOk="0">
                <a:moveTo>
                  <a:pt x="0" y="0"/>
                </a:moveTo>
                <a:cubicBezTo>
                  <a:pt x="246106" y="-17672"/>
                  <a:pt x="338280" y="6243"/>
                  <a:pt x="556553" y="0"/>
                </a:cubicBezTo>
                <a:cubicBezTo>
                  <a:pt x="774826" y="-6243"/>
                  <a:pt x="968965" y="47760"/>
                  <a:pt x="1152064" y="0"/>
                </a:cubicBezTo>
                <a:cubicBezTo>
                  <a:pt x="1335163" y="-47760"/>
                  <a:pt x="1448167" y="37651"/>
                  <a:pt x="1669658" y="0"/>
                </a:cubicBezTo>
                <a:cubicBezTo>
                  <a:pt x="1891149" y="-37651"/>
                  <a:pt x="1994133" y="5484"/>
                  <a:pt x="2109335" y="0"/>
                </a:cubicBezTo>
                <a:cubicBezTo>
                  <a:pt x="2224537" y="-5484"/>
                  <a:pt x="2506138" y="50714"/>
                  <a:pt x="2626929" y="0"/>
                </a:cubicBezTo>
                <a:cubicBezTo>
                  <a:pt x="2747720" y="-50714"/>
                  <a:pt x="3011019" y="67094"/>
                  <a:pt x="3222440" y="0"/>
                </a:cubicBezTo>
                <a:cubicBezTo>
                  <a:pt x="3433861" y="-67094"/>
                  <a:pt x="3683057" y="52951"/>
                  <a:pt x="3895869" y="0"/>
                </a:cubicBezTo>
                <a:cubicBezTo>
                  <a:pt x="3934575" y="250901"/>
                  <a:pt x="3881993" y="362628"/>
                  <a:pt x="3895869" y="535184"/>
                </a:cubicBezTo>
                <a:cubicBezTo>
                  <a:pt x="3909745" y="707740"/>
                  <a:pt x="3834584" y="843861"/>
                  <a:pt x="3895869" y="1049381"/>
                </a:cubicBezTo>
                <a:cubicBezTo>
                  <a:pt x="3640586" y="1110715"/>
                  <a:pt x="3549247" y="1041199"/>
                  <a:pt x="3378275" y="1049381"/>
                </a:cubicBezTo>
                <a:cubicBezTo>
                  <a:pt x="3207303" y="1057563"/>
                  <a:pt x="2928590" y="982399"/>
                  <a:pt x="2782764" y="1049381"/>
                </a:cubicBezTo>
                <a:cubicBezTo>
                  <a:pt x="2636938" y="1116363"/>
                  <a:pt x="2480787" y="1036340"/>
                  <a:pt x="2343087" y="1049381"/>
                </a:cubicBezTo>
                <a:cubicBezTo>
                  <a:pt x="2205387" y="1062422"/>
                  <a:pt x="2056267" y="1033690"/>
                  <a:pt x="1825493" y="1049381"/>
                </a:cubicBezTo>
                <a:cubicBezTo>
                  <a:pt x="1594719" y="1065072"/>
                  <a:pt x="1533526" y="992970"/>
                  <a:pt x="1307899" y="1049381"/>
                </a:cubicBezTo>
                <a:cubicBezTo>
                  <a:pt x="1082272" y="1105792"/>
                  <a:pt x="929918" y="1006189"/>
                  <a:pt x="751346" y="1049381"/>
                </a:cubicBezTo>
                <a:cubicBezTo>
                  <a:pt x="572774" y="1092573"/>
                  <a:pt x="213920" y="1038094"/>
                  <a:pt x="0" y="1049381"/>
                </a:cubicBezTo>
                <a:cubicBezTo>
                  <a:pt x="-28533" y="855625"/>
                  <a:pt x="14007" y="762665"/>
                  <a:pt x="0" y="556172"/>
                </a:cubicBezTo>
                <a:cubicBezTo>
                  <a:pt x="-14007" y="349679"/>
                  <a:pt x="11871" y="22960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817671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5682E-9A40-4D6E-BA96-E91BED89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34" y="457200"/>
            <a:ext cx="3932237" cy="1600200"/>
          </a:xfrm>
        </p:spPr>
        <p:txBody>
          <a:bodyPr>
            <a:normAutofit/>
          </a:bodyPr>
          <a:lstStyle/>
          <a:p>
            <a:r>
              <a:rPr lang="en-US" sz="4400" dirty="0"/>
              <a:t>The “IR” in Neural IR</a:t>
            </a:r>
            <a:endParaRPr lang="en-CA" sz="4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524622-4644-4C73-B22B-1DE02CFCE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834" y="2230946"/>
            <a:ext cx="4167867" cy="4299116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2400"/>
              </a:spcBef>
            </a:pPr>
            <a:r>
              <a:rPr lang="en-US" sz="1800" dirty="0"/>
              <a:t>Are we making meaningful connections between decades of research on traditional IR models and recent deep models?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dirty="0"/>
              <a:t>Are we incorporating insights from traditional IR into deep model design?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dirty="0"/>
              <a:t>Are deep ranking models teaching us something fundamental about IR?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dirty="0"/>
              <a:t>Compared to the first wave of deep models, recent BERT-style models are: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en-US" sz="1800" dirty="0"/>
              <a:t>Harder to interpret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en-US" sz="1800" dirty="0"/>
              <a:t>Not obvious what they encode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en-US" sz="1800" dirty="0"/>
              <a:t>Not obvious what we learn about IR</a:t>
            </a:r>
            <a:endParaRPr lang="en-CA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965EB-60A7-4357-8AAF-5BE8F0A6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52" y="457200"/>
            <a:ext cx="4967689" cy="1367674"/>
          </a:xfrm>
          <a:custGeom>
            <a:avLst/>
            <a:gdLst>
              <a:gd name="connsiteX0" fmla="*/ 0 w 4967689"/>
              <a:gd name="connsiteY0" fmla="*/ 0 h 1367674"/>
              <a:gd name="connsiteX1" fmla="*/ 551965 w 4967689"/>
              <a:gd name="connsiteY1" fmla="*/ 0 h 1367674"/>
              <a:gd name="connsiteX2" fmla="*/ 1004577 w 4967689"/>
              <a:gd name="connsiteY2" fmla="*/ 0 h 1367674"/>
              <a:gd name="connsiteX3" fmla="*/ 1606219 w 4967689"/>
              <a:gd name="connsiteY3" fmla="*/ 0 h 1367674"/>
              <a:gd name="connsiteX4" fmla="*/ 2207862 w 4967689"/>
              <a:gd name="connsiteY4" fmla="*/ 0 h 1367674"/>
              <a:gd name="connsiteX5" fmla="*/ 2710150 w 4967689"/>
              <a:gd name="connsiteY5" fmla="*/ 0 h 1367674"/>
              <a:gd name="connsiteX6" fmla="*/ 3212439 w 4967689"/>
              <a:gd name="connsiteY6" fmla="*/ 0 h 1367674"/>
              <a:gd name="connsiteX7" fmla="*/ 3615374 w 4967689"/>
              <a:gd name="connsiteY7" fmla="*/ 0 h 1367674"/>
              <a:gd name="connsiteX8" fmla="*/ 4117662 w 4967689"/>
              <a:gd name="connsiteY8" fmla="*/ 0 h 1367674"/>
              <a:gd name="connsiteX9" fmla="*/ 4967689 w 4967689"/>
              <a:gd name="connsiteY9" fmla="*/ 0 h 1367674"/>
              <a:gd name="connsiteX10" fmla="*/ 4967689 w 4967689"/>
              <a:gd name="connsiteY10" fmla="*/ 414861 h 1367674"/>
              <a:gd name="connsiteX11" fmla="*/ 4967689 w 4967689"/>
              <a:gd name="connsiteY11" fmla="*/ 884429 h 1367674"/>
              <a:gd name="connsiteX12" fmla="*/ 4967689 w 4967689"/>
              <a:gd name="connsiteY12" fmla="*/ 1367674 h 1367674"/>
              <a:gd name="connsiteX13" fmla="*/ 4564754 w 4967689"/>
              <a:gd name="connsiteY13" fmla="*/ 1367674 h 1367674"/>
              <a:gd name="connsiteX14" fmla="*/ 3913435 w 4967689"/>
              <a:gd name="connsiteY14" fmla="*/ 1367674 h 1367674"/>
              <a:gd name="connsiteX15" fmla="*/ 3262116 w 4967689"/>
              <a:gd name="connsiteY15" fmla="*/ 1367674 h 1367674"/>
              <a:gd name="connsiteX16" fmla="*/ 2710150 w 4967689"/>
              <a:gd name="connsiteY16" fmla="*/ 1367674 h 1367674"/>
              <a:gd name="connsiteX17" fmla="*/ 2307216 w 4967689"/>
              <a:gd name="connsiteY17" fmla="*/ 1367674 h 1367674"/>
              <a:gd name="connsiteX18" fmla="*/ 1755250 w 4967689"/>
              <a:gd name="connsiteY18" fmla="*/ 1367674 h 1367674"/>
              <a:gd name="connsiteX19" fmla="*/ 1352315 w 4967689"/>
              <a:gd name="connsiteY19" fmla="*/ 1367674 h 1367674"/>
              <a:gd name="connsiteX20" fmla="*/ 800350 w 4967689"/>
              <a:gd name="connsiteY20" fmla="*/ 1367674 h 1367674"/>
              <a:gd name="connsiteX21" fmla="*/ 0 w 4967689"/>
              <a:gd name="connsiteY21" fmla="*/ 1367674 h 1367674"/>
              <a:gd name="connsiteX22" fmla="*/ 0 w 4967689"/>
              <a:gd name="connsiteY22" fmla="*/ 898106 h 1367674"/>
              <a:gd name="connsiteX23" fmla="*/ 0 w 4967689"/>
              <a:gd name="connsiteY23" fmla="*/ 483245 h 1367674"/>
              <a:gd name="connsiteX24" fmla="*/ 0 w 4967689"/>
              <a:gd name="connsiteY24" fmla="*/ 0 h 136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67689" h="1367674" fill="none" extrusionOk="0">
                <a:moveTo>
                  <a:pt x="0" y="0"/>
                </a:moveTo>
                <a:cubicBezTo>
                  <a:pt x="166684" y="-27457"/>
                  <a:pt x="350371" y="59828"/>
                  <a:pt x="551965" y="0"/>
                </a:cubicBezTo>
                <a:cubicBezTo>
                  <a:pt x="753560" y="-59828"/>
                  <a:pt x="820571" y="31413"/>
                  <a:pt x="1004577" y="0"/>
                </a:cubicBezTo>
                <a:cubicBezTo>
                  <a:pt x="1188583" y="-31413"/>
                  <a:pt x="1327886" y="51993"/>
                  <a:pt x="1606219" y="0"/>
                </a:cubicBezTo>
                <a:cubicBezTo>
                  <a:pt x="1884552" y="-51993"/>
                  <a:pt x="2061145" y="23856"/>
                  <a:pt x="2207862" y="0"/>
                </a:cubicBezTo>
                <a:cubicBezTo>
                  <a:pt x="2354579" y="-23856"/>
                  <a:pt x="2472071" y="8890"/>
                  <a:pt x="2710150" y="0"/>
                </a:cubicBezTo>
                <a:cubicBezTo>
                  <a:pt x="2948229" y="-8890"/>
                  <a:pt x="2969237" y="18041"/>
                  <a:pt x="3212439" y="0"/>
                </a:cubicBezTo>
                <a:cubicBezTo>
                  <a:pt x="3455641" y="-18041"/>
                  <a:pt x="3481433" y="38297"/>
                  <a:pt x="3615374" y="0"/>
                </a:cubicBezTo>
                <a:cubicBezTo>
                  <a:pt x="3749316" y="-38297"/>
                  <a:pt x="3905816" y="22653"/>
                  <a:pt x="4117662" y="0"/>
                </a:cubicBezTo>
                <a:cubicBezTo>
                  <a:pt x="4329508" y="-22653"/>
                  <a:pt x="4584141" y="42444"/>
                  <a:pt x="4967689" y="0"/>
                </a:cubicBezTo>
                <a:cubicBezTo>
                  <a:pt x="5016576" y="155193"/>
                  <a:pt x="4952596" y="233859"/>
                  <a:pt x="4967689" y="414861"/>
                </a:cubicBezTo>
                <a:cubicBezTo>
                  <a:pt x="4982782" y="595863"/>
                  <a:pt x="4959957" y="701808"/>
                  <a:pt x="4967689" y="884429"/>
                </a:cubicBezTo>
                <a:cubicBezTo>
                  <a:pt x="4975421" y="1067050"/>
                  <a:pt x="4946951" y="1152156"/>
                  <a:pt x="4967689" y="1367674"/>
                </a:cubicBezTo>
                <a:cubicBezTo>
                  <a:pt x="4771421" y="1378978"/>
                  <a:pt x="4674568" y="1336629"/>
                  <a:pt x="4564754" y="1367674"/>
                </a:cubicBezTo>
                <a:cubicBezTo>
                  <a:pt x="4454940" y="1398719"/>
                  <a:pt x="4227177" y="1324469"/>
                  <a:pt x="3913435" y="1367674"/>
                </a:cubicBezTo>
                <a:cubicBezTo>
                  <a:pt x="3599693" y="1410879"/>
                  <a:pt x="3522746" y="1318973"/>
                  <a:pt x="3262116" y="1367674"/>
                </a:cubicBezTo>
                <a:cubicBezTo>
                  <a:pt x="3001486" y="1416375"/>
                  <a:pt x="2917725" y="1317698"/>
                  <a:pt x="2710150" y="1367674"/>
                </a:cubicBezTo>
                <a:cubicBezTo>
                  <a:pt x="2502575" y="1417650"/>
                  <a:pt x="2409733" y="1330038"/>
                  <a:pt x="2307216" y="1367674"/>
                </a:cubicBezTo>
                <a:cubicBezTo>
                  <a:pt x="2204699" y="1405310"/>
                  <a:pt x="1953978" y="1336184"/>
                  <a:pt x="1755250" y="1367674"/>
                </a:cubicBezTo>
                <a:cubicBezTo>
                  <a:pt x="1556522" y="1399164"/>
                  <a:pt x="1464262" y="1327767"/>
                  <a:pt x="1352315" y="1367674"/>
                </a:cubicBezTo>
                <a:cubicBezTo>
                  <a:pt x="1240369" y="1407581"/>
                  <a:pt x="918830" y="1317150"/>
                  <a:pt x="800350" y="1367674"/>
                </a:cubicBezTo>
                <a:cubicBezTo>
                  <a:pt x="681871" y="1418198"/>
                  <a:pt x="245583" y="1289074"/>
                  <a:pt x="0" y="1367674"/>
                </a:cubicBezTo>
                <a:cubicBezTo>
                  <a:pt x="-54423" y="1272568"/>
                  <a:pt x="3737" y="1016317"/>
                  <a:pt x="0" y="898106"/>
                </a:cubicBezTo>
                <a:cubicBezTo>
                  <a:pt x="-3737" y="779895"/>
                  <a:pt x="43299" y="628953"/>
                  <a:pt x="0" y="483245"/>
                </a:cubicBezTo>
                <a:cubicBezTo>
                  <a:pt x="-43299" y="337537"/>
                  <a:pt x="57855" y="107993"/>
                  <a:pt x="0" y="0"/>
                </a:cubicBezTo>
                <a:close/>
              </a:path>
              <a:path w="4967689" h="1367674" stroke="0" extrusionOk="0">
                <a:moveTo>
                  <a:pt x="0" y="0"/>
                </a:moveTo>
                <a:cubicBezTo>
                  <a:pt x="122196" y="-21108"/>
                  <a:pt x="271185" y="16182"/>
                  <a:pt x="402935" y="0"/>
                </a:cubicBezTo>
                <a:cubicBezTo>
                  <a:pt x="534685" y="-16182"/>
                  <a:pt x="687835" y="22568"/>
                  <a:pt x="905223" y="0"/>
                </a:cubicBezTo>
                <a:cubicBezTo>
                  <a:pt x="1122611" y="-22568"/>
                  <a:pt x="1356047" y="190"/>
                  <a:pt x="1506866" y="0"/>
                </a:cubicBezTo>
                <a:cubicBezTo>
                  <a:pt x="1657685" y="-190"/>
                  <a:pt x="1872287" y="37642"/>
                  <a:pt x="2009154" y="0"/>
                </a:cubicBezTo>
                <a:cubicBezTo>
                  <a:pt x="2146021" y="-37642"/>
                  <a:pt x="2472499" y="59989"/>
                  <a:pt x="2660473" y="0"/>
                </a:cubicBezTo>
                <a:cubicBezTo>
                  <a:pt x="2848447" y="-59989"/>
                  <a:pt x="3176333" y="18478"/>
                  <a:pt x="3311793" y="0"/>
                </a:cubicBezTo>
                <a:cubicBezTo>
                  <a:pt x="3447253" y="-18478"/>
                  <a:pt x="3665418" y="38171"/>
                  <a:pt x="3863758" y="0"/>
                </a:cubicBezTo>
                <a:cubicBezTo>
                  <a:pt x="4062098" y="-38171"/>
                  <a:pt x="4130386" y="5219"/>
                  <a:pt x="4266693" y="0"/>
                </a:cubicBezTo>
                <a:cubicBezTo>
                  <a:pt x="4403000" y="-5219"/>
                  <a:pt x="4617307" y="65875"/>
                  <a:pt x="4967689" y="0"/>
                </a:cubicBezTo>
                <a:cubicBezTo>
                  <a:pt x="4979436" y="173568"/>
                  <a:pt x="4941342" y="262775"/>
                  <a:pt x="4967689" y="414861"/>
                </a:cubicBezTo>
                <a:cubicBezTo>
                  <a:pt x="4994036" y="566947"/>
                  <a:pt x="4966027" y="661608"/>
                  <a:pt x="4967689" y="829722"/>
                </a:cubicBezTo>
                <a:cubicBezTo>
                  <a:pt x="4969351" y="997836"/>
                  <a:pt x="4965084" y="1108984"/>
                  <a:pt x="4967689" y="1367674"/>
                </a:cubicBezTo>
                <a:cubicBezTo>
                  <a:pt x="4879784" y="1370412"/>
                  <a:pt x="4652003" y="1345765"/>
                  <a:pt x="4564754" y="1367674"/>
                </a:cubicBezTo>
                <a:cubicBezTo>
                  <a:pt x="4477505" y="1389583"/>
                  <a:pt x="4257000" y="1360992"/>
                  <a:pt x="4161819" y="1367674"/>
                </a:cubicBezTo>
                <a:cubicBezTo>
                  <a:pt x="4066638" y="1374356"/>
                  <a:pt x="3869363" y="1351986"/>
                  <a:pt x="3709208" y="1367674"/>
                </a:cubicBezTo>
                <a:cubicBezTo>
                  <a:pt x="3549053" y="1383362"/>
                  <a:pt x="3478484" y="1319805"/>
                  <a:pt x="3306273" y="1367674"/>
                </a:cubicBezTo>
                <a:cubicBezTo>
                  <a:pt x="3134062" y="1415543"/>
                  <a:pt x="2992324" y="1323417"/>
                  <a:pt x="2853661" y="1367674"/>
                </a:cubicBezTo>
                <a:cubicBezTo>
                  <a:pt x="2714998" y="1411931"/>
                  <a:pt x="2529263" y="1360374"/>
                  <a:pt x="2401050" y="1367674"/>
                </a:cubicBezTo>
                <a:cubicBezTo>
                  <a:pt x="2272837" y="1374974"/>
                  <a:pt x="1966048" y="1331495"/>
                  <a:pt x="1849084" y="1367674"/>
                </a:cubicBezTo>
                <a:cubicBezTo>
                  <a:pt x="1732120" y="1403853"/>
                  <a:pt x="1637055" y="1338397"/>
                  <a:pt x="1446149" y="1367674"/>
                </a:cubicBezTo>
                <a:cubicBezTo>
                  <a:pt x="1255243" y="1396951"/>
                  <a:pt x="967100" y="1297403"/>
                  <a:pt x="794830" y="1367674"/>
                </a:cubicBezTo>
                <a:cubicBezTo>
                  <a:pt x="622560" y="1437945"/>
                  <a:pt x="211512" y="1323669"/>
                  <a:pt x="0" y="1367674"/>
                </a:cubicBezTo>
                <a:cubicBezTo>
                  <a:pt x="-40922" y="1229314"/>
                  <a:pt x="8125" y="1111991"/>
                  <a:pt x="0" y="939136"/>
                </a:cubicBezTo>
                <a:cubicBezTo>
                  <a:pt x="-8125" y="766281"/>
                  <a:pt x="6792" y="680763"/>
                  <a:pt x="0" y="510598"/>
                </a:cubicBezTo>
                <a:cubicBezTo>
                  <a:pt x="-6792" y="340433"/>
                  <a:pt x="7331" y="13313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16579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582BD6-D4C9-45AA-8802-90716AB97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081" y="92572"/>
            <a:ext cx="2973462" cy="2752834"/>
          </a:xfrm>
          <a:custGeom>
            <a:avLst/>
            <a:gdLst>
              <a:gd name="connsiteX0" fmla="*/ 0 w 2973462"/>
              <a:gd name="connsiteY0" fmla="*/ 0 h 2752834"/>
              <a:gd name="connsiteX1" fmla="*/ 624427 w 2973462"/>
              <a:gd name="connsiteY1" fmla="*/ 0 h 2752834"/>
              <a:gd name="connsiteX2" fmla="*/ 1219119 w 2973462"/>
              <a:gd name="connsiteY2" fmla="*/ 0 h 2752834"/>
              <a:gd name="connsiteX3" fmla="*/ 1724608 w 2973462"/>
              <a:gd name="connsiteY3" fmla="*/ 0 h 2752834"/>
              <a:gd name="connsiteX4" fmla="*/ 2289566 w 2973462"/>
              <a:gd name="connsiteY4" fmla="*/ 0 h 2752834"/>
              <a:gd name="connsiteX5" fmla="*/ 2973462 w 2973462"/>
              <a:gd name="connsiteY5" fmla="*/ 0 h 2752834"/>
              <a:gd name="connsiteX6" fmla="*/ 2973462 w 2973462"/>
              <a:gd name="connsiteY6" fmla="*/ 495510 h 2752834"/>
              <a:gd name="connsiteX7" fmla="*/ 2973462 w 2973462"/>
              <a:gd name="connsiteY7" fmla="*/ 1018549 h 2752834"/>
              <a:gd name="connsiteX8" fmla="*/ 2973462 w 2973462"/>
              <a:gd name="connsiteY8" fmla="*/ 1514059 h 2752834"/>
              <a:gd name="connsiteX9" fmla="*/ 2973462 w 2973462"/>
              <a:gd name="connsiteY9" fmla="*/ 2092154 h 2752834"/>
              <a:gd name="connsiteX10" fmla="*/ 2973462 w 2973462"/>
              <a:gd name="connsiteY10" fmla="*/ 2752834 h 2752834"/>
              <a:gd name="connsiteX11" fmla="*/ 2408504 w 2973462"/>
              <a:gd name="connsiteY11" fmla="*/ 2752834 h 2752834"/>
              <a:gd name="connsiteX12" fmla="*/ 1843546 w 2973462"/>
              <a:gd name="connsiteY12" fmla="*/ 2752834 h 2752834"/>
              <a:gd name="connsiteX13" fmla="*/ 1248854 w 2973462"/>
              <a:gd name="connsiteY13" fmla="*/ 2752834 h 2752834"/>
              <a:gd name="connsiteX14" fmla="*/ 743365 w 2973462"/>
              <a:gd name="connsiteY14" fmla="*/ 2752834 h 2752834"/>
              <a:gd name="connsiteX15" fmla="*/ 0 w 2973462"/>
              <a:gd name="connsiteY15" fmla="*/ 2752834 h 2752834"/>
              <a:gd name="connsiteX16" fmla="*/ 0 w 2973462"/>
              <a:gd name="connsiteY16" fmla="*/ 2284852 h 2752834"/>
              <a:gd name="connsiteX17" fmla="*/ 0 w 2973462"/>
              <a:gd name="connsiteY17" fmla="*/ 1816870 h 2752834"/>
              <a:gd name="connsiteX18" fmla="*/ 0 w 2973462"/>
              <a:gd name="connsiteY18" fmla="*/ 1238775 h 2752834"/>
              <a:gd name="connsiteX19" fmla="*/ 0 w 2973462"/>
              <a:gd name="connsiteY19" fmla="*/ 743265 h 2752834"/>
              <a:gd name="connsiteX20" fmla="*/ 0 w 2973462"/>
              <a:gd name="connsiteY20" fmla="*/ 0 h 275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73462" h="2752834" fill="none" extrusionOk="0">
                <a:moveTo>
                  <a:pt x="0" y="0"/>
                </a:moveTo>
                <a:cubicBezTo>
                  <a:pt x="229615" y="-41414"/>
                  <a:pt x="347283" y="10440"/>
                  <a:pt x="624427" y="0"/>
                </a:cubicBezTo>
                <a:cubicBezTo>
                  <a:pt x="901571" y="-10440"/>
                  <a:pt x="962689" y="27158"/>
                  <a:pt x="1219119" y="0"/>
                </a:cubicBezTo>
                <a:cubicBezTo>
                  <a:pt x="1475549" y="-27158"/>
                  <a:pt x="1551533" y="19982"/>
                  <a:pt x="1724608" y="0"/>
                </a:cubicBezTo>
                <a:cubicBezTo>
                  <a:pt x="1897683" y="-19982"/>
                  <a:pt x="2132808" y="36349"/>
                  <a:pt x="2289566" y="0"/>
                </a:cubicBezTo>
                <a:cubicBezTo>
                  <a:pt x="2446324" y="-36349"/>
                  <a:pt x="2753023" y="4505"/>
                  <a:pt x="2973462" y="0"/>
                </a:cubicBezTo>
                <a:cubicBezTo>
                  <a:pt x="3018621" y="124209"/>
                  <a:pt x="2949906" y="254930"/>
                  <a:pt x="2973462" y="495510"/>
                </a:cubicBezTo>
                <a:cubicBezTo>
                  <a:pt x="2997018" y="736090"/>
                  <a:pt x="2970920" y="911442"/>
                  <a:pt x="2973462" y="1018549"/>
                </a:cubicBezTo>
                <a:cubicBezTo>
                  <a:pt x="2976004" y="1125656"/>
                  <a:pt x="2928674" y="1378299"/>
                  <a:pt x="2973462" y="1514059"/>
                </a:cubicBezTo>
                <a:cubicBezTo>
                  <a:pt x="3018250" y="1649819"/>
                  <a:pt x="2916809" y="1834784"/>
                  <a:pt x="2973462" y="2092154"/>
                </a:cubicBezTo>
                <a:cubicBezTo>
                  <a:pt x="3030115" y="2349525"/>
                  <a:pt x="2940580" y="2463852"/>
                  <a:pt x="2973462" y="2752834"/>
                </a:cubicBezTo>
                <a:cubicBezTo>
                  <a:pt x="2721294" y="2788092"/>
                  <a:pt x="2614943" y="2744587"/>
                  <a:pt x="2408504" y="2752834"/>
                </a:cubicBezTo>
                <a:cubicBezTo>
                  <a:pt x="2202065" y="2761081"/>
                  <a:pt x="1959577" y="2689916"/>
                  <a:pt x="1843546" y="2752834"/>
                </a:cubicBezTo>
                <a:cubicBezTo>
                  <a:pt x="1727515" y="2815752"/>
                  <a:pt x="1458480" y="2692258"/>
                  <a:pt x="1248854" y="2752834"/>
                </a:cubicBezTo>
                <a:cubicBezTo>
                  <a:pt x="1039228" y="2813410"/>
                  <a:pt x="993440" y="2709467"/>
                  <a:pt x="743365" y="2752834"/>
                </a:cubicBezTo>
                <a:cubicBezTo>
                  <a:pt x="493290" y="2796201"/>
                  <a:pt x="162050" y="2742233"/>
                  <a:pt x="0" y="2752834"/>
                </a:cubicBezTo>
                <a:cubicBezTo>
                  <a:pt x="-39326" y="2624048"/>
                  <a:pt x="30295" y="2424981"/>
                  <a:pt x="0" y="2284852"/>
                </a:cubicBezTo>
                <a:cubicBezTo>
                  <a:pt x="-30295" y="2144723"/>
                  <a:pt x="49432" y="1975841"/>
                  <a:pt x="0" y="1816870"/>
                </a:cubicBezTo>
                <a:cubicBezTo>
                  <a:pt x="-49432" y="1657899"/>
                  <a:pt x="5364" y="1429084"/>
                  <a:pt x="0" y="1238775"/>
                </a:cubicBezTo>
                <a:cubicBezTo>
                  <a:pt x="-5364" y="1048466"/>
                  <a:pt x="36258" y="914266"/>
                  <a:pt x="0" y="743265"/>
                </a:cubicBezTo>
                <a:cubicBezTo>
                  <a:pt x="-36258" y="572264"/>
                  <a:pt x="67409" y="186269"/>
                  <a:pt x="0" y="0"/>
                </a:cubicBezTo>
                <a:close/>
              </a:path>
              <a:path w="2973462" h="2752834" stroke="0" extrusionOk="0">
                <a:moveTo>
                  <a:pt x="0" y="0"/>
                </a:moveTo>
                <a:cubicBezTo>
                  <a:pt x="169925" y="-52192"/>
                  <a:pt x="303338" y="52776"/>
                  <a:pt x="564958" y="0"/>
                </a:cubicBezTo>
                <a:cubicBezTo>
                  <a:pt x="826578" y="-52776"/>
                  <a:pt x="831216" y="52620"/>
                  <a:pt x="1070446" y="0"/>
                </a:cubicBezTo>
                <a:cubicBezTo>
                  <a:pt x="1309676" y="-52620"/>
                  <a:pt x="1484877" y="51767"/>
                  <a:pt x="1605669" y="0"/>
                </a:cubicBezTo>
                <a:cubicBezTo>
                  <a:pt x="1726461" y="-51767"/>
                  <a:pt x="1989338" y="17975"/>
                  <a:pt x="2111158" y="0"/>
                </a:cubicBezTo>
                <a:cubicBezTo>
                  <a:pt x="2232978" y="-17975"/>
                  <a:pt x="2678208" y="6438"/>
                  <a:pt x="2973462" y="0"/>
                </a:cubicBezTo>
                <a:cubicBezTo>
                  <a:pt x="3022625" y="145222"/>
                  <a:pt x="2930456" y="430912"/>
                  <a:pt x="2973462" y="605623"/>
                </a:cubicBezTo>
                <a:cubicBezTo>
                  <a:pt x="3016468" y="780334"/>
                  <a:pt x="2954830" y="972894"/>
                  <a:pt x="2973462" y="1073605"/>
                </a:cubicBezTo>
                <a:cubicBezTo>
                  <a:pt x="2992094" y="1174316"/>
                  <a:pt x="2971654" y="1376072"/>
                  <a:pt x="2973462" y="1569115"/>
                </a:cubicBezTo>
                <a:cubicBezTo>
                  <a:pt x="2975270" y="1762158"/>
                  <a:pt x="2911077" y="2035610"/>
                  <a:pt x="2973462" y="2174739"/>
                </a:cubicBezTo>
                <a:cubicBezTo>
                  <a:pt x="3035847" y="2313868"/>
                  <a:pt x="2940783" y="2529036"/>
                  <a:pt x="2973462" y="2752834"/>
                </a:cubicBezTo>
                <a:cubicBezTo>
                  <a:pt x="2858758" y="2807107"/>
                  <a:pt x="2678128" y="2717245"/>
                  <a:pt x="2438239" y="2752834"/>
                </a:cubicBezTo>
                <a:cubicBezTo>
                  <a:pt x="2198350" y="2788423"/>
                  <a:pt x="2054937" y="2692700"/>
                  <a:pt x="1843546" y="2752834"/>
                </a:cubicBezTo>
                <a:cubicBezTo>
                  <a:pt x="1632155" y="2812968"/>
                  <a:pt x="1500776" y="2735031"/>
                  <a:pt x="1308323" y="2752834"/>
                </a:cubicBezTo>
                <a:cubicBezTo>
                  <a:pt x="1115870" y="2770637"/>
                  <a:pt x="1053086" y="2725585"/>
                  <a:pt x="802835" y="2752834"/>
                </a:cubicBezTo>
                <a:cubicBezTo>
                  <a:pt x="552584" y="2780083"/>
                  <a:pt x="237077" y="2691631"/>
                  <a:pt x="0" y="2752834"/>
                </a:cubicBezTo>
                <a:cubicBezTo>
                  <a:pt x="-6339" y="2523164"/>
                  <a:pt x="26667" y="2459562"/>
                  <a:pt x="0" y="2202267"/>
                </a:cubicBezTo>
                <a:cubicBezTo>
                  <a:pt x="-26667" y="1944972"/>
                  <a:pt x="55530" y="1793828"/>
                  <a:pt x="0" y="1624172"/>
                </a:cubicBezTo>
                <a:cubicBezTo>
                  <a:pt x="-55530" y="1454517"/>
                  <a:pt x="53519" y="1270072"/>
                  <a:pt x="0" y="1046077"/>
                </a:cubicBezTo>
                <a:cubicBezTo>
                  <a:pt x="-53519" y="822083"/>
                  <a:pt x="40752" y="46243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723379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BEC682-80A9-401E-99D8-01F30074F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068" y="4034321"/>
            <a:ext cx="5035932" cy="803430"/>
          </a:xfrm>
          <a:custGeom>
            <a:avLst/>
            <a:gdLst>
              <a:gd name="connsiteX0" fmla="*/ 0 w 5035932"/>
              <a:gd name="connsiteY0" fmla="*/ 0 h 803430"/>
              <a:gd name="connsiteX1" fmla="*/ 660267 w 5035932"/>
              <a:gd name="connsiteY1" fmla="*/ 0 h 803430"/>
              <a:gd name="connsiteX2" fmla="*/ 1219815 w 5035932"/>
              <a:gd name="connsiteY2" fmla="*/ 0 h 803430"/>
              <a:gd name="connsiteX3" fmla="*/ 1678644 w 5035932"/>
              <a:gd name="connsiteY3" fmla="*/ 0 h 803430"/>
              <a:gd name="connsiteX4" fmla="*/ 2288551 w 5035932"/>
              <a:gd name="connsiteY4" fmla="*/ 0 h 803430"/>
              <a:gd name="connsiteX5" fmla="*/ 2697021 w 5035932"/>
              <a:gd name="connsiteY5" fmla="*/ 0 h 803430"/>
              <a:gd name="connsiteX6" fmla="*/ 3256569 w 5035932"/>
              <a:gd name="connsiteY6" fmla="*/ 0 h 803430"/>
              <a:gd name="connsiteX7" fmla="*/ 3665039 w 5035932"/>
              <a:gd name="connsiteY7" fmla="*/ 0 h 803430"/>
              <a:gd name="connsiteX8" fmla="*/ 4073509 w 5035932"/>
              <a:gd name="connsiteY8" fmla="*/ 0 h 803430"/>
              <a:gd name="connsiteX9" fmla="*/ 4532339 w 5035932"/>
              <a:gd name="connsiteY9" fmla="*/ 0 h 803430"/>
              <a:gd name="connsiteX10" fmla="*/ 5035932 w 5035932"/>
              <a:gd name="connsiteY10" fmla="*/ 0 h 803430"/>
              <a:gd name="connsiteX11" fmla="*/ 5035932 w 5035932"/>
              <a:gd name="connsiteY11" fmla="*/ 417784 h 803430"/>
              <a:gd name="connsiteX12" fmla="*/ 5035932 w 5035932"/>
              <a:gd name="connsiteY12" fmla="*/ 803430 h 803430"/>
              <a:gd name="connsiteX13" fmla="*/ 4426025 w 5035932"/>
              <a:gd name="connsiteY13" fmla="*/ 803430 h 803430"/>
              <a:gd name="connsiteX14" fmla="*/ 3916836 w 5035932"/>
              <a:gd name="connsiteY14" fmla="*/ 803430 h 803430"/>
              <a:gd name="connsiteX15" fmla="*/ 3256569 w 5035932"/>
              <a:gd name="connsiteY15" fmla="*/ 803430 h 803430"/>
              <a:gd name="connsiteX16" fmla="*/ 2797740 w 5035932"/>
              <a:gd name="connsiteY16" fmla="*/ 803430 h 803430"/>
              <a:gd name="connsiteX17" fmla="*/ 2338911 w 5035932"/>
              <a:gd name="connsiteY17" fmla="*/ 803430 h 803430"/>
              <a:gd name="connsiteX18" fmla="*/ 1829722 w 5035932"/>
              <a:gd name="connsiteY18" fmla="*/ 803430 h 803430"/>
              <a:gd name="connsiteX19" fmla="*/ 1219815 w 5035932"/>
              <a:gd name="connsiteY19" fmla="*/ 803430 h 803430"/>
              <a:gd name="connsiteX20" fmla="*/ 760985 w 5035932"/>
              <a:gd name="connsiteY20" fmla="*/ 803430 h 803430"/>
              <a:gd name="connsiteX21" fmla="*/ 0 w 5035932"/>
              <a:gd name="connsiteY21" fmla="*/ 803430 h 803430"/>
              <a:gd name="connsiteX22" fmla="*/ 0 w 5035932"/>
              <a:gd name="connsiteY22" fmla="*/ 409749 h 803430"/>
              <a:gd name="connsiteX23" fmla="*/ 0 w 5035932"/>
              <a:gd name="connsiteY23" fmla="*/ 0 h 80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35932" h="803430" fill="none" extrusionOk="0">
                <a:moveTo>
                  <a:pt x="0" y="0"/>
                </a:moveTo>
                <a:cubicBezTo>
                  <a:pt x="232355" y="-12897"/>
                  <a:pt x="421095" y="76075"/>
                  <a:pt x="660267" y="0"/>
                </a:cubicBezTo>
                <a:cubicBezTo>
                  <a:pt x="899439" y="-76075"/>
                  <a:pt x="959545" y="951"/>
                  <a:pt x="1219815" y="0"/>
                </a:cubicBezTo>
                <a:cubicBezTo>
                  <a:pt x="1480085" y="-951"/>
                  <a:pt x="1569053" y="52634"/>
                  <a:pt x="1678644" y="0"/>
                </a:cubicBezTo>
                <a:cubicBezTo>
                  <a:pt x="1788235" y="-52634"/>
                  <a:pt x="2096888" y="63063"/>
                  <a:pt x="2288551" y="0"/>
                </a:cubicBezTo>
                <a:cubicBezTo>
                  <a:pt x="2480214" y="-63063"/>
                  <a:pt x="2547479" y="25023"/>
                  <a:pt x="2697021" y="0"/>
                </a:cubicBezTo>
                <a:cubicBezTo>
                  <a:pt x="2846563" y="-25023"/>
                  <a:pt x="3133186" y="64119"/>
                  <a:pt x="3256569" y="0"/>
                </a:cubicBezTo>
                <a:cubicBezTo>
                  <a:pt x="3379952" y="-64119"/>
                  <a:pt x="3527431" y="24365"/>
                  <a:pt x="3665039" y="0"/>
                </a:cubicBezTo>
                <a:cubicBezTo>
                  <a:pt x="3802647" y="-24365"/>
                  <a:pt x="3874783" y="2119"/>
                  <a:pt x="4073509" y="0"/>
                </a:cubicBezTo>
                <a:cubicBezTo>
                  <a:pt x="4272235" y="-2119"/>
                  <a:pt x="4418162" y="19020"/>
                  <a:pt x="4532339" y="0"/>
                </a:cubicBezTo>
                <a:cubicBezTo>
                  <a:pt x="4646516" y="-19020"/>
                  <a:pt x="4884247" y="5440"/>
                  <a:pt x="5035932" y="0"/>
                </a:cubicBezTo>
                <a:cubicBezTo>
                  <a:pt x="5084210" y="136358"/>
                  <a:pt x="5002899" y="233281"/>
                  <a:pt x="5035932" y="417784"/>
                </a:cubicBezTo>
                <a:cubicBezTo>
                  <a:pt x="5068965" y="602287"/>
                  <a:pt x="5017031" y="620284"/>
                  <a:pt x="5035932" y="803430"/>
                </a:cubicBezTo>
                <a:cubicBezTo>
                  <a:pt x="4745942" y="869356"/>
                  <a:pt x="4604796" y="748199"/>
                  <a:pt x="4426025" y="803430"/>
                </a:cubicBezTo>
                <a:cubicBezTo>
                  <a:pt x="4247254" y="858661"/>
                  <a:pt x="4123759" y="764197"/>
                  <a:pt x="3916836" y="803430"/>
                </a:cubicBezTo>
                <a:cubicBezTo>
                  <a:pt x="3709913" y="842663"/>
                  <a:pt x="3412753" y="796925"/>
                  <a:pt x="3256569" y="803430"/>
                </a:cubicBezTo>
                <a:cubicBezTo>
                  <a:pt x="3100385" y="809935"/>
                  <a:pt x="2918742" y="793774"/>
                  <a:pt x="2797740" y="803430"/>
                </a:cubicBezTo>
                <a:cubicBezTo>
                  <a:pt x="2676738" y="813086"/>
                  <a:pt x="2435110" y="769653"/>
                  <a:pt x="2338911" y="803430"/>
                </a:cubicBezTo>
                <a:cubicBezTo>
                  <a:pt x="2242712" y="837207"/>
                  <a:pt x="1978254" y="784751"/>
                  <a:pt x="1829722" y="803430"/>
                </a:cubicBezTo>
                <a:cubicBezTo>
                  <a:pt x="1681190" y="822109"/>
                  <a:pt x="1387548" y="738534"/>
                  <a:pt x="1219815" y="803430"/>
                </a:cubicBezTo>
                <a:cubicBezTo>
                  <a:pt x="1052082" y="868326"/>
                  <a:pt x="939308" y="753194"/>
                  <a:pt x="760985" y="803430"/>
                </a:cubicBezTo>
                <a:cubicBezTo>
                  <a:pt x="582662" y="853666"/>
                  <a:pt x="307636" y="719492"/>
                  <a:pt x="0" y="803430"/>
                </a:cubicBezTo>
                <a:cubicBezTo>
                  <a:pt x="-6271" y="612377"/>
                  <a:pt x="46969" y="586543"/>
                  <a:pt x="0" y="409749"/>
                </a:cubicBezTo>
                <a:cubicBezTo>
                  <a:pt x="-46969" y="232955"/>
                  <a:pt x="43148" y="123027"/>
                  <a:pt x="0" y="0"/>
                </a:cubicBezTo>
                <a:close/>
              </a:path>
              <a:path w="5035932" h="803430" stroke="0" extrusionOk="0">
                <a:moveTo>
                  <a:pt x="0" y="0"/>
                </a:moveTo>
                <a:cubicBezTo>
                  <a:pt x="137152" y="-6391"/>
                  <a:pt x="278096" y="29785"/>
                  <a:pt x="458829" y="0"/>
                </a:cubicBezTo>
                <a:cubicBezTo>
                  <a:pt x="639562" y="-29785"/>
                  <a:pt x="750646" y="24634"/>
                  <a:pt x="867299" y="0"/>
                </a:cubicBezTo>
                <a:cubicBezTo>
                  <a:pt x="983952" y="-24634"/>
                  <a:pt x="1168728" y="19101"/>
                  <a:pt x="1275769" y="0"/>
                </a:cubicBezTo>
                <a:cubicBezTo>
                  <a:pt x="1382810" y="-19101"/>
                  <a:pt x="1613614" y="58305"/>
                  <a:pt x="1936036" y="0"/>
                </a:cubicBezTo>
                <a:cubicBezTo>
                  <a:pt x="2258458" y="-58305"/>
                  <a:pt x="2350150" y="22952"/>
                  <a:pt x="2596303" y="0"/>
                </a:cubicBezTo>
                <a:cubicBezTo>
                  <a:pt x="2842456" y="-22952"/>
                  <a:pt x="2911791" y="53262"/>
                  <a:pt x="3155851" y="0"/>
                </a:cubicBezTo>
                <a:cubicBezTo>
                  <a:pt x="3399911" y="-53262"/>
                  <a:pt x="3499786" y="979"/>
                  <a:pt x="3665039" y="0"/>
                </a:cubicBezTo>
                <a:cubicBezTo>
                  <a:pt x="3830292" y="-979"/>
                  <a:pt x="4016485" y="70658"/>
                  <a:pt x="4325306" y="0"/>
                </a:cubicBezTo>
                <a:cubicBezTo>
                  <a:pt x="4634127" y="-70658"/>
                  <a:pt x="4840405" y="57577"/>
                  <a:pt x="5035932" y="0"/>
                </a:cubicBezTo>
                <a:cubicBezTo>
                  <a:pt x="5074681" y="81261"/>
                  <a:pt x="5030816" y="226887"/>
                  <a:pt x="5035932" y="393681"/>
                </a:cubicBezTo>
                <a:cubicBezTo>
                  <a:pt x="5041048" y="560475"/>
                  <a:pt x="5016004" y="686384"/>
                  <a:pt x="5035932" y="803430"/>
                </a:cubicBezTo>
                <a:cubicBezTo>
                  <a:pt x="4803307" y="838553"/>
                  <a:pt x="4675567" y="800739"/>
                  <a:pt x="4526743" y="803430"/>
                </a:cubicBezTo>
                <a:cubicBezTo>
                  <a:pt x="4377919" y="806121"/>
                  <a:pt x="4154070" y="748379"/>
                  <a:pt x="4017555" y="803430"/>
                </a:cubicBezTo>
                <a:cubicBezTo>
                  <a:pt x="3881040" y="858481"/>
                  <a:pt x="3731166" y="753149"/>
                  <a:pt x="3558725" y="803430"/>
                </a:cubicBezTo>
                <a:cubicBezTo>
                  <a:pt x="3386284" y="853711"/>
                  <a:pt x="3241683" y="767196"/>
                  <a:pt x="3049537" y="803430"/>
                </a:cubicBezTo>
                <a:cubicBezTo>
                  <a:pt x="2857391" y="839664"/>
                  <a:pt x="2708246" y="776978"/>
                  <a:pt x="2540348" y="803430"/>
                </a:cubicBezTo>
                <a:cubicBezTo>
                  <a:pt x="2372450" y="829882"/>
                  <a:pt x="2252557" y="787884"/>
                  <a:pt x="2081519" y="803430"/>
                </a:cubicBezTo>
                <a:cubicBezTo>
                  <a:pt x="1910481" y="818976"/>
                  <a:pt x="1720098" y="752368"/>
                  <a:pt x="1521971" y="803430"/>
                </a:cubicBezTo>
                <a:cubicBezTo>
                  <a:pt x="1323844" y="854492"/>
                  <a:pt x="1242261" y="801890"/>
                  <a:pt x="1012782" y="803430"/>
                </a:cubicBezTo>
                <a:cubicBezTo>
                  <a:pt x="783303" y="804970"/>
                  <a:pt x="489510" y="741557"/>
                  <a:pt x="0" y="803430"/>
                </a:cubicBezTo>
                <a:cubicBezTo>
                  <a:pt x="-44823" y="611061"/>
                  <a:pt x="13241" y="596047"/>
                  <a:pt x="0" y="401715"/>
                </a:cubicBezTo>
                <a:cubicBezTo>
                  <a:pt x="-13241" y="207383"/>
                  <a:pt x="33896" y="9932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348133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09C40C-67A0-464C-B038-F54021881B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64"/>
          <a:stretch/>
        </p:blipFill>
        <p:spPr>
          <a:xfrm>
            <a:off x="4616635" y="4999615"/>
            <a:ext cx="3529535" cy="1685083"/>
          </a:xfrm>
          <a:custGeom>
            <a:avLst/>
            <a:gdLst>
              <a:gd name="connsiteX0" fmla="*/ 0 w 3529535"/>
              <a:gd name="connsiteY0" fmla="*/ 0 h 1685083"/>
              <a:gd name="connsiteX1" fmla="*/ 623551 w 3529535"/>
              <a:gd name="connsiteY1" fmla="*/ 0 h 1685083"/>
              <a:gd name="connsiteX2" fmla="*/ 1176512 w 3529535"/>
              <a:gd name="connsiteY2" fmla="*/ 0 h 1685083"/>
              <a:gd name="connsiteX3" fmla="*/ 1694177 w 3529535"/>
              <a:gd name="connsiteY3" fmla="*/ 0 h 1685083"/>
              <a:gd name="connsiteX4" fmla="*/ 2282433 w 3529535"/>
              <a:gd name="connsiteY4" fmla="*/ 0 h 1685083"/>
              <a:gd name="connsiteX5" fmla="*/ 2905984 w 3529535"/>
              <a:gd name="connsiteY5" fmla="*/ 0 h 1685083"/>
              <a:gd name="connsiteX6" fmla="*/ 3529535 w 3529535"/>
              <a:gd name="connsiteY6" fmla="*/ 0 h 1685083"/>
              <a:gd name="connsiteX7" fmla="*/ 3529535 w 3529535"/>
              <a:gd name="connsiteY7" fmla="*/ 544844 h 1685083"/>
              <a:gd name="connsiteX8" fmla="*/ 3529535 w 3529535"/>
              <a:gd name="connsiteY8" fmla="*/ 1089687 h 1685083"/>
              <a:gd name="connsiteX9" fmla="*/ 3529535 w 3529535"/>
              <a:gd name="connsiteY9" fmla="*/ 1685083 h 1685083"/>
              <a:gd name="connsiteX10" fmla="*/ 2976575 w 3529535"/>
              <a:gd name="connsiteY10" fmla="*/ 1685083 h 1685083"/>
              <a:gd name="connsiteX11" fmla="*/ 2353023 w 3529535"/>
              <a:gd name="connsiteY11" fmla="*/ 1685083 h 1685083"/>
              <a:gd name="connsiteX12" fmla="*/ 1764768 w 3529535"/>
              <a:gd name="connsiteY12" fmla="*/ 1685083 h 1685083"/>
              <a:gd name="connsiteX13" fmla="*/ 1282398 w 3529535"/>
              <a:gd name="connsiteY13" fmla="*/ 1685083 h 1685083"/>
              <a:gd name="connsiteX14" fmla="*/ 623551 w 3529535"/>
              <a:gd name="connsiteY14" fmla="*/ 1685083 h 1685083"/>
              <a:gd name="connsiteX15" fmla="*/ 0 w 3529535"/>
              <a:gd name="connsiteY15" fmla="*/ 1685083 h 1685083"/>
              <a:gd name="connsiteX16" fmla="*/ 0 w 3529535"/>
              <a:gd name="connsiteY16" fmla="*/ 1173941 h 1685083"/>
              <a:gd name="connsiteX17" fmla="*/ 0 w 3529535"/>
              <a:gd name="connsiteY17" fmla="*/ 629098 h 1685083"/>
              <a:gd name="connsiteX18" fmla="*/ 0 w 3529535"/>
              <a:gd name="connsiteY18" fmla="*/ 0 h 168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29535" h="1685083" fill="none" extrusionOk="0">
                <a:moveTo>
                  <a:pt x="0" y="0"/>
                </a:moveTo>
                <a:cubicBezTo>
                  <a:pt x="133942" y="-61037"/>
                  <a:pt x="491883" y="30643"/>
                  <a:pt x="623551" y="0"/>
                </a:cubicBezTo>
                <a:cubicBezTo>
                  <a:pt x="755219" y="-30643"/>
                  <a:pt x="1045743" y="727"/>
                  <a:pt x="1176512" y="0"/>
                </a:cubicBezTo>
                <a:cubicBezTo>
                  <a:pt x="1307281" y="-727"/>
                  <a:pt x="1454898" y="24820"/>
                  <a:pt x="1694177" y="0"/>
                </a:cubicBezTo>
                <a:cubicBezTo>
                  <a:pt x="1933456" y="-24820"/>
                  <a:pt x="2114918" y="43738"/>
                  <a:pt x="2282433" y="0"/>
                </a:cubicBezTo>
                <a:cubicBezTo>
                  <a:pt x="2449948" y="-43738"/>
                  <a:pt x="2605469" y="15851"/>
                  <a:pt x="2905984" y="0"/>
                </a:cubicBezTo>
                <a:cubicBezTo>
                  <a:pt x="3206499" y="-15851"/>
                  <a:pt x="3375291" y="51939"/>
                  <a:pt x="3529535" y="0"/>
                </a:cubicBezTo>
                <a:cubicBezTo>
                  <a:pt x="3579692" y="243529"/>
                  <a:pt x="3516205" y="405974"/>
                  <a:pt x="3529535" y="544844"/>
                </a:cubicBezTo>
                <a:cubicBezTo>
                  <a:pt x="3542865" y="683714"/>
                  <a:pt x="3498460" y="893796"/>
                  <a:pt x="3529535" y="1089687"/>
                </a:cubicBezTo>
                <a:cubicBezTo>
                  <a:pt x="3560610" y="1285578"/>
                  <a:pt x="3498673" y="1511718"/>
                  <a:pt x="3529535" y="1685083"/>
                </a:cubicBezTo>
                <a:cubicBezTo>
                  <a:pt x="3335188" y="1744329"/>
                  <a:pt x="3204578" y="1623280"/>
                  <a:pt x="2976575" y="1685083"/>
                </a:cubicBezTo>
                <a:cubicBezTo>
                  <a:pt x="2748572" y="1746886"/>
                  <a:pt x="2506960" y="1672605"/>
                  <a:pt x="2353023" y="1685083"/>
                </a:cubicBezTo>
                <a:cubicBezTo>
                  <a:pt x="2199086" y="1697561"/>
                  <a:pt x="1913828" y="1649671"/>
                  <a:pt x="1764768" y="1685083"/>
                </a:cubicBezTo>
                <a:cubicBezTo>
                  <a:pt x="1615708" y="1720495"/>
                  <a:pt x="1502012" y="1667386"/>
                  <a:pt x="1282398" y="1685083"/>
                </a:cubicBezTo>
                <a:cubicBezTo>
                  <a:pt x="1062784" y="1702780"/>
                  <a:pt x="878901" y="1684836"/>
                  <a:pt x="623551" y="1685083"/>
                </a:cubicBezTo>
                <a:cubicBezTo>
                  <a:pt x="368201" y="1685330"/>
                  <a:pt x="288567" y="1680856"/>
                  <a:pt x="0" y="1685083"/>
                </a:cubicBezTo>
                <a:cubicBezTo>
                  <a:pt x="-14404" y="1443710"/>
                  <a:pt x="21288" y="1398820"/>
                  <a:pt x="0" y="1173941"/>
                </a:cubicBezTo>
                <a:cubicBezTo>
                  <a:pt x="-21288" y="949062"/>
                  <a:pt x="34884" y="742620"/>
                  <a:pt x="0" y="629098"/>
                </a:cubicBezTo>
                <a:cubicBezTo>
                  <a:pt x="-34884" y="515576"/>
                  <a:pt x="26803" y="134040"/>
                  <a:pt x="0" y="0"/>
                </a:cubicBezTo>
                <a:close/>
              </a:path>
              <a:path w="3529535" h="1685083" stroke="0" extrusionOk="0">
                <a:moveTo>
                  <a:pt x="0" y="0"/>
                </a:moveTo>
                <a:cubicBezTo>
                  <a:pt x="155415" y="-51233"/>
                  <a:pt x="300888" y="45377"/>
                  <a:pt x="588256" y="0"/>
                </a:cubicBezTo>
                <a:cubicBezTo>
                  <a:pt x="875624" y="-45377"/>
                  <a:pt x="1009773" y="19435"/>
                  <a:pt x="1211807" y="0"/>
                </a:cubicBezTo>
                <a:cubicBezTo>
                  <a:pt x="1413841" y="-19435"/>
                  <a:pt x="1492137" y="15392"/>
                  <a:pt x="1764768" y="0"/>
                </a:cubicBezTo>
                <a:cubicBezTo>
                  <a:pt x="2037399" y="-15392"/>
                  <a:pt x="2142959" y="39815"/>
                  <a:pt x="2247137" y="0"/>
                </a:cubicBezTo>
                <a:cubicBezTo>
                  <a:pt x="2351315" y="-39815"/>
                  <a:pt x="2588591" y="30509"/>
                  <a:pt x="2800098" y="0"/>
                </a:cubicBezTo>
                <a:cubicBezTo>
                  <a:pt x="3011605" y="-30509"/>
                  <a:pt x="3258826" y="37045"/>
                  <a:pt x="3529535" y="0"/>
                </a:cubicBezTo>
                <a:cubicBezTo>
                  <a:pt x="3594436" y="227828"/>
                  <a:pt x="3502412" y="414999"/>
                  <a:pt x="3529535" y="595396"/>
                </a:cubicBezTo>
                <a:cubicBezTo>
                  <a:pt x="3556658" y="775793"/>
                  <a:pt x="3475610" y="1060809"/>
                  <a:pt x="3529535" y="1190792"/>
                </a:cubicBezTo>
                <a:cubicBezTo>
                  <a:pt x="3583460" y="1320775"/>
                  <a:pt x="3508875" y="1551596"/>
                  <a:pt x="3529535" y="1685083"/>
                </a:cubicBezTo>
                <a:cubicBezTo>
                  <a:pt x="3266620" y="1711237"/>
                  <a:pt x="3174428" y="1652053"/>
                  <a:pt x="2976575" y="1685083"/>
                </a:cubicBezTo>
                <a:cubicBezTo>
                  <a:pt x="2778722" y="1718113"/>
                  <a:pt x="2637617" y="1673857"/>
                  <a:pt x="2353023" y="1685083"/>
                </a:cubicBezTo>
                <a:cubicBezTo>
                  <a:pt x="2068429" y="1696309"/>
                  <a:pt x="2104846" y="1640434"/>
                  <a:pt x="1870654" y="1685083"/>
                </a:cubicBezTo>
                <a:cubicBezTo>
                  <a:pt x="1636462" y="1729732"/>
                  <a:pt x="1487388" y="1680436"/>
                  <a:pt x="1317693" y="1685083"/>
                </a:cubicBezTo>
                <a:cubicBezTo>
                  <a:pt x="1147998" y="1689730"/>
                  <a:pt x="912217" y="1673021"/>
                  <a:pt x="764733" y="1685083"/>
                </a:cubicBezTo>
                <a:cubicBezTo>
                  <a:pt x="617249" y="1697145"/>
                  <a:pt x="201791" y="1640421"/>
                  <a:pt x="0" y="1685083"/>
                </a:cubicBezTo>
                <a:cubicBezTo>
                  <a:pt x="-58645" y="1446071"/>
                  <a:pt x="40355" y="1404311"/>
                  <a:pt x="0" y="1140239"/>
                </a:cubicBezTo>
                <a:cubicBezTo>
                  <a:pt x="-40355" y="876167"/>
                  <a:pt x="15106" y="755178"/>
                  <a:pt x="0" y="578545"/>
                </a:cubicBezTo>
                <a:cubicBezTo>
                  <a:pt x="-15106" y="401912"/>
                  <a:pt x="59002" y="23552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817671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045EE0-CA66-46A4-97AA-7249D0F31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131" y="2707780"/>
            <a:ext cx="3932237" cy="1398863"/>
          </a:xfrm>
          <a:custGeom>
            <a:avLst/>
            <a:gdLst>
              <a:gd name="connsiteX0" fmla="*/ 0 w 3932237"/>
              <a:gd name="connsiteY0" fmla="*/ 0 h 1398863"/>
              <a:gd name="connsiteX1" fmla="*/ 601071 w 3932237"/>
              <a:gd name="connsiteY1" fmla="*/ 0 h 1398863"/>
              <a:gd name="connsiteX2" fmla="*/ 1123496 w 3932237"/>
              <a:gd name="connsiteY2" fmla="*/ 0 h 1398863"/>
              <a:gd name="connsiteX3" fmla="*/ 1567277 w 3932237"/>
              <a:gd name="connsiteY3" fmla="*/ 0 h 1398863"/>
              <a:gd name="connsiteX4" fmla="*/ 2207670 w 3932237"/>
              <a:gd name="connsiteY4" fmla="*/ 0 h 1398863"/>
              <a:gd name="connsiteX5" fmla="*/ 2769418 w 3932237"/>
              <a:gd name="connsiteY5" fmla="*/ 0 h 1398863"/>
              <a:gd name="connsiteX6" fmla="*/ 3291844 w 3932237"/>
              <a:gd name="connsiteY6" fmla="*/ 0 h 1398863"/>
              <a:gd name="connsiteX7" fmla="*/ 3932237 w 3932237"/>
              <a:gd name="connsiteY7" fmla="*/ 0 h 1398863"/>
              <a:gd name="connsiteX8" fmla="*/ 3932237 w 3932237"/>
              <a:gd name="connsiteY8" fmla="*/ 424322 h 1398863"/>
              <a:gd name="connsiteX9" fmla="*/ 3932237 w 3932237"/>
              <a:gd name="connsiteY9" fmla="*/ 848644 h 1398863"/>
              <a:gd name="connsiteX10" fmla="*/ 3932237 w 3932237"/>
              <a:gd name="connsiteY10" fmla="*/ 1398863 h 1398863"/>
              <a:gd name="connsiteX11" fmla="*/ 3409811 w 3932237"/>
              <a:gd name="connsiteY11" fmla="*/ 1398863 h 1398863"/>
              <a:gd name="connsiteX12" fmla="*/ 2769418 w 3932237"/>
              <a:gd name="connsiteY12" fmla="*/ 1398863 h 1398863"/>
              <a:gd name="connsiteX13" fmla="*/ 2246993 w 3932237"/>
              <a:gd name="connsiteY13" fmla="*/ 1398863 h 1398863"/>
              <a:gd name="connsiteX14" fmla="*/ 1763889 w 3932237"/>
              <a:gd name="connsiteY14" fmla="*/ 1398863 h 1398863"/>
              <a:gd name="connsiteX15" fmla="*/ 1202141 w 3932237"/>
              <a:gd name="connsiteY15" fmla="*/ 1398863 h 1398863"/>
              <a:gd name="connsiteX16" fmla="*/ 719038 w 3932237"/>
              <a:gd name="connsiteY16" fmla="*/ 1398863 h 1398863"/>
              <a:gd name="connsiteX17" fmla="*/ 0 w 3932237"/>
              <a:gd name="connsiteY17" fmla="*/ 1398863 h 1398863"/>
              <a:gd name="connsiteX18" fmla="*/ 0 w 3932237"/>
              <a:gd name="connsiteY18" fmla="*/ 932575 h 1398863"/>
              <a:gd name="connsiteX19" fmla="*/ 0 w 3932237"/>
              <a:gd name="connsiteY19" fmla="*/ 508254 h 1398863"/>
              <a:gd name="connsiteX20" fmla="*/ 0 w 3932237"/>
              <a:gd name="connsiteY20" fmla="*/ 0 h 139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32237" h="1398863" fill="none" extrusionOk="0">
                <a:moveTo>
                  <a:pt x="0" y="0"/>
                </a:moveTo>
                <a:cubicBezTo>
                  <a:pt x="127742" y="-24807"/>
                  <a:pt x="305963" y="56267"/>
                  <a:pt x="601071" y="0"/>
                </a:cubicBezTo>
                <a:cubicBezTo>
                  <a:pt x="896179" y="-56267"/>
                  <a:pt x="920323" y="30585"/>
                  <a:pt x="1123496" y="0"/>
                </a:cubicBezTo>
                <a:cubicBezTo>
                  <a:pt x="1326670" y="-30585"/>
                  <a:pt x="1432692" y="39188"/>
                  <a:pt x="1567277" y="0"/>
                </a:cubicBezTo>
                <a:cubicBezTo>
                  <a:pt x="1701862" y="-39188"/>
                  <a:pt x="2038990" y="30568"/>
                  <a:pt x="2207670" y="0"/>
                </a:cubicBezTo>
                <a:cubicBezTo>
                  <a:pt x="2376350" y="-30568"/>
                  <a:pt x="2614587" y="16020"/>
                  <a:pt x="2769418" y="0"/>
                </a:cubicBezTo>
                <a:cubicBezTo>
                  <a:pt x="2924249" y="-16020"/>
                  <a:pt x="3162880" y="5250"/>
                  <a:pt x="3291844" y="0"/>
                </a:cubicBezTo>
                <a:cubicBezTo>
                  <a:pt x="3420808" y="-5250"/>
                  <a:pt x="3677424" y="26812"/>
                  <a:pt x="3932237" y="0"/>
                </a:cubicBezTo>
                <a:cubicBezTo>
                  <a:pt x="3953633" y="94348"/>
                  <a:pt x="3915151" y="271463"/>
                  <a:pt x="3932237" y="424322"/>
                </a:cubicBezTo>
                <a:cubicBezTo>
                  <a:pt x="3949323" y="577181"/>
                  <a:pt x="3893356" y="731680"/>
                  <a:pt x="3932237" y="848644"/>
                </a:cubicBezTo>
                <a:cubicBezTo>
                  <a:pt x="3971118" y="965608"/>
                  <a:pt x="3914146" y="1218113"/>
                  <a:pt x="3932237" y="1398863"/>
                </a:cubicBezTo>
                <a:cubicBezTo>
                  <a:pt x="3802167" y="1449728"/>
                  <a:pt x="3615893" y="1368586"/>
                  <a:pt x="3409811" y="1398863"/>
                </a:cubicBezTo>
                <a:cubicBezTo>
                  <a:pt x="3203729" y="1429140"/>
                  <a:pt x="3066029" y="1322675"/>
                  <a:pt x="2769418" y="1398863"/>
                </a:cubicBezTo>
                <a:cubicBezTo>
                  <a:pt x="2472807" y="1475051"/>
                  <a:pt x="2376533" y="1395941"/>
                  <a:pt x="2246993" y="1398863"/>
                </a:cubicBezTo>
                <a:cubicBezTo>
                  <a:pt x="2117454" y="1401785"/>
                  <a:pt x="1919944" y="1398190"/>
                  <a:pt x="1763889" y="1398863"/>
                </a:cubicBezTo>
                <a:cubicBezTo>
                  <a:pt x="1607834" y="1399536"/>
                  <a:pt x="1380827" y="1364352"/>
                  <a:pt x="1202141" y="1398863"/>
                </a:cubicBezTo>
                <a:cubicBezTo>
                  <a:pt x="1023455" y="1433374"/>
                  <a:pt x="837741" y="1397450"/>
                  <a:pt x="719038" y="1398863"/>
                </a:cubicBezTo>
                <a:cubicBezTo>
                  <a:pt x="600335" y="1400276"/>
                  <a:pt x="168206" y="1360138"/>
                  <a:pt x="0" y="1398863"/>
                </a:cubicBezTo>
                <a:cubicBezTo>
                  <a:pt x="-27763" y="1265419"/>
                  <a:pt x="52083" y="1069433"/>
                  <a:pt x="0" y="932575"/>
                </a:cubicBezTo>
                <a:cubicBezTo>
                  <a:pt x="-52083" y="795717"/>
                  <a:pt x="11173" y="711168"/>
                  <a:pt x="0" y="508254"/>
                </a:cubicBezTo>
                <a:cubicBezTo>
                  <a:pt x="-11173" y="305340"/>
                  <a:pt x="58463" y="215598"/>
                  <a:pt x="0" y="0"/>
                </a:cubicBezTo>
                <a:close/>
              </a:path>
              <a:path w="3932237" h="1398863" stroke="0" extrusionOk="0">
                <a:moveTo>
                  <a:pt x="0" y="0"/>
                </a:moveTo>
                <a:cubicBezTo>
                  <a:pt x="231370" y="-39955"/>
                  <a:pt x="309134" y="51638"/>
                  <a:pt x="601071" y="0"/>
                </a:cubicBezTo>
                <a:cubicBezTo>
                  <a:pt x="893008" y="-51638"/>
                  <a:pt x="963205" y="65138"/>
                  <a:pt x="1162819" y="0"/>
                </a:cubicBezTo>
                <a:cubicBezTo>
                  <a:pt x="1362433" y="-65138"/>
                  <a:pt x="1629188" y="10715"/>
                  <a:pt x="1763889" y="0"/>
                </a:cubicBezTo>
                <a:cubicBezTo>
                  <a:pt x="1898590" y="-10715"/>
                  <a:pt x="2032735" y="13193"/>
                  <a:pt x="2286315" y="0"/>
                </a:cubicBezTo>
                <a:cubicBezTo>
                  <a:pt x="2539895" y="-13193"/>
                  <a:pt x="2647229" y="15469"/>
                  <a:pt x="2887385" y="0"/>
                </a:cubicBezTo>
                <a:cubicBezTo>
                  <a:pt x="3127541" y="-15469"/>
                  <a:pt x="3196648" y="38537"/>
                  <a:pt x="3409811" y="0"/>
                </a:cubicBezTo>
                <a:cubicBezTo>
                  <a:pt x="3622974" y="-38537"/>
                  <a:pt x="3716179" y="8085"/>
                  <a:pt x="3932237" y="0"/>
                </a:cubicBezTo>
                <a:cubicBezTo>
                  <a:pt x="3985212" y="167114"/>
                  <a:pt x="3886085" y="295680"/>
                  <a:pt x="3932237" y="494265"/>
                </a:cubicBezTo>
                <a:cubicBezTo>
                  <a:pt x="3978389" y="692850"/>
                  <a:pt x="3886554" y="756923"/>
                  <a:pt x="3932237" y="988530"/>
                </a:cubicBezTo>
                <a:cubicBezTo>
                  <a:pt x="3977920" y="1220137"/>
                  <a:pt x="3919159" y="1278136"/>
                  <a:pt x="3932237" y="1398863"/>
                </a:cubicBezTo>
                <a:cubicBezTo>
                  <a:pt x="3720272" y="1413361"/>
                  <a:pt x="3589852" y="1391200"/>
                  <a:pt x="3449134" y="1398863"/>
                </a:cubicBezTo>
                <a:cubicBezTo>
                  <a:pt x="3308416" y="1406526"/>
                  <a:pt x="3180252" y="1391900"/>
                  <a:pt x="2926708" y="1398863"/>
                </a:cubicBezTo>
                <a:cubicBezTo>
                  <a:pt x="2673164" y="1405826"/>
                  <a:pt x="2629374" y="1397227"/>
                  <a:pt x="2482927" y="1398863"/>
                </a:cubicBezTo>
                <a:cubicBezTo>
                  <a:pt x="2336480" y="1400499"/>
                  <a:pt x="2187393" y="1389922"/>
                  <a:pt x="1999823" y="1398863"/>
                </a:cubicBezTo>
                <a:cubicBezTo>
                  <a:pt x="1812253" y="1407804"/>
                  <a:pt x="1692986" y="1358197"/>
                  <a:pt x="1516720" y="1398863"/>
                </a:cubicBezTo>
                <a:cubicBezTo>
                  <a:pt x="1340454" y="1439529"/>
                  <a:pt x="1266501" y="1379638"/>
                  <a:pt x="1033617" y="1398863"/>
                </a:cubicBezTo>
                <a:cubicBezTo>
                  <a:pt x="800733" y="1418088"/>
                  <a:pt x="682099" y="1386736"/>
                  <a:pt x="511191" y="1398863"/>
                </a:cubicBezTo>
                <a:cubicBezTo>
                  <a:pt x="340283" y="1410990"/>
                  <a:pt x="198286" y="1355154"/>
                  <a:pt x="0" y="1398863"/>
                </a:cubicBezTo>
                <a:cubicBezTo>
                  <a:pt x="-26451" y="1187498"/>
                  <a:pt x="28682" y="1146113"/>
                  <a:pt x="0" y="946564"/>
                </a:cubicBezTo>
                <a:cubicBezTo>
                  <a:pt x="-28682" y="747015"/>
                  <a:pt x="8636" y="699357"/>
                  <a:pt x="0" y="508254"/>
                </a:cubicBezTo>
                <a:cubicBezTo>
                  <a:pt x="-8636" y="317151"/>
                  <a:pt x="38979" y="19005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3188741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73AFAA-4AAB-47ED-A54D-B20196CF9308}"/>
              </a:ext>
            </a:extLst>
          </p:cNvPr>
          <p:cNvSpPr txBox="1"/>
          <p:nvPr/>
        </p:nvSpPr>
        <p:spPr>
          <a:xfrm>
            <a:off x="5062916" y="1887141"/>
            <a:ext cx="4055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(revisiting probability of relevance and retrieval for different document lengths)</a:t>
            </a:r>
            <a:endParaRPr lang="en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1679D-3958-47CE-A621-FC544F709056}"/>
              </a:ext>
            </a:extLst>
          </p:cNvPr>
          <p:cNvSpPr txBox="1"/>
          <p:nvPr/>
        </p:nvSpPr>
        <p:spPr>
          <a:xfrm>
            <a:off x="8977122" y="3226126"/>
            <a:ext cx="316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(IR axioms to guide and diagnose deep neural models)</a:t>
            </a:r>
            <a:endParaRPr lang="en-C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9E302C-7E0E-4935-89FB-AFFE37373C23}"/>
              </a:ext>
            </a:extLst>
          </p:cNvPr>
          <p:cNvSpPr txBox="1"/>
          <p:nvPr/>
        </p:nvSpPr>
        <p:spPr>
          <a:xfrm>
            <a:off x="8146170" y="5084392"/>
            <a:ext cx="389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(Incorporating properties of traditional IR approaches into deep models)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47012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40FAF6-1B0D-44CC-A64F-B7270809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Revisiting old debates: verbosity vs. scope hypotheses</a:t>
            </a:r>
            <a:endParaRPr lang="en-CA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2CFD6D-1CCE-44FF-8083-A4C6647DA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394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400" dirty="0"/>
              <a:t>A typical recipe for using BERT-style models for document ranking is to compare the query independently with individual body chunks and then aggregate signals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endParaRPr lang="en-CA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76FC0-335B-4E92-8B3C-262412C09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289" y="3872698"/>
            <a:ext cx="6531599" cy="2824917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B91CB65-A43E-4598-9786-24E22ADE2F9D}"/>
              </a:ext>
            </a:extLst>
          </p:cNvPr>
          <p:cNvSpPr txBox="1">
            <a:spLocks/>
          </p:cNvSpPr>
          <p:nvPr/>
        </p:nvSpPr>
        <p:spPr>
          <a:xfrm>
            <a:off x="838200" y="4307961"/>
            <a:ext cx="4538089" cy="2289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en-US" sz="2400" dirty="0"/>
              <a:t>These neural architectures are more in line with the scope hypothesis—what does their efficacy say about how we should think about long documents?</a:t>
            </a:r>
            <a:endParaRPr lang="en-CA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DC0D24-B5D4-4BA3-BDCC-B3A960FE8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68556"/>
            <a:ext cx="4131237" cy="125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646639-956C-47A0-BBEC-4AF841365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845" y="2775315"/>
            <a:ext cx="3888486" cy="1097383"/>
          </a:xfrm>
          <a:custGeom>
            <a:avLst/>
            <a:gdLst>
              <a:gd name="connsiteX0" fmla="*/ 0 w 3888486"/>
              <a:gd name="connsiteY0" fmla="*/ 0 h 1097383"/>
              <a:gd name="connsiteX1" fmla="*/ 555498 w 3888486"/>
              <a:gd name="connsiteY1" fmla="*/ 0 h 1097383"/>
              <a:gd name="connsiteX2" fmla="*/ 1072111 w 3888486"/>
              <a:gd name="connsiteY2" fmla="*/ 0 h 1097383"/>
              <a:gd name="connsiteX3" fmla="*/ 1588724 w 3888486"/>
              <a:gd name="connsiteY3" fmla="*/ 0 h 1097383"/>
              <a:gd name="connsiteX4" fmla="*/ 2221992 w 3888486"/>
              <a:gd name="connsiteY4" fmla="*/ 0 h 1097383"/>
              <a:gd name="connsiteX5" fmla="*/ 2777490 w 3888486"/>
              <a:gd name="connsiteY5" fmla="*/ 0 h 1097383"/>
              <a:gd name="connsiteX6" fmla="*/ 3332988 w 3888486"/>
              <a:gd name="connsiteY6" fmla="*/ 0 h 1097383"/>
              <a:gd name="connsiteX7" fmla="*/ 3888486 w 3888486"/>
              <a:gd name="connsiteY7" fmla="*/ 0 h 1097383"/>
              <a:gd name="connsiteX8" fmla="*/ 3888486 w 3888486"/>
              <a:gd name="connsiteY8" fmla="*/ 537718 h 1097383"/>
              <a:gd name="connsiteX9" fmla="*/ 3888486 w 3888486"/>
              <a:gd name="connsiteY9" fmla="*/ 1097383 h 1097383"/>
              <a:gd name="connsiteX10" fmla="*/ 3449643 w 3888486"/>
              <a:gd name="connsiteY10" fmla="*/ 1097383 h 1097383"/>
              <a:gd name="connsiteX11" fmla="*/ 2933029 w 3888486"/>
              <a:gd name="connsiteY11" fmla="*/ 1097383 h 1097383"/>
              <a:gd name="connsiteX12" fmla="*/ 2455301 w 3888486"/>
              <a:gd name="connsiteY12" fmla="*/ 1097383 h 1097383"/>
              <a:gd name="connsiteX13" fmla="*/ 1977573 w 3888486"/>
              <a:gd name="connsiteY13" fmla="*/ 1097383 h 1097383"/>
              <a:gd name="connsiteX14" fmla="*/ 1499845 w 3888486"/>
              <a:gd name="connsiteY14" fmla="*/ 1097383 h 1097383"/>
              <a:gd name="connsiteX15" fmla="*/ 866577 w 3888486"/>
              <a:gd name="connsiteY15" fmla="*/ 1097383 h 1097383"/>
              <a:gd name="connsiteX16" fmla="*/ 0 w 3888486"/>
              <a:gd name="connsiteY16" fmla="*/ 1097383 h 1097383"/>
              <a:gd name="connsiteX17" fmla="*/ 0 w 3888486"/>
              <a:gd name="connsiteY17" fmla="*/ 548692 h 1097383"/>
              <a:gd name="connsiteX18" fmla="*/ 0 w 3888486"/>
              <a:gd name="connsiteY18" fmla="*/ 0 h 109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88486" h="1097383" fill="none" extrusionOk="0">
                <a:moveTo>
                  <a:pt x="0" y="0"/>
                </a:moveTo>
                <a:cubicBezTo>
                  <a:pt x="204886" y="-12928"/>
                  <a:pt x="401616" y="50013"/>
                  <a:pt x="555498" y="0"/>
                </a:cubicBezTo>
                <a:cubicBezTo>
                  <a:pt x="709380" y="-50013"/>
                  <a:pt x="901734" y="49172"/>
                  <a:pt x="1072111" y="0"/>
                </a:cubicBezTo>
                <a:cubicBezTo>
                  <a:pt x="1242488" y="-49172"/>
                  <a:pt x="1454988" y="17097"/>
                  <a:pt x="1588724" y="0"/>
                </a:cubicBezTo>
                <a:cubicBezTo>
                  <a:pt x="1722460" y="-17097"/>
                  <a:pt x="1983240" y="52425"/>
                  <a:pt x="2221992" y="0"/>
                </a:cubicBezTo>
                <a:cubicBezTo>
                  <a:pt x="2460744" y="-52425"/>
                  <a:pt x="2602708" y="9585"/>
                  <a:pt x="2777490" y="0"/>
                </a:cubicBezTo>
                <a:cubicBezTo>
                  <a:pt x="2952272" y="-9585"/>
                  <a:pt x="3105720" y="50846"/>
                  <a:pt x="3332988" y="0"/>
                </a:cubicBezTo>
                <a:cubicBezTo>
                  <a:pt x="3560256" y="-50846"/>
                  <a:pt x="3639967" y="8094"/>
                  <a:pt x="3888486" y="0"/>
                </a:cubicBezTo>
                <a:cubicBezTo>
                  <a:pt x="3888508" y="241056"/>
                  <a:pt x="3831471" y="270914"/>
                  <a:pt x="3888486" y="537718"/>
                </a:cubicBezTo>
                <a:cubicBezTo>
                  <a:pt x="3945501" y="804522"/>
                  <a:pt x="3885645" y="852303"/>
                  <a:pt x="3888486" y="1097383"/>
                </a:cubicBezTo>
                <a:cubicBezTo>
                  <a:pt x="3703075" y="1135643"/>
                  <a:pt x="3659193" y="1072013"/>
                  <a:pt x="3449643" y="1097383"/>
                </a:cubicBezTo>
                <a:cubicBezTo>
                  <a:pt x="3240093" y="1122753"/>
                  <a:pt x="3079107" y="1094287"/>
                  <a:pt x="2933029" y="1097383"/>
                </a:cubicBezTo>
                <a:cubicBezTo>
                  <a:pt x="2786951" y="1100479"/>
                  <a:pt x="2598446" y="1046350"/>
                  <a:pt x="2455301" y="1097383"/>
                </a:cubicBezTo>
                <a:cubicBezTo>
                  <a:pt x="2312156" y="1148416"/>
                  <a:pt x="2136631" y="1061690"/>
                  <a:pt x="1977573" y="1097383"/>
                </a:cubicBezTo>
                <a:cubicBezTo>
                  <a:pt x="1818515" y="1133076"/>
                  <a:pt x="1681587" y="1090875"/>
                  <a:pt x="1499845" y="1097383"/>
                </a:cubicBezTo>
                <a:cubicBezTo>
                  <a:pt x="1318103" y="1103891"/>
                  <a:pt x="1072719" y="1071300"/>
                  <a:pt x="866577" y="1097383"/>
                </a:cubicBezTo>
                <a:cubicBezTo>
                  <a:pt x="660435" y="1123466"/>
                  <a:pt x="320323" y="1033505"/>
                  <a:pt x="0" y="1097383"/>
                </a:cubicBezTo>
                <a:cubicBezTo>
                  <a:pt x="-14305" y="889880"/>
                  <a:pt x="21701" y="728207"/>
                  <a:pt x="0" y="548692"/>
                </a:cubicBezTo>
                <a:cubicBezTo>
                  <a:pt x="-21701" y="369177"/>
                  <a:pt x="14390" y="137739"/>
                  <a:pt x="0" y="0"/>
                </a:cubicBezTo>
                <a:close/>
              </a:path>
              <a:path w="3888486" h="1097383" stroke="0" extrusionOk="0">
                <a:moveTo>
                  <a:pt x="0" y="0"/>
                </a:moveTo>
                <a:cubicBezTo>
                  <a:pt x="135981" y="-35971"/>
                  <a:pt x="367703" y="5870"/>
                  <a:pt x="477728" y="0"/>
                </a:cubicBezTo>
                <a:cubicBezTo>
                  <a:pt x="587753" y="-5870"/>
                  <a:pt x="777541" y="30881"/>
                  <a:pt x="916572" y="0"/>
                </a:cubicBezTo>
                <a:cubicBezTo>
                  <a:pt x="1055603" y="-30881"/>
                  <a:pt x="1205193" y="24737"/>
                  <a:pt x="1472070" y="0"/>
                </a:cubicBezTo>
                <a:cubicBezTo>
                  <a:pt x="1738947" y="-24737"/>
                  <a:pt x="1875233" y="26081"/>
                  <a:pt x="2066453" y="0"/>
                </a:cubicBezTo>
                <a:cubicBezTo>
                  <a:pt x="2257673" y="-26081"/>
                  <a:pt x="2512615" y="74639"/>
                  <a:pt x="2699720" y="0"/>
                </a:cubicBezTo>
                <a:cubicBezTo>
                  <a:pt x="2886825" y="-74639"/>
                  <a:pt x="2955492" y="48198"/>
                  <a:pt x="3177449" y="0"/>
                </a:cubicBezTo>
                <a:cubicBezTo>
                  <a:pt x="3399406" y="-48198"/>
                  <a:pt x="3533621" y="13261"/>
                  <a:pt x="3888486" y="0"/>
                </a:cubicBezTo>
                <a:cubicBezTo>
                  <a:pt x="3922284" y="166200"/>
                  <a:pt x="3882021" y="279860"/>
                  <a:pt x="3888486" y="526744"/>
                </a:cubicBezTo>
                <a:cubicBezTo>
                  <a:pt x="3894951" y="773628"/>
                  <a:pt x="3836949" y="949571"/>
                  <a:pt x="3888486" y="1097383"/>
                </a:cubicBezTo>
                <a:cubicBezTo>
                  <a:pt x="3662806" y="1103050"/>
                  <a:pt x="3566130" y="1071423"/>
                  <a:pt x="3294103" y="1097383"/>
                </a:cubicBezTo>
                <a:cubicBezTo>
                  <a:pt x="3022076" y="1123343"/>
                  <a:pt x="2934901" y="1069474"/>
                  <a:pt x="2738605" y="1097383"/>
                </a:cubicBezTo>
                <a:cubicBezTo>
                  <a:pt x="2542309" y="1125292"/>
                  <a:pt x="2271614" y="1081599"/>
                  <a:pt x="2144222" y="1097383"/>
                </a:cubicBezTo>
                <a:cubicBezTo>
                  <a:pt x="2016830" y="1113167"/>
                  <a:pt x="1697420" y="1080473"/>
                  <a:pt x="1510955" y="1097383"/>
                </a:cubicBezTo>
                <a:cubicBezTo>
                  <a:pt x="1324490" y="1114293"/>
                  <a:pt x="1208444" y="1072995"/>
                  <a:pt x="1033226" y="1097383"/>
                </a:cubicBezTo>
                <a:cubicBezTo>
                  <a:pt x="858008" y="1121771"/>
                  <a:pt x="667174" y="1065839"/>
                  <a:pt x="516613" y="1097383"/>
                </a:cubicBezTo>
                <a:cubicBezTo>
                  <a:pt x="366052" y="1128927"/>
                  <a:pt x="116718" y="1042843"/>
                  <a:pt x="0" y="1097383"/>
                </a:cubicBezTo>
                <a:cubicBezTo>
                  <a:pt x="-42200" y="906570"/>
                  <a:pt x="20536" y="818367"/>
                  <a:pt x="0" y="559665"/>
                </a:cubicBezTo>
                <a:cubicBezTo>
                  <a:pt x="-20536" y="300963"/>
                  <a:pt x="48735" y="23910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473599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858110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6169-65AF-49BA-A212-AABAF926D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New opportunities: Optimizing for new IR measures</a:t>
            </a:r>
            <a:endParaRPr lang="en-CA" sz="3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0CFC9D-060B-487D-AF19-4A7E705E5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9945"/>
            <a:ext cx="412568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/>
              <a:t>Deep models with gradient-based optimization may allow deep models for new IR tasks and metrics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/>
              <a:t>E.g., stochastic ranking and optimizing for exposure-based metrics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CA" sz="2400" dirty="0"/>
              <a:t>May be important in the context of fairness, diversity, and monetization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F758B3-6EC1-450F-B309-25A05008D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4" y="3179638"/>
            <a:ext cx="6847367" cy="3590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97F62-CA0D-4652-B131-39069A7D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586" y="1690688"/>
            <a:ext cx="4404561" cy="1281021"/>
          </a:xfrm>
          <a:custGeom>
            <a:avLst/>
            <a:gdLst>
              <a:gd name="connsiteX0" fmla="*/ 0 w 4404561"/>
              <a:gd name="connsiteY0" fmla="*/ 0 h 1281021"/>
              <a:gd name="connsiteX1" fmla="*/ 638661 w 4404561"/>
              <a:gd name="connsiteY1" fmla="*/ 0 h 1281021"/>
              <a:gd name="connsiteX2" fmla="*/ 1057095 w 4404561"/>
              <a:gd name="connsiteY2" fmla="*/ 0 h 1281021"/>
              <a:gd name="connsiteX3" fmla="*/ 1607665 w 4404561"/>
              <a:gd name="connsiteY3" fmla="*/ 0 h 1281021"/>
              <a:gd name="connsiteX4" fmla="*/ 2158235 w 4404561"/>
              <a:gd name="connsiteY4" fmla="*/ 0 h 1281021"/>
              <a:gd name="connsiteX5" fmla="*/ 2664759 w 4404561"/>
              <a:gd name="connsiteY5" fmla="*/ 0 h 1281021"/>
              <a:gd name="connsiteX6" fmla="*/ 3127238 w 4404561"/>
              <a:gd name="connsiteY6" fmla="*/ 0 h 1281021"/>
              <a:gd name="connsiteX7" fmla="*/ 3721854 w 4404561"/>
              <a:gd name="connsiteY7" fmla="*/ 0 h 1281021"/>
              <a:gd name="connsiteX8" fmla="*/ 4404561 w 4404561"/>
              <a:gd name="connsiteY8" fmla="*/ 0 h 1281021"/>
              <a:gd name="connsiteX9" fmla="*/ 4404561 w 4404561"/>
              <a:gd name="connsiteY9" fmla="*/ 414197 h 1281021"/>
              <a:gd name="connsiteX10" fmla="*/ 4404561 w 4404561"/>
              <a:gd name="connsiteY10" fmla="*/ 828394 h 1281021"/>
              <a:gd name="connsiteX11" fmla="*/ 4404561 w 4404561"/>
              <a:gd name="connsiteY11" fmla="*/ 1281021 h 1281021"/>
              <a:gd name="connsiteX12" fmla="*/ 3986128 w 4404561"/>
              <a:gd name="connsiteY12" fmla="*/ 1281021 h 1281021"/>
              <a:gd name="connsiteX13" fmla="*/ 3479603 w 4404561"/>
              <a:gd name="connsiteY13" fmla="*/ 1281021 h 1281021"/>
              <a:gd name="connsiteX14" fmla="*/ 3061170 w 4404561"/>
              <a:gd name="connsiteY14" fmla="*/ 1281021 h 1281021"/>
              <a:gd name="connsiteX15" fmla="*/ 2642737 w 4404561"/>
              <a:gd name="connsiteY15" fmla="*/ 1281021 h 1281021"/>
              <a:gd name="connsiteX16" fmla="*/ 2224303 w 4404561"/>
              <a:gd name="connsiteY16" fmla="*/ 1281021 h 1281021"/>
              <a:gd name="connsiteX17" fmla="*/ 1673733 w 4404561"/>
              <a:gd name="connsiteY17" fmla="*/ 1281021 h 1281021"/>
              <a:gd name="connsiteX18" fmla="*/ 1123163 w 4404561"/>
              <a:gd name="connsiteY18" fmla="*/ 1281021 h 1281021"/>
              <a:gd name="connsiteX19" fmla="*/ 704730 w 4404561"/>
              <a:gd name="connsiteY19" fmla="*/ 1281021 h 1281021"/>
              <a:gd name="connsiteX20" fmla="*/ 0 w 4404561"/>
              <a:gd name="connsiteY20" fmla="*/ 1281021 h 1281021"/>
              <a:gd name="connsiteX21" fmla="*/ 0 w 4404561"/>
              <a:gd name="connsiteY21" fmla="*/ 828394 h 1281021"/>
              <a:gd name="connsiteX22" fmla="*/ 0 w 4404561"/>
              <a:gd name="connsiteY22" fmla="*/ 439817 h 1281021"/>
              <a:gd name="connsiteX23" fmla="*/ 0 w 4404561"/>
              <a:gd name="connsiteY23" fmla="*/ 0 h 128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404561" h="1281021" fill="none" extrusionOk="0">
                <a:moveTo>
                  <a:pt x="0" y="0"/>
                </a:moveTo>
                <a:cubicBezTo>
                  <a:pt x="276568" y="-141"/>
                  <a:pt x="357109" y="50034"/>
                  <a:pt x="638661" y="0"/>
                </a:cubicBezTo>
                <a:cubicBezTo>
                  <a:pt x="920213" y="-50034"/>
                  <a:pt x="928642" y="32218"/>
                  <a:pt x="1057095" y="0"/>
                </a:cubicBezTo>
                <a:cubicBezTo>
                  <a:pt x="1185548" y="-32218"/>
                  <a:pt x="1448364" y="50883"/>
                  <a:pt x="1607665" y="0"/>
                </a:cubicBezTo>
                <a:cubicBezTo>
                  <a:pt x="1766966" y="-50883"/>
                  <a:pt x="1892087" y="22042"/>
                  <a:pt x="2158235" y="0"/>
                </a:cubicBezTo>
                <a:cubicBezTo>
                  <a:pt x="2424383" y="-22042"/>
                  <a:pt x="2416341" y="18511"/>
                  <a:pt x="2664759" y="0"/>
                </a:cubicBezTo>
                <a:cubicBezTo>
                  <a:pt x="2913177" y="-18511"/>
                  <a:pt x="3019468" y="50417"/>
                  <a:pt x="3127238" y="0"/>
                </a:cubicBezTo>
                <a:cubicBezTo>
                  <a:pt x="3235008" y="-50417"/>
                  <a:pt x="3529949" y="64459"/>
                  <a:pt x="3721854" y="0"/>
                </a:cubicBezTo>
                <a:cubicBezTo>
                  <a:pt x="3913759" y="-64459"/>
                  <a:pt x="4108824" y="44464"/>
                  <a:pt x="4404561" y="0"/>
                </a:cubicBezTo>
                <a:cubicBezTo>
                  <a:pt x="4441613" y="125952"/>
                  <a:pt x="4359071" y="330917"/>
                  <a:pt x="4404561" y="414197"/>
                </a:cubicBezTo>
                <a:cubicBezTo>
                  <a:pt x="4450051" y="497477"/>
                  <a:pt x="4355764" y="712490"/>
                  <a:pt x="4404561" y="828394"/>
                </a:cubicBezTo>
                <a:cubicBezTo>
                  <a:pt x="4453358" y="944298"/>
                  <a:pt x="4391290" y="1054811"/>
                  <a:pt x="4404561" y="1281021"/>
                </a:cubicBezTo>
                <a:cubicBezTo>
                  <a:pt x="4314261" y="1290514"/>
                  <a:pt x="4118710" y="1239540"/>
                  <a:pt x="3986128" y="1281021"/>
                </a:cubicBezTo>
                <a:cubicBezTo>
                  <a:pt x="3853546" y="1322502"/>
                  <a:pt x="3644789" y="1269247"/>
                  <a:pt x="3479603" y="1281021"/>
                </a:cubicBezTo>
                <a:cubicBezTo>
                  <a:pt x="3314418" y="1292795"/>
                  <a:pt x="3157041" y="1275037"/>
                  <a:pt x="3061170" y="1281021"/>
                </a:cubicBezTo>
                <a:cubicBezTo>
                  <a:pt x="2965299" y="1287005"/>
                  <a:pt x="2781845" y="1277592"/>
                  <a:pt x="2642737" y="1281021"/>
                </a:cubicBezTo>
                <a:cubicBezTo>
                  <a:pt x="2503629" y="1284450"/>
                  <a:pt x="2352797" y="1256521"/>
                  <a:pt x="2224303" y="1281021"/>
                </a:cubicBezTo>
                <a:cubicBezTo>
                  <a:pt x="2095809" y="1305521"/>
                  <a:pt x="1801727" y="1256415"/>
                  <a:pt x="1673733" y="1281021"/>
                </a:cubicBezTo>
                <a:cubicBezTo>
                  <a:pt x="1545739" y="1305627"/>
                  <a:pt x="1306606" y="1216679"/>
                  <a:pt x="1123163" y="1281021"/>
                </a:cubicBezTo>
                <a:cubicBezTo>
                  <a:pt x="939720" y="1345363"/>
                  <a:pt x="887550" y="1267236"/>
                  <a:pt x="704730" y="1281021"/>
                </a:cubicBezTo>
                <a:cubicBezTo>
                  <a:pt x="521910" y="1294806"/>
                  <a:pt x="187443" y="1258374"/>
                  <a:pt x="0" y="1281021"/>
                </a:cubicBezTo>
                <a:cubicBezTo>
                  <a:pt x="-22835" y="1185563"/>
                  <a:pt x="29902" y="1014211"/>
                  <a:pt x="0" y="828394"/>
                </a:cubicBezTo>
                <a:cubicBezTo>
                  <a:pt x="-29902" y="642577"/>
                  <a:pt x="8651" y="586106"/>
                  <a:pt x="0" y="439817"/>
                </a:cubicBezTo>
                <a:cubicBezTo>
                  <a:pt x="-8651" y="293528"/>
                  <a:pt x="11415" y="149677"/>
                  <a:pt x="0" y="0"/>
                </a:cubicBezTo>
                <a:close/>
              </a:path>
              <a:path w="4404561" h="1281021" stroke="0" extrusionOk="0">
                <a:moveTo>
                  <a:pt x="0" y="0"/>
                </a:moveTo>
                <a:cubicBezTo>
                  <a:pt x="226951" y="-28128"/>
                  <a:pt x="328136" y="24842"/>
                  <a:pt x="506525" y="0"/>
                </a:cubicBezTo>
                <a:cubicBezTo>
                  <a:pt x="684914" y="-24842"/>
                  <a:pt x="979539" y="22016"/>
                  <a:pt x="1145186" y="0"/>
                </a:cubicBezTo>
                <a:cubicBezTo>
                  <a:pt x="1310833" y="-22016"/>
                  <a:pt x="1484379" y="67808"/>
                  <a:pt x="1783847" y="0"/>
                </a:cubicBezTo>
                <a:cubicBezTo>
                  <a:pt x="2083315" y="-67808"/>
                  <a:pt x="2178274" y="44468"/>
                  <a:pt x="2422509" y="0"/>
                </a:cubicBezTo>
                <a:cubicBezTo>
                  <a:pt x="2666744" y="-44468"/>
                  <a:pt x="2763170" y="46301"/>
                  <a:pt x="3061170" y="0"/>
                </a:cubicBezTo>
                <a:cubicBezTo>
                  <a:pt x="3359170" y="-46301"/>
                  <a:pt x="3405839" y="68044"/>
                  <a:pt x="3655786" y="0"/>
                </a:cubicBezTo>
                <a:cubicBezTo>
                  <a:pt x="3905733" y="-68044"/>
                  <a:pt x="4175178" y="40502"/>
                  <a:pt x="4404561" y="0"/>
                </a:cubicBezTo>
                <a:cubicBezTo>
                  <a:pt x="4424559" y="208762"/>
                  <a:pt x="4395709" y="296551"/>
                  <a:pt x="4404561" y="452627"/>
                </a:cubicBezTo>
                <a:cubicBezTo>
                  <a:pt x="4413413" y="608703"/>
                  <a:pt x="4400476" y="669063"/>
                  <a:pt x="4404561" y="866824"/>
                </a:cubicBezTo>
                <a:cubicBezTo>
                  <a:pt x="4408646" y="1064585"/>
                  <a:pt x="4373710" y="1132373"/>
                  <a:pt x="4404561" y="1281021"/>
                </a:cubicBezTo>
                <a:cubicBezTo>
                  <a:pt x="4196475" y="1311472"/>
                  <a:pt x="4067637" y="1249908"/>
                  <a:pt x="3765900" y="1281021"/>
                </a:cubicBezTo>
                <a:cubicBezTo>
                  <a:pt x="3464163" y="1312134"/>
                  <a:pt x="3523472" y="1279988"/>
                  <a:pt x="3347466" y="1281021"/>
                </a:cubicBezTo>
                <a:cubicBezTo>
                  <a:pt x="3171460" y="1282054"/>
                  <a:pt x="3099213" y="1253222"/>
                  <a:pt x="2884987" y="1281021"/>
                </a:cubicBezTo>
                <a:cubicBezTo>
                  <a:pt x="2670761" y="1308820"/>
                  <a:pt x="2575267" y="1280363"/>
                  <a:pt x="2334417" y="1281021"/>
                </a:cubicBezTo>
                <a:cubicBezTo>
                  <a:pt x="2093567" y="1281679"/>
                  <a:pt x="1998549" y="1267866"/>
                  <a:pt x="1871938" y="1281021"/>
                </a:cubicBezTo>
                <a:cubicBezTo>
                  <a:pt x="1745327" y="1294176"/>
                  <a:pt x="1607424" y="1234285"/>
                  <a:pt x="1453505" y="1281021"/>
                </a:cubicBezTo>
                <a:cubicBezTo>
                  <a:pt x="1299586" y="1327757"/>
                  <a:pt x="989080" y="1236272"/>
                  <a:pt x="814844" y="1281021"/>
                </a:cubicBezTo>
                <a:cubicBezTo>
                  <a:pt x="640608" y="1325770"/>
                  <a:pt x="229876" y="1232692"/>
                  <a:pt x="0" y="1281021"/>
                </a:cubicBezTo>
                <a:cubicBezTo>
                  <a:pt x="-11853" y="1143709"/>
                  <a:pt x="39035" y="1025263"/>
                  <a:pt x="0" y="879634"/>
                </a:cubicBezTo>
                <a:cubicBezTo>
                  <a:pt x="-39035" y="734005"/>
                  <a:pt x="27652" y="651362"/>
                  <a:pt x="0" y="439817"/>
                </a:cubicBezTo>
                <a:cubicBezTo>
                  <a:pt x="-27652" y="228272"/>
                  <a:pt x="19440" y="11563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088087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872527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7D2B-9990-4012-8D54-B6DEC9AF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1847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New opportunities: data structure aware ML models</a:t>
            </a:r>
            <a:endParaRPr lang="en-CA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F0FC3-416D-4F1C-8347-AB968991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41" y="3427753"/>
            <a:ext cx="6030310" cy="3137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EAF60-F75C-4636-BCFA-05672F9C5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73" y="2333387"/>
            <a:ext cx="4847646" cy="918240"/>
          </a:xfrm>
          <a:custGeom>
            <a:avLst/>
            <a:gdLst>
              <a:gd name="connsiteX0" fmla="*/ 0 w 4847646"/>
              <a:gd name="connsiteY0" fmla="*/ 0 h 918240"/>
              <a:gd name="connsiteX1" fmla="*/ 635580 w 4847646"/>
              <a:gd name="connsiteY1" fmla="*/ 0 h 918240"/>
              <a:gd name="connsiteX2" fmla="*/ 1125731 w 4847646"/>
              <a:gd name="connsiteY2" fmla="*/ 0 h 918240"/>
              <a:gd name="connsiteX3" fmla="*/ 1664358 w 4847646"/>
              <a:gd name="connsiteY3" fmla="*/ 0 h 918240"/>
              <a:gd name="connsiteX4" fmla="*/ 2106033 w 4847646"/>
              <a:gd name="connsiteY4" fmla="*/ 0 h 918240"/>
              <a:gd name="connsiteX5" fmla="*/ 2547707 w 4847646"/>
              <a:gd name="connsiteY5" fmla="*/ 0 h 918240"/>
              <a:gd name="connsiteX6" fmla="*/ 3183288 w 4847646"/>
              <a:gd name="connsiteY6" fmla="*/ 0 h 918240"/>
              <a:gd name="connsiteX7" fmla="*/ 3624962 w 4847646"/>
              <a:gd name="connsiteY7" fmla="*/ 0 h 918240"/>
              <a:gd name="connsiteX8" fmla="*/ 4212066 w 4847646"/>
              <a:gd name="connsiteY8" fmla="*/ 0 h 918240"/>
              <a:gd name="connsiteX9" fmla="*/ 4847646 w 4847646"/>
              <a:gd name="connsiteY9" fmla="*/ 0 h 918240"/>
              <a:gd name="connsiteX10" fmla="*/ 4847646 w 4847646"/>
              <a:gd name="connsiteY10" fmla="*/ 459120 h 918240"/>
              <a:gd name="connsiteX11" fmla="*/ 4847646 w 4847646"/>
              <a:gd name="connsiteY11" fmla="*/ 918240 h 918240"/>
              <a:gd name="connsiteX12" fmla="*/ 4212066 w 4847646"/>
              <a:gd name="connsiteY12" fmla="*/ 918240 h 918240"/>
              <a:gd name="connsiteX13" fmla="*/ 3770391 w 4847646"/>
              <a:gd name="connsiteY13" fmla="*/ 918240 h 918240"/>
              <a:gd name="connsiteX14" fmla="*/ 3183288 w 4847646"/>
              <a:gd name="connsiteY14" fmla="*/ 918240 h 918240"/>
              <a:gd name="connsiteX15" fmla="*/ 2741613 w 4847646"/>
              <a:gd name="connsiteY15" fmla="*/ 918240 h 918240"/>
              <a:gd name="connsiteX16" fmla="*/ 2202986 w 4847646"/>
              <a:gd name="connsiteY16" fmla="*/ 918240 h 918240"/>
              <a:gd name="connsiteX17" fmla="*/ 1712835 w 4847646"/>
              <a:gd name="connsiteY17" fmla="*/ 918240 h 918240"/>
              <a:gd name="connsiteX18" fmla="*/ 1222684 w 4847646"/>
              <a:gd name="connsiteY18" fmla="*/ 918240 h 918240"/>
              <a:gd name="connsiteX19" fmla="*/ 732533 w 4847646"/>
              <a:gd name="connsiteY19" fmla="*/ 918240 h 918240"/>
              <a:gd name="connsiteX20" fmla="*/ 0 w 4847646"/>
              <a:gd name="connsiteY20" fmla="*/ 918240 h 918240"/>
              <a:gd name="connsiteX21" fmla="*/ 0 w 4847646"/>
              <a:gd name="connsiteY21" fmla="*/ 468302 h 918240"/>
              <a:gd name="connsiteX22" fmla="*/ 0 w 4847646"/>
              <a:gd name="connsiteY22" fmla="*/ 0 h 91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47646" h="918240" fill="none" extrusionOk="0">
                <a:moveTo>
                  <a:pt x="0" y="0"/>
                </a:moveTo>
                <a:cubicBezTo>
                  <a:pt x="224902" y="-72976"/>
                  <a:pt x="447758" y="32269"/>
                  <a:pt x="635580" y="0"/>
                </a:cubicBezTo>
                <a:cubicBezTo>
                  <a:pt x="823402" y="-32269"/>
                  <a:pt x="882969" y="57728"/>
                  <a:pt x="1125731" y="0"/>
                </a:cubicBezTo>
                <a:cubicBezTo>
                  <a:pt x="1368493" y="-57728"/>
                  <a:pt x="1515610" y="19914"/>
                  <a:pt x="1664358" y="0"/>
                </a:cubicBezTo>
                <a:cubicBezTo>
                  <a:pt x="1813106" y="-19914"/>
                  <a:pt x="2005099" y="9550"/>
                  <a:pt x="2106033" y="0"/>
                </a:cubicBezTo>
                <a:cubicBezTo>
                  <a:pt x="2206967" y="-9550"/>
                  <a:pt x="2429007" y="33511"/>
                  <a:pt x="2547707" y="0"/>
                </a:cubicBezTo>
                <a:cubicBezTo>
                  <a:pt x="2666407" y="-33511"/>
                  <a:pt x="2938940" y="16241"/>
                  <a:pt x="3183288" y="0"/>
                </a:cubicBezTo>
                <a:cubicBezTo>
                  <a:pt x="3427636" y="-16241"/>
                  <a:pt x="3524253" y="19531"/>
                  <a:pt x="3624962" y="0"/>
                </a:cubicBezTo>
                <a:cubicBezTo>
                  <a:pt x="3725671" y="-19531"/>
                  <a:pt x="3959866" y="60170"/>
                  <a:pt x="4212066" y="0"/>
                </a:cubicBezTo>
                <a:cubicBezTo>
                  <a:pt x="4464266" y="-60170"/>
                  <a:pt x="4537522" y="46129"/>
                  <a:pt x="4847646" y="0"/>
                </a:cubicBezTo>
                <a:cubicBezTo>
                  <a:pt x="4894158" y="113376"/>
                  <a:pt x="4823604" y="364982"/>
                  <a:pt x="4847646" y="459120"/>
                </a:cubicBezTo>
                <a:cubicBezTo>
                  <a:pt x="4871688" y="553258"/>
                  <a:pt x="4792735" y="752171"/>
                  <a:pt x="4847646" y="918240"/>
                </a:cubicBezTo>
                <a:cubicBezTo>
                  <a:pt x="4664183" y="984427"/>
                  <a:pt x="4360575" y="879479"/>
                  <a:pt x="4212066" y="918240"/>
                </a:cubicBezTo>
                <a:cubicBezTo>
                  <a:pt x="4063557" y="957001"/>
                  <a:pt x="3924728" y="917622"/>
                  <a:pt x="3770391" y="918240"/>
                </a:cubicBezTo>
                <a:cubicBezTo>
                  <a:pt x="3616055" y="918858"/>
                  <a:pt x="3390492" y="884314"/>
                  <a:pt x="3183288" y="918240"/>
                </a:cubicBezTo>
                <a:cubicBezTo>
                  <a:pt x="2976084" y="952166"/>
                  <a:pt x="2868820" y="912205"/>
                  <a:pt x="2741613" y="918240"/>
                </a:cubicBezTo>
                <a:cubicBezTo>
                  <a:pt x="2614407" y="924275"/>
                  <a:pt x="2460247" y="875205"/>
                  <a:pt x="2202986" y="918240"/>
                </a:cubicBezTo>
                <a:cubicBezTo>
                  <a:pt x="1945725" y="961275"/>
                  <a:pt x="1822074" y="913828"/>
                  <a:pt x="1712835" y="918240"/>
                </a:cubicBezTo>
                <a:cubicBezTo>
                  <a:pt x="1603596" y="922652"/>
                  <a:pt x="1358034" y="912812"/>
                  <a:pt x="1222684" y="918240"/>
                </a:cubicBezTo>
                <a:cubicBezTo>
                  <a:pt x="1087334" y="923668"/>
                  <a:pt x="858798" y="890276"/>
                  <a:pt x="732533" y="918240"/>
                </a:cubicBezTo>
                <a:cubicBezTo>
                  <a:pt x="606268" y="946204"/>
                  <a:pt x="287909" y="890839"/>
                  <a:pt x="0" y="918240"/>
                </a:cubicBezTo>
                <a:cubicBezTo>
                  <a:pt x="-9350" y="700229"/>
                  <a:pt x="2012" y="595067"/>
                  <a:pt x="0" y="468302"/>
                </a:cubicBezTo>
                <a:cubicBezTo>
                  <a:pt x="-2012" y="341537"/>
                  <a:pt x="6536" y="193517"/>
                  <a:pt x="0" y="0"/>
                </a:cubicBezTo>
                <a:close/>
              </a:path>
              <a:path w="4847646" h="918240" stroke="0" extrusionOk="0">
                <a:moveTo>
                  <a:pt x="0" y="0"/>
                </a:moveTo>
                <a:cubicBezTo>
                  <a:pt x="263564" y="-24823"/>
                  <a:pt x="291335" y="26368"/>
                  <a:pt x="538627" y="0"/>
                </a:cubicBezTo>
                <a:cubicBezTo>
                  <a:pt x="785919" y="-26368"/>
                  <a:pt x="964987" y="69001"/>
                  <a:pt x="1125731" y="0"/>
                </a:cubicBezTo>
                <a:cubicBezTo>
                  <a:pt x="1286475" y="-69001"/>
                  <a:pt x="1423042" y="16797"/>
                  <a:pt x="1615882" y="0"/>
                </a:cubicBezTo>
                <a:cubicBezTo>
                  <a:pt x="1808722" y="-16797"/>
                  <a:pt x="1917484" y="43303"/>
                  <a:pt x="2009080" y="0"/>
                </a:cubicBezTo>
                <a:cubicBezTo>
                  <a:pt x="2100676" y="-43303"/>
                  <a:pt x="2369097" y="32732"/>
                  <a:pt x="2499231" y="0"/>
                </a:cubicBezTo>
                <a:cubicBezTo>
                  <a:pt x="2629365" y="-32732"/>
                  <a:pt x="2957963" y="40440"/>
                  <a:pt x="3086335" y="0"/>
                </a:cubicBezTo>
                <a:cubicBezTo>
                  <a:pt x="3214707" y="-40440"/>
                  <a:pt x="3414440" y="74697"/>
                  <a:pt x="3721915" y="0"/>
                </a:cubicBezTo>
                <a:cubicBezTo>
                  <a:pt x="4029390" y="-74697"/>
                  <a:pt x="4112141" y="65234"/>
                  <a:pt x="4309019" y="0"/>
                </a:cubicBezTo>
                <a:cubicBezTo>
                  <a:pt x="4505897" y="-65234"/>
                  <a:pt x="4725077" y="20314"/>
                  <a:pt x="4847646" y="0"/>
                </a:cubicBezTo>
                <a:cubicBezTo>
                  <a:pt x="4888185" y="203990"/>
                  <a:pt x="4806724" y="306243"/>
                  <a:pt x="4847646" y="459120"/>
                </a:cubicBezTo>
                <a:cubicBezTo>
                  <a:pt x="4888568" y="611997"/>
                  <a:pt x="4799138" y="792900"/>
                  <a:pt x="4847646" y="918240"/>
                </a:cubicBezTo>
                <a:cubicBezTo>
                  <a:pt x="4730025" y="952390"/>
                  <a:pt x="4581006" y="893788"/>
                  <a:pt x="4405972" y="918240"/>
                </a:cubicBezTo>
                <a:cubicBezTo>
                  <a:pt x="4230938" y="942692"/>
                  <a:pt x="4032356" y="911430"/>
                  <a:pt x="3915821" y="918240"/>
                </a:cubicBezTo>
                <a:cubicBezTo>
                  <a:pt x="3799286" y="925050"/>
                  <a:pt x="3545012" y="885886"/>
                  <a:pt x="3425670" y="918240"/>
                </a:cubicBezTo>
                <a:cubicBezTo>
                  <a:pt x="3306328" y="950594"/>
                  <a:pt x="3043256" y="853636"/>
                  <a:pt x="2887043" y="918240"/>
                </a:cubicBezTo>
                <a:cubicBezTo>
                  <a:pt x="2730830" y="982844"/>
                  <a:pt x="2533798" y="864477"/>
                  <a:pt x="2396892" y="918240"/>
                </a:cubicBezTo>
                <a:cubicBezTo>
                  <a:pt x="2259986" y="972003"/>
                  <a:pt x="2178336" y="881762"/>
                  <a:pt x="2003694" y="918240"/>
                </a:cubicBezTo>
                <a:cubicBezTo>
                  <a:pt x="1829052" y="954718"/>
                  <a:pt x="1773370" y="867088"/>
                  <a:pt x="1562019" y="918240"/>
                </a:cubicBezTo>
                <a:cubicBezTo>
                  <a:pt x="1350668" y="969392"/>
                  <a:pt x="1209176" y="899005"/>
                  <a:pt x="1023392" y="918240"/>
                </a:cubicBezTo>
                <a:cubicBezTo>
                  <a:pt x="837608" y="937475"/>
                  <a:pt x="753516" y="864902"/>
                  <a:pt x="533241" y="918240"/>
                </a:cubicBezTo>
                <a:cubicBezTo>
                  <a:pt x="312966" y="971578"/>
                  <a:pt x="144569" y="881145"/>
                  <a:pt x="0" y="918240"/>
                </a:cubicBezTo>
                <a:cubicBezTo>
                  <a:pt x="-22553" y="727012"/>
                  <a:pt x="32976" y="691868"/>
                  <a:pt x="0" y="477485"/>
                </a:cubicBezTo>
                <a:cubicBezTo>
                  <a:pt x="-32976" y="263102"/>
                  <a:pt x="48306" y="21406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817671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52EE9A-08EE-431A-BB54-2997A325A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7388292" y="2432841"/>
            <a:ext cx="4169338" cy="4425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A257A-3728-481C-B6D5-F0AF4E1FAD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64"/>
          <a:stretch/>
        </p:blipFill>
        <p:spPr>
          <a:xfrm>
            <a:off x="7365117" y="253221"/>
            <a:ext cx="4215689" cy="2012669"/>
          </a:xfrm>
          <a:custGeom>
            <a:avLst/>
            <a:gdLst>
              <a:gd name="connsiteX0" fmla="*/ 0 w 4215689"/>
              <a:gd name="connsiteY0" fmla="*/ 0 h 2012669"/>
              <a:gd name="connsiteX1" fmla="*/ 484804 w 4215689"/>
              <a:gd name="connsiteY1" fmla="*/ 0 h 2012669"/>
              <a:gd name="connsiteX2" fmla="*/ 1011765 w 4215689"/>
              <a:gd name="connsiteY2" fmla="*/ 0 h 2012669"/>
              <a:gd name="connsiteX3" fmla="*/ 1454413 w 4215689"/>
              <a:gd name="connsiteY3" fmla="*/ 0 h 2012669"/>
              <a:gd name="connsiteX4" fmla="*/ 1897060 w 4215689"/>
              <a:gd name="connsiteY4" fmla="*/ 0 h 2012669"/>
              <a:gd name="connsiteX5" fmla="*/ 2508335 w 4215689"/>
              <a:gd name="connsiteY5" fmla="*/ 0 h 2012669"/>
              <a:gd name="connsiteX6" fmla="*/ 2950982 w 4215689"/>
              <a:gd name="connsiteY6" fmla="*/ 0 h 2012669"/>
              <a:gd name="connsiteX7" fmla="*/ 3520100 w 4215689"/>
              <a:gd name="connsiteY7" fmla="*/ 0 h 2012669"/>
              <a:gd name="connsiteX8" fmla="*/ 4215689 w 4215689"/>
              <a:gd name="connsiteY8" fmla="*/ 0 h 2012669"/>
              <a:gd name="connsiteX9" fmla="*/ 4215689 w 4215689"/>
              <a:gd name="connsiteY9" fmla="*/ 503167 h 2012669"/>
              <a:gd name="connsiteX10" fmla="*/ 4215689 w 4215689"/>
              <a:gd name="connsiteY10" fmla="*/ 986208 h 2012669"/>
              <a:gd name="connsiteX11" fmla="*/ 4215689 w 4215689"/>
              <a:gd name="connsiteY11" fmla="*/ 1529628 h 2012669"/>
              <a:gd name="connsiteX12" fmla="*/ 4215689 w 4215689"/>
              <a:gd name="connsiteY12" fmla="*/ 2012669 h 2012669"/>
              <a:gd name="connsiteX13" fmla="*/ 3688728 w 4215689"/>
              <a:gd name="connsiteY13" fmla="*/ 2012669 h 2012669"/>
              <a:gd name="connsiteX14" fmla="*/ 3246081 w 4215689"/>
              <a:gd name="connsiteY14" fmla="*/ 2012669 h 2012669"/>
              <a:gd name="connsiteX15" fmla="*/ 2719119 w 4215689"/>
              <a:gd name="connsiteY15" fmla="*/ 2012669 h 2012669"/>
              <a:gd name="connsiteX16" fmla="*/ 2234315 w 4215689"/>
              <a:gd name="connsiteY16" fmla="*/ 2012669 h 2012669"/>
              <a:gd name="connsiteX17" fmla="*/ 1749511 w 4215689"/>
              <a:gd name="connsiteY17" fmla="*/ 2012669 h 2012669"/>
              <a:gd name="connsiteX18" fmla="*/ 1264707 w 4215689"/>
              <a:gd name="connsiteY18" fmla="*/ 2012669 h 2012669"/>
              <a:gd name="connsiteX19" fmla="*/ 695589 w 4215689"/>
              <a:gd name="connsiteY19" fmla="*/ 2012669 h 2012669"/>
              <a:gd name="connsiteX20" fmla="*/ 0 w 4215689"/>
              <a:gd name="connsiteY20" fmla="*/ 2012669 h 2012669"/>
              <a:gd name="connsiteX21" fmla="*/ 0 w 4215689"/>
              <a:gd name="connsiteY21" fmla="*/ 1489375 h 2012669"/>
              <a:gd name="connsiteX22" fmla="*/ 0 w 4215689"/>
              <a:gd name="connsiteY22" fmla="*/ 986208 h 2012669"/>
              <a:gd name="connsiteX23" fmla="*/ 0 w 4215689"/>
              <a:gd name="connsiteY23" fmla="*/ 543421 h 2012669"/>
              <a:gd name="connsiteX24" fmla="*/ 0 w 4215689"/>
              <a:gd name="connsiteY24" fmla="*/ 0 h 201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15689" h="2012669" fill="none" extrusionOk="0">
                <a:moveTo>
                  <a:pt x="0" y="0"/>
                </a:moveTo>
                <a:cubicBezTo>
                  <a:pt x="204706" y="-38999"/>
                  <a:pt x="357505" y="41316"/>
                  <a:pt x="484804" y="0"/>
                </a:cubicBezTo>
                <a:cubicBezTo>
                  <a:pt x="612103" y="-41316"/>
                  <a:pt x="860008" y="25517"/>
                  <a:pt x="1011765" y="0"/>
                </a:cubicBezTo>
                <a:cubicBezTo>
                  <a:pt x="1163522" y="-25517"/>
                  <a:pt x="1331656" y="46169"/>
                  <a:pt x="1454413" y="0"/>
                </a:cubicBezTo>
                <a:cubicBezTo>
                  <a:pt x="1577170" y="-46169"/>
                  <a:pt x="1727962" y="35095"/>
                  <a:pt x="1897060" y="0"/>
                </a:cubicBezTo>
                <a:cubicBezTo>
                  <a:pt x="2066158" y="-35095"/>
                  <a:pt x="2319845" y="21982"/>
                  <a:pt x="2508335" y="0"/>
                </a:cubicBezTo>
                <a:cubicBezTo>
                  <a:pt x="2696826" y="-21982"/>
                  <a:pt x="2761928" y="8304"/>
                  <a:pt x="2950982" y="0"/>
                </a:cubicBezTo>
                <a:cubicBezTo>
                  <a:pt x="3140036" y="-8304"/>
                  <a:pt x="3309170" y="42166"/>
                  <a:pt x="3520100" y="0"/>
                </a:cubicBezTo>
                <a:cubicBezTo>
                  <a:pt x="3731030" y="-42166"/>
                  <a:pt x="4011269" y="41346"/>
                  <a:pt x="4215689" y="0"/>
                </a:cubicBezTo>
                <a:cubicBezTo>
                  <a:pt x="4246213" y="137644"/>
                  <a:pt x="4166711" y="350214"/>
                  <a:pt x="4215689" y="503167"/>
                </a:cubicBezTo>
                <a:cubicBezTo>
                  <a:pt x="4264667" y="656120"/>
                  <a:pt x="4163707" y="781887"/>
                  <a:pt x="4215689" y="986208"/>
                </a:cubicBezTo>
                <a:cubicBezTo>
                  <a:pt x="4267671" y="1190529"/>
                  <a:pt x="4173379" y="1400158"/>
                  <a:pt x="4215689" y="1529628"/>
                </a:cubicBezTo>
                <a:cubicBezTo>
                  <a:pt x="4257999" y="1659098"/>
                  <a:pt x="4187346" y="1811916"/>
                  <a:pt x="4215689" y="2012669"/>
                </a:cubicBezTo>
                <a:cubicBezTo>
                  <a:pt x="4026249" y="2053722"/>
                  <a:pt x="3832398" y="1966447"/>
                  <a:pt x="3688728" y="2012669"/>
                </a:cubicBezTo>
                <a:cubicBezTo>
                  <a:pt x="3545058" y="2058891"/>
                  <a:pt x="3430156" y="1971825"/>
                  <a:pt x="3246081" y="2012669"/>
                </a:cubicBezTo>
                <a:cubicBezTo>
                  <a:pt x="3062006" y="2053513"/>
                  <a:pt x="2851607" y="1970841"/>
                  <a:pt x="2719119" y="2012669"/>
                </a:cubicBezTo>
                <a:cubicBezTo>
                  <a:pt x="2586631" y="2054497"/>
                  <a:pt x="2427758" y="1995516"/>
                  <a:pt x="2234315" y="2012669"/>
                </a:cubicBezTo>
                <a:cubicBezTo>
                  <a:pt x="2040872" y="2029822"/>
                  <a:pt x="1852817" y="1976785"/>
                  <a:pt x="1749511" y="2012669"/>
                </a:cubicBezTo>
                <a:cubicBezTo>
                  <a:pt x="1646205" y="2048553"/>
                  <a:pt x="1461391" y="1973956"/>
                  <a:pt x="1264707" y="2012669"/>
                </a:cubicBezTo>
                <a:cubicBezTo>
                  <a:pt x="1068023" y="2051382"/>
                  <a:pt x="895641" y="1969236"/>
                  <a:pt x="695589" y="2012669"/>
                </a:cubicBezTo>
                <a:cubicBezTo>
                  <a:pt x="495537" y="2056102"/>
                  <a:pt x="185225" y="1972666"/>
                  <a:pt x="0" y="2012669"/>
                </a:cubicBezTo>
                <a:cubicBezTo>
                  <a:pt x="-20511" y="1887581"/>
                  <a:pt x="55862" y="1620769"/>
                  <a:pt x="0" y="1489375"/>
                </a:cubicBezTo>
                <a:cubicBezTo>
                  <a:pt x="-55862" y="1357981"/>
                  <a:pt x="29061" y="1223223"/>
                  <a:pt x="0" y="986208"/>
                </a:cubicBezTo>
                <a:cubicBezTo>
                  <a:pt x="-29061" y="749193"/>
                  <a:pt x="891" y="736646"/>
                  <a:pt x="0" y="543421"/>
                </a:cubicBezTo>
                <a:cubicBezTo>
                  <a:pt x="-891" y="350196"/>
                  <a:pt x="64780" y="209216"/>
                  <a:pt x="0" y="0"/>
                </a:cubicBezTo>
                <a:close/>
              </a:path>
              <a:path w="4215689" h="2012669" stroke="0" extrusionOk="0">
                <a:moveTo>
                  <a:pt x="0" y="0"/>
                </a:moveTo>
                <a:cubicBezTo>
                  <a:pt x="173980" y="-40376"/>
                  <a:pt x="271901" y="55528"/>
                  <a:pt x="526961" y="0"/>
                </a:cubicBezTo>
                <a:cubicBezTo>
                  <a:pt x="782021" y="-55528"/>
                  <a:pt x="948093" y="55521"/>
                  <a:pt x="1096079" y="0"/>
                </a:cubicBezTo>
                <a:cubicBezTo>
                  <a:pt x="1244065" y="-55521"/>
                  <a:pt x="1454030" y="8924"/>
                  <a:pt x="1580883" y="0"/>
                </a:cubicBezTo>
                <a:cubicBezTo>
                  <a:pt x="1707736" y="-8924"/>
                  <a:pt x="1850428" y="41001"/>
                  <a:pt x="1981374" y="0"/>
                </a:cubicBezTo>
                <a:cubicBezTo>
                  <a:pt x="2112320" y="-41001"/>
                  <a:pt x="2293199" y="38346"/>
                  <a:pt x="2466178" y="0"/>
                </a:cubicBezTo>
                <a:cubicBezTo>
                  <a:pt x="2639157" y="-38346"/>
                  <a:pt x="2897911" y="40999"/>
                  <a:pt x="3035296" y="0"/>
                </a:cubicBezTo>
                <a:cubicBezTo>
                  <a:pt x="3172681" y="-40999"/>
                  <a:pt x="3463835" y="68938"/>
                  <a:pt x="3646571" y="0"/>
                </a:cubicBezTo>
                <a:cubicBezTo>
                  <a:pt x="3829308" y="-68938"/>
                  <a:pt x="3962351" y="31418"/>
                  <a:pt x="4215689" y="0"/>
                </a:cubicBezTo>
                <a:cubicBezTo>
                  <a:pt x="4242214" y="194459"/>
                  <a:pt x="4157117" y="391226"/>
                  <a:pt x="4215689" y="543421"/>
                </a:cubicBezTo>
                <a:cubicBezTo>
                  <a:pt x="4274261" y="695616"/>
                  <a:pt x="4175929" y="892614"/>
                  <a:pt x="4215689" y="1026461"/>
                </a:cubicBezTo>
                <a:cubicBezTo>
                  <a:pt x="4255449" y="1160308"/>
                  <a:pt x="4165953" y="1354701"/>
                  <a:pt x="4215689" y="1549755"/>
                </a:cubicBezTo>
                <a:cubicBezTo>
                  <a:pt x="4265425" y="1744809"/>
                  <a:pt x="4212797" y="1852875"/>
                  <a:pt x="4215689" y="2012669"/>
                </a:cubicBezTo>
                <a:cubicBezTo>
                  <a:pt x="4091459" y="2064989"/>
                  <a:pt x="3940558" y="1995473"/>
                  <a:pt x="3730885" y="2012669"/>
                </a:cubicBezTo>
                <a:cubicBezTo>
                  <a:pt x="3521212" y="2029865"/>
                  <a:pt x="3486069" y="1986545"/>
                  <a:pt x="3246081" y="2012669"/>
                </a:cubicBezTo>
                <a:cubicBezTo>
                  <a:pt x="3006093" y="2038793"/>
                  <a:pt x="2852835" y="1954889"/>
                  <a:pt x="2719119" y="2012669"/>
                </a:cubicBezTo>
                <a:cubicBezTo>
                  <a:pt x="2585403" y="2070449"/>
                  <a:pt x="2388287" y="1994952"/>
                  <a:pt x="2234315" y="2012669"/>
                </a:cubicBezTo>
                <a:cubicBezTo>
                  <a:pt x="2080343" y="2030386"/>
                  <a:pt x="1971766" y="1979031"/>
                  <a:pt x="1833825" y="2012669"/>
                </a:cubicBezTo>
                <a:cubicBezTo>
                  <a:pt x="1695884" y="2046307"/>
                  <a:pt x="1560198" y="2006186"/>
                  <a:pt x="1391177" y="2012669"/>
                </a:cubicBezTo>
                <a:cubicBezTo>
                  <a:pt x="1222156" y="2019152"/>
                  <a:pt x="1056795" y="1981395"/>
                  <a:pt x="864216" y="2012669"/>
                </a:cubicBezTo>
                <a:cubicBezTo>
                  <a:pt x="671637" y="2043943"/>
                  <a:pt x="337383" y="1980457"/>
                  <a:pt x="0" y="2012669"/>
                </a:cubicBezTo>
                <a:cubicBezTo>
                  <a:pt x="-14174" y="1883501"/>
                  <a:pt x="50037" y="1755366"/>
                  <a:pt x="0" y="1549755"/>
                </a:cubicBezTo>
                <a:cubicBezTo>
                  <a:pt x="-50037" y="1344144"/>
                  <a:pt x="27220" y="1205893"/>
                  <a:pt x="0" y="1046588"/>
                </a:cubicBezTo>
                <a:cubicBezTo>
                  <a:pt x="-27220" y="887283"/>
                  <a:pt x="26365" y="662881"/>
                  <a:pt x="0" y="523294"/>
                </a:cubicBezTo>
                <a:cubicBezTo>
                  <a:pt x="-26365" y="383707"/>
                  <a:pt x="39442" y="20383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817671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582539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0004-92C2-4DDD-9821-A19A93B4A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of neural IR more holistically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7B315-D173-4B89-8F72-3D40A1DCA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Rapid exploration of ML models that can achieve large improvements on standard IR tasks. But it’s not all about leaderboard chasing.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Thoughtful exploration of how IR and deep learning interacts. what can deep learning teach IR? What can IR teach deep learning?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Critical conversations about the impact of the technology we build. Centering on social and ecological impact. Being intentional about where the field is going.</a:t>
            </a:r>
          </a:p>
          <a:p>
            <a:pPr marL="0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dirty="0"/>
              <a:t>Careful curation of benchmarks and other artifacts to support the research community. Making it easy to build on each other’s work. Bridging the industry-academia divide.</a:t>
            </a:r>
          </a:p>
        </p:txBody>
      </p:sp>
    </p:spTree>
    <p:extLst>
      <p:ext uri="{BB962C8B-B14F-4D97-AF65-F5344CB8AC3E}">
        <p14:creationId xmlns:p14="http://schemas.microsoft.com/office/powerpoint/2010/main" val="1238350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C3DA-C672-47B3-A355-DE81A47A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8435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Reusable research artifacts: Data</a:t>
            </a:r>
            <a:endParaRPr lang="en-CA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4CCF2D-CC2E-40A9-9379-3D709CA10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7584" y="3700687"/>
            <a:ext cx="5894416" cy="5176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000" b="1" dirty="0">
                <a:hlinkClick r:id="rId2"/>
              </a:rPr>
              <a:t>https://microsoft.github.io/msmarco/ORCAS</a:t>
            </a:r>
            <a:endParaRPr lang="en-CA" sz="20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65287A-96C5-4BE4-9C84-5FCB62CFF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584" y="4218310"/>
            <a:ext cx="5894416" cy="2639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F66897-2FCF-49BD-B718-995D698CB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692"/>
          <a:stretch/>
        </p:blipFill>
        <p:spPr>
          <a:xfrm>
            <a:off x="7996868" y="87426"/>
            <a:ext cx="2227751" cy="263968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647D7D0-BDFB-4A26-B432-F8D43762CCE6}"/>
              </a:ext>
            </a:extLst>
          </p:cNvPr>
          <p:cNvGrpSpPr/>
          <p:nvPr/>
        </p:nvGrpSpPr>
        <p:grpSpPr>
          <a:xfrm>
            <a:off x="838500" y="2783102"/>
            <a:ext cx="4602660" cy="3968643"/>
            <a:chOff x="703361" y="2415909"/>
            <a:chExt cx="4215786" cy="3635061"/>
          </a:xfrm>
        </p:grpSpPr>
        <p:pic>
          <p:nvPicPr>
            <p:cNvPr id="17" name="Picture 16" descr="Image result for trec conference nist&quot;">
              <a:extLst>
                <a:ext uri="{FF2B5EF4-FFF2-40B4-BE49-F238E27FC236}">
                  <a16:creationId xmlns:a16="http://schemas.microsoft.com/office/drawing/2014/main" id="{6F81DA45-0539-4480-AD76-7A6E6BC567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2" t="9005" r="15606" b="29484"/>
            <a:stretch/>
          </p:blipFill>
          <p:spPr bwMode="auto">
            <a:xfrm>
              <a:off x="1440911" y="2415909"/>
              <a:ext cx="2705101" cy="17791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E7944D-04EC-4189-9F00-640C52BBA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361" y="4271797"/>
              <a:ext cx="4215786" cy="1779173"/>
            </a:xfrm>
            <a:prstGeom prst="rect">
              <a:avLst/>
            </a:prstGeom>
          </p:spPr>
        </p:pic>
      </p:grp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6011698E-5B15-4A6B-97F0-0804E81CA8B2}"/>
              </a:ext>
            </a:extLst>
          </p:cNvPr>
          <p:cNvSpPr txBox="1">
            <a:spLocks/>
          </p:cNvSpPr>
          <p:nvPr/>
        </p:nvSpPr>
        <p:spPr>
          <a:xfrm>
            <a:off x="6297584" y="2581118"/>
            <a:ext cx="5894416" cy="51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sz="2000" b="1" dirty="0">
                <a:hlinkClick r:id="rId7"/>
              </a:rPr>
              <a:t>http://msmarco.org/</a:t>
            </a:r>
            <a:endParaRPr lang="en-CA" sz="2000" b="1" dirty="0"/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E2EE01A0-60AF-4408-A6EA-1D4EE6D863F3}"/>
              </a:ext>
            </a:extLst>
          </p:cNvPr>
          <p:cNvSpPr txBox="1">
            <a:spLocks/>
          </p:cNvSpPr>
          <p:nvPr/>
        </p:nvSpPr>
        <p:spPr>
          <a:xfrm>
            <a:off x="284081" y="2131260"/>
            <a:ext cx="6062831" cy="517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sz="2000" b="1" dirty="0">
                <a:hlinkClick r:id="rId8"/>
              </a:rPr>
              <a:t>https://microsoft.github.io/msmarco/TREC-Deep-Learning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425846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C3DA-C672-47B3-A355-DE81A47A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8435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Reusable research artifacts: Code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B1512-D7E7-4837-973E-9BF8784DF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4265" y="365125"/>
            <a:ext cx="6637289" cy="132556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Relatively cheap to reproduce neural baseline that outperformed all trad + </a:t>
            </a:r>
            <a:r>
              <a:rPr lang="en-US" sz="2400" dirty="0" err="1"/>
              <a:t>nn</a:t>
            </a:r>
            <a:r>
              <a:rPr lang="en-US" sz="2400" dirty="0"/>
              <a:t> runs and two-thirds of all </a:t>
            </a:r>
            <a:r>
              <a:rPr lang="en-US" sz="2400" dirty="0" err="1"/>
              <a:t>nnlm</a:t>
            </a:r>
            <a:r>
              <a:rPr lang="en-US" sz="2400" dirty="0"/>
              <a:t> runs at TREC 2020 Deep Learning Track</a:t>
            </a:r>
            <a:endParaRPr lang="en-CA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4D1FD-B284-438F-982F-45DF17085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3821" y="1662857"/>
            <a:ext cx="6858179" cy="55853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CA" sz="2000" b="1" dirty="0">
                <a:hlinkClick r:id="rId2"/>
              </a:rPr>
              <a:t>https://github.com/bmitra-msft/TREC-Deep-Learning-Quick-Start</a:t>
            </a:r>
            <a:endParaRPr lang="en-CA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65248-B312-4C7D-B50F-D8A760DFE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17" y="3462531"/>
            <a:ext cx="4220089" cy="2956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6F5E50-320C-4FA2-B4E5-8004387E3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82" y="2384155"/>
            <a:ext cx="4000209" cy="1294394"/>
          </a:xfrm>
          <a:custGeom>
            <a:avLst/>
            <a:gdLst>
              <a:gd name="connsiteX0" fmla="*/ 0 w 4000209"/>
              <a:gd name="connsiteY0" fmla="*/ 0 h 1294394"/>
              <a:gd name="connsiteX1" fmla="*/ 491454 w 4000209"/>
              <a:gd name="connsiteY1" fmla="*/ 0 h 1294394"/>
              <a:gd name="connsiteX2" fmla="*/ 1062913 w 4000209"/>
              <a:gd name="connsiteY2" fmla="*/ 0 h 1294394"/>
              <a:gd name="connsiteX3" fmla="*/ 1674373 w 4000209"/>
              <a:gd name="connsiteY3" fmla="*/ 0 h 1294394"/>
              <a:gd name="connsiteX4" fmla="*/ 2165827 w 4000209"/>
              <a:gd name="connsiteY4" fmla="*/ 0 h 1294394"/>
              <a:gd name="connsiteX5" fmla="*/ 2697284 w 4000209"/>
              <a:gd name="connsiteY5" fmla="*/ 0 h 1294394"/>
              <a:gd name="connsiteX6" fmla="*/ 3268742 w 4000209"/>
              <a:gd name="connsiteY6" fmla="*/ 0 h 1294394"/>
              <a:gd name="connsiteX7" fmla="*/ 4000209 w 4000209"/>
              <a:gd name="connsiteY7" fmla="*/ 0 h 1294394"/>
              <a:gd name="connsiteX8" fmla="*/ 4000209 w 4000209"/>
              <a:gd name="connsiteY8" fmla="*/ 405577 h 1294394"/>
              <a:gd name="connsiteX9" fmla="*/ 4000209 w 4000209"/>
              <a:gd name="connsiteY9" fmla="*/ 849985 h 1294394"/>
              <a:gd name="connsiteX10" fmla="*/ 4000209 w 4000209"/>
              <a:gd name="connsiteY10" fmla="*/ 1294394 h 1294394"/>
              <a:gd name="connsiteX11" fmla="*/ 3468753 w 4000209"/>
              <a:gd name="connsiteY11" fmla="*/ 1294394 h 1294394"/>
              <a:gd name="connsiteX12" fmla="*/ 2817290 w 4000209"/>
              <a:gd name="connsiteY12" fmla="*/ 1294394 h 1294394"/>
              <a:gd name="connsiteX13" fmla="*/ 2325836 w 4000209"/>
              <a:gd name="connsiteY13" fmla="*/ 1294394 h 1294394"/>
              <a:gd name="connsiteX14" fmla="*/ 1874384 w 4000209"/>
              <a:gd name="connsiteY14" fmla="*/ 1294394 h 1294394"/>
              <a:gd name="connsiteX15" fmla="*/ 1222921 w 4000209"/>
              <a:gd name="connsiteY15" fmla="*/ 1294394 h 1294394"/>
              <a:gd name="connsiteX16" fmla="*/ 731467 w 4000209"/>
              <a:gd name="connsiteY16" fmla="*/ 1294394 h 1294394"/>
              <a:gd name="connsiteX17" fmla="*/ 0 w 4000209"/>
              <a:gd name="connsiteY17" fmla="*/ 1294394 h 1294394"/>
              <a:gd name="connsiteX18" fmla="*/ 0 w 4000209"/>
              <a:gd name="connsiteY18" fmla="*/ 888817 h 1294394"/>
              <a:gd name="connsiteX19" fmla="*/ 0 w 4000209"/>
              <a:gd name="connsiteY19" fmla="*/ 470296 h 1294394"/>
              <a:gd name="connsiteX20" fmla="*/ 0 w 4000209"/>
              <a:gd name="connsiteY20" fmla="*/ 0 h 129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00209" h="1294394" fill="none" extrusionOk="0">
                <a:moveTo>
                  <a:pt x="0" y="0"/>
                </a:moveTo>
                <a:cubicBezTo>
                  <a:pt x="150455" y="-32793"/>
                  <a:pt x="263208" y="39896"/>
                  <a:pt x="491454" y="0"/>
                </a:cubicBezTo>
                <a:cubicBezTo>
                  <a:pt x="719700" y="-39896"/>
                  <a:pt x="921006" y="1391"/>
                  <a:pt x="1062913" y="0"/>
                </a:cubicBezTo>
                <a:cubicBezTo>
                  <a:pt x="1204820" y="-1391"/>
                  <a:pt x="1492466" y="45816"/>
                  <a:pt x="1674373" y="0"/>
                </a:cubicBezTo>
                <a:cubicBezTo>
                  <a:pt x="1856280" y="-45816"/>
                  <a:pt x="2051172" y="41580"/>
                  <a:pt x="2165827" y="0"/>
                </a:cubicBezTo>
                <a:cubicBezTo>
                  <a:pt x="2280482" y="-41580"/>
                  <a:pt x="2519858" y="20441"/>
                  <a:pt x="2697284" y="0"/>
                </a:cubicBezTo>
                <a:cubicBezTo>
                  <a:pt x="2874710" y="-20441"/>
                  <a:pt x="3116426" y="22352"/>
                  <a:pt x="3268742" y="0"/>
                </a:cubicBezTo>
                <a:cubicBezTo>
                  <a:pt x="3421058" y="-22352"/>
                  <a:pt x="3650969" y="77477"/>
                  <a:pt x="4000209" y="0"/>
                </a:cubicBezTo>
                <a:cubicBezTo>
                  <a:pt x="4023800" y="132967"/>
                  <a:pt x="3959206" y="237978"/>
                  <a:pt x="4000209" y="405577"/>
                </a:cubicBezTo>
                <a:cubicBezTo>
                  <a:pt x="4041212" y="573176"/>
                  <a:pt x="3956058" y="631815"/>
                  <a:pt x="4000209" y="849985"/>
                </a:cubicBezTo>
                <a:cubicBezTo>
                  <a:pt x="4044360" y="1068155"/>
                  <a:pt x="3962316" y="1166505"/>
                  <a:pt x="4000209" y="1294394"/>
                </a:cubicBezTo>
                <a:cubicBezTo>
                  <a:pt x="3881260" y="1355990"/>
                  <a:pt x="3627901" y="1233789"/>
                  <a:pt x="3468753" y="1294394"/>
                </a:cubicBezTo>
                <a:cubicBezTo>
                  <a:pt x="3309605" y="1354999"/>
                  <a:pt x="3124497" y="1271917"/>
                  <a:pt x="2817290" y="1294394"/>
                </a:cubicBezTo>
                <a:cubicBezTo>
                  <a:pt x="2510083" y="1316871"/>
                  <a:pt x="2449283" y="1285115"/>
                  <a:pt x="2325836" y="1294394"/>
                </a:cubicBezTo>
                <a:cubicBezTo>
                  <a:pt x="2202389" y="1303673"/>
                  <a:pt x="2032334" y="1279894"/>
                  <a:pt x="1874384" y="1294394"/>
                </a:cubicBezTo>
                <a:cubicBezTo>
                  <a:pt x="1716434" y="1308894"/>
                  <a:pt x="1408589" y="1274828"/>
                  <a:pt x="1222921" y="1294394"/>
                </a:cubicBezTo>
                <a:cubicBezTo>
                  <a:pt x="1037253" y="1313960"/>
                  <a:pt x="909939" y="1258985"/>
                  <a:pt x="731467" y="1294394"/>
                </a:cubicBezTo>
                <a:cubicBezTo>
                  <a:pt x="552995" y="1329803"/>
                  <a:pt x="211332" y="1263694"/>
                  <a:pt x="0" y="1294394"/>
                </a:cubicBezTo>
                <a:cubicBezTo>
                  <a:pt x="-3145" y="1162889"/>
                  <a:pt x="14184" y="1073096"/>
                  <a:pt x="0" y="888817"/>
                </a:cubicBezTo>
                <a:cubicBezTo>
                  <a:pt x="-14184" y="704538"/>
                  <a:pt x="39334" y="574018"/>
                  <a:pt x="0" y="470296"/>
                </a:cubicBezTo>
                <a:cubicBezTo>
                  <a:pt x="-39334" y="366574"/>
                  <a:pt x="5079" y="215180"/>
                  <a:pt x="0" y="0"/>
                </a:cubicBezTo>
                <a:close/>
              </a:path>
              <a:path w="4000209" h="1294394" stroke="0" extrusionOk="0">
                <a:moveTo>
                  <a:pt x="0" y="0"/>
                </a:moveTo>
                <a:cubicBezTo>
                  <a:pt x="270539" y="-12048"/>
                  <a:pt x="335775" y="17685"/>
                  <a:pt x="571458" y="0"/>
                </a:cubicBezTo>
                <a:cubicBezTo>
                  <a:pt x="807141" y="-17685"/>
                  <a:pt x="967941" y="70201"/>
                  <a:pt x="1182919" y="0"/>
                </a:cubicBezTo>
                <a:cubicBezTo>
                  <a:pt x="1397897" y="-70201"/>
                  <a:pt x="1508611" y="1770"/>
                  <a:pt x="1714375" y="0"/>
                </a:cubicBezTo>
                <a:cubicBezTo>
                  <a:pt x="1920139" y="-1770"/>
                  <a:pt x="1943048" y="19048"/>
                  <a:pt x="2165827" y="0"/>
                </a:cubicBezTo>
                <a:cubicBezTo>
                  <a:pt x="2388606" y="-19048"/>
                  <a:pt x="2505075" y="4648"/>
                  <a:pt x="2697284" y="0"/>
                </a:cubicBezTo>
                <a:cubicBezTo>
                  <a:pt x="2889493" y="-4648"/>
                  <a:pt x="3093132" y="46317"/>
                  <a:pt x="3308744" y="0"/>
                </a:cubicBezTo>
                <a:cubicBezTo>
                  <a:pt x="3524356" y="-46317"/>
                  <a:pt x="3777899" y="6952"/>
                  <a:pt x="4000209" y="0"/>
                </a:cubicBezTo>
                <a:cubicBezTo>
                  <a:pt x="4030571" y="203947"/>
                  <a:pt x="3950491" y="230110"/>
                  <a:pt x="4000209" y="444409"/>
                </a:cubicBezTo>
                <a:cubicBezTo>
                  <a:pt x="4049927" y="658708"/>
                  <a:pt x="3956296" y="716866"/>
                  <a:pt x="4000209" y="875873"/>
                </a:cubicBezTo>
                <a:cubicBezTo>
                  <a:pt x="4044122" y="1034880"/>
                  <a:pt x="3988652" y="1119828"/>
                  <a:pt x="4000209" y="1294394"/>
                </a:cubicBezTo>
                <a:cubicBezTo>
                  <a:pt x="3786121" y="1314319"/>
                  <a:pt x="3517125" y="1241963"/>
                  <a:pt x="3388748" y="1294394"/>
                </a:cubicBezTo>
                <a:cubicBezTo>
                  <a:pt x="3260371" y="1346825"/>
                  <a:pt x="3114074" y="1257077"/>
                  <a:pt x="2937296" y="1294394"/>
                </a:cubicBezTo>
                <a:cubicBezTo>
                  <a:pt x="2760518" y="1331711"/>
                  <a:pt x="2570529" y="1231797"/>
                  <a:pt x="2405840" y="1294394"/>
                </a:cubicBezTo>
                <a:cubicBezTo>
                  <a:pt x="2241151" y="1356991"/>
                  <a:pt x="2139964" y="1269429"/>
                  <a:pt x="1874384" y="1294394"/>
                </a:cubicBezTo>
                <a:cubicBezTo>
                  <a:pt x="1608804" y="1319359"/>
                  <a:pt x="1506503" y="1274185"/>
                  <a:pt x="1302925" y="1294394"/>
                </a:cubicBezTo>
                <a:cubicBezTo>
                  <a:pt x="1099347" y="1314603"/>
                  <a:pt x="941791" y="1266548"/>
                  <a:pt x="771469" y="1294394"/>
                </a:cubicBezTo>
                <a:cubicBezTo>
                  <a:pt x="601147" y="1322240"/>
                  <a:pt x="303184" y="1290562"/>
                  <a:pt x="0" y="1294394"/>
                </a:cubicBezTo>
                <a:cubicBezTo>
                  <a:pt x="-22294" y="1163581"/>
                  <a:pt x="4197" y="1029269"/>
                  <a:pt x="0" y="888817"/>
                </a:cubicBezTo>
                <a:cubicBezTo>
                  <a:pt x="-4197" y="748365"/>
                  <a:pt x="25730" y="533947"/>
                  <a:pt x="0" y="444409"/>
                </a:cubicBezTo>
                <a:cubicBezTo>
                  <a:pt x="-25730" y="354871"/>
                  <a:pt x="19501" y="9259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817671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B1FD6D-0418-4DB4-BD74-C325F37E4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821" y="2384155"/>
            <a:ext cx="6858179" cy="448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977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C3DA-C672-47B3-A355-DE81A47A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71601" cy="1722196"/>
          </a:xfrm>
        </p:spPr>
        <p:txBody>
          <a:bodyPr>
            <a:normAutofit/>
          </a:bodyPr>
          <a:lstStyle/>
          <a:p>
            <a:r>
              <a:rPr lang="en-US" dirty="0"/>
              <a:t>Learning resources</a:t>
            </a:r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513385-CAB2-4189-95A5-9F0FB78BD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56506" y="1825625"/>
            <a:ext cx="4192431" cy="14831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(</a:t>
            </a:r>
            <a:r>
              <a:rPr lang="en-US" dirty="0">
                <a:hlinkClick r:id="rId2"/>
              </a:rPr>
              <a:t>slides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video</a:t>
            </a:r>
            <a:r>
              <a:rPr lang="en-US" dirty="0"/>
              <a:t>)</a:t>
            </a:r>
            <a:endParaRPr lang="en-CA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F9DF38-03BB-4BD5-879A-CDF0B6FB7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6224" y="5664707"/>
            <a:ext cx="3912293" cy="512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WP" panose="020B0502040204020203" pitchFamily="34" charset="0"/>
                <a:cs typeface="Segoe WP" panose="020B0502040204020203" pitchFamily="34" charset="0"/>
                <a:hlinkClick r:id="rId4"/>
              </a:rPr>
              <a:t>http://bit.ly/fntir-neural</a:t>
            </a:r>
            <a:endParaRPr lang="en-CA" dirty="0"/>
          </a:p>
        </p:txBody>
      </p:sp>
      <p:pic>
        <p:nvPicPr>
          <p:cNvPr id="13" name="Picture 2" descr="https://images-na.ssl-images-amazon.com/images/I/31-%2Buvel9pL._SX331_BO1,204,203,200_.jpg">
            <a:extLst>
              <a:ext uri="{FF2B5EF4-FFF2-40B4-BE49-F238E27FC236}">
                <a16:creationId xmlns:a16="http://schemas.microsoft.com/office/drawing/2014/main" id="{43632210-BC0E-4566-A64E-A4A637206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77" y="1256144"/>
            <a:ext cx="2642985" cy="396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5DD080-B7CD-4AA0-86E8-DA8C45EB3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5296263"/>
            <a:ext cx="2645090" cy="1482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A00AD1-C3BA-4D0C-A407-615475715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825625"/>
            <a:ext cx="2645089" cy="14831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F4FAEB-6E4E-4BDA-9F38-0253A40E8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99" y="3561138"/>
            <a:ext cx="2639060" cy="1482744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A88AE73A-39EF-4792-8D40-A3EDA180B049}"/>
              </a:ext>
            </a:extLst>
          </p:cNvPr>
          <p:cNvSpPr txBox="1">
            <a:spLocks/>
          </p:cNvSpPr>
          <p:nvPr/>
        </p:nvSpPr>
        <p:spPr>
          <a:xfrm>
            <a:off x="3756506" y="3561138"/>
            <a:ext cx="4192431" cy="1483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(</a:t>
            </a:r>
            <a:r>
              <a:rPr lang="en-US" dirty="0">
                <a:hlinkClick r:id="rId9"/>
              </a:rPr>
              <a:t>slides</a:t>
            </a:r>
            <a:r>
              <a:rPr lang="en-US" dirty="0"/>
              <a:t>)</a:t>
            </a:r>
            <a:endParaRPr lang="en-CA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0E7EDF10-EFCB-4C23-923C-D64E63374CAC}"/>
              </a:ext>
            </a:extLst>
          </p:cNvPr>
          <p:cNvSpPr txBox="1">
            <a:spLocks/>
          </p:cNvSpPr>
          <p:nvPr/>
        </p:nvSpPr>
        <p:spPr>
          <a:xfrm>
            <a:off x="3756505" y="5179269"/>
            <a:ext cx="4192431" cy="1483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(</a:t>
            </a:r>
            <a:r>
              <a:rPr lang="en-US" dirty="0">
                <a:hlinkClick r:id="rId10"/>
              </a:rPr>
              <a:t>website</a:t>
            </a:r>
            <a:r>
              <a:rPr lang="en-US" dirty="0"/>
              <a:t>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26716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21D831-8A4B-4A02-91AE-5D4AABD3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2E9C0-8AED-4191-A00D-B24F67EB7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774" y="2853736"/>
            <a:ext cx="5132749" cy="3091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05FA41-A3A5-41C8-A2A0-F89B6AE8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559" y="393877"/>
            <a:ext cx="2771178" cy="20222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DE072AB-7C3B-48B4-9283-E5E757540B7B}"/>
              </a:ext>
            </a:extLst>
          </p:cNvPr>
          <p:cNvGrpSpPr/>
          <p:nvPr/>
        </p:nvGrpSpPr>
        <p:grpSpPr>
          <a:xfrm>
            <a:off x="4017537" y="6415893"/>
            <a:ext cx="4156927" cy="310701"/>
            <a:chOff x="7445035" y="5514646"/>
            <a:chExt cx="4156927" cy="3107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6B8E91-EB37-418F-8A19-2FF925B476A4}"/>
                </a:ext>
              </a:extLst>
            </p:cNvPr>
            <p:cNvSpPr/>
            <p:nvPr/>
          </p:nvSpPr>
          <p:spPr>
            <a:xfrm>
              <a:off x="7733933" y="5514646"/>
              <a:ext cx="150637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@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UnderdogGeek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EC5216-E74C-419A-84A6-CDCB677ADE94}"/>
                </a:ext>
              </a:extLst>
            </p:cNvPr>
            <p:cNvSpPr/>
            <p:nvPr/>
          </p:nvSpPr>
          <p:spPr>
            <a:xfrm>
              <a:off x="9681434" y="5517570"/>
              <a:ext cx="192052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bmitra@microsoft.com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1" name="Picture 10" descr="File:&lt;strong&gt;Twitter&lt;/strong&gt; bird logo 2012.svg - Wikipedia, the free encyclopedia">
              <a:extLst>
                <a:ext uri="{FF2B5EF4-FFF2-40B4-BE49-F238E27FC236}">
                  <a16:creationId xmlns:a16="http://schemas.microsoft.com/office/drawing/2014/main" id="{D367FB9D-AFBB-43B5-B21C-8E51E777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5035" y="5530214"/>
              <a:ext cx="309200" cy="251362"/>
            </a:xfrm>
            <a:prstGeom prst="rect">
              <a:avLst/>
            </a:prstGeom>
          </p:spPr>
        </p:pic>
        <p:pic>
          <p:nvPicPr>
            <p:cNvPr id="12" name="Picture 11" descr="File:&lt;strong&gt;Microsoft&lt;/strong&gt; &lt;strong&gt;Outlook&lt;/strong&gt; 2013 logo.svg - Wikipedia, the free ...">
              <a:extLst>
                <a:ext uri="{FF2B5EF4-FFF2-40B4-BE49-F238E27FC236}">
                  <a16:creationId xmlns:a16="http://schemas.microsoft.com/office/drawing/2014/main" id="{99E35C24-9A4B-4B48-87B9-B3CB7DD03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804" y="5514646"/>
              <a:ext cx="293631" cy="288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4790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601E27-0292-4CF8-9D9A-53826F135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162"/>
          <a:stretch/>
        </p:blipFill>
        <p:spPr>
          <a:xfrm>
            <a:off x="6517294" y="1314151"/>
            <a:ext cx="5400723" cy="554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B26527-66DE-4973-89AE-356FCD74FFAC}"/>
              </a:ext>
            </a:extLst>
          </p:cNvPr>
          <p:cNvSpPr/>
          <p:nvPr/>
        </p:nvSpPr>
        <p:spPr>
          <a:xfrm>
            <a:off x="6906276" y="6241774"/>
            <a:ext cx="2232044" cy="616226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A0597B-2F39-4141-9EB4-73F066DBF886}"/>
              </a:ext>
            </a:extLst>
          </p:cNvPr>
          <p:cNvCxnSpPr/>
          <p:nvPr/>
        </p:nvCxnSpPr>
        <p:spPr>
          <a:xfrm>
            <a:off x="6096000" y="4089243"/>
            <a:ext cx="3042320" cy="2152531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0583F3-F9D0-4ADE-823E-49AB14BCD0B6}"/>
              </a:ext>
            </a:extLst>
          </p:cNvPr>
          <p:cNvCxnSpPr>
            <a:cxnSpLocks/>
          </p:cNvCxnSpPr>
          <p:nvPr/>
        </p:nvCxnSpPr>
        <p:spPr>
          <a:xfrm>
            <a:off x="6096000" y="5679881"/>
            <a:ext cx="3042320" cy="1178119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C0DF7A-848B-486C-9376-5D9A455E27E0}"/>
              </a:ext>
            </a:extLst>
          </p:cNvPr>
          <p:cNvCxnSpPr>
            <a:cxnSpLocks/>
          </p:cNvCxnSpPr>
          <p:nvPr/>
        </p:nvCxnSpPr>
        <p:spPr>
          <a:xfrm>
            <a:off x="340832" y="5679881"/>
            <a:ext cx="6565444" cy="1178119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C436E7-7314-4C6B-950C-48E4CB1A4E81}"/>
              </a:ext>
            </a:extLst>
          </p:cNvPr>
          <p:cNvCxnSpPr>
            <a:cxnSpLocks/>
          </p:cNvCxnSpPr>
          <p:nvPr/>
        </p:nvCxnSpPr>
        <p:spPr>
          <a:xfrm>
            <a:off x="340832" y="4089243"/>
            <a:ext cx="6565444" cy="2152531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558C316-6854-4798-8AD2-4A55B4EC0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6" t="71888" r="51546" b="19162"/>
          <a:stretch/>
        </p:blipFill>
        <p:spPr>
          <a:xfrm>
            <a:off x="340832" y="4089243"/>
            <a:ext cx="5755168" cy="15906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F769E7-3E5A-47D7-ABE6-9F6AD5F08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07" y="336241"/>
            <a:ext cx="5510600" cy="3092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Portrait of Nick Craswell">
            <a:extLst>
              <a:ext uri="{FF2B5EF4-FFF2-40B4-BE49-F238E27FC236}">
                <a16:creationId xmlns:a16="http://schemas.microsoft.com/office/drawing/2014/main" id="{859D2257-8996-4E4F-A55B-BBAA52E0F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02" y="107810"/>
            <a:ext cx="1016831" cy="10168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C962AD-F86E-42C3-A2BC-3B0DEED06509}"/>
              </a:ext>
            </a:extLst>
          </p:cNvPr>
          <p:cNvSpPr txBox="1">
            <a:spLocks/>
          </p:cNvSpPr>
          <p:nvPr/>
        </p:nvSpPr>
        <p:spPr>
          <a:xfrm>
            <a:off x="6517295" y="282420"/>
            <a:ext cx="5400722" cy="10168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Early days of neural IR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20805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0079C-A19A-48E9-9185-35D596D2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First wave of deep document ranking models</a:t>
            </a:r>
            <a:endParaRPr lang="en-CA" sz="4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876CCD-6299-4517-A91A-421DD4DF5C04}"/>
              </a:ext>
            </a:extLst>
          </p:cNvPr>
          <p:cNvGrpSpPr/>
          <p:nvPr/>
        </p:nvGrpSpPr>
        <p:grpSpPr>
          <a:xfrm>
            <a:off x="4085431" y="2827277"/>
            <a:ext cx="3889987" cy="1979008"/>
            <a:chOff x="3655201" y="2423892"/>
            <a:chExt cx="3889987" cy="19790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631550-6771-46C0-A13C-BBF30A809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5201" y="2423892"/>
              <a:ext cx="3889987" cy="1979008"/>
            </a:xfrm>
            <a:custGeom>
              <a:avLst/>
              <a:gdLst>
                <a:gd name="connsiteX0" fmla="*/ 0 w 3889987"/>
                <a:gd name="connsiteY0" fmla="*/ 0 h 1979008"/>
                <a:gd name="connsiteX1" fmla="*/ 439013 w 3889987"/>
                <a:gd name="connsiteY1" fmla="*/ 0 h 1979008"/>
                <a:gd name="connsiteX2" fmla="*/ 955825 w 3889987"/>
                <a:gd name="connsiteY2" fmla="*/ 0 h 1979008"/>
                <a:gd name="connsiteX3" fmla="*/ 1550438 w 3889987"/>
                <a:gd name="connsiteY3" fmla="*/ 0 h 1979008"/>
                <a:gd name="connsiteX4" fmla="*/ 1989450 w 3889987"/>
                <a:gd name="connsiteY4" fmla="*/ 0 h 1979008"/>
                <a:gd name="connsiteX5" fmla="*/ 2584063 w 3889987"/>
                <a:gd name="connsiteY5" fmla="*/ 0 h 1979008"/>
                <a:gd name="connsiteX6" fmla="*/ 3178675 w 3889987"/>
                <a:gd name="connsiteY6" fmla="*/ 0 h 1979008"/>
                <a:gd name="connsiteX7" fmla="*/ 3889987 w 3889987"/>
                <a:gd name="connsiteY7" fmla="*/ 0 h 1979008"/>
                <a:gd name="connsiteX8" fmla="*/ 3889987 w 3889987"/>
                <a:gd name="connsiteY8" fmla="*/ 514542 h 1979008"/>
                <a:gd name="connsiteX9" fmla="*/ 3889987 w 3889987"/>
                <a:gd name="connsiteY9" fmla="*/ 949924 h 1979008"/>
                <a:gd name="connsiteX10" fmla="*/ 3889987 w 3889987"/>
                <a:gd name="connsiteY10" fmla="*/ 1385306 h 1979008"/>
                <a:gd name="connsiteX11" fmla="*/ 3889987 w 3889987"/>
                <a:gd name="connsiteY11" fmla="*/ 1979008 h 1979008"/>
                <a:gd name="connsiteX12" fmla="*/ 3373174 w 3889987"/>
                <a:gd name="connsiteY12" fmla="*/ 1979008 h 1979008"/>
                <a:gd name="connsiteX13" fmla="*/ 2739662 w 3889987"/>
                <a:gd name="connsiteY13" fmla="*/ 1979008 h 1979008"/>
                <a:gd name="connsiteX14" fmla="*/ 2106150 w 3889987"/>
                <a:gd name="connsiteY14" fmla="*/ 1979008 h 1979008"/>
                <a:gd name="connsiteX15" fmla="*/ 1628237 w 3889987"/>
                <a:gd name="connsiteY15" fmla="*/ 1979008 h 1979008"/>
                <a:gd name="connsiteX16" fmla="*/ 994725 w 3889987"/>
                <a:gd name="connsiteY16" fmla="*/ 1979008 h 1979008"/>
                <a:gd name="connsiteX17" fmla="*/ 555712 w 3889987"/>
                <a:gd name="connsiteY17" fmla="*/ 1979008 h 1979008"/>
                <a:gd name="connsiteX18" fmla="*/ 0 w 3889987"/>
                <a:gd name="connsiteY18" fmla="*/ 1979008 h 1979008"/>
                <a:gd name="connsiteX19" fmla="*/ 0 w 3889987"/>
                <a:gd name="connsiteY19" fmla="*/ 1504046 h 1979008"/>
                <a:gd name="connsiteX20" fmla="*/ 0 w 3889987"/>
                <a:gd name="connsiteY20" fmla="*/ 989504 h 1979008"/>
                <a:gd name="connsiteX21" fmla="*/ 0 w 3889987"/>
                <a:gd name="connsiteY21" fmla="*/ 534332 h 1979008"/>
                <a:gd name="connsiteX22" fmla="*/ 0 w 3889987"/>
                <a:gd name="connsiteY22" fmla="*/ 0 h 197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9987" h="1979008" fill="none" extrusionOk="0">
                  <a:moveTo>
                    <a:pt x="0" y="0"/>
                  </a:moveTo>
                  <a:cubicBezTo>
                    <a:pt x="172481" y="-2654"/>
                    <a:pt x="231845" y="5192"/>
                    <a:pt x="439013" y="0"/>
                  </a:cubicBezTo>
                  <a:cubicBezTo>
                    <a:pt x="646181" y="-5192"/>
                    <a:pt x="736707" y="1812"/>
                    <a:pt x="955825" y="0"/>
                  </a:cubicBezTo>
                  <a:cubicBezTo>
                    <a:pt x="1174943" y="-1812"/>
                    <a:pt x="1380657" y="33786"/>
                    <a:pt x="1550438" y="0"/>
                  </a:cubicBezTo>
                  <a:cubicBezTo>
                    <a:pt x="1720219" y="-33786"/>
                    <a:pt x="1869921" y="38055"/>
                    <a:pt x="1989450" y="0"/>
                  </a:cubicBezTo>
                  <a:cubicBezTo>
                    <a:pt x="2108979" y="-38055"/>
                    <a:pt x="2361862" y="53825"/>
                    <a:pt x="2584063" y="0"/>
                  </a:cubicBezTo>
                  <a:cubicBezTo>
                    <a:pt x="2806264" y="-53825"/>
                    <a:pt x="2955372" y="69650"/>
                    <a:pt x="3178675" y="0"/>
                  </a:cubicBezTo>
                  <a:cubicBezTo>
                    <a:pt x="3401978" y="-69650"/>
                    <a:pt x="3544995" y="84731"/>
                    <a:pt x="3889987" y="0"/>
                  </a:cubicBezTo>
                  <a:cubicBezTo>
                    <a:pt x="3894407" y="190932"/>
                    <a:pt x="3841259" y="269526"/>
                    <a:pt x="3889987" y="514542"/>
                  </a:cubicBezTo>
                  <a:cubicBezTo>
                    <a:pt x="3938715" y="759558"/>
                    <a:pt x="3869157" y="845787"/>
                    <a:pt x="3889987" y="949924"/>
                  </a:cubicBezTo>
                  <a:cubicBezTo>
                    <a:pt x="3910817" y="1054061"/>
                    <a:pt x="3883037" y="1224793"/>
                    <a:pt x="3889987" y="1385306"/>
                  </a:cubicBezTo>
                  <a:cubicBezTo>
                    <a:pt x="3896937" y="1545819"/>
                    <a:pt x="3842810" y="1771500"/>
                    <a:pt x="3889987" y="1979008"/>
                  </a:cubicBezTo>
                  <a:cubicBezTo>
                    <a:pt x="3637816" y="2012077"/>
                    <a:pt x="3562905" y="1969115"/>
                    <a:pt x="3373174" y="1979008"/>
                  </a:cubicBezTo>
                  <a:cubicBezTo>
                    <a:pt x="3183443" y="1988901"/>
                    <a:pt x="2876279" y="1936023"/>
                    <a:pt x="2739662" y="1979008"/>
                  </a:cubicBezTo>
                  <a:cubicBezTo>
                    <a:pt x="2603045" y="2021993"/>
                    <a:pt x="2417762" y="1968498"/>
                    <a:pt x="2106150" y="1979008"/>
                  </a:cubicBezTo>
                  <a:cubicBezTo>
                    <a:pt x="1794538" y="1989518"/>
                    <a:pt x="1826285" y="1923792"/>
                    <a:pt x="1628237" y="1979008"/>
                  </a:cubicBezTo>
                  <a:cubicBezTo>
                    <a:pt x="1430189" y="2034224"/>
                    <a:pt x="1232143" y="1977790"/>
                    <a:pt x="994725" y="1979008"/>
                  </a:cubicBezTo>
                  <a:cubicBezTo>
                    <a:pt x="757307" y="1980226"/>
                    <a:pt x="753775" y="1947264"/>
                    <a:pt x="555712" y="1979008"/>
                  </a:cubicBezTo>
                  <a:cubicBezTo>
                    <a:pt x="357649" y="2010752"/>
                    <a:pt x="158419" y="1915572"/>
                    <a:pt x="0" y="1979008"/>
                  </a:cubicBezTo>
                  <a:cubicBezTo>
                    <a:pt x="-10984" y="1825628"/>
                    <a:pt x="19233" y="1638507"/>
                    <a:pt x="0" y="1504046"/>
                  </a:cubicBezTo>
                  <a:cubicBezTo>
                    <a:pt x="-19233" y="1369585"/>
                    <a:pt x="49935" y="1245860"/>
                    <a:pt x="0" y="989504"/>
                  </a:cubicBezTo>
                  <a:cubicBezTo>
                    <a:pt x="-49935" y="733148"/>
                    <a:pt x="17131" y="648373"/>
                    <a:pt x="0" y="534332"/>
                  </a:cubicBezTo>
                  <a:cubicBezTo>
                    <a:pt x="-17131" y="420291"/>
                    <a:pt x="40499" y="186529"/>
                    <a:pt x="0" y="0"/>
                  </a:cubicBezTo>
                  <a:close/>
                </a:path>
                <a:path w="3889987" h="1979008" stroke="0" extrusionOk="0">
                  <a:moveTo>
                    <a:pt x="0" y="0"/>
                  </a:moveTo>
                  <a:cubicBezTo>
                    <a:pt x="142977" y="-23091"/>
                    <a:pt x="319837" y="51679"/>
                    <a:pt x="477913" y="0"/>
                  </a:cubicBezTo>
                  <a:cubicBezTo>
                    <a:pt x="635989" y="-51679"/>
                    <a:pt x="855056" y="38060"/>
                    <a:pt x="1111425" y="0"/>
                  </a:cubicBezTo>
                  <a:cubicBezTo>
                    <a:pt x="1367794" y="-38060"/>
                    <a:pt x="1402284" y="16136"/>
                    <a:pt x="1628237" y="0"/>
                  </a:cubicBezTo>
                  <a:cubicBezTo>
                    <a:pt x="1854190" y="-16136"/>
                    <a:pt x="1872388" y="19122"/>
                    <a:pt x="2106150" y="0"/>
                  </a:cubicBezTo>
                  <a:cubicBezTo>
                    <a:pt x="2339912" y="-19122"/>
                    <a:pt x="2552423" y="71572"/>
                    <a:pt x="2739662" y="0"/>
                  </a:cubicBezTo>
                  <a:cubicBezTo>
                    <a:pt x="2926901" y="-71572"/>
                    <a:pt x="3078462" y="56348"/>
                    <a:pt x="3217575" y="0"/>
                  </a:cubicBezTo>
                  <a:cubicBezTo>
                    <a:pt x="3356688" y="-56348"/>
                    <a:pt x="3711721" y="40542"/>
                    <a:pt x="3889987" y="0"/>
                  </a:cubicBezTo>
                  <a:cubicBezTo>
                    <a:pt x="3913269" y="168488"/>
                    <a:pt x="3848443" y="272322"/>
                    <a:pt x="3889987" y="435382"/>
                  </a:cubicBezTo>
                  <a:cubicBezTo>
                    <a:pt x="3931531" y="598442"/>
                    <a:pt x="3884818" y="776297"/>
                    <a:pt x="3889987" y="910344"/>
                  </a:cubicBezTo>
                  <a:cubicBezTo>
                    <a:pt x="3895156" y="1044391"/>
                    <a:pt x="3867646" y="1222004"/>
                    <a:pt x="3889987" y="1385306"/>
                  </a:cubicBezTo>
                  <a:cubicBezTo>
                    <a:pt x="3912328" y="1548608"/>
                    <a:pt x="3846317" y="1805798"/>
                    <a:pt x="3889987" y="1979008"/>
                  </a:cubicBezTo>
                  <a:cubicBezTo>
                    <a:pt x="3736818" y="2023905"/>
                    <a:pt x="3523847" y="1921869"/>
                    <a:pt x="3373174" y="1979008"/>
                  </a:cubicBezTo>
                  <a:cubicBezTo>
                    <a:pt x="3222501" y="2036147"/>
                    <a:pt x="2948170" y="1958601"/>
                    <a:pt x="2817462" y="1979008"/>
                  </a:cubicBezTo>
                  <a:cubicBezTo>
                    <a:pt x="2686754" y="1999415"/>
                    <a:pt x="2500265" y="1973196"/>
                    <a:pt x="2378449" y="1979008"/>
                  </a:cubicBezTo>
                  <a:cubicBezTo>
                    <a:pt x="2256633" y="1984820"/>
                    <a:pt x="1897701" y="1975882"/>
                    <a:pt x="1744937" y="1979008"/>
                  </a:cubicBezTo>
                  <a:cubicBezTo>
                    <a:pt x="1592173" y="1982134"/>
                    <a:pt x="1513003" y="1926952"/>
                    <a:pt x="1305924" y="1979008"/>
                  </a:cubicBezTo>
                  <a:cubicBezTo>
                    <a:pt x="1098845" y="2031064"/>
                    <a:pt x="902008" y="1948003"/>
                    <a:pt x="750212" y="1979008"/>
                  </a:cubicBezTo>
                  <a:cubicBezTo>
                    <a:pt x="598416" y="2010013"/>
                    <a:pt x="188514" y="1936835"/>
                    <a:pt x="0" y="1979008"/>
                  </a:cubicBezTo>
                  <a:cubicBezTo>
                    <a:pt x="-38543" y="1797111"/>
                    <a:pt x="26306" y="1622508"/>
                    <a:pt x="0" y="1484256"/>
                  </a:cubicBezTo>
                  <a:cubicBezTo>
                    <a:pt x="-26306" y="1346004"/>
                    <a:pt x="18512" y="1116050"/>
                    <a:pt x="0" y="1009294"/>
                  </a:cubicBezTo>
                  <a:cubicBezTo>
                    <a:pt x="-18512" y="902538"/>
                    <a:pt x="130" y="741289"/>
                    <a:pt x="0" y="474962"/>
                  </a:cubicBezTo>
                  <a:cubicBezTo>
                    <a:pt x="-130" y="208635"/>
                    <a:pt x="34875" y="214425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3053717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3B4388-932E-4525-BC99-DF17591BE2A5}"/>
                </a:ext>
              </a:extLst>
            </p:cNvPr>
            <p:cNvSpPr txBox="1"/>
            <p:nvPr/>
          </p:nvSpPr>
          <p:spPr>
            <a:xfrm>
              <a:off x="4372319" y="3808716"/>
              <a:ext cx="2455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KNRM</a:t>
              </a:r>
              <a:endParaRPr lang="en-CA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4A35E-ED68-4517-9CF0-708F90A200BF}"/>
              </a:ext>
            </a:extLst>
          </p:cNvPr>
          <p:cNvGrpSpPr/>
          <p:nvPr/>
        </p:nvGrpSpPr>
        <p:grpSpPr>
          <a:xfrm>
            <a:off x="391534" y="2078469"/>
            <a:ext cx="3797220" cy="1951840"/>
            <a:chOff x="3705079" y="228593"/>
            <a:chExt cx="3797220" cy="19518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DF0A80-8CEF-4A1F-9CA1-3E701C822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5740"/>
            <a:stretch/>
          </p:blipFill>
          <p:spPr>
            <a:xfrm>
              <a:off x="3705079" y="228593"/>
              <a:ext cx="3797220" cy="1951840"/>
            </a:xfrm>
            <a:custGeom>
              <a:avLst/>
              <a:gdLst>
                <a:gd name="connsiteX0" fmla="*/ 0 w 3797220"/>
                <a:gd name="connsiteY0" fmla="*/ 0 h 1951840"/>
                <a:gd name="connsiteX1" fmla="*/ 542460 w 3797220"/>
                <a:gd name="connsiteY1" fmla="*/ 0 h 1951840"/>
                <a:gd name="connsiteX2" fmla="*/ 971003 w 3797220"/>
                <a:gd name="connsiteY2" fmla="*/ 0 h 1951840"/>
                <a:gd name="connsiteX3" fmla="*/ 1513463 w 3797220"/>
                <a:gd name="connsiteY3" fmla="*/ 0 h 1951840"/>
                <a:gd name="connsiteX4" fmla="*/ 1942007 w 3797220"/>
                <a:gd name="connsiteY4" fmla="*/ 0 h 1951840"/>
                <a:gd name="connsiteX5" fmla="*/ 2484467 w 3797220"/>
                <a:gd name="connsiteY5" fmla="*/ 0 h 1951840"/>
                <a:gd name="connsiteX6" fmla="*/ 2950982 w 3797220"/>
                <a:gd name="connsiteY6" fmla="*/ 0 h 1951840"/>
                <a:gd name="connsiteX7" fmla="*/ 3797220 w 3797220"/>
                <a:gd name="connsiteY7" fmla="*/ 0 h 1951840"/>
                <a:gd name="connsiteX8" fmla="*/ 3797220 w 3797220"/>
                <a:gd name="connsiteY8" fmla="*/ 468442 h 1951840"/>
                <a:gd name="connsiteX9" fmla="*/ 3797220 w 3797220"/>
                <a:gd name="connsiteY9" fmla="*/ 917365 h 1951840"/>
                <a:gd name="connsiteX10" fmla="*/ 3797220 w 3797220"/>
                <a:gd name="connsiteY10" fmla="*/ 1346770 h 1951840"/>
                <a:gd name="connsiteX11" fmla="*/ 3797220 w 3797220"/>
                <a:gd name="connsiteY11" fmla="*/ 1951840 h 1951840"/>
                <a:gd name="connsiteX12" fmla="*/ 3254760 w 3797220"/>
                <a:gd name="connsiteY12" fmla="*/ 1951840 h 1951840"/>
                <a:gd name="connsiteX13" fmla="*/ 2826217 w 3797220"/>
                <a:gd name="connsiteY13" fmla="*/ 1951840 h 1951840"/>
                <a:gd name="connsiteX14" fmla="*/ 2321729 w 3797220"/>
                <a:gd name="connsiteY14" fmla="*/ 1951840 h 1951840"/>
                <a:gd name="connsiteX15" fmla="*/ 1779269 w 3797220"/>
                <a:gd name="connsiteY15" fmla="*/ 1951840 h 1951840"/>
                <a:gd name="connsiteX16" fmla="*/ 1350725 w 3797220"/>
                <a:gd name="connsiteY16" fmla="*/ 1951840 h 1951840"/>
                <a:gd name="connsiteX17" fmla="*/ 808265 w 3797220"/>
                <a:gd name="connsiteY17" fmla="*/ 1951840 h 1951840"/>
                <a:gd name="connsiteX18" fmla="*/ 0 w 3797220"/>
                <a:gd name="connsiteY18" fmla="*/ 1951840 h 1951840"/>
                <a:gd name="connsiteX19" fmla="*/ 0 w 3797220"/>
                <a:gd name="connsiteY19" fmla="*/ 1463880 h 1951840"/>
                <a:gd name="connsiteX20" fmla="*/ 0 w 3797220"/>
                <a:gd name="connsiteY20" fmla="*/ 1014957 h 1951840"/>
                <a:gd name="connsiteX21" fmla="*/ 0 w 3797220"/>
                <a:gd name="connsiteY21" fmla="*/ 487960 h 1951840"/>
                <a:gd name="connsiteX22" fmla="*/ 0 w 3797220"/>
                <a:gd name="connsiteY22" fmla="*/ 0 h 195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97220" h="1951840" fill="none" extrusionOk="0">
                  <a:moveTo>
                    <a:pt x="0" y="0"/>
                  </a:moveTo>
                  <a:cubicBezTo>
                    <a:pt x="261461" y="-54398"/>
                    <a:pt x="343281" y="29299"/>
                    <a:pt x="542460" y="0"/>
                  </a:cubicBezTo>
                  <a:cubicBezTo>
                    <a:pt x="741639" y="-29299"/>
                    <a:pt x="827821" y="23030"/>
                    <a:pt x="971003" y="0"/>
                  </a:cubicBezTo>
                  <a:cubicBezTo>
                    <a:pt x="1114185" y="-23030"/>
                    <a:pt x="1262053" y="64867"/>
                    <a:pt x="1513463" y="0"/>
                  </a:cubicBezTo>
                  <a:cubicBezTo>
                    <a:pt x="1764873" y="-64867"/>
                    <a:pt x="1838875" y="30538"/>
                    <a:pt x="1942007" y="0"/>
                  </a:cubicBezTo>
                  <a:cubicBezTo>
                    <a:pt x="2045139" y="-30538"/>
                    <a:pt x="2356397" y="29606"/>
                    <a:pt x="2484467" y="0"/>
                  </a:cubicBezTo>
                  <a:cubicBezTo>
                    <a:pt x="2612537" y="-29606"/>
                    <a:pt x="2841263" y="28217"/>
                    <a:pt x="2950982" y="0"/>
                  </a:cubicBezTo>
                  <a:cubicBezTo>
                    <a:pt x="3060701" y="-28217"/>
                    <a:pt x="3483517" y="37571"/>
                    <a:pt x="3797220" y="0"/>
                  </a:cubicBezTo>
                  <a:cubicBezTo>
                    <a:pt x="3806176" y="190679"/>
                    <a:pt x="3786618" y="264677"/>
                    <a:pt x="3797220" y="468442"/>
                  </a:cubicBezTo>
                  <a:cubicBezTo>
                    <a:pt x="3807822" y="672207"/>
                    <a:pt x="3768314" y="820506"/>
                    <a:pt x="3797220" y="917365"/>
                  </a:cubicBezTo>
                  <a:cubicBezTo>
                    <a:pt x="3826126" y="1014224"/>
                    <a:pt x="3746683" y="1231268"/>
                    <a:pt x="3797220" y="1346770"/>
                  </a:cubicBezTo>
                  <a:cubicBezTo>
                    <a:pt x="3847757" y="1462272"/>
                    <a:pt x="3795227" y="1779414"/>
                    <a:pt x="3797220" y="1951840"/>
                  </a:cubicBezTo>
                  <a:cubicBezTo>
                    <a:pt x="3636907" y="1989553"/>
                    <a:pt x="3416406" y="1930092"/>
                    <a:pt x="3254760" y="1951840"/>
                  </a:cubicBezTo>
                  <a:cubicBezTo>
                    <a:pt x="3093114" y="1973588"/>
                    <a:pt x="3019273" y="1942029"/>
                    <a:pt x="2826217" y="1951840"/>
                  </a:cubicBezTo>
                  <a:cubicBezTo>
                    <a:pt x="2633161" y="1961651"/>
                    <a:pt x="2446567" y="1924429"/>
                    <a:pt x="2321729" y="1951840"/>
                  </a:cubicBezTo>
                  <a:cubicBezTo>
                    <a:pt x="2196891" y="1979251"/>
                    <a:pt x="2021544" y="1889884"/>
                    <a:pt x="1779269" y="1951840"/>
                  </a:cubicBezTo>
                  <a:cubicBezTo>
                    <a:pt x="1536994" y="2013796"/>
                    <a:pt x="1527775" y="1925004"/>
                    <a:pt x="1350725" y="1951840"/>
                  </a:cubicBezTo>
                  <a:cubicBezTo>
                    <a:pt x="1173675" y="1978676"/>
                    <a:pt x="999753" y="1898621"/>
                    <a:pt x="808265" y="1951840"/>
                  </a:cubicBezTo>
                  <a:cubicBezTo>
                    <a:pt x="616777" y="2005059"/>
                    <a:pt x="252408" y="1929119"/>
                    <a:pt x="0" y="1951840"/>
                  </a:cubicBezTo>
                  <a:cubicBezTo>
                    <a:pt x="-35221" y="1804957"/>
                    <a:pt x="25491" y="1687448"/>
                    <a:pt x="0" y="1463880"/>
                  </a:cubicBezTo>
                  <a:cubicBezTo>
                    <a:pt x="-25491" y="1240312"/>
                    <a:pt x="15237" y="1212739"/>
                    <a:pt x="0" y="1014957"/>
                  </a:cubicBezTo>
                  <a:cubicBezTo>
                    <a:pt x="-15237" y="817175"/>
                    <a:pt x="51312" y="650379"/>
                    <a:pt x="0" y="487960"/>
                  </a:cubicBezTo>
                  <a:cubicBezTo>
                    <a:pt x="-51312" y="325541"/>
                    <a:pt x="42274" y="192755"/>
                    <a:pt x="0" y="0"/>
                  </a:cubicBezTo>
                  <a:close/>
                </a:path>
                <a:path w="3797220" h="1951840" stroke="0" extrusionOk="0">
                  <a:moveTo>
                    <a:pt x="0" y="0"/>
                  </a:moveTo>
                  <a:cubicBezTo>
                    <a:pt x="147777" y="-4947"/>
                    <a:pt x="295787" y="34340"/>
                    <a:pt x="504488" y="0"/>
                  </a:cubicBezTo>
                  <a:cubicBezTo>
                    <a:pt x="713189" y="-34340"/>
                    <a:pt x="805947" y="51279"/>
                    <a:pt x="933031" y="0"/>
                  </a:cubicBezTo>
                  <a:cubicBezTo>
                    <a:pt x="1060115" y="-51279"/>
                    <a:pt x="1232020" y="42107"/>
                    <a:pt x="1437519" y="0"/>
                  </a:cubicBezTo>
                  <a:cubicBezTo>
                    <a:pt x="1643018" y="-42107"/>
                    <a:pt x="1761385" y="18798"/>
                    <a:pt x="1866062" y="0"/>
                  </a:cubicBezTo>
                  <a:cubicBezTo>
                    <a:pt x="1970739" y="-18798"/>
                    <a:pt x="2267415" y="54113"/>
                    <a:pt x="2370550" y="0"/>
                  </a:cubicBezTo>
                  <a:cubicBezTo>
                    <a:pt x="2473685" y="-54113"/>
                    <a:pt x="2819614" y="22792"/>
                    <a:pt x="2988955" y="0"/>
                  </a:cubicBezTo>
                  <a:cubicBezTo>
                    <a:pt x="3158296" y="-22792"/>
                    <a:pt x="3524685" y="43545"/>
                    <a:pt x="3797220" y="0"/>
                  </a:cubicBezTo>
                  <a:cubicBezTo>
                    <a:pt x="3811340" y="115516"/>
                    <a:pt x="3741434" y="327002"/>
                    <a:pt x="3797220" y="468442"/>
                  </a:cubicBezTo>
                  <a:cubicBezTo>
                    <a:pt x="3853006" y="609882"/>
                    <a:pt x="3746571" y="798821"/>
                    <a:pt x="3797220" y="897846"/>
                  </a:cubicBezTo>
                  <a:cubicBezTo>
                    <a:pt x="3847869" y="996871"/>
                    <a:pt x="3758699" y="1212370"/>
                    <a:pt x="3797220" y="1385806"/>
                  </a:cubicBezTo>
                  <a:cubicBezTo>
                    <a:pt x="3835741" y="1559242"/>
                    <a:pt x="3729348" y="1732076"/>
                    <a:pt x="3797220" y="1951840"/>
                  </a:cubicBezTo>
                  <a:cubicBezTo>
                    <a:pt x="3594192" y="1969938"/>
                    <a:pt x="3480196" y="1938615"/>
                    <a:pt x="3368677" y="1951840"/>
                  </a:cubicBezTo>
                  <a:cubicBezTo>
                    <a:pt x="3257158" y="1965065"/>
                    <a:pt x="3055572" y="1934016"/>
                    <a:pt x="2826217" y="1951840"/>
                  </a:cubicBezTo>
                  <a:cubicBezTo>
                    <a:pt x="2596862" y="1969664"/>
                    <a:pt x="2434450" y="1888068"/>
                    <a:pt x="2283757" y="1951840"/>
                  </a:cubicBezTo>
                  <a:cubicBezTo>
                    <a:pt x="2133064" y="2015612"/>
                    <a:pt x="1990509" y="1931574"/>
                    <a:pt x="1855213" y="1951840"/>
                  </a:cubicBezTo>
                  <a:cubicBezTo>
                    <a:pt x="1719917" y="1972106"/>
                    <a:pt x="1611897" y="1921455"/>
                    <a:pt x="1426670" y="1951840"/>
                  </a:cubicBezTo>
                  <a:cubicBezTo>
                    <a:pt x="1241443" y="1982225"/>
                    <a:pt x="1032034" y="1939247"/>
                    <a:pt x="922182" y="1951840"/>
                  </a:cubicBezTo>
                  <a:cubicBezTo>
                    <a:pt x="812330" y="1964433"/>
                    <a:pt x="255901" y="1857067"/>
                    <a:pt x="0" y="1951840"/>
                  </a:cubicBezTo>
                  <a:cubicBezTo>
                    <a:pt x="-12931" y="1818313"/>
                    <a:pt x="35461" y="1724334"/>
                    <a:pt x="0" y="1522435"/>
                  </a:cubicBezTo>
                  <a:cubicBezTo>
                    <a:pt x="-35461" y="1320537"/>
                    <a:pt x="19171" y="1216693"/>
                    <a:pt x="0" y="1053994"/>
                  </a:cubicBezTo>
                  <a:cubicBezTo>
                    <a:pt x="-19171" y="891295"/>
                    <a:pt x="39545" y="767391"/>
                    <a:pt x="0" y="624589"/>
                  </a:cubicBezTo>
                  <a:cubicBezTo>
                    <a:pt x="-39545" y="481787"/>
                    <a:pt x="58225" y="184036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68840396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5EF4A8-2CE0-4569-91CA-AEAF429445C0}"/>
                </a:ext>
              </a:extLst>
            </p:cNvPr>
            <p:cNvSpPr txBox="1"/>
            <p:nvPr/>
          </p:nvSpPr>
          <p:spPr>
            <a:xfrm>
              <a:off x="4372319" y="1609665"/>
              <a:ext cx="2455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Duet</a:t>
              </a:r>
              <a:endParaRPr lang="en-CA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F8C41D-C53A-485B-B955-1DD3FCF19119}"/>
              </a:ext>
            </a:extLst>
          </p:cNvPr>
          <p:cNvGrpSpPr/>
          <p:nvPr/>
        </p:nvGrpSpPr>
        <p:grpSpPr>
          <a:xfrm>
            <a:off x="7882651" y="2078469"/>
            <a:ext cx="3917816" cy="1846285"/>
            <a:chOff x="3641286" y="4646359"/>
            <a:chExt cx="3917816" cy="18462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B970F1-A39F-46C0-A4AB-02413FB33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493"/>
            <a:stretch/>
          </p:blipFill>
          <p:spPr>
            <a:xfrm>
              <a:off x="3641286" y="4646359"/>
              <a:ext cx="3917816" cy="1846285"/>
            </a:xfrm>
            <a:custGeom>
              <a:avLst/>
              <a:gdLst>
                <a:gd name="connsiteX0" fmla="*/ 0 w 3917816"/>
                <a:gd name="connsiteY0" fmla="*/ 0 h 1846285"/>
                <a:gd name="connsiteX1" fmla="*/ 598866 w 3917816"/>
                <a:gd name="connsiteY1" fmla="*/ 0 h 1846285"/>
                <a:gd name="connsiteX2" fmla="*/ 1158554 w 3917816"/>
                <a:gd name="connsiteY2" fmla="*/ 0 h 1846285"/>
                <a:gd name="connsiteX3" fmla="*/ 1757420 w 3917816"/>
                <a:gd name="connsiteY3" fmla="*/ 0 h 1846285"/>
                <a:gd name="connsiteX4" fmla="*/ 2317108 w 3917816"/>
                <a:gd name="connsiteY4" fmla="*/ 0 h 1846285"/>
                <a:gd name="connsiteX5" fmla="*/ 2759262 w 3917816"/>
                <a:gd name="connsiteY5" fmla="*/ 0 h 1846285"/>
                <a:gd name="connsiteX6" fmla="*/ 3279772 w 3917816"/>
                <a:gd name="connsiteY6" fmla="*/ 0 h 1846285"/>
                <a:gd name="connsiteX7" fmla="*/ 3917816 w 3917816"/>
                <a:gd name="connsiteY7" fmla="*/ 0 h 1846285"/>
                <a:gd name="connsiteX8" fmla="*/ 3917816 w 3917816"/>
                <a:gd name="connsiteY8" fmla="*/ 424646 h 1846285"/>
                <a:gd name="connsiteX9" fmla="*/ 3917816 w 3917816"/>
                <a:gd name="connsiteY9" fmla="*/ 923143 h 1846285"/>
                <a:gd name="connsiteX10" fmla="*/ 3917816 w 3917816"/>
                <a:gd name="connsiteY10" fmla="*/ 1329325 h 1846285"/>
                <a:gd name="connsiteX11" fmla="*/ 3917816 w 3917816"/>
                <a:gd name="connsiteY11" fmla="*/ 1846285 h 1846285"/>
                <a:gd name="connsiteX12" fmla="*/ 3279772 w 3917816"/>
                <a:gd name="connsiteY12" fmla="*/ 1846285 h 1846285"/>
                <a:gd name="connsiteX13" fmla="*/ 2759262 w 3917816"/>
                <a:gd name="connsiteY13" fmla="*/ 1846285 h 1846285"/>
                <a:gd name="connsiteX14" fmla="*/ 2160396 w 3917816"/>
                <a:gd name="connsiteY14" fmla="*/ 1846285 h 1846285"/>
                <a:gd name="connsiteX15" fmla="*/ 1718242 w 3917816"/>
                <a:gd name="connsiteY15" fmla="*/ 1846285 h 1846285"/>
                <a:gd name="connsiteX16" fmla="*/ 1276089 w 3917816"/>
                <a:gd name="connsiteY16" fmla="*/ 1846285 h 1846285"/>
                <a:gd name="connsiteX17" fmla="*/ 638044 w 3917816"/>
                <a:gd name="connsiteY17" fmla="*/ 1846285 h 1846285"/>
                <a:gd name="connsiteX18" fmla="*/ 0 w 3917816"/>
                <a:gd name="connsiteY18" fmla="*/ 1846285 h 1846285"/>
                <a:gd name="connsiteX19" fmla="*/ 0 w 3917816"/>
                <a:gd name="connsiteY19" fmla="*/ 1403177 h 1846285"/>
                <a:gd name="connsiteX20" fmla="*/ 0 w 3917816"/>
                <a:gd name="connsiteY20" fmla="*/ 923143 h 1846285"/>
                <a:gd name="connsiteX21" fmla="*/ 0 w 3917816"/>
                <a:gd name="connsiteY21" fmla="*/ 498497 h 1846285"/>
                <a:gd name="connsiteX22" fmla="*/ 0 w 3917816"/>
                <a:gd name="connsiteY22" fmla="*/ 0 h 184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17816" h="1846285" fill="none" extrusionOk="0">
                  <a:moveTo>
                    <a:pt x="0" y="0"/>
                  </a:moveTo>
                  <a:cubicBezTo>
                    <a:pt x="207524" y="-60362"/>
                    <a:pt x="436136" y="7858"/>
                    <a:pt x="598866" y="0"/>
                  </a:cubicBezTo>
                  <a:cubicBezTo>
                    <a:pt x="761596" y="-7858"/>
                    <a:pt x="911152" y="21078"/>
                    <a:pt x="1158554" y="0"/>
                  </a:cubicBezTo>
                  <a:cubicBezTo>
                    <a:pt x="1405956" y="-21078"/>
                    <a:pt x="1554539" y="55499"/>
                    <a:pt x="1757420" y="0"/>
                  </a:cubicBezTo>
                  <a:cubicBezTo>
                    <a:pt x="1960301" y="-55499"/>
                    <a:pt x="2185891" y="59234"/>
                    <a:pt x="2317108" y="0"/>
                  </a:cubicBezTo>
                  <a:cubicBezTo>
                    <a:pt x="2448325" y="-59234"/>
                    <a:pt x="2554857" y="34110"/>
                    <a:pt x="2759262" y="0"/>
                  </a:cubicBezTo>
                  <a:cubicBezTo>
                    <a:pt x="2963667" y="-34110"/>
                    <a:pt x="3123697" y="57107"/>
                    <a:pt x="3279772" y="0"/>
                  </a:cubicBezTo>
                  <a:cubicBezTo>
                    <a:pt x="3435847" y="-57107"/>
                    <a:pt x="3740899" y="46321"/>
                    <a:pt x="3917816" y="0"/>
                  </a:cubicBezTo>
                  <a:cubicBezTo>
                    <a:pt x="3939008" y="110386"/>
                    <a:pt x="3895434" y="237673"/>
                    <a:pt x="3917816" y="424646"/>
                  </a:cubicBezTo>
                  <a:cubicBezTo>
                    <a:pt x="3940198" y="611619"/>
                    <a:pt x="3874503" y="734853"/>
                    <a:pt x="3917816" y="923143"/>
                  </a:cubicBezTo>
                  <a:cubicBezTo>
                    <a:pt x="3961129" y="1111433"/>
                    <a:pt x="3883235" y="1227413"/>
                    <a:pt x="3917816" y="1329325"/>
                  </a:cubicBezTo>
                  <a:cubicBezTo>
                    <a:pt x="3952397" y="1431237"/>
                    <a:pt x="3884803" y="1597581"/>
                    <a:pt x="3917816" y="1846285"/>
                  </a:cubicBezTo>
                  <a:cubicBezTo>
                    <a:pt x="3774201" y="1857758"/>
                    <a:pt x="3481344" y="1824593"/>
                    <a:pt x="3279772" y="1846285"/>
                  </a:cubicBezTo>
                  <a:cubicBezTo>
                    <a:pt x="3078200" y="1867977"/>
                    <a:pt x="3017556" y="1835548"/>
                    <a:pt x="2759262" y="1846285"/>
                  </a:cubicBezTo>
                  <a:cubicBezTo>
                    <a:pt x="2500968" y="1857022"/>
                    <a:pt x="2343891" y="1823441"/>
                    <a:pt x="2160396" y="1846285"/>
                  </a:cubicBezTo>
                  <a:cubicBezTo>
                    <a:pt x="1976901" y="1869129"/>
                    <a:pt x="1909286" y="1813332"/>
                    <a:pt x="1718242" y="1846285"/>
                  </a:cubicBezTo>
                  <a:cubicBezTo>
                    <a:pt x="1527198" y="1879238"/>
                    <a:pt x="1491815" y="1834690"/>
                    <a:pt x="1276089" y="1846285"/>
                  </a:cubicBezTo>
                  <a:cubicBezTo>
                    <a:pt x="1060363" y="1857880"/>
                    <a:pt x="789860" y="1826650"/>
                    <a:pt x="638044" y="1846285"/>
                  </a:cubicBezTo>
                  <a:cubicBezTo>
                    <a:pt x="486229" y="1865920"/>
                    <a:pt x="247630" y="1795560"/>
                    <a:pt x="0" y="1846285"/>
                  </a:cubicBezTo>
                  <a:cubicBezTo>
                    <a:pt x="-44491" y="1663076"/>
                    <a:pt x="28158" y="1545517"/>
                    <a:pt x="0" y="1403177"/>
                  </a:cubicBezTo>
                  <a:cubicBezTo>
                    <a:pt x="-28158" y="1260837"/>
                    <a:pt x="51184" y="1024712"/>
                    <a:pt x="0" y="923143"/>
                  </a:cubicBezTo>
                  <a:cubicBezTo>
                    <a:pt x="-51184" y="821574"/>
                    <a:pt x="5008" y="626886"/>
                    <a:pt x="0" y="498497"/>
                  </a:cubicBezTo>
                  <a:cubicBezTo>
                    <a:pt x="-5008" y="370108"/>
                    <a:pt x="46142" y="137027"/>
                    <a:pt x="0" y="0"/>
                  </a:cubicBezTo>
                  <a:close/>
                </a:path>
                <a:path w="3917816" h="1846285" stroke="0" extrusionOk="0">
                  <a:moveTo>
                    <a:pt x="0" y="0"/>
                  </a:moveTo>
                  <a:cubicBezTo>
                    <a:pt x="243871" y="-23457"/>
                    <a:pt x="368293" y="59795"/>
                    <a:pt x="520510" y="0"/>
                  </a:cubicBezTo>
                  <a:cubicBezTo>
                    <a:pt x="672727" y="-59795"/>
                    <a:pt x="938983" y="13484"/>
                    <a:pt x="1158554" y="0"/>
                  </a:cubicBezTo>
                  <a:cubicBezTo>
                    <a:pt x="1378125" y="-13484"/>
                    <a:pt x="1533802" y="52639"/>
                    <a:pt x="1718242" y="0"/>
                  </a:cubicBezTo>
                  <a:cubicBezTo>
                    <a:pt x="1902682" y="-52639"/>
                    <a:pt x="2088580" y="28232"/>
                    <a:pt x="2317108" y="0"/>
                  </a:cubicBezTo>
                  <a:cubicBezTo>
                    <a:pt x="2545636" y="-28232"/>
                    <a:pt x="2668870" y="42864"/>
                    <a:pt x="2876796" y="0"/>
                  </a:cubicBezTo>
                  <a:cubicBezTo>
                    <a:pt x="3084722" y="-42864"/>
                    <a:pt x="3228264" y="51378"/>
                    <a:pt x="3397306" y="0"/>
                  </a:cubicBezTo>
                  <a:cubicBezTo>
                    <a:pt x="3566348" y="-51378"/>
                    <a:pt x="3754999" y="15689"/>
                    <a:pt x="3917816" y="0"/>
                  </a:cubicBezTo>
                  <a:cubicBezTo>
                    <a:pt x="3920379" y="115878"/>
                    <a:pt x="3916709" y="299162"/>
                    <a:pt x="3917816" y="424646"/>
                  </a:cubicBezTo>
                  <a:cubicBezTo>
                    <a:pt x="3918923" y="550130"/>
                    <a:pt x="3887067" y="765011"/>
                    <a:pt x="3917816" y="886217"/>
                  </a:cubicBezTo>
                  <a:cubicBezTo>
                    <a:pt x="3948565" y="1007423"/>
                    <a:pt x="3867568" y="1212799"/>
                    <a:pt x="3917816" y="1329325"/>
                  </a:cubicBezTo>
                  <a:cubicBezTo>
                    <a:pt x="3968064" y="1445851"/>
                    <a:pt x="3906250" y="1711497"/>
                    <a:pt x="3917816" y="1846285"/>
                  </a:cubicBezTo>
                  <a:cubicBezTo>
                    <a:pt x="3711805" y="1916265"/>
                    <a:pt x="3510784" y="1816974"/>
                    <a:pt x="3318950" y="1846285"/>
                  </a:cubicBezTo>
                  <a:cubicBezTo>
                    <a:pt x="3127116" y="1875596"/>
                    <a:pt x="2931035" y="1811837"/>
                    <a:pt x="2720084" y="1846285"/>
                  </a:cubicBezTo>
                  <a:cubicBezTo>
                    <a:pt x="2509133" y="1880733"/>
                    <a:pt x="2305244" y="1834525"/>
                    <a:pt x="2160396" y="1846285"/>
                  </a:cubicBezTo>
                  <a:cubicBezTo>
                    <a:pt x="2015548" y="1858045"/>
                    <a:pt x="1784122" y="1827805"/>
                    <a:pt x="1600708" y="1846285"/>
                  </a:cubicBezTo>
                  <a:cubicBezTo>
                    <a:pt x="1417294" y="1864765"/>
                    <a:pt x="1303007" y="1812296"/>
                    <a:pt x="1080198" y="1846285"/>
                  </a:cubicBezTo>
                  <a:cubicBezTo>
                    <a:pt x="857389" y="1880274"/>
                    <a:pt x="703856" y="1844546"/>
                    <a:pt x="559688" y="1846285"/>
                  </a:cubicBezTo>
                  <a:cubicBezTo>
                    <a:pt x="415520" y="1848024"/>
                    <a:pt x="258901" y="1806547"/>
                    <a:pt x="0" y="1846285"/>
                  </a:cubicBezTo>
                  <a:cubicBezTo>
                    <a:pt x="-24574" y="1630846"/>
                    <a:pt x="19624" y="1566040"/>
                    <a:pt x="0" y="1384714"/>
                  </a:cubicBezTo>
                  <a:cubicBezTo>
                    <a:pt x="-19624" y="1203388"/>
                    <a:pt x="48526" y="1069496"/>
                    <a:pt x="0" y="941605"/>
                  </a:cubicBezTo>
                  <a:cubicBezTo>
                    <a:pt x="-48526" y="813714"/>
                    <a:pt x="34833" y="630871"/>
                    <a:pt x="0" y="443108"/>
                  </a:cubicBezTo>
                  <a:cubicBezTo>
                    <a:pt x="-34833" y="255345"/>
                    <a:pt x="52945" y="112790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428856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170F7F-5D53-49DB-9F97-39DE5DE720C8}"/>
                </a:ext>
              </a:extLst>
            </p:cNvPr>
            <p:cNvSpPr txBox="1"/>
            <p:nvPr/>
          </p:nvSpPr>
          <p:spPr>
            <a:xfrm>
              <a:off x="4372319" y="5925122"/>
              <a:ext cx="2455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Weak supervision</a:t>
              </a:r>
              <a:endParaRPr lang="en-CA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18" name="Title 5">
            <a:extLst>
              <a:ext uri="{FF2B5EF4-FFF2-40B4-BE49-F238E27FC236}">
                <a16:creationId xmlns:a16="http://schemas.microsoft.com/office/drawing/2014/main" id="{64738CFB-5725-468C-A30F-1378992C9FFC}"/>
              </a:ext>
            </a:extLst>
          </p:cNvPr>
          <p:cNvSpPr txBox="1">
            <a:spLocks/>
          </p:cNvSpPr>
          <p:nvPr/>
        </p:nvSpPr>
        <p:spPr>
          <a:xfrm>
            <a:off x="425466" y="4212101"/>
            <a:ext cx="3711625" cy="195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/>
              <a:t>Trained on 200K English queries from Bing.com (proprietary dataset)</a:t>
            </a:r>
            <a:endParaRPr lang="en-CA" sz="2400" dirty="0"/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97C5944E-4A39-4269-83B8-4B0E6DC7F424}"/>
              </a:ext>
            </a:extLst>
          </p:cNvPr>
          <p:cNvSpPr txBox="1">
            <a:spLocks/>
          </p:cNvSpPr>
          <p:nvPr/>
        </p:nvSpPr>
        <p:spPr>
          <a:xfrm>
            <a:off x="4240187" y="5044996"/>
            <a:ext cx="3711625" cy="195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/>
              <a:t>Trained on 95K Chinese queries from Sogou.com (public dataset)</a:t>
            </a:r>
            <a:endParaRPr lang="en-CA" sz="2400" dirty="0"/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BC4B31AF-476F-4223-A822-26362EC72195}"/>
              </a:ext>
            </a:extLst>
          </p:cNvPr>
          <p:cNvSpPr txBox="1">
            <a:spLocks/>
          </p:cNvSpPr>
          <p:nvPr/>
        </p:nvSpPr>
        <p:spPr>
          <a:xfrm>
            <a:off x="7985746" y="4212101"/>
            <a:ext cx="3711625" cy="195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/>
              <a:t>Trained using BM25-based weak labels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63387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B0757F-A0F1-4668-BCAE-4E13265E8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3" y="369168"/>
            <a:ext cx="3762671" cy="3461657"/>
          </a:xfrm>
          <a:custGeom>
            <a:avLst/>
            <a:gdLst>
              <a:gd name="connsiteX0" fmla="*/ 0 w 3762671"/>
              <a:gd name="connsiteY0" fmla="*/ 0 h 3461657"/>
              <a:gd name="connsiteX1" fmla="*/ 537524 w 3762671"/>
              <a:gd name="connsiteY1" fmla="*/ 0 h 3461657"/>
              <a:gd name="connsiteX2" fmla="*/ 999795 w 3762671"/>
              <a:gd name="connsiteY2" fmla="*/ 0 h 3461657"/>
              <a:gd name="connsiteX3" fmla="*/ 1574947 w 3762671"/>
              <a:gd name="connsiteY3" fmla="*/ 0 h 3461657"/>
              <a:gd name="connsiteX4" fmla="*/ 2074844 w 3762671"/>
              <a:gd name="connsiteY4" fmla="*/ 0 h 3461657"/>
              <a:gd name="connsiteX5" fmla="*/ 2499489 w 3762671"/>
              <a:gd name="connsiteY5" fmla="*/ 0 h 3461657"/>
              <a:gd name="connsiteX6" fmla="*/ 3112266 w 3762671"/>
              <a:gd name="connsiteY6" fmla="*/ 0 h 3461657"/>
              <a:gd name="connsiteX7" fmla="*/ 3762671 w 3762671"/>
              <a:gd name="connsiteY7" fmla="*/ 0 h 3461657"/>
              <a:gd name="connsiteX8" fmla="*/ 3762671 w 3762671"/>
              <a:gd name="connsiteY8" fmla="*/ 611559 h 3461657"/>
              <a:gd name="connsiteX9" fmla="*/ 3762671 w 3762671"/>
              <a:gd name="connsiteY9" fmla="*/ 1153886 h 3461657"/>
              <a:gd name="connsiteX10" fmla="*/ 3762671 w 3762671"/>
              <a:gd name="connsiteY10" fmla="*/ 1696212 h 3461657"/>
              <a:gd name="connsiteX11" fmla="*/ 3762671 w 3762671"/>
              <a:gd name="connsiteY11" fmla="*/ 2342388 h 3461657"/>
              <a:gd name="connsiteX12" fmla="*/ 3762671 w 3762671"/>
              <a:gd name="connsiteY12" fmla="*/ 2953947 h 3461657"/>
              <a:gd name="connsiteX13" fmla="*/ 3762671 w 3762671"/>
              <a:gd name="connsiteY13" fmla="*/ 3461657 h 3461657"/>
              <a:gd name="connsiteX14" fmla="*/ 3262773 w 3762671"/>
              <a:gd name="connsiteY14" fmla="*/ 3461657 h 3461657"/>
              <a:gd name="connsiteX15" fmla="*/ 2687622 w 3762671"/>
              <a:gd name="connsiteY15" fmla="*/ 3461657 h 3461657"/>
              <a:gd name="connsiteX16" fmla="*/ 2150098 w 3762671"/>
              <a:gd name="connsiteY16" fmla="*/ 3461657 h 3461657"/>
              <a:gd name="connsiteX17" fmla="*/ 1725453 w 3762671"/>
              <a:gd name="connsiteY17" fmla="*/ 3461657 h 3461657"/>
              <a:gd name="connsiteX18" fmla="*/ 1225556 w 3762671"/>
              <a:gd name="connsiteY18" fmla="*/ 3461657 h 3461657"/>
              <a:gd name="connsiteX19" fmla="*/ 650405 w 3762671"/>
              <a:gd name="connsiteY19" fmla="*/ 3461657 h 3461657"/>
              <a:gd name="connsiteX20" fmla="*/ 0 w 3762671"/>
              <a:gd name="connsiteY20" fmla="*/ 3461657 h 3461657"/>
              <a:gd name="connsiteX21" fmla="*/ 0 w 3762671"/>
              <a:gd name="connsiteY21" fmla="*/ 2884714 h 3461657"/>
              <a:gd name="connsiteX22" fmla="*/ 0 w 3762671"/>
              <a:gd name="connsiteY22" fmla="*/ 2411621 h 3461657"/>
              <a:gd name="connsiteX23" fmla="*/ 0 w 3762671"/>
              <a:gd name="connsiteY23" fmla="*/ 1903911 h 3461657"/>
              <a:gd name="connsiteX24" fmla="*/ 0 w 3762671"/>
              <a:gd name="connsiteY24" fmla="*/ 1430818 h 3461657"/>
              <a:gd name="connsiteX25" fmla="*/ 0 w 3762671"/>
              <a:gd name="connsiteY25" fmla="*/ 784642 h 3461657"/>
              <a:gd name="connsiteX26" fmla="*/ 0 w 3762671"/>
              <a:gd name="connsiteY26" fmla="*/ 0 h 346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62671" h="3461657" fill="none" extrusionOk="0">
                <a:moveTo>
                  <a:pt x="0" y="0"/>
                </a:moveTo>
                <a:cubicBezTo>
                  <a:pt x="155467" y="-33593"/>
                  <a:pt x="285017" y="5876"/>
                  <a:pt x="537524" y="0"/>
                </a:cubicBezTo>
                <a:cubicBezTo>
                  <a:pt x="790031" y="-5876"/>
                  <a:pt x="897235" y="14354"/>
                  <a:pt x="999795" y="0"/>
                </a:cubicBezTo>
                <a:cubicBezTo>
                  <a:pt x="1102355" y="-14354"/>
                  <a:pt x="1310912" y="33983"/>
                  <a:pt x="1574947" y="0"/>
                </a:cubicBezTo>
                <a:cubicBezTo>
                  <a:pt x="1838982" y="-33983"/>
                  <a:pt x="1842126" y="7917"/>
                  <a:pt x="2074844" y="0"/>
                </a:cubicBezTo>
                <a:cubicBezTo>
                  <a:pt x="2307562" y="-7917"/>
                  <a:pt x="2298683" y="22038"/>
                  <a:pt x="2499489" y="0"/>
                </a:cubicBezTo>
                <a:cubicBezTo>
                  <a:pt x="2700296" y="-22038"/>
                  <a:pt x="2941890" y="9937"/>
                  <a:pt x="3112266" y="0"/>
                </a:cubicBezTo>
                <a:cubicBezTo>
                  <a:pt x="3282642" y="-9937"/>
                  <a:pt x="3552897" y="51817"/>
                  <a:pt x="3762671" y="0"/>
                </a:cubicBezTo>
                <a:cubicBezTo>
                  <a:pt x="3800595" y="295126"/>
                  <a:pt x="3692131" y="342013"/>
                  <a:pt x="3762671" y="611559"/>
                </a:cubicBezTo>
                <a:cubicBezTo>
                  <a:pt x="3833211" y="881105"/>
                  <a:pt x="3703493" y="1040493"/>
                  <a:pt x="3762671" y="1153886"/>
                </a:cubicBezTo>
                <a:cubicBezTo>
                  <a:pt x="3821849" y="1267279"/>
                  <a:pt x="3713770" y="1458017"/>
                  <a:pt x="3762671" y="1696212"/>
                </a:cubicBezTo>
                <a:cubicBezTo>
                  <a:pt x="3811572" y="1934407"/>
                  <a:pt x="3697913" y="2131939"/>
                  <a:pt x="3762671" y="2342388"/>
                </a:cubicBezTo>
                <a:cubicBezTo>
                  <a:pt x="3827429" y="2552837"/>
                  <a:pt x="3732693" y="2780716"/>
                  <a:pt x="3762671" y="2953947"/>
                </a:cubicBezTo>
                <a:cubicBezTo>
                  <a:pt x="3792649" y="3127178"/>
                  <a:pt x="3759657" y="3326593"/>
                  <a:pt x="3762671" y="3461657"/>
                </a:cubicBezTo>
                <a:cubicBezTo>
                  <a:pt x="3647955" y="3517294"/>
                  <a:pt x="3450525" y="3414082"/>
                  <a:pt x="3262773" y="3461657"/>
                </a:cubicBezTo>
                <a:cubicBezTo>
                  <a:pt x="3075021" y="3509232"/>
                  <a:pt x="2862894" y="3426155"/>
                  <a:pt x="2687622" y="3461657"/>
                </a:cubicBezTo>
                <a:cubicBezTo>
                  <a:pt x="2512350" y="3497159"/>
                  <a:pt x="2409067" y="3428845"/>
                  <a:pt x="2150098" y="3461657"/>
                </a:cubicBezTo>
                <a:cubicBezTo>
                  <a:pt x="1891129" y="3494469"/>
                  <a:pt x="1925892" y="3457105"/>
                  <a:pt x="1725453" y="3461657"/>
                </a:cubicBezTo>
                <a:cubicBezTo>
                  <a:pt x="1525015" y="3466209"/>
                  <a:pt x="1380630" y="3453961"/>
                  <a:pt x="1225556" y="3461657"/>
                </a:cubicBezTo>
                <a:cubicBezTo>
                  <a:pt x="1070482" y="3469353"/>
                  <a:pt x="794048" y="3425767"/>
                  <a:pt x="650405" y="3461657"/>
                </a:cubicBezTo>
                <a:cubicBezTo>
                  <a:pt x="506762" y="3497547"/>
                  <a:pt x="211632" y="3398425"/>
                  <a:pt x="0" y="3461657"/>
                </a:cubicBezTo>
                <a:cubicBezTo>
                  <a:pt x="-50752" y="3212861"/>
                  <a:pt x="49764" y="3060451"/>
                  <a:pt x="0" y="2884714"/>
                </a:cubicBezTo>
                <a:cubicBezTo>
                  <a:pt x="-49764" y="2708977"/>
                  <a:pt x="24893" y="2567051"/>
                  <a:pt x="0" y="2411621"/>
                </a:cubicBezTo>
                <a:cubicBezTo>
                  <a:pt x="-24893" y="2256191"/>
                  <a:pt x="38940" y="2091142"/>
                  <a:pt x="0" y="1903911"/>
                </a:cubicBezTo>
                <a:cubicBezTo>
                  <a:pt x="-38940" y="1716680"/>
                  <a:pt x="25710" y="1552033"/>
                  <a:pt x="0" y="1430818"/>
                </a:cubicBezTo>
                <a:cubicBezTo>
                  <a:pt x="-25710" y="1309603"/>
                  <a:pt x="30589" y="917931"/>
                  <a:pt x="0" y="784642"/>
                </a:cubicBezTo>
                <a:cubicBezTo>
                  <a:pt x="-30589" y="651353"/>
                  <a:pt x="4802" y="159007"/>
                  <a:pt x="0" y="0"/>
                </a:cubicBezTo>
                <a:close/>
              </a:path>
              <a:path w="3762671" h="3461657" stroke="0" extrusionOk="0">
                <a:moveTo>
                  <a:pt x="0" y="0"/>
                </a:moveTo>
                <a:cubicBezTo>
                  <a:pt x="253003" y="-44544"/>
                  <a:pt x="442227" y="48193"/>
                  <a:pt x="575151" y="0"/>
                </a:cubicBezTo>
                <a:cubicBezTo>
                  <a:pt x="708075" y="-48193"/>
                  <a:pt x="901390" y="39652"/>
                  <a:pt x="1112676" y="0"/>
                </a:cubicBezTo>
                <a:cubicBezTo>
                  <a:pt x="1323962" y="-39652"/>
                  <a:pt x="1439371" y="8761"/>
                  <a:pt x="1537320" y="0"/>
                </a:cubicBezTo>
                <a:cubicBezTo>
                  <a:pt x="1635269" y="-8761"/>
                  <a:pt x="1933736" y="45407"/>
                  <a:pt x="2150098" y="0"/>
                </a:cubicBezTo>
                <a:cubicBezTo>
                  <a:pt x="2366460" y="-45407"/>
                  <a:pt x="2511792" y="34179"/>
                  <a:pt x="2612369" y="0"/>
                </a:cubicBezTo>
                <a:cubicBezTo>
                  <a:pt x="2712946" y="-34179"/>
                  <a:pt x="2876365" y="33944"/>
                  <a:pt x="3112266" y="0"/>
                </a:cubicBezTo>
                <a:cubicBezTo>
                  <a:pt x="3348167" y="-33944"/>
                  <a:pt x="3464645" y="18558"/>
                  <a:pt x="3762671" y="0"/>
                </a:cubicBezTo>
                <a:cubicBezTo>
                  <a:pt x="3782405" y="189796"/>
                  <a:pt x="3698736" y="413145"/>
                  <a:pt x="3762671" y="611559"/>
                </a:cubicBezTo>
                <a:cubicBezTo>
                  <a:pt x="3826606" y="809973"/>
                  <a:pt x="3711980" y="942906"/>
                  <a:pt x="3762671" y="1084653"/>
                </a:cubicBezTo>
                <a:cubicBezTo>
                  <a:pt x="3813362" y="1226400"/>
                  <a:pt x="3757717" y="1323471"/>
                  <a:pt x="3762671" y="1557746"/>
                </a:cubicBezTo>
                <a:cubicBezTo>
                  <a:pt x="3767625" y="1792021"/>
                  <a:pt x="3708890" y="1868987"/>
                  <a:pt x="3762671" y="2169305"/>
                </a:cubicBezTo>
                <a:cubicBezTo>
                  <a:pt x="3816452" y="2469623"/>
                  <a:pt x="3731304" y="2484319"/>
                  <a:pt x="3762671" y="2642398"/>
                </a:cubicBezTo>
                <a:cubicBezTo>
                  <a:pt x="3794038" y="2800477"/>
                  <a:pt x="3739538" y="3143475"/>
                  <a:pt x="3762671" y="3461657"/>
                </a:cubicBezTo>
                <a:cubicBezTo>
                  <a:pt x="3558342" y="3533951"/>
                  <a:pt x="3345668" y="3395564"/>
                  <a:pt x="3149893" y="3461657"/>
                </a:cubicBezTo>
                <a:cubicBezTo>
                  <a:pt x="2954118" y="3527750"/>
                  <a:pt x="2850678" y="3431993"/>
                  <a:pt x="2574742" y="3461657"/>
                </a:cubicBezTo>
                <a:cubicBezTo>
                  <a:pt x="2298806" y="3491321"/>
                  <a:pt x="2221893" y="3406590"/>
                  <a:pt x="1961964" y="3461657"/>
                </a:cubicBezTo>
                <a:cubicBezTo>
                  <a:pt x="1702035" y="3516724"/>
                  <a:pt x="1628590" y="3444889"/>
                  <a:pt x="1386813" y="3461657"/>
                </a:cubicBezTo>
                <a:cubicBezTo>
                  <a:pt x="1145036" y="3478425"/>
                  <a:pt x="918039" y="3426571"/>
                  <a:pt x="774035" y="3461657"/>
                </a:cubicBezTo>
                <a:cubicBezTo>
                  <a:pt x="630031" y="3496743"/>
                  <a:pt x="357806" y="3374371"/>
                  <a:pt x="0" y="3461657"/>
                </a:cubicBezTo>
                <a:cubicBezTo>
                  <a:pt x="-12159" y="3298146"/>
                  <a:pt x="35968" y="3020637"/>
                  <a:pt x="0" y="2850098"/>
                </a:cubicBezTo>
                <a:cubicBezTo>
                  <a:pt x="-35968" y="2679559"/>
                  <a:pt x="7110" y="2481542"/>
                  <a:pt x="0" y="2307771"/>
                </a:cubicBezTo>
                <a:cubicBezTo>
                  <a:pt x="-7110" y="2134000"/>
                  <a:pt x="42341" y="1791205"/>
                  <a:pt x="0" y="1661595"/>
                </a:cubicBezTo>
                <a:cubicBezTo>
                  <a:pt x="-42341" y="1531985"/>
                  <a:pt x="33860" y="1230938"/>
                  <a:pt x="0" y="1015419"/>
                </a:cubicBezTo>
                <a:cubicBezTo>
                  <a:pt x="-33860" y="799900"/>
                  <a:pt x="101561" y="368571"/>
                  <a:pt x="0" y="0"/>
                </a:cubicBezTo>
                <a:close/>
              </a:path>
            </a:pathLst>
          </a:custGeom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870293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32F79E0-0004-46A4-98B7-1E531A727955}"/>
              </a:ext>
            </a:extLst>
          </p:cNvPr>
          <p:cNvSpPr txBox="1">
            <a:spLocks/>
          </p:cNvSpPr>
          <p:nvPr/>
        </p:nvSpPr>
        <p:spPr>
          <a:xfrm>
            <a:off x="4694653" y="892065"/>
            <a:ext cx="3711625" cy="10878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But are we making real progress?</a:t>
            </a:r>
            <a:endParaRPr lang="en-CA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4C5E7-803E-4658-8C7B-2C8BC374F2C0}"/>
              </a:ext>
            </a:extLst>
          </p:cNvPr>
          <p:cNvSpPr txBox="1"/>
          <p:nvPr/>
        </p:nvSpPr>
        <p:spPr>
          <a:xfrm>
            <a:off x="5461213" y="2038118"/>
            <a:ext cx="2178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dirty="0"/>
              <a:t>¯\_(</a:t>
            </a:r>
            <a:r>
              <a:rPr lang="ja-JP" altLang="en-US" sz="3200" dirty="0"/>
              <a:t>ツ</a:t>
            </a:r>
            <a:r>
              <a:rPr lang="en-US" altLang="ja-JP" sz="3200" dirty="0"/>
              <a:t>)_/¯</a:t>
            </a:r>
            <a:endParaRPr lang="en-CA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170C2A-6EE3-4834-A794-B2AD66B5F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692"/>
          <a:stretch/>
        </p:blipFill>
        <p:spPr>
          <a:xfrm>
            <a:off x="9022055" y="3481717"/>
            <a:ext cx="2227751" cy="2639689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5AA77011-030E-4339-A0BF-300B6CED8757}"/>
              </a:ext>
            </a:extLst>
          </p:cNvPr>
          <p:cNvSpPr txBox="1">
            <a:spLocks/>
          </p:cNvSpPr>
          <p:nvPr/>
        </p:nvSpPr>
        <p:spPr>
          <a:xfrm>
            <a:off x="8280119" y="6044446"/>
            <a:ext cx="3711625" cy="4713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Passage Ranking Leaderboard</a:t>
            </a:r>
            <a:endParaRPr lang="en-CA" sz="2400" b="1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C034306E-C2B4-434D-A810-94EE2CA75F54}"/>
              </a:ext>
            </a:extLst>
          </p:cNvPr>
          <p:cNvSpPr txBox="1">
            <a:spLocks/>
          </p:cNvSpPr>
          <p:nvPr/>
        </p:nvSpPr>
        <p:spPr>
          <a:xfrm>
            <a:off x="301014" y="4480484"/>
            <a:ext cx="8196136" cy="35992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MS MARCO passage ranking benchmark launches with 0.5M+ English training queries</a:t>
            </a:r>
            <a:endParaRPr lang="en-CA" sz="3200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CA3AA71E-A776-4DBE-8187-D271DC6DD73B}"/>
              </a:ext>
            </a:extLst>
          </p:cNvPr>
          <p:cNvSpPr txBox="1">
            <a:spLocks/>
          </p:cNvSpPr>
          <p:nvPr/>
        </p:nvSpPr>
        <p:spPr>
          <a:xfrm>
            <a:off x="301014" y="5478259"/>
            <a:ext cx="7664683" cy="1286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/>
              <a:t>The myth of “no neural IR model worked before BERT”:</a:t>
            </a:r>
            <a:r>
              <a:rPr lang="en-US" sz="3200" dirty="0"/>
              <a:t> first generation deep ranking models, e.g., Duet and KNRM, and their variants, outperform most traditional IR methods by reasonable margin on the MS MARCO benchmark</a:t>
            </a:r>
            <a:endParaRPr lang="en-CA" sz="3200" dirty="0"/>
          </a:p>
        </p:txBody>
      </p:sp>
      <p:pic>
        <p:nvPicPr>
          <p:cNvPr id="17" name="Graphic 16" descr="Flip calendar outline">
            <a:extLst>
              <a:ext uri="{FF2B5EF4-FFF2-40B4-BE49-F238E27FC236}">
                <a16:creationId xmlns:a16="http://schemas.microsoft.com/office/drawing/2014/main" id="{CD98191A-7CDF-4A78-B3A2-114DC69C1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4847" y="157873"/>
            <a:ext cx="2326897" cy="23268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F3C2CB-0900-4074-90F9-A9C5258EBB5C}"/>
              </a:ext>
            </a:extLst>
          </p:cNvPr>
          <p:cNvSpPr txBox="1"/>
          <p:nvPr/>
        </p:nvSpPr>
        <p:spPr>
          <a:xfrm>
            <a:off x="10260344" y="1210826"/>
            <a:ext cx="113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2018</a:t>
            </a:r>
            <a:endParaRPr lang="en-CA" sz="3200" b="1" dirty="0"/>
          </a:p>
        </p:txBody>
      </p:sp>
    </p:spTree>
    <p:extLst>
      <p:ext uri="{BB962C8B-B14F-4D97-AF65-F5344CB8AC3E}">
        <p14:creationId xmlns:p14="http://schemas.microsoft.com/office/powerpoint/2010/main" val="270524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CB13-371F-4748-80D7-555DED4C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0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Did neural IR </a:t>
            </a:r>
            <a:r>
              <a:rPr lang="en-US" sz="3600" i="1" dirty="0"/>
              <a:t>really </a:t>
            </a:r>
            <a:r>
              <a:rPr lang="en-US" sz="3600" dirty="0"/>
              <a:t>have a “weak baselines” problem?</a:t>
            </a:r>
            <a:endParaRPr lang="en-CA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D2429-EB9E-4814-A7C8-5ECBE172E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113" y="3888006"/>
            <a:ext cx="4819351" cy="3013076"/>
          </a:xfrm>
          <a:custGeom>
            <a:avLst/>
            <a:gdLst>
              <a:gd name="connsiteX0" fmla="*/ 0 w 4819351"/>
              <a:gd name="connsiteY0" fmla="*/ 0 h 3013076"/>
              <a:gd name="connsiteX1" fmla="*/ 631870 w 4819351"/>
              <a:gd name="connsiteY1" fmla="*/ 0 h 3013076"/>
              <a:gd name="connsiteX2" fmla="*/ 1263741 w 4819351"/>
              <a:gd name="connsiteY2" fmla="*/ 0 h 3013076"/>
              <a:gd name="connsiteX3" fmla="*/ 1799224 w 4819351"/>
              <a:gd name="connsiteY3" fmla="*/ 0 h 3013076"/>
              <a:gd name="connsiteX4" fmla="*/ 2382901 w 4819351"/>
              <a:gd name="connsiteY4" fmla="*/ 0 h 3013076"/>
              <a:gd name="connsiteX5" fmla="*/ 2870191 w 4819351"/>
              <a:gd name="connsiteY5" fmla="*/ 0 h 3013076"/>
              <a:gd name="connsiteX6" fmla="*/ 3453868 w 4819351"/>
              <a:gd name="connsiteY6" fmla="*/ 0 h 3013076"/>
              <a:gd name="connsiteX7" fmla="*/ 4085739 w 4819351"/>
              <a:gd name="connsiteY7" fmla="*/ 0 h 3013076"/>
              <a:gd name="connsiteX8" fmla="*/ 4819351 w 4819351"/>
              <a:gd name="connsiteY8" fmla="*/ 0 h 3013076"/>
              <a:gd name="connsiteX9" fmla="*/ 4819351 w 4819351"/>
              <a:gd name="connsiteY9" fmla="*/ 441918 h 3013076"/>
              <a:gd name="connsiteX10" fmla="*/ 4819351 w 4819351"/>
              <a:gd name="connsiteY10" fmla="*/ 944097 h 3013076"/>
              <a:gd name="connsiteX11" fmla="*/ 4819351 w 4819351"/>
              <a:gd name="connsiteY11" fmla="*/ 1476407 h 3013076"/>
              <a:gd name="connsiteX12" fmla="*/ 4819351 w 4819351"/>
              <a:gd name="connsiteY12" fmla="*/ 2008717 h 3013076"/>
              <a:gd name="connsiteX13" fmla="*/ 4819351 w 4819351"/>
              <a:gd name="connsiteY13" fmla="*/ 2510897 h 3013076"/>
              <a:gd name="connsiteX14" fmla="*/ 4819351 w 4819351"/>
              <a:gd name="connsiteY14" fmla="*/ 3013076 h 3013076"/>
              <a:gd name="connsiteX15" fmla="*/ 4332061 w 4819351"/>
              <a:gd name="connsiteY15" fmla="*/ 3013076 h 3013076"/>
              <a:gd name="connsiteX16" fmla="*/ 3892965 w 4819351"/>
              <a:gd name="connsiteY16" fmla="*/ 3013076 h 3013076"/>
              <a:gd name="connsiteX17" fmla="*/ 3261094 w 4819351"/>
              <a:gd name="connsiteY17" fmla="*/ 3013076 h 3013076"/>
              <a:gd name="connsiteX18" fmla="*/ 2725611 w 4819351"/>
              <a:gd name="connsiteY18" fmla="*/ 3013076 h 3013076"/>
              <a:gd name="connsiteX19" fmla="*/ 2190127 w 4819351"/>
              <a:gd name="connsiteY19" fmla="*/ 3013076 h 3013076"/>
              <a:gd name="connsiteX20" fmla="*/ 1654644 w 4819351"/>
              <a:gd name="connsiteY20" fmla="*/ 3013076 h 3013076"/>
              <a:gd name="connsiteX21" fmla="*/ 1070967 w 4819351"/>
              <a:gd name="connsiteY21" fmla="*/ 3013076 h 3013076"/>
              <a:gd name="connsiteX22" fmla="*/ 680064 w 4819351"/>
              <a:gd name="connsiteY22" fmla="*/ 3013076 h 3013076"/>
              <a:gd name="connsiteX23" fmla="*/ 0 w 4819351"/>
              <a:gd name="connsiteY23" fmla="*/ 3013076 h 3013076"/>
              <a:gd name="connsiteX24" fmla="*/ 0 w 4819351"/>
              <a:gd name="connsiteY24" fmla="*/ 2510897 h 3013076"/>
              <a:gd name="connsiteX25" fmla="*/ 0 w 4819351"/>
              <a:gd name="connsiteY25" fmla="*/ 1948456 h 3013076"/>
              <a:gd name="connsiteX26" fmla="*/ 0 w 4819351"/>
              <a:gd name="connsiteY26" fmla="*/ 1386015 h 3013076"/>
              <a:gd name="connsiteX27" fmla="*/ 0 w 4819351"/>
              <a:gd name="connsiteY27" fmla="*/ 883836 h 3013076"/>
              <a:gd name="connsiteX28" fmla="*/ 0 w 4819351"/>
              <a:gd name="connsiteY28" fmla="*/ 0 h 301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19351" h="3013076" fill="none" extrusionOk="0">
                <a:moveTo>
                  <a:pt x="0" y="0"/>
                </a:moveTo>
                <a:cubicBezTo>
                  <a:pt x="157201" y="-14874"/>
                  <a:pt x="349363" y="42406"/>
                  <a:pt x="631870" y="0"/>
                </a:cubicBezTo>
                <a:cubicBezTo>
                  <a:pt x="914377" y="-42406"/>
                  <a:pt x="1118254" y="48885"/>
                  <a:pt x="1263741" y="0"/>
                </a:cubicBezTo>
                <a:cubicBezTo>
                  <a:pt x="1409228" y="-48885"/>
                  <a:pt x="1588187" y="37844"/>
                  <a:pt x="1799224" y="0"/>
                </a:cubicBezTo>
                <a:cubicBezTo>
                  <a:pt x="2010261" y="-37844"/>
                  <a:pt x="2249775" y="54468"/>
                  <a:pt x="2382901" y="0"/>
                </a:cubicBezTo>
                <a:cubicBezTo>
                  <a:pt x="2516027" y="-54468"/>
                  <a:pt x="2720288" y="27488"/>
                  <a:pt x="2870191" y="0"/>
                </a:cubicBezTo>
                <a:cubicBezTo>
                  <a:pt x="3020094" y="-27488"/>
                  <a:pt x="3331246" y="32500"/>
                  <a:pt x="3453868" y="0"/>
                </a:cubicBezTo>
                <a:cubicBezTo>
                  <a:pt x="3576490" y="-32500"/>
                  <a:pt x="3861431" y="4897"/>
                  <a:pt x="4085739" y="0"/>
                </a:cubicBezTo>
                <a:cubicBezTo>
                  <a:pt x="4310047" y="-4897"/>
                  <a:pt x="4654806" y="65081"/>
                  <a:pt x="4819351" y="0"/>
                </a:cubicBezTo>
                <a:cubicBezTo>
                  <a:pt x="4871459" y="185281"/>
                  <a:pt x="4784187" y="329063"/>
                  <a:pt x="4819351" y="441918"/>
                </a:cubicBezTo>
                <a:cubicBezTo>
                  <a:pt x="4854515" y="554773"/>
                  <a:pt x="4766552" y="716381"/>
                  <a:pt x="4819351" y="944097"/>
                </a:cubicBezTo>
                <a:cubicBezTo>
                  <a:pt x="4872150" y="1171813"/>
                  <a:pt x="4784121" y="1334253"/>
                  <a:pt x="4819351" y="1476407"/>
                </a:cubicBezTo>
                <a:cubicBezTo>
                  <a:pt x="4854581" y="1618561"/>
                  <a:pt x="4758833" y="1746823"/>
                  <a:pt x="4819351" y="2008717"/>
                </a:cubicBezTo>
                <a:cubicBezTo>
                  <a:pt x="4879869" y="2270611"/>
                  <a:pt x="4799692" y="2372395"/>
                  <a:pt x="4819351" y="2510897"/>
                </a:cubicBezTo>
                <a:cubicBezTo>
                  <a:pt x="4839010" y="2649399"/>
                  <a:pt x="4812664" y="2792951"/>
                  <a:pt x="4819351" y="3013076"/>
                </a:cubicBezTo>
                <a:cubicBezTo>
                  <a:pt x="4597132" y="3045297"/>
                  <a:pt x="4566798" y="3004116"/>
                  <a:pt x="4332061" y="3013076"/>
                </a:cubicBezTo>
                <a:cubicBezTo>
                  <a:pt x="4097324" y="3022036"/>
                  <a:pt x="4050594" y="2968131"/>
                  <a:pt x="3892965" y="3013076"/>
                </a:cubicBezTo>
                <a:cubicBezTo>
                  <a:pt x="3735336" y="3058021"/>
                  <a:pt x="3531461" y="3011674"/>
                  <a:pt x="3261094" y="3013076"/>
                </a:cubicBezTo>
                <a:cubicBezTo>
                  <a:pt x="2990727" y="3014478"/>
                  <a:pt x="2843616" y="2952043"/>
                  <a:pt x="2725611" y="3013076"/>
                </a:cubicBezTo>
                <a:cubicBezTo>
                  <a:pt x="2607606" y="3074109"/>
                  <a:pt x="2300055" y="2989683"/>
                  <a:pt x="2190127" y="3013076"/>
                </a:cubicBezTo>
                <a:cubicBezTo>
                  <a:pt x="2080199" y="3036469"/>
                  <a:pt x="1779865" y="3012102"/>
                  <a:pt x="1654644" y="3013076"/>
                </a:cubicBezTo>
                <a:cubicBezTo>
                  <a:pt x="1529423" y="3014050"/>
                  <a:pt x="1251612" y="2954536"/>
                  <a:pt x="1070967" y="3013076"/>
                </a:cubicBezTo>
                <a:cubicBezTo>
                  <a:pt x="890322" y="3071616"/>
                  <a:pt x="814277" y="2986201"/>
                  <a:pt x="680064" y="3013076"/>
                </a:cubicBezTo>
                <a:cubicBezTo>
                  <a:pt x="545851" y="3039951"/>
                  <a:pt x="220681" y="2982572"/>
                  <a:pt x="0" y="3013076"/>
                </a:cubicBezTo>
                <a:cubicBezTo>
                  <a:pt x="-33000" y="2904344"/>
                  <a:pt x="20459" y="2755946"/>
                  <a:pt x="0" y="2510897"/>
                </a:cubicBezTo>
                <a:cubicBezTo>
                  <a:pt x="-20459" y="2265848"/>
                  <a:pt x="11798" y="2138392"/>
                  <a:pt x="0" y="1948456"/>
                </a:cubicBezTo>
                <a:cubicBezTo>
                  <a:pt x="-11798" y="1758520"/>
                  <a:pt x="25928" y="1596338"/>
                  <a:pt x="0" y="1386015"/>
                </a:cubicBezTo>
                <a:cubicBezTo>
                  <a:pt x="-25928" y="1175692"/>
                  <a:pt x="47925" y="1052254"/>
                  <a:pt x="0" y="883836"/>
                </a:cubicBezTo>
                <a:cubicBezTo>
                  <a:pt x="-47925" y="715418"/>
                  <a:pt x="69876" y="316805"/>
                  <a:pt x="0" y="0"/>
                </a:cubicBezTo>
                <a:close/>
              </a:path>
              <a:path w="4819351" h="3013076" stroke="0" extrusionOk="0">
                <a:moveTo>
                  <a:pt x="0" y="0"/>
                </a:moveTo>
                <a:cubicBezTo>
                  <a:pt x="214096" y="-3672"/>
                  <a:pt x="465048" y="45955"/>
                  <a:pt x="583677" y="0"/>
                </a:cubicBezTo>
                <a:cubicBezTo>
                  <a:pt x="702306" y="-45955"/>
                  <a:pt x="846677" y="37217"/>
                  <a:pt x="974580" y="0"/>
                </a:cubicBezTo>
                <a:cubicBezTo>
                  <a:pt x="1102483" y="-37217"/>
                  <a:pt x="1316052" y="71553"/>
                  <a:pt x="1606450" y="0"/>
                </a:cubicBezTo>
                <a:cubicBezTo>
                  <a:pt x="1896848" y="-71553"/>
                  <a:pt x="1876410" y="10859"/>
                  <a:pt x="2045547" y="0"/>
                </a:cubicBezTo>
                <a:cubicBezTo>
                  <a:pt x="2214684" y="-10859"/>
                  <a:pt x="2483264" y="56642"/>
                  <a:pt x="2629224" y="0"/>
                </a:cubicBezTo>
                <a:cubicBezTo>
                  <a:pt x="2775184" y="-56642"/>
                  <a:pt x="2926682" y="18754"/>
                  <a:pt x="3020127" y="0"/>
                </a:cubicBezTo>
                <a:cubicBezTo>
                  <a:pt x="3113572" y="-18754"/>
                  <a:pt x="3308870" y="12437"/>
                  <a:pt x="3459223" y="0"/>
                </a:cubicBezTo>
                <a:cubicBezTo>
                  <a:pt x="3609576" y="-12437"/>
                  <a:pt x="3690327" y="32987"/>
                  <a:pt x="3850126" y="0"/>
                </a:cubicBezTo>
                <a:cubicBezTo>
                  <a:pt x="4009925" y="-32987"/>
                  <a:pt x="4541618" y="6074"/>
                  <a:pt x="4819351" y="0"/>
                </a:cubicBezTo>
                <a:cubicBezTo>
                  <a:pt x="4836612" y="165571"/>
                  <a:pt x="4762923" y="302970"/>
                  <a:pt x="4819351" y="502179"/>
                </a:cubicBezTo>
                <a:cubicBezTo>
                  <a:pt x="4875779" y="701388"/>
                  <a:pt x="4761844" y="796229"/>
                  <a:pt x="4819351" y="1004359"/>
                </a:cubicBezTo>
                <a:cubicBezTo>
                  <a:pt x="4876858" y="1212489"/>
                  <a:pt x="4793481" y="1305288"/>
                  <a:pt x="4819351" y="1416146"/>
                </a:cubicBezTo>
                <a:cubicBezTo>
                  <a:pt x="4845221" y="1527004"/>
                  <a:pt x="4803225" y="1749526"/>
                  <a:pt x="4819351" y="1918325"/>
                </a:cubicBezTo>
                <a:cubicBezTo>
                  <a:pt x="4835477" y="2087124"/>
                  <a:pt x="4785053" y="2238999"/>
                  <a:pt x="4819351" y="2360243"/>
                </a:cubicBezTo>
                <a:cubicBezTo>
                  <a:pt x="4853649" y="2481487"/>
                  <a:pt x="4774164" y="2844075"/>
                  <a:pt x="4819351" y="3013076"/>
                </a:cubicBezTo>
                <a:cubicBezTo>
                  <a:pt x="4699577" y="3032295"/>
                  <a:pt x="4535880" y="2979925"/>
                  <a:pt x="4428448" y="3013076"/>
                </a:cubicBezTo>
                <a:cubicBezTo>
                  <a:pt x="4321016" y="3046227"/>
                  <a:pt x="4197422" y="2999495"/>
                  <a:pt x="3989352" y="3013076"/>
                </a:cubicBezTo>
                <a:cubicBezTo>
                  <a:pt x="3781282" y="3026657"/>
                  <a:pt x="3748235" y="2984962"/>
                  <a:pt x="3598449" y="3013076"/>
                </a:cubicBezTo>
                <a:cubicBezTo>
                  <a:pt x="3448663" y="3041190"/>
                  <a:pt x="3289920" y="3010888"/>
                  <a:pt x="3111159" y="3013076"/>
                </a:cubicBezTo>
                <a:cubicBezTo>
                  <a:pt x="2932398" y="3015264"/>
                  <a:pt x="2784904" y="3000027"/>
                  <a:pt x="2527482" y="3013076"/>
                </a:cubicBezTo>
                <a:cubicBezTo>
                  <a:pt x="2270060" y="3026125"/>
                  <a:pt x="2329200" y="2979536"/>
                  <a:pt x="2136579" y="3013076"/>
                </a:cubicBezTo>
                <a:cubicBezTo>
                  <a:pt x="1943958" y="3046616"/>
                  <a:pt x="1757090" y="2959806"/>
                  <a:pt x="1552902" y="3013076"/>
                </a:cubicBezTo>
                <a:cubicBezTo>
                  <a:pt x="1348714" y="3066346"/>
                  <a:pt x="1288362" y="3007185"/>
                  <a:pt x="1113806" y="3013076"/>
                </a:cubicBezTo>
                <a:cubicBezTo>
                  <a:pt x="939250" y="3018967"/>
                  <a:pt x="811341" y="2950414"/>
                  <a:pt x="578322" y="3013076"/>
                </a:cubicBezTo>
                <a:cubicBezTo>
                  <a:pt x="345303" y="3075738"/>
                  <a:pt x="132126" y="2998099"/>
                  <a:pt x="0" y="3013076"/>
                </a:cubicBezTo>
                <a:cubicBezTo>
                  <a:pt x="-39779" y="2863396"/>
                  <a:pt x="17786" y="2631600"/>
                  <a:pt x="0" y="2510897"/>
                </a:cubicBezTo>
                <a:cubicBezTo>
                  <a:pt x="-17786" y="2390194"/>
                  <a:pt x="15878" y="2231980"/>
                  <a:pt x="0" y="1978587"/>
                </a:cubicBezTo>
                <a:cubicBezTo>
                  <a:pt x="-15878" y="1725194"/>
                  <a:pt x="910" y="1625198"/>
                  <a:pt x="0" y="1536669"/>
                </a:cubicBezTo>
                <a:cubicBezTo>
                  <a:pt x="-910" y="1448140"/>
                  <a:pt x="30657" y="1193815"/>
                  <a:pt x="0" y="1004359"/>
                </a:cubicBezTo>
                <a:cubicBezTo>
                  <a:pt x="-30657" y="814903"/>
                  <a:pt x="2741" y="739103"/>
                  <a:pt x="0" y="592572"/>
                </a:cubicBezTo>
                <a:cubicBezTo>
                  <a:pt x="-2741" y="446041"/>
                  <a:pt x="26246" y="14096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4836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98A8E-FC9C-42CE-8006-99C39298C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906" y="4713588"/>
            <a:ext cx="5156325" cy="204329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A00FF71D-4F3F-4FAF-917A-73DD27BEC668}"/>
              </a:ext>
            </a:extLst>
          </p:cNvPr>
          <p:cNvSpPr txBox="1">
            <a:spLocks/>
          </p:cNvSpPr>
          <p:nvPr/>
        </p:nvSpPr>
        <p:spPr>
          <a:xfrm>
            <a:off x="187422" y="1417814"/>
            <a:ext cx="11755633" cy="1052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/>
              <a:t>I will argue </a:t>
            </a:r>
            <a:r>
              <a:rPr lang="en-US" sz="2000" b="1" u="sng" dirty="0"/>
              <a:t>NO</a:t>
            </a:r>
            <a:r>
              <a:rPr lang="en-US" sz="2000" dirty="0"/>
              <a:t>: (</a:t>
            </a:r>
            <a:r>
              <a:rPr lang="en-US" sz="2000" dirty="0" err="1"/>
              <a:t>i</a:t>
            </a:r>
            <a:r>
              <a:rPr lang="en-US" sz="2000" dirty="0"/>
              <a:t>) pre-MS MARCO, most neural IR papers benchmarking on Robust04 were NOT trained on large labeled datasets and represent a biased sample of neural IR papers, and (ii) even in those cases there is little evidence that these papers employed any weaker baselines than non-neural IR papers </a:t>
            </a:r>
            <a:endParaRPr lang="en-CA" sz="200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12E16F0E-CF11-439A-91A1-6E67B6D2F3CB}"/>
              </a:ext>
            </a:extLst>
          </p:cNvPr>
          <p:cNvSpPr txBox="1">
            <a:spLocks/>
          </p:cNvSpPr>
          <p:nvPr/>
        </p:nvSpPr>
        <p:spPr>
          <a:xfrm>
            <a:off x="187421" y="2613340"/>
            <a:ext cx="11755633" cy="11735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/>
              <a:t>Why is this important?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1. Can’t expect every paper to beat SOTA. Focus is often on hypothesis testing. Check for appropriate baselines, not SOTA baselines. Improvements over emerging methods (not yet SOTA) should be encouraged.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AutoNum type="arabicPeriod"/>
            </a:pPr>
            <a:endParaRPr lang="en-CA" sz="2000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C7ADAD3-46A2-4BBB-A2F2-326AEBF89DB5}"/>
              </a:ext>
            </a:extLst>
          </p:cNvPr>
          <p:cNvSpPr txBox="1">
            <a:spLocks/>
          </p:cNvSpPr>
          <p:nvPr/>
        </p:nvSpPr>
        <p:spPr>
          <a:xfrm>
            <a:off x="187421" y="3786858"/>
            <a:ext cx="708469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/>
              <a:t>2. Early generation deep ranking models provided many useful insights and created the demand for large training dataset. 👏🏽</a:t>
            </a:r>
          </a:p>
          <a:p>
            <a:pPr>
              <a:lnSpc>
                <a:spcPct val="100000"/>
              </a:lnSpc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822020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3C31-8B38-4768-8351-2A872941E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But we had a </a:t>
            </a:r>
            <a:r>
              <a:rPr lang="en-US" sz="4800" i="1" dirty="0"/>
              <a:t>BIGGER </a:t>
            </a:r>
            <a:r>
              <a:rPr lang="en-US" sz="4000" dirty="0"/>
              <a:t>benchmarking problem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5DD83-C43E-4287-8346-4E901F696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10" y="1825625"/>
            <a:ext cx="6518490" cy="388099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400" dirty="0"/>
              <a:t>The lack of public IR benchmarks with large scale training data led to: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CA" sz="2400" dirty="0"/>
              <a:t>Comparisons under low-data regime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CA" sz="2000" dirty="0"/>
              <a:t>e.g., older TREC collections with few hundred queries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CA" sz="2400" dirty="0"/>
              <a:t>Comparisons on (semi-)synthetic benchmarks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CA" sz="2000" dirty="0"/>
              <a:t>e.g., TREC CAR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CA" sz="2400" dirty="0"/>
              <a:t>Comparisons under weak supervision training</a:t>
            </a:r>
          </a:p>
          <a:p>
            <a:pPr>
              <a:lnSpc>
                <a:spcPct val="120000"/>
              </a:lnSpc>
              <a:spcBef>
                <a:spcPts val="12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CA" sz="2400" dirty="0"/>
              <a:t>Comparisons on corpus of language different than what the models were designed for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5E68B7-E2EE-4BD2-A773-D0E4461FB021}"/>
              </a:ext>
            </a:extLst>
          </p:cNvPr>
          <p:cNvGrpSpPr/>
          <p:nvPr/>
        </p:nvGrpSpPr>
        <p:grpSpPr>
          <a:xfrm>
            <a:off x="231179" y="1825625"/>
            <a:ext cx="4227305" cy="4649771"/>
            <a:chOff x="135430" y="1527192"/>
            <a:chExt cx="4227305" cy="464977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8B26DA-2E6E-4665-99DC-205277C30213}"/>
                </a:ext>
              </a:extLst>
            </p:cNvPr>
            <p:cNvSpPr/>
            <p:nvPr/>
          </p:nvSpPr>
          <p:spPr>
            <a:xfrm>
              <a:off x="135430" y="1527192"/>
              <a:ext cx="4227305" cy="4649771"/>
            </a:xfrm>
            <a:custGeom>
              <a:avLst/>
              <a:gdLst>
                <a:gd name="connsiteX0" fmla="*/ 0 w 4227305"/>
                <a:gd name="connsiteY0" fmla="*/ 0 h 4649771"/>
                <a:gd name="connsiteX1" fmla="*/ 528413 w 4227305"/>
                <a:gd name="connsiteY1" fmla="*/ 0 h 4649771"/>
                <a:gd name="connsiteX2" fmla="*/ 972280 w 4227305"/>
                <a:gd name="connsiteY2" fmla="*/ 0 h 4649771"/>
                <a:gd name="connsiteX3" fmla="*/ 1542966 w 4227305"/>
                <a:gd name="connsiteY3" fmla="*/ 0 h 4649771"/>
                <a:gd name="connsiteX4" fmla="*/ 1986833 w 4227305"/>
                <a:gd name="connsiteY4" fmla="*/ 0 h 4649771"/>
                <a:gd name="connsiteX5" fmla="*/ 2557520 w 4227305"/>
                <a:gd name="connsiteY5" fmla="*/ 0 h 4649771"/>
                <a:gd name="connsiteX6" fmla="*/ 2959114 w 4227305"/>
                <a:gd name="connsiteY6" fmla="*/ 0 h 4649771"/>
                <a:gd name="connsiteX7" fmla="*/ 3402981 w 4227305"/>
                <a:gd name="connsiteY7" fmla="*/ 0 h 4649771"/>
                <a:gd name="connsiteX8" fmla="*/ 4227305 w 4227305"/>
                <a:gd name="connsiteY8" fmla="*/ 0 h 4649771"/>
                <a:gd name="connsiteX9" fmla="*/ 4227305 w 4227305"/>
                <a:gd name="connsiteY9" fmla="*/ 488226 h 4649771"/>
                <a:gd name="connsiteX10" fmla="*/ 4227305 w 4227305"/>
                <a:gd name="connsiteY10" fmla="*/ 1069447 h 4649771"/>
                <a:gd name="connsiteX11" fmla="*/ 4227305 w 4227305"/>
                <a:gd name="connsiteY11" fmla="*/ 1743664 h 4649771"/>
                <a:gd name="connsiteX12" fmla="*/ 4227305 w 4227305"/>
                <a:gd name="connsiteY12" fmla="*/ 2231890 h 4649771"/>
                <a:gd name="connsiteX13" fmla="*/ 4227305 w 4227305"/>
                <a:gd name="connsiteY13" fmla="*/ 2720116 h 4649771"/>
                <a:gd name="connsiteX14" fmla="*/ 4227305 w 4227305"/>
                <a:gd name="connsiteY14" fmla="*/ 3394333 h 4649771"/>
                <a:gd name="connsiteX15" fmla="*/ 4227305 w 4227305"/>
                <a:gd name="connsiteY15" fmla="*/ 3882559 h 4649771"/>
                <a:gd name="connsiteX16" fmla="*/ 4227305 w 4227305"/>
                <a:gd name="connsiteY16" fmla="*/ 4649771 h 4649771"/>
                <a:gd name="connsiteX17" fmla="*/ 3783438 w 4227305"/>
                <a:gd name="connsiteY17" fmla="*/ 4649771 h 4649771"/>
                <a:gd name="connsiteX18" fmla="*/ 3170479 w 4227305"/>
                <a:gd name="connsiteY18" fmla="*/ 4649771 h 4649771"/>
                <a:gd name="connsiteX19" fmla="*/ 2642066 w 4227305"/>
                <a:gd name="connsiteY19" fmla="*/ 4649771 h 4649771"/>
                <a:gd name="connsiteX20" fmla="*/ 2071379 w 4227305"/>
                <a:gd name="connsiteY20" fmla="*/ 4649771 h 4649771"/>
                <a:gd name="connsiteX21" fmla="*/ 1669785 w 4227305"/>
                <a:gd name="connsiteY21" fmla="*/ 4649771 h 4649771"/>
                <a:gd name="connsiteX22" fmla="*/ 1268192 w 4227305"/>
                <a:gd name="connsiteY22" fmla="*/ 4649771 h 4649771"/>
                <a:gd name="connsiteX23" fmla="*/ 739778 w 4227305"/>
                <a:gd name="connsiteY23" fmla="*/ 4649771 h 4649771"/>
                <a:gd name="connsiteX24" fmla="*/ 0 w 4227305"/>
                <a:gd name="connsiteY24" fmla="*/ 4649771 h 4649771"/>
                <a:gd name="connsiteX25" fmla="*/ 0 w 4227305"/>
                <a:gd name="connsiteY25" fmla="*/ 4161545 h 4649771"/>
                <a:gd name="connsiteX26" fmla="*/ 0 w 4227305"/>
                <a:gd name="connsiteY26" fmla="*/ 3719817 h 4649771"/>
                <a:gd name="connsiteX27" fmla="*/ 0 w 4227305"/>
                <a:gd name="connsiteY27" fmla="*/ 3138595 h 4649771"/>
                <a:gd name="connsiteX28" fmla="*/ 0 w 4227305"/>
                <a:gd name="connsiteY28" fmla="*/ 2603872 h 4649771"/>
                <a:gd name="connsiteX29" fmla="*/ 0 w 4227305"/>
                <a:gd name="connsiteY29" fmla="*/ 2115646 h 4649771"/>
                <a:gd name="connsiteX30" fmla="*/ 0 w 4227305"/>
                <a:gd name="connsiteY30" fmla="*/ 1487927 h 4649771"/>
                <a:gd name="connsiteX31" fmla="*/ 0 w 4227305"/>
                <a:gd name="connsiteY31" fmla="*/ 953203 h 4649771"/>
                <a:gd name="connsiteX32" fmla="*/ 0 w 4227305"/>
                <a:gd name="connsiteY32" fmla="*/ 0 h 464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227305" h="4649771" fill="none" extrusionOk="0">
                  <a:moveTo>
                    <a:pt x="0" y="0"/>
                  </a:moveTo>
                  <a:cubicBezTo>
                    <a:pt x="230732" y="-284"/>
                    <a:pt x="365759" y="9686"/>
                    <a:pt x="528413" y="0"/>
                  </a:cubicBezTo>
                  <a:cubicBezTo>
                    <a:pt x="691067" y="-9686"/>
                    <a:pt x="882583" y="33825"/>
                    <a:pt x="972280" y="0"/>
                  </a:cubicBezTo>
                  <a:cubicBezTo>
                    <a:pt x="1061977" y="-33825"/>
                    <a:pt x="1305753" y="29262"/>
                    <a:pt x="1542966" y="0"/>
                  </a:cubicBezTo>
                  <a:cubicBezTo>
                    <a:pt x="1780179" y="-29262"/>
                    <a:pt x="1881837" y="51854"/>
                    <a:pt x="1986833" y="0"/>
                  </a:cubicBezTo>
                  <a:cubicBezTo>
                    <a:pt x="2091829" y="-51854"/>
                    <a:pt x="2304684" y="61029"/>
                    <a:pt x="2557520" y="0"/>
                  </a:cubicBezTo>
                  <a:cubicBezTo>
                    <a:pt x="2810356" y="-61029"/>
                    <a:pt x="2870961" y="29819"/>
                    <a:pt x="2959114" y="0"/>
                  </a:cubicBezTo>
                  <a:cubicBezTo>
                    <a:pt x="3047267" y="-29819"/>
                    <a:pt x="3237714" y="171"/>
                    <a:pt x="3402981" y="0"/>
                  </a:cubicBezTo>
                  <a:cubicBezTo>
                    <a:pt x="3568248" y="-171"/>
                    <a:pt x="3963995" y="53413"/>
                    <a:pt x="4227305" y="0"/>
                  </a:cubicBezTo>
                  <a:cubicBezTo>
                    <a:pt x="4242337" y="143782"/>
                    <a:pt x="4194971" y="299107"/>
                    <a:pt x="4227305" y="488226"/>
                  </a:cubicBezTo>
                  <a:cubicBezTo>
                    <a:pt x="4259639" y="677345"/>
                    <a:pt x="4198955" y="950483"/>
                    <a:pt x="4227305" y="1069447"/>
                  </a:cubicBezTo>
                  <a:cubicBezTo>
                    <a:pt x="4255655" y="1188411"/>
                    <a:pt x="4151915" y="1443682"/>
                    <a:pt x="4227305" y="1743664"/>
                  </a:cubicBezTo>
                  <a:cubicBezTo>
                    <a:pt x="4302695" y="2043646"/>
                    <a:pt x="4189314" y="2014664"/>
                    <a:pt x="4227305" y="2231890"/>
                  </a:cubicBezTo>
                  <a:cubicBezTo>
                    <a:pt x="4265296" y="2449116"/>
                    <a:pt x="4170195" y="2487145"/>
                    <a:pt x="4227305" y="2720116"/>
                  </a:cubicBezTo>
                  <a:cubicBezTo>
                    <a:pt x="4284415" y="2953087"/>
                    <a:pt x="4153463" y="3106926"/>
                    <a:pt x="4227305" y="3394333"/>
                  </a:cubicBezTo>
                  <a:cubicBezTo>
                    <a:pt x="4301147" y="3681740"/>
                    <a:pt x="4192811" y="3679049"/>
                    <a:pt x="4227305" y="3882559"/>
                  </a:cubicBezTo>
                  <a:cubicBezTo>
                    <a:pt x="4261799" y="4086069"/>
                    <a:pt x="4149175" y="4304314"/>
                    <a:pt x="4227305" y="4649771"/>
                  </a:cubicBezTo>
                  <a:cubicBezTo>
                    <a:pt x="4021539" y="4654816"/>
                    <a:pt x="3933335" y="4606305"/>
                    <a:pt x="3783438" y="4649771"/>
                  </a:cubicBezTo>
                  <a:cubicBezTo>
                    <a:pt x="3633541" y="4693237"/>
                    <a:pt x="3406726" y="4586518"/>
                    <a:pt x="3170479" y="4649771"/>
                  </a:cubicBezTo>
                  <a:cubicBezTo>
                    <a:pt x="2934232" y="4713024"/>
                    <a:pt x="2874497" y="4593998"/>
                    <a:pt x="2642066" y="4649771"/>
                  </a:cubicBezTo>
                  <a:cubicBezTo>
                    <a:pt x="2409635" y="4705544"/>
                    <a:pt x="2283774" y="4595732"/>
                    <a:pt x="2071379" y="4649771"/>
                  </a:cubicBezTo>
                  <a:cubicBezTo>
                    <a:pt x="1858984" y="4703810"/>
                    <a:pt x="1780431" y="4630584"/>
                    <a:pt x="1669785" y="4649771"/>
                  </a:cubicBezTo>
                  <a:cubicBezTo>
                    <a:pt x="1559139" y="4668958"/>
                    <a:pt x="1357966" y="4629794"/>
                    <a:pt x="1268192" y="4649771"/>
                  </a:cubicBezTo>
                  <a:cubicBezTo>
                    <a:pt x="1178418" y="4669748"/>
                    <a:pt x="952432" y="4621057"/>
                    <a:pt x="739778" y="4649771"/>
                  </a:cubicBezTo>
                  <a:cubicBezTo>
                    <a:pt x="527124" y="4678485"/>
                    <a:pt x="169844" y="4606911"/>
                    <a:pt x="0" y="4649771"/>
                  </a:cubicBezTo>
                  <a:cubicBezTo>
                    <a:pt x="-19464" y="4409339"/>
                    <a:pt x="51422" y="4338995"/>
                    <a:pt x="0" y="4161545"/>
                  </a:cubicBezTo>
                  <a:cubicBezTo>
                    <a:pt x="-51422" y="3984095"/>
                    <a:pt x="27582" y="3826398"/>
                    <a:pt x="0" y="3719817"/>
                  </a:cubicBezTo>
                  <a:cubicBezTo>
                    <a:pt x="-27582" y="3613236"/>
                    <a:pt x="9273" y="3382102"/>
                    <a:pt x="0" y="3138595"/>
                  </a:cubicBezTo>
                  <a:cubicBezTo>
                    <a:pt x="-9273" y="2895088"/>
                    <a:pt x="33870" y="2869648"/>
                    <a:pt x="0" y="2603872"/>
                  </a:cubicBezTo>
                  <a:cubicBezTo>
                    <a:pt x="-33870" y="2338096"/>
                    <a:pt x="22598" y="2281362"/>
                    <a:pt x="0" y="2115646"/>
                  </a:cubicBezTo>
                  <a:cubicBezTo>
                    <a:pt x="-22598" y="1949930"/>
                    <a:pt x="63183" y="1698639"/>
                    <a:pt x="0" y="1487927"/>
                  </a:cubicBezTo>
                  <a:cubicBezTo>
                    <a:pt x="-63183" y="1277215"/>
                    <a:pt x="23535" y="1181143"/>
                    <a:pt x="0" y="953203"/>
                  </a:cubicBezTo>
                  <a:cubicBezTo>
                    <a:pt x="-23535" y="725263"/>
                    <a:pt x="21455" y="398397"/>
                    <a:pt x="0" y="0"/>
                  </a:cubicBezTo>
                  <a:close/>
                </a:path>
                <a:path w="4227305" h="4649771" stroke="0" extrusionOk="0">
                  <a:moveTo>
                    <a:pt x="0" y="0"/>
                  </a:moveTo>
                  <a:cubicBezTo>
                    <a:pt x="178766" y="-61081"/>
                    <a:pt x="402629" y="15551"/>
                    <a:pt x="612959" y="0"/>
                  </a:cubicBezTo>
                  <a:cubicBezTo>
                    <a:pt x="823289" y="-15551"/>
                    <a:pt x="890221" y="24373"/>
                    <a:pt x="1099099" y="0"/>
                  </a:cubicBezTo>
                  <a:cubicBezTo>
                    <a:pt x="1307977" y="-24373"/>
                    <a:pt x="1409081" y="50397"/>
                    <a:pt x="1627512" y="0"/>
                  </a:cubicBezTo>
                  <a:cubicBezTo>
                    <a:pt x="1845943" y="-50397"/>
                    <a:pt x="1937056" y="47955"/>
                    <a:pt x="2240472" y="0"/>
                  </a:cubicBezTo>
                  <a:cubicBezTo>
                    <a:pt x="2543888" y="-47955"/>
                    <a:pt x="2547182" y="67916"/>
                    <a:pt x="2853431" y="0"/>
                  </a:cubicBezTo>
                  <a:cubicBezTo>
                    <a:pt x="3159680" y="-67916"/>
                    <a:pt x="3214633" y="35767"/>
                    <a:pt x="3381844" y="0"/>
                  </a:cubicBezTo>
                  <a:cubicBezTo>
                    <a:pt x="3549055" y="-35767"/>
                    <a:pt x="4006698" y="55234"/>
                    <a:pt x="4227305" y="0"/>
                  </a:cubicBezTo>
                  <a:cubicBezTo>
                    <a:pt x="4265236" y="221643"/>
                    <a:pt x="4178581" y="431699"/>
                    <a:pt x="4227305" y="581221"/>
                  </a:cubicBezTo>
                  <a:cubicBezTo>
                    <a:pt x="4276029" y="730743"/>
                    <a:pt x="4220199" y="973694"/>
                    <a:pt x="4227305" y="1115945"/>
                  </a:cubicBezTo>
                  <a:cubicBezTo>
                    <a:pt x="4234411" y="1258196"/>
                    <a:pt x="4183413" y="1494771"/>
                    <a:pt x="4227305" y="1790162"/>
                  </a:cubicBezTo>
                  <a:cubicBezTo>
                    <a:pt x="4271197" y="2085553"/>
                    <a:pt x="4177233" y="2166125"/>
                    <a:pt x="4227305" y="2324886"/>
                  </a:cubicBezTo>
                  <a:cubicBezTo>
                    <a:pt x="4277377" y="2483647"/>
                    <a:pt x="4214782" y="2773442"/>
                    <a:pt x="4227305" y="2952605"/>
                  </a:cubicBezTo>
                  <a:cubicBezTo>
                    <a:pt x="4239828" y="3131768"/>
                    <a:pt x="4189500" y="3364668"/>
                    <a:pt x="4227305" y="3580324"/>
                  </a:cubicBezTo>
                  <a:cubicBezTo>
                    <a:pt x="4265110" y="3795980"/>
                    <a:pt x="4182564" y="3950781"/>
                    <a:pt x="4227305" y="4068550"/>
                  </a:cubicBezTo>
                  <a:cubicBezTo>
                    <a:pt x="4272046" y="4186319"/>
                    <a:pt x="4167259" y="4438837"/>
                    <a:pt x="4227305" y="4649771"/>
                  </a:cubicBezTo>
                  <a:cubicBezTo>
                    <a:pt x="4042749" y="4679338"/>
                    <a:pt x="3856861" y="4620653"/>
                    <a:pt x="3614346" y="4649771"/>
                  </a:cubicBezTo>
                  <a:cubicBezTo>
                    <a:pt x="3371831" y="4678889"/>
                    <a:pt x="3360187" y="4603871"/>
                    <a:pt x="3212752" y="4649771"/>
                  </a:cubicBezTo>
                  <a:cubicBezTo>
                    <a:pt x="3065317" y="4695671"/>
                    <a:pt x="2827767" y="4602353"/>
                    <a:pt x="2726612" y="4649771"/>
                  </a:cubicBezTo>
                  <a:cubicBezTo>
                    <a:pt x="2625457" y="4697189"/>
                    <a:pt x="2444142" y="4613737"/>
                    <a:pt x="2325018" y="4649771"/>
                  </a:cubicBezTo>
                  <a:cubicBezTo>
                    <a:pt x="2205894" y="4685805"/>
                    <a:pt x="2051720" y="4620441"/>
                    <a:pt x="1881151" y="4649771"/>
                  </a:cubicBezTo>
                  <a:cubicBezTo>
                    <a:pt x="1710582" y="4679101"/>
                    <a:pt x="1573660" y="4585339"/>
                    <a:pt x="1310465" y="4649771"/>
                  </a:cubicBezTo>
                  <a:cubicBezTo>
                    <a:pt x="1047270" y="4714203"/>
                    <a:pt x="1065550" y="4639883"/>
                    <a:pt x="866598" y="4649771"/>
                  </a:cubicBezTo>
                  <a:cubicBezTo>
                    <a:pt x="667646" y="4659659"/>
                    <a:pt x="235459" y="4642715"/>
                    <a:pt x="0" y="4649771"/>
                  </a:cubicBezTo>
                  <a:cubicBezTo>
                    <a:pt x="-29857" y="4542568"/>
                    <a:pt x="16845" y="4374588"/>
                    <a:pt x="0" y="4208043"/>
                  </a:cubicBezTo>
                  <a:cubicBezTo>
                    <a:pt x="-16845" y="4041498"/>
                    <a:pt x="43025" y="3972447"/>
                    <a:pt x="0" y="3766315"/>
                  </a:cubicBezTo>
                  <a:cubicBezTo>
                    <a:pt x="-43025" y="3560183"/>
                    <a:pt x="34455" y="3379224"/>
                    <a:pt x="0" y="3278089"/>
                  </a:cubicBezTo>
                  <a:cubicBezTo>
                    <a:pt x="-34455" y="3176954"/>
                    <a:pt x="58941" y="2911908"/>
                    <a:pt x="0" y="2743365"/>
                  </a:cubicBezTo>
                  <a:cubicBezTo>
                    <a:pt x="-58941" y="2574822"/>
                    <a:pt x="38343" y="2468368"/>
                    <a:pt x="0" y="2301637"/>
                  </a:cubicBezTo>
                  <a:cubicBezTo>
                    <a:pt x="-38343" y="2134906"/>
                    <a:pt x="58486" y="1930501"/>
                    <a:pt x="0" y="1813411"/>
                  </a:cubicBezTo>
                  <a:cubicBezTo>
                    <a:pt x="-58486" y="1696321"/>
                    <a:pt x="52730" y="1381657"/>
                    <a:pt x="0" y="1139194"/>
                  </a:cubicBezTo>
                  <a:cubicBezTo>
                    <a:pt x="-52730" y="896731"/>
                    <a:pt x="46391" y="799371"/>
                    <a:pt x="0" y="604470"/>
                  </a:cubicBezTo>
                  <a:cubicBezTo>
                    <a:pt x="-46391" y="409569"/>
                    <a:pt x="39491" y="17940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91579395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Content Placeholder 5">
              <a:extLst>
                <a:ext uri="{FF2B5EF4-FFF2-40B4-BE49-F238E27FC236}">
                  <a16:creationId xmlns:a16="http://schemas.microsoft.com/office/drawing/2014/main" id="{C7246EC4-09A2-4EF9-9831-372F26D9E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483" r="5244" b="35580"/>
            <a:stretch/>
          </p:blipFill>
          <p:spPr>
            <a:xfrm>
              <a:off x="363488" y="1782703"/>
              <a:ext cx="3771190" cy="3026723"/>
            </a:xfrm>
            <a:prstGeom prst="rect">
              <a:avLst/>
            </a:prstGeom>
          </p:spPr>
        </p:pic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CBAB1B83-ED22-4CC4-92A4-5699AF61098C}"/>
                </a:ext>
              </a:extLst>
            </p:cNvPr>
            <p:cNvSpPr txBox="1">
              <a:spLocks/>
            </p:cNvSpPr>
            <p:nvPr/>
          </p:nvSpPr>
          <p:spPr>
            <a:xfrm>
              <a:off x="363488" y="4901440"/>
              <a:ext cx="3771190" cy="11307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sz="2000" dirty="0"/>
                <a:t>Performance of deep models typically improve with more training data</a:t>
              </a:r>
            </a:p>
            <a:p>
              <a:pPr>
                <a:lnSpc>
                  <a:spcPct val="120000"/>
                </a:lnSpc>
              </a:pPr>
              <a:r>
                <a:rPr lang="en-US" sz="2000" dirty="0"/>
                <a:t>(image source: </a:t>
              </a:r>
              <a:r>
                <a:rPr lang="en-US" sz="2000" dirty="0">
                  <a:hlinkClick r:id="rId5"/>
                </a:rPr>
                <a:t>The Duet paper</a:t>
              </a:r>
              <a:r>
                <a:rPr lang="en-US" sz="2000" dirty="0"/>
                <a:t>)</a:t>
              </a:r>
              <a:endParaRPr lang="en-CA" sz="2000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E86E2840-0C5B-47C0-B93E-139DE4D0F805}"/>
              </a:ext>
            </a:extLst>
          </p:cNvPr>
          <p:cNvSpPr txBox="1">
            <a:spLocks/>
          </p:cNvSpPr>
          <p:nvPr/>
        </p:nvSpPr>
        <p:spPr>
          <a:xfrm>
            <a:off x="4589554" y="5779608"/>
            <a:ext cx="7511485" cy="9802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Non-standardized benchmarks also required reimplementation of baselines (specially, neural baselines) which in turn meant that many of them were under-tuned, in turn, contributing to the “weak baselines” problem!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18321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9E3FA-0729-460B-9FEC-38CB12D0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The year of BERT</a:t>
            </a:r>
            <a:endParaRPr lang="en-CA" sz="5400" dirty="0"/>
          </a:p>
        </p:txBody>
      </p:sp>
      <p:pic>
        <p:nvPicPr>
          <p:cNvPr id="5" name="Picture 2" descr="Question and Answer for Long Passages Using BERT - JOHN PACE">
            <a:extLst>
              <a:ext uri="{FF2B5EF4-FFF2-40B4-BE49-F238E27FC236}">
                <a16:creationId xmlns:a16="http://schemas.microsoft.com/office/drawing/2014/main" id="{D5F2EC03-476E-4570-B160-EFF5CFD6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52" y="0"/>
            <a:ext cx="2123807" cy="20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66E70C-8597-4A35-9927-D4CD4012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10" y="2130407"/>
            <a:ext cx="5310291" cy="3511391"/>
          </a:xfrm>
          <a:custGeom>
            <a:avLst/>
            <a:gdLst>
              <a:gd name="connsiteX0" fmla="*/ 0 w 5310291"/>
              <a:gd name="connsiteY0" fmla="*/ 0 h 3511391"/>
              <a:gd name="connsiteX1" fmla="*/ 590032 w 5310291"/>
              <a:gd name="connsiteY1" fmla="*/ 0 h 3511391"/>
              <a:gd name="connsiteX2" fmla="*/ 1020756 w 5310291"/>
              <a:gd name="connsiteY2" fmla="*/ 0 h 3511391"/>
              <a:gd name="connsiteX3" fmla="*/ 1451480 w 5310291"/>
              <a:gd name="connsiteY3" fmla="*/ 0 h 3511391"/>
              <a:gd name="connsiteX4" fmla="*/ 1935306 w 5310291"/>
              <a:gd name="connsiteY4" fmla="*/ 0 h 3511391"/>
              <a:gd name="connsiteX5" fmla="*/ 2419133 w 5310291"/>
              <a:gd name="connsiteY5" fmla="*/ 0 h 3511391"/>
              <a:gd name="connsiteX6" fmla="*/ 3115371 w 5310291"/>
              <a:gd name="connsiteY6" fmla="*/ 0 h 3511391"/>
              <a:gd name="connsiteX7" fmla="*/ 3599197 w 5310291"/>
              <a:gd name="connsiteY7" fmla="*/ 0 h 3511391"/>
              <a:gd name="connsiteX8" fmla="*/ 4136127 w 5310291"/>
              <a:gd name="connsiteY8" fmla="*/ 0 h 3511391"/>
              <a:gd name="connsiteX9" fmla="*/ 5310291 w 5310291"/>
              <a:gd name="connsiteY9" fmla="*/ 0 h 3511391"/>
              <a:gd name="connsiteX10" fmla="*/ 5310291 w 5310291"/>
              <a:gd name="connsiteY10" fmla="*/ 515004 h 3511391"/>
              <a:gd name="connsiteX11" fmla="*/ 5310291 w 5310291"/>
              <a:gd name="connsiteY11" fmla="*/ 1065122 h 3511391"/>
              <a:gd name="connsiteX12" fmla="*/ 5310291 w 5310291"/>
              <a:gd name="connsiteY12" fmla="*/ 1545012 h 3511391"/>
              <a:gd name="connsiteX13" fmla="*/ 5310291 w 5310291"/>
              <a:gd name="connsiteY13" fmla="*/ 2060016 h 3511391"/>
              <a:gd name="connsiteX14" fmla="*/ 5310291 w 5310291"/>
              <a:gd name="connsiteY14" fmla="*/ 2539906 h 3511391"/>
              <a:gd name="connsiteX15" fmla="*/ 5310291 w 5310291"/>
              <a:gd name="connsiteY15" fmla="*/ 3511391 h 3511391"/>
              <a:gd name="connsiteX16" fmla="*/ 4614053 w 5310291"/>
              <a:gd name="connsiteY16" fmla="*/ 3511391 h 3511391"/>
              <a:gd name="connsiteX17" fmla="*/ 4077123 w 5310291"/>
              <a:gd name="connsiteY17" fmla="*/ 3511391 h 3511391"/>
              <a:gd name="connsiteX18" fmla="*/ 3593297 w 5310291"/>
              <a:gd name="connsiteY18" fmla="*/ 3511391 h 3511391"/>
              <a:gd name="connsiteX19" fmla="*/ 2950162 w 5310291"/>
              <a:gd name="connsiteY19" fmla="*/ 3511391 h 3511391"/>
              <a:gd name="connsiteX20" fmla="*/ 2360129 w 5310291"/>
              <a:gd name="connsiteY20" fmla="*/ 3511391 h 3511391"/>
              <a:gd name="connsiteX21" fmla="*/ 1929406 w 5310291"/>
              <a:gd name="connsiteY21" fmla="*/ 3511391 h 3511391"/>
              <a:gd name="connsiteX22" fmla="*/ 1286270 w 5310291"/>
              <a:gd name="connsiteY22" fmla="*/ 3511391 h 3511391"/>
              <a:gd name="connsiteX23" fmla="*/ 696238 w 5310291"/>
              <a:gd name="connsiteY23" fmla="*/ 3511391 h 3511391"/>
              <a:gd name="connsiteX24" fmla="*/ 0 w 5310291"/>
              <a:gd name="connsiteY24" fmla="*/ 3511391 h 3511391"/>
              <a:gd name="connsiteX25" fmla="*/ 0 w 5310291"/>
              <a:gd name="connsiteY25" fmla="*/ 2891045 h 3511391"/>
              <a:gd name="connsiteX26" fmla="*/ 0 w 5310291"/>
              <a:gd name="connsiteY26" fmla="*/ 2270700 h 3511391"/>
              <a:gd name="connsiteX27" fmla="*/ 0 w 5310291"/>
              <a:gd name="connsiteY27" fmla="*/ 1755696 h 3511391"/>
              <a:gd name="connsiteX28" fmla="*/ 0 w 5310291"/>
              <a:gd name="connsiteY28" fmla="*/ 1205578 h 3511391"/>
              <a:gd name="connsiteX29" fmla="*/ 0 w 5310291"/>
              <a:gd name="connsiteY29" fmla="*/ 620346 h 3511391"/>
              <a:gd name="connsiteX30" fmla="*/ 0 w 5310291"/>
              <a:gd name="connsiteY30" fmla="*/ 0 h 351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10291" h="3511391" fill="none" extrusionOk="0">
                <a:moveTo>
                  <a:pt x="0" y="0"/>
                </a:moveTo>
                <a:cubicBezTo>
                  <a:pt x="146636" y="-53333"/>
                  <a:pt x="324892" y="20434"/>
                  <a:pt x="590032" y="0"/>
                </a:cubicBezTo>
                <a:cubicBezTo>
                  <a:pt x="855172" y="-20434"/>
                  <a:pt x="832365" y="15516"/>
                  <a:pt x="1020756" y="0"/>
                </a:cubicBezTo>
                <a:cubicBezTo>
                  <a:pt x="1209147" y="-15516"/>
                  <a:pt x="1312507" y="35695"/>
                  <a:pt x="1451480" y="0"/>
                </a:cubicBezTo>
                <a:cubicBezTo>
                  <a:pt x="1590453" y="-35695"/>
                  <a:pt x="1752692" y="784"/>
                  <a:pt x="1935306" y="0"/>
                </a:cubicBezTo>
                <a:cubicBezTo>
                  <a:pt x="2117920" y="-784"/>
                  <a:pt x="2252550" y="53941"/>
                  <a:pt x="2419133" y="0"/>
                </a:cubicBezTo>
                <a:cubicBezTo>
                  <a:pt x="2585716" y="-53941"/>
                  <a:pt x="2794683" y="39374"/>
                  <a:pt x="3115371" y="0"/>
                </a:cubicBezTo>
                <a:cubicBezTo>
                  <a:pt x="3436059" y="-39374"/>
                  <a:pt x="3491146" y="7884"/>
                  <a:pt x="3599197" y="0"/>
                </a:cubicBezTo>
                <a:cubicBezTo>
                  <a:pt x="3707248" y="-7884"/>
                  <a:pt x="3913423" y="58021"/>
                  <a:pt x="4136127" y="0"/>
                </a:cubicBezTo>
                <a:cubicBezTo>
                  <a:pt x="4358831" y="-58021"/>
                  <a:pt x="4946700" y="132988"/>
                  <a:pt x="5310291" y="0"/>
                </a:cubicBezTo>
                <a:cubicBezTo>
                  <a:pt x="5329873" y="115577"/>
                  <a:pt x="5304032" y="278716"/>
                  <a:pt x="5310291" y="515004"/>
                </a:cubicBezTo>
                <a:cubicBezTo>
                  <a:pt x="5316550" y="751292"/>
                  <a:pt x="5275286" y="928537"/>
                  <a:pt x="5310291" y="1065122"/>
                </a:cubicBezTo>
                <a:cubicBezTo>
                  <a:pt x="5345296" y="1201707"/>
                  <a:pt x="5275529" y="1323574"/>
                  <a:pt x="5310291" y="1545012"/>
                </a:cubicBezTo>
                <a:cubicBezTo>
                  <a:pt x="5345053" y="1766450"/>
                  <a:pt x="5290323" y="1951429"/>
                  <a:pt x="5310291" y="2060016"/>
                </a:cubicBezTo>
                <a:cubicBezTo>
                  <a:pt x="5330259" y="2168603"/>
                  <a:pt x="5262823" y="2343721"/>
                  <a:pt x="5310291" y="2539906"/>
                </a:cubicBezTo>
                <a:cubicBezTo>
                  <a:pt x="5357759" y="2736091"/>
                  <a:pt x="5212321" y="3072327"/>
                  <a:pt x="5310291" y="3511391"/>
                </a:cubicBezTo>
                <a:cubicBezTo>
                  <a:pt x="5035108" y="3576832"/>
                  <a:pt x="4886728" y="3486142"/>
                  <a:pt x="4614053" y="3511391"/>
                </a:cubicBezTo>
                <a:cubicBezTo>
                  <a:pt x="4341378" y="3536640"/>
                  <a:pt x="4326611" y="3455041"/>
                  <a:pt x="4077123" y="3511391"/>
                </a:cubicBezTo>
                <a:cubicBezTo>
                  <a:pt x="3827635" y="3567741"/>
                  <a:pt x="3743070" y="3468668"/>
                  <a:pt x="3593297" y="3511391"/>
                </a:cubicBezTo>
                <a:cubicBezTo>
                  <a:pt x="3443524" y="3554114"/>
                  <a:pt x="3261247" y="3443033"/>
                  <a:pt x="2950162" y="3511391"/>
                </a:cubicBezTo>
                <a:cubicBezTo>
                  <a:pt x="2639078" y="3579749"/>
                  <a:pt x="2496935" y="3461480"/>
                  <a:pt x="2360129" y="3511391"/>
                </a:cubicBezTo>
                <a:cubicBezTo>
                  <a:pt x="2223323" y="3561302"/>
                  <a:pt x="2048309" y="3485949"/>
                  <a:pt x="1929406" y="3511391"/>
                </a:cubicBezTo>
                <a:cubicBezTo>
                  <a:pt x="1810503" y="3536833"/>
                  <a:pt x="1456924" y="3497426"/>
                  <a:pt x="1286270" y="3511391"/>
                </a:cubicBezTo>
                <a:cubicBezTo>
                  <a:pt x="1115616" y="3525356"/>
                  <a:pt x="831472" y="3447140"/>
                  <a:pt x="696238" y="3511391"/>
                </a:cubicBezTo>
                <a:cubicBezTo>
                  <a:pt x="561004" y="3575642"/>
                  <a:pt x="183795" y="3439405"/>
                  <a:pt x="0" y="3511391"/>
                </a:cubicBezTo>
                <a:cubicBezTo>
                  <a:pt x="-3558" y="3289316"/>
                  <a:pt x="6988" y="3094677"/>
                  <a:pt x="0" y="2891045"/>
                </a:cubicBezTo>
                <a:cubicBezTo>
                  <a:pt x="-6988" y="2687413"/>
                  <a:pt x="45765" y="2571347"/>
                  <a:pt x="0" y="2270700"/>
                </a:cubicBezTo>
                <a:cubicBezTo>
                  <a:pt x="-45765" y="1970053"/>
                  <a:pt x="16147" y="1888539"/>
                  <a:pt x="0" y="1755696"/>
                </a:cubicBezTo>
                <a:cubicBezTo>
                  <a:pt x="-16147" y="1622853"/>
                  <a:pt x="46570" y="1346990"/>
                  <a:pt x="0" y="1205578"/>
                </a:cubicBezTo>
                <a:cubicBezTo>
                  <a:pt x="-46570" y="1064166"/>
                  <a:pt x="11434" y="885716"/>
                  <a:pt x="0" y="620346"/>
                </a:cubicBezTo>
                <a:cubicBezTo>
                  <a:pt x="-11434" y="354976"/>
                  <a:pt x="12288" y="206258"/>
                  <a:pt x="0" y="0"/>
                </a:cubicBezTo>
                <a:close/>
              </a:path>
              <a:path w="5310291" h="3511391" stroke="0" extrusionOk="0">
                <a:moveTo>
                  <a:pt x="0" y="0"/>
                </a:moveTo>
                <a:cubicBezTo>
                  <a:pt x="215851" y="-38309"/>
                  <a:pt x="465080" y="41399"/>
                  <a:pt x="590032" y="0"/>
                </a:cubicBezTo>
                <a:cubicBezTo>
                  <a:pt x="714984" y="-41399"/>
                  <a:pt x="820363" y="4098"/>
                  <a:pt x="1020756" y="0"/>
                </a:cubicBezTo>
                <a:cubicBezTo>
                  <a:pt x="1221149" y="-4098"/>
                  <a:pt x="1336872" y="35273"/>
                  <a:pt x="1451480" y="0"/>
                </a:cubicBezTo>
                <a:cubicBezTo>
                  <a:pt x="1566088" y="-35273"/>
                  <a:pt x="1749720" y="31058"/>
                  <a:pt x="1882203" y="0"/>
                </a:cubicBezTo>
                <a:cubicBezTo>
                  <a:pt x="2014686" y="-31058"/>
                  <a:pt x="2251869" y="11160"/>
                  <a:pt x="2366030" y="0"/>
                </a:cubicBezTo>
                <a:cubicBezTo>
                  <a:pt x="2480191" y="-11160"/>
                  <a:pt x="2644760" y="29472"/>
                  <a:pt x="2902959" y="0"/>
                </a:cubicBezTo>
                <a:cubicBezTo>
                  <a:pt x="3161158" y="-29472"/>
                  <a:pt x="3189407" y="54744"/>
                  <a:pt x="3386786" y="0"/>
                </a:cubicBezTo>
                <a:cubicBezTo>
                  <a:pt x="3584165" y="-54744"/>
                  <a:pt x="3671071" y="49015"/>
                  <a:pt x="3870612" y="0"/>
                </a:cubicBezTo>
                <a:cubicBezTo>
                  <a:pt x="4070153" y="-49015"/>
                  <a:pt x="4228828" y="9955"/>
                  <a:pt x="4407542" y="0"/>
                </a:cubicBezTo>
                <a:cubicBezTo>
                  <a:pt x="4586256" y="-9955"/>
                  <a:pt x="5071068" y="63535"/>
                  <a:pt x="5310291" y="0"/>
                </a:cubicBezTo>
                <a:cubicBezTo>
                  <a:pt x="5352650" y="198742"/>
                  <a:pt x="5261003" y="511783"/>
                  <a:pt x="5310291" y="655460"/>
                </a:cubicBezTo>
                <a:cubicBezTo>
                  <a:pt x="5359579" y="799137"/>
                  <a:pt x="5288491" y="1153643"/>
                  <a:pt x="5310291" y="1310919"/>
                </a:cubicBezTo>
                <a:cubicBezTo>
                  <a:pt x="5332091" y="1468195"/>
                  <a:pt x="5283459" y="1611768"/>
                  <a:pt x="5310291" y="1896151"/>
                </a:cubicBezTo>
                <a:cubicBezTo>
                  <a:pt x="5337123" y="2180534"/>
                  <a:pt x="5244338" y="2389782"/>
                  <a:pt x="5310291" y="2551611"/>
                </a:cubicBezTo>
                <a:cubicBezTo>
                  <a:pt x="5376244" y="2713440"/>
                  <a:pt x="5211273" y="3131640"/>
                  <a:pt x="5310291" y="3511391"/>
                </a:cubicBezTo>
                <a:cubicBezTo>
                  <a:pt x="5075506" y="3513005"/>
                  <a:pt x="4981832" y="3505068"/>
                  <a:pt x="4773362" y="3511391"/>
                </a:cubicBezTo>
                <a:cubicBezTo>
                  <a:pt x="4564892" y="3517714"/>
                  <a:pt x="4339805" y="3509308"/>
                  <a:pt x="4077123" y="3511391"/>
                </a:cubicBezTo>
                <a:cubicBezTo>
                  <a:pt x="3814441" y="3513474"/>
                  <a:pt x="3642880" y="3494793"/>
                  <a:pt x="3487091" y="3511391"/>
                </a:cubicBezTo>
                <a:cubicBezTo>
                  <a:pt x="3331302" y="3527989"/>
                  <a:pt x="3178381" y="3464444"/>
                  <a:pt x="3003265" y="3511391"/>
                </a:cubicBezTo>
                <a:cubicBezTo>
                  <a:pt x="2828149" y="3558338"/>
                  <a:pt x="2640125" y="3463009"/>
                  <a:pt x="2360129" y="3511391"/>
                </a:cubicBezTo>
                <a:cubicBezTo>
                  <a:pt x="2080133" y="3559773"/>
                  <a:pt x="2036943" y="3509456"/>
                  <a:pt x="1823200" y="3511391"/>
                </a:cubicBezTo>
                <a:cubicBezTo>
                  <a:pt x="1609457" y="3513326"/>
                  <a:pt x="1446600" y="3485307"/>
                  <a:pt x="1339373" y="3511391"/>
                </a:cubicBezTo>
                <a:cubicBezTo>
                  <a:pt x="1232146" y="3537475"/>
                  <a:pt x="1071350" y="3507463"/>
                  <a:pt x="855547" y="3511391"/>
                </a:cubicBezTo>
                <a:cubicBezTo>
                  <a:pt x="639744" y="3515319"/>
                  <a:pt x="335617" y="3440371"/>
                  <a:pt x="0" y="3511391"/>
                </a:cubicBezTo>
                <a:cubicBezTo>
                  <a:pt x="-35858" y="3379283"/>
                  <a:pt x="21064" y="3235557"/>
                  <a:pt x="0" y="2961273"/>
                </a:cubicBezTo>
                <a:cubicBezTo>
                  <a:pt x="-21064" y="2686989"/>
                  <a:pt x="44547" y="2482666"/>
                  <a:pt x="0" y="2340927"/>
                </a:cubicBezTo>
                <a:cubicBezTo>
                  <a:pt x="-44547" y="2199188"/>
                  <a:pt x="12864" y="2016873"/>
                  <a:pt x="0" y="1790809"/>
                </a:cubicBezTo>
                <a:cubicBezTo>
                  <a:pt x="-12864" y="1564745"/>
                  <a:pt x="3951" y="1468745"/>
                  <a:pt x="0" y="1310919"/>
                </a:cubicBezTo>
                <a:cubicBezTo>
                  <a:pt x="-3951" y="1153093"/>
                  <a:pt x="13023" y="908323"/>
                  <a:pt x="0" y="795915"/>
                </a:cubicBezTo>
                <a:cubicBezTo>
                  <a:pt x="-13023" y="683507"/>
                  <a:pt x="81656" y="176158"/>
                  <a:pt x="0" y="0"/>
                </a:cubicBezTo>
                <a:close/>
              </a:path>
            </a:pathLst>
          </a:custGeom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81889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58CC395D-DACA-47D9-9BCA-DA94382626D2}"/>
              </a:ext>
            </a:extLst>
          </p:cNvPr>
          <p:cNvSpPr txBox="1">
            <a:spLocks/>
          </p:cNvSpPr>
          <p:nvPr/>
        </p:nvSpPr>
        <p:spPr>
          <a:xfrm>
            <a:off x="1029299" y="5934451"/>
            <a:ext cx="9986588" cy="1116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000" b="1" dirty="0"/>
              <a:t>Less than 3 months after the BERT paper hits arXiv the first BERT-based reranking model achieves 0.359 MRR compared to previous state-of-the-art of 0.281 on MS MARCO</a:t>
            </a:r>
            <a:endParaRPr lang="en-CA" sz="20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5C19A4-8B4B-4CF3-9457-91BACAFB1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556" y="2463195"/>
            <a:ext cx="5178934" cy="2845813"/>
          </a:xfrm>
          <a:custGeom>
            <a:avLst/>
            <a:gdLst>
              <a:gd name="connsiteX0" fmla="*/ 0 w 5178934"/>
              <a:gd name="connsiteY0" fmla="*/ 0 h 2845813"/>
              <a:gd name="connsiteX1" fmla="*/ 420069 w 5178934"/>
              <a:gd name="connsiteY1" fmla="*/ 0 h 2845813"/>
              <a:gd name="connsiteX2" fmla="*/ 840138 w 5178934"/>
              <a:gd name="connsiteY2" fmla="*/ 0 h 2845813"/>
              <a:gd name="connsiteX3" fmla="*/ 1260207 w 5178934"/>
              <a:gd name="connsiteY3" fmla="*/ 0 h 2845813"/>
              <a:gd name="connsiteX4" fmla="*/ 1835644 w 5178934"/>
              <a:gd name="connsiteY4" fmla="*/ 0 h 2845813"/>
              <a:gd name="connsiteX5" fmla="*/ 2255713 w 5178934"/>
              <a:gd name="connsiteY5" fmla="*/ 0 h 2845813"/>
              <a:gd name="connsiteX6" fmla="*/ 2934729 w 5178934"/>
              <a:gd name="connsiteY6" fmla="*/ 0 h 2845813"/>
              <a:gd name="connsiteX7" fmla="*/ 3613745 w 5178934"/>
              <a:gd name="connsiteY7" fmla="*/ 0 h 2845813"/>
              <a:gd name="connsiteX8" fmla="*/ 4292761 w 5178934"/>
              <a:gd name="connsiteY8" fmla="*/ 0 h 2845813"/>
              <a:gd name="connsiteX9" fmla="*/ 5178934 w 5178934"/>
              <a:gd name="connsiteY9" fmla="*/ 0 h 2845813"/>
              <a:gd name="connsiteX10" fmla="*/ 5178934 w 5178934"/>
              <a:gd name="connsiteY10" fmla="*/ 597621 h 2845813"/>
              <a:gd name="connsiteX11" fmla="*/ 5178934 w 5178934"/>
              <a:gd name="connsiteY11" fmla="*/ 1138325 h 2845813"/>
              <a:gd name="connsiteX12" fmla="*/ 5178934 w 5178934"/>
              <a:gd name="connsiteY12" fmla="*/ 1650572 h 2845813"/>
              <a:gd name="connsiteX13" fmla="*/ 5178934 w 5178934"/>
              <a:gd name="connsiteY13" fmla="*/ 2276650 h 2845813"/>
              <a:gd name="connsiteX14" fmla="*/ 5178934 w 5178934"/>
              <a:gd name="connsiteY14" fmla="*/ 2845813 h 2845813"/>
              <a:gd name="connsiteX15" fmla="*/ 4655286 w 5178934"/>
              <a:gd name="connsiteY15" fmla="*/ 2845813 h 2845813"/>
              <a:gd name="connsiteX16" fmla="*/ 4183428 w 5178934"/>
              <a:gd name="connsiteY16" fmla="*/ 2845813 h 2845813"/>
              <a:gd name="connsiteX17" fmla="*/ 3711569 w 5178934"/>
              <a:gd name="connsiteY17" fmla="*/ 2845813 h 2845813"/>
              <a:gd name="connsiteX18" fmla="*/ 3084343 w 5178934"/>
              <a:gd name="connsiteY18" fmla="*/ 2845813 h 2845813"/>
              <a:gd name="connsiteX19" fmla="*/ 2457116 w 5178934"/>
              <a:gd name="connsiteY19" fmla="*/ 2845813 h 2845813"/>
              <a:gd name="connsiteX20" fmla="*/ 2037047 w 5178934"/>
              <a:gd name="connsiteY20" fmla="*/ 2845813 h 2845813"/>
              <a:gd name="connsiteX21" fmla="*/ 1409821 w 5178934"/>
              <a:gd name="connsiteY21" fmla="*/ 2845813 h 2845813"/>
              <a:gd name="connsiteX22" fmla="*/ 782594 w 5178934"/>
              <a:gd name="connsiteY22" fmla="*/ 2845813 h 2845813"/>
              <a:gd name="connsiteX23" fmla="*/ 0 w 5178934"/>
              <a:gd name="connsiteY23" fmla="*/ 2845813 h 2845813"/>
              <a:gd name="connsiteX24" fmla="*/ 0 w 5178934"/>
              <a:gd name="connsiteY24" fmla="*/ 2333567 h 2845813"/>
              <a:gd name="connsiteX25" fmla="*/ 0 w 5178934"/>
              <a:gd name="connsiteY25" fmla="*/ 1735946 h 2845813"/>
              <a:gd name="connsiteX26" fmla="*/ 0 w 5178934"/>
              <a:gd name="connsiteY26" fmla="*/ 1166783 h 2845813"/>
              <a:gd name="connsiteX27" fmla="*/ 0 w 5178934"/>
              <a:gd name="connsiteY27" fmla="*/ 626079 h 2845813"/>
              <a:gd name="connsiteX28" fmla="*/ 0 w 5178934"/>
              <a:gd name="connsiteY28" fmla="*/ 0 h 284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78934" h="2845813" fill="none" extrusionOk="0">
                <a:moveTo>
                  <a:pt x="0" y="0"/>
                </a:moveTo>
                <a:cubicBezTo>
                  <a:pt x="197917" y="-9798"/>
                  <a:pt x="268150" y="39311"/>
                  <a:pt x="420069" y="0"/>
                </a:cubicBezTo>
                <a:cubicBezTo>
                  <a:pt x="571988" y="-39311"/>
                  <a:pt x="649225" y="32113"/>
                  <a:pt x="840138" y="0"/>
                </a:cubicBezTo>
                <a:cubicBezTo>
                  <a:pt x="1031051" y="-32113"/>
                  <a:pt x="1111550" y="27743"/>
                  <a:pt x="1260207" y="0"/>
                </a:cubicBezTo>
                <a:cubicBezTo>
                  <a:pt x="1408864" y="-27743"/>
                  <a:pt x="1711397" y="2484"/>
                  <a:pt x="1835644" y="0"/>
                </a:cubicBezTo>
                <a:cubicBezTo>
                  <a:pt x="1959891" y="-2484"/>
                  <a:pt x="2167358" y="20568"/>
                  <a:pt x="2255713" y="0"/>
                </a:cubicBezTo>
                <a:cubicBezTo>
                  <a:pt x="2344068" y="-20568"/>
                  <a:pt x="2650371" y="78385"/>
                  <a:pt x="2934729" y="0"/>
                </a:cubicBezTo>
                <a:cubicBezTo>
                  <a:pt x="3219087" y="-78385"/>
                  <a:pt x="3280594" y="64576"/>
                  <a:pt x="3613745" y="0"/>
                </a:cubicBezTo>
                <a:cubicBezTo>
                  <a:pt x="3946896" y="-64576"/>
                  <a:pt x="3966052" y="56905"/>
                  <a:pt x="4292761" y="0"/>
                </a:cubicBezTo>
                <a:cubicBezTo>
                  <a:pt x="4619470" y="-56905"/>
                  <a:pt x="4918626" y="69080"/>
                  <a:pt x="5178934" y="0"/>
                </a:cubicBezTo>
                <a:cubicBezTo>
                  <a:pt x="5211696" y="132825"/>
                  <a:pt x="5142969" y="418824"/>
                  <a:pt x="5178934" y="597621"/>
                </a:cubicBezTo>
                <a:cubicBezTo>
                  <a:pt x="5214899" y="776418"/>
                  <a:pt x="5141874" y="949023"/>
                  <a:pt x="5178934" y="1138325"/>
                </a:cubicBezTo>
                <a:cubicBezTo>
                  <a:pt x="5215994" y="1327627"/>
                  <a:pt x="5124039" y="1454986"/>
                  <a:pt x="5178934" y="1650572"/>
                </a:cubicBezTo>
                <a:cubicBezTo>
                  <a:pt x="5233829" y="1846158"/>
                  <a:pt x="5145074" y="2043439"/>
                  <a:pt x="5178934" y="2276650"/>
                </a:cubicBezTo>
                <a:cubicBezTo>
                  <a:pt x="5212794" y="2509861"/>
                  <a:pt x="5148685" y="2719042"/>
                  <a:pt x="5178934" y="2845813"/>
                </a:cubicBezTo>
                <a:cubicBezTo>
                  <a:pt x="4970633" y="2874114"/>
                  <a:pt x="4761385" y="2792264"/>
                  <a:pt x="4655286" y="2845813"/>
                </a:cubicBezTo>
                <a:cubicBezTo>
                  <a:pt x="4549187" y="2899362"/>
                  <a:pt x="4415682" y="2826146"/>
                  <a:pt x="4183428" y="2845813"/>
                </a:cubicBezTo>
                <a:cubicBezTo>
                  <a:pt x="3951174" y="2865480"/>
                  <a:pt x="3919115" y="2828813"/>
                  <a:pt x="3711569" y="2845813"/>
                </a:cubicBezTo>
                <a:cubicBezTo>
                  <a:pt x="3504023" y="2862813"/>
                  <a:pt x="3304722" y="2782627"/>
                  <a:pt x="3084343" y="2845813"/>
                </a:cubicBezTo>
                <a:cubicBezTo>
                  <a:pt x="2863964" y="2908999"/>
                  <a:pt x="2614887" y="2810350"/>
                  <a:pt x="2457116" y="2845813"/>
                </a:cubicBezTo>
                <a:cubicBezTo>
                  <a:pt x="2299345" y="2881276"/>
                  <a:pt x="2212449" y="2807238"/>
                  <a:pt x="2037047" y="2845813"/>
                </a:cubicBezTo>
                <a:cubicBezTo>
                  <a:pt x="1861645" y="2884388"/>
                  <a:pt x="1584664" y="2781996"/>
                  <a:pt x="1409821" y="2845813"/>
                </a:cubicBezTo>
                <a:cubicBezTo>
                  <a:pt x="1234978" y="2909630"/>
                  <a:pt x="961025" y="2788785"/>
                  <a:pt x="782594" y="2845813"/>
                </a:cubicBezTo>
                <a:cubicBezTo>
                  <a:pt x="604163" y="2902841"/>
                  <a:pt x="322753" y="2781477"/>
                  <a:pt x="0" y="2845813"/>
                </a:cubicBezTo>
                <a:cubicBezTo>
                  <a:pt x="-57441" y="2639304"/>
                  <a:pt x="49536" y="2438432"/>
                  <a:pt x="0" y="2333567"/>
                </a:cubicBezTo>
                <a:cubicBezTo>
                  <a:pt x="-49536" y="2228702"/>
                  <a:pt x="19186" y="1953936"/>
                  <a:pt x="0" y="1735946"/>
                </a:cubicBezTo>
                <a:cubicBezTo>
                  <a:pt x="-19186" y="1517956"/>
                  <a:pt x="61976" y="1379246"/>
                  <a:pt x="0" y="1166783"/>
                </a:cubicBezTo>
                <a:cubicBezTo>
                  <a:pt x="-61976" y="954320"/>
                  <a:pt x="9894" y="882822"/>
                  <a:pt x="0" y="626079"/>
                </a:cubicBezTo>
                <a:cubicBezTo>
                  <a:pt x="-9894" y="369336"/>
                  <a:pt x="70746" y="236798"/>
                  <a:pt x="0" y="0"/>
                </a:cubicBezTo>
                <a:close/>
              </a:path>
              <a:path w="5178934" h="2845813" stroke="0" extrusionOk="0">
                <a:moveTo>
                  <a:pt x="0" y="0"/>
                </a:moveTo>
                <a:cubicBezTo>
                  <a:pt x="226520" y="-33986"/>
                  <a:pt x="362211" y="54104"/>
                  <a:pt x="471858" y="0"/>
                </a:cubicBezTo>
                <a:cubicBezTo>
                  <a:pt x="581505" y="-54104"/>
                  <a:pt x="692525" y="12143"/>
                  <a:pt x="891928" y="0"/>
                </a:cubicBezTo>
                <a:cubicBezTo>
                  <a:pt x="1091331" y="-12143"/>
                  <a:pt x="1224376" y="12854"/>
                  <a:pt x="1311997" y="0"/>
                </a:cubicBezTo>
                <a:cubicBezTo>
                  <a:pt x="1399618" y="-12854"/>
                  <a:pt x="1663344" y="38461"/>
                  <a:pt x="1887434" y="0"/>
                </a:cubicBezTo>
                <a:cubicBezTo>
                  <a:pt x="2111524" y="-38461"/>
                  <a:pt x="2160066" y="46410"/>
                  <a:pt x="2359292" y="0"/>
                </a:cubicBezTo>
                <a:cubicBezTo>
                  <a:pt x="2558518" y="-46410"/>
                  <a:pt x="2635245" y="21405"/>
                  <a:pt x="2882940" y="0"/>
                </a:cubicBezTo>
                <a:cubicBezTo>
                  <a:pt x="3130635" y="-21405"/>
                  <a:pt x="3255760" y="50141"/>
                  <a:pt x="3458377" y="0"/>
                </a:cubicBezTo>
                <a:cubicBezTo>
                  <a:pt x="3660994" y="-50141"/>
                  <a:pt x="3816899" y="34627"/>
                  <a:pt x="4085603" y="0"/>
                </a:cubicBezTo>
                <a:cubicBezTo>
                  <a:pt x="4354307" y="-34627"/>
                  <a:pt x="4414671" y="46593"/>
                  <a:pt x="4505673" y="0"/>
                </a:cubicBezTo>
                <a:cubicBezTo>
                  <a:pt x="4596675" y="-46593"/>
                  <a:pt x="4935277" y="55376"/>
                  <a:pt x="5178934" y="0"/>
                </a:cubicBezTo>
                <a:cubicBezTo>
                  <a:pt x="5211059" y="144105"/>
                  <a:pt x="5150562" y="367523"/>
                  <a:pt x="5178934" y="483788"/>
                </a:cubicBezTo>
                <a:cubicBezTo>
                  <a:pt x="5207306" y="600053"/>
                  <a:pt x="5149644" y="759209"/>
                  <a:pt x="5178934" y="1024493"/>
                </a:cubicBezTo>
                <a:cubicBezTo>
                  <a:pt x="5208224" y="1289777"/>
                  <a:pt x="5128528" y="1363439"/>
                  <a:pt x="5178934" y="1622113"/>
                </a:cubicBezTo>
                <a:cubicBezTo>
                  <a:pt x="5229340" y="1880787"/>
                  <a:pt x="5131513" y="2067133"/>
                  <a:pt x="5178934" y="2248192"/>
                </a:cubicBezTo>
                <a:cubicBezTo>
                  <a:pt x="5226355" y="2429251"/>
                  <a:pt x="5132358" y="2702335"/>
                  <a:pt x="5178934" y="2845813"/>
                </a:cubicBezTo>
                <a:cubicBezTo>
                  <a:pt x="4920689" y="2926077"/>
                  <a:pt x="4651130" y="2767002"/>
                  <a:pt x="4499918" y="2845813"/>
                </a:cubicBezTo>
                <a:cubicBezTo>
                  <a:pt x="4348706" y="2924624"/>
                  <a:pt x="4165153" y="2818373"/>
                  <a:pt x="3872692" y="2845813"/>
                </a:cubicBezTo>
                <a:cubicBezTo>
                  <a:pt x="3580231" y="2873253"/>
                  <a:pt x="3577233" y="2798409"/>
                  <a:pt x="3452623" y="2845813"/>
                </a:cubicBezTo>
                <a:cubicBezTo>
                  <a:pt x="3328013" y="2893217"/>
                  <a:pt x="3200662" y="2824117"/>
                  <a:pt x="3032554" y="2845813"/>
                </a:cubicBezTo>
                <a:cubicBezTo>
                  <a:pt x="2864446" y="2867509"/>
                  <a:pt x="2641840" y="2831900"/>
                  <a:pt x="2508906" y="2845813"/>
                </a:cubicBezTo>
                <a:cubicBezTo>
                  <a:pt x="2375972" y="2859726"/>
                  <a:pt x="2154126" y="2829048"/>
                  <a:pt x="2037047" y="2845813"/>
                </a:cubicBezTo>
                <a:cubicBezTo>
                  <a:pt x="1919968" y="2862578"/>
                  <a:pt x="1812654" y="2809854"/>
                  <a:pt x="1616978" y="2845813"/>
                </a:cubicBezTo>
                <a:cubicBezTo>
                  <a:pt x="1421302" y="2881772"/>
                  <a:pt x="1362865" y="2811472"/>
                  <a:pt x="1196909" y="2845813"/>
                </a:cubicBezTo>
                <a:cubicBezTo>
                  <a:pt x="1030953" y="2880154"/>
                  <a:pt x="856200" y="2829771"/>
                  <a:pt x="621472" y="2845813"/>
                </a:cubicBezTo>
                <a:cubicBezTo>
                  <a:pt x="386744" y="2861855"/>
                  <a:pt x="239061" y="2832200"/>
                  <a:pt x="0" y="2845813"/>
                </a:cubicBezTo>
                <a:cubicBezTo>
                  <a:pt x="-56798" y="2676695"/>
                  <a:pt x="43272" y="2481355"/>
                  <a:pt x="0" y="2248192"/>
                </a:cubicBezTo>
                <a:cubicBezTo>
                  <a:pt x="-43272" y="2015029"/>
                  <a:pt x="1659" y="1880843"/>
                  <a:pt x="0" y="1622113"/>
                </a:cubicBezTo>
                <a:cubicBezTo>
                  <a:pt x="-1659" y="1363383"/>
                  <a:pt x="53216" y="1262285"/>
                  <a:pt x="0" y="1024493"/>
                </a:cubicBezTo>
                <a:cubicBezTo>
                  <a:pt x="-53216" y="786701"/>
                  <a:pt x="86253" y="273632"/>
                  <a:pt x="0" y="0"/>
                </a:cubicBezTo>
                <a:close/>
              </a:path>
            </a:pathLst>
          </a:custGeom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91026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5" name="Graphic 14" descr="Arrow Right with solid fill">
            <a:extLst>
              <a:ext uri="{FF2B5EF4-FFF2-40B4-BE49-F238E27FC236}">
                <a16:creationId xmlns:a16="http://schemas.microsoft.com/office/drawing/2014/main" id="{C8C11E39-9755-4554-917B-DF7C69021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4823" y="3489245"/>
            <a:ext cx="793711" cy="793711"/>
          </a:xfrm>
          <a:prstGeom prst="rect">
            <a:avLst/>
          </a:prstGeom>
        </p:spPr>
      </p:pic>
      <p:pic>
        <p:nvPicPr>
          <p:cNvPr id="17" name="Graphic 16" descr="Flip calendar outline">
            <a:extLst>
              <a:ext uri="{FF2B5EF4-FFF2-40B4-BE49-F238E27FC236}">
                <a16:creationId xmlns:a16="http://schemas.microsoft.com/office/drawing/2014/main" id="{BB553E8A-EC68-46A6-8890-02294FE334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64847" y="157873"/>
            <a:ext cx="2326897" cy="23268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2D6978-3A8F-45D8-B083-F93055CF9B7F}"/>
              </a:ext>
            </a:extLst>
          </p:cNvPr>
          <p:cNvSpPr txBox="1"/>
          <p:nvPr/>
        </p:nvSpPr>
        <p:spPr>
          <a:xfrm>
            <a:off x="10260344" y="1210826"/>
            <a:ext cx="113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2019</a:t>
            </a:r>
            <a:endParaRPr lang="en-CA" sz="3200" b="1" dirty="0"/>
          </a:p>
        </p:txBody>
      </p:sp>
    </p:spTree>
    <p:extLst>
      <p:ext uri="{BB962C8B-B14F-4D97-AF65-F5344CB8AC3E}">
        <p14:creationId xmlns:p14="http://schemas.microsoft.com/office/powerpoint/2010/main" val="3870505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CFC06-C75E-4821-B650-4B7566E13CC5}"/>
              </a:ext>
            </a:extLst>
          </p:cNvPr>
          <p:cNvGrpSpPr/>
          <p:nvPr/>
        </p:nvGrpSpPr>
        <p:grpSpPr>
          <a:xfrm>
            <a:off x="1676024" y="1792155"/>
            <a:ext cx="5231388" cy="4510764"/>
            <a:chOff x="703361" y="2415909"/>
            <a:chExt cx="4215786" cy="3635061"/>
          </a:xfrm>
        </p:grpSpPr>
        <p:pic>
          <p:nvPicPr>
            <p:cNvPr id="8" name="Picture 7" descr="Image result for trec conference nist&quot;">
              <a:extLst>
                <a:ext uri="{FF2B5EF4-FFF2-40B4-BE49-F238E27FC236}">
                  <a16:creationId xmlns:a16="http://schemas.microsoft.com/office/drawing/2014/main" id="{28367CD2-C0B1-4C74-8068-19E49F9473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2" t="9005" r="15606" b="29484"/>
            <a:stretch/>
          </p:blipFill>
          <p:spPr bwMode="auto">
            <a:xfrm>
              <a:off x="1440911" y="2415909"/>
              <a:ext cx="2705101" cy="17791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F47ADD-601A-401D-B862-CA19758D9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61" y="4271797"/>
              <a:ext cx="4215786" cy="1779173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7E6AE69F-ED52-4E0B-908D-B060C081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29" y="365125"/>
            <a:ext cx="10515600" cy="1325563"/>
          </a:xfrm>
        </p:spPr>
        <p:txBody>
          <a:bodyPr/>
          <a:lstStyle/>
          <a:p>
            <a:r>
              <a:rPr lang="en-US" dirty="0"/>
              <a:t>TREC Deep Learning Track (2019)</a:t>
            </a:r>
            <a:endParaRPr lang="en-CA" dirty="0"/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C458CEA0-9806-4639-A6D5-B73EF66BFAE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/>
          <a:srcRect r="49844" b="27720"/>
          <a:stretch/>
        </p:blipFill>
        <p:spPr>
          <a:xfrm>
            <a:off x="8171206" y="1457143"/>
            <a:ext cx="3663551" cy="2460173"/>
          </a:xfrm>
          <a:prstGeom prst="rect">
            <a:avLst/>
          </a:prstGeom>
          <a:effectLst/>
        </p:spPr>
      </p:pic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FDD2517B-30E4-460F-9F58-757718C5ECA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/>
          <a:srcRect l="51042" b="27720"/>
          <a:stretch/>
        </p:blipFill>
        <p:spPr>
          <a:xfrm>
            <a:off x="8258745" y="4149295"/>
            <a:ext cx="3576012" cy="24601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8065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ll about Segoe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515FE5575855479425EBEBB2E20AFF" ma:contentTypeVersion="15" ma:contentTypeDescription="Create a new document." ma:contentTypeScope="" ma:versionID="c01461e475da81dc6acb1758b01243ba">
  <xsd:schema xmlns:xsd="http://www.w3.org/2001/XMLSchema" xmlns:xs="http://www.w3.org/2001/XMLSchema" xmlns:p="http://schemas.microsoft.com/office/2006/metadata/properties" xmlns:ns1="http://schemas.microsoft.com/sharepoint/v3" xmlns:ns3="64db2643-3afb-443a-9bb9-d9882e57015c" xmlns:ns4="80e4e447-6aa7-4de8-9e79-5ab83cb4e1c7" targetNamespace="http://schemas.microsoft.com/office/2006/metadata/properties" ma:root="true" ma:fieldsID="097f067364ccd70e0594afdd2d54d195" ns1:_="" ns3:_="" ns4:_="">
    <xsd:import namespace="http://schemas.microsoft.com/sharepoint/v3"/>
    <xsd:import namespace="64db2643-3afb-443a-9bb9-d9882e57015c"/>
    <xsd:import namespace="80e4e447-6aa7-4de8-9e79-5ab83cb4e1c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1:_ip_UnifiedCompliancePolicyProperties" minOccurs="0"/>
                <xsd:element ref="ns1:_ip_UnifiedCompliancePolicyUIActio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b2643-3afb-443a-9bb9-d9882e5701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4e447-6aa7-4de8-9e79-5ab83cb4e1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MediaServiceKeyPoints xmlns="80e4e447-6aa7-4de8-9e79-5ab83cb4e1c7" xsi:nil="true"/>
  </documentManagement>
</p:properties>
</file>

<file path=customXml/itemProps1.xml><?xml version="1.0" encoding="utf-8"?>
<ds:datastoreItem xmlns:ds="http://schemas.openxmlformats.org/officeDocument/2006/customXml" ds:itemID="{64732608-B981-410A-9AE9-9FBECCAF73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213491-82A8-4904-B8F2-2A31F4353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4db2643-3afb-443a-9bb9-d9882e57015c"/>
    <ds:schemaRef ds:uri="80e4e447-6aa7-4de8-9e79-5ab83cb4e1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9689E2-840F-42BA-A936-24C22318C140}">
  <ds:schemaRefs>
    <ds:schemaRef ds:uri="http://schemas.microsoft.com/sharepoint/v3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80e4e447-6aa7-4de8-9e79-5ab83cb4e1c7"/>
    <ds:schemaRef ds:uri="64db2643-3afb-443a-9bb9-d9882e57015c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8376</TotalTime>
  <Words>1456</Words>
  <Application>Microsoft Office PowerPoint</Application>
  <PresentationFormat>Widescreen</PresentationFormat>
  <Paragraphs>136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Segoe UI Light</vt:lpstr>
      <vt:lpstr>Segoe WP</vt:lpstr>
      <vt:lpstr>Wingdings</vt:lpstr>
      <vt:lpstr>Office Theme</vt:lpstr>
      <vt:lpstr>Neural Information Retrieval</vt:lpstr>
      <vt:lpstr>Shout out to all my mentors/collaborators/co-authors over the years!</vt:lpstr>
      <vt:lpstr>PowerPoint Presentation</vt:lpstr>
      <vt:lpstr>First wave of deep document ranking models</vt:lpstr>
      <vt:lpstr>PowerPoint Presentation</vt:lpstr>
      <vt:lpstr>Did neural IR really have a “weak baselines” problem?</vt:lpstr>
      <vt:lpstr>But we had a BIGGER benchmarking problem</vt:lpstr>
      <vt:lpstr>The year of BERT</vt:lpstr>
      <vt:lpstr>TREC Deep Learning Track (2019)</vt:lpstr>
      <vt:lpstr>PowerPoint Presentation</vt:lpstr>
      <vt:lpstr>Are we making progress?</vt:lpstr>
      <vt:lpstr>Are we making meaningful progress?</vt:lpstr>
      <vt:lpstr>Internal validity</vt:lpstr>
      <vt:lpstr>Stability of MS MARCO public leaderboard</vt:lpstr>
      <vt:lpstr>Private leaderboard</vt:lpstr>
      <vt:lpstr>External validity</vt:lpstr>
      <vt:lpstr>Industry impact</vt:lpstr>
      <vt:lpstr>Statistical validity</vt:lpstr>
      <vt:lpstr>Our position on the interval-scale debate</vt:lpstr>
      <vt:lpstr>Externalities</vt:lpstr>
      <vt:lpstr>The “IR” in Neural IR</vt:lpstr>
      <vt:lpstr>Revisiting old debates: verbosity vs. scope hypotheses</vt:lpstr>
      <vt:lpstr>New opportunities: Optimizing for new IR measures</vt:lpstr>
      <vt:lpstr>New opportunities: data structure aware ML models</vt:lpstr>
      <vt:lpstr>Thinking of neural IR more holistically</vt:lpstr>
      <vt:lpstr>Reusable research artifacts: Data</vt:lpstr>
      <vt:lpstr>Reusable research artifacts: Code</vt:lpstr>
      <vt:lpstr>Learning 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Information Retrieval</dc:title>
  <dc:creator>Bhaskar Mitra (HE/HIM)</dc:creator>
  <cp:lastModifiedBy>Bhaskar Mitra (HE/HIM)</cp:lastModifiedBy>
  <cp:revision>4</cp:revision>
  <dcterms:created xsi:type="dcterms:W3CDTF">2021-02-25T20:30:33Z</dcterms:created>
  <dcterms:modified xsi:type="dcterms:W3CDTF">2021-03-12T00:50:30Z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0x0101004D515FE5575855479425EBEBB2E20AFF</vt:lpwstr>
  </property>
</Properties>
</file>