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393" r:id="rId3"/>
    <p:sldId id="361" r:id="rId4"/>
    <p:sldId id="257" r:id="rId5"/>
    <p:sldId id="264" r:id="rId6"/>
    <p:sldId id="364" r:id="rId7"/>
    <p:sldId id="278" r:id="rId8"/>
    <p:sldId id="279" r:id="rId9"/>
    <p:sldId id="366" r:id="rId10"/>
    <p:sldId id="394" r:id="rId11"/>
    <p:sldId id="367" r:id="rId12"/>
    <p:sldId id="395" r:id="rId13"/>
    <p:sldId id="430" r:id="rId14"/>
    <p:sldId id="431" r:id="rId15"/>
    <p:sldId id="432" r:id="rId16"/>
    <p:sldId id="433" r:id="rId17"/>
    <p:sldId id="416" r:id="rId18"/>
    <p:sldId id="396" r:id="rId19"/>
    <p:sldId id="373" r:id="rId20"/>
    <p:sldId id="418" r:id="rId21"/>
    <p:sldId id="419" r:id="rId22"/>
    <p:sldId id="375" r:id="rId23"/>
    <p:sldId id="377" r:id="rId24"/>
    <p:sldId id="376" r:id="rId25"/>
    <p:sldId id="368" r:id="rId26"/>
    <p:sldId id="370" r:id="rId27"/>
    <p:sldId id="390" r:id="rId28"/>
    <p:sldId id="397" r:id="rId29"/>
    <p:sldId id="380" r:id="rId30"/>
    <p:sldId id="381" r:id="rId31"/>
    <p:sldId id="386" r:id="rId32"/>
    <p:sldId id="382" r:id="rId33"/>
    <p:sldId id="398" r:id="rId34"/>
    <p:sldId id="400" r:id="rId35"/>
    <p:sldId id="401" r:id="rId36"/>
    <p:sldId id="402" r:id="rId37"/>
    <p:sldId id="403" r:id="rId38"/>
    <p:sldId id="404" r:id="rId39"/>
    <p:sldId id="405" r:id="rId40"/>
    <p:sldId id="406" r:id="rId41"/>
    <p:sldId id="407" r:id="rId42"/>
    <p:sldId id="409" r:id="rId43"/>
    <p:sldId id="414" r:id="rId44"/>
    <p:sldId id="411" r:id="rId45"/>
    <p:sldId id="303" r:id="rId46"/>
    <p:sldId id="306" r:id="rId47"/>
    <p:sldId id="391" r:id="rId48"/>
    <p:sldId id="412" r:id="rId49"/>
    <p:sldId id="413" r:id="rId50"/>
    <p:sldId id="415" r:id="rId51"/>
    <p:sldId id="420" r:id="rId52"/>
    <p:sldId id="434" r:id="rId53"/>
    <p:sldId id="421" r:id="rId54"/>
    <p:sldId id="422" r:id="rId55"/>
    <p:sldId id="423" r:id="rId56"/>
    <p:sldId id="424" r:id="rId57"/>
    <p:sldId id="425" r:id="rId58"/>
    <p:sldId id="426" r:id="rId59"/>
    <p:sldId id="427" r:id="rId60"/>
    <p:sldId id="428" r:id="rId61"/>
    <p:sldId id="385" r:id="rId62"/>
    <p:sldId id="429"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107" d="100"/>
          <a:sy n="107" d="100"/>
        </p:scale>
        <p:origin x="65" y="3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287BD-B641-41CD-9821-ABC5183B4B6B}" type="datetimeFigureOut">
              <a:rPr lang="en-GB" smtClean="0"/>
              <a:t>29/11/2017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37596-0F1B-49D5-A097-6AFD2A383C79}" type="slidenum">
              <a:rPr lang="en-GB" smtClean="0"/>
              <a:t>‹#›</a:t>
            </a:fld>
            <a:endParaRPr lang="en-GB"/>
          </a:p>
        </p:txBody>
      </p:sp>
    </p:spTree>
    <p:extLst>
      <p:ext uri="{BB962C8B-B14F-4D97-AF65-F5344CB8AC3E}">
        <p14:creationId xmlns:p14="http://schemas.microsoft.com/office/powerpoint/2010/main" val="11707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userDrawn="1"/>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0953FB0-82F1-4EB9-9F97-C27649C8B6D1}" type="datetimeFigureOut">
              <a:rPr lang="en-GB" smtClean="0"/>
              <a:t>29/11/2017</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BE1C6A29-59E9-4F8C-B2A8-C337101A54CB}" type="slidenum">
              <a:rPr lang="en-GB" smtClean="0"/>
              <a:t>‹#›</a:t>
            </a:fld>
            <a:endParaRPr lang="en-GB"/>
          </a:p>
        </p:txBody>
      </p:sp>
      <p:sp>
        <p:nvSpPr>
          <p:cNvPr id="67" name="Oval 66">
            <a:extLst>
              <a:ext uri="{FF2B5EF4-FFF2-40B4-BE49-F238E27FC236}">
                <a16:creationId xmlns:a16="http://schemas.microsoft.com/office/drawing/2014/main" id="{49F0E1BD-B41C-4397-98ED-2A09A8075291}"/>
              </a:ext>
            </a:extLst>
          </p:cNvPr>
          <p:cNvSpPr/>
          <p:nvPr userDrawn="1"/>
        </p:nvSpPr>
        <p:spPr>
          <a:xfrm>
            <a:off x="11349588" y="444428"/>
            <a:ext cx="189414" cy="1894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9" name="Picture 68">
            <a:extLst>
              <a:ext uri="{FF2B5EF4-FFF2-40B4-BE49-F238E27FC236}">
                <a16:creationId xmlns:a16="http://schemas.microsoft.com/office/drawing/2014/main" id="{B3AC3DFF-FDA1-4310-B479-DACB3EAA5304}"/>
              </a:ext>
            </a:extLst>
          </p:cNvPr>
          <p:cNvPicPr>
            <a:picLocks noChangeAspect="1"/>
          </p:cNvPicPr>
          <p:nvPr userDrawn="1"/>
        </p:nvPicPr>
        <p:blipFill rotWithShape="1">
          <a:blip r:embed="rId3"/>
          <a:srcRect t="41734"/>
          <a:stretch/>
        </p:blipFill>
        <p:spPr>
          <a:xfrm>
            <a:off x="-6353" y="-23919"/>
            <a:ext cx="12201528" cy="780050"/>
          </a:xfrm>
          <a:prstGeom prst="rect">
            <a:avLst/>
          </a:prstGeom>
        </p:spPr>
      </p:pic>
      <p:pic>
        <p:nvPicPr>
          <p:cNvPr id="70" name="Picture 69">
            <a:extLst>
              <a:ext uri="{FF2B5EF4-FFF2-40B4-BE49-F238E27FC236}">
                <a16:creationId xmlns:a16="http://schemas.microsoft.com/office/drawing/2014/main" id="{B1D5A084-EE53-4224-B6A0-37A6B34339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3" y="-47194"/>
            <a:ext cx="2210734" cy="811455"/>
          </a:xfrm>
          <a:prstGeom prst="rect">
            <a:avLst/>
          </a:prstGeom>
        </p:spPr>
      </p:pic>
    </p:spTree>
    <p:extLst>
      <p:ext uri="{BB962C8B-B14F-4D97-AF65-F5344CB8AC3E}">
        <p14:creationId xmlns:p14="http://schemas.microsoft.com/office/powerpoint/2010/main" val="3351037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953FB0-82F1-4EB9-9F97-C27649C8B6D1}" type="datetimeFigureOut">
              <a:rPr lang="en-GB" smtClean="0"/>
              <a:t>29/11/2017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1C6A29-59E9-4F8C-B2A8-C337101A54CB}" type="slidenum">
              <a:rPr lang="en-GB" smtClean="0"/>
              <a:t>‹#›</a:t>
            </a:fld>
            <a:endParaRPr lang="en-GB"/>
          </a:p>
        </p:txBody>
      </p:sp>
    </p:spTree>
    <p:extLst>
      <p:ext uri="{BB962C8B-B14F-4D97-AF65-F5344CB8AC3E}">
        <p14:creationId xmlns:p14="http://schemas.microsoft.com/office/powerpoint/2010/main" val="1863824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953FB0-82F1-4EB9-9F97-C27649C8B6D1}" type="datetimeFigureOut">
              <a:rPr lang="en-GB" smtClean="0"/>
              <a:t>29/11/2017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1C6A29-59E9-4F8C-B2A8-C337101A54CB}" type="slidenum">
              <a:rPr lang="en-GB" smtClean="0"/>
              <a:t>‹#›</a:t>
            </a:fld>
            <a:endParaRPr lang="en-GB"/>
          </a:p>
        </p:txBody>
      </p:sp>
    </p:spTree>
    <p:extLst>
      <p:ext uri="{BB962C8B-B14F-4D97-AF65-F5344CB8AC3E}">
        <p14:creationId xmlns:p14="http://schemas.microsoft.com/office/powerpoint/2010/main" val="30320679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953FB0-82F1-4EB9-9F97-C27649C8B6D1}" type="datetimeFigureOut">
              <a:rPr lang="en-GB" smtClean="0"/>
              <a:t>29/11/2017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1C6A29-59E9-4F8C-B2A8-C337101A54CB}"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560585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953FB0-82F1-4EB9-9F97-C27649C8B6D1}" type="datetimeFigureOut">
              <a:rPr lang="en-GB" smtClean="0"/>
              <a:t>29/11/2017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1C6A29-59E9-4F8C-B2A8-C337101A54CB}" type="slidenum">
              <a:rPr lang="en-GB" smtClean="0"/>
              <a:t>‹#›</a:t>
            </a:fld>
            <a:endParaRPr lang="en-GB"/>
          </a:p>
        </p:txBody>
      </p:sp>
    </p:spTree>
    <p:extLst>
      <p:ext uri="{BB962C8B-B14F-4D97-AF65-F5344CB8AC3E}">
        <p14:creationId xmlns:p14="http://schemas.microsoft.com/office/powerpoint/2010/main" val="517519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0953FB0-82F1-4EB9-9F97-C27649C8B6D1}" type="datetimeFigureOut">
              <a:rPr lang="en-GB" smtClean="0"/>
              <a:t>29/11/2017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1C6A29-59E9-4F8C-B2A8-C337101A54CB}" type="slidenum">
              <a:rPr lang="en-GB" smtClean="0"/>
              <a:t>‹#›</a:t>
            </a:fld>
            <a:endParaRPr lang="en-GB"/>
          </a:p>
        </p:txBody>
      </p:sp>
    </p:spTree>
    <p:extLst>
      <p:ext uri="{BB962C8B-B14F-4D97-AF65-F5344CB8AC3E}">
        <p14:creationId xmlns:p14="http://schemas.microsoft.com/office/powerpoint/2010/main" val="9877867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0953FB0-82F1-4EB9-9F97-C27649C8B6D1}" type="datetimeFigureOut">
              <a:rPr lang="en-GB" smtClean="0"/>
              <a:t>29/11/2017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1C6A29-59E9-4F8C-B2A8-C337101A54CB}" type="slidenum">
              <a:rPr lang="en-GB" smtClean="0"/>
              <a:t>‹#›</a:t>
            </a:fld>
            <a:endParaRPr lang="en-GB"/>
          </a:p>
        </p:txBody>
      </p:sp>
    </p:spTree>
    <p:extLst>
      <p:ext uri="{BB962C8B-B14F-4D97-AF65-F5344CB8AC3E}">
        <p14:creationId xmlns:p14="http://schemas.microsoft.com/office/powerpoint/2010/main" val="388266410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953FB0-82F1-4EB9-9F97-C27649C8B6D1}" type="datetimeFigureOut">
              <a:rPr lang="en-GB" smtClean="0"/>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1C6A29-59E9-4F8C-B2A8-C337101A54CB}" type="slidenum">
              <a:rPr lang="en-GB" smtClean="0"/>
              <a:t>‹#›</a:t>
            </a:fld>
            <a:endParaRPr lang="en-GB"/>
          </a:p>
        </p:txBody>
      </p:sp>
    </p:spTree>
    <p:extLst>
      <p:ext uri="{BB962C8B-B14F-4D97-AF65-F5344CB8AC3E}">
        <p14:creationId xmlns:p14="http://schemas.microsoft.com/office/powerpoint/2010/main" val="12207218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953FB0-82F1-4EB9-9F97-C27649C8B6D1}" type="datetimeFigureOut">
              <a:rPr lang="en-GB" smtClean="0"/>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1C6A29-59E9-4F8C-B2A8-C337101A54CB}" type="slidenum">
              <a:rPr lang="en-GB" smtClean="0"/>
              <a:t>‹#›</a:t>
            </a:fld>
            <a:endParaRPr lang="en-GB"/>
          </a:p>
        </p:txBody>
      </p:sp>
    </p:spTree>
    <p:extLst>
      <p:ext uri="{BB962C8B-B14F-4D97-AF65-F5344CB8AC3E}">
        <p14:creationId xmlns:p14="http://schemas.microsoft.com/office/powerpoint/2010/main" val="25860320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953FB0-82F1-4EB9-9F97-C27649C8B6D1}" type="datetimeFigureOut">
              <a:rPr lang="en-GB" smtClean="0"/>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1C6A29-59E9-4F8C-B2A8-C337101A54CB}" type="slidenum">
              <a:rPr lang="en-GB" smtClean="0"/>
              <a:t>‹#›</a:t>
            </a:fld>
            <a:endParaRPr lang="en-GB"/>
          </a:p>
        </p:txBody>
      </p:sp>
    </p:spTree>
    <p:extLst>
      <p:ext uri="{BB962C8B-B14F-4D97-AF65-F5344CB8AC3E}">
        <p14:creationId xmlns:p14="http://schemas.microsoft.com/office/powerpoint/2010/main" val="25702673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953FB0-82F1-4EB9-9F97-C27649C8B6D1}" type="datetimeFigureOut">
              <a:rPr lang="en-GB" smtClean="0"/>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1C6A29-59E9-4F8C-B2A8-C337101A54CB}" type="slidenum">
              <a:rPr lang="en-GB" smtClean="0"/>
              <a:t>‹#›</a:t>
            </a:fld>
            <a:endParaRPr lang="en-GB"/>
          </a:p>
        </p:txBody>
      </p:sp>
    </p:spTree>
    <p:extLst>
      <p:ext uri="{BB962C8B-B14F-4D97-AF65-F5344CB8AC3E}">
        <p14:creationId xmlns:p14="http://schemas.microsoft.com/office/powerpoint/2010/main" val="2959746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953FB0-82F1-4EB9-9F97-C27649C8B6D1}" type="datetimeFigureOut">
              <a:rPr lang="en-GB" smtClean="0"/>
              <a:t>29/11/2017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1C6A29-59E9-4F8C-B2A8-C337101A54CB}" type="slidenum">
              <a:rPr lang="en-GB" smtClean="0"/>
              <a:t>‹#›</a:t>
            </a:fld>
            <a:endParaRPr lang="en-GB"/>
          </a:p>
        </p:txBody>
      </p:sp>
    </p:spTree>
    <p:extLst>
      <p:ext uri="{BB962C8B-B14F-4D97-AF65-F5344CB8AC3E}">
        <p14:creationId xmlns:p14="http://schemas.microsoft.com/office/powerpoint/2010/main" val="16853037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953FB0-82F1-4EB9-9F97-C27649C8B6D1}" type="datetimeFigureOut">
              <a:rPr lang="en-GB" smtClean="0"/>
              <a:t>29/11/2017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1C6A29-59E9-4F8C-B2A8-C337101A54CB}" type="slidenum">
              <a:rPr lang="en-GB" smtClean="0"/>
              <a:t>‹#›</a:t>
            </a:fld>
            <a:endParaRPr lang="en-GB"/>
          </a:p>
        </p:txBody>
      </p:sp>
    </p:spTree>
    <p:extLst>
      <p:ext uri="{BB962C8B-B14F-4D97-AF65-F5344CB8AC3E}">
        <p14:creationId xmlns:p14="http://schemas.microsoft.com/office/powerpoint/2010/main" val="32928556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953FB0-82F1-4EB9-9F97-C27649C8B6D1}" type="datetimeFigureOut">
              <a:rPr lang="en-GB" smtClean="0"/>
              <a:t>29/11/2017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1C6A29-59E9-4F8C-B2A8-C337101A54CB}" type="slidenum">
              <a:rPr lang="en-GB" smtClean="0"/>
              <a:t>‹#›</a:t>
            </a:fld>
            <a:endParaRPr lang="en-GB"/>
          </a:p>
        </p:txBody>
      </p:sp>
    </p:spTree>
    <p:extLst>
      <p:ext uri="{BB962C8B-B14F-4D97-AF65-F5344CB8AC3E}">
        <p14:creationId xmlns:p14="http://schemas.microsoft.com/office/powerpoint/2010/main" val="5947742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53FB0-82F1-4EB9-9F97-C27649C8B6D1}" type="datetimeFigureOut">
              <a:rPr lang="en-GB" smtClean="0"/>
              <a:t>29/11/2017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1C6A29-59E9-4F8C-B2A8-C337101A54CB}" type="slidenum">
              <a:rPr lang="en-GB" smtClean="0"/>
              <a:t>‹#›</a:t>
            </a:fld>
            <a:endParaRPr lang="en-GB"/>
          </a:p>
        </p:txBody>
      </p:sp>
    </p:spTree>
    <p:extLst>
      <p:ext uri="{BB962C8B-B14F-4D97-AF65-F5344CB8AC3E}">
        <p14:creationId xmlns:p14="http://schemas.microsoft.com/office/powerpoint/2010/main" val="160237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953FB0-82F1-4EB9-9F97-C27649C8B6D1}" type="datetimeFigureOut">
              <a:rPr lang="en-GB" smtClean="0"/>
              <a:t>29/11/2017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1C6A29-59E9-4F8C-B2A8-C337101A54CB}" type="slidenum">
              <a:rPr lang="en-GB" smtClean="0"/>
              <a:t>‹#›</a:t>
            </a:fld>
            <a:endParaRPr lang="en-GB"/>
          </a:p>
        </p:txBody>
      </p:sp>
    </p:spTree>
    <p:extLst>
      <p:ext uri="{BB962C8B-B14F-4D97-AF65-F5344CB8AC3E}">
        <p14:creationId xmlns:p14="http://schemas.microsoft.com/office/powerpoint/2010/main" val="19515853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953FB0-82F1-4EB9-9F97-C27649C8B6D1}" type="datetimeFigureOut">
              <a:rPr lang="en-GB" smtClean="0"/>
              <a:t>29/11/2017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1C6A29-59E9-4F8C-B2A8-C337101A54CB}" type="slidenum">
              <a:rPr lang="en-GB" smtClean="0"/>
              <a:t>‹#›</a:t>
            </a:fld>
            <a:endParaRPr lang="en-GB"/>
          </a:p>
        </p:txBody>
      </p:sp>
    </p:spTree>
    <p:extLst>
      <p:ext uri="{BB962C8B-B14F-4D97-AF65-F5344CB8AC3E}">
        <p14:creationId xmlns:p14="http://schemas.microsoft.com/office/powerpoint/2010/main" val="29796623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0953FB0-82F1-4EB9-9F97-C27649C8B6D1}" type="datetimeFigureOut">
              <a:rPr lang="en-GB" smtClean="0"/>
              <a:t>29/11/2017</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E1C6A29-59E9-4F8C-B2A8-C337101A54CB}" type="slidenum">
              <a:rPr lang="en-GB" smtClean="0"/>
              <a:t>‹#›</a:t>
            </a:fld>
            <a:endParaRPr lang="en-GB"/>
          </a:p>
        </p:txBody>
      </p:sp>
      <p:sp>
        <p:nvSpPr>
          <p:cNvPr id="49" name="Oval 48"/>
          <p:cNvSpPr/>
          <p:nvPr userDrawn="1"/>
        </p:nvSpPr>
        <p:spPr>
          <a:xfrm>
            <a:off x="11349588" y="444428"/>
            <a:ext cx="189414" cy="1894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a:extLst>
              <a:ext uri="{FF2B5EF4-FFF2-40B4-BE49-F238E27FC236}">
                <a16:creationId xmlns:a16="http://schemas.microsoft.com/office/drawing/2014/main" id="{49CA7757-A593-467C-8621-713CBE091D0A}"/>
              </a:ext>
            </a:extLst>
          </p:cNvPr>
          <p:cNvPicPr>
            <a:picLocks noChangeAspect="1"/>
          </p:cNvPicPr>
          <p:nvPr userDrawn="1"/>
        </p:nvPicPr>
        <p:blipFill rotWithShape="1">
          <a:blip r:embed="rId19"/>
          <a:srcRect t="41734"/>
          <a:stretch/>
        </p:blipFill>
        <p:spPr>
          <a:xfrm>
            <a:off x="-6353" y="-23919"/>
            <a:ext cx="12201528" cy="780050"/>
          </a:xfrm>
          <a:prstGeom prst="rect">
            <a:avLst/>
          </a:prstGeom>
        </p:spPr>
      </p:pic>
      <p:pic>
        <p:nvPicPr>
          <p:cNvPr id="52" name="Picture 51">
            <a:extLst>
              <a:ext uri="{FF2B5EF4-FFF2-40B4-BE49-F238E27FC236}">
                <a16:creationId xmlns:a16="http://schemas.microsoft.com/office/drawing/2014/main" id="{F36809CA-5FBA-487C-8932-C2FC20C794B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33" y="-47194"/>
            <a:ext cx="2210734" cy="811455"/>
          </a:xfrm>
          <a:prstGeom prst="rect">
            <a:avLst/>
          </a:prstGeom>
        </p:spPr>
      </p:pic>
    </p:spTree>
    <p:extLst>
      <p:ext uri="{BB962C8B-B14F-4D97-AF65-F5344CB8AC3E}">
        <p14:creationId xmlns:p14="http://schemas.microsoft.com/office/powerpoint/2010/main" val="2072675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hyperlink" Target="https://dl.acm.org/citation.cfm?id=250566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dl.acm.org/citation.cfm?id=2806599" TargetMode="External"/><Relationship Id="rId2" Type="http://schemas.openxmlformats.org/officeDocument/2006/relationships/hyperlink" Target="https://dl.acm.org/citation.cfm?id=2661935" TargetMode="External"/><Relationship Id="rId1" Type="http://schemas.openxmlformats.org/officeDocument/2006/relationships/slideLayout" Target="../slideLayouts/slideLayout14.xml"/><Relationship Id="rId4" Type="http://schemas.openxmlformats.org/officeDocument/2006/relationships/hyperlink" Target="https://dl.acm.org/citation.cfm?id=2766462.2767702"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hyperlink" Target="https://arxiv.org/abs/1602.01137"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microsoft.com/en-us/download/details.aspx?id=52597"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bit.ly/neuralir-intro" TargetMode="External"/><Relationship Id="rId1" Type="http://schemas.openxmlformats.org/officeDocument/2006/relationships/slideLayout" Target="../slideLayouts/slideLayout9.xml"/><Relationship Id="rId5" Type="http://schemas.openxmlformats.org/officeDocument/2006/relationships/hyperlink" Target="http://nn4ir.com/" TargetMode="External"/><Relationship Id="rId4" Type="http://schemas.openxmlformats.org/officeDocument/2006/relationships/hyperlink" Target="http://bit.ly/NeuIRTutorial-WSDM2017" TargetMode="Externa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hyperlink" Target="http://anthology.aclweb.org/P/P16/P16-1035.pdf" TargetMode="Externa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5" Type="http://schemas.openxmlformats.org/officeDocument/2006/relationships/hyperlink" Target="https://dl.acm.org/citation.cfm?id=3121099" TargetMode="External"/><Relationship Id="rId4" Type="http://schemas.openxmlformats.org/officeDocument/2006/relationships/hyperlink" Target="https://dl.acm.org/citation.cfm?id=3052579"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microsoft.com/en-us/research/wp-content/uploads/2017/06/fntir-neuralir-mitra.pdf"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hyperlink" Target="https://github.com/bmitra-msft/NDRM/blob/master/notebooks/Duet.ipynb" TargetMode="Externa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hyperlink" Target="https://github.com/bmitra-msft/NDRM/blob/master/notebooks/Duet.ipynb" TargetMode="Externa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hyperlink" Target="https://arxiv.org/abs/1711.09174" TargetMode="External"/><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https://arxiv.org/abs/1710.06061" TargetMode="External"/><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8" Type="http://schemas.openxmlformats.org/officeDocument/2006/relationships/hyperlink" Target="https://www.microsoft.com/en-us/research/wp-content/uploads/2017/06/fntir-neuralir-mitra.pdf" TargetMode="External"/><Relationship Id="rId13" Type="http://schemas.openxmlformats.org/officeDocument/2006/relationships/hyperlink" Target="http://anthology.aclweb.org/P/P16/P16-1035.pdf" TargetMode="External"/><Relationship Id="rId3" Type="http://schemas.openxmlformats.org/officeDocument/2006/relationships/image" Target="../media/image4.png"/><Relationship Id="rId7" Type="http://schemas.openxmlformats.org/officeDocument/2006/relationships/image" Target="../media/image3.png"/><Relationship Id="rId12" Type="http://schemas.openxmlformats.org/officeDocument/2006/relationships/hyperlink" Target="https://dl.acm.org/citation.cfm?id=3121099" TargetMode="External"/><Relationship Id="rId17" Type="http://schemas.openxmlformats.org/officeDocument/2006/relationships/hyperlink" Target="https://dl.acm.org/citation.cfm?id=2766462.2767702" TargetMode="External"/><Relationship Id="rId2" Type="http://schemas.openxmlformats.org/officeDocument/2006/relationships/image" Target="../media/image1.jpeg"/><Relationship Id="rId16" Type="http://schemas.openxmlformats.org/officeDocument/2006/relationships/hyperlink" Target="https://dl.acm.org/citation.cfm?id=2806599" TargetMode="External"/><Relationship Id="rId1" Type="http://schemas.openxmlformats.org/officeDocument/2006/relationships/slideLayout" Target="../slideLayouts/slideLayout3.xml"/><Relationship Id="rId6" Type="http://schemas.openxmlformats.org/officeDocument/2006/relationships/image" Target="../media/image2.emf"/><Relationship Id="rId11" Type="http://schemas.openxmlformats.org/officeDocument/2006/relationships/hyperlink" Target="https://dl.acm.org/citation.cfm?id=3052579" TargetMode="External"/><Relationship Id="rId5" Type="http://schemas.microsoft.com/office/2007/relationships/hdphoto" Target="../media/hdphoto3.wdp"/><Relationship Id="rId15" Type="http://schemas.openxmlformats.org/officeDocument/2006/relationships/hyperlink" Target="https://dl.acm.org/citation.cfm?id=2889361" TargetMode="External"/><Relationship Id="rId10" Type="http://schemas.openxmlformats.org/officeDocument/2006/relationships/hyperlink" Target="https://arxiv.org/abs/1710.06061" TargetMode="External"/><Relationship Id="rId4" Type="http://schemas.openxmlformats.org/officeDocument/2006/relationships/image" Target="../media/image53.png"/><Relationship Id="rId9" Type="http://schemas.openxmlformats.org/officeDocument/2006/relationships/hyperlink" Target="https://arxiv.org/abs/1711.09174" TargetMode="External"/><Relationship Id="rId14" Type="http://schemas.openxmlformats.org/officeDocument/2006/relationships/hyperlink" Target="https://arxiv.org/abs/1602.01137"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bit.ly/neuralir-intro"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Group 86"/>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88" name="Rectangle 87"/>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2"/>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59" name="Group 90"/>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92" name="Freeform 32"/>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3"/>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4"/>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Freeform 35"/>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6" name="Freeform 36"/>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7"/>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8"/>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9"/>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40"/>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Rectangle 41"/>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nvGrpSpPr>
          <p:cNvPr id="103" name="Group 102"/>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04" name="Rectangle 5"/>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5" name="Freeform 6"/>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7"/>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8"/>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9"/>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10"/>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11"/>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12"/>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13"/>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14"/>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15"/>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16"/>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17"/>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18"/>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19"/>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20"/>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21"/>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1" name="Freeform 22"/>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2" name="Freeform 23"/>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3" name="Freeform 24"/>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4" name="Freeform 25"/>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5" name="Freeform 26"/>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6" name="Freeform 27"/>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7" name="Freeform 28"/>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8" name="Freeform 29"/>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9" name="Freeform 30"/>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0" name="Freeform 31"/>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1" name="Freeform 32"/>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2" name="Rectangle 33"/>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3" name="Freeform 34"/>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4" name="Freeform 35"/>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5" name="Freeform 36"/>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6" name="Freeform 37"/>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7" name="Freeform 38"/>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8" name="Freeform 39"/>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9" name="Freeform 40"/>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0" name="Freeform 41"/>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1" name="Freeform 42"/>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2" name="Freeform 43"/>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3" name="Freeform 44"/>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4" name="Rectangle 45"/>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45" name="Freeform 46"/>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6" name="Freeform 47"/>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7" name="Freeform 48"/>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8" name="Freeform 49"/>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9" name="Freeform 50"/>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0" name="Freeform 51"/>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1" name="Freeform 52"/>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2" name="Freeform 53"/>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3" name="Freeform 54"/>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4" name="Freeform 55"/>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5" name="Freeform 56"/>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6" name="Freeform 57"/>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7" name="Freeform 58"/>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60" name="Title 1"/>
          <p:cNvSpPr>
            <a:spLocks noGrp="1"/>
          </p:cNvSpPr>
          <p:nvPr>
            <p:ph type="ctrTitle"/>
          </p:nvPr>
        </p:nvSpPr>
        <p:spPr>
          <a:xfrm>
            <a:off x="2017712" y="1322894"/>
            <a:ext cx="9243428" cy="2387600"/>
          </a:xfrm>
        </p:spPr>
        <p:txBody>
          <a:bodyPr>
            <a:normAutofit/>
          </a:bodyPr>
          <a:lstStyle/>
          <a:p>
            <a:pPr>
              <a:lnSpc>
                <a:spcPct val="100000"/>
              </a:lnSpc>
            </a:pPr>
            <a:r>
              <a:rPr lang="en-GB" sz="6000">
                <a:solidFill>
                  <a:schemeClr val="tx1">
                    <a:lumMod val="85000"/>
                    <a:lumOff val="15000"/>
                  </a:schemeClr>
                </a:solidFill>
              </a:rPr>
              <a:t>Neural Models for</a:t>
            </a:r>
            <a:br>
              <a:rPr lang="en-GB" sz="6000">
                <a:solidFill>
                  <a:schemeClr val="tx1">
                    <a:lumMod val="85000"/>
                    <a:lumOff val="15000"/>
                  </a:schemeClr>
                </a:solidFill>
              </a:rPr>
            </a:br>
            <a:r>
              <a:rPr lang="en-GB" sz="6000">
                <a:solidFill>
                  <a:schemeClr val="tx1">
                    <a:lumMod val="85000"/>
                    <a:lumOff val="15000"/>
                  </a:schemeClr>
                </a:solidFill>
              </a:rPr>
              <a:t>Information Retrieval</a:t>
            </a:r>
            <a:endParaRPr lang="en-GB" sz="6000" dirty="0">
              <a:solidFill>
                <a:schemeClr val="tx1">
                  <a:lumMod val="85000"/>
                  <a:lumOff val="15000"/>
                </a:schemeClr>
              </a:solidFill>
            </a:endParaRPr>
          </a:p>
        </p:txBody>
      </p:sp>
      <p:sp>
        <p:nvSpPr>
          <p:cNvPr id="161" name="Subtitle 2"/>
          <p:cNvSpPr>
            <a:spLocks noGrp="1"/>
          </p:cNvSpPr>
          <p:nvPr>
            <p:ph type="subTitle" idx="1"/>
          </p:nvPr>
        </p:nvSpPr>
        <p:spPr>
          <a:xfrm>
            <a:off x="1470024" y="4108441"/>
            <a:ext cx="9791116" cy="2487621"/>
          </a:xfrm>
        </p:spPr>
        <p:txBody>
          <a:bodyPr>
            <a:normAutofit/>
          </a:bodyPr>
          <a:lstStyle/>
          <a:p>
            <a:pPr algn="r">
              <a:spcBef>
                <a:spcPts val="0"/>
              </a:spcBef>
            </a:pPr>
            <a:r>
              <a:rPr lang="en-US" sz="2400" dirty="0">
                <a:latin typeface="Segoe UI" panose="020B0502040204020203" pitchFamily="34" charset="0"/>
                <a:cs typeface="Segoe UI" panose="020B0502040204020203" pitchFamily="34" charset="0"/>
              </a:rPr>
              <a:t>Bhaskar Mitra</a:t>
            </a:r>
          </a:p>
          <a:p>
            <a:pPr algn="r">
              <a:spcBef>
                <a:spcPts val="1200"/>
              </a:spcBef>
            </a:pPr>
            <a:r>
              <a:rPr lang="en-US" sz="1800" cap="none" dirty="0">
                <a:solidFill>
                  <a:schemeClr val="tx1">
                    <a:lumMod val="85000"/>
                    <a:lumOff val="15000"/>
                  </a:schemeClr>
                </a:solidFill>
              </a:rPr>
              <a:t>Principal Applied Scientist</a:t>
            </a:r>
          </a:p>
          <a:p>
            <a:pPr algn="r">
              <a:spcBef>
                <a:spcPts val="0"/>
              </a:spcBef>
            </a:pPr>
            <a:r>
              <a:rPr lang="en-US" sz="1800" cap="none" dirty="0">
                <a:solidFill>
                  <a:schemeClr val="tx1">
                    <a:lumMod val="65000"/>
                    <a:lumOff val="35000"/>
                  </a:schemeClr>
                </a:solidFill>
                <a:latin typeface="+mj-lt"/>
              </a:rPr>
              <a:t>Microsoft AI and Research</a:t>
            </a:r>
          </a:p>
          <a:p>
            <a:pPr algn="r">
              <a:spcBef>
                <a:spcPts val="1200"/>
              </a:spcBef>
            </a:pPr>
            <a:r>
              <a:rPr lang="en-US" sz="1800" cap="none" dirty="0">
                <a:solidFill>
                  <a:schemeClr val="tx1">
                    <a:lumMod val="85000"/>
                    <a:lumOff val="15000"/>
                  </a:schemeClr>
                </a:solidFill>
              </a:rPr>
              <a:t>Research Student</a:t>
            </a:r>
          </a:p>
          <a:p>
            <a:pPr algn="r">
              <a:spcBef>
                <a:spcPts val="0"/>
              </a:spcBef>
            </a:pPr>
            <a:r>
              <a:rPr lang="en-US" sz="1800" cap="none" dirty="0">
                <a:solidFill>
                  <a:schemeClr val="tx1">
                    <a:lumMod val="65000"/>
                    <a:lumOff val="35000"/>
                  </a:schemeClr>
                </a:solidFill>
                <a:latin typeface="+mj-lt"/>
              </a:rPr>
              <a:t>Dept. of Computer Science</a:t>
            </a:r>
          </a:p>
          <a:p>
            <a:pPr algn="r">
              <a:spcBef>
                <a:spcPts val="0"/>
              </a:spcBef>
            </a:pPr>
            <a:r>
              <a:rPr lang="en-US" sz="1800" cap="none" dirty="0">
                <a:solidFill>
                  <a:schemeClr val="tx1">
                    <a:lumMod val="65000"/>
                    <a:lumOff val="35000"/>
                  </a:schemeClr>
                </a:solidFill>
                <a:latin typeface="+mj-lt"/>
              </a:rPr>
              <a:t>University College London</a:t>
            </a:r>
            <a:endParaRPr lang="en-GB" sz="1800" cap="none" dirty="0">
              <a:solidFill>
                <a:schemeClr val="tx1">
                  <a:lumMod val="65000"/>
                  <a:lumOff val="35000"/>
                </a:schemeClr>
              </a:solidFill>
              <a:latin typeface="+mj-lt"/>
            </a:endParaRPr>
          </a:p>
        </p:txBody>
      </p:sp>
      <p:sp>
        <p:nvSpPr>
          <p:cNvPr id="86" name="Oval 85">
            <a:extLst>
              <a:ext uri="{FF2B5EF4-FFF2-40B4-BE49-F238E27FC236}">
                <a16:creationId xmlns:a16="http://schemas.microsoft.com/office/drawing/2014/main" id="{2F23A966-BDD9-461D-81FF-7015BAE5CD4C}"/>
              </a:ext>
            </a:extLst>
          </p:cNvPr>
          <p:cNvSpPr/>
          <p:nvPr/>
        </p:nvSpPr>
        <p:spPr>
          <a:xfrm>
            <a:off x="11349588" y="444428"/>
            <a:ext cx="189414" cy="1894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Picture 86">
            <a:extLst>
              <a:ext uri="{FF2B5EF4-FFF2-40B4-BE49-F238E27FC236}">
                <a16:creationId xmlns:a16="http://schemas.microsoft.com/office/drawing/2014/main" id="{42E72D41-E407-4E41-A95A-728C874219EE}"/>
              </a:ext>
            </a:extLst>
          </p:cNvPr>
          <p:cNvPicPr>
            <a:picLocks noChangeAspect="1"/>
          </p:cNvPicPr>
          <p:nvPr/>
        </p:nvPicPr>
        <p:blipFill rotWithShape="1">
          <a:blip r:embed="rId3"/>
          <a:srcRect t="41734"/>
          <a:stretch/>
        </p:blipFill>
        <p:spPr>
          <a:xfrm>
            <a:off x="-6353" y="-23919"/>
            <a:ext cx="12201528" cy="780050"/>
          </a:xfrm>
          <a:prstGeom prst="rect">
            <a:avLst/>
          </a:prstGeom>
        </p:spPr>
      </p:pic>
      <p:pic>
        <p:nvPicPr>
          <p:cNvPr id="90" name="Picture 89">
            <a:extLst>
              <a:ext uri="{FF2B5EF4-FFF2-40B4-BE49-F238E27FC236}">
                <a16:creationId xmlns:a16="http://schemas.microsoft.com/office/drawing/2014/main" id="{C911AE48-CA63-4CDA-B16D-F803EDC54F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 y="-47194"/>
            <a:ext cx="2210734" cy="811455"/>
          </a:xfrm>
          <a:prstGeom prst="rect">
            <a:avLst/>
          </a:prstGeom>
        </p:spPr>
      </p:pic>
      <p:sp>
        <p:nvSpPr>
          <p:cNvPr id="76" name="Subtitle 2">
            <a:extLst>
              <a:ext uri="{FF2B5EF4-FFF2-40B4-BE49-F238E27FC236}">
                <a16:creationId xmlns:a16="http://schemas.microsoft.com/office/drawing/2014/main" id="{3452E4E3-6872-4F16-98BE-44DF011D05C4}"/>
              </a:ext>
            </a:extLst>
          </p:cNvPr>
          <p:cNvSpPr txBox="1">
            <a:spLocks/>
          </p:cNvSpPr>
          <p:nvPr/>
        </p:nvSpPr>
        <p:spPr>
          <a:xfrm>
            <a:off x="2790041" y="4210051"/>
            <a:ext cx="4979402" cy="43820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spcBef>
                <a:spcPts val="1200"/>
              </a:spcBef>
            </a:pPr>
            <a:r>
              <a:rPr lang="en-US" sz="1800" cap="none" dirty="0">
                <a:solidFill>
                  <a:schemeClr val="tx1">
                    <a:lumMod val="85000"/>
                    <a:lumOff val="15000"/>
                  </a:schemeClr>
                </a:solidFill>
              </a:rPr>
              <a:t>November, 2017</a:t>
            </a:r>
            <a:endParaRPr lang="en-GB" sz="1800" cap="none" dirty="0">
              <a:solidFill>
                <a:schemeClr val="tx1">
                  <a:lumMod val="65000"/>
                  <a:lumOff val="35000"/>
                </a:schemeClr>
              </a:solidFill>
              <a:latin typeface="+mj-lt"/>
            </a:endParaRPr>
          </a:p>
        </p:txBody>
      </p:sp>
    </p:spTree>
    <p:extLst>
      <p:ext uri="{BB962C8B-B14F-4D97-AF65-F5344CB8AC3E}">
        <p14:creationId xmlns:p14="http://schemas.microsoft.com/office/powerpoint/2010/main" val="4205041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2277F8-2C7B-463E-8A4F-6BBACEB2B073}"/>
              </a:ext>
            </a:extLst>
          </p:cNvPr>
          <p:cNvSpPr>
            <a:spLocks noGrp="1"/>
          </p:cNvSpPr>
          <p:nvPr>
            <p:ph type="title"/>
          </p:nvPr>
        </p:nvSpPr>
        <p:spPr/>
        <p:txBody>
          <a:bodyPr>
            <a:normAutofit/>
          </a:bodyPr>
          <a:lstStyle/>
          <a:p>
            <a:r>
              <a:rPr lang="en-US" sz="2000" dirty="0">
                <a:solidFill>
                  <a:schemeClr val="tx1">
                    <a:lumMod val="75000"/>
                    <a:lumOff val="25000"/>
                  </a:schemeClr>
                </a:solidFill>
              </a:rPr>
              <a:t>A quick refresher on</a:t>
            </a:r>
            <a:br>
              <a:rPr lang="en-US" sz="2800" dirty="0">
                <a:solidFill>
                  <a:schemeClr val="tx1">
                    <a:lumMod val="75000"/>
                    <a:lumOff val="25000"/>
                  </a:schemeClr>
                </a:solidFill>
              </a:rPr>
            </a:br>
            <a:r>
              <a:rPr lang="en-US" sz="3600" dirty="0"/>
              <a:t>vector Space representations</a:t>
            </a:r>
            <a:endParaRPr lang="en-GB" sz="3600" dirty="0"/>
          </a:p>
        </p:txBody>
      </p:sp>
      <p:sp>
        <p:nvSpPr>
          <p:cNvPr id="6" name="Text Placeholder 5">
            <a:extLst>
              <a:ext uri="{FF2B5EF4-FFF2-40B4-BE49-F238E27FC236}">
                <a16:creationId xmlns:a16="http://schemas.microsoft.com/office/drawing/2014/main" id="{E6E2E1B3-BFE4-4BEF-85D1-90E54FEBC837}"/>
              </a:ext>
            </a:extLst>
          </p:cNvPr>
          <p:cNvSpPr>
            <a:spLocks noGrp="1"/>
          </p:cNvSpPr>
          <p:nvPr>
            <p:ph type="body" sz="half" idx="2"/>
          </p:nvPr>
        </p:nvSpPr>
        <p:spPr>
          <a:xfrm>
            <a:off x="1141410" y="2769476"/>
            <a:ext cx="6270191" cy="3314604"/>
          </a:xfrm>
        </p:spPr>
        <p:txBody>
          <a:bodyPr>
            <a:normAutofit/>
          </a:bodyPr>
          <a:lstStyle/>
          <a:p>
            <a:pPr>
              <a:spcBef>
                <a:spcPts val="1800"/>
              </a:spcBef>
            </a:pPr>
            <a:r>
              <a:rPr lang="en-US" sz="1800" dirty="0"/>
              <a:t>An </a:t>
            </a:r>
            <a:r>
              <a:rPr lang="en-US" sz="1800" i="1" u="sng" dirty="0"/>
              <a:t>embedding</a:t>
            </a:r>
            <a:r>
              <a:rPr lang="en-US" sz="1800" dirty="0"/>
              <a:t> </a:t>
            </a:r>
            <a:r>
              <a:rPr lang="en-GB" sz="1800" dirty="0"/>
              <a:t>is a new (latent) space such that the properties of, and the relationships between, the items are preserved</a:t>
            </a:r>
          </a:p>
          <a:p>
            <a:pPr>
              <a:spcBef>
                <a:spcPts val="1800"/>
              </a:spcBef>
            </a:pPr>
            <a:r>
              <a:rPr lang="en-GB" sz="1800" dirty="0"/>
              <a:t>Compared to original feature space an embedding space may have one or more of the following:</a:t>
            </a:r>
          </a:p>
          <a:p>
            <a:pPr marL="285750" indent="-285750">
              <a:spcBef>
                <a:spcPts val="0"/>
              </a:spcBef>
              <a:buFont typeface="Arial" panose="020B0604020202020204" pitchFamily="34" charset="0"/>
              <a:buChar char="•"/>
            </a:pPr>
            <a:r>
              <a:rPr lang="en-GB" sz="1800" dirty="0"/>
              <a:t>Less number of dimensions</a:t>
            </a:r>
          </a:p>
          <a:p>
            <a:pPr marL="285750" indent="-285750">
              <a:spcBef>
                <a:spcPts val="0"/>
              </a:spcBef>
              <a:buFont typeface="Arial" panose="020B0604020202020204" pitchFamily="34" charset="0"/>
              <a:buChar char="•"/>
            </a:pPr>
            <a:r>
              <a:rPr lang="en-GB" sz="1800" dirty="0"/>
              <a:t>Less sparseness</a:t>
            </a:r>
          </a:p>
          <a:p>
            <a:pPr marL="285750" indent="-285750">
              <a:spcBef>
                <a:spcPts val="0"/>
              </a:spcBef>
              <a:buFont typeface="Arial" panose="020B0604020202020204" pitchFamily="34" charset="0"/>
              <a:buChar char="•"/>
            </a:pPr>
            <a:r>
              <a:rPr lang="en-GB" sz="1800" dirty="0"/>
              <a:t>Disentangled principle components</a:t>
            </a:r>
          </a:p>
        </p:txBody>
      </p:sp>
      <p:pic>
        <p:nvPicPr>
          <p:cNvPr id="7" name="Picture 6">
            <a:extLst>
              <a:ext uri="{FF2B5EF4-FFF2-40B4-BE49-F238E27FC236}">
                <a16:creationId xmlns:a16="http://schemas.microsoft.com/office/drawing/2014/main" id="{7A91169A-7715-44DD-A719-793BBDEFDCBA}"/>
              </a:ext>
            </a:extLst>
          </p:cNvPr>
          <p:cNvPicPr>
            <a:picLocks noChangeAspect="1"/>
          </p:cNvPicPr>
          <p:nvPr/>
        </p:nvPicPr>
        <p:blipFill>
          <a:blip r:embed="rId2"/>
          <a:stretch>
            <a:fillRect/>
          </a:stretch>
        </p:blipFill>
        <p:spPr>
          <a:xfrm>
            <a:off x="7579769" y="2442976"/>
            <a:ext cx="4344343" cy="3154731"/>
          </a:xfrm>
          <a:prstGeom prst="rect">
            <a:avLst/>
          </a:prstGeom>
        </p:spPr>
      </p:pic>
    </p:spTree>
    <p:extLst>
      <p:ext uri="{BB962C8B-B14F-4D97-AF65-F5344CB8AC3E}">
        <p14:creationId xmlns:p14="http://schemas.microsoft.com/office/powerpoint/2010/main" val="2062571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3438-1A89-41E7-8ABE-754BBA79CF68}"/>
              </a:ext>
            </a:extLst>
          </p:cNvPr>
          <p:cNvSpPr>
            <a:spLocks noGrp="1"/>
          </p:cNvSpPr>
          <p:nvPr>
            <p:ph type="title"/>
          </p:nvPr>
        </p:nvSpPr>
        <p:spPr>
          <a:xfrm>
            <a:off x="1141413" y="609600"/>
            <a:ext cx="4631056" cy="1639886"/>
          </a:xfrm>
        </p:spPr>
        <p:txBody>
          <a:bodyPr>
            <a:normAutofit/>
          </a:bodyPr>
          <a:lstStyle/>
          <a:p>
            <a:r>
              <a:rPr lang="en-US" sz="4000" dirty="0"/>
              <a:t>Notions of similarity</a:t>
            </a:r>
            <a:endParaRPr lang="en-GB" sz="4000" dirty="0"/>
          </a:p>
        </p:txBody>
      </p:sp>
      <p:sp>
        <p:nvSpPr>
          <p:cNvPr id="4" name="Text Placeholder 3">
            <a:extLst>
              <a:ext uri="{FF2B5EF4-FFF2-40B4-BE49-F238E27FC236}">
                <a16:creationId xmlns:a16="http://schemas.microsoft.com/office/drawing/2014/main" id="{A1D11D6E-0BFB-4736-9250-8B731C41ED71}"/>
              </a:ext>
            </a:extLst>
          </p:cNvPr>
          <p:cNvSpPr>
            <a:spLocks noGrp="1"/>
          </p:cNvSpPr>
          <p:nvPr>
            <p:ph type="body" sz="half" idx="2"/>
          </p:nvPr>
        </p:nvSpPr>
        <p:spPr>
          <a:xfrm>
            <a:off x="2147257" y="2436354"/>
            <a:ext cx="7897486" cy="3491480"/>
          </a:xfrm>
        </p:spPr>
        <p:txBody>
          <a:bodyPr>
            <a:normAutofit/>
          </a:bodyPr>
          <a:lstStyle/>
          <a:p>
            <a:pPr algn="ctr">
              <a:lnSpc>
                <a:spcPct val="150000"/>
              </a:lnSpc>
              <a:spcBef>
                <a:spcPts val="0"/>
              </a:spcBef>
              <a:spcAft>
                <a:spcPts val="600"/>
              </a:spcAft>
            </a:pPr>
            <a:r>
              <a:rPr lang="en-GB" sz="2800" dirty="0"/>
              <a:t>Is “Seattle” more similar to…</a:t>
            </a:r>
          </a:p>
          <a:p>
            <a:pPr algn="ctr">
              <a:lnSpc>
                <a:spcPct val="150000"/>
              </a:lnSpc>
              <a:spcBef>
                <a:spcPts val="0"/>
              </a:spcBef>
            </a:pPr>
            <a:r>
              <a:rPr lang="en-GB" sz="2000" dirty="0">
                <a:latin typeface="+mj-lt"/>
              </a:rPr>
              <a:t>“Sydney” (similar </a:t>
            </a:r>
            <a:r>
              <a:rPr lang="en-GB" sz="2000" i="1" u="sng" dirty="0">
                <a:latin typeface="+mj-lt"/>
              </a:rPr>
              <a:t>type</a:t>
            </a:r>
            <a:r>
              <a:rPr lang="en-GB" sz="2000" dirty="0">
                <a:latin typeface="+mj-lt"/>
              </a:rPr>
              <a:t>)</a:t>
            </a:r>
          </a:p>
          <a:p>
            <a:pPr algn="ctr">
              <a:lnSpc>
                <a:spcPct val="150000"/>
              </a:lnSpc>
              <a:spcBef>
                <a:spcPts val="0"/>
              </a:spcBef>
            </a:pPr>
            <a:r>
              <a:rPr lang="en-GB" sz="2000" dirty="0">
                <a:latin typeface="+mj-lt"/>
              </a:rPr>
              <a:t>Or</a:t>
            </a:r>
          </a:p>
          <a:p>
            <a:pPr algn="ctr">
              <a:lnSpc>
                <a:spcPct val="150000"/>
              </a:lnSpc>
              <a:spcBef>
                <a:spcPts val="0"/>
              </a:spcBef>
            </a:pPr>
            <a:r>
              <a:rPr lang="en-GB" sz="2000" dirty="0">
                <a:latin typeface="+mj-lt"/>
              </a:rPr>
              <a:t>“Seahawks” (similar </a:t>
            </a:r>
            <a:r>
              <a:rPr lang="en-GB" sz="2000" i="1" u="sng" dirty="0">
                <a:latin typeface="+mj-lt"/>
              </a:rPr>
              <a:t>topic</a:t>
            </a:r>
            <a:r>
              <a:rPr lang="en-GB" sz="2000" dirty="0">
                <a:latin typeface="+mj-lt"/>
              </a:rPr>
              <a:t>)</a:t>
            </a:r>
          </a:p>
          <a:p>
            <a:pPr algn="ctr">
              <a:lnSpc>
                <a:spcPct val="150000"/>
              </a:lnSpc>
              <a:spcBef>
                <a:spcPts val="1200"/>
              </a:spcBef>
            </a:pPr>
            <a:r>
              <a:rPr lang="en-US" sz="2800" dirty="0"/>
              <a:t>Depends on what feature space you choose</a:t>
            </a:r>
            <a:endParaRPr lang="en-GB" sz="2800" dirty="0"/>
          </a:p>
        </p:txBody>
      </p:sp>
    </p:spTree>
    <p:extLst>
      <p:ext uri="{BB962C8B-B14F-4D97-AF65-F5344CB8AC3E}">
        <p14:creationId xmlns:p14="http://schemas.microsoft.com/office/powerpoint/2010/main" val="3549010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3438-1A89-41E7-8ABE-754BBA79CF68}"/>
              </a:ext>
            </a:extLst>
          </p:cNvPr>
          <p:cNvSpPr>
            <a:spLocks noGrp="1"/>
          </p:cNvSpPr>
          <p:nvPr>
            <p:ph type="title"/>
          </p:nvPr>
        </p:nvSpPr>
        <p:spPr>
          <a:xfrm>
            <a:off x="1141413" y="609600"/>
            <a:ext cx="4631056" cy="1639886"/>
          </a:xfrm>
        </p:spPr>
        <p:txBody>
          <a:bodyPr>
            <a:normAutofit/>
          </a:bodyPr>
          <a:lstStyle/>
          <a:p>
            <a:r>
              <a:rPr lang="en-US" sz="4000" dirty="0"/>
              <a:t>Notions of similarity</a:t>
            </a:r>
            <a:endParaRPr lang="en-GB" sz="4000" dirty="0"/>
          </a:p>
        </p:txBody>
      </p:sp>
      <p:sp>
        <p:nvSpPr>
          <p:cNvPr id="4" name="Text Placeholder 3">
            <a:extLst>
              <a:ext uri="{FF2B5EF4-FFF2-40B4-BE49-F238E27FC236}">
                <a16:creationId xmlns:a16="http://schemas.microsoft.com/office/drawing/2014/main" id="{A1D11D6E-0BFB-4736-9250-8B731C41ED71}"/>
              </a:ext>
            </a:extLst>
          </p:cNvPr>
          <p:cNvSpPr>
            <a:spLocks noGrp="1"/>
          </p:cNvSpPr>
          <p:nvPr>
            <p:ph type="body" sz="half" idx="2"/>
          </p:nvPr>
        </p:nvSpPr>
        <p:spPr>
          <a:xfrm>
            <a:off x="1141411" y="2436354"/>
            <a:ext cx="4631058" cy="627411"/>
          </a:xfrm>
        </p:spPr>
        <p:txBody>
          <a:bodyPr>
            <a:normAutofit/>
          </a:bodyPr>
          <a:lstStyle/>
          <a:p>
            <a:pPr algn="ctr">
              <a:lnSpc>
                <a:spcPct val="150000"/>
              </a:lnSpc>
              <a:spcBef>
                <a:spcPts val="0"/>
              </a:spcBef>
              <a:spcAft>
                <a:spcPts val="600"/>
              </a:spcAft>
            </a:pPr>
            <a:r>
              <a:rPr lang="en-US" sz="2000" dirty="0"/>
              <a:t>Consider the following toy corpus…</a:t>
            </a:r>
            <a:endParaRPr lang="en-GB" sz="2100" dirty="0"/>
          </a:p>
        </p:txBody>
      </p:sp>
      <p:pic>
        <p:nvPicPr>
          <p:cNvPr id="6" name="Picture 5">
            <a:extLst>
              <a:ext uri="{FF2B5EF4-FFF2-40B4-BE49-F238E27FC236}">
                <a16:creationId xmlns:a16="http://schemas.microsoft.com/office/drawing/2014/main" id="{D6156E33-500D-41CD-A554-AAF09D263F63}"/>
              </a:ext>
            </a:extLst>
          </p:cNvPr>
          <p:cNvPicPr>
            <a:picLocks noChangeAspect="1"/>
          </p:cNvPicPr>
          <p:nvPr/>
        </p:nvPicPr>
        <p:blipFill>
          <a:blip r:embed="rId2"/>
          <a:stretch>
            <a:fillRect/>
          </a:stretch>
        </p:blipFill>
        <p:spPr>
          <a:xfrm>
            <a:off x="6462666" y="756041"/>
            <a:ext cx="5721018" cy="6096851"/>
          </a:xfrm>
          <a:prstGeom prst="rect">
            <a:avLst/>
          </a:prstGeom>
        </p:spPr>
      </p:pic>
      <p:pic>
        <p:nvPicPr>
          <p:cNvPr id="7" name="Picture 6">
            <a:extLst>
              <a:ext uri="{FF2B5EF4-FFF2-40B4-BE49-F238E27FC236}">
                <a16:creationId xmlns:a16="http://schemas.microsoft.com/office/drawing/2014/main" id="{E2E21555-A966-4CB0-A310-9EAD565491F0}"/>
              </a:ext>
            </a:extLst>
          </p:cNvPr>
          <p:cNvPicPr>
            <a:picLocks noChangeAspect="1"/>
          </p:cNvPicPr>
          <p:nvPr/>
        </p:nvPicPr>
        <p:blipFill rotWithShape="1">
          <a:blip r:embed="rId3"/>
          <a:srcRect t="15415"/>
          <a:stretch/>
        </p:blipFill>
        <p:spPr>
          <a:xfrm>
            <a:off x="556185" y="3063765"/>
            <a:ext cx="5801510" cy="1739674"/>
          </a:xfrm>
          <a:prstGeom prst="rect">
            <a:avLst/>
          </a:prstGeom>
        </p:spPr>
      </p:pic>
      <p:sp>
        <p:nvSpPr>
          <p:cNvPr id="8" name="Text Placeholder 3">
            <a:extLst>
              <a:ext uri="{FF2B5EF4-FFF2-40B4-BE49-F238E27FC236}">
                <a16:creationId xmlns:a16="http://schemas.microsoft.com/office/drawing/2014/main" id="{495C00CE-298F-4C86-A960-90C4AD60248E}"/>
              </a:ext>
            </a:extLst>
          </p:cNvPr>
          <p:cNvSpPr txBox="1">
            <a:spLocks/>
          </p:cNvSpPr>
          <p:nvPr/>
        </p:nvSpPr>
        <p:spPr>
          <a:xfrm>
            <a:off x="1141411" y="4937900"/>
            <a:ext cx="4631058" cy="1641721"/>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pPr>
            <a:r>
              <a:rPr lang="en-US" sz="2000" dirty="0"/>
              <a:t>Now consider the different vector representations of terms you can derive from this corpus and how the items that are similar differ in these vector spaces</a:t>
            </a:r>
            <a:endParaRPr lang="en-GB" sz="2100" dirty="0"/>
          </a:p>
        </p:txBody>
      </p:sp>
      <p:cxnSp>
        <p:nvCxnSpPr>
          <p:cNvPr id="5" name="Straight Arrow Connector 4">
            <a:extLst>
              <a:ext uri="{FF2B5EF4-FFF2-40B4-BE49-F238E27FC236}">
                <a16:creationId xmlns:a16="http://schemas.microsoft.com/office/drawing/2014/main" id="{87602CF7-A7AE-4AA4-8C61-BB22EA84945F}"/>
              </a:ext>
            </a:extLst>
          </p:cNvPr>
          <p:cNvCxnSpPr>
            <a:cxnSpLocks/>
          </p:cNvCxnSpPr>
          <p:nvPr/>
        </p:nvCxnSpPr>
        <p:spPr>
          <a:xfrm>
            <a:off x="5772469" y="5758760"/>
            <a:ext cx="644097" cy="906"/>
          </a:xfrm>
          <a:prstGeom prst="straightConnector1">
            <a:avLst/>
          </a:prstGeom>
          <a:ln w="57150">
            <a:solidFill>
              <a:schemeClr val="tx1">
                <a:lumMod val="65000"/>
                <a:lumOff val="3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341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3438-1A89-41E7-8ABE-754BBA79CF68}"/>
              </a:ext>
            </a:extLst>
          </p:cNvPr>
          <p:cNvSpPr>
            <a:spLocks noGrp="1"/>
          </p:cNvSpPr>
          <p:nvPr>
            <p:ph type="title"/>
          </p:nvPr>
        </p:nvSpPr>
        <p:spPr>
          <a:xfrm>
            <a:off x="1141413" y="609600"/>
            <a:ext cx="4631056" cy="1639886"/>
          </a:xfrm>
        </p:spPr>
        <p:txBody>
          <a:bodyPr>
            <a:normAutofit/>
          </a:bodyPr>
          <a:lstStyle/>
          <a:p>
            <a:r>
              <a:rPr lang="en-US" sz="4000" dirty="0"/>
              <a:t>Notions of similarity</a:t>
            </a:r>
            <a:endParaRPr lang="en-GB" sz="4000" dirty="0"/>
          </a:p>
        </p:txBody>
      </p:sp>
      <p:pic>
        <p:nvPicPr>
          <p:cNvPr id="6" name="Picture 5">
            <a:extLst>
              <a:ext uri="{FF2B5EF4-FFF2-40B4-BE49-F238E27FC236}">
                <a16:creationId xmlns:a16="http://schemas.microsoft.com/office/drawing/2014/main" id="{D6156E33-500D-41CD-A554-AAF09D263F63}"/>
              </a:ext>
            </a:extLst>
          </p:cNvPr>
          <p:cNvPicPr>
            <a:picLocks noChangeAspect="1"/>
          </p:cNvPicPr>
          <p:nvPr/>
        </p:nvPicPr>
        <p:blipFill rotWithShape="1">
          <a:blip r:embed="rId2"/>
          <a:srcRect l="5491" t="3983" r="2236" b="67866"/>
          <a:stretch/>
        </p:blipFill>
        <p:spPr>
          <a:xfrm>
            <a:off x="1111234" y="3332876"/>
            <a:ext cx="9969532" cy="3241343"/>
          </a:xfrm>
          <a:prstGeom prst="rect">
            <a:avLst/>
          </a:prstGeom>
        </p:spPr>
      </p:pic>
      <p:pic>
        <p:nvPicPr>
          <p:cNvPr id="12" name="Picture 11">
            <a:extLst>
              <a:ext uri="{FF2B5EF4-FFF2-40B4-BE49-F238E27FC236}">
                <a16:creationId xmlns:a16="http://schemas.microsoft.com/office/drawing/2014/main" id="{4D6C6023-B480-4825-8DD0-478C954E1A41}"/>
              </a:ext>
            </a:extLst>
          </p:cNvPr>
          <p:cNvPicPr>
            <a:picLocks noChangeAspect="1"/>
          </p:cNvPicPr>
          <p:nvPr/>
        </p:nvPicPr>
        <p:blipFill rotWithShape="1">
          <a:blip r:embed="rId3"/>
          <a:srcRect t="15415"/>
          <a:stretch/>
        </p:blipFill>
        <p:spPr>
          <a:xfrm>
            <a:off x="4827935" y="1379649"/>
            <a:ext cx="5801510" cy="1739674"/>
          </a:xfrm>
          <a:prstGeom prst="rect">
            <a:avLst/>
          </a:prstGeom>
        </p:spPr>
      </p:pic>
      <p:sp>
        <p:nvSpPr>
          <p:cNvPr id="5" name="Arc 4">
            <a:extLst>
              <a:ext uri="{FF2B5EF4-FFF2-40B4-BE49-F238E27FC236}">
                <a16:creationId xmlns:a16="http://schemas.microsoft.com/office/drawing/2014/main" id="{AD92432B-4F1E-4A1F-A82F-716C73EE8B7E}"/>
              </a:ext>
            </a:extLst>
          </p:cNvPr>
          <p:cNvSpPr/>
          <p:nvPr/>
        </p:nvSpPr>
        <p:spPr>
          <a:xfrm>
            <a:off x="7728690" y="3668358"/>
            <a:ext cx="821488" cy="518518"/>
          </a:xfrm>
          <a:prstGeom prst="arc">
            <a:avLst>
              <a:gd name="adj1" fmla="val 16200000"/>
              <a:gd name="adj2" fmla="val 5357439"/>
            </a:avLst>
          </a:prstGeom>
          <a:ln w="28575">
            <a:solidFill>
              <a:schemeClr val="tx1">
                <a:lumMod val="65000"/>
                <a:lumOff val="3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8">
            <a:extLst>
              <a:ext uri="{FF2B5EF4-FFF2-40B4-BE49-F238E27FC236}">
                <a16:creationId xmlns:a16="http://schemas.microsoft.com/office/drawing/2014/main" id="{FF364F09-83CA-453F-8888-0B36BE1EEC8F}"/>
              </a:ext>
            </a:extLst>
          </p:cNvPr>
          <p:cNvSpPr/>
          <p:nvPr/>
        </p:nvSpPr>
        <p:spPr>
          <a:xfrm>
            <a:off x="7728690" y="4715308"/>
            <a:ext cx="821488" cy="518518"/>
          </a:xfrm>
          <a:prstGeom prst="arc">
            <a:avLst>
              <a:gd name="adj1" fmla="val 16200000"/>
              <a:gd name="adj2" fmla="val 5357439"/>
            </a:avLst>
          </a:prstGeom>
          <a:ln w="28575">
            <a:solidFill>
              <a:schemeClr val="tx1">
                <a:lumMod val="65000"/>
                <a:lumOff val="3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5725126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3438-1A89-41E7-8ABE-754BBA79CF68}"/>
              </a:ext>
            </a:extLst>
          </p:cNvPr>
          <p:cNvSpPr>
            <a:spLocks noGrp="1"/>
          </p:cNvSpPr>
          <p:nvPr>
            <p:ph type="title"/>
          </p:nvPr>
        </p:nvSpPr>
        <p:spPr>
          <a:xfrm>
            <a:off x="1141413" y="609600"/>
            <a:ext cx="4631056" cy="1639886"/>
          </a:xfrm>
        </p:spPr>
        <p:txBody>
          <a:bodyPr>
            <a:normAutofit/>
          </a:bodyPr>
          <a:lstStyle/>
          <a:p>
            <a:r>
              <a:rPr lang="en-US" sz="4000" dirty="0"/>
              <a:t>Notions of similarity</a:t>
            </a:r>
            <a:endParaRPr lang="en-GB" sz="4000" dirty="0"/>
          </a:p>
        </p:txBody>
      </p:sp>
      <p:pic>
        <p:nvPicPr>
          <p:cNvPr id="6" name="Picture 5">
            <a:extLst>
              <a:ext uri="{FF2B5EF4-FFF2-40B4-BE49-F238E27FC236}">
                <a16:creationId xmlns:a16="http://schemas.microsoft.com/office/drawing/2014/main" id="{D6156E33-500D-41CD-A554-AAF09D263F63}"/>
              </a:ext>
            </a:extLst>
          </p:cNvPr>
          <p:cNvPicPr>
            <a:picLocks noChangeAspect="1"/>
          </p:cNvPicPr>
          <p:nvPr/>
        </p:nvPicPr>
        <p:blipFill rotWithShape="1">
          <a:blip r:embed="rId2"/>
          <a:srcRect l="5491" t="70572" r="2236" b="1950"/>
          <a:stretch/>
        </p:blipFill>
        <p:spPr>
          <a:xfrm>
            <a:off x="1111234" y="3335985"/>
            <a:ext cx="9969532" cy="3163823"/>
          </a:xfrm>
          <a:prstGeom prst="rect">
            <a:avLst/>
          </a:prstGeom>
        </p:spPr>
      </p:pic>
      <p:pic>
        <p:nvPicPr>
          <p:cNvPr id="12" name="Picture 11">
            <a:extLst>
              <a:ext uri="{FF2B5EF4-FFF2-40B4-BE49-F238E27FC236}">
                <a16:creationId xmlns:a16="http://schemas.microsoft.com/office/drawing/2014/main" id="{4D6C6023-B480-4825-8DD0-478C954E1A41}"/>
              </a:ext>
            </a:extLst>
          </p:cNvPr>
          <p:cNvPicPr>
            <a:picLocks noChangeAspect="1"/>
          </p:cNvPicPr>
          <p:nvPr/>
        </p:nvPicPr>
        <p:blipFill rotWithShape="1">
          <a:blip r:embed="rId3"/>
          <a:srcRect t="15415"/>
          <a:stretch/>
        </p:blipFill>
        <p:spPr>
          <a:xfrm>
            <a:off x="4827935" y="1379649"/>
            <a:ext cx="5801510" cy="1739674"/>
          </a:xfrm>
          <a:prstGeom prst="rect">
            <a:avLst/>
          </a:prstGeom>
        </p:spPr>
      </p:pic>
      <p:sp>
        <p:nvSpPr>
          <p:cNvPr id="5" name="Arc 4">
            <a:extLst>
              <a:ext uri="{FF2B5EF4-FFF2-40B4-BE49-F238E27FC236}">
                <a16:creationId xmlns:a16="http://schemas.microsoft.com/office/drawing/2014/main" id="{161E0963-99DE-4229-8DEF-F885F0CD724F}"/>
              </a:ext>
            </a:extLst>
          </p:cNvPr>
          <p:cNvSpPr/>
          <p:nvPr/>
        </p:nvSpPr>
        <p:spPr>
          <a:xfrm>
            <a:off x="10562829" y="3661728"/>
            <a:ext cx="821488" cy="1037036"/>
          </a:xfrm>
          <a:prstGeom prst="arc">
            <a:avLst>
              <a:gd name="adj1" fmla="val 16200000"/>
              <a:gd name="adj2" fmla="val 5357439"/>
            </a:avLst>
          </a:prstGeom>
          <a:ln w="28575">
            <a:solidFill>
              <a:schemeClr val="tx1">
                <a:lumMod val="65000"/>
                <a:lumOff val="3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Arc 7">
            <a:extLst>
              <a:ext uri="{FF2B5EF4-FFF2-40B4-BE49-F238E27FC236}">
                <a16:creationId xmlns:a16="http://schemas.microsoft.com/office/drawing/2014/main" id="{352D1768-DC94-4D32-A15A-F91A9791E5EB}"/>
              </a:ext>
            </a:extLst>
          </p:cNvPr>
          <p:cNvSpPr/>
          <p:nvPr/>
        </p:nvSpPr>
        <p:spPr>
          <a:xfrm>
            <a:off x="10562829" y="4205822"/>
            <a:ext cx="821488" cy="1037036"/>
          </a:xfrm>
          <a:prstGeom prst="arc">
            <a:avLst>
              <a:gd name="adj1" fmla="val 16200000"/>
              <a:gd name="adj2" fmla="val 5357439"/>
            </a:avLst>
          </a:prstGeom>
          <a:ln w="28575">
            <a:solidFill>
              <a:schemeClr val="tx1">
                <a:lumMod val="65000"/>
                <a:lumOff val="3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4542039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3438-1A89-41E7-8ABE-754BBA79CF68}"/>
              </a:ext>
            </a:extLst>
          </p:cNvPr>
          <p:cNvSpPr>
            <a:spLocks noGrp="1"/>
          </p:cNvSpPr>
          <p:nvPr>
            <p:ph type="title"/>
          </p:nvPr>
        </p:nvSpPr>
        <p:spPr>
          <a:xfrm>
            <a:off x="1141413" y="609600"/>
            <a:ext cx="4631056" cy="1639886"/>
          </a:xfrm>
        </p:spPr>
        <p:txBody>
          <a:bodyPr>
            <a:normAutofit/>
          </a:bodyPr>
          <a:lstStyle/>
          <a:p>
            <a:r>
              <a:rPr lang="en-US" sz="4000" dirty="0"/>
              <a:t>Notions of similarity</a:t>
            </a:r>
            <a:endParaRPr lang="en-GB" sz="4000" dirty="0"/>
          </a:p>
        </p:txBody>
      </p:sp>
      <p:pic>
        <p:nvPicPr>
          <p:cNvPr id="6" name="Picture 5">
            <a:extLst>
              <a:ext uri="{FF2B5EF4-FFF2-40B4-BE49-F238E27FC236}">
                <a16:creationId xmlns:a16="http://schemas.microsoft.com/office/drawing/2014/main" id="{D6156E33-500D-41CD-A554-AAF09D263F63}"/>
              </a:ext>
            </a:extLst>
          </p:cNvPr>
          <p:cNvPicPr>
            <a:picLocks noChangeAspect="1"/>
          </p:cNvPicPr>
          <p:nvPr/>
        </p:nvPicPr>
        <p:blipFill rotWithShape="1">
          <a:blip r:embed="rId2"/>
          <a:srcRect l="5491" t="37057" r="2236" b="34830"/>
          <a:stretch/>
        </p:blipFill>
        <p:spPr>
          <a:xfrm>
            <a:off x="1111234" y="3310129"/>
            <a:ext cx="9969532" cy="3236976"/>
          </a:xfrm>
          <a:prstGeom prst="rect">
            <a:avLst/>
          </a:prstGeom>
        </p:spPr>
      </p:pic>
      <p:pic>
        <p:nvPicPr>
          <p:cNvPr id="12" name="Picture 11">
            <a:extLst>
              <a:ext uri="{FF2B5EF4-FFF2-40B4-BE49-F238E27FC236}">
                <a16:creationId xmlns:a16="http://schemas.microsoft.com/office/drawing/2014/main" id="{4D6C6023-B480-4825-8DD0-478C954E1A41}"/>
              </a:ext>
            </a:extLst>
          </p:cNvPr>
          <p:cNvPicPr>
            <a:picLocks noChangeAspect="1"/>
          </p:cNvPicPr>
          <p:nvPr/>
        </p:nvPicPr>
        <p:blipFill rotWithShape="1">
          <a:blip r:embed="rId3"/>
          <a:srcRect t="15415"/>
          <a:stretch/>
        </p:blipFill>
        <p:spPr>
          <a:xfrm>
            <a:off x="4827935" y="1379649"/>
            <a:ext cx="5801510" cy="1739674"/>
          </a:xfrm>
          <a:prstGeom prst="rect">
            <a:avLst/>
          </a:prstGeom>
        </p:spPr>
      </p:pic>
      <p:sp>
        <p:nvSpPr>
          <p:cNvPr id="5" name="Arc 4">
            <a:extLst>
              <a:ext uri="{FF2B5EF4-FFF2-40B4-BE49-F238E27FC236}">
                <a16:creationId xmlns:a16="http://schemas.microsoft.com/office/drawing/2014/main" id="{C530ABFF-7788-47CB-B80B-AC61C11D1BAC}"/>
              </a:ext>
            </a:extLst>
          </p:cNvPr>
          <p:cNvSpPr/>
          <p:nvPr/>
        </p:nvSpPr>
        <p:spPr>
          <a:xfrm>
            <a:off x="7728690" y="3595686"/>
            <a:ext cx="821488" cy="518518"/>
          </a:xfrm>
          <a:prstGeom prst="arc">
            <a:avLst>
              <a:gd name="adj1" fmla="val 16200000"/>
              <a:gd name="adj2" fmla="val 5357439"/>
            </a:avLst>
          </a:prstGeom>
          <a:ln w="28575">
            <a:solidFill>
              <a:schemeClr val="tx1">
                <a:lumMod val="65000"/>
                <a:lumOff val="3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Arc 6">
            <a:extLst>
              <a:ext uri="{FF2B5EF4-FFF2-40B4-BE49-F238E27FC236}">
                <a16:creationId xmlns:a16="http://schemas.microsoft.com/office/drawing/2014/main" id="{B36BC8BB-08D9-48FE-8D50-EF489A02BBA8}"/>
              </a:ext>
            </a:extLst>
          </p:cNvPr>
          <p:cNvSpPr/>
          <p:nvPr/>
        </p:nvSpPr>
        <p:spPr>
          <a:xfrm>
            <a:off x="7728690" y="3749285"/>
            <a:ext cx="821488" cy="1037036"/>
          </a:xfrm>
          <a:prstGeom prst="arc">
            <a:avLst>
              <a:gd name="adj1" fmla="val 16200000"/>
              <a:gd name="adj2" fmla="val 5357439"/>
            </a:avLst>
          </a:prstGeom>
          <a:ln w="28575">
            <a:solidFill>
              <a:schemeClr val="tx1">
                <a:lumMod val="65000"/>
                <a:lumOff val="3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1161178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3438-1A89-41E7-8ABE-754BBA79CF68}"/>
              </a:ext>
            </a:extLst>
          </p:cNvPr>
          <p:cNvSpPr>
            <a:spLocks noGrp="1"/>
          </p:cNvSpPr>
          <p:nvPr>
            <p:ph type="title"/>
          </p:nvPr>
        </p:nvSpPr>
        <p:spPr>
          <a:xfrm>
            <a:off x="1141413" y="609600"/>
            <a:ext cx="4631056" cy="1639886"/>
          </a:xfrm>
        </p:spPr>
        <p:txBody>
          <a:bodyPr>
            <a:normAutofit/>
          </a:bodyPr>
          <a:lstStyle/>
          <a:p>
            <a:r>
              <a:rPr lang="en-US" sz="4000" dirty="0"/>
              <a:t>Notions of similarity</a:t>
            </a:r>
            <a:endParaRPr lang="en-GB" sz="4000" dirty="0"/>
          </a:p>
        </p:txBody>
      </p:sp>
      <p:sp>
        <p:nvSpPr>
          <p:cNvPr id="4" name="Text Placeholder 3">
            <a:extLst>
              <a:ext uri="{FF2B5EF4-FFF2-40B4-BE49-F238E27FC236}">
                <a16:creationId xmlns:a16="http://schemas.microsoft.com/office/drawing/2014/main" id="{A1D11D6E-0BFB-4736-9250-8B731C41ED71}"/>
              </a:ext>
            </a:extLst>
          </p:cNvPr>
          <p:cNvSpPr>
            <a:spLocks noGrp="1"/>
          </p:cNvSpPr>
          <p:nvPr>
            <p:ph type="body" sz="half" idx="2"/>
          </p:nvPr>
        </p:nvSpPr>
        <p:spPr>
          <a:xfrm>
            <a:off x="1141411" y="2436354"/>
            <a:ext cx="4631058" cy="627411"/>
          </a:xfrm>
        </p:spPr>
        <p:txBody>
          <a:bodyPr>
            <a:normAutofit/>
          </a:bodyPr>
          <a:lstStyle/>
          <a:p>
            <a:pPr algn="ctr">
              <a:lnSpc>
                <a:spcPct val="150000"/>
              </a:lnSpc>
              <a:spcBef>
                <a:spcPts val="0"/>
              </a:spcBef>
              <a:spcAft>
                <a:spcPts val="600"/>
              </a:spcAft>
            </a:pPr>
            <a:r>
              <a:rPr lang="en-US" sz="2000" dirty="0"/>
              <a:t>Consider the following toy corpus…</a:t>
            </a:r>
            <a:endParaRPr lang="en-GB" sz="2100" dirty="0"/>
          </a:p>
        </p:txBody>
      </p:sp>
      <p:pic>
        <p:nvPicPr>
          <p:cNvPr id="6" name="Picture 5">
            <a:extLst>
              <a:ext uri="{FF2B5EF4-FFF2-40B4-BE49-F238E27FC236}">
                <a16:creationId xmlns:a16="http://schemas.microsoft.com/office/drawing/2014/main" id="{D6156E33-500D-41CD-A554-AAF09D263F63}"/>
              </a:ext>
            </a:extLst>
          </p:cNvPr>
          <p:cNvPicPr>
            <a:picLocks noChangeAspect="1"/>
          </p:cNvPicPr>
          <p:nvPr/>
        </p:nvPicPr>
        <p:blipFill>
          <a:blip r:embed="rId2"/>
          <a:stretch>
            <a:fillRect/>
          </a:stretch>
        </p:blipFill>
        <p:spPr>
          <a:xfrm>
            <a:off x="6462666" y="756041"/>
            <a:ext cx="5721018" cy="6096851"/>
          </a:xfrm>
          <a:prstGeom prst="rect">
            <a:avLst/>
          </a:prstGeom>
        </p:spPr>
      </p:pic>
      <p:pic>
        <p:nvPicPr>
          <p:cNvPr id="7" name="Picture 6">
            <a:extLst>
              <a:ext uri="{FF2B5EF4-FFF2-40B4-BE49-F238E27FC236}">
                <a16:creationId xmlns:a16="http://schemas.microsoft.com/office/drawing/2014/main" id="{E2E21555-A966-4CB0-A310-9EAD565491F0}"/>
              </a:ext>
            </a:extLst>
          </p:cNvPr>
          <p:cNvPicPr>
            <a:picLocks noChangeAspect="1"/>
          </p:cNvPicPr>
          <p:nvPr/>
        </p:nvPicPr>
        <p:blipFill rotWithShape="1">
          <a:blip r:embed="rId3"/>
          <a:srcRect t="15415"/>
          <a:stretch/>
        </p:blipFill>
        <p:spPr>
          <a:xfrm>
            <a:off x="556185" y="3063765"/>
            <a:ext cx="5801510" cy="1739674"/>
          </a:xfrm>
          <a:prstGeom prst="rect">
            <a:avLst/>
          </a:prstGeom>
        </p:spPr>
      </p:pic>
      <p:sp>
        <p:nvSpPr>
          <p:cNvPr id="8" name="Text Placeholder 3">
            <a:extLst>
              <a:ext uri="{FF2B5EF4-FFF2-40B4-BE49-F238E27FC236}">
                <a16:creationId xmlns:a16="http://schemas.microsoft.com/office/drawing/2014/main" id="{495C00CE-298F-4C86-A960-90C4AD60248E}"/>
              </a:ext>
            </a:extLst>
          </p:cNvPr>
          <p:cNvSpPr txBox="1">
            <a:spLocks/>
          </p:cNvSpPr>
          <p:nvPr/>
        </p:nvSpPr>
        <p:spPr>
          <a:xfrm>
            <a:off x="1141411" y="4937900"/>
            <a:ext cx="4631058" cy="1641721"/>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pPr>
            <a:r>
              <a:rPr lang="en-US" sz="2000" dirty="0"/>
              <a:t>Now consider the different vector representations of terms you can derive from this corpus and how the items that are similar differ in these vector spaces</a:t>
            </a:r>
            <a:endParaRPr lang="en-GB" sz="2100" dirty="0"/>
          </a:p>
        </p:txBody>
      </p:sp>
      <p:cxnSp>
        <p:nvCxnSpPr>
          <p:cNvPr id="5" name="Straight Arrow Connector 4">
            <a:extLst>
              <a:ext uri="{FF2B5EF4-FFF2-40B4-BE49-F238E27FC236}">
                <a16:creationId xmlns:a16="http://schemas.microsoft.com/office/drawing/2014/main" id="{87602CF7-A7AE-4AA4-8C61-BB22EA84945F}"/>
              </a:ext>
            </a:extLst>
          </p:cNvPr>
          <p:cNvCxnSpPr>
            <a:cxnSpLocks/>
          </p:cNvCxnSpPr>
          <p:nvPr/>
        </p:nvCxnSpPr>
        <p:spPr>
          <a:xfrm>
            <a:off x="5772469" y="5758760"/>
            <a:ext cx="644097" cy="906"/>
          </a:xfrm>
          <a:prstGeom prst="straightConnector1">
            <a:avLst/>
          </a:prstGeom>
          <a:ln w="57150">
            <a:solidFill>
              <a:schemeClr val="tx1">
                <a:lumMod val="65000"/>
                <a:lumOff val="3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3379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0C5BB51F-3D5C-4A7C-B16A-122C5CA884EA}"/>
              </a:ext>
            </a:extLst>
          </p:cNvPr>
          <p:cNvSpPr>
            <a:spLocks noGrp="1"/>
          </p:cNvSpPr>
          <p:nvPr>
            <p:ph type="title"/>
          </p:nvPr>
        </p:nvSpPr>
        <p:spPr>
          <a:xfrm>
            <a:off x="1146705" y="609601"/>
            <a:ext cx="4567590" cy="1639884"/>
          </a:xfrm>
        </p:spPr>
        <p:txBody>
          <a:bodyPr>
            <a:normAutofit/>
          </a:bodyPr>
          <a:lstStyle/>
          <a:p>
            <a:r>
              <a:rPr lang="en-US" sz="4000" dirty="0"/>
              <a:t>Retrieval using embeddings</a:t>
            </a:r>
            <a:endParaRPr lang="en-GB" sz="4000" dirty="0"/>
          </a:p>
        </p:txBody>
      </p:sp>
      <p:sp>
        <p:nvSpPr>
          <p:cNvPr id="83" name="Text Placeholder 82">
            <a:extLst>
              <a:ext uri="{FF2B5EF4-FFF2-40B4-BE49-F238E27FC236}">
                <a16:creationId xmlns:a16="http://schemas.microsoft.com/office/drawing/2014/main" id="{6BDAABD7-FD3F-45D1-9DB7-0AB2CFFBFB4C}"/>
              </a:ext>
            </a:extLst>
          </p:cNvPr>
          <p:cNvSpPr>
            <a:spLocks noGrp="1"/>
          </p:cNvSpPr>
          <p:nvPr>
            <p:ph type="body" sz="half" idx="2"/>
          </p:nvPr>
        </p:nvSpPr>
        <p:spPr>
          <a:xfrm>
            <a:off x="1146705" y="2712658"/>
            <a:ext cx="4567590" cy="3275391"/>
          </a:xfrm>
        </p:spPr>
        <p:txBody>
          <a:bodyPr>
            <a:normAutofit fontScale="92500"/>
          </a:bodyPr>
          <a:lstStyle/>
          <a:p>
            <a:pPr>
              <a:spcBef>
                <a:spcPts val="1800"/>
              </a:spcBef>
            </a:pPr>
            <a:r>
              <a:rPr lang="en-US" sz="2000" dirty="0"/>
              <a:t>Given an input the retrieval model predicts a point in the embedding space</a:t>
            </a:r>
          </a:p>
          <a:p>
            <a:pPr>
              <a:spcBef>
                <a:spcPts val="1800"/>
              </a:spcBef>
            </a:pPr>
            <a:r>
              <a:rPr lang="en-US" sz="2000" dirty="0"/>
              <a:t>Items close to this point in the embedding space are retrieved as results</a:t>
            </a:r>
          </a:p>
          <a:p>
            <a:pPr>
              <a:spcBef>
                <a:spcPts val="1800"/>
              </a:spcBef>
            </a:pPr>
            <a:r>
              <a:rPr lang="en-US" sz="2000" dirty="0"/>
              <a:t>Relevant items should be similar to /near each other in the embedding space</a:t>
            </a:r>
            <a:endParaRPr lang="en-GB" sz="2000" dirty="0"/>
          </a:p>
        </p:txBody>
      </p:sp>
      <p:grpSp>
        <p:nvGrpSpPr>
          <p:cNvPr id="85" name="Group 84">
            <a:extLst>
              <a:ext uri="{FF2B5EF4-FFF2-40B4-BE49-F238E27FC236}">
                <a16:creationId xmlns:a16="http://schemas.microsoft.com/office/drawing/2014/main" id="{143D3BCD-BCC5-4923-B927-411DCF01B2CE}"/>
              </a:ext>
            </a:extLst>
          </p:cNvPr>
          <p:cNvGrpSpPr/>
          <p:nvPr/>
        </p:nvGrpSpPr>
        <p:grpSpPr>
          <a:xfrm>
            <a:off x="6833993" y="1661728"/>
            <a:ext cx="5792884" cy="4326321"/>
            <a:chOff x="5938643" y="1028772"/>
            <a:chExt cx="5792884" cy="4326321"/>
          </a:xfrm>
        </p:grpSpPr>
        <p:grpSp>
          <p:nvGrpSpPr>
            <p:cNvPr id="49" name="Group 48">
              <a:extLst>
                <a:ext uri="{FF2B5EF4-FFF2-40B4-BE49-F238E27FC236}">
                  <a16:creationId xmlns:a16="http://schemas.microsoft.com/office/drawing/2014/main" id="{FBAAC125-CEC9-4A75-BBB3-D62FF365E7BD}"/>
                </a:ext>
              </a:extLst>
            </p:cNvPr>
            <p:cNvGrpSpPr/>
            <p:nvPr/>
          </p:nvGrpSpPr>
          <p:grpSpPr>
            <a:xfrm>
              <a:off x="5938643" y="1028772"/>
              <a:ext cx="4326321" cy="4326321"/>
              <a:chOff x="7651531" y="1655379"/>
              <a:chExt cx="3489435" cy="3489435"/>
            </a:xfrm>
            <a:scene3d>
              <a:camera prst="perspectiveRelaxed"/>
              <a:lightRig rig="threePt" dir="t"/>
            </a:scene3d>
          </p:grpSpPr>
          <p:sp>
            <p:nvSpPr>
              <p:cNvPr id="14" name="Rectangle 13">
                <a:extLst>
                  <a:ext uri="{FF2B5EF4-FFF2-40B4-BE49-F238E27FC236}">
                    <a16:creationId xmlns:a16="http://schemas.microsoft.com/office/drawing/2014/main" id="{AD12DA45-CFFA-451A-A540-911986644FB0}"/>
                  </a:ext>
                </a:extLst>
              </p:cNvPr>
              <p:cNvSpPr/>
              <p:nvPr/>
            </p:nvSpPr>
            <p:spPr>
              <a:xfrm>
                <a:off x="7651531" y="1655379"/>
                <a:ext cx="3489435" cy="3489435"/>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5EE8FA76-7F55-4EA2-858A-E304BE3FF68A}"/>
                  </a:ext>
                </a:extLst>
              </p:cNvPr>
              <p:cNvCxnSpPr>
                <a:cxnSpLocks/>
              </p:cNvCxnSpPr>
              <p:nvPr/>
            </p:nvCxnSpPr>
            <p:spPr>
              <a:xfrm>
                <a:off x="9396248" y="2015894"/>
                <a:ext cx="0" cy="2768404"/>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517FAFF-AF4D-4C07-AC81-8946600118B9}"/>
                  </a:ext>
                </a:extLst>
              </p:cNvPr>
              <p:cNvCxnSpPr>
                <a:cxnSpLocks/>
              </p:cNvCxnSpPr>
              <p:nvPr/>
            </p:nvCxnSpPr>
            <p:spPr>
              <a:xfrm rot="5400000">
                <a:off x="9396248" y="2015894"/>
                <a:ext cx="0" cy="2768404"/>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A7B7ADF-38AF-4BCC-AD9A-06688A50EF72}"/>
                  </a:ext>
                </a:extLst>
              </p:cNvPr>
              <p:cNvSpPr/>
              <p:nvPr/>
            </p:nvSpPr>
            <p:spPr>
              <a:xfrm>
                <a:off x="9645650" y="2486463"/>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8E14D5E-F064-4280-A4DE-5C3801F88F3C}"/>
                  </a:ext>
                </a:extLst>
              </p:cNvPr>
              <p:cNvSpPr/>
              <p:nvPr/>
            </p:nvSpPr>
            <p:spPr>
              <a:xfrm>
                <a:off x="9798050" y="2638863"/>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640A895-7634-42EE-819B-BB058AC8DBB9}"/>
                  </a:ext>
                </a:extLst>
              </p:cNvPr>
              <p:cNvSpPr/>
              <p:nvPr/>
            </p:nvSpPr>
            <p:spPr>
              <a:xfrm>
                <a:off x="10005799" y="2403913"/>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B377D54-78BF-41BD-9CBC-0D8B3DE6B078}"/>
                  </a:ext>
                </a:extLst>
              </p:cNvPr>
              <p:cNvSpPr/>
              <p:nvPr/>
            </p:nvSpPr>
            <p:spPr>
              <a:xfrm>
                <a:off x="10152506" y="2666720"/>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06E12EC-0311-4208-A84D-101A9A452854}"/>
                  </a:ext>
                </a:extLst>
              </p:cNvPr>
              <p:cNvSpPr/>
              <p:nvPr/>
            </p:nvSpPr>
            <p:spPr>
              <a:xfrm>
                <a:off x="9763125" y="2381359"/>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79A77E6B-F1C9-4CA5-B8CE-F0DE5E9D1B76}"/>
                  </a:ext>
                </a:extLst>
              </p:cNvPr>
              <p:cNvSpPr/>
              <p:nvPr/>
            </p:nvSpPr>
            <p:spPr>
              <a:xfrm>
                <a:off x="9618474" y="2955158"/>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EEED88A2-9DAE-492F-AE84-2D2C557635F4}"/>
                  </a:ext>
                </a:extLst>
              </p:cNvPr>
              <p:cNvSpPr/>
              <p:nvPr/>
            </p:nvSpPr>
            <p:spPr>
              <a:xfrm>
                <a:off x="10877550" y="2854763"/>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BDFA10D5-51A0-4875-BC4F-2D78310D8A3F}"/>
                  </a:ext>
                </a:extLst>
              </p:cNvPr>
              <p:cNvSpPr/>
              <p:nvPr/>
            </p:nvSpPr>
            <p:spPr>
              <a:xfrm>
                <a:off x="10208840" y="3580353"/>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BBF78533-0B6F-456A-8F2B-F345EA831A55}"/>
                  </a:ext>
                </a:extLst>
              </p:cNvPr>
              <p:cNvSpPr/>
              <p:nvPr/>
            </p:nvSpPr>
            <p:spPr>
              <a:xfrm>
                <a:off x="8835697" y="4009647"/>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C9894595-3EDC-4A71-82C5-F5FA693F4833}"/>
                  </a:ext>
                </a:extLst>
              </p:cNvPr>
              <p:cNvSpPr/>
              <p:nvPr/>
            </p:nvSpPr>
            <p:spPr>
              <a:xfrm>
                <a:off x="8418848" y="3724713"/>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CD4D958-9E8F-4779-8BAB-23411D3BB0BD}"/>
                  </a:ext>
                </a:extLst>
              </p:cNvPr>
              <p:cNvSpPr/>
              <p:nvPr/>
            </p:nvSpPr>
            <p:spPr>
              <a:xfrm>
                <a:off x="8336298" y="2606066"/>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EC5F5A8B-BBF9-430E-A8F8-326F42BC2ED3}"/>
                  </a:ext>
                </a:extLst>
              </p:cNvPr>
              <p:cNvSpPr/>
              <p:nvPr/>
            </p:nvSpPr>
            <p:spPr>
              <a:xfrm>
                <a:off x="8862282" y="3131504"/>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92CA8E35-CD67-419D-B786-9C34C1E437AD}"/>
                  </a:ext>
                </a:extLst>
              </p:cNvPr>
              <p:cNvSpPr/>
              <p:nvPr/>
            </p:nvSpPr>
            <p:spPr>
              <a:xfrm>
                <a:off x="8598716" y="3172779"/>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05CC54F1-E5DF-44A0-B663-8DA28998AD41}"/>
                  </a:ext>
                </a:extLst>
              </p:cNvPr>
              <p:cNvSpPr/>
              <p:nvPr/>
            </p:nvSpPr>
            <p:spPr>
              <a:xfrm>
                <a:off x="8501107" y="3961595"/>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F095A054-C889-455B-9563-D4D539A3C1FB}"/>
                  </a:ext>
                </a:extLst>
              </p:cNvPr>
              <p:cNvSpPr/>
              <p:nvPr/>
            </p:nvSpPr>
            <p:spPr>
              <a:xfrm>
                <a:off x="7970771" y="4461313"/>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EDCBF511-590C-4767-8867-16F517498A74}"/>
                  </a:ext>
                </a:extLst>
              </p:cNvPr>
              <p:cNvSpPr/>
              <p:nvPr/>
            </p:nvSpPr>
            <p:spPr>
              <a:xfrm>
                <a:off x="8227020" y="4588313"/>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1F7A2690-D84F-451F-8B98-CB041CA3F989}"/>
                  </a:ext>
                </a:extLst>
              </p:cNvPr>
              <p:cNvSpPr/>
              <p:nvPr/>
            </p:nvSpPr>
            <p:spPr>
              <a:xfrm>
                <a:off x="9975423" y="4420038"/>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1E206A3C-A7AD-43CB-BB1F-3DF841CD5B0B}"/>
                  </a:ext>
                </a:extLst>
              </p:cNvPr>
              <p:cNvSpPr/>
              <p:nvPr/>
            </p:nvSpPr>
            <p:spPr>
              <a:xfrm>
                <a:off x="10482927" y="4009647"/>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AE4E8A9-BB36-48EF-B55D-AFE682A59BD4}"/>
                  </a:ext>
                </a:extLst>
              </p:cNvPr>
              <p:cNvSpPr/>
              <p:nvPr/>
            </p:nvSpPr>
            <p:spPr>
              <a:xfrm>
                <a:off x="8070097" y="4711809"/>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58372A0B-964B-45E3-BC31-E63A30270CDC}"/>
                  </a:ext>
                </a:extLst>
              </p:cNvPr>
              <p:cNvSpPr/>
              <p:nvPr/>
            </p:nvSpPr>
            <p:spPr>
              <a:xfrm>
                <a:off x="8267822" y="4784013"/>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773C4F02-551A-4EF9-9BFF-1B41DD4B030A}"/>
                  </a:ext>
                </a:extLst>
              </p:cNvPr>
              <p:cNvSpPr/>
              <p:nvPr/>
            </p:nvSpPr>
            <p:spPr>
              <a:xfrm>
                <a:off x="9025893" y="4253734"/>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6DB8E057-E1A0-4BED-80B2-B1C96AF1DF4A}"/>
                  </a:ext>
                </a:extLst>
              </p:cNvPr>
              <p:cNvSpPr/>
              <p:nvPr/>
            </p:nvSpPr>
            <p:spPr>
              <a:xfrm>
                <a:off x="9577199" y="1965842"/>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5910FD02-4F7B-4B3F-8888-024F036833BB}"/>
                  </a:ext>
                </a:extLst>
              </p:cNvPr>
              <p:cNvSpPr/>
              <p:nvPr/>
            </p:nvSpPr>
            <p:spPr>
              <a:xfrm>
                <a:off x="8858291" y="2246476"/>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6C1DADD4-6B99-402E-B3E6-BE0DA65D7632}"/>
                  </a:ext>
                </a:extLst>
              </p:cNvPr>
              <p:cNvSpPr/>
              <p:nvPr/>
            </p:nvSpPr>
            <p:spPr>
              <a:xfrm>
                <a:off x="10513861" y="4547038"/>
                <a:ext cx="82550" cy="82550"/>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Multiplication Sign 46">
                <a:extLst>
                  <a:ext uri="{FF2B5EF4-FFF2-40B4-BE49-F238E27FC236}">
                    <a16:creationId xmlns:a16="http://schemas.microsoft.com/office/drawing/2014/main" id="{253BAB4D-C4F2-4AAA-B059-7F19EA6E59D9}"/>
                  </a:ext>
                </a:extLst>
              </p:cNvPr>
              <p:cNvSpPr/>
              <p:nvPr/>
            </p:nvSpPr>
            <p:spPr>
              <a:xfrm>
                <a:off x="9887219" y="2498198"/>
                <a:ext cx="140300" cy="140300"/>
              </a:xfrm>
              <a:prstGeom prst="mathMultiply">
                <a:avLst>
                  <a:gd name="adj1" fmla="val 3219"/>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2E17C616-B6B9-45DB-B614-B9746E090454}"/>
                  </a:ext>
                </a:extLst>
              </p:cNvPr>
              <p:cNvSpPr/>
              <p:nvPr/>
            </p:nvSpPr>
            <p:spPr>
              <a:xfrm>
                <a:off x="9606473" y="2217452"/>
                <a:ext cx="701793" cy="701793"/>
              </a:xfrm>
              <a:prstGeom prst="ellipse">
                <a:avLst/>
              </a:prstGeom>
              <a:noFill/>
              <a:ln>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4" name="Arc 83">
              <a:extLst>
                <a:ext uri="{FF2B5EF4-FFF2-40B4-BE49-F238E27FC236}">
                  <a16:creationId xmlns:a16="http://schemas.microsoft.com/office/drawing/2014/main" id="{6C472A36-DFA8-4FFE-A05C-3EB04AEF48C5}"/>
                </a:ext>
              </a:extLst>
            </p:cNvPr>
            <p:cNvSpPr/>
            <p:nvPr/>
          </p:nvSpPr>
          <p:spPr>
            <a:xfrm rot="16200000">
              <a:off x="8866692" y="1081232"/>
              <a:ext cx="2760007" cy="2969663"/>
            </a:xfrm>
            <a:prstGeom prst="arc">
              <a:avLst/>
            </a:prstGeom>
            <a:ln>
              <a:solidFill>
                <a:schemeClr val="tx1">
                  <a:lumMod val="65000"/>
                  <a:lumOff val="3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1144244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A74804-0D07-4ABB-A692-CEC9241F9580}"/>
              </a:ext>
            </a:extLst>
          </p:cNvPr>
          <p:cNvSpPr>
            <a:spLocks noGrp="1"/>
          </p:cNvSpPr>
          <p:nvPr>
            <p:ph type="title"/>
          </p:nvPr>
        </p:nvSpPr>
        <p:spPr/>
        <p:txBody>
          <a:bodyPr/>
          <a:lstStyle/>
          <a:p>
            <a:r>
              <a:rPr lang="en-US" dirty="0"/>
              <a:t>So the desired notion of similarity should depend on the target task </a:t>
            </a:r>
            <a:endParaRPr lang="en-GB" dirty="0"/>
          </a:p>
        </p:txBody>
      </p:sp>
      <p:sp>
        <p:nvSpPr>
          <p:cNvPr id="5" name="Text Placeholder 4">
            <a:extLst>
              <a:ext uri="{FF2B5EF4-FFF2-40B4-BE49-F238E27FC236}">
                <a16:creationId xmlns:a16="http://schemas.microsoft.com/office/drawing/2014/main" id="{7DD05661-959B-4850-BCBA-7255B710D7B6}"/>
              </a:ext>
            </a:extLst>
          </p:cNvPr>
          <p:cNvSpPr>
            <a:spLocks noGrp="1"/>
          </p:cNvSpPr>
          <p:nvPr>
            <p:ph type="body" idx="1"/>
          </p:nvPr>
        </p:nvSpPr>
        <p:spPr/>
        <p:txBody>
          <a:bodyPr/>
          <a:lstStyle/>
          <a:p>
            <a:r>
              <a:rPr lang="en-US" sz="1800" dirty="0"/>
              <a:t>Document ranking</a:t>
            </a:r>
            <a:endParaRPr lang="en-GB" sz="1800" dirty="0"/>
          </a:p>
        </p:txBody>
      </p:sp>
      <p:sp>
        <p:nvSpPr>
          <p:cNvPr id="8" name="Text Placeholder 7">
            <a:extLst>
              <a:ext uri="{FF2B5EF4-FFF2-40B4-BE49-F238E27FC236}">
                <a16:creationId xmlns:a16="http://schemas.microsoft.com/office/drawing/2014/main" id="{C841A4B3-3EC9-4D94-88F6-8485342FF760}"/>
              </a:ext>
            </a:extLst>
          </p:cNvPr>
          <p:cNvSpPr>
            <a:spLocks noGrp="1"/>
          </p:cNvSpPr>
          <p:nvPr>
            <p:ph type="body" sz="half" idx="15"/>
          </p:nvPr>
        </p:nvSpPr>
        <p:spPr>
          <a:xfrm>
            <a:off x="1127918" y="4328734"/>
            <a:ext cx="3208735" cy="1462464"/>
          </a:xfrm>
        </p:spPr>
        <p:txBody>
          <a:bodyPr/>
          <a:lstStyle/>
          <a:p>
            <a:r>
              <a:rPr lang="en-US" dirty="0">
                <a:latin typeface="Segoe UI Light" panose="020B0502040204020203" pitchFamily="34" charset="0"/>
                <a:cs typeface="Segoe UI Light" panose="020B0502040204020203" pitchFamily="34" charset="0"/>
              </a:rPr>
              <a:t>✓ cheap flights to </a:t>
            </a:r>
            <a:r>
              <a:rPr lang="en-US" dirty="0" err="1">
                <a:latin typeface="Segoe UI Light" panose="020B0502040204020203" pitchFamily="34" charset="0"/>
                <a:cs typeface="Segoe UI Light" panose="020B0502040204020203" pitchFamily="34" charset="0"/>
              </a:rPr>
              <a:t>london</a:t>
            </a:r>
            <a:endParaRPr lang="en-US" dirty="0">
              <a:latin typeface="Segoe UI Light" panose="020B0502040204020203" pitchFamily="34" charset="0"/>
              <a:cs typeface="Segoe UI Light" panose="020B0502040204020203" pitchFamily="34" charset="0"/>
            </a:endParaRPr>
          </a:p>
          <a:p>
            <a:r>
              <a:rPr lang="en-US" dirty="0">
                <a:latin typeface="Segoe UI Light" panose="020B0502040204020203" pitchFamily="34" charset="0"/>
                <a:cs typeface="Segoe UI Light" panose="020B0502040204020203" pitchFamily="34" charset="0"/>
              </a:rPr>
              <a:t>✗ cheap flights to </a:t>
            </a:r>
            <a:r>
              <a:rPr lang="en-US" dirty="0" err="1">
                <a:latin typeface="Segoe UI Light" panose="020B0502040204020203" pitchFamily="34" charset="0"/>
                <a:cs typeface="Segoe UI Light" panose="020B0502040204020203" pitchFamily="34" charset="0"/>
              </a:rPr>
              <a:t>sydney</a:t>
            </a:r>
            <a:endParaRPr lang="en-US" dirty="0">
              <a:latin typeface="Segoe UI Light" panose="020B0502040204020203" pitchFamily="34" charset="0"/>
              <a:cs typeface="Segoe UI Light" panose="020B0502040204020203" pitchFamily="34" charset="0"/>
            </a:endParaRPr>
          </a:p>
          <a:p>
            <a:r>
              <a:rPr lang="en-US" dirty="0">
                <a:latin typeface="Segoe UI Light" panose="020B0502040204020203" pitchFamily="34" charset="0"/>
                <a:cs typeface="Segoe UI Light" panose="020B0502040204020203" pitchFamily="34" charset="0"/>
              </a:rPr>
              <a:t>✗ hotels in </a:t>
            </a:r>
            <a:r>
              <a:rPr lang="en-US" dirty="0" err="1">
                <a:latin typeface="Segoe UI Light" panose="020B0502040204020203" pitchFamily="34" charset="0"/>
                <a:cs typeface="Segoe UI Light" panose="020B0502040204020203" pitchFamily="34" charset="0"/>
              </a:rPr>
              <a:t>london</a:t>
            </a:r>
            <a:endParaRPr lang="en-GB" dirty="0">
              <a:latin typeface="Segoe UI Light" panose="020B0502040204020203" pitchFamily="34" charset="0"/>
              <a:cs typeface="Segoe UI Light" panose="020B0502040204020203" pitchFamily="34" charset="0"/>
            </a:endParaRPr>
          </a:p>
        </p:txBody>
      </p:sp>
      <p:sp>
        <p:nvSpPr>
          <p:cNvPr id="6" name="Text Placeholder 5">
            <a:extLst>
              <a:ext uri="{FF2B5EF4-FFF2-40B4-BE49-F238E27FC236}">
                <a16:creationId xmlns:a16="http://schemas.microsoft.com/office/drawing/2014/main" id="{6B153CB8-4FC9-48F3-A3BF-AC15B38806F4}"/>
              </a:ext>
            </a:extLst>
          </p:cNvPr>
          <p:cNvSpPr>
            <a:spLocks noGrp="1"/>
          </p:cNvSpPr>
          <p:nvPr>
            <p:ph type="body" sz="quarter" idx="3"/>
          </p:nvPr>
        </p:nvSpPr>
        <p:spPr/>
        <p:txBody>
          <a:bodyPr/>
          <a:lstStyle/>
          <a:p>
            <a:r>
              <a:rPr lang="en-US" sz="1800"/>
              <a:t>Query auto-completion</a:t>
            </a:r>
            <a:endParaRPr lang="en-GB" sz="1800" dirty="0"/>
          </a:p>
        </p:txBody>
      </p:sp>
      <p:sp>
        <p:nvSpPr>
          <p:cNvPr id="9" name="Text Placeholder 8">
            <a:extLst>
              <a:ext uri="{FF2B5EF4-FFF2-40B4-BE49-F238E27FC236}">
                <a16:creationId xmlns:a16="http://schemas.microsoft.com/office/drawing/2014/main" id="{ACD4248B-248C-491C-A605-D0EE38BA0E56}"/>
              </a:ext>
            </a:extLst>
          </p:cNvPr>
          <p:cNvSpPr>
            <a:spLocks noGrp="1"/>
          </p:cNvSpPr>
          <p:nvPr>
            <p:ph type="body" sz="half" idx="16"/>
          </p:nvPr>
        </p:nvSpPr>
        <p:spPr>
          <a:xfrm>
            <a:off x="4504213" y="4331906"/>
            <a:ext cx="3195830" cy="1462464"/>
          </a:xfrm>
        </p:spPr>
        <p:txBody>
          <a:bodyPr/>
          <a:lstStyle/>
          <a:p>
            <a:r>
              <a:rPr lang="en-US" dirty="0">
                <a:latin typeface="Segoe UI Light" panose="020B0502040204020203" pitchFamily="34" charset="0"/>
                <a:cs typeface="Segoe UI Light" panose="020B0502040204020203" pitchFamily="34" charset="0"/>
              </a:rPr>
              <a:t>✓ cheap flights to </a:t>
            </a:r>
            <a:r>
              <a:rPr lang="en-US" dirty="0" err="1">
                <a:latin typeface="Segoe UI" panose="020B0502040204020203" pitchFamily="34" charset="0"/>
                <a:cs typeface="Segoe UI" panose="020B0502040204020203" pitchFamily="34" charset="0"/>
              </a:rPr>
              <a:t>london</a:t>
            </a:r>
            <a:endParaRPr lang="en-US" dirty="0">
              <a:latin typeface="Segoe UI" panose="020B0502040204020203" pitchFamily="34" charset="0"/>
              <a:cs typeface="Segoe UI" panose="020B0502040204020203" pitchFamily="34" charset="0"/>
            </a:endParaRPr>
          </a:p>
          <a:p>
            <a:r>
              <a:rPr lang="en-US" dirty="0">
                <a:latin typeface="Segoe UI Light" panose="020B0502040204020203" pitchFamily="34" charset="0"/>
                <a:cs typeface="Segoe UI Light" panose="020B0502040204020203" pitchFamily="34" charset="0"/>
              </a:rPr>
              <a:t>✓ cheap flights to </a:t>
            </a:r>
            <a:r>
              <a:rPr lang="en-US" dirty="0" err="1">
                <a:latin typeface="Segoe UI" panose="020B0502040204020203" pitchFamily="34" charset="0"/>
                <a:cs typeface="Segoe UI" panose="020B0502040204020203" pitchFamily="34" charset="0"/>
              </a:rPr>
              <a:t>sydney</a:t>
            </a:r>
            <a:endParaRPr lang="en-US" dirty="0">
              <a:latin typeface="Segoe UI" panose="020B0502040204020203" pitchFamily="34" charset="0"/>
              <a:cs typeface="Segoe UI" panose="020B0502040204020203" pitchFamily="34" charset="0"/>
            </a:endParaRPr>
          </a:p>
          <a:p>
            <a:r>
              <a:rPr lang="en-US" dirty="0">
                <a:latin typeface="Segoe UI Light" panose="020B0502040204020203" pitchFamily="34" charset="0"/>
                <a:cs typeface="Segoe UI Light" panose="020B0502040204020203" pitchFamily="34" charset="0"/>
              </a:rPr>
              <a:t>✗ cheap flights to </a:t>
            </a:r>
            <a:r>
              <a:rPr lang="en-US" dirty="0">
                <a:latin typeface="Segoe UI" panose="020B0502040204020203" pitchFamily="34" charset="0"/>
                <a:cs typeface="Segoe UI" panose="020B0502040204020203" pitchFamily="34" charset="0"/>
              </a:rPr>
              <a:t>big ben</a:t>
            </a:r>
            <a:endParaRPr lang="en-GB" dirty="0">
              <a:latin typeface="Segoe UI" panose="020B0502040204020203" pitchFamily="34" charset="0"/>
              <a:cs typeface="Segoe UI" panose="020B0502040204020203" pitchFamily="34" charset="0"/>
            </a:endParaRPr>
          </a:p>
        </p:txBody>
      </p:sp>
      <p:sp>
        <p:nvSpPr>
          <p:cNvPr id="7" name="Text Placeholder 6">
            <a:extLst>
              <a:ext uri="{FF2B5EF4-FFF2-40B4-BE49-F238E27FC236}">
                <a16:creationId xmlns:a16="http://schemas.microsoft.com/office/drawing/2014/main" id="{2825535F-074B-4489-9497-EDC67CCAB0D7}"/>
              </a:ext>
            </a:extLst>
          </p:cNvPr>
          <p:cNvSpPr>
            <a:spLocks noGrp="1"/>
          </p:cNvSpPr>
          <p:nvPr>
            <p:ph type="body" sz="quarter" idx="13"/>
          </p:nvPr>
        </p:nvSpPr>
        <p:spPr/>
        <p:txBody>
          <a:bodyPr/>
          <a:lstStyle/>
          <a:p>
            <a:r>
              <a:rPr lang="en-US" sz="1800" dirty="0"/>
              <a:t>Next query suggestion</a:t>
            </a:r>
            <a:endParaRPr lang="en-GB" sz="1800" dirty="0"/>
          </a:p>
        </p:txBody>
      </p:sp>
      <p:sp>
        <p:nvSpPr>
          <p:cNvPr id="10" name="Text Placeholder 9">
            <a:extLst>
              <a:ext uri="{FF2B5EF4-FFF2-40B4-BE49-F238E27FC236}">
                <a16:creationId xmlns:a16="http://schemas.microsoft.com/office/drawing/2014/main" id="{B1F6C011-1EAC-4353-B705-7AA75801D1DC}"/>
              </a:ext>
            </a:extLst>
          </p:cNvPr>
          <p:cNvSpPr>
            <a:spLocks noGrp="1"/>
          </p:cNvSpPr>
          <p:nvPr>
            <p:ph type="body" sz="half" idx="17"/>
          </p:nvPr>
        </p:nvSpPr>
        <p:spPr>
          <a:xfrm>
            <a:off x="7852442" y="4328734"/>
            <a:ext cx="3194968" cy="1462464"/>
          </a:xfrm>
        </p:spPr>
        <p:txBody>
          <a:bodyPr/>
          <a:lstStyle/>
          <a:p>
            <a:r>
              <a:rPr lang="en-US" dirty="0">
                <a:latin typeface="Segoe UI Light" panose="020B0502040204020203" pitchFamily="34" charset="0"/>
                <a:cs typeface="Segoe UI Light" panose="020B0502040204020203" pitchFamily="34" charset="0"/>
              </a:rPr>
              <a:t>✓ budget flights to </a:t>
            </a:r>
            <a:r>
              <a:rPr lang="en-US" dirty="0" err="1">
                <a:latin typeface="Segoe UI Light" panose="020B0502040204020203" pitchFamily="34" charset="0"/>
                <a:cs typeface="Segoe UI Light" panose="020B0502040204020203" pitchFamily="34" charset="0"/>
              </a:rPr>
              <a:t>london</a:t>
            </a:r>
            <a:endParaRPr lang="en-US" dirty="0">
              <a:latin typeface="Segoe UI Light" panose="020B0502040204020203" pitchFamily="34" charset="0"/>
              <a:cs typeface="Segoe UI Light" panose="020B0502040204020203" pitchFamily="34" charset="0"/>
            </a:endParaRPr>
          </a:p>
          <a:p>
            <a:r>
              <a:rPr lang="en-US" dirty="0">
                <a:latin typeface="Segoe UI Light" panose="020B0502040204020203" pitchFamily="34" charset="0"/>
                <a:cs typeface="Segoe UI Light" panose="020B0502040204020203" pitchFamily="34" charset="0"/>
              </a:rPr>
              <a:t>✓ hotels in </a:t>
            </a:r>
            <a:r>
              <a:rPr lang="en-US" dirty="0" err="1">
                <a:latin typeface="Segoe UI Light" panose="020B0502040204020203" pitchFamily="34" charset="0"/>
                <a:cs typeface="Segoe UI Light" panose="020B0502040204020203" pitchFamily="34" charset="0"/>
              </a:rPr>
              <a:t>london</a:t>
            </a:r>
            <a:endParaRPr lang="en-US" dirty="0">
              <a:latin typeface="Segoe UI Light" panose="020B0502040204020203" pitchFamily="34" charset="0"/>
              <a:cs typeface="Segoe UI Light" panose="020B0502040204020203" pitchFamily="34" charset="0"/>
            </a:endParaRPr>
          </a:p>
          <a:p>
            <a:r>
              <a:rPr lang="en-US" dirty="0">
                <a:latin typeface="Segoe UI Light" panose="020B0502040204020203" pitchFamily="34" charset="0"/>
                <a:cs typeface="Segoe UI Light" panose="020B0502040204020203" pitchFamily="34" charset="0"/>
              </a:rPr>
              <a:t>✗ cheap flights to </a:t>
            </a:r>
            <a:r>
              <a:rPr lang="en-US" dirty="0" err="1">
                <a:latin typeface="Segoe UI Light" panose="020B0502040204020203" pitchFamily="34" charset="0"/>
                <a:cs typeface="Segoe UI Light" panose="020B0502040204020203" pitchFamily="34" charset="0"/>
              </a:rPr>
              <a:t>sydney</a:t>
            </a:r>
            <a:endParaRPr lang="en-GB" dirty="0">
              <a:latin typeface="Segoe UI Light" panose="020B0502040204020203" pitchFamily="34" charset="0"/>
              <a:cs typeface="Segoe UI Light" panose="020B0502040204020203" pitchFamily="34" charset="0"/>
            </a:endParaRPr>
          </a:p>
        </p:txBody>
      </p:sp>
      <p:grpSp>
        <p:nvGrpSpPr>
          <p:cNvPr id="13" name="Group 12">
            <a:extLst>
              <a:ext uri="{FF2B5EF4-FFF2-40B4-BE49-F238E27FC236}">
                <a16:creationId xmlns:a16="http://schemas.microsoft.com/office/drawing/2014/main" id="{ADD1B640-88F2-47C4-8F97-FADA43D584DC}"/>
              </a:ext>
            </a:extLst>
          </p:cNvPr>
          <p:cNvGrpSpPr/>
          <p:nvPr/>
        </p:nvGrpSpPr>
        <p:grpSpPr>
          <a:xfrm>
            <a:off x="1127919" y="3525682"/>
            <a:ext cx="2785100" cy="365760"/>
            <a:chOff x="1127919" y="3525682"/>
            <a:chExt cx="2785100" cy="365760"/>
          </a:xfrm>
        </p:grpSpPr>
        <p:pic>
          <p:nvPicPr>
            <p:cNvPr id="11" name="Picture 10">
              <a:extLst>
                <a:ext uri="{FF2B5EF4-FFF2-40B4-BE49-F238E27FC236}">
                  <a16:creationId xmlns:a16="http://schemas.microsoft.com/office/drawing/2014/main" id="{D7023239-C068-47C6-9C98-64E5A2B1CA7D}"/>
                </a:ext>
              </a:extLst>
            </p:cNvPr>
            <p:cNvPicPr>
              <a:picLocks noChangeAspect="1"/>
            </p:cNvPicPr>
            <p:nvPr/>
          </p:nvPicPr>
          <p:blipFill rotWithShape="1">
            <a:blip r:embed="rId2">
              <a:grayscl/>
            </a:blip>
            <a:srcRect l="92131" t="8214" r="769" b="10342"/>
            <a:stretch/>
          </p:blipFill>
          <p:spPr>
            <a:xfrm>
              <a:off x="3539923" y="3525691"/>
              <a:ext cx="364671" cy="351064"/>
            </a:xfrm>
            <a:prstGeom prst="rect">
              <a:avLst/>
            </a:prstGeom>
          </p:spPr>
        </p:pic>
        <p:sp>
          <p:nvSpPr>
            <p:cNvPr id="12" name="TextBox 11">
              <a:extLst>
                <a:ext uri="{FF2B5EF4-FFF2-40B4-BE49-F238E27FC236}">
                  <a16:creationId xmlns:a16="http://schemas.microsoft.com/office/drawing/2014/main" id="{E20558D1-C09E-414C-BBCF-D82291E38B2B}"/>
                </a:ext>
              </a:extLst>
            </p:cNvPr>
            <p:cNvSpPr txBox="1"/>
            <p:nvPr/>
          </p:nvSpPr>
          <p:spPr>
            <a:xfrm>
              <a:off x="1127919" y="3525682"/>
              <a:ext cx="2785100" cy="365760"/>
            </a:xfrm>
            <a:prstGeom prst="rect">
              <a:avLst/>
            </a:prstGeom>
            <a:noFill/>
            <a:ln>
              <a:solidFill>
                <a:schemeClr val="accent1"/>
              </a:solidFill>
            </a:ln>
          </p:spPr>
          <p:txBody>
            <a:bodyPr wrap="square" rtlCol="0">
              <a:spAutoFit/>
            </a:bodyPr>
            <a:lstStyle/>
            <a:p>
              <a:r>
                <a:rPr lang="en-US" sz="1400" dirty="0">
                  <a:latin typeface="+mj-lt"/>
                </a:rPr>
                <a:t>cheap flights to </a:t>
              </a:r>
              <a:r>
                <a:rPr lang="en-US" sz="1400" dirty="0" err="1">
                  <a:latin typeface="+mj-lt"/>
                </a:rPr>
                <a:t>london</a:t>
              </a:r>
              <a:endParaRPr lang="en-GB" sz="1400" dirty="0">
                <a:latin typeface="+mj-lt"/>
              </a:endParaRPr>
            </a:p>
          </p:txBody>
        </p:sp>
      </p:grpSp>
      <p:grpSp>
        <p:nvGrpSpPr>
          <p:cNvPr id="14" name="Group 13">
            <a:extLst>
              <a:ext uri="{FF2B5EF4-FFF2-40B4-BE49-F238E27FC236}">
                <a16:creationId xmlns:a16="http://schemas.microsoft.com/office/drawing/2014/main" id="{0C5EF7E8-7725-4639-8862-6AD3D811CEA6}"/>
              </a:ext>
            </a:extLst>
          </p:cNvPr>
          <p:cNvGrpSpPr/>
          <p:nvPr/>
        </p:nvGrpSpPr>
        <p:grpSpPr>
          <a:xfrm>
            <a:off x="4499105" y="3525681"/>
            <a:ext cx="2785100" cy="365760"/>
            <a:chOff x="1127919" y="3525681"/>
            <a:chExt cx="2785100" cy="365760"/>
          </a:xfrm>
        </p:grpSpPr>
        <p:pic>
          <p:nvPicPr>
            <p:cNvPr id="15" name="Picture 14">
              <a:extLst>
                <a:ext uri="{FF2B5EF4-FFF2-40B4-BE49-F238E27FC236}">
                  <a16:creationId xmlns:a16="http://schemas.microsoft.com/office/drawing/2014/main" id="{F8161063-F906-4F00-AFAB-722954A63C8F}"/>
                </a:ext>
              </a:extLst>
            </p:cNvPr>
            <p:cNvPicPr>
              <a:picLocks noChangeAspect="1"/>
            </p:cNvPicPr>
            <p:nvPr/>
          </p:nvPicPr>
          <p:blipFill rotWithShape="1">
            <a:blip r:embed="rId2">
              <a:grayscl/>
            </a:blip>
            <a:srcRect l="92131" t="8214" r="769" b="10342"/>
            <a:stretch/>
          </p:blipFill>
          <p:spPr>
            <a:xfrm>
              <a:off x="3539923" y="3525691"/>
              <a:ext cx="364671" cy="351064"/>
            </a:xfrm>
            <a:prstGeom prst="rect">
              <a:avLst/>
            </a:prstGeom>
          </p:spPr>
        </p:pic>
        <p:sp>
          <p:nvSpPr>
            <p:cNvPr id="16" name="TextBox 15">
              <a:extLst>
                <a:ext uri="{FF2B5EF4-FFF2-40B4-BE49-F238E27FC236}">
                  <a16:creationId xmlns:a16="http://schemas.microsoft.com/office/drawing/2014/main" id="{849C5823-F103-456C-A1BA-9A6A1A1E1AC6}"/>
                </a:ext>
              </a:extLst>
            </p:cNvPr>
            <p:cNvSpPr txBox="1"/>
            <p:nvPr/>
          </p:nvSpPr>
          <p:spPr>
            <a:xfrm>
              <a:off x="1127919" y="3525681"/>
              <a:ext cx="2785100" cy="365760"/>
            </a:xfrm>
            <a:prstGeom prst="rect">
              <a:avLst/>
            </a:prstGeom>
            <a:noFill/>
            <a:ln>
              <a:solidFill>
                <a:schemeClr val="accent1"/>
              </a:solidFill>
            </a:ln>
          </p:spPr>
          <p:txBody>
            <a:bodyPr wrap="square" rtlCol="0">
              <a:spAutoFit/>
            </a:bodyPr>
            <a:lstStyle/>
            <a:p>
              <a:r>
                <a:rPr lang="en-US" sz="1400" dirty="0">
                  <a:latin typeface="+mj-lt"/>
                </a:rPr>
                <a:t>cheap flights to </a:t>
              </a:r>
              <a:r>
                <a:rPr lang="en-US" sz="1400" b="1" dirty="0">
                  <a:latin typeface="+mj-lt"/>
                </a:rPr>
                <a:t>|</a:t>
              </a:r>
              <a:endParaRPr lang="en-GB" sz="1400" b="1" dirty="0">
                <a:latin typeface="+mj-lt"/>
              </a:endParaRPr>
            </a:p>
          </p:txBody>
        </p:sp>
      </p:grpSp>
      <p:grpSp>
        <p:nvGrpSpPr>
          <p:cNvPr id="17" name="Group 16">
            <a:extLst>
              <a:ext uri="{FF2B5EF4-FFF2-40B4-BE49-F238E27FC236}">
                <a16:creationId xmlns:a16="http://schemas.microsoft.com/office/drawing/2014/main" id="{8149135D-C400-4CC3-9D02-C02E99982054}"/>
              </a:ext>
            </a:extLst>
          </p:cNvPr>
          <p:cNvGrpSpPr/>
          <p:nvPr/>
        </p:nvGrpSpPr>
        <p:grpSpPr>
          <a:xfrm>
            <a:off x="7852442" y="3525682"/>
            <a:ext cx="2785100" cy="365760"/>
            <a:chOff x="1127919" y="3525682"/>
            <a:chExt cx="2785100" cy="365760"/>
          </a:xfrm>
        </p:grpSpPr>
        <p:pic>
          <p:nvPicPr>
            <p:cNvPr id="18" name="Picture 17">
              <a:extLst>
                <a:ext uri="{FF2B5EF4-FFF2-40B4-BE49-F238E27FC236}">
                  <a16:creationId xmlns:a16="http://schemas.microsoft.com/office/drawing/2014/main" id="{BB0D098B-A883-4398-BD69-F7FD42CB379B}"/>
                </a:ext>
              </a:extLst>
            </p:cNvPr>
            <p:cNvPicPr>
              <a:picLocks noChangeAspect="1"/>
            </p:cNvPicPr>
            <p:nvPr/>
          </p:nvPicPr>
          <p:blipFill rotWithShape="1">
            <a:blip r:embed="rId2">
              <a:grayscl/>
            </a:blip>
            <a:srcRect l="92131" t="8214" r="769" b="10342"/>
            <a:stretch/>
          </p:blipFill>
          <p:spPr>
            <a:xfrm>
              <a:off x="3539923" y="3525691"/>
              <a:ext cx="364671" cy="351064"/>
            </a:xfrm>
            <a:prstGeom prst="rect">
              <a:avLst/>
            </a:prstGeom>
          </p:spPr>
        </p:pic>
        <p:sp>
          <p:nvSpPr>
            <p:cNvPr id="19" name="TextBox 18">
              <a:extLst>
                <a:ext uri="{FF2B5EF4-FFF2-40B4-BE49-F238E27FC236}">
                  <a16:creationId xmlns:a16="http://schemas.microsoft.com/office/drawing/2014/main" id="{6A49D4A3-5487-47D8-9557-AF5CAA84971A}"/>
                </a:ext>
              </a:extLst>
            </p:cNvPr>
            <p:cNvSpPr txBox="1"/>
            <p:nvPr/>
          </p:nvSpPr>
          <p:spPr>
            <a:xfrm>
              <a:off x="1127919" y="3525682"/>
              <a:ext cx="2785100" cy="365760"/>
            </a:xfrm>
            <a:prstGeom prst="rect">
              <a:avLst/>
            </a:prstGeom>
            <a:noFill/>
            <a:ln>
              <a:solidFill>
                <a:schemeClr val="accent1"/>
              </a:solidFill>
            </a:ln>
          </p:spPr>
          <p:txBody>
            <a:bodyPr wrap="square" rtlCol="0">
              <a:spAutoFit/>
            </a:bodyPr>
            <a:lstStyle/>
            <a:p>
              <a:r>
                <a:rPr lang="en-US" sz="1400" dirty="0">
                  <a:latin typeface="+mj-lt"/>
                </a:rPr>
                <a:t>cheap flights to </a:t>
              </a:r>
              <a:r>
                <a:rPr lang="en-US" sz="1400" dirty="0" err="1">
                  <a:latin typeface="+mj-lt"/>
                </a:rPr>
                <a:t>london</a:t>
              </a:r>
              <a:endParaRPr lang="en-GB" sz="1400" dirty="0">
                <a:latin typeface="+mj-lt"/>
              </a:endParaRPr>
            </a:p>
          </p:txBody>
        </p:sp>
      </p:grpSp>
      <p:sp>
        <p:nvSpPr>
          <p:cNvPr id="2" name="TextBox 1">
            <a:extLst>
              <a:ext uri="{FF2B5EF4-FFF2-40B4-BE49-F238E27FC236}">
                <a16:creationId xmlns:a16="http://schemas.microsoft.com/office/drawing/2014/main" id="{B697A8DE-01DD-4F72-9E1A-7B07F6A9118C}"/>
              </a:ext>
            </a:extLst>
          </p:cNvPr>
          <p:cNvSpPr txBox="1"/>
          <p:nvPr/>
        </p:nvSpPr>
        <p:spPr>
          <a:xfrm>
            <a:off x="2295407" y="5912316"/>
            <a:ext cx="7601187" cy="646331"/>
          </a:xfrm>
          <a:prstGeom prst="rect">
            <a:avLst/>
          </a:prstGeom>
          <a:noFill/>
        </p:spPr>
        <p:txBody>
          <a:bodyPr wrap="square" rtlCol="0">
            <a:spAutoFit/>
          </a:bodyPr>
          <a:lstStyle/>
          <a:p>
            <a:pPr algn="ctr"/>
            <a:r>
              <a:rPr lang="en-US" dirty="0"/>
              <a:t>Next, we take a sample model and show how the same model captures different notions of similarity based on the data it is trained on</a:t>
            </a:r>
            <a:endParaRPr lang="en-GB" dirty="0"/>
          </a:p>
        </p:txBody>
      </p:sp>
    </p:spTree>
    <p:extLst>
      <p:ext uri="{BB962C8B-B14F-4D97-AF65-F5344CB8AC3E}">
        <p14:creationId xmlns:p14="http://schemas.microsoft.com/office/powerpoint/2010/main" val="1049351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5050A05-D52E-470B-9824-21E6620BDF49}"/>
              </a:ext>
            </a:extLst>
          </p:cNvPr>
          <p:cNvSpPr>
            <a:spLocks noGrp="1"/>
          </p:cNvSpPr>
          <p:nvPr>
            <p:ph type="title"/>
          </p:nvPr>
        </p:nvSpPr>
        <p:spPr>
          <a:xfrm>
            <a:off x="1146705" y="609601"/>
            <a:ext cx="8160763" cy="1639884"/>
          </a:xfrm>
        </p:spPr>
        <p:txBody>
          <a:bodyPr>
            <a:normAutofit/>
          </a:bodyPr>
          <a:lstStyle/>
          <a:p>
            <a:r>
              <a:rPr lang="en-US" sz="4000" dirty="0"/>
              <a:t>Deep semantic similarity model (</a:t>
            </a:r>
            <a:r>
              <a:rPr lang="en-US" sz="4000" dirty="0" err="1"/>
              <a:t>dssm</a:t>
            </a:r>
            <a:r>
              <a:rPr lang="en-US" sz="4000" dirty="0"/>
              <a:t>)</a:t>
            </a:r>
            <a:endParaRPr lang="en-GB" sz="4000" dirty="0"/>
          </a:p>
        </p:txBody>
      </p:sp>
      <p:pic>
        <p:nvPicPr>
          <p:cNvPr id="12" name="Content Placeholder 11">
            <a:extLst>
              <a:ext uri="{FF2B5EF4-FFF2-40B4-BE49-F238E27FC236}">
                <a16:creationId xmlns:a16="http://schemas.microsoft.com/office/drawing/2014/main" id="{317E41C5-6AD7-47C2-B6E2-CA86BB59E90A}"/>
              </a:ext>
            </a:extLst>
          </p:cNvPr>
          <p:cNvPicPr>
            <a:picLocks noGrp="1" noChangeAspect="1"/>
          </p:cNvPicPr>
          <p:nvPr>
            <p:ph idx="1"/>
          </p:nvPr>
        </p:nvPicPr>
        <p:blipFill>
          <a:blip r:embed="rId2"/>
          <a:stretch>
            <a:fillRect/>
          </a:stretch>
        </p:blipFill>
        <p:spPr>
          <a:xfrm>
            <a:off x="6226500" y="2165043"/>
            <a:ext cx="5273490" cy="2851386"/>
          </a:xfrm>
          <a:prstGeom prst="rect">
            <a:avLst/>
          </a:prstGeom>
        </p:spPr>
      </p:pic>
      <p:sp>
        <p:nvSpPr>
          <p:cNvPr id="11" name="Text Placeholder 10">
            <a:extLst>
              <a:ext uri="{FF2B5EF4-FFF2-40B4-BE49-F238E27FC236}">
                <a16:creationId xmlns:a16="http://schemas.microsoft.com/office/drawing/2014/main" id="{500AB108-F514-4939-9A22-5160CD1494AA}"/>
              </a:ext>
            </a:extLst>
          </p:cNvPr>
          <p:cNvSpPr>
            <a:spLocks noGrp="1"/>
          </p:cNvSpPr>
          <p:nvPr>
            <p:ph type="body" sz="half" idx="2"/>
          </p:nvPr>
        </p:nvSpPr>
        <p:spPr>
          <a:xfrm>
            <a:off x="1146705" y="2656358"/>
            <a:ext cx="5079795" cy="3134842"/>
          </a:xfrm>
        </p:spPr>
        <p:txBody>
          <a:bodyPr>
            <a:normAutofit/>
          </a:bodyPr>
          <a:lstStyle/>
          <a:p>
            <a:r>
              <a:rPr lang="en-US" sz="1800" dirty="0"/>
              <a:t>Siamese network with two deep sub-models</a:t>
            </a:r>
          </a:p>
          <a:p>
            <a:r>
              <a:rPr lang="en-US" sz="1800" dirty="0"/>
              <a:t>Projects input and candidate texts into embedding space</a:t>
            </a:r>
          </a:p>
          <a:p>
            <a:r>
              <a:rPr lang="en-US" sz="1800" dirty="0"/>
              <a:t>Trained by maximizing cosine similarity between correct input-output pairs</a:t>
            </a:r>
            <a:endParaRPr lang="en-GB" sz="1800" dirty="0"/>
          </a:p>
        </p:txBody>
      </p:sp>
      <p:pic>
        <p:nvPicPr>
          <p:cNvPr id="14" name="Picture 13">
            <a:extLst>
              <a:ext uri="{FF2B5EF4-FFF2-40B4-BE49-F238E27FC236}">
                <a16:creationId xmlns:a16="http://schemas.microsoft.com/office/drawing/2014/main" id="{F9932539-7101-43AB-BEE7-DB10794CDCEC}"/>
              </a:ext>
            </a:extLst>
          </p:cNvPr>
          <p:cNvPicPr>
            <a:picLocks noChangeAspect="1"/>
          </p:cNvPicPr>
          <p:nvPr/>
        </p:nvPicPr>
        <p:blipFill>
          <a:blip r:embed="rId3"/>
          <a:stretch>
            <a:fillRect/>
          </a:stretch>
        </p:blipFill>
        <p:spPr>
          <a:xfrm>
            <a:off x="1146705" y="4938800"/>
            <a:ext cx="5119845" cy="1547331"/>
          </a:xfrm>
          <a:prstGeom prst="rect">
            <a:avLst/>
          </a:prstGeom>
        </p:spPr>
      </p:pic>
      <p:sp>
        <p:nvSpPr>
          <p:cNvPr id="6" name="TextBox 5">
            <a:extLst>
              <a:ext uri="{FF2B5EF4-FFF2-40B4-BE49-F238E27FC236}">
                <a16:creationId xmlns:a16="http://schemas.microsoft.com/office/drawing/2014/main" id="{2187EC50-7433-41A1-9305-48BC3D82E309}"/>
              </a:ext>
            </a:extLst>
          </p:cNvPr>
          <p:cNvSpPr txBox="1"/>
          <p:nvPr/>
        </p:nvSpPr>
        <p:spPr>
          <a:xfrm>
            <a:off x="7755499" y="5604760"/>
            <a:ext cx="3289797" cy="822960"/>
          </a:xfrm>
          <a:prstGeom prst="rect">
            <a:avLst/>
          </a:prstGeom>
          <a:solidFill>
            <a:schemeClr val="bg1">
              <a:lumMod val="95000"/>
            </a:schemeClr>
          </a:solidFill>
        </p:spPr>
        <p:txBody>
          <a:bodyPr wrap="square" rtlCol="0" anchor="ctr">
            <a:spAutoFit/>
          </a:bodyPr>
          <a:lstStyle/>
          <a:p>
            <a:r>
              <a:rPr lang="en-US" dirty="0"/>
              <a:t>(Huang et al., 2013)</a:t>
            </a:r>
          </a:p>
          <a:p>
            <a:r>
              <a:rPr lang="en-GB" dirty="0">
                <a:hlinkClick r:id="rId4"/>
              </a:rPr>
              <a:t>https://dl.acm.org/citation...</a:t>
            </a:r>
            <a:endParaRPr lang="en-GB" dirty="0"/>
          </a:p>
        </p:txBody>
      </p:sp>
    </p:spTree>
    <p:extLst>
      <p:ext uri="{BB962C8B-B14F-4D97-AF65-F5344CB8AC3E}">
        <p14:creationId xmlns:p14="http://schemas.microsoft.com/office/powerpoint/2010/main" val="4277876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EC05262-98DB-46C4-954A-A3416833AE94}"/>
              </a:ext>
            </a:extLst>
          </p:cNvPr>
          <p:cNvSpPr>
            <a:spLocks noGrp="1"/>
          </p:cNvSpPr>
          <p:nvPr>
            <p:ph type="body" sz="half" idx="2"/>
          </p:nvPr>
        </p:nvSpPr>
        <p:spPr>
          <a:xfrm>
            <a:off x="1026458" y="1437291"/>
            <a:ext cx="10139084" cy="3983419"/>
          </a:xfrm>
        </p:spPr>
        <p:txBody>
          <a:bodyPr>
            <a:normAutofit/>
          </a:bodyPr>
          <a:lstStyle/>
          <a:p>
            <a:pPr algn="ctr">
              <a:lnSpc>
                <a:spcPct val="150000"/>
              </a:lnSpc>
              <a:spcBef>
                <a:spcPts val="2400"/>
              </a:spcBef>
            </a:pPr>
            <a:r>
              <a:rPr lang="en-US" sz="1600" kern="0" dirty="0">
                <a:solidFill>
                  <a:schemeClr val="tx1">
                    <a:lumMod val="65000"/>
                    <a:lumOff val="35000"/>
                  </a:schemeClr>
                </a:solidFill>
                <a:latin typeface="Segoe WP" panose="020B0502040204020203" pitchFamily="34" charset="0"/>
                <a:cs typeface="Segoe WP" panose="020B0502040204020203" pitchFamily="34" charset="0"/>
              </a:rPr>
              <a:t>This talk is based on work done in collaboration with</a:t>
            </a:r>
          </a:p>
          <a:p>
            <a:pPr algn="ctr">
              <a:lnSpc>
                <a:spcPct val="150000"/>
              </a:lnSpc>
              <a:spcBef>
                <a:spcPts val="2400"/>
              </a:spcBef>
            </a:pPr>
            <a:r>
              <a:rPr lang="en-US" kern="0" dirty="0">
                <a:solidFill>
                  <a:schemeClr val="tx1">
                    <a:lumMod val="65000"/>
                    <a:lumOff val="35000"/>
                  </a:schemeClr>
                </a:solidFill>
                <a:latin typeface="Segoe WP" panose="020B0502040204020203" pitchFamily="34" charset="0"/>
                <a:cs typeface="Segoe WP" panose="020B0502040204020203" pitchFamily="34" charset="0"/>
              </a:rPr>
              <a:t>Nick Craswell, Fernando Diaz, Emine Yilmaz, Rich Caruana, Eric Nalisnick, Hamed Zamani, Christophe Van Gysel, Nicola Cancedda, Matteo Venanzi, Saurabh Tiwary, Xia Song, </a:t>
            </a:r>
            <a:r>
              <a:rPr lang="it-IT" kern="0" dirty="0">
                <a:solidFill>
                  <a:schemeClr val="tx1">
                    <a:lumMod val="65000"/>
                    <a:lumOff val="35000"/>
                  </a:schemeClr>
                </a:solidFill>
                <a:latin typeface="Segoe WP" panose="020B0502040204020203" pitchFamily="34" charset="0"/>
                <a:cs typeface="Segoe WP" panose="020B0502040204020203" pitchFamily="34" charset="0"/>
              </a:rPr>
              <a:t>Laura Dietz, Federico Nanni, Matt Magnusson, Roy Rosemarin, Grzegorz Kukla, Piotr Grudzien, and many others</a:t>
            </a:r>
            <a:endParaRPr lang="en-US" kern="0" dirty="0">
              <a:solidFill>
                <a:schemeClr val="tx1">
                  <a:lumMod val="65000"/>
                  <a:lumOff val="35000"/>
                </a:schemeClr>
              </a:solidFill>
              <a:latin typeface="Segoe WP" panose="020B0502040204020203" pitchFamily="34" charset="0"/>
              <a:cs typeface="Segoe WP" panose="020B0502040204020203" pitchFamily="34" charset="0"/>
            </a:endParaRPr>
          </a:p>
          <a:p>
            <a:pPr>
              <a:lnSpc>
                <a:spcPct val="150000"/>
              </a:lnSpc>
              <a:spcBef>
                <a:spcPts val="2400"/>
              </a:spcBef>
            </a:pPr>
            <a:endParaRPr lang="en-GB" dirty="0"/>
          </a:p>
        </p:txBody>
      </p:sp>
    </p:spTree>
    <p:extLst>
      <p:ext uri="{BB962C8B-B14F-4D97-AF65-F5344CB8AC3E}">
        <p14:creationId xmlns:p14="http://schemas.microsoft.com/office/powerpoint/2010/main" val="168282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ACA9BD-4CAC-4BF8-87DB-6056FD3F1486}"/>
              </a:ext>
            </a:extLst>
          </p:cNvPr>
          <p:cNvSpPr>
            <a:spLocks noGrp="1"/>
          </p:cNvSpPr>
          <p:nvPr>
            <p:ph type="title"/>
          </p:nvPr>
        </p:nvSpPr>
        <p:spPr/>
        <p:txBody>
          <a:bodyPr/>
          <a:lstStyle/>
          <a:p>
            <a:r>
              <a:rPr lang="en-US" dirty="0"/>
              <a:t>DSSM trained on different types of data</a:t>
            </a:r>
            <a:endParaRPr lang="en-GB" dirty="0"/>
          </a:p>
        </p:txBody>
      </p:sp>
      <p:graphicFrame>
        <p:nvGraphicFramePr>
          <p:cNvPr id="13" name="Table 12">
            <a:extLst>
              <a:ext uri="{FF2B5EF4-FFF2-40B4-BE49-F238E27FC236}">
                <a16:creationId xmlns:a16="http://schemas.microsoft.com/office/drawing/2014/main" id="{6AC94AF5-6442-4ABF-B5E6-41A944D3FA8D}"/>
              </a:ext>
            </a:extLst>
          </p:cNvPr>
          <p:cNvGraphicFramePr>
            <a:graphicFrameLocks noGrp="1"/>
          </p:cNvGraphicFramePr>
          <p:nvPr>
            <p:extLst>
              <p:ext uri="{D42A27DB-BD31-4B8C-83A1-F6EECF244321}">
                <p14:modId xmlns:p14="http://schemas.microsoft.com/office/powerpoint/2010/main" val="142568985"/>
              </p:ext>
            </p:extLst>
          </p:nvPr>
        </p:nvGraphicFramePr>
        <p:xfrm>
          <a:off x="910459" y="2997113"/>
          <a:ext cx="10371082" cy="1925320"/>
        </p:xfrm>
        <a:graphic>
          <a:graphicData uri="http://schemas.openxmlformats.org/drawingml/2006/table">
            <a:tbl>
              <a:tblPr firstRow="1">
                <a:tableStyleId>{7DF18680-E054-41AD-8BC1-D1AEF772440D}</a:tableStyleId>
              </a:tblPr>
              <a:tblGrid>
                <a:gridCol w="2267606">
                  <a:extLst>
                    <a:ext uri="{9D8B030D-6E8A-4147-A177-3AD203B41FA5}">
                      <a16:colId xmlns:a16="http://schemas.microsoft.com/office/drawing/2014/main" val="1423197699"/>
                    </a:ext>
                  </a:extLst>
                </a:gridCol>
                <a:gridCol w="3725917">
                  <a:extLst>
                    <a:ext uri="{9D8B030D-6E8A-4147-A177-3AD203B41FA5}">
                      <a16:colId xmlns:a16="http://schemas.microsoft.com/office/drawing/2014/main" val="846390860"/>
                    </a:ext>
                  </a:extLst>
                </a:gridCol>
                <a:gridCol w="1991711">
                  <a:extLst>
                    <a:ext uri="{9D8B030D-6E8A-4147-A177-3AD203B41FA5}">
                      <a16:colId xmlns:a16="http://schemas.microsoft.com/office/drawing/2014/main" val="3687460836"/>
                    </a:ext>
                  </a:extLst>
                </a:gridCol>
                <a:gridCol w="2385848">
                  <a:extLst>
                    <a:ext uri="{9D8B030D-6E8A-4147-A177-3AD203B41FA5}">
                      <a16:colId xmlns:a16="http://schemas.microsoft.com/office/drawing/2014/main" val="2736542785"/>
                    </a:ext>
                  </a:extLst>
                </a:gridCol>
              </a:tblGrid>
              <a:tr h="370840">
                <a:tc>
                  <a:txBody>
                    <a:bodyPr/>
                    <a:lstStyle/>
                    <a:p>
                      <a:r>
                        <a:rPr lang="en-US" sz="1400" dirty="0"/>
                        <a:t>Trained on pairs of…</a:t>
                      </a:r>
                      <a:endParaRPr lang="en-GB" sz="1400" dirty="0"/>
                    </a:p>
                  </a:txBody>
                  <a:tcPr/>
                </a:tc>
                <a:tc>
                  <a:txBody>
                    <a:bodyPr/>
                    <a:lstStyle/>
                    <a:p>
                      <a:r>
                        <a:rPr lang="en-US" sz="1400" dirty="0"/>
                        <a:t>Sample training data</a:t>
                      </a:r>
                      <a:endParaRPr lang="en-GB" sz="1400" dirty="0"/>
                    </a:p>
                  </a:txBody>
                  <a:tcPr/>
                </a:tc>
                <a:tc>
                  <a:txBody>
                    <a:bodyPr/>
                    <a:lstStyle/>
                    <a:p>
                      <a:r>
                        <a:rPr lang="en-US" sz="1400" dirty="0"/>
                        <a:t>Useful for</a:t>
                      </a:r>
                      <a:endParaRPr lang="en-GB" sz="1400" dirty="0"/>
                    </a:p>
                  </a:txBody>
                  <a:tcPr/>
                </a:tc>
                <a:tc>
                  <a:txBody>
                    <a:bodyPr/>
                    <a:lstStyle/>
                    <a:p>
                      <a:r>
                        <a:rPr lang="en-US" sz="1400" dirty="0"/>
                        <a:t>Paper</a:t>
                      </a:r>
                      <a:endParaRPr lang="en-GB" sz="1400" dirty="0"/>
                    </a:p>
                  </a:txBody>
                  <a:tcPr/>
                </a:tc>
                <a:extLst>
                  <a:ext uri="{0D108BD9-81ED-4DB2-BD59-A6C34878D82A}">
                    <a16:rowId xmlns:a16="http://schemas.microsoft.com/office/drawing/2014/main" val="4255920734"/>
                  </a:ext>
                </a:extLst>
              </a:tr>
              <a:tr h="370840">
                <a:tc>
                  <a:txBody>
                    <a:bodyPr/>
                    <a:lstStyle/>
                    <a:p>
                      <a:r>
                        <a:rPr lang="en-US" sz="1400" dirty="0"/>
                        <a:t>Query and document titles</a:t>
                      </a:r>
                      <a:endParaRPr lang="en-GB" sz="1400" dirty="0"/>
                    </a:p>
                  </a:txBody>
                  <a:tcPr/>
                </a:tc>
                <a:tc>
                  <a:txBody>
                    <a:bodyPr/>
                    <a:lstStyle/>
                    <a:p>
                      <a:r>
                        <a:rPr lang="en-US" sz="1200" dirty="0"/>
                        <a:t>&lt;“things to do in </a:t>
                      </a:r>
                      <a:r>
                        <a:rPr lang="en-US" sz="1200" dirty="0" err="1"/>
                        <a:t>seattle</a:t>
                      </a:r>
                      <a:r>
                        <a:rPr lang="en-US" sz="1200" dirty="0"/>
                        <a:t>”, “</a:t>
                      </a:r>
                      <a:r>
                        <a:rPr lang="en-US" sz="1200" dirty="0" err="1"/>
                        <a:t>seattle</a:t>
                      </a:r>
                      <a:r>
                        <a:rPr lang="en-US" sz="1200" dirty="0"/>
                        <a:t> tourist attractions”&gt;</a:t>
                      </a:r>
                      <a:endParaRPr lang="en-GB" sz="1200" dirty="0"/>
                    </a:p>
                  </a:txBody>
                  <a:tcPr/>
                </a:tc>
                <a:tc>
                  <a:txBody>
                    <a:bodyPr/>
                    <a:lstStyle/>
                    <a:p>
                      <a:r>
                        <a:rPr lang="en-US" sz="1400" dirty="0"/>
                        <a:t>Document ranking</a:t>
                      </a:r>
                      <a:endParaRPr lang="en-GB" sz="1400" dirty="0"/>
                    </a:p>
                  </a:txBody>
                  <a:tcPr/>
                </a:tc>
                <a:tc>
                  <a:txBody>
                    <a:bodyPr/>
                    <a:lstStyle/>
                    <a:p>
                      <a:r>
                        <a:rPr lang="en-US" sz="1400" dirty="0"/>
                        <a:t>(Shen et al., 2014)</a:t>
                      </a:r>
                    </a:p>
                    <a:p>
                      <a:r>
                        <a:rPr lang="en-GB" sz="1400" dirty="0">
                          <a:hlinkClick r:id="rId2"/>
                        </a:rPr>
                        <a:t>https://dl.acm.org/citation...</a:t>
                      </a:r>
                      <a:endParaRPr lang="en-GB" sz="1400" dirty="0"/>
                    </a:p>
                  </a:txBody>
                  <a:tcPr/>
                </a:tc>
                <a:extLst>
                  <a:ext uri="{0D108BD9-81ED-4DB2-BD59-A6C34878D82A}">
                    <a16:rowId xmlns:a16="http://schemas.microsoft.com/office/drawing/2014/main" val="4006343577"/>
                  </a:ext>
                </a:extLst>
              </a:tr>
              <a:tr h="370840">
                <a:tc>
                  <a:txBody>
                    <a:bodyPr/>
                    <a:lstStyle/>
                    <a:p>
                      <a:r>
                        <a:rPr lang="en-US" sz="1400" dirty="0"/>
                        <a:t>Query prefix and suffix</a:t>
                      </a:r>
                      <a:endParaRPr lang="en-GB" sz="1400" dirty="0"/>
                    </a:p>
                  </a:txBody>
                  <a:tcPr/>
                </a:tc>
                <a:tc>
                  <a:txBody>
                    <a:bodyPr/>
                    <a:lstStyle/>
                    <a:p>
                      <a:r>
                        <a:rPr lang="en-US" sz="1200" dirty="0"/>
                        <a:t>&lt;“things to do in”, “</a:t>
                      </a:r>
                      <a:r>
                        <a:rPr lang="en-US" sz="1200" dirty="0" err="1"/>
                        <a:t>seattle</a:t>
                      </a:r>
                      <a:r>
                        <a:rPr lang="en-US" sz="1200" dirty="0"/>
                        <a:t>”&gt;</a:t>
                      </a:r>
                      <a:endParaRPr lang="en-GB" sz="1200" dirty="0"/>
                    </a:p>
                  </a:txBody>
                  <a:tcPr/>
                </a:tc>
                <a:tc>
                  <a:txBody>
                    <a:bodyPr/>
                    <a:lstStyle/>
                    <a:p>
                      <a:r>
                        <a:rPr lang="en-US" sz="1400" dirty="0"/>
                        <a:t>Query auto-completion</a:t>
                      </a:r>
                      <a:endParaRPr lang="en-GB" sz="1400" dirty="0"/>
                    </a:p>
                  </a:txBody>
                  <a:tcPr/>
                </a:tc>
                <a:tc>
                  <a:txBody>
                    <a:bodyPr/>
                    <a:lstStyle/>
                    <a:p>
                      <a:r>
                        <a:rPr lang="en-US" sz="1400" dirty="0"/>
                        <a:t>(Mitra and Craswell, 2015)</a:t>
                      </a:r>
                    </a:p>
                    <a:p>
                      <a:r>
                        <a:rPr lang="en-GB" sz="1400" dirty="0">
                          <a:hlinkClick r:id="rId3"/>
                        </a:rPr>
                        <a:t>https://dl.acm.org/citation...</a:t>
                      </a:r>
                      <a:endParaRPr lang="en-GB" sz="1400" dirty="0"/>
                    </a:p>
                  </a:txBody>
                  <a:tcPr/>
                </a:tc>
                <a:extLst>
                  <a:ext uri="{0D108BD9-81ED-4DB2-BD59-A6C34878D82A}">
                    <a16:rowId xmlns:a16="http://schemas.microsoft.com/office/drawing/2014/main" val="2915242702"/>
                  </a:ext>
                </a:extLst>
              </a:tr>
              <a:tr h="370840">
                <a:tc>
                  <a:txBody>
                    <a:bodyPr/>
                    <a:lstStyle/>
                    <a:p>
                      <a:r>
                        <a:rPr lang="en-US" sz="1400" dirty="0"/>
                        <a:t>Consecutive queries in user sessions</a:t>
                      </a:r>
                      <a:endParaRPr lang="en-GB" sz="1400" dirty="0"/>
                    </a:p>
                  </a:txBody>
                  <a:tcPr/>
                </a:tc>
                <a:tc>
                  <a:txBody>
                    <a:bodyPr/>
                    <a:lstStyle/>
                    <a:p>
                      <a:r>
                        <a:rPr lang="en-US" sz="1200" dirty="0"/>
                        <a:t>&lt;“things to do in </a:t>
                      </a:r>
                      <a:r>
                        <a:rPr lang="en-US" sz="1200" dirty="0" err="1"/>
                        <a:t>seattle</a:t>
                      </a:r>
                      <a:r>
                        <a:rPr lang="en-US" sz="1200" dirty="0"/>
                        <a:t>”, “space needle”&gt;</a:t>
                      </a:r>
                      <a:endParaRPr lang="en-GB" sz="1200" dirty="0"/>
                    </a:p>
                  </a:txBody>
                  <a:tcPr/>
                </a:tc>
                <a:tc>
                  <a:txBody>
                    <a:bodyPr/>
                    <a:lstStyle/>
                    <a:p>
                      <a:r>
                        <a:rPr lang="en-US" sz="1400" dirty="0"/>
                        <a:t>Next query suggestion</a:t>
                      </a:r>
                      <a:endParaRPr lang="en-GB" sz="1400" dirty="0"/>
                    </a:p>
                  </a:txBody>
                  <a:tcPr/>
                </a:tc>
                <a:tc>
                  <a:txBody>
                    <a:bodyPr/>
                    <a:lstStyle/>
                    <a:p>
                      <a:r>
                        <a:rPr lang="en-US" sz="1400" dirty="0"/>
                        <a:t>(Mitra, 2015)</a:t>
                      </a:r>
                    </a:p>
                    <a:p>
                      <a:r>
                        <a:rPr lang="en-GB" sz="1400" dirty="0">
                          <a:hlinkClick r:id="rId4"/>
                        </a:rPr>
                        <a:t>https://dl.acm.org/citation...</a:t>
                      </a:r>
                      <a:endParaRPr lang="en-GB" sz="1400" dirty="0"/>
                    </a:p>
                  </a:txBody>
                  <a:tcPr/>
                </a:tc>
                <a:extLst>
                  <a:ext uri="{0D108BD9-81ED-4DB2-BD59-A6C34878D82A}">
                    <a16:rowId xmlns:a16="http://schemas.microsoft.com/office/drawing/2014/main" val="178106315"/>
                  </a:ext>
                </a:extLst>
              </a:tr>
            </a:tbl>
          </a:graphicData>
        </a:graphic>
      </p:graphicFrame>
      <p:sp>
        <p:nvSpPr>
          <p:cNvPr id="2" name="TextBox 1">
            <a:extLst>
              <a:ext uri="{FF2B5EF4-FFF2-40B4-BE49-F238E27FC236}">
                <a16:creationId xmlns:a16="http://schemas.microsoft.com/office/drawing/2014/main" id="{C050BBDD-D6EA-4144-99E3-E5CB04D6D24E}"/>
              </a:ext>
            </a:extLst>
          </p:cNvPr>
          <p:cNvSpPr txBox="1"/>
          <p:nvPr/>
        </p:nvSpPr>
        <p:spPr>
          <a:xfrm>
            <a:off x="1416270" y="5791200"/>
            <a:ext cx="9359461" cy="369332"/>
          </a:xfrm>
          <a:prstGeom prst="rect">
            <a:avLst/>
          </a:prstGeom>
          <a:noFill/>
        </p:spPr>
        <p:txBody>
          <a:bodyPr wrap="square" rtlCol="0">
            <a:spAutoFit/>
          </a:bodyPr>
          <a:lstStyle/>
          <a:p>
            <a:pPr algn="ctr"/>
            <a:r>
              <a:rPr lang="en-US" dirty="0"/>
              <a:t>Each model captures a different notion of similarity / regularity in the learnt embedding space</a:t>
            </a:r>
            <a:endParaRPr lang="en-GB" dirty="0"/>
          </a:p>
        </p:txBody>
      </p:sp>
    </p:spTree>
    <p:extLst>
      <p:ext uri="{BB962C8B-B14F-4D97-AF65-F5344CB8AC3E}">
        <p14:creationId xmlns:p14="http://schemas.microsoft.com/office/powerpoint/2010/main" val="1644930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1">
            <a:extLst>
              <a:ext uri="{FF2B5EF4-FFF2-40B4-BE49-F238E27FC236}">
                <a16:creationId xmlns:a16="http://schemas.microsoft.com/office/drawing/2014/main" id="{63A6816D-63AD-4EFF-A3D1-CECF43081674}"/>
              </a:ext>
            </a:extLst>
          </p:cNvPr>
          <p:cNvPicPr>
            <a:picLocks noChangeAspect="1"/>
          </p:cNvPicPr>
          <p:nvPr/>
        </p:nvPicPr>
        <p:blipFill>
          <a:blip r:embed="rId2"/>
          <a:stretch>
            <a:fillRect/>
          </a:stretch>
        </p:blipFill>
        <p:spPr>
          <a:xfrm>
            <a:off x="2327997" y="3577745"/>
            <a:ext cx="7536007" cy="2162554"/>
          </a:xfrm>
          <a:prstGeom prst="rect">
            <a:avLst/>
          </a:prstGeom>
        </p:spPr>
      </p:pic>
      <p:sp>
        <p:nvSpPr>
          <p:cNvPr id="3" name="TextBox 2">
            <a:extLst>
              <a:ext uri="{FF2B5EF4-FFF2-40B4-BE49-F238E27FC236}">
                <a16:creationId xmlns:a16="http://schemas.microsoft.com/office/drawing/2014/main" id="{3E6DFF46-8840-4AE0-B200-28F68D37EE66}"/>
              </a:ext>
            </a:extLst>
          </p:cNvPr>
          <p:cNvSpPr txBox="1"/>
          <p:nvPr/>
        </p:nvSpPr>
        <p:spPr>
          <a:xfrm flipH="1">
            <a:off x="2335978" y="2408756"/>
            <a:ext cx="7516868" cy="923330"/>
          </a:xfrm>
          <a:prstGeom prst="rect">
            <a:avLst/>
          </a:prstGeom>
          <a:noFill/>
        </p:spPr>
        <p:txBody>
          <a:bodyPr wrap="square" rtlCol="0">
            <a:spAutoFit/>
          </a:bodyPr>
          <a:lstStyle/>
          <a:p>
            <a:r>
              <a:rPr lang="en-US" dirty="0"/>
              <a:t>Nearest neighbors for “</a:t>
            </a:r>
            <a:r>
              <a:rPr lang="en-US" dirty="0" err="1"/>
              <a:t>seattle</a:t>
            </a:r>
            <a:r>
              <a:rPr lang="en-US" dirty="0"/>
              <a:t>” and “</a:t>
            </a:r>
            <a:r>
              <a:rPr lang="en-US" dirty="0" err="1"/>
              <a:t>taylor</a:t>
            </a:r>
            <a:r>
              <a:rPr lang="en-US" dirty="0"/>
              <a:t> swift” based on two DSSM models – one trained on query-document pairs and the other trained on query prefix-suffix pairs</a:t>
            </a:r>
            <a:endParaRPr lang="en-GB" dirty="0"/>
          </a:p>
        </p:txBody>
      </p:sp>
      <p:sp>
        <p:nvSpPr>
          <p:cNvPr id="2" name="Title 1">
            <a:extLst>
              <a:ext uri="{FF2B5EF4-FFF2-40B4-BE49-F238E27FC236}">
                <a16:creationId xmlns:a16="http://schemas.microsoft.com/office/drawing/2014/main" id="{1CAD7C05-D707-4B45-A7AA-73607F97E671}"/>
              </a:ext>
            </a:extLst>
          </p:cNvPr>
          <p:cNvSpPr>
            <a:spLocks noGrp="1"/>
          </p:cNvSpPr>
          <p:nvPr>
            <p:ph type="title"/>
          </p:nvPr>
        </p:nvSpPr>
        <p:spPr/>
        <p:txBody>
          <a:bodyPr/>
          <a:lstStyle/>
          <a:p>
            <a:r>
              <a:rPr lang="en-US" dirty="0"/>
              <a:t>Different regularities in different embedding spaces</a:t>
            </a:r>
            <a:endParaRPr lang="en-GB" dirty="0"/>
          </a:p>
        </p:txBody>
      </p:sp>
    </p:spTree>
    <p:extLst>
      <p:ext uri="{BB962C8B-B14F-4D97-AF65-F5344CB8AC3E}">
        <p14:creationId xmlns:p14="http://schemas.microsoft.com/office/powerpoint/2010/main" val="2678518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9686-AFC9-4E52-8AD6-EA9285EA2F28}"/>
              </a:ext>
            </a:extLst>
          </p:cNvPr>
          <p:cNvSpPr>
            <a:spLocks noGrp="1"/>
          </p:cNvSpPr>
          <p:nvPr>
            <p:ph type="title"/>
          </p:nvPr>
        </p:nvSpPr>
        <p:spPr/>
        <p:txBody>
          <a:bodyPr/>
          <a:lstStyle/>
          <a:p>
            <a:r>
              <a:rPr lang="en-US" dirty="0"/>
              <a:t>Different regularities in different embedding spaces</a:t>
            </a:r>
            <a:endParaRPr lang="en-GB" dirty="0"/>
          </a:p>
        </p:txBody>
      </p:sp>
      <p:pic>
        <p:nvPicPr>
          <p:cNvPr id="4" name="Picture 3">
            <a:extLst>
              <a:ext uri="{FF2B5EF4-FFF2-40B4-BE49-F238E27FC236}">
                <a16:creationId xmlns:a16="http://schemas.microsoft.com/office/drawing/2014/main" id="{7B5F7275-55DF-4A5B-834D-793FAD4CA613}"/>
              </a:ext>
            </a:extLst>
          </p:cNvPr>
          <p:cNvPicPr>
            <a:picLocks noChangeAspect="1"/>
          </p:cNvPicPr>
          <p:nvPr/>
        </p:nvPicPr>
        <p:blipFill>
          <a:blip r:embed="rId2"/>
          <a:stretch>
            <a:fillRect/>
          </a:stretch>
        </p:blipFill>
        <p:spPr>
          <a:xfrm>
            <a:off x="893132" y="3768421"/>
            <a:ext cx="6683244" cy="2531046"/>
          </a:xfrm>
          <a:prstGeom prst="rect">
            <a:avLst/>
          </a:prstGeom>
        </p:spPr>
      </p:pic>
      <p:grpSp>
        <p:nvGrpSpPr>
          <p:cNvPr id="8" name="Group 7">
            <a:extLst>
              <a:ext uri="{FF2B5EF4-FFF2-40B4-BE49-F238E27FC236}">
                <a16:creationId xmlns:a16="http://schemas.microsoft.com/office/drawing/2014/main" id="{55A7565D-93D6-4B69-B690-BD6D00EDA33F}"/>
              </a:ext>
            </a:extLst>
          </p:cNvPr>
          <p:cNvGrpSpPr/>
          <p:nvPr/>
        </p:nvGrpSpPr>
        <p:grpSpPr>
          <a:xfrm>
            <a:off x="8034724" y="1883260"/>
            <a:ext cx="3740555" cy="4416207"/>
            <a:chOff x="8101337" y="2031938"/>
            <a:chExt cx="3740555" cy="4416207"/>
          </a:xfrm>
        </p:grpSpPr>
        <p:pic>
          <p:nvPicPr>
            <p:cNvPr id="5" name="Content Placeholder 7">
              <a:extLst>
                <a:ext uri="{FF2B5EF4-FFF2-40B4-BE49-F238E27FC236}">
                  <a16:creationId xmlns:a16="http://schemas.microsoft.com/office/drawing/2014/main" id="{7DAA033B-91E3-4C10-B119-BF38636A5465}"/>
                </a:ext>
              </a:extLst>
            </p:cNvPr>
            <p:cNvPicPr>
              <a:picLocks noChangeAspect="1"/>
            </p:cNvPicPr>
            <p:nvPr/>
          </p:nvPicPr>
          <p:blipFill>
            <a:blip r:embed="rId3"/>
            <a:stretch>
              <a:fillRect/>
            </a:stretch>
          </p:blipFill>
          <p:spPr>
            <a:xfrm>
              <a:off x="8101337" y="2707590"/>
              <a:ext cx="3740555" cy="3740555"/>
            </a:xfrm>
            <a:prstGeom prst="rect">
              <a:avLst/>
            </a:prstGeom>
          </p:spPr>
        </p:pic>
        <p:sp>
          <p:nvSpPr>
            <p:cNvPr id="7" name="TextBox 6">
              <a:extLst>
                <a:ext uri="{FF2B5EF4-FFF2-40B4-BE49-F238E27FC236}">
                  <a16:creationId xmlns:a16="http://schemas.microsoft.com/office/drawing/2014/main" id="{5FCC2281-8DA2-4992-82E1-2BF3DE3D4855}"/>
                </a:ext>
              </a:extLst>
            </p:cNvPr>
            <p:cNvSpPr txBox="1"/>
            <p:nvPr/>
          </p:nvSpPr>
          <p:spPr>
            <a:xfrm flipH="1">
              <a:off x="8101337" y="2031938"/>
              <a:ext cx="3740554" cy="584775"/>
            </a:xfrm>
            <a:prstGeom prst="rect">
              <a:avLst/>
            </a:prstGeom>
            <a:noFill/>
          </p:spPr>
          <p:txBody>
            <a:bodyPr wrap="square" rtlCol="0">
              <a:spAutoFit/>
            </a:bodyPr>
            <a:lstStyle/>
            <a:p>
              <a:pPr algn="ctr"/>
              <a:r>
                <a:rPr lang="en-US" sz="1600" dirty="0">
                  <a:latin typeface="Segoe UI" panose="020B0502040204020203" pitchFamily="34" charset="0"/>
                  <a:cs typeface="Segoe UI" panose="020B0502040204020203" pitchFamily="34" charset="0"/>
                </a:rPr>
                <a:t>Groups of similar search intent transitions from a query log</a:t>
              </a:r>
              <a:endParaRPr lang="en-GB" sz="1600" dirty="0">
                <a:latin typeface="Segoe UI" panose="020B0502040204020203" pitchFamily="34" charset="0"/>
                <a:cs typeface="Segoe UI" panose="020B0502040204020203" pitchFamily="34" charset="0"/>
              </a:endParaRPr>
            </a:p>
          </p:txBody>
        </p:sp>
      </p:grpSp>
      <p:sp>
        <p:nvSpPr>
          <p:cNvPr id="3" name="Content Placeholder 2">
            <a:extLst>
              <a:ext uri="{FF2B5EF4-FFF2-40B4-BE49-F238E27FC236}">
                <a16:creationId xmlns:a16="http://schemas.microsoft.com/office/drawing/2014/main" id="{10F612BE-54B1-4477-B84D-93789DE387A3}"/>
              </a:ext>
            </a:extLst>
          </p:cNvPr>
          <p:cNvSpPr>
            <a:spLocks noGrp="1"/>
          </p:cNvSpPr>
          <p:nvPr>
            <p:ph idx="1"/>
          </p:nvPr>
        </p:nvSpPr>
        <p:spPr>
          <a:xfrm>
            <a:off x="893132" y="2236871"/>
            <a:ext cx="5872393" cy="1531550"/>
          </a:xfrm>
        </p:spPr>
        <p:txBody>
          <a:bodyPr>
            <a:noAutofit/>
          </a:bodyPr>
          <a:lstStyle/>
          <a:p>
            <a:pPr marL="0" indent="0">
              <a:buNone/>
            </a:pPr>
            <a:r>
              <a:rPr lang="en-US" dirty="0"/>
              <a:t>The DSSM trained on session query pairs can capture regularities in the query space (similar to word2vec for terms)</a:t>
            </a:r>
            <a:endParaRPr lang="en-GB" dirty="0"/>
          </a:p>
        </p:txBody>
      </p:sp>
    </p:spTree>
    <p:extLst>
      <p:ext uri="{BB962C8B-B14F-4D97-AF65-F5344CB8AC3E}">
        <p14:creationId xmlns:p14="http://schemas.microsoft.com/office/powerpoint/2010/main" val="3755437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9686-AFC9-4E52-8AD6-EA9285EA2F28}"/>
              </a:ext>
            </a:extLst>
          </p:cNvPr>
          <p:cNvSpPr>
            <a:spLocks noGrp="1"/>
          </p:cNvSpPr>
          <p:nvPr>
            <p:ph type="title"/>
          </p:nvPr>
        </p:nvSpPr>
        <p:spPr>
          <a:xfrm>
            <a:off x="1141413" y="867103"/>
            <a:ext cx="9905998" cy="2417380"/>
          </a:xfrm>
        </p:spPr>
        <p:txBody>
          <a:bodyPr>
            <a:normAutofit/>
          </a:bodyPr>
          <a:lstStyle/>
          <a:p>
            <a:r>
              <a:rPr lang="en-US" dirty="0"/>
              <a:t>DSSM trained on Session query pairs Allows for analogies over short text! </a:t>
            </a:r>
            <a:br>
              <a:rPr lang="en-GB" dirty="0"/>
            </a:br>
            <a:endParaRPr lang="en-GB" dirty="0"/>
          </a:p>
        </p:txBody>
      </p:sp>
      <p:pic>
        <p:nvPicPr>
          <p:cNvPr id="7" name="Picture 6">
            <a:extLst>
              <a:ext uri="{FF2B5EF4-FFF2-40B4-BE49-F238E27FC236}">
                <a16:creationId xmlns:a16="http://schemas.microsoft.com/office/drawing/2014/main" id="{569CCF8B-1B9E-4C96-8BB0-4D466240673A}"/>
              </a:ext>
            </a:extLst>
          </p:cNvPr>
          <p:cNvPicPr>
            <a:picLocks noChangeAspect="1"/>
          </p:cNvPicPr>
          <p:nvPr/>
        </p:nvPicPr>
        <p:blipFill>
          <a:blip r:embed="rId2"/>
          <a:stretch>
            <a:fillRect/>
          </a:stretch>
        </p:blipFill>
        <p:spPr>
          <a:xfrm>
            <a:off x="1498598" y="2855584"/>
            <a:ext cx="9191625" cy="3724275"/>
          </a:xfrm>
          <a:prstGeom prst="rect">
            <a:avLst/>
          </a:prstGeom>
        </p:spPr>
      </p:pic>
    </p:spTree>
    <p:extLst>
      <p:ext uri="{BB962C8B-B14F-4D97-AF65-F5344CB8AC3E}">
        <p14:creationId xmlns:p14="http://schemas.microsoft.com/office/powerpoint/2010/main" val="1179728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655AB-E686-4316-9044-91E1DC7F1187}"/>
              </a:ext>
            </a:extLst>
          </p:cNvPr>
          <p:cNvSpPr>
            <a:spLocks noGrp="1"/>
          </p:cNvSpPr>
          <p:nvPr>
            <p:ph type="title"/>
          </p:nvPr>
        </p:nvSpPr>
        <p:spPr/>
        <p:txBody>
          <a:bodyPr/>
          <a:lstStyle/>
          <a:p>
            <a:r>
              <a:rPr lang="en-US" dirty="0"/>
              <a:t>When is it particularly important to think about notions of similarity?</a:t>
            </a:r>
            <a:endParaRPr lang="en-GB" dirty="0"/>
          </a:p>
        </p:txBody>
      </p:sp>
      <p:sp>
        <p:nvSpPr>
          <p:cNvPr id="5" name="Text Placeholder 4">
            <a:extLst>
              <a:ext uri="{FF2B5EF4-FFF2-40B4-BE49-F238E27FC236}">
                <a16:creationId xmlns:a16="http://schemas.microsoft.com/office/drawing/2014/main" id="{552D15A5-5C72-4F8D-A390-B368341CD201}"/>
              </a:ext>
            </a:extLst>
          </p:cNvPr>
          <p:cNvSpPr>
            <a:spLocks noGrp="1"/>
          </p:cNvSpPr>
          <p:nvPr>
            <p:ph type="body" sz="half" idx="2"/>
          </p:nvPr>
        </p:nvSpPr>
        <p:spPr>
          <a:xfrm>
            <a:off x="1141411" y="3611625"/>
            <a:ext cx="9906002" cy="2187790"/>
          </a:xfrm>
        </p:spPr>
        <p:txBody>
          <a:bodyPr>
            <a:normAutofit/>
          </a:bodyPr>
          <a:lstStyle/>
          <a:p>
            <a:r>
              <a:rPr lang="en-US" sz="2400" dirty="0"/>
              <a:t>If you are using pre-trained embeddings, instead of learning the text representations in an end-to-end model for the target task</a:t>
            </a:r>
            <a:endParaRPr lang="en-GB" sz="2400" dirty="0"/>
          </a:p>
        </p:txBody>
      </p:sp>
    </p:spTree>
    <p:extLst>
      <p:ext uri="{BB962C8B-B14F-4D97-AF65-F5344CB8AC3E}">
        <p14:creationId xmlns:p14="http://schemas.microsoft.com/office/powerpoint/2010/main" val="1612685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F81C-B4CE-43DD-8507-F475BC2AD74F}"/>
              </a:ext>
            </a:extLst>
          </p:cNvPr>
          <p:cNvSpPr>
            <a:spLocks noGrp="1"/>
          </p:cNvSpPr>
          <p:nvPr>
            <p:ph type="title"/>
          </p:nvPr>
        </p:nvSpPr>
        <p:spPr>
          <a:xfrm>
            <a:off x="1141413" y="609600"/>
            <a:ext cx="7563266" cy="1397993"/>
          </a:xfrm>
        </p:spPr>
        <p:txBody>
          <a:bodyPr/>
          <a:lstStyle/>
          <a:p>
            <a:r>
              <a:rPr lang="en-US" dirty="0"/>
              <a:t>Using pre-trained word embeddings for document ranking</a:t>
            </a:r>
            <a:endParaRPr lang="en-GB" dirty="0"/>
          </a:p>
        </p:txBody>
      </p:sp>
      <p:sp>
        <p:nvSpPr>
          <p:cNvPr id="10" name="Text Placeholder 9">
            <a:extLst>
              <a:ext uri="{FF2B5EF4-FFF2-40B4-BE49-F238E27FC236}">
                <a16:creationId xmlns:a16="http://schemas.microsoft.com/office/drawing/2014/main" id="{615C55BE-E31A-4AA4-8A72-94A421D7F997}"/>
              </a:ext>
            </a:extLst>
          </p:cNvPr>
          <p:cNvSpPr>
            <a:spLocks noGrp="1"/>
          </p:cNvSpPr>
          <p:nvPr>
            <p:ph type="body" sz="half" idx="2"/>
          </p:nvPr>
        </p:nvSpPr>
        <p:spPr>
          <a:xfrm>
            <a:off x="1141410" y="2257904"/>
            <a:ext cx="5934511" cy="3533296"/>
          </a:xfrm>
        </p:spPr>
        <p:txBody>
          <a:bodyPr>
            <a:normAutofit/>
          </a:bodyPr>
          <a:lstStyle/>
          <a:p>
            <a:pPr>
              <a:spcBef>
                <a:spcPts val="2400"/>
              </a:spcBef>
            </a:pPr>
            <a:r>
              <a:rPr lang="en-US" sz="2000" dirty="0"/>
              <a:t>Non-matching terms “</a:t>
            </a:r>
            <a:r>
              <a:rPr lang="en-US" sz="2000" dirty="0">
                <a:solidFill>
                  <a:srgbClr val="00B050"/>
                </a:solidFill>
              </a:rPr>
              <a:t>population</a:t>
            </a:r>
            <a:r>
              <a:rPr lang="en-US" sz="2000" dirty="0"/>
              <a:t>” and “</a:t>
            </a:r>
            <a:r>
              <a:rPr lang="en-US" sz="2000" dirty="0">
                <a:solidFill>
                  <a:srgbClr val="00B050"/>
                </a:solidFill>
              </a:rPr>
              <a:t>area</a:t>
            </a:r>
            <a:r>
              <a:rPr lang="en-US" sz="2000" dirty="0"/>
              <a:t>” indicate first passage is more relevant to the query “</a:t>
            </a:r>
            <a:r>
              <a:rPr lang="en-US" sz="2000" dirty="0">
                <a:solidFill>
                  <a:srgbClr val="FFC000"/>
                </a:solidFill>
              </a:rPr>
              <a:t>Albuquerque</a:t>
            </a:r>
            <a:r>
              <a:rPr lang="en-US" sz="2000" dirty="0"/>
              <a:t>”</a:t>
            </a:r>
          </a:p>
          <a:p>
            <a:pPr>
              <a:spcBef>
                <a:spcPts val="2400"/>
              </a:spcBef>
            </a:pPr>
            <a:r>
              <a:rPr lang="en-US" sz="2000" dirty="0"/>
              <a:t>Use word2vec embeddings to compare every query and document terms</a:t>
            </a:r>
            <a:endParaRPr lang="en-GB" sz="2000" dirty="0"/>
          </a:p>
        </p:txBody>
      </p:sp>
      <p:pic>
        <p:nvPicPr>
          <p:cNvPr id="11" name="Content Placeholder 3">
            <a:extLst>
              <a:ext uri="{FF2B5EF4-FFF2-40B4-BE49-F238E27FC236}">
                <a16:creationId xmlns:a16="http://schemas.microsoft.com/office/drawing/2014/main" id="{A6839825-177D-47AB-A95C-36DF29E7EBB8}"/>
              </a:ext>
            </a:extLst>
          </p:cNvPr>
          <p:cNvPicPr>
            <a:picLocks noChangeAspect="1"/>
          </p:cNvPicPr>
          <p:nvPr/>
        </p:nvPicPr>
        <p:blipFill rotWithShape="1">
          <a:blip r:embed="rId2"/>
          <a:srcRect l="2948" r="5030" b="60580"/>
          <a:stretch/>
        </p:blipFill>
        <p:spPr>
          <a:xfrm>
            <a:off x="7524644" y="1690689"/>
            <a:ext cx="3979428" cy="1921192"/>
          </a:xfrm>
          <a:prstGeom prst="rect">
            <a:avLst/>
          </a:prstGeom>
        </p:spPr>
      </p:pic>
      <p:sp>
        <p:nvSpPr>
          <p:cNvPr id="12" name="TextBox 11">
            <a:extLst>
              <a:ext uri="{FF2B5EF4-FFF2-40B4-BE49-F238E27FC236}">
                <a16:creationId xmlns:a16="http://schemas.microsoft.com/office/drawing/2014/main" id="{45F523F5-742F-4EAB-8B89-6440CDD91FF3}"/>
              </a:ext>
            </a:extLst>
          </p:cNvPr>
          <p:cNvSpPr txBox="1"/>
          <p:nvPr/>
        </p:nvSpPr>
        <p:spPr>
          <a:xfrm>
            <a:off x="8262210" y="3525552"/>
            <a:ext cx="2594300" cy="338554"/>
          </a:xfrm>
          <a:prstGeom prst="rect">
            <a:avLst/>
          </a:prstGeom>
          <a:solidFill>
            <a:schemeClr val="bg1"/>
          </a:solidFill>
        </p:spPr>
        <p:txBody>
          <a:bodyPr wrap="none" rtlCol="0">
            <a:spAutoFit/>
          </a:bodyPr>
          <a:lstStyle/>
          <a:p>
            <a:pPr algn="ctr"/>
            <a:r>
              <a:rPr lang="en-US" sz="1600" dirty="0"/>
              <a:t>Passage </a:t>
            </a:r>
            <a:r>
              <a:rPr lang="en-US" sz="1600" i="1" dirty="0"/>
              <a:t>about</a:t>
            </a:r>
            <a:r>
              <a:rPr lang="en-US" sz="1600" dirty="0"/>
              <a:t> Albuquerque</a:t>
            </a:r>
            <a:endParaRPr lang="en-GB" sz="1600" dirty="0"/>
          </a:p>
        </p:txBody>
      </p:sp>
      <p:sp>
        <p:nvSpPr>
          <p:cNvPr id="13" name="TextBox 12">
            <a:extLst>
              <a:ext uri="{FF2B5EF4-FFF2-40B4-BE49-F238E27FC236}">
                <a16:creationId xmlns:a16="http://schemas.microsoft.com/office/drawing/2014/main" id="{D070E6F1-BE7D-4DE8-ABC6-EE20E9CBA82B}"/>
              </a:ext>
            </a:extLst>
          </p:cNvPr>
          <p:cNvSpPr txBox="1"/>
          <p:nvPr/>
        </p:nvSpPr>
        <p:spPr>
          <a:xfrm>
            <a:off x="8095498" y="6009858"/>
            <a:ext cx="2927725" cy="338554"/>
          </a:xfrm>
          <a:prstGeom prst="rect">
            <a:avLst/>
          </a:prstGeom>
          <a:solidFill>
            <a:schemeClr val="bg1"/>
          </a:solidFill>
        </p:spPr>
        <p:txBody>
          <a:bodyPr wrap="none" rtlCol="0">
            <a:spAutoFit/>
          </a:bodyPr>
          <a:lstStyle/>
          <a:p>
            <a:pPr algn="ctr"/>
            <a:r>
              <a:rPr lang="en-US" sz="1600" dirty="0"/>
              <a:t>Passage </a:t>
            </a:r>
            <a:r>
              <a:rPr lang="en-US" sz="1600" i="1" dirty="0"/>
              <a:t>not about </a:t>
            </a:r>
            <a:r>
              <a:rPr lang="en-US" sz="1600" dirty="0"/>
              <a:t>Albuquerque</a:t>
            </a:r>
            <a:endParaRPr lang="en-GB" sz="1600" dirty="0"/>
          </a:p>
        </p:txBody>
      </p:sp>
      <p:pic>
        <p:nvPicPr>
          <p:cNvPr id="14" name="Content Placeholder 3">
            <a:extLst>
              <a:ext uri="{FF2B5EF4-FFF2-40B4-BE49-F238E27FC236}">
                <a16:creationId xmlns:a16="http://schemas.microsoft.com/office/drawing/2014/main" id="{849D8288-2D6B-4528-A861-8C0EEADC2747}"/>
              </a:ext>
            </a:extLst>
          </p:cNvPr>
          <p:cNvPicPr>
            <a:picLocks noChangeAspect="1"/>
          </p:cNvPicPr>
          <p:nvPr/>
        </p:nvPicPr>
        <p:blipFill rotWithShape="1">
          <a:blip r:embed="rId2"/>
          <a:srcRect l="2948" t="51896" r="5030" b="9607"/>
          <a:stretch/>
        </p:blipFill>
        <p:spPr>
          <a:xfrm>
            <a:off x="7524644" y="4047749"/>
            <a:ext cx="3979428" cy="1876225"/>
          </a:xfrm>
          <a:prstGeom prst="rect">
            <a:avLst/>
          </a:prstGeom>
        </p:spPr>
      </p:pic>
      <p:pic>
        <p:nvPicPr>
          <p:cNvPr id="8" name="Picture 7">
            <a:extLst>
              <a:ext uri="{FF2B5EF4-FFF2-40B4-BE49-F238E27FC236}">
                <a16:creationId xmlns:a16="http://schemas.microsoft.com/office/drawing/2014/main" id="{C11C1E62-D924-4CF4-9816-3C505D22AB1F}"/>
              </a:ext>
            </a:extLst>
          </p:cNvPr>
          <p:cNvPicPr>
            <a:picLocks noChangeAspect="1"/>
          </p:cNvPicPr>
          <p:nvPr/>
        </p:nvPicPr>
        <p:blipFill>
          <a:blip r:embed="rId3"/>
          <a:stretch>
            <a:fillRect/>
          </a:stretch>
        </p:blipFill>
        <p:spPr>
          <a:xfrm>
            <a:off x="2259226" y="4407897"/>
            <a:ext cx="3698877" cy="2060194"/>
          </a:xfrm>
          <a:prstGeom prst="rect">
            <a:avLst/>
          </a:prstGeom>
        </p:spPr>
      </p:pic>
    </p:spTree>
    <p:extLst>
      <p:ext uri="{BB962C8B-B14F-4D97-AF65-F5344CB8AC3E}">
        <p14:creationId xmlns:p14="http://schemas.microsoft.com/office/powerpoint/2010/main" val="4120213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749AC3F-4BC0-4084-B3C2-9616CD157593}"/>
              </a:ext>
            </a:extLst>
          </p:cNvPr>
          <p:cNvSpPr/>
          <p:nvPr/>
        </p:nvSpPr>
        <p:spPr>
          <a:xfrm>
            <a:off x="852375" y="2014535"/>
            <a:ext cx="4878389" cy="100584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dirty="0"/>
              <a:t>Dual embedding space model (DESM)</a:t>
            </a:r>
            <a:endParaRPr lang="en-GB" dirty="0"/>
          </a:p>
        </p:txBody>
      </p:sp>
      <p:sp>
        <p:nvSpPr>
          <p:cNvPr id="4" name="Content Placeholder 3"/>
          <p:cNvSpPr>
            <a:spLocks noGrp="1"/>
          </p:cNvSpPr>
          <p:nvPr>
            <p:ph sz="half" idx="1"/>
          </p:nvPr>
        </p:nvSpPr>
        <p:spPr>
          <a:xfrm>
            <a:off x="852374" y="2014535"/>
            <a:ext cx="4878389" cy="1005841"/>
          </a:xfrm>
        </p:spPr>
        <p:txBody>
          <a:bodyPr anchor="ctr">
            <a:normAutofit/>
          </a:bodyPr>
          <a:lstStyle/>
          <a:p>
            <a:pPr marL="0" indent="0" algn="ctr">
              <a:buNone/>
            </a:pPr>
            <a:r>
              <a:rPr lang="en-GB" sz="2000" dirty="0"/>
              <a:t>…but what if I told you that everyone using word2vec is throwing half the model away?</a:t>
            </a:r>
          </a:p>
        </p:txBody>
      </p:sp>
      <p:pic>
        <p:nvPicPr>
          <p:cNvPr id="6" name="Content Placeholder 5"/>
          <p:cNvPicPr>
            <a:picLocks noGrp="1" noChangeAspect="1"/>
          </p:cNvPicPr>
          <p:nvPr>
            <p:ph sz="half" idx="2"/>
          </p:nvPr>
        </p:nvPicPr>
        <p:blipFill rotWithShape="1">
          <a:blip r:embed="rId2"/>
          <a:srcRect l="9306" r="14469" b="30127"/>
          <a:stretch/>
        </p:blipFill>
        <p:spPr>
          <a:xfrm>
            <a:off x="1257299" y="3377645"/>
            <a:ext cx="3949701" cy="2832655"/>
          </a:xfrm>
          <a:prstGeom prst="rect">
            <a:avLst/>
          </a:prstGeom>
        </p:spPr>
      </p:pic>
      <p:sp>
        <p:nvSpPr>
          <p:cNvPr id="5" name="Oval 4">
            <a:extLst>
              <a:ext uri="{FF2B5EF4-FFF2-40B4-BE49-F238E27FC236}">
                <a16:creationId xmlns:a16="http://schemas.microsoft.com/office/drawing/2014/main" id="{5E5B565C-AD6C-4473-8C39-218002D43C31}"/>
              </a:ext>
            </a:extLst>
          </p:cNvPr>
          <p:cNvSpPr/>
          <p:nvPr/>
        </p:nvSpPr>
        <p:spPr>
          <a:xfrm>
            <a:off x="2049517" y="4241143"/>
            <a:ext cx="730469" cy="1213945"/>
          </a:xfrm>
          <a:prstGeom prst="ellipse">
            <a:avLst/>
          </a:prstGeom>
          <a:noFill/>
          <a:ln w="190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9655C202-25F6-4D43-91F2-C3CFAF116613}"/>
              </a:ext>
            </a:extLst>
          </p:cNvPr>
          <p:cNvSpPr/>
          <p:nvPr/>
        </p:nvSpPr>
        <p:spPr>
          <a:xfrm>
            <a:off x="3573517" y="4241142"/>
            <a:ext cx="730469" cy="1213945"/>
          </a:xfrm>
          <a:prstGeom prst="ellipse">
            <a:avLst/>
          </a:prstGeom>
          <a:noFill/>
          <a:ln w="190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5">
            <a:extLst>
              <a:ext uri="{FF2B5EF4-FFF2-40B4-BE49-F238E27FC236}">
                <a16:creationId xmlns:a16="http://schemas.microsoft.com/office/drawing/2014/main" id="{4DFF4CFC-7297-4DAE-BAEE-3DAF7DFF1718}"/>
              </a:ext>
            </a:extLst>
          </p:cNvPr>
          <p:cNvSpPr txBox="1">
            <a:spLocks/>
          </p:cNvSpPr>
          <p:nvPr/>
        </p:nvSpPr>
        <p:spPr>
          <a:xfrm>
            <a:off x="6019801" y="1825625"/>
            <a:ext cx="5880099" cy="38390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spcBef>
                <a:spcPts val="1800"/>
              </a:spcBef>
              <a:buFont typeface="Arial" panose="020B0604020202020204" pitchFamily="34" charset="0"/>
              <a:buNone/>
            </a:pPr>
            <a:r>
              <a:rPr lang="en-US" sz="1800" dirty="0"/>
              <a:t>IN-OUT similarity captures a more Topical notion of term-term relationship compared to IN-IN and OUT-OUT</a:t>
            </a:r>
          </a:p>
          <a:p>
            <a:pPr marL="0" indent="0" algn="just">
              <a:spcBef>
                <a:spcPts val="1800"/>
              </a:spcBef>
              <a:buFont typeface="Arial" panose="020B0604020202020204" pitchFamily="34" charset="0"/>
              <a:buNone/>
            </a:pPr>
            <a:endParaRPr lang="en-US" sz="1800" dirty="0"/>
          </a:p>
          <a:p>
            <a:pPr marL="0" indent="0" algn="just">
              <a:spcBef>
                <a:spcPts val="1800"/>
              </a:spcBef>
              <a:buFont typeface="Arial" panose="020B0604020202020204" pitchFamily="34" charset="0"/>
              <a:buNone/>
            </a:pPr>
            <a:endParaRPr lang="en-US" sz="1800" dirty="0"/>
          </a:p>
          <a:p>
            <a:pPr marL="0" indent="0" algn="just">
              <a:spcBef>
                <a:spcPts val="1800"/>
              </a:spcBef>
              <a:buFont typeface="Arial" panose="020B0604020202020204" pitchFamily="34" charset="0"/>
              <a:buNone/>
            </a:pPr>
            <a:endParaRPr lang="en-US" sz="1800" dirty="0"/>
          </a:p>
          <a:p>
            <a:pPr marL="0" indent="0" algn="just">
              <a:spcBef>
                <a:spcPts val="1800"/>
              </a:spcBef>
              <a:buFont typeface="Arial" panose="020B0604020202020204" pitchFamily="34" charset="0"/>
              <a:buNone/>
            </a:pPr>
            <a:endParaRPr lang="en-US" sz="1800" dirty="0"/>
          </a:p>
          <a:p>
            <a:pPr marL="0" indent="0" algn="just">
              <a:spcBef>
                <a:spcPts val="1800"/>
              </a:spcBef>
              <a:buFont typeface="Arial" panose="020B0604020202020204" pitchFamily="34" charset="0"/>
              <a:buNone/>
            </a:pPr>
            <a:r>
              <a:rPr lang="en-US" sz="1800" dirty="0"/>
              <a:t>Better to represent query terms using IN embeddings and document terms using OUT embeddings</a:t>
            </a:r>
            <a:endParaRPr lang="en-GB" sz="1800" dirty="0"/>
          </a:p>
        </p:txBody>
      </p:sp>
      <p:pic>
        <p:nvPicPr>
          <p:cNvPr id="10" name="Picture 9">
            <a:extLst>
              <a:ext uri="{FF2B5EF4-FFF2-40B4-BE49-F238E27FC236}">
                <a16:creationId xmlns:a16="http://schemas.microsoft.com/office/drawing/2014/main" id="{9EA4A449-24D5-4BCB-B0B9-ED50843A13BA}"/>
              </a:ext>
            </a:extLst>
          </p:cNvPr>
          <p:cNvPicPr>
            <a:picLocks noChangeAspect="1"/>
          </p:cNvPicPr>
          <p:nvPr/>
        </p:nvPicPr>
        <p:blipFill rotWithShape="1">
          <a:blip r:embed="rId3"/>
          <a:srcRect l="3806" t="39304" r="35607"/>
          <a:stretch/>
        </p:blipFill>
        <p:spPr>
          <a:xfrm>
            <a:off x="6019800" y="2823170"/>
            <a:ext cx="5880100" cy="1843922"/>
          </a:xfrm>
          <a:prstGeom prst="rect">
            <a:avLst/>
          </a:prstGeom>
        </p:spPr>
      </p:pic>
      <p:sp>
        <p:nvSpPr>
          <p:cNvPr id="11" name="TextBox 10">
            <a:extLst>
              <a:ext uri="{FF2B5EF4-FFF2-40B4-BE49-F238E27FC236}">
                <a16:creationId xmlns:a16="http://schemas.microsoft.com/office/drawing/2014/main" id="{05E759EC-A45A-4EF8-92E7-95352BC8BD5C}"/>
              </a:ext>
            </a:extLst>
          </p:cNvPr>
          <p:cNvSpPr txBox="1"/>
          <p:nvPr/>
        </p:nvSpPr>
        <p:spPr>
          <a:xfrm>
            <a:off x="7375276" y="5804337"/>
            <a:ext cx="3289797" cy="822960"/>
          </a:xfrm>
          <a:prstGeom prst="rect">
            <a:avLst/>
          </a:prstGeom>
          <a:solidFill>
            <a:schemeClr val="bg1">
              <a:lumMod val="95000"/>
            </a:schemeClr>
          </a:solidFill>
        </p:spPr>
        <p:txBody>
          <a:bodyPr wrap="square" rtlCol="0" anchor="ctr">
            <a:spAutoFit/>
          </a:bodyPr>
          <a:lstStyle/>
          <a:p>
            <a:r>
              <a:rPr lang="en-US" dirty="0"/>
              <a:t>(Mitra et al., 2016)</a:t>
            </a:r>
          </a:p>
          <a:p>
            <a:r>
              <a:rPr lang="en-GB" dirty="0">
                <a:hlinkClick r:id="rId4"/>
              </a:rPr>
              <a:t>https://arxiv.org/abs/1602.01137</a:t>
            </a:r>
            <a:endParaRPr lang="en-GB" dirty="0"/>
          </a:p>
        </p:txBody>
      </p:sp>
    </p:spTree>
    <p:extLst>
      <p:ext uri="{BB962C8B-B14F-4D97-AF65-F5344CB8AC3E}">
        <p14:creationId xmlns:p14="http://schemas.microsoft.com/office/powerpoint/2010/main" val="967810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F45D58-7634-43F0-AE9A-1F24E6F9D711}"/>
              </a:ext>
            </a:extLst>
          </p:cNvPr>
          <p:cNvSpPr>
            <a:spLocks noGrp="1"/>
          </p:cNvSpPr>
          <p:nvPr>
            <p:ph type="title"/>
          </p:nvPr>
        </p:nvSpPr>
        <p:spPr>
          <a:xfrm>
            <a:off x="1141456" y="609600"/>
            <a:ext cx="9905955" cy="2605939"/>
          </a:xfrm>
        </p:spPr>
        <p:txBody>
          <a:bodyPr/>
          <a:lstStyle/>
          <a:p>
            <a:r>
              <a:rPr lang="en-US" sz="4800" dirty="0"/>
              <a:t>Get the data</a:t>
            </a:r>
            <a:br>
              <a:rPr lang="en-US" dirty="0"/>
            </a:br>
            <a:endParaRPr lang="en-GB" dirty="0"/>
          </a:p>
        </p:txBody>
      </p:sp>
      <p:sp>
        <p:nvSpPr>
          <p:cNvPr id="8" name="Text Placeholder 7">
            <a:extLst>
              <a:ext uri="{FF2B5EF4-FFF2-40B4-BE49-F238E27FC236}">
                <a16:creationId xmlns:a16="http://schemas.microsoft.com/office/drawing/2014/main" id="{83E2BBB7-7C32-4F27-843B-87283D820B3F}"/>
              </a:ext>
            </a:extLst>
          </p:cNvPr>
          <p:cNvSpPr>
            <a:spLocks noGrp="1"/>
          </p:cNvSpPr>
          <p:nvPr>
            <p:ph type="body" sz="half" idx="2"/>
          </p:nvPr>
        </p:nvSpPr>
        <p:spPr/>
        <p:txBody>
          <a:bodyPr>
            <a:normAutofit/>
          </a:bodyPr>
          <a:lstStyle/>
          <a:p>
            <a:r>
              <a:rPr lang="en-GB" sz="2400" dirty="0"/>
              <a:t>IN+OUT Embeddings for 2.7M words trained on 600M+ Bing queries</a:t>
            </a:r>
          </a:p>
          <a:p>
            <a:r>
              <a:rPr lang="en-GB" sz="2400" dirty="0">
                <a:hlinkClick r:id="rId2"/>
              </a:rPr>
              <a:t>https://www.microsoft.com/en-us/download/details.aspx?id=52597</a:t>
            </a:r>
            <a:endParaRPr lang="en-GB" sz="2400" dirty="0"/>
          </a:p>
        </p:txBody>
      </p:sp>
      <p:sp>
        <p:nvSpPr>
          <p:cNvPr id="10" name="Rectangle: Rounded Corners 9">
            <a:hlinkClick r:id="rId2"/>
            <a:extLst>
              <a:ext uri="{FF2B5EF4-FFF2-40B4-BE49-F238E27FC236}">
                <a16:creationId xmlns:a16="http://schemas.microsoft.com/office/drawing/2014/main" id="{DC984383-6C83-4230-9886-DA63D11EB023}"/>
              </a:ext>
            </a:extLst>
          </p:cNvPr>
          <p:cNvSpPr/>
          <p:nvPr/>
        </p:nvSpPr>
        <p:spPr>
          <a:xfrm>
            <a:off x="2427632" y="2724837"/>
            <a:ext cx="7332014" cy="13137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dirty="0">
                <a:solidFill>
                  <a:schemeClr val="tx1">
                    <a:lumMod val="65000"/>
                    <a:lumOff val="35000"/>
                  </a:schemeClr>
                </a:solidFill>
              </a:rPr>
              <a:t>Download</a:t>
            </a:r>
            <a:endParaRPr lang="en-GB" sz="4400" dirty="0">
              <a:solidFill>
                <a:schemeClr val="tx1">
                  <a:lumMod val="65000"/>
                  <a:lumOff val="35000"/>
                </a:schemeClr>
              </a:solidFill>
            </a:endParaRPr>
          </a:p>
        </p:txBody>
      </p:sp>
    </p:spTree>
    <p:extLst>
      <p:ext uri="{BB962C8B-B14F-4D97-AF65-F5344CB8AC3E}">
        <p14:creationId xmlns:p14="http://schemas.microsoft.com/office/powerpoint/2010/main" val="2107845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3CE9BF-0E88-47C2-9AAB-0447E9E77688}"/>
              </a:ext>
            </a:extLst>
          </p:cNvPr>
          <p:cNvSpPr>
            <a:spLocks noGrp="1"/>
          </p:cNvSpPr>
          <p:nvPr>
            <p:ph type="title"/>
          </p:nvPr>
        </p:nvSpPr>
        <p:spPr/>
        <p:txBody>
          <a:bodyPr/>
          <a:lstStyle/>
          <a:p>
            <a:r>
              <a:rPr lang="en-US" dirty="0"/>
              <a:t>But terms are inherently ambiguous</a:t>
            </a:r>
            <a:endParaRPr lang="en-GB" dirty="0"/>
          </a:p>
        </p:txBody>
      </p:sp>
      <p:pic>
        <p:nvPicPr>
          <p:cNvPr id="6" name="Graphic 5" descr="Laptop">
            <a:extLst>
              <a:ext uri="{FF2B5EF4-FFF2-40B4-BE49-F238E27FC236}">
                <a16:creationId xmlns:a16="http://schemas.microsoft.com/office/drawing/2014/main" id="{014CC281-0FDB-45CE-A93D-B5ACCC3794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7391" y="2586624"/>
            <a:ext cx="3376807" cy="3376807"/>
          </a:xfrm>
          <a:prstGeom prst="rect">
            <a:avLst/>
          </a:prstGeom>
        </p:spPr>
      </p:pic>
      <p:pic>
        <p:nvPicPr>
          <p:cNvPr id="8" name="Graphic 7" descr="Apple">
            <a:extLst>
              <a:ext uri="{FF2B5EF4-FFF2-40B4-BE49-F238E27FC236}">
                <a16:creationId xmlns:a16="http://schemas.microsoft.com/office/drawing/2014/main" id="{84B2E4BA-75A4-442A-8E17-AA33C266AC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9669" y="2705729"/>
            <a:ext cx="2697271" cy="2697271"/>
          </a:xfrm>
          <a:prstGeom prst="rect">
            <a:avLst/>
          </a:prstGeom>
        </p:spPr>
      </p:pic>
      <p:pic>
        <p:nvPicPr>
          <p:cNvPr id="1026" name="Picture 2" descr="https://upload.wikimedia.org/wikipedia/commons/thumb/f/fa/Apple_logo_black.svg/2000px-Apple_logo_black.svg.png">
            <a:extLst>
              <a:ext uri="{FF2B5EF4-FFF2-40B4-BE49-F238E27FC236}">
                <a16:creationId xmlns:a16="http://schemas.microsoft.com/office/drawing/2014/main" id="{1541F93C-B004-4056-B51C-661DB6527D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3262" y="3641834"/>
            <a:ext cx="825063" cy="8250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E854CA7-4627-4925-B5B8-04DBCC89275A}"/>
              </a:ext>
            </a:extLst>
          </p:cNvPr>
          <p:cNvSpPr txBox="1"/>
          <p:nvPr/>
        </p:nvSpPr>
        <p:spPr>
          <a:xfrm>
            <a:off x="5080600" y="3592699"/>
            <a:ext cx="1403131" cy="923330"/>
          </a:xfrm>
          <a:prstGeom prst="rect">
            <a:avLst/>
          </a:prstGeom>
          <a:noFill/>
        </p:spPr>
        <p:txBody>
          <a:bodyPr wrap="square" rtlCol="0" anchor="ctr">
            <a:spAutoFit/>
          </a:bodyPr>
          <a:lstStyle/>
          <a:p>
            <a:pPr algn="ctr"/>
            <a:r>
              <a:rPr lang="en-US" sz="5400" dirty="0">
                <a:latin typeface="+mj-lt"/>
              </a:rPr>
              <a:t>or</a:t>
            </a:r>
            <a:endParaRPr lang="en-GB" sz="5400" dirty="0">
              <a:latin typeface="+mj-lt"/>
            </a:endParaRPr>
          </a:p>
        </p:txBody>
      </p:sp>
    </p:spTree>
    <p:extLst>
      <p:ext uri="{BB962C8B-B14F-4D97-AF65-F5344CB8AC3E}">
        <p14:creationId xmlns:p14="http://schemas.microsoft.com/office/powerpoint/2010/main" val="117526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6A4899-BB82-46D6-B282-BB29761B6D73}"/>
              </a:ext>
            </a:extLst>
          </p:cNvPr>
          <p:cNvSpPr>
            <a:spLocks noGrp="1"/>
          </p:cNvSpPr>
          <p:nvPr>
            <p:ph type="title"/>
          </p:nvPr>
        </p:nvSpPr>
        <p:spPr/>
        <p:txBody>
          <a:bodyPr>
            <a:normAutofit/>
          </a:bodyPr>
          <a:lstStyle/>
          <a:p>
            <a:r>
              <a:rPr lang="en-US" sz="4000" dirty="0"/>
              <a:t>topic-specific term representations</a:t>
            </a:r>
            <a:endParaRPr lang="en-GB" sz="4000" dirty="0"/>
          </a:p>
        </p:txBody>
      </p:sp>
      <p:sp>
        <p:nvSpPr>
          <p:cNvPr id="8" name="Text Placeholder 7">
            <a:extLst>
              <a:ext uri="{FF2B5EF4-FFF2-40B4-BE49-F238E27FC236}">
                <a16:creationId xmlns:a16="http://schemas.microsoft.com/office/drawing/2014/main" id="{7CAFD768-3DF0-45B0-8A0D-CAAE9B71ED4B}"/>
              </a:ext>
            </a:extLst>
          </p:cNvPr>
          <p:cNvSpPr>
            <a:spLocks noGrp="1"/>
          </p:cNvSpPr>
          <p:nvPr>
            <p:ph type="body" sz="half" idx="2"/>
          </p:nvPr>
        </p:nvSpPr>
        <p:spPr>
          <a:xfrm>
            <a:off x="1141410" y="2523539"/>
            <a:ext cx="5934511" cy="3708684"/>
          </a:xfrm>
        </p:spPr>
        <p:txBody>
          <a:bodyPr>
            <a:normAutofit/>
          </a:bodyPr>
          <a:lstStyle/>
          <a:p>
            <a:pPr>
              <a:spcBef>
                <a:spcPts val="1800"/>
              </a:spcBef>
            </a:pPr>
            <a:r>
              <a:rPr lang="en-US" sz="2000" dirty="0"/>
              <a:t>Terms can take different meanings in different context – global representations likely to be coarse and inappropriate under certain topics</a:t>
            </a:r>
          </a:p>
          <a:p>
            <a:pPr>
              <a:spcBef>
                <a:spcPts val="1800"/>
              </a:spcBef>
            </a:pPr>
            <a:r>
              <a:rPr lang="en-US" sz="2000" dirty="0"/>
              <a:t>Global model likely to focus more on learning accurate representations of popular terms</a:t>
            </a:r>
          </a:p>
          <a:p>
            <a:pPr>
              <a:spcBef>
                <a:spcPts val="1800"/>
              </a:spcBef>
            </a:pPr>
            <a:r>
              <a:rPr lang="en-US" sz="2000" dirty="0"/>
              <a:t>Often impractical to train on full corpus – without topic specific sampling important training instances may be ignored</a:t>
            </a:r>
            <a:endParaRPr lang="en-GB" sz="2000" dirty="0"/>
          </a:p>
        </p:txBody>
      </p:sp>
      <p:pic>
        <p:nvPicPr>
          <p:cNvPr id="9" name="Picture 8">
            <a:extLst>
              <a:ext uri="{FF2B5EF4-FFF2-40B4-BE49-F238E27FC236}">
                <a16:creationId xmlns:a16="http://schemas.microsoft.com/office/drawing/2014/main" id="{CFAF100C-7FA7-4DDB-90CD-784DFB1DC688}"/>
              </a:ext>
            </a:extLst>
          </p:cNvPr>
          <p:cNvPicPr>
            <a:picLocks noChangeAspect="1"/>
          </p:cNvPicPr>
          <p:nvPr/>
        </p:nvPicPr>
        <p:blipFill>
          <a:blip r:embed="rId2"/>
          <a:stretch>
            <a:fillRect/>
          </a:stretch>
        </p:blipFill>
        <p:spPr>
          <a:xfrm>
            <a:off x="7691337" y="2249487"/>
            <a:ext cx="3652219" cy="3541713"/>
          </a:xfrm>
          <a:prstGeom prst="rect">
            <a:avLst/>
          </a:prstGeom>
        </p:spPr>
      </p:pic>
    </p:spTree>
    <p:extLst>
      <p:ext uri="{BB962C8B-B14F-4D97-AF65-F5344CB8AC3E}">
        <p14:creationId xmlns:p14="http://schemas.microsoft.com/office/powerpoint/2010/main" val="2818926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A2CECDA-DC01-47D6-AF96-271135D01EFA}"/>
              </a:ext>
            </a:extLst>
          </p:cNvPr>
          <p:cNvSpPr>
            <a:spLocks noGrp="1"/>
          </p:cNvSpPr>
          <p:nvPr>
            <p:ph type="body" sz="half" idx="2"/>
          </p:nvPr>
        </p:nvSpPr>
        <p:spPr>
          <a:xfrm>
            <a:off x="1045783" y="1071012"/>
            <a:ext cx="6108382" cy="4076652"/>
          </a:xfrm>
        </p:spPr>
        <p:txBody>
          <a:bodyPr anchor="t">
            <a:normAutofit/>
          </a:bodyPr>
          <a:lstStyle/>
          <a:p>
            <a:pPr algn="ctr"/>
            <a:r>
              <a:rPr lang="en-US" sz="1400" kern="0" dirty="0">
                <a:solidFill>
                  <a:schemeClr val="tx1">
                    <a:lumMod val="65000"/>
                    <a:lumOff val="35000"/>
                  </a:schemeClr>
                </a:solidFill>
                <a:latin typeface="Segoe WP" panose="020B0502040204020203" pitchFamily="34" charset="0"/>
                <a:cs typeface="Segoe WP" panose="020B0502040204020203" pitchFamily="34" charset="0"/>
              </a:rPr>
              <a:t>For a general overview of neural IR refer to the manuscript under review f</a:t>
            </a:r>
            <a:r>
              <a:rPr lang="en-GB" sz="1400" kern="0" dirty="0">
                <a:solidFill>
                  <a:schemeClr val="tx1">
                    <a:lumMod val="65000"/>
                    <a:lumOff val="35000"/>
                  </a:schemeClr>
                </a:solidFill>
                <a:latin typeface="Segoe WP" panose="020B0502040204020203" pitchFamily="34" charset="0"/>
                <a:cs typeface="Segoe WP" panose="020B0502040204020203" pitchFamily="34" charset="0"/>
              </a:rPr>
              <a:t>or</a:t>
            </a:r>
          </a:p>
          <a:p>
            <a:pPr algn="ctr"/>
            <a:r>
              <a:rPr lang="en-GB" kern="0" dirty="0">
                <a:solidFill>
                  <a:schemeClr val="tx1">
                    <a:lumMod val="65000"/>
                    <a:lumOff val="35000"/>
                  </a:schemeClr>
                </a:solidFill>
                <a:latin typeface="Segoe WP" panose="020B0502040204020203" pitchFamily="34" charset="0"/>
                <a:cs typeface="Segoe WP" panose="020B0502040204020203" pitchFamily="34" charset="0"/>
              </a:rPr>
              <a:t>Foundations and Trends® in Information Retrieval</a:t>
            </a:r>
          </a:p>
          <a:p>
            <a:pPr algn="ctr"/>
            <a:endParaRPr lang="en-GB" sz="1400" kern="0" dirty="0">
              <a:solidFill>
                <a:schemeClr val="tx1">
                  <a:lumMod val="65000"/>
                  <a:lumOff val="35000"/>
                </a:schemeClr>
              </a:solidFill>
              <a:latin typeface="Segoe WP" panose="020B0502040204020203" pitchFamily="34" charset="0"/>
              <a:cs typeface="Segoe WP" panose="020B0502040204020203" pitchFamily="34" charset="0"/>
            </a:endParaRPr>
          </a:p>
          <a:p>
            <a:pPr algn="ctr"/>
            <a:r>
              <a:rPr lang="en-US" sz="1400" kern="0" dirty="0">
                <a:solidFill>
                  <a:schemeClr val="tx1">
                    <a:lumMod val="65000"/>
                    <a:lumOff val="35000"/>
                  </a:schemeClr>
                </a:solidFill>
                <a:latin typeface="Segoe WP" panose="020B0502040204020203" pitchFamily="34" charset="0"/>
                <a:cs typeface="Segoe WP" panose="020B0502040204020203" pitchFamily="34" charset="0"/>
              </a:rPr>
              <a:t>Pre-print is available for free download</a:t>
            </a:r>
          </a:p>
          <a:p>
            <a:pPr algn="ctr"/>
            <a:r>
              <a:rPr lang="en-US" sz="1800" kern="0" dirty="0">
                <a:solidFill>
                  <a:schemeClr val="tx1">
                    <a:lumMod val="65000"/>
                    <a:lumOff val="35000"/>
                  </a:schemeClr>
                </a:solidFill>
                <a:latin typeface="Segoe WP" panose="020B0502040204020203" pitchFamily="34" charset="0"/>
                <a:cs typeface="Segoe WP" panose="020B0502040204020203" pitchFamily="34" charset="0"/>
                <a:hlinkClick r:id="rId2"/>
              </a:rPr>
              <a:t>http://bit.ly/neuralir-intro</a:t>
            </a:r>
            <a:endParaRPr lang="en-US" sz="1800" kern="0" dirty="0">
              <a:solidFill>
                <a:schemeClr val="tx1">
                  <a:lumMod val="65000"/>
                  <a:lumOff val="35000"/>
                </a:schemeClr>
              </a:solidFill>
              <a:latin typeface="Segoe WP" panose="020B0502040204020203" pitchFamily="34" charset="0"/>
              <a:cs typeface="Segoe WP" panose="020B0502040204020203" pitchFamily="34" charset="0"/>
            </a:endParaRPr>
          </a:p>
          <a:p>
            <a:pPr lvl="0" algn="ctr"/>
            <a:r>
              <a:rPr lang="en-US" sz="1400" kern="0" dirty="0">
                <a:solidFill>
                  <a:prstClr val="black">
                    <a:lumMod val="65000"/>
                    <a:lumOff val="35000"/>
                  </a:prstClr>
                </a:solidFill>
                <a:latin typeface="Segoe WP" panose="020B0502040204020203" pitchFamily="34" charset="0"/>
                <a:cs typeface="Segoe WP" panose="020B0502040204020203" pitchFamily="34" charset="0"/>
              </a:rPr>
              <a:t>Final manuscript may contain additional content and changes</a:t>
            </a:r>
          </a:p>
        </p:txBody>
      </p:sp>
      <p:pic>
        <p:nvPicPr>
          <p:cNvPr id="3" name="Picture 2">
            <a:extLst>
              <a:ext uri="{FF2B5EF4-FFF2-40B4-BE49-F238E27FC236}">
                <a16:creationId xmlns:a16="http://schemas.microsoft.com/office/drawing/2014/main" id="{01391546-0FF2-4508-952F-39D00EA00F02}"/>
              </a:ext>
            </a:extLst>
          </p:cNvPr>
          <p:cNvPicPr>
            <a:picLocks noChangeAspect="1"/>
          </p:cNvPicPr>
          <p:nvPr/>
        </p:nvPicPr>
        <p:blipFill>
          <a:blip r:embed="rId3"/>
          <a:stretch>
            <a:fillRect/>
          </a:stretch>
        </p:blipFill>
        <p:spPr>
          <a:xfrm>
            <a:off x="7559370" y="1126295"/>
            <a:ext cx="3666690" cy="475436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C37A3158-B8D2-4D60-B245-4396829EE12C}"/>
              </a:ext>
            </a:extLst>
          </p:cNvPr>
          <p:cNvSpPr txBox="1"/>
          <p:nvPr/>
        </p:nvSpPr>
        <p:spPr>
          <a:xfrm>
            <a:off x="1581811" y="4402225"/>
            <a:ext cx="6108382" cy="1275221"/>
          </a:xfrm>
          <a:prstGeom prst="rect">
            <a:avLst/>
          </a:prstGeom>
          <a:noFill/>
        </p:spPr>
        <p:txBody>
          <a:bodyPr wrap="square" rtlCol="0" anchor="ctr">
            <a:spAutoFit/>
          </a:bodyPr>
          <a:lstStyle/>
          <a:p>
            <a:pPr>
              <a:lnSpc>
                <a:spcPct val="120000"/>
              </a:lnSpc>
              <a:spcBef>
                <a:spcPts val="1000"/>
              </a:spcBef>
              <a:spcAft>
                <a:spcPts val="600"/>
              </a:spcAft>
            </a:pPr>
            <a:r>
              <a:rPr lang="en-GB" sz="1400" kern="0" dirty="0">
                <a:solidFill>
                  <a:prstClr val="black">
                    <a:lumMod val="65000"/>
                    <a:lumOff val="35000"/>
                  </a:prstClr>
                </a:solidFill>
                <a:latin typeface="Segoe WP" panose="020B0502040204020203" pitchFamily="34" charset="0"/>
              </a:rPr>
              <a:t>Or check out the presentations from these recent tutorials,</a:t>
            </a:r>
          </a:p>
          <a:p>
            <a:pPr>
              <a:lnSpc>
                <a:spcPct val="120000"/>
              </a:lnSpc>
              <a:spcBef>
                <a:spcPts val="1000"/>
              </a:spcBef>
            </a:pPr>
            <a:r>
              <a:rPr lang="en-GB" sz="1600" kern="0" dirty="0">
                <a:solidFill>
                  <a:prstClr val="black">
                    <a:lumMod val="65000"/>
                    <a:lumOff val="35000"/>
                  </a:prstClr>
                </a:solidFill>
                <a:latin typeface="Segoe WP" panose="020B0502040204020203" pitchFamily="34" charset="0"/>
              </a:rPr>
              <a:t>WSDM 2017 tutorial: </a:t>
            </a:r>
            <a:r>
              <a:rPr lang="en-GB" sz="1600" kern="0" dirty="0">
                <a:solidFill>
                  <a:prstClr val="black">
                    <a:lumMod val="65000"/>
                    <a:lumOff val="35000"/>
                  </a:prstClr>
                </a:solidFill>
                <a:latin typeface="Segoe WP" panose="020B0502040204020203" pitchFamily="34" charset="0"/>
                <a:hlinkClick r:id="rId4"/>
              </a:rPr>
              <a:t>http://bit.ly/NeuIRTutorial-WSDM2017</a:t>
            </a:r>
            <a:endParaRPr lang="en-GB" sz="1600" kern="0" dirty="0">
              <a:solidFill>
                <a:prstClr val="black">
                  <a:lumMod val="65000"/>
                  <a:lumOff val="35000"/>
                </a:prstClr>
              </a:solidFill>
              <a:latin typeface="Segoe WP" panose="020B0502040204020203" pitchFamily="34" charset="0"/>
            </a:endParaRPr>
          </a:p>
          <a:p>
            <a:pPr>
              <a:lnSpc>
                <a:spcPct val="120000"/>
              </a:lnSpc>
              <a:spcBef>
                <a:spcPts val="1000"/>
              </a:spcBef>
            </a:pPr>
            <a:r>
              <a:rPr lang="en-GB" sz="1600" kern="0" dirty="0">
                <a:solidFill>
                  <a:prstClr val="black">
                    <a:lumMod val="65000"/>
                    <a:lumOff val="35000"/>
                  </a:prstClr>
                </a:solidFill>
                <a:latin typeface="Segoe WP" panose="020B0502040204020203" pitchFamily="34" charset="0"/>
              </a:rPr>
              <a:t>SIGIR 2017 tutorial: </a:t>
            </a:r>
            <a:r>
              <a:rPr lang="en-GB" sz="1600" kern="0" dirty="0">
                <a:solidFill>
                  <a:prstClr val="black">
                    <a:lumMod val="65000"/>
                    <a:lumOff val="35000"/>
                  </a:prstClr>
                </a:solidFill>
                <a:latin typeface="Segoe WP" panose="020B0502040204020203" pitchFamily="34" charset="0"/>
                <a:hlinkClick r:id="rId5"/>
              </a:rPr>
              <a:t>http://nn4ir.com/</a:t>
            </a:r>
            <a:endParaRPr lang="en-GB" sz="1600" kern="0" dirty="0">
              <a:solidFill>
                <a:prstClr val="black">
                  <a:lumMod val="65000"/>
                  <a:lumOff val="35000"/>
                </a:prstClr>
              </a:solidFill>
              <a:latin typeface="Segoe WP" panose="020B0502040204020203" pitchFamily="34" charset="0"/>
            </a:endParaRPr>
          </a:p>
        </p:txBody>
      </p:sp>
    </p:spTree>
    <p:extLst>
      <p:ext uri="{BB962C8B-B14F-4D97-AF65-F5344CB8AC3E}">
        <p14:creationId xmlns:p14="http://schemas.microsoft.com/office/powerpoint/2010/main" val="3293490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102DD6BB-E877-484F-8047-C9D05A684193}"/>
              </a:ext>
            </a:extLst>
          </p:cNvPr>
          <p:cNvSpPr>
            <a:spLocks noGrp="1"/>
          </p:cNvSpPr>
          <p:nvPr>
            <p:ph type="title"/>
          </p:nvPr>
        </p:nvSpPr>
        <p:spPr>
          <a:xfrm>
            <a:off x="1146705" y="609600"/>
            <a:ext cx="3856037" cy="1908831"/>
          </a:xfrm>
        </p:spPr>
        <p:txBody>
          <a:bodyPr>
            <a:normAutofit/>
          </a:bodyPr>
          <a:lstStyle/>
          <a:p>
            <a:pPr>
              <a:lnSpc>
                <a:spcPct val="100000"/>
              </a:lnSpc>
            </a:pPr>
            <a:r>
              <a:rPr lang="en-US" sz="2800" dirty="0"/>
              <a:t>Topic-specific term embeddings for query expansion</a:t>
            </a:r>
            <a:endParaRPr lang="en-GB" sz="2800" dirty="0"/>
          </a:p>
        </p:txBody>
      </p:sp>
      <p:pic>
        <p:nvPicPr>
          <p:cNvPr id="6" name="Picture 5" descr="Woman, Human, User, Avatar, Female, Yellow">
            <a:extLst>
              <a:ext uri="{FF2B5EF4-FFF2-40B4-BE49-F238E27FC236}">
                <a16:creationId xmlns:a16="http://schemas.microsoft.com/office/drawing/2014/main" id="{29DA781B-B5C1-4EF6-8DEC-CC7334A8B03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85666" y="1154814"/>
            <a:ext cx="571000" cy="725079"/>
          </a:xfrm>
          <a:prstGeom prst="rect">
            <a:avLst/>
          </a:prstGeom>
          <a:noFill/>
          <a:extLst>
            <a:ext uri="{909E8E84-426E-40DD-AFC4-6F175D3DCCD1}">
              <a14:hiddenFill xmlns:a14="http://schemas.microsoft.com/office/drawing/2010/main">
                <a:solidFill>
                  <a:srgbClr val="FFFFFF"/>
                </a:solidFill>
              </a14:hiddenFill>
            </a:ext>
          </a:extLst>
        </p:spPr>
      </p:pic>
      <p:sp>
        <p:nvSpPr>
          <p:cNvPr id="7" name="Cylinder 6">
            <a:extLst>
              <a:ext uri="{FF2B5EF4-FFF2-40B4-BE49-F238E27FC236}">
                <a16:creationId xmlns:a16="http://schemas.microsoft.com/office/drawing/2014/main" id="{1616A082-3731-4A68-AE4D-A77DAFE240FE}"/>
              </a:ext>
            </a:extLst>
          </p:cNvPr>
          <p:cNvSpPr/>
          <p:nvPr/>
        </p:nvSpPr>
        <p:spPr>
          <a:xfrm>
            <a:off x="10400775" y="901090"/>
            <a:ext cx="1062428" cy="116270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corpus</a:t>
            </a:r>
            <a:endParaRPr lang="en-GB" dirty="0">
              <a:solidFill>
                <a:schemeClr val="tx1">
                  <a:lumMod val="65000"/>
                  <a:lumOff val="35000"/>
                </a:schemeClr>
              </a:solidFill>
            </a:endParaRPr>
          </a:p>
        </p:txBody>
      </p:sp>
      <p:grpSp>
        <p:nvGrpSpPr>
          <p:cNvPr id="15" name="Group 14">
            <a:extLst>
              <a:ext uri="{FF2B5EF4-FFF2-40B4-BE49-F238E27FC236}">
                <a16:creationId xmlns:a16="http://schemas.microsoft.com/office/drawing/2014/main" id="{C4ABBEA6-F624-413D-9D57-6B6FD1E139E1}"/>
              </a:ext>
            </a:extLst>
          </p:cNvPr>
          <p:cNvGrpSpPr/>
          <p:nvPr/>
        </p:nvGrpSpPr>
        <p:grpSpPr>
          <a:xfrm>
            <a:off x="6165813" y="1301369"/>
            <a:ext cx="2246380" cy="365760"/>
            <a:chOff x="1859450" y="2971800"/>
            <a:chExt cx="2246380" cy="365760"/>
          </a:xfrm>
        </p:grpSpPr>
        <p:pic>
          <p:nvPicPr>
            <p:cNvPr id="13" name="Picture 12">
              <a:extLst>
                <a:ext uri="{FF2B5EF4-FFF2-40B4-BE49-F238E27FC236}">
                  <a16:creationId xmlns:a16="http://schemas.microsoft.com/office/drawing/2014/main" id="{B1924A97-533C-4A45-91C2-CD8DD86B0CE5}"/>
                </a:ext>
              </a:extLst>
            </p:cNvPr>
            <p:cNvPicPr>
              <a:picLocks noChangeAspect="1"/>
            </p:cNvPicPr>
            <p:nvPr/>
          </p:nvPicPr>
          <p:blipFill rotWithShape="1">
            <a:blip r:embed="rId4">
              <a:grayscl/>
            </a:blip>
            <a:srcRect l="92131" t="8214" r="769" b="10342"/>
            <a:stretch/>
          </p:blipFill>
          <p:spPr>
            <a:xfrm>
              <a:off x="3741159" y="2971804"/>
              <a:ext cx="364671" cy="351064"/>
            </a:xfrm>
            <a:prstGeom prst="rect">
              <a:avLst/>
            </a:prstGeom>
          </p:spPr>
        </p:pic>
        <p:sp>
          <p:nvSpPr>
            <p:cNvPr id="14" name="TextBox 13">
              <a:extLst>
                <a:ext uri="{FF2B5EF4-FFF2-40B4-BE49-F238E27FC236}">
                  <a16:creationId xmlns:a16="http://schemas.microsoft.com/office/drawing/2014/main" id="{D382854F-F5CB-4FF5-AC61-75BC3CB26B8E}"/>
                </a:ext>
              </a:extLst>
            </p:cNvPr>
            <p:cNvSpPr txBox="1"/>
            <p:nvPr/>
          </p:nvSpPr>
          <p:spPr>
            <a:xfrm>
              <a:off x="1859450" y="2971800"/>
              <a:ext cx="2246379" cy="365760"/>
            </a:xfrm>
            <a:prstGeom prst="rect">
              <a:avLst/>
            </a:prstGeom>
            <a:noFill/>
            <a:ln>
              <a:solidFill>
                <a:schemeClr val="accent1"/>
              </a:solidFill>
            </a:ln>
          </p:spPr>
          <p:txBody>
            <a:bodyPr wrap="square" rtlCol="0">
              <a:spAutoFit/>
            </a:bodyPr>
            <a:lstStyle/>
            <a:p>
              <a:r>
                <a:rPr lang="en-US" sz="1400" dirty="0">
                  <a:latin typeface="+mj-lt"/>
                </a:rPr>
                <a:t>cut gasoline tax</a:t>
              </a:r>
              <a:endParaRPr lang="en-GB" sz="1400" b="1" dirty="0">
                <a:latin typeface="+mj-lt"/>
              </a:endParaRPr>
            </a:p>
          </p:txBody>
        </p:sp>
      </p:grpSp>
      <p:cxnSp>
        <p:nvCxnSpPr>
          <p:cNvPr id="17" name="Straight Arrow Connector 16">
            <a:extLst>
              <a:ext uri="{FF2B5EF4-FFF2-40B4-BE49-F238E27FC236}">
                <a16:creationId xmlns:a16="http://schemas.microsoft.com/office/drawing/2014/main" id="{7141B82F-84ED-4E9A-BFA3-CBB99E12B1E4}"/>
              </a:ext>
            </a:extLst>
          </p:cNvPr>
          <p:cNvCxnSpPr>
            <a:cxnSpLocks/>
          </p:cNvCxnSpPr>
          <p:nvPr/>
        </p:nvCxnSpPr>
        <p:spPr>
          <a:xfrm>
            <a:off x="8616527" y="1476905"/>
            <a:ext cx="1528714" cy="0"/>
          </a:xfrm>
          <a:prstGeom prst="straightConnector1">
            <a:avLst/>
          </a:prstGeom>
          <a:ln w="38100">
            <a:solidFill>
              <a:schemeClr val="tx1">
                <a:lumMod val="65000"/>
                <a:lumOff val="3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Flowchart: Multidocument 17">
            <a:extLst>
              <a:ext uri="{FF2B5EF4-FFF2-40B4-BE49-F238E27FC236}">
                <a16:creationId xmlns:a16="http://schemas.microsoft.com/office/drawing/2014/main" id="{B75B62D7-7F59-4804-A55B-F1A03DB90570}"/>
              </a:ext>
            </a:extLst>
          </p:cNvPr>
          <p:cNvSpPr/>
          <p:nvPr/>
        </p:nvSpPr>
        <p:spPr>
          <a:xfrm>
            <a:off x="7318998" y="2063795"/>
            <a:ext cx="1093194" cy="79179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rPr>
              <a:t>results</a:t>
            </a:r>
            <a:endParaRPr lang="en-GB" sz="1200" dirty="0">
              <a:solidFill>
                <a:schemeClr val="tx1">
                  <a:lumMod val="65000"/>
                  <a:lumOff val="35000"/>
                </a:schemeClr>
              </a:solidFill>
            </a:endParaRPr>
          </a:p>
        </p:txBody>
      </p:sp>
      <p:cxnSp>
        <p:nvCxnSpPr>
          <p:cNvPr id="19" name="Straight Arrow Connector 18">
            <a:extLst>
              <a:ext uri="{FF2B5EF4-FFF2-40B4-BE49-F238E27FC236}">
                <a16:creationId xmlns:a16="http://schemas.microsoft.com/office/drawing/2014/main" id="{620ACFD1-8A8C-4840-9B29-658D06AEE635}"/>
              </a:ext>
            </a:extLst>
          </p:cNvPr>
          <p:cNvCxnSpPr>
            <a:cxnSpLocks/>
          </p:cNvCxnSpPr>
          <p:nvPr/>
        </p:nvCxnSpPr>
        <p:spPr>
          <a:xfrm flipH="1">
            <a:off x="8616527" y="1684125"/>
            <a:ext cx="1528714" cy="645305"/>
          </a:xfrm>
          <a:prstGeom prst="straightConnector1">
            <a:avLst/>
          </a:prstGeom>
          <a:ln w="38100">
            <a:solidFill>
              <a:schemeClr val="tx1">
                <a:lumMod val="65000"/>
                <a:lumOff val="3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Flowchart: Terminator 21">
            <a:extLst>
              <a:ext uri="{FF2B5EF4-FFF2-40B4-BE49-F238E27FC236}">
                <a16:creationId xmlns:a16="http://schemas.microsoft.com/office/drawing/2014/main" id="{DE2ED83C-A16A-485D-AD4D-5294BEFA2EE4}"/>
              </a:ext>
            </a:extLst>
          </p:cNvPr>
          <p:cNvSpPr/>
          <p:nvPr/>
        </p:nvSpPr>
        <p:spPr>
          <a:xfrm>
            <a:off x="7014576" y="3468151"/>
            <a:ext cx="1763700" cy="552185"/>
          </a:xfrm>
          <a:prstGeom prst="flowChartTerminator">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rPr>
              <a:t>topic-specific term embeddings</a:t>
            </a:r>
            <a:endParaRPr lang="en-GB" sz="1400" dirty="0">
              <a:solidFill>
                <a:schemeClr val="tx1">
                  <a:lumMod val="65000"/>
                  <a:lumOff val="35000"/>
                </a:schemeClr>
              </a:solidFill>
            </a:endParaRPr>
          </a:p>
        </p:txBody>
      </p:sp>
      <p:grpSp>
        <p:nvGrpSpPr>
          <p:cNvPr id="27" name="Group 26">
            <a:extLst>
              <a:ext uri="{FF2B5EF4-FFF2-40B4-BE49-F238E27FC236}">
                <a16:creationId xmlns:a16="http://schemas.microsoft.com/office/drawing/2014/main" id="{98100E98-195B-49A9-9C71-511B1302E1C4}"/>
              </a:ext>
            </a:extLst>
          </p:cNvPr>
          <p:cNvGrpSpPr/>
          <p:nvPr/>
        </p:nvGrpSpPr>
        <p:grpSpPr>
          <a:xfrm>
            <a:off x="6165813" y="4814942"/>
            <a:ext cx="2772542" cy="688229"/>
            <a:chOff x="1859450" y="5690761"/>
            <a:chExt cx="2772542" cy="688229"/>
          </a:xfrm>
        </p:grpSpPr>
        <p:grpSp>
          <p:nvGrpSpPr>
            <p:cNvPr id="23" name="Group 22">
              <a:extLst>
                <a:ext uri="{FF2B5EF4-FFF2-40B4-BE49-F238E27FC236}">
                  <a16:creationId xmlns:a16="http://schemas.microsoft.com/office/drawing/2014/main" id="{7013425E-EF6B-4E55-953E-D8724B492874}"/>
                </a:ext>
              </a:extLst>
            </p:cNvPr>
            <p:cNvGrpSpPr/>
            <p:nvPr/>
          </p:nvGrpSpPr>
          <p:grpSpPr>
            <a:xfrm>
              <a:off x="1859450" y="5690761"/>
              <a:ext cx="2772542" cy="365760"/>
              <a:chOff x="1333288" y="2971799"/>
              <a:chExt cx="2772542" cy="365760"/>
            </a:xfrm>
          </p:grpSpPr>
          <p:pic>
            <p:nvPicPr>
              <p:cNvPr id="24" name="Picture 23">
                <a:extLst>
                  <a:ext uri="{FF2B5EF4-FFF2-40B4-BE49-F238E27FC236}">
                    <a16:creationId xmlns:a16="http://schemas.microsoft.com/office/drawing/2014/main" id="{6139C0AB-631F-484C-830C-42ECA41206E4}"/>
                  </a:ext>
                </a:extLst>
              </p:cNvPr>
              <p:cNvPicPr>
                <a:picLocks noChangeAspect="1"/>
              </p:cNvPicPr>
              <p:nvPr/>
            </p:nvPicPr>
            <p:blipFill rotWithShape="1">
              <a:blip r:embed="rId4">
                <a:grayscl/>
              </a:blip>
              <a:srcRect l="92131" t="8214" r="769" b="10342"/>
              <a:stretch/>
            </p:blipFill>
            <p:spPr>
              <a:xfrm>
                <a:off x="3741159" y="2971804"/>
                <a:ext cx="364671" cy="351064"/>
              </a:xfrm>
              <a:prstGeom prst="rect">
                <a:avLst/>
              </a:prstGeom>
            </p:spPr>
          </p:pic>
          <p:sp>
            <p:nvSpPr>
              <p:cNvPr id="25" name="TextBox 24">
                <a:extLst>
                  <a:ext uri="{FF2B5EF4-FFF2-40B4-BE49-F238E27FC236}">
                    <a16:creationId xmlns:a16="http://schemas.microsoft.com/office/drawing/2014/main" id="{CAFB03A8-FF3F-4DD6-A910-FC50679595F3}"/>
                  </a:ext>
                </a:extLst>
              </p:cNvPr>
              <p:cNvSpPr txBox="1"/>
              <p:nvPr/>
            </p:nvSpPr>
            <p:spPr>
              <a:xfrm>
                <a:off x="1333288" y="2971799"/>
                <a:ext cx="2772542" cy="365760"/>
              </a:xfrm>
              <a:prstGeom prst="rect">
                <a:avLst/>
              </a:prstGeom>
              <a:noFill/>
              <a:ln>
                <a:solidFill>
                  <a:schemeClr val="accent1"/>
                </a:solidFill>
              </a:ln>
            </p:spPr>
            <p:txBody>
              <a:bodyPr wrap="square" rtlCol="0">
                <a:spAutoFit/>
              </a:bodyPr>
              <a:lstStyle/>
              <a:p>
                <a:r>
                  <a:rPr lang="en-US" sz="1400" dirty="0">
                    <a:latin typeface="+mj-lt"/>
                  </a:rPr>
                  <a:t>cut gasoline tax deficit budget</a:t>
                </a:r>
                <a:endParaRPr lang="en-GB" sz="1400" b="1" dirty="0">
                  <a:latin typeface="+mj-lt"/>
                </a:endParaRPr>
              </a:p>
            </p:txBody>
          </p:sp>
        </p:grpSp>
        <p:sp>
          <p:nvSpPr>
            <p:cNvPr id="26" name="TextBox 25">
              <a:extLst>
                <a:ext uri="{FF2B5EF4-FFF2-40B4-BE49-F238E27FC236}">
                  <a16:creationId xmlns:a16="http://schemas.microsoft.com/office/drawing/2014/main" id="{74079CA1-6525-4E20-9761-E197CA6E9E1A}"/>
                </a:ext>
              </a:extLst>
            </p:cNvPr>
            <p:cNvSpPr txBox="1"/>
            <p:nvPr/>
          </p:nvSpPr>
          <p:spPr>
            <a:xfrm>
              <a:off x="2499471" y="6071213"/>
              <a:ext cx="1492499" cy="307777"/>
            </a:xfrm>
            <a:prstGeom prst="rect">
              <a:avLst/>
            </a:prstGeom>
            <a:noFill/>
            <a:ln>
              <a:noFill/>
            </a:ln>
          </p:spPr>
          <p:txBody>
            <a:bodyPr wrap="square" rtlCol="0">
              <a:spAutoFit/>
            </a:bodyPr>
            <a:lstStyle/>
            <a:p>
              <a:pPr algn="ctr"/>
              <a:r>
                <a:rPr lang="en-US" sz="1400" dirty="0">
                  <a:latin typeface="+mj-lt"/>
                </a:rPr>
                <a:t>expanded query</a:t>
              </a:r>
              <a:endParaRPr lang="en-GB" sz="1400" b="1" dirty="0">
                <a:latin typeface="+mj-lt"/>
              </a:endParaRPr>
            </a:p>
          </p:txBody>
        </p:sp>
      </p:grpSp>
      <p:cxnSp>
        <p:nvCxnSpPr>
          <p:cNvPr id="31" name="Straight Arrow Connector 30">
            <a:extLst>
              <a:ext uri="{FF2B5EF4-FFF2-40B4-BE49-F238E27FC236}">
                <a16:creationId xmlns:a16="http://schemas.microsoft.com/office/drawing/2014/main" id="{D0401009-8114-41A6-A547-DC9B7C83C20B}"/>
              </a:ext>
            </a:extLst>
          </p:cNvPr>
          <p:cNvCxnSpPr>
            <a:cxnSpLocks/>
          </p:cNvCxnSpPr>
          <p:nvPr/>
        </p:nvCxnSpPr>
        <p:spPr>
          <a:xfrm>
            <a:off x="7850727" y="2897282"/>
            <a:ext cx="0" cy="492905"/>
          </a:xfrm>
          <a:prstGeom prst="straightConnector1">
            <a:avLst/>
          </a:prstGeom>
          <a:ln w="38100">
            <a:solidFill>
              <a:schemeClr val="tx1">
                <a:lumMod val="65000"/>
                <a:lumOff val="3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A42E783-91B5-43A1-AC09-52DD62298C21}"/>
              </a:ext>
            </a:extLst>
          </p:cNvPr>
          <p:cNvCxnSpPr>
            <a:cxnSpLocks/>
          </p:cNvCxnSpPr>
          <p:nvPr/>
        </p:nvCxnSpPr>
        <p:spPr>
          <a:xfrm>
            <a:off x="7874107" y="4096900"/>
            <a:ext cx="0" cy="492905"/>
          </a:xfrm>
          <a:prstGeom prst="straightConnector1">
            <a:avLst/>
          </a:prstGeom>
          <a:ln w="38100">
            <a:solidFill>
              <a:schemeClr val="tx1">
                <a:lumMod val="65000"/>
                <a:lumOff val="3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F748C70-8468-4613-99A8-79934643B0A2}"/>
              </a:ext>
            </a:extLst>
          </p:cNvPr>
          <p:cNvCxnSpPr>
            <a:cxnSpLocks/>
          </p:cNvCxnSpPr>
          <p:nvPr/>
        </p:nvCxnSpPr>
        <p:spPr>
          <a:xfrm flipV="1">
            <a:off x="8694463" y="2112353"/>
            <a:ext cx="1818583" cy="2413672"/>
          </a:xfrm>
          <a:prstGeom prst="straightConnector1">
            <a:avLst/>
          </a:prstGeom>
          <a:ln w="38100">
            <a:solidFill>
              <a:schemeClr val="tx1">
                <a:lumMod val="65000"/>
                <a:lumOff val="3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Flowchart: Multidocument 37">
            <a:extLst>
              <a:ext uri="{FF2B5EF4-FFF2-40B4-BE49-F238E27FC236}">
                <a16:creationId xmlns:a16="http://schemas.microsoft.com/office/drawing/2014/main" id="{1D346BC0-890A-43FA-819D-4382D0751B53}"/>
              </a:ext>
            </a:extLst>
          </p:cNvPr>
          <p:cNvSpPr/>
          <p:nvPr/>
        </p:nvSpPr>
        <p:spPr>
          <a:xfrm>
            <a:off x="7327511" y="5689033"/>
            <a:ext cx="1093194" cy="79179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rPr>
              <a:t>final results</a:t>
            </a:r>
            <a:endParaRPr lang="en-GB" sz="1200" dirty="0">
              <a:solidFill>
                <a:schemeClr val="tx1">
                  <a:lumMod val="65000"/>
                  <a:lumOff val="35000"/>
                </a:schemeClr>
              </a:solidFill>
            </a:endParaRPr>
          </a:p>
        </p:txBody>
      </p:sp>
      <p:cxnSp>
        <p:nvCxnSpPr>
          <p:cNvPr id="41" name="Connector: Elbow 40">
            <a:extLst>
              <a:ext uri="{FF2B5EF4-FFF2-40B4-BE49-F238E27FC236}">
                <a16:creationId xmlns:a16="http://schemas.microsoft.com/office/drawing/2014/main" id="{25161D35-4E73-46CE-97B0-960643D0F15B}"/>
              </a:ext>
            </a:extLst>
          </p:cNvPr>
          <p:cNvCxnSpPr>
            <a:cxnSpLocks/>
          </p:cNvCxnSpPr>
          <p:nvPr/>
        </p:nvCxnSpPr>
        <p:spPr>
          <a:xfrm rot="5400000">
            <a:off x="7888616" y="3050129"/>
            <a:ext cx="3901009" cy="2299717"/>
          </a:xfrm>
          <a:prstGeom prst="bentConnector3">
            <a:avLst>
              <a:gd name="adj1" fmla="val 100023"/>
            </a:avLst>
          </a:prstGeom>
          <a:ln w="38100">
            <a:solidFill>
              <a:schemeClr val="tx1">
                <a:lumMod val="65000"/>
                <a:lumOff val="3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9BF37A0B-ECB2-4FD6-B331-BE07C3CCFC0B}"/>
              </a:ext>
            </a:extLst>
          </p:cNvPr>
          <p:cNvCxnSpPr>
            <a:cxnSpLocks/>
          </p:cNvCxnSpPr>
          <p:nvPr/>
        </p:nvCxnSpPr>
        <p:spPr>
          <a:xfrm rot="16200000" flipV="1">
            <a:off x="4214366" y="3305904"/>
            <a:ext cx="4101389" cy="1587787"/>
          </a:xfrm>
          <a:prstGeom prst="bentConnector3">
            <a:avLst>
              <a:gd name="adj1" fmla="val 13"/>
            </a:avLst>
          </a:prstGeom>
          <a:ln w="38100">
            <a:solidFill>
              <a:schemeClr val="tx1">
                <a:lumMod val="65000"/>
                <a:lumOff val="3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67CB8AB-9586-4CDA-AFAC-00690AB2816A}"/>
              </a:ext>
            </a:extLst>
          </p:cNvPr>
          <p:cNvSpPr txBox="1"/>
          <p:nvPr/>
        </p:nvSpPr>
        <p:spPr>
          <a:xfrm>
            <a:off x="6542752" y="919726"/>
            <a:ext cx="1492499" cy="307777"/>
          </a:xfrm>
          <a:prstGeom prst="rect">
            <a:avLst/>
          </a:prstGeom>
          <a:noFill/>
          <a:ln>
            <a:noFill/>
          </a:ln>
        </p:spPr>
        <p:txBody>
          <a:bodyPr wrap="square" rtlCol="0">
            <a:spAutoFit/>
          </a:bodyPr>
          <a:lstStyle/>
          <a:p>
            <a:pPr algn="ctr"/>
            <a:r>
              <a:rPr lang="en-US" sz="1400" dirty="0">
                <a:latin typeface="+mj-lt"/>
              </a:rPr>
              <a:t>query</a:t>
            </a:r>
            <a:endParaRPr lang="en-GB" sz="1400" b="1" dirty="0">
              <a:latin typeface="+mj-lt"/>
            </a:endParaRPr>
          </a:p>
        </p:txBody>
      </p:sp>
      <p:sp>
        <p:nvSpPr>
          <p:cNvPr id="56" name="TextBox 55">
            <a:extLst>
              <a:ext uri="{FF2B5EF4-FFF2-40B4-BE49-F238E27FC236}">
                <a16:creationId xmlns:a16="http://schemas.microsoft.com/office/drawing/2014/main" id="{8869604F-079D-4417-95D5-A8DE40DC5A55}"/>
              </a:ext>
            </a:extLst>
          </p:cNvPr>
          <p:cNvSpPr txBox="1"/>
          <p:nvPr/>
        </p:nvSpPr>
        <p:spPr>
          <a:xfrm>
            <a:off x="1317684" y="5211331"/>
            <a:ext cx="3289797" cy="822960"/>
          </a:xfrm>
          <a:prstGeom prst="rect">
            <a:avLst/>
          </a:prstGeom>
          <a:solidFill>
            <a:schemeClr val="bg1">
              <a:lumMod val="95000"/>
            </a:schemeClr>
          </a:solidFill>
        </p:spPr>
        <p:txBody>
          <a:bodyPr wrap="square" rtlCol="0" anchor="ctr">
            <a:spAutoFit/>
          </a:bodyPr>
          <a:lstStyle/>
          <a:p>
            <a:r>
              <a:rPr lang="en-US" dirty="0"/>
              <a:t>(Diaz et al., 2015)</a:t>
            </a:r>
          </a:p>
          <a:p>
            <a:r>
              <a:rPr lang="en-GB" dirty="0">
                <a:hlinkClick r:id="rId5"/>
              </a:rPr>
              <a:t>http://anthology.aclweb.org/...</a:t>
            </a:r>
            <a:endParaRPr lang="en-GB" dirty="0"/>
          </a:p>
        </p:txBody>
      </p:sp>
      <p:sp>
        <p:nvSpPr>
          <p:cNvPr id="29" name="Text Placeholder 8">
            <a:extLst>
              <a:ext uri="{FF2B5EF4-FFF2-40B4-BE49-F238E27FC236}">
                <a16:creationId xmlns:a16="http://schemas.microsoft.com/office/drawing/2014/main" id="{95D354FE-92F2-4DCE-9A38-9B5AE7C05799}"/>
              </a:ext>
            </a:extLst>
          </p:cNvPr>
          <p:cNvSpPr>
            <a:spLocks noGrp="1"/>
          </p:cNvSpPr>
          <p:nvPr>
            <p:ph type="body" sz="half" idx="2"/>
          </p:nvPr>
        </p:nvSpPr>
        <p:spPr>
          <a:xfrm>
            <a:off x="839788" y="2797701"/>
            <a:ext cx="4218529" cy="3373222"/>
          </a:xfrm>
        </p:spPr>
        <p:txBody>
          <a:bodyPr>
            <a:normAutofit/>
          </a:bodyPr>
          <a:lstStyle/>
          <a:p>
            <a:pPr>
              <a:lnSpc>
                <a:spcPct val="100000"/>
              </a:lnSpc>
              <a:spcBef>
                <a:spcPts val="2400"/>
              </a:spcBef>
            </a:pPr>
            <a:r>
              <a:rPr lang="en-US" sz="1800" dirty="0"/>
              <a:t>Use documents from first round of retrieval to learn a query-specific embedding space</a:t>
            </a:r>
          </a:p>
          <a:p>
            <a:pPr>
              <a:lnSpc>
                <a:spcPct val="100000"/>
              </a:lnSpc>
              <a:spcBef>
                <a:spcPts val="2400"/>
              </a:spcBef>
            </a:pPr>
            <a:r>
              <a:rPr lang="en-US" sz="1800" dirty="0"/>
              <a:t>Use learnt embeddings to find related terms for query expansion for second round of retrieval</a:t>
            </a:r>
            <a:endParaRPr lang="en-GB" sz="1800" dirty="0"/>
          </a:p>
        </p:txBody>
      </p:sp>
      <p:cxnSp>
        <p:nvCxnSpPr>
          <p:cNvPr id="30" name="Straight Arrow Connector 29">
            <a:extLst>
              <a:ext uri="{FF2B5EF4-FFF2-40B4-BE49-F238E27FC236}">
                <a16:creationId xmlns:a16="http://schemas.microsoft.com/office/drawing/2014/main" id="{B98DF39F-32D3-4C6C-B881-B3CBFA5ABB66}"/>
              </a:ext>
            </a:extLst>
          </p:cNvPr>
          <p:cNvCxnSpPr>
            <a:cxnSpLocks/>
          </p:cNvCxnSpPr>
          <p:nvPr/>
        </p:nvCxnSpPr>
        <p:spPr>
          <a:xfrm>
            <a:off x="6542752" y="1755228"/>
            <a:ext cx="0" cy="2834577"/>
          </a:xfrm>
          <a:prstGeom prst="straightConnector1">
            <a:avLst/>
          </a:prstGeom>
          <a:ln w="38100">
            <a:solidFill>
              <a:schemeClr val="tx1">
                <a:lumMod val="65000"/>
                <a:lumOff val="3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649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05C20E9-D811-4464-B096-5802D6712F81}"/>
              </a:ext>
            </a:extLst>
          </p:cNvPr>
          <p:cNvGrpSpPr/>
          <p:nvPr/>
        </p:nvGrpSpPr>
        <p:grpSpPr>
          <a:xfrm>
            <a:off x="1728619" y="1062543"/>
            <a:ext cx="3289799" cy="5170216"/>
            <a:chOff x="6327685" y="987425"/>
            <a:chExt cx="3883205" cy="5712216"/>
          </a:xfrm>
        </p:grpSpPr>
        <p:pic>
          <p:nvPicPr>
            <p:cNvPr id="13" name="Picture 12">
              <a:extLst>
                <a:ext uri="{FF2B5EF4-FFF2-40B4-BE49-F238E27FC236}">
                  <a16:creationId xmlns:a16="http://schemas.microsoft.com/office/drawing/2014/main" id="{3364EFF3-358C-4529-9C09-10C0407162CF}"/>
                </a:ext>
              </a:extLst>
            </p:cNvPr>
            <p:cNvPicPr>
              <a:picLocks noChangeAspect="1"/>
            </p:cNvPicPr>
            <p:nvPr/>
          </p:nvPicPr>
          <p:blipFill>
            <a:blip r:embed="rId2"/>
            <a:stretch>
              <a:fillRect/>
            </a:stretch>
          </p:blipFill>
          <p:spPr>
            <a:xfrm>
              <a:off x="6327685" y="987425"/>
              <a:ext cx="3883205" cy="2380029"/>
            </a:xfrm>
            <a:prstGeom prst="rect">
              <a:avLst/>
            </a:prstGeom>
          </p:spPr>
        </p:pic>
        <p:pic>
          <p:nvPicPr>
            <p:cNvPr id="14" name="Picture 13">
              <a:extLst>
                <a:ext uri="{FF2B5EF4-FFF2-40B4-BE49-F238E27FC236}">
                  <a16:creationId xmlns:a16="http://schemas.microsoft.com/office/drawing/2014/main" id="{FAABF37A-6DF1-4A76-AF4F-438348B9E5EF}"/>
                </a:ext>
              </a:extLst>
            </p:cNvPr>
            <p:cNvPicPr>
              <a:picLocks noChangeAspect="1"/>
            </p:cNvPicPr>
            <p:nvPr/>
          </p:nvPicPr>
          <p:blipFill>
            <a:blip r:embed="rId3"/>
            <a:stretch>
              <a:fillRect/>
            </a:stretch>
          </p:blipFill>
          <p:spPr>
            <a:xfrm>
              <a:off x="6335513" y="3963194"/>
              <a:ext cx="3875377" cy="2372200"/>
            </a:xfrm>
            <a:prstGeom prst="rect">
              <a:avLst/>
            </a:prstGeom>
          </p:spPr>
        </p:pic>
        <p:sp>
          <p:nvSpPr>
            <p:cNvPr id="15" name="Text Placeholder 3">
              <a:extLst>
                <a:ext uri="{FF2B5EF4-FFF2-40B4-BE49-F238E27FC236}">
                  <a16:creationId xmlns:a16="http://schemas.microsoft.com/office/drawing/2014/main" id="{B10297CE-4A6B-4B17-918C-6EEDDB8A4FDE}"/>
                </a:ext>
              </a:extLst>
            </p:cNvPr>
            <p:cNvSpPr txBox="1">
              <a:spLocks/>
            </p:cNvSpPr>
            <p:nvPr/>
          </p:nvSpPr>
          <p:spPr>
            <a:xfrm>
              <a:off x="7723422" y="3367454"/>
              <a:ext cx="1091730" cy="36424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00000"/>
                </a:lnSpc>
              </a:pPr>
              <a:r>
                <a:rPr lang="en-US" sz="2000" dirty="0"/>
                <a:t>global</a:t>
              </a:r>
            </a:p>
          </p:txBody>
        </p:sp>
        <p:sp>
          <p:nvSpPr>
            <p:cNvPr id="16" name="Text Placeholder 3">
              <a:extLst>
                <a:ext uri="{FF2B5EF4-FFF2-40B4-BE49-F238E27FC236}">
                  <a16:creationId xmlns:a16="http://schemas.microsoft.com/office/drawing/2014/main" id="{BF5425EB-4148-4062-B31A-076EAD36136F}"/>
                </a:ext>
              </a:extLst>
            </p:cNvPr>
            <p:cNvSpPr txBox="1">
              <a:spLocks/>
            </p:cNvSpPr>
            <p:nvPr/>
          </p:nvSpPr>
          <p:spPr>
            <a:xfrm>
              <a:off x="7723422" y="6335394"/>
              <a:ext cx="1091730" cy="36424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00000"/>
                </a:lnSpc>
              </a:pPr>
              <a:r>
                <a:rPr lang="en-US" sz="2000" dirty="0"/>
                <a:t>local</a:t>
              </a:r>
            </a:p>
          </p:txBody>
        </p:sp>
      </p:grpSp>
      <p:pic>
        <p:nvPicPr>
          <p:cNvPr id="17" name="Picture 16">
            <a:extLst>
              <a:ext uri="{FF2B5EF4-FFF2-40B4-BE49-F238E27FC236}">
                <a16:creationId xmlns:a16="http://schemas.microsoft.com/office/drawing/2014/main" id="{37DF4D73-9D19-4F9F-B017-27BD9E4F7823}"/>
              </a:ext>
            </a:extLst>
          </p:cNvPr>
          <p:cNvPicPr>
            <a:picLocks noChangeAspect="1"/>
          </p:cNvPicPr>
          <p:nvPr/>
        </p:nvPicPr>
        <p:blipFill>
          <a:blip r:embed="rId4"/>
          <a:stretch>
            <a:fillRect/>
          </a:stretch>
        </p:blipFill>
        <p:spPr>
          <a:xfrm>
            <a:off x="5384760" y="1309651"/>
            <a:ext cx="4440470" cy="2236779"/>
          </a:xfrm>
          <a:prstGeom prst="rect">
            <a:avLst/>
          </a:prstGeom>
        </p:spPr>
      </p:pic>
      <p:pic>
        <p:nvPicPr>
          <p:cNvPr id="18" name="Content Placeholder 5">
            <a:extLst>
              <a:ext uri="{FF2B5EF4-FFF2-40B4-BE49-F238E27FC236}">
                <a16:creationId xmlns:a16="http://schemas.microsoft.com/office/drawing/2014/main" id="{7BF70BCE-200E-4D89-8EBE-0D4E0901C621}"/>
              </a:ext>
            </a:extLst>
          </p:cNvPr>
          <p:cNvPicPr>
            <a:picLocks noChangeAspect="1"/>
          </p:cNvPicPr>
          <p:nvPr/>
        </p:nvPicPr>
        <p:blipFill>
          <a:blip r:embed="rId5"/>
          <a:stretch>
            <a:fillRect/>
          </a:stretch>
        </p:blipFill>
        <p:spPr>
          <a:xfrm>
            <a:off x="6826161" y="4721806"/>
            <a:ext cx="4721960" cy="14332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5722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val 146">
            <a:extLst>
              <a:ext uri="{FF2B5EF4-FFF2-40B4-BE49-F238E27FC236}">
                <a16:creationId xmlns:a16="http://schemas.microsoft.com/office/drawing/2014/main" id="{B8CE911B-B0BA-48F0-B14B-E7B38CF8416D}"/>
              </a:ext>
            </a:extLst>
          </p:cNvPr>
          <p:cNvSpPr/>
          <p:nvPr/>
        </p:nvSpPr>
        <p:spPr>
          <a:xfrm>
            <a:off x="11349588" y="444428"/>
            <a:ext cx="189414" cy="1894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8" name="Picture 147">
            <a:extLst>
              <a:ext uri="{FF2B5EF4-FFF2-40B4-BE49-F238E27FC236}">
                <a16:creationId xmlns:a16="http://schemas.microsoft.com/office/drawing/2014/main" id="{EBF87CB4-1CBE-40ED-9B48-35494D032721}"/>
              </a:ext>
            </a:extLst>
          </p:cNvPr>
          <p:cNvPicPr>
            <a:picLocks noChangeAspect="1"/>
          </p:cNvPicPr>
          <p:nvPr/>
        </p:nvPicPr>
        <p:blipFill rotWithShape="1">
          <a:blip r:embed="rId2"/>
          <a:srcRect t="41734"/>
          <a:stretch/>
        </p:blipFill>
        <p:spPr>
          <a:xfrm>
            <a:off x="-6353" y="-23919"/>
            <a:ext cx="12201528" cy="780050"/>
          </a:xfrm>
          <a:prstGeom prst="rect">
            <a:avLst/>
          </a:prstGeom>
        </p:spPr>
      </p:pic>
      <p:pic>
        <p:nvPicPr>
          <p:cNvPr id="150" name="Picture 149">
            <a:extLst>
              <a:ext uri="{FF2B5EF4-FFF2-40B4-BE49-F238E27FC236}">
                <a16:creationId xmlns:a16="http://schemas.microsoft.com/office/drawing/2014/main" id="{CDF99024-6291-48C2-8F9E-D7B5056001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 y="-47194"/>
            <a:ext cx="2210734" cy="811455"/>
          </a:xfrm>
          <a:prstGeom prst="rect">
            <a:avLst/>
          </a:prstGeom>
        </p:spPr>
      </p:pic>
      <p:sp>
        <p:nvSpPr>
          <p:cNvPr id="144" name="Title 5">
            <a:extLst>
              <a:ext uri="{FF2B5EF4-FFF2-40B4-BE49-F238E27FC236}">
                <a16:creationId xmlns:a16="http://schemas.microsoft.com/office/drawing/2014/main" id="{6336D441-53A4-4BED-B970-0CBE0C2101C3}"/>
              </a:ext>
            </a:extLst>
          </p:cNvPr>
          <p:cNvSpPr>
            <a:spLocks noGrp="1"/>
          </p:cNvSpPr>
          <p:nvPr>
            <p:ph type="title"/>
          </p:nvPr>
        </p:nvSpPr>
        <p:spPr/>
        <p:txBody>
          <a:bodyPr vert="horz" lIns="91440" tIns="45720" rIns="91440" bIns="45720" rtlCol="0" anchor="b">
            <a:normAutofit/>
          </a:bodyPr>
          <a:lstStyle/>
          <a:p>
            <a:pPr>
              <a:lnSpc>
                <a:spcPct val="100000"/>
              </a:lnSpc>
              <a:spcBef>
                <a:spcPts val="3600"/>
              </a:spcBef>
            </a:pPr>
            <a:r>
              <a:rPr lang="en-US" sz="4400" cap="none" dirty="0">
                <a:solidFill>
                  <a:schemeClr val="tx2"/>
                </a:solidFill>
              </a:rPr>
              <a:t>Now, let’s talk about deep neural network models for document ranking…</a:t>
            </a:r>
          </a:p>
        </p:txBody>
      </p:sp>
    </p:spTree>
    <p:extLst>
      <p:ext uri="{BB962C8B-B14F-4D97-AF65-F5344CB8AC3E}">
        <p14:creationId xmlns:p14="http://schemas.microsoft.com/office/powerpoint/2010/main" val="3796060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65360"/>
            <a:ext cx="9905998" cy="1478570"/>
          </a:xfrm>
        </p:spPr>
        <p:txBody>
          <a:bodyPr>
            <a:noAutofit/>
          </a:bodyPr>
          <a:lstStyle/>
          <a:p>
            <a:pPr>
              <a:lnSpc>
                <a:spcPct val="100000"/>
              </a:lnSpc>
            </a:pPr>
            <a:r>
              <a:rPr lang="en-US" sz="4800" dirty="0"/>
              <a:t>Challenges in short vs. long text retrieval</a:t>
            </a:r>
            <a:endParaRPr lang="en-GB" sz="4800" dirty="0"/>
          </a:p>
        </p:txBody>
      </p:sp>
      <p:sp>
        <p:nvSpPr>
          <p:cNvPr id="3" name="Content Placeholder 2"/>
          <p:cNvSpPr>
            <a:spLocks noGrp="1"/>
          </p:cNvSpPr>
          <p:nvPr>
            <p:ph idx="1"/>
          </p:nvPr>
        </p:nvSpPr>
        <p:spPr>
          <a:xfrm>
            <a:off x="1141412" y="2796026"/>
            <a:ext cx="9905999" cy="3541714"/>
          </a:xfrm>
        </p:spPr>
        <p:txBody>
          <a:bodyPr>
            <a:noAutofit/>
          </a:bodyPr>
          <a:lstStyle/>
          <a:p>
            <a:pPr marL="0" indent="0">
              <a:lnSpc>
                <a:spcPct val="100000"/>
              </a:lnSpc>
              <a:spcBef>
                <a:spcPts val="1200"/>
              </a:spcBef>
              <a:buNone/>
            </a:pPr>
            <a:r>
              <a:rPr lang="en-US" sz="3200" b="1" dirty="0">
                <a:latin typeface="+mj-lt"/>
              </a:rPr>
              <a:t>Short-text</a:t>
            </a:r>
          </a:p>
          <a:p>
            <a:pPr marL="0" indent="0">
              <a:lnSpc>
                <a:spcPct val="100000"/>
              </a:lnSpc>
              <a:spcBef>
                <a:spcPts val="1200"/>
              </a:spcBef>
              <a:buNone/>
            </a:pPr>
            <a:r>
              <a:rPr lang="en-US" dirty="0">
                <a:latin typeface="+mj-lt"/>
              </a:rPr>
              <a:t>Vocabulary mismatch more serious problem</a:t>
            </a:r>
          </a:p>
          <a:p>
            <a:pPr marL="0" indent="0">
              <a:lnSpc>
                <a:spcPct val="100000"/>
              </a:lnSpc>
              <a:spcBef>
                <a:spcPts val="3600"/>
              </a:spcBef>
              <a:buNone/>
            </a:pPr>
            <a:r>
              <a:rPr lang="en-US" sz="3200" b="1" dirty="0">
                <a:latin typeface="+mj-lt"/>
              </a:rPr>
              <a:t>Long-text</a:t>
            </a:r>
          </a:p>
          <a:p>
            <a:pPr marL="0" indent="0">
              <a:lnSpc>
                <a:spcPct val="100000"/>
              </a:lnSpc>
              <a:spcBef>
                <a:spcPts val="1200"/>
              </a:spcBef>
              <a:buNone/>
            </a:pPr>
            <a:r>
              <a:rPr lang="en-US" dirty="0">
                <a:latin typeface="+mj-lt"/>
              </a:rPr>
              <a:t>Documents contain mixture of many topics</a:t>
            </a:r>
          </a:p>
          <a:p>
            <a:pPr marL="0" indent="0">
              <a:lnSpc>
                <a:spcPct val="100000"/>
              </a:lnSpc>
              <a:spcBef>
                <a:spcPts val="1200"/>
              </a:spcBef>
              <a:buNone/>
            </a:pPr>
            <a:r>
              <a:rPr lang="en-US" dirty="0">
                <a:latin typeface="+mj-lt"/>
              </a:rPr>
              <a:t>Matches in different parts of a long document contribute unequally</a:t>
            </a:r>
          </a:p>
          <a:p>
            <a:pPr marL="0" indent="0">
              <a:lnSpc>
                <a:spcPct val="100000"/>
              </a:lnSpc>
              <a:spcBef>
                <a:spcPts val="1200"/>
              </a:spcBef>
              <a:buNone/>
            </a:pPr>
            <a:r>
              <a:rPr lang="en-US" dirty="0">
                <a:latin typeface="+mj-lt"/>
              </a:rPr>
              <a:t>Term proximity is an important consideration</a:t>
            </a:r>
            <a:endParaRPr lang="en-GB" dirty="0">
              <a:latin typeface="+mj-lt"/>
            </a:endParaRPr>
          </a:p>
        </p:txBody>
      </p:sp>
    </p:spTree>
    <p:extLst>
      <p:ext uri="{BB962C8B-B14F-4D97-AF65-F5344CB8AC3E}">
        <p14:creationId xmlns:p14="http://schemas.microsoft.com/office/powerpoint/2010/main" val="3769000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p:cNvSpPr/>
          <p:nvPr/>
        </p:nvSpPr>
        <p:spPr>
          <a:xfrm>
            <a:off x="2216219" y="5369544"/>
            <a:ext cx="8150469" cy="10433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p:cNvSpPr/>
          <p:nvPr/>
        </p:nvSpPr>
        <p:spPr>
          <a:xfrm>
            <a:off x="7089648" y="4048608"/>
            <a:ext cx="4397273" cy="10433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p:cNvSpPr/>
          <p:nvPr/>
        </p:nvSpPr>
        <p:spPr>
          <a:xfrm>
            <a:off x="1076272" y="4045863"/>
            <a:ext cx="4534562" cy="10433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p:cNvSpPr>
            <a:spLocks noGrp="1"/>
          </p:cNvSpPr>
          <p:nvPr>
            <p:ph type="title"/>
          </p:nvPr>
        </p:nvSpPr>
        <p:spPr/>
        <p:txBody>
          <a:bodyPr/>
          <a:lstStyle/>
          <a:p>
            <a:r>
              <a:rPr lang="en-US" dirty="0"/>
              <a:t>A tale of two queries</a:t>
            </a:r>
            <a:endParaRPr lang="en-GB" dirty="0"/>
          </a:p>
        </p:txBody>
      </p:sp>
      <p:sp>
        <p:nvSpPr>
          <p:cNvPr id="8" name="Text Placeholder 7"/>
          <p:cNvSpPr>
            <a:spLocks noGrp="1"/>
          </p:cNvSpPr>
          <p:nvPr>
            <p:ph type="body" idx="1"/>
          </p:nvPr>
        </p:nvSpPr>
        <p:spPr>
          <a:xfrm>
            <a:off x="935597" y="1216682"/>
            <a:ext cx="4832713" cy="823912"/>
          </a:xfrm>
        </p:spPr>
        <p:txBody>
          <a:bodyPr/>
          <a:lstStyle/>
          <a:p>
            <a:pPr algn="ctr"/>
            <a:r>
              <a:rPr lang="en-US" sz="2000" b="0" dirty="0">
                <a:latin typeface="+mj-lt"/>
              </a:rPr>
              <a:t>“</a:t>
            </a:r>
            <a:r>
              <a:rPr lang="en-US" sz="2000" b="0" dirty="0" err="1">
                <a:latin typeface="+mj-lt"/>
              </a:rPr>
              <a:t>pekarovic</a:t>
            </a:r>
            <a:r>
              <a:rPr lang="en-US" sz="2000" b="0" dirty="0">
                <a:latin typeface="+mj-lt"/>
              </a:rPr>
              <a:t> land company”</a:t>
            </a:r>
            <a:endParaRPr lang="en-GB" sz="2000" b="0" dirty="0">
              <a:latin typeface="+mj-lt"/>
            </a:endParaRPr>
          </a:p>
        </p:txBody>
      </p:sp>
      <p:sp>
        <p:nvSpPr>
          <p:cNvPr id="9" name="Content Placeholder 8"/>
          <p:cNvSpPr>
            <a:spLocks noGrp="1"/>
          </p:cNvSpPr>
          <p:nvPr>
            <p:ph sz="half" idx="2"/>
          </p:nvPr>
        </p:nvSpPr>
        <p:spPr>
          <a:xfrm>
            <a:off x="1093072" y="2202507"/>
            <a:ext cx="4517762" cy="3323371"/>
          </a:xfrm>
        </p:spPr>
        <p:txBody>
          <a:bodyPr>
            <a:normAutofit/>
          </a:bodyPr>
          <a:lstStyle/>
          <a:p>
            <a:pPr marL="0" indent="0">
              <a:lnSpc>
                <a:spcPct val="100000"/>
              </a:lnSpc>
              <a:spcBef>
                <a:spcPts val="2400"/>
              </a:spcBef>
              <a:buNone/>
            </a:pPr>
            <a:r>
              <a:rPr lang="en-US" sz="2000" dirty="0"/>
              <a:t>Hard to learn good representation for rare term </a:t>
            </a:r>
            <a:r>
              <a:rPr lang="en-US" sz="2000" i="1" dirty="0" err="1"/>
              <a:t>pekarovic</a:t>
            </a:r>
            <a:endParaRPr lang="en-US" sz="2000" dirty="0"/>
          </a:p>
          <a:p>
            <a:pPr marL="0" indent="0">
              <a:lnSpc>
                <a:spcPct val="100000"/>
              </a:lnSpc>
              <a:spcBef>
                <a:spcPts val="2400"/>
              </a:spcBef>
              <a:buNone/>
            </a:pPr>
            <a:r>
              <a:rPr lang="en-US" sz="2000" dirty="0"/>
              <a:t>But easy to estimate relevance based on patterns of exact matches</a:t>
            </a:r>
          </a:p>
          <a:p>
            <a:pPr marL="0" indent="0">
              <a:lnSpc>
                <a:spcPct val="100000"/>
              </a:lnSpc>
              <a:spcBef>
                <a:spcPts val="2400"/>
              </a:spcBef>
              <a:buNone/>
            </a:pPr>
            <a:r>
              <a:rPr lang="en-US" sz="2000" b="1" dirty="0"/>
              <a:t>Proposal</a:t>
            </a:r>
            <a:r>
              <a:rPr lang="en-US" sz="2000" dirty="0"/>
              <a:t>: Learn a neural model to estimate relevance from patterns of exact matches</a:t>
            </a:r>
          </a:p>
        </p:txBody>
      </p:sp>
      <p:sp>
        <p:nvSpPr>
          <p:cNvPr id="10" name="Text Placeholder 9"/>
          <p:cNvSpPr>
            <a:spLocks noGrp="1"/>
          </p:cNvSpPr>
          <p:nvPr>
            <p:ph type="body" sz="quarter" idx="3"/>
          </p:nvPr>
        </p:nvSpPr>
        <p:spPr>
          <a:xfrm>
            <a:off x="6860030" y="1216682"/>
            <a:ext cx="4856513" cy="823912"/>
          </a:xfrm>
        </p:spPr>
        <p:txBody>
          <a:bodyPr vert="horz" lIns="91440" tIns="45720" rIns="91440" bIns="45720" rtlCol="0" anchor="b">
            <a:normAutofit/>
          </a:bodyPr>
          <a:lstStyle/>
          <a:p>
            <a:pPr algn="ctr"/>
            <a:r>
              <a:rPr lang="en-GB" sz="2000" b="0" dirty="0">
                <a:latin typeface="+mj-lt"/>
              </a:rPr>
              <a:t>“what channel </a:t>
            </a:r>
            <a:r>
              <a:rPr lang="en-GB" sz="2000" b="0" dirty="0" err="1">
                <a:latin typeface="+mj-lt"/>
              </a:rPr>
              <a:t>seahawks</a:t>
            </a:r>
            <a:r>
              <a:rPr lang="en-GB" sz="2000" b="0" dirty="0">
                <a:latin typeface="+mj-lt"/>
              </a:rPr>
              <a:t> on today”</a:t>
            </a:r>
          </a:p>
        </p:txBody>
      </p:sp>
      <p:sp>
        <p:nvSpPr>
          <p:cNvPr id="11" name="Content Placeholder 10"/>
          <p:cNvSpPr>
            <a:spLocks noGrp="1"/>
          </p:cNvSpPr>
          <p:nvPr>
            <p:ph sz="quarter" idx="4"/>
          </p:nvPr>
        </p:nvSpPr>
        <p:spPr>
          <a:xfrm>
            <a:off x="7089649" y="2202507"/>
            <a:ext cx="4397273" cy="3323371"/>
          </a:xfrm>
        </p:spPr>
        <p:txBody>
          <a:bodyPr>
            <a:normAutofit/>
          </a:bodyPr>
          <a:lstStyle/>
          <a:p>
            <a:pPr marL="0" indent="0">
              <a:lnSpc>
                <a:spcPct val="100000"/>
              </a:lnSpc>
              <a:spcBef>
                <a:spcPts val="2400"/>
              </a:spcBef>
              <a:buNone/>
            </a:pPr>
            <a:r>
              <a:rPr lang="en-US" sz="2000" dirty="0"/>
              <a:t>Target document likely contains </a:t>
            </a:r>
            <a:r>
              <a:rPr lang="en-US" sz="2000" i="1" dirty="0"/>
              <a:t>ESPN</a:t>
            </a:r>
            <a:r>
              <a:rPr lang="en-US" sz="2000" dirty="0"/>
              <a:t> or </a:t>
            </a:r>
            <a:r>
              <a:rPr lang="en-US" sz="2000" i="1" dirty="0"/>
              <a:t>sky sports</a:t>
            </a:r>
            <a:r>
              <a:rPr lang="en-US" sz="2000" dirty="0"/>
              <a:t> instead of </a:t>
            </a:r>
            <a:r>
              <a:rPr lang="en-US" sz="2000" i="1" dirty="0"/>
              <a:t>channel</a:t>
            </a:r>
          </a:p>
          <a:p>
            <a:pPr marL="0" indent="0">
              <a:lnSpc>
                <a:spcPct val="100000"/>
              </a:lnSpc>
              <a:spcBef>
                <a:spcPts val="2400"/>
              </a:spcBef>
              <a:buNone/>
            </a:pPr>
            <a:r>
              <a:rPr lang="en-US" sz="2000" dirty="0"/>
              <a:t>An embedding model can associate </a:t>
            </a:r>
            <a:r>
              <a:rPr lang="en-US" sz="2000" i="1" dirty="0"/>
              <a:t>ESPN</a:t>
            </a:r>
            <a:r>
              <a:rPr lang="en-US" sz="2000" dirty="0"/>
              <a:t> in document to </a:t>
            </a:r>
            <a:r>
              <a:rPr lang="en-US" sz="2000" i="1" dirty="0"/>
              <a:t>channel </a:t>
            </a:r>
            <a:r>
              <a:rPr lang="en-US" sz="2000" dirty="0"/>
              <a:t>in query</a:t>
            </a:r>
          </a:p>
          <a:p>
            <a:pPr marL="0" indent="0">
              <a:lnSpc>
                <a:spcPct val="100000"/>
              </a:lnSpc>
              <a:spcBef>
                <a:spcPts val="2400"/>
              </a:spcBef>
              <a:buNone/>
            </a:pPr>
            <a:r>
              <a:rPr lang="en-US" sz="2000" b="1" dirty="0"/>
              <a:t>Proposal</a:t>
            </a:r>
            <a:r>
              <a:rPr lang="en-US" sz="2000" dirty="0"/>
              <a:t>: Learn embeddings of text and match query with document in the embedding space</a:t>
            </a:r>
            <a:endParaRPr lang="en-GB" sz="2000" dirty="0"/>
          </a:p>
        </p:txBody>
      </p:sp>
      <p:sp>
        <p:nvSpPr>
          <p:cNvPr id="17" name="TextBox 16"/>
          <p:cNvSpPr txBox="1"/>
          <p:nvPr/>
        </p:nvSpPr>
        <p:spPr>
          <a:xfrm>
            <a:off x="2216219" y="5457769"/>
            <a:ext cx="8150470" cy="866904"/>
          </a:xfrm>
          <a:prstGeom prst="rect">
            <a:avLst/>
          </a:prstGeom>
          <a:noFill/>
        </p:spPr>
        <p:txBody>
          <a:bodyPr wrap="square" rtlCol="0">
            <a:spAutoFit/>
          </a:bodyPr>
          <a:lstStyle/>
          <a:p>
            <a:pPr algn="ctr">
              <a:spcBef>
                <a:spcPts val="1000"/>
              </a:spcBef>
            </a:pPr>
            <a:r>
              <a:rPr lang="en-US" sz="2400" dirty="0"/>
              <a:t>The Duet Architecture</a:t>
            </a:r>
          </a:p>
          <a:p>
            <a:pPr algn="ctr">
              <a:spcBef>
                <a:spcPts val="1000"/>
              </a:spcBef>
            </a:pPr>
            <a:r>
              <a:rPr lang="en-US" dirty="0"/>
              <a:t>Use neural networks to model both functions and learn their parameters jointly</a:t>
            </a:r>
            <a:endParaRPr lang="en-GB" dirty="0"/>
          </a:p>
        </p:txBody>
      </p:sp>
    </p:spTree>
    <p:extLst>
      <p:ext uri="{BB962C8B-B14F-4D97-AF65-F5344CB8AC3E}">
        <p14:creationId xmlns:p14="http://schemas.microsoft.com/office/powerpoint/2010/main" val="3611643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4800" dirty="0"/>
              <a:t>The Duet architecture</a:t>
            </a:r>
            <a:endParaRPr lang="en-GB" sz="4800" dirty="0"/>
          </a:p>
        </p:txBody>
      </p:sp>
      <p:sp>
        <p:nvSpPr>
          <p:cNvPr id="9" name="Text Placeholder 8"/>
          <p:cNvSpPr>
            <a:spLocks noGrp="1"/>
          </p:cNvSpPr>
          <p:nvPr>
            <p:ph type="body" sz="half" idx="2"/>
          </p:nvPr>
        </p:nvSpPr>
        <p:spPr>
          <a:xfrm>
            <a:off x="839788" y="2303879"/>
            <a:ext cx="4218529" cy="2867212"/>
          </a:xfrm>
        </p:spPr>
        <p:txBody>
          <a:bodyPr>
            <a:normAutofit/>
          </a:bodyPr>
          <a:lstStyle/>
          <a:p>
            <a:pPr>
              <a:lnSpc>
                <a:spcPct val="100000"/>
              </a:lnSpc>
              <a:spcBef>
                <a:spcPts val="1200"/>
              </a:spcBef>
            </a:pPr>
            <a:r>
              <a:rPr lang="en-US" sz="2000" dirty="0"/>
              <a:t>Linear combination of two models trained jointly on labelled query-document pairs</a:t>
            </a:r>
          </a:p>
          <a:p>
            <a:pPr>
              <a:lnSpc>
                <a:spcPct val="100000"/>
              </a:lnSpc>
              <a:spcBef>
                <a:spcPts val="1200"/>
              </a:spcBef>
            </a:pPr>
            <a:endParaRPr lang="en-US" sz="2000" dirty="0"/>
          </a:p>
          <a:p>
            <a:pPr>
              <a:lnSpc>
                <a:spcPct val="100000"/>
              </a:lnSpc>
              <a:spcBef>
                <a:spcPts val="1200"/>
              </a:spcBef>
            </a:pPr>
            <a:r>
              <a:rPr lang="en-US" sz="2000" dirty="0"/>
              <a:t>Local model operates on lexical interaction matrix, and Distributed model projects text into an embedding space  for matching</a:t>
            </a:r>
            <a:endParaRPr lang="en-GB" sz="2000" dirty="0"/>
          </a:p>
        </p:txBody>
      </p:sp>
      <p:pic>
        <p:nvPicPr>
          <p:cNvPr id="53" name="Picture 52"/>
          <p:cNvPicPr>
            <a:picLocks noChangeAspect="1"/>
          </p:cNvPicPr>
          <p:nvPr/>
        </p:nvPicPr>
        <p:blipFill>
          <a:blip r:embed="rId2"/>
          <a:stretch>
            <a:fillRect/>
          </a:stretch>
        </p:blipFill>
        <p:spPr>
          <a:xfrm>
            <a:off x="1341188" y="3343427"/>
            <a:ext cx="3215725" cy="465434"/>
          </a:xfrm>
          <a:prstGeom prst="rect">
            <a:avLst/>
          </a:prstGeom>
        </p:spPr>
      </p:pic>
      <p:pic>
        <p:nvPicPr>
          <p:cNvPr id="2" name="Picture 1">
            <a:extLst>
              <a:ext uri="{FF2B5EF4-FFF2-40B4-BE49-F238E27FC236}">
                <a16:creationId xmlns:a16="http://schemas.microsoft.com/office/drawing/2014/main" id="{E1C3A15F-ED9E-432A-8F94-FB6160A070FA}"/>
              </a:ext>
            </a:extLst>
          </p:cNvPr>
          <p:cNvPicPr>
            <a:picLocks noChangeAspect="1"/>
          </p:cNvPicPr>
          <p:nvPr/>
        </p:nvPicPr>
        <p:blipFill>
          <a:blip r:embed="rId3">
            <a:grayscl/>
          </a:blip>
          <a:stretch>
            <a:fillRect/>
          </a:stretch>
        </p:blipFill>
        <p:spPr>
          <a:xfrm>
            <a:off x="5413930" y="1049133"/>
            <a:ext cx="6584251" cy="5054022"/>
          </a:xfrm>
          <a:prstGeom prst="rect">
            <a:avLst/>
          </a:prstGeom>
        </p:spPr>
      </p:pic>
      <p:sp>
        <p:nvSpPr>
          <p:cNvPr id="6" name="TextBox 5">
            <a:extLst>
              <a:ext uri="{FF2B5EF4-FFF2-40B4-BE49-F238E27FC236}">
                <a16:creationId xmlns:a16="http://schemas.microsoft.com/office/drawing/2014/main" id="{81952E00-7CE5-4941-B8ED-96FA97F4D55E}"/>
              </a:ext>
            </a:extLst>
          </p:cNvPr>
          <p:cNvSpPr txBox="1"/>
          <p:nvPr/>
        </p:nvSpPr>
        <p:spPr>
          <a:xfrm>
            <a:off x="1304151" y="5313614"/>
            <a:ext cx="3289797" cy="1463040"/>
          </a:xfrm>
          <a:prstGeom prst="rect">
            <a:avLst/>
          </a:prstGeom>
          <a:solidFill>
            <a:schemeClr val="bg1">
              <a:lumMod val="95000"/>
            </a:schemeClr>
          </a:solidFill>
        </p:spPr>
        <p:txBody>
          <a:bodyPr wrap="square" rtlCol="0" anchor="ctr">
            <a:spAutoFit/>
          </a:bodyPr>
          <a:lstStyle/>
          <a:p>
            <a:r>
              <a:rPr lang="en-US" dirty="0"/>
              <a:t>(Mitra et al., 2017)</a:t>
            </a:r>
          </a:p>
          <a:p>
            <a:r>
              <a:rPr lang="en-US" dirty="0">
                <a:solidFill>
                  <a:schemeClr val="tx2"/>
                </a:solidFill>
                <a:hlinkClick r:id="rId4"/>
              </a:rPr>
              <a:t>https://dl.acm.org/citation...</a:t>
            </a:r>
            <a:endParaRPr lang="en-GB" dirty="0"/>
          </a:p>
          <a:p>
            <a:pPr>
              <a:spcBef>
                <a:spcPts val="1200"/>
              </a:spcBef>
            </a:pPr>
            <a:r>
              <a:rPr lang="en-US" dirty="0"/>
              <a:t>(</a:t>
            </a:r>
            <a:r>
              <a:rPr lang="en-GB" dirty="0"/>
              <a:t>Nanni et al., 2017)</a:t>
            </a:r>
          </a:p>
          <a:p>
            <a:r>
              <a:rPr lang="en-GB" dirty="0">
                <a:hlinkClick r:id="rId5"/>
              </a:rPr>
              <a:t>https://dl.acm.org/citation...</a:t>
            </a:r>
            <a:endParaRPr lang="en-GB" dirty="0"/>
          </a:p>
        </p:txBody>
      </p:sp>
    </p:spTree>
    <p:extLst>
      <p:ext uri="{BB962C8B-B14F-4D97-AF65-F5344CB8AC3E}">
        <p14:creationId xmlns:p14="http://schemas.microsoft.com/office/powerpoint/2010/main" val="1052536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44551" y="2428185"/>
            <a:ext cx="3856037" cy="1639884"/>
          </a:xfrm>
        </p:spPr>
        <p:txBody>
          <a:bodyPr>
            <a:normAutofit/>
          </a:bodyPr>
          <a:lstStyle/>
          <a:p>
            <a:r>
              <a:rPr lang="en-US" sz="4800" dirty="0"/>
              <a:t>Local</a:t>
            </a:r>
            <a:br>
              <a:rPr lang="en-US" sz="4800" dirty="0"/>
            </a:br>
            <a:r>
              <a:rPr lang="en-US" sz="4800" dirty="0"/>
              <a:t>sub-model</a:t>
            </a:r>
            <a:endParaRPr lang="en-GB" sz="4800" dirty="0"/>
          </a:p>
        </p:txBody>
      </p:sp>
      <p:sp>
        <p:nvSpPr>
          <p:cNvPr id="9" name="Text Placeholder 8"/>
          <p:cNvSpPr>
            <a:spLocks noGrp="1"/>
          </p:cNvSpPr>
          <p:nvPr>
            <p:ph type="body" sz="half" idx="2"/>
          </p:nvPr>
        </p:nvSpPr>
        <p:spPr>
          <a:xfrm>
            <a:off x="4344551" y="4239957"/>
            <a:ext cx="3856037" cy="1185143"/>
          </a:xfrm>
        </p:spPr>
        <p:txBody>
          <a:bodyPr>
            <a:normAutofit fontScale="92500" lnSpcReduction="10000"/>
          </a:bodyPr>
          <a:lstStyle/>
          <a:p>
            <a:pPr>
              <a:lnSpc>
                <a:spcPct val="100000"/>
              </a:lnSpc>
              <a:spcBef>
                <a:spcPts val="2400"/>
              </a:spcBef>
            </a:pPr>
            <a:r>
              <a:rPr lang="en-US" sz="2800" dirty="0"/>
              <a:t>Focuses on patterns of exact matches of query terms in document</a:t>
            </a:r>
            <a:endParaRPr lang="en-GB" sz="2800" dirty="0"/>
          </a:p>
        </p:txBody>
      </p:sp>
      <p:pic>
        <p:nvPicPr>
          <p:cNvPr id="8" name="Picture 7">
            <a:extLst>
              <a:ext uri="{FF2B5EF4-FFF2-40B4-BE49-F238E27FC236}">
                <a16:creationId xmlns:a16="http://schemas.microsoft.com/office/drawing/2014/main" id="{B9F5878E-4E75-4973-8A03-9EABF13124C9}"/>
              </a:ext>
            </a:extLst>
          </p:cNvPr>
          <p:cNvPicPr>
            <a:picLocks noChangeAspect="1"/>
          </p:cNvPicPr>
          <p:nvPr/>
        </p:nvPicPr>
        <p:blipFill rotWithShape="1">
          <a:blip r:embed="rId2">
            <a:grayscl/>
          </a:blip>
          <a:srcRect t="16674" r="52448" b="-1"/>
          <a:stretch/>
        </p:blipFill>
        <p:spPr>
          <a:xfrm>
            <a:off x="8200588" y="1176620"/>
            <a:ext cx="3799490" cy="5110466"/>
          </a:xfrm>
          <a:prstGeom prst="rect">
            <a:avLst/>
          </a:prstGeom>
        </p:spPr>
      </p:pic>
    </p:spTree>
    <p:extLst>
      <p:ext uri="{BB962C8B-B14F-4D97-AF65-F5344CB8AC3E}">
        <p14:creationId xmlns:p14="http://schemas.microsoft.com/office/powerpoint/2010/main" val="15095297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Interaction Matrix of query and document terms</a:t>
            </a:r>
            <a:endParaRPr lang="en-GB" dirty="0"/>
          </a:p>
        </p:txBody>
      </p:sp>
      <p:pic>
        <p:nvPicPr>
          <p:cNvPr id="5" name="Content Placeholder 4"/>
          <p:cNvPicPr>
            <a:picLocks noGrp="1" noChangeAspect="1"/>
          </p:cNvPicPr>
          <p:nvPr>
            <p:ph sz="half" idx="1"/>
          </p:nvPr>
        </p:nvPicPr>
        <p:blipFill>
          <a:blip r:embed="rId2"/>
          <a:stretch>
            <a:fillRect/>
          </a:stretch>
        </p:blipFill>
        <p:spPr>
          <a:xfrm>
            <a:off x="418886" y="2447743"/>
            <a:ext cx="5478312" cy="3107101"/>
          </a:xfrm>
          <a:prstGeom prst="rect">
            <a:avLst/>
          </a:prstGeom>
        </p:spPr>
      </p:pic>
      <mc:AlternateContent xmlns:mc="http://schemas.openxmlformats.org/markup-compatibility/2006" xmlns:a14="http://schemas.microsoft.com/office/drawing/2010/main">
        <mc:Choice Requires="a14">
          <p:sp>
            <p:nvSpPr>
              <p:cNvPr id="6" name="Content Placeholder 5"/>
              <p:cNvSpPr>
                <a:spLocks noGrp="1"/>
              </p:cNvSpPr>
              <p:nvPr>
                <p:ph sz="half" idx="2"/>
              </p:nvPr>
            </p:nvSpPr>
            <p:spPr>
              <a:xfrm>
                <a:off x="6542690" y="1825625"/>
                <a:ext cx="5227017" cy="4351338"/>
              </a:xfrm>
            </p:spPr>
            <p:txBody>
              <a:bodyPr>
                <a:normAutofit lnSpcReduction="10000"/>
              </a:bodyPr>
              <a:lstStyle/>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1, </m:t>
                              </m:r>
                              <m:r>
                                <a:rPr lang="en-US" b="0" i="1" smtClean="0">
                                  <a:latin typeface="Cambria Math" panose="02040503050406030204" pitchFamily="18" charset="0"/>
                                </a:rPr>
                                <m:t>𝑖𝑓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𝑗</m:t>
                                  </m:r>
                                </m:sub>
                              </m:sSub>
                            </m:e>
                            <m:e>
                              <m:r>
                                <a:rPr lang="en-US" b="0" i="1" smtClean="0">
                                  <a:latin typeface="Cambria Math" panose="02040503050406030204" pitchFamily="18" charset="0"/>
                                </a:rPr>
                                <m:t>  0, </m:t>
                              </m:r>
                              <m:r>
                                <a:rPr lang="en-US" b="0" i="1" smtClean="0">
                                  <a:latin typeface="Cambria Math" panose="02040503050406030204" pitchFamily="18" charset="0"/>
                                </a:rPr>
                                <m:t>𝑜𝑡h𝑒𝑟𝑤𝑖𝑠𝑒</m:t>
                              </m:r>
                            </m:e>
                          </m:eqArr>
                        </m:e>
                      </m:d>
                    </m:oMath>
                  </m:oMathPara>
                </a14:m>
                <a:endParaRPr lang="en-GB" dirty="0"/>
              </a:p>
              <a:p>
                <a:pPr marL="0" indent="0">
                  <a:lnSpc>
                    <a:spcPct val="120000"/>
                  </a:lnSpc>
                  <a:spcBef>
                    <a:spcPts val="2400"/>
                  </a:spcBef>
                  <a:buNone/>
                </a:pPr>
                <a:r>
                  <a:rPr lang="en-US" dirty="0"/>
                  <a:t>In relevant documents,</a:t>
                </a:r>
              </a:p>
              <a:p>
                <a:pPr>
                  <a:lnSpc>
                    <a:spcPct val="120000"/>
                  </a:lnSpc>
                  <a:buFont typeface="Segoe UI Semilight" panose="020B0402040204020203" pitchFamily="34" charset="0"/>
                  <a:buChar char="→"/>
                </a:pPr>
                <a:r>
                  <a:rPr lang="en-US" dirty="0"/>
                  <a:t>Many matches, typically in clusters</a:t>
                </a:r>
              </a:p>
              <a:p>
                <a:pPr>
                  <a:lnSpc>
                    <a:spcPct val="120000"/>
                  </a:lnSpc>
                  <a:buFont typeface="Segoe UI Semilight" panose="020B0402040204020203" pitchFamily="34" charset="0"/>
                  <a:buChar char="→"/>
                </a:pPr>
                <a:r>
                  <a:rPr lang="en-US" dirty="0"/>
                  <a:t>Matches localized early in document</a:t>
                </a:r>
                <a:endParaRPr lang="en-GB" dirty="0"/>
              </a:p>
              <a:p>
                <a:pPr>
                  <a:lnSpc>
                    <a:spcPct val="120000"/>
                  </a:lnSpc>
                  <a:buFont typeface="Segoe UI Semilight" panose="020B0402040204020203" pitchFamily="34" charset="0"/>
                  <a:buChar char="→"/>
                </a:pPr>
                <a:r>
                  <a:rPr lang="en-US" dirty="0"/>
                  <a:t>Matches for all query terms</a:t>
                </a:r>
              </a:p>
              <a:p>
                <a:pPr>
                  <a:lnSpc>
                    <a:spcPct val="120000"/>
                  </a:lnSpc>
                  <a:buFont typeface="Segoe UI Semilight" panose="020B0402040204020203" pitchFamily="34" charset="0"/>
                  <a:buChar char="→"/>
                </a:pPr>
                <a:r>
                  <a:rPr lang="en-US" dirty="0"/>
                  <a:t>In-order (phrasal) matches</a:t>
                </a:r>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xfrm>
                <a:off x="6542690" y="1825625"/>
                <a:ext cx="5227017" cy="4351338"/>
              </a:xfrm>
              <a:blipFill>
                <a:blip r:embed="rId3"/>
                <a:stretch>
                  <a:fillRect l="-3147" b="-3501"/>
                </a:stretch>
              </a:blipFill>
            </p:spPr>
            <p:txBody>
              <a:bodyPr/>
              <a:lstStyle/>
              <a:p>
                <a:r>
                  <a:rPr lang="en-GB">
                    <a:noFill/>
                  </a:rPr>
                  <a:t> </a:t>
                </a:r>
              </a:p>
            </p:txBody>
          </p:sp>
        </mc:Fallback>
      </mc:AlternateContent>
    </p:spTree>
    <p:extLst>
      <p:ext uri="{BB962C8B-B14F-4D97-AF65-F5344CB8AC3E}">
        <p14:creationId xmlns:p14="http://schemas.microsoft.com/office/powerpoint/2010/main" val="2372303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relevance from interaction matrix</a:t>
            </a:r>
            <a:endParaRPr lang="en-GB" dirty="0"/>
          </a:p>
        </p:txBody>
      </p:sp>
      <p:pic>
        <p:nvPicPr>
          <p:cNvPr id="10" name="Picture 9"/>
          <p:cNvPicPr>
            <a:picLocks noChangeAspect="1"/>
          </p:cNvPicPr>
          <p:nvPr/>
        </p:nvPicPr>
        <p:blipFill>
          <a:blip r:embed="rId2">
            <a:grayscl/>
          </a:blip>
          <a:stretch>
            <a:fillRect/>
          </a:stretch>
        </p:blipFill>
        <p:spPr>
          <a:xfrm>
            <a:off x="850334" y="4364250"/>
            <a:ext cx="8100646" cy="2042066"/>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1" name="TextBox 10"/>
          <p:cNvSpPr txBox="1"/>
          <p:nvPr/>
        </p:nvSpPr>
        <p:spPr>
          <a:xfrm>
            <a:off x="3493887" y="6301906"/>
            <a:ext cx="2813539" cy="338554"/>
          </a:xfrm>
          <a:prstGeom prst="rect">
            <a:avLst/>
          </a:prstGeom>
          <a:noFill/>
        </p:spPr>
        <p:txBody>
          <a:bodyPr wrap="square" rtlCol="0">
            <a:spAutoFit/>
          </a:bodyPr>
          <a:lstStyle/>
          <a:p>
            <a:pPr algn="ctr"/>
            <a:r>
              <a:rPr lang="en-US" sz="1600" dirty="0"/>
              <a:t>←    document words    →</a:t>
            </a:r>
            <a:endParaRPr lang="en-GB" sz="1600" dirty="0"/>
          </a:p>
        </p:txBody>
      </p:sp>
      <p:sp>
        <p:nvSpPr>
          <p:cNvPr id="12" name="TextBox 11"/>
          <p:cNvSpPr txBox="1"/>
          <p:nvPr/>
        </p:nvSpPr>
        <p:spPr>
          <a:xfrm rot="17167752">
            <a:off x="-457750" y="5221797"/>
            <a:ext cx="2028457" cy="338554"/>
          </a:xfrm>
          <a:prstGeom prst="rect">
            <a:avLst/>
          </a:prstGeom>
          <a:noFill/>
        </p:spPr>
        <p:txBody>
          <a:bodyPr wrap="square" rtlCol="0">
            <a:spAutoFit/>
          </a:bodyPr>
          <a:lstStyle/>
          <a:p>
            <a:pPr algn="ctr"/>
            <a:r>
              <a:rPr lang="en-US" sz="1600" dirty="0"/>
              <a:t>← query words →</a:t>
            </a:r>
            <a:endParaRPr lang="en-GB" sz="1600" dirty="0"/>
          </a:p>
        </p:txBody>
      </p:sp>
      <p:graphicFrame>
        <p:nvGraphicFramePr>
          <p:cNvPr id="13" name="Table 12"/>
          <p:cNvGraphicFramePr>
            <a:graphicFrameLocks noGrp="1"/>
          </p:cNvGraphicFramePr>
          <p:nvPr>
            <p:extLst/>
          </p:nvPr>
        </p:nvGraphicFramePr>
        <p:xfrm>
          <a:off x="2910660" y="3573535"/>
          <a:ext cx="3551460" cy="365760"/>
        </p:xfrm>
        <a:graphic>
          <a:graphicData uri="http://schemas.openxmlformats.org/drawingml/2006/table">
            <a:tbl>
              <a:tblPr>
                <a:tableStyleId>{5C22544A-7EE6-4342-B048-85BDC9FD1C3A}</a:tableStyleId>
              </a:tblPr>
              <a:tblGrid>
                <a:gridCol w="355146">
                  <a:extLst>
                    <a:ext uri="{9D8B030D-6E8A-4147-A177-3AD203B41FA5}">
                      <a16:colId xmlns:a16="http://schemas.microsoft.com/office/drawing/2014/main" val="1561510466"/>
                    </a:ext>
                  </a:extLst>
                </a:gridCol>
                <a:gridCol w="355146">
                  <a:extLst>
                    <a:ext uri="{9D8B030D-6E8A-4147-A177-3AD203B41FA5}">
                      <a16:colId xmlns:a16="http://schemas.microsoft.com/office/drawing/2014/main" val="1180898870"/>
                    </a:ext>
                  </a:extLst>
                </a:gridCol>
                <a:gridCol w="355146">
                  <a:extLst>
                    <a:ext uri="{9D8B030D-6E8A-4147-A177-3AD203B41FA5}">
                      <a16:colId xmlns:a16="http://schemas.microsoft.com/office/drawing/2014/main" val="671762140"/>
                    </a:ext>
                  </a:extLst>
                </a:gridCol>
                <a:gridCol w="355146">
                  <a:extLst>
                    <a:ext uri="{9D8B030D-6E8A-4147-A177-3AD203B41FA5}">
                      <a16:colId xmlns:a16="http://schemas.microsoft.com/office/drawing/2014/main" val="3917023329"/>
                    </a:ext>
                  </a:extLst>
                </a:gridCol>
                <a:gridCol w="355146">
                  <a:extLst>
                    <a:ext uri="{9D8B030D-6E8A-4147-A177-3AD203B41FA5}">
                      <a16:colId xmlns:a16="http://schemas.microsoft.com/office/drawing/2014/main" val="2928711876"/>
                    </a:ext>
                  </a:extLst>
                </a:gridCol>
                <a:gridCol w="355146">
                  <a:extLst>
                    <a:ext uri="{9D8B030D-6E8A-4147-A177-3AD203B41FA5}">
                      <a16:colId xmlns:a16="http://schemas.microsoft.com/office/drawing/2014/main" val="3907473557"/>
                    </a:ext>
                  </a:extLst>
                </a:gridCol>
                <a:gridCol w="355146">
                  <a:extLst>
                    <a:ext uri="{9D8B030D-6E8A-4147-A177-3AD203B41FA5}">
                      <a16:colId xmlns:a16="http://schemas.microsoft.com/office/drawing/2014/main" val="1491529951"/>
                    </a:ext>
                  </a:extLst>
                </a:gridCol>
                <a:gridCol w="355146">
                  <a:extLst>
                    <a:ext uri="{9D8B030D-6E8A-4147-A177-3AD203B41FA5}">
                      <a16:colId xmlns:a16="http://schemas.microsoft.com/office/drawing/2014/main" val="2679752120"/>
                    </a:ext>
                  </a:extLst>
                </a:gridCol>
                <a:gridCol w="355146">
                  <a:extLst>
                    <a:ext uri="{9D8B030D-6E8A-4147-A177-3AD203B41FA5}">
                      <a16:colId xmlns:a16="http://schemas.microsoft.com/office/drawing/2014/main" val="3432522453"/>
                    </a:ext>
                  </a:extLst>
                </a:gridCol>
                <a:gridCol w="355146">
                  <a:extLst>
                    <a:ext uri="{9D8B030D-6E8A-4147-A177-3AD203B41FA5}">
                      <a16:colId xmlns:a16="http://schemas.microsoft.com/office/drawing/2014/main" val="420767638"/>
                    </a:ext>
                  </a:extLst>
                </a:gridCol>
              </a:tblGrid>
              <a:tr h="133433">
                <a:tc>
                  <a:txBody>
                    <a:bodyPr/>
                    <a:lstStyle/>
                    <a:p>
                      <a:endParaRPr lang="en-GB" dirty="0"/>
                    </a:p>
                  </a:txBody>
                  <a:tcPr>
                    <a:solidFill>
                      <a:schemeClr val="tx1">
                        <a:lumMod val="50000"/>
                        <a:lumOff val="50000"/>
                      </a:schemeClr>
                    </a:solidFill>
                  </a:tcPr>
                </a:tc>
                <a:tc>
                  <a:txBody>
                    <a:bodyPr/>
                    <a:lstStyle/>
                    <a:p>
                      <a:endParaRPr lang="en-GB"/>
                    </a:p>
                  </a:txBody>
                  <a:tcPr>
                    <a:solidFill>
                      <a:schemeClr val="tx1">
                        <a:lumMod val="50000"/>
                        <a:lumOff val="50000"/>
                      </a:schemeClr>
                    </a:solidFill>
                  </a:tcPr>
                </a:tc>
                <a:tc>
                  <a:txBody>
                    <a:bodyPr/>
                    <a:lstStyle/>
                    <a:p>
                      <a:endParaRPr lang="en-GB"/>
                    </a:p>
                  </a:txBody>
                  <a:tcPr>
                    <a:solidFill>
                      <a:schemeClr val="tx1">
                        <a:lumMod val="50000"/>
                        <a:lumOff val="50000"/>
                      </a:schemeClr>
                    </a:solidFill>
                  </a:tcPr>
                </a:tc>
                <a:tc>
                  <a:txBody>
                    <a:bodyPr/>
                    <a:lstStyle/>
                    <a:p>
                      <a:endParaRPr lang="en-GB" dirty="0"/>
                    </a:p>
                  </a:txBody>
                  <a:tcPr>
                    <a:solidFill>
                      <a:schemeClr val="tx1">
                        <a:lumMod val="50000"/>
                        <a:lumOff val="50000"/>
                      </a:schemeClr>
                    </a:solidFill>
                  </a:tcPr>
                </a:tc>
                <a:tc>
                  <a:txBody>
                    <a:bodyPr/>
                    <a:lstStyle/>
                    <a:p>
                      <a:endParaRPr lang="en-GB"/>
                    </a:p>
                  </a:txBody>
                  <a:tcPr>
                    <a:solidFill>
                      <a:schemeClr val="tx1">
                        <a:lumMod val="50000"/>
                        <a:lumOff val="50000"/>
                      </a:schemeClr>
                    </a:solidFill>
                  </a:tcPr>
                </a:tc>
                <a:tc>
                  <a:txBody>
                    <a:bodyPr/>
                    <a:lstStyle/>
                    <a:p>
                      <a:endParaRPr lang="en-GB"/>
                    </a:p>
                  </a:txBody>
                  <a:tcPr>
                    <a:solidFill>
                      <a:schemeClr val="tx1">
                        <a:lumMod val="50000"/>
                        <a:lumOff val="50000"/>
                      </a:schemeClr>
                    </a:solidFill>
                  </a:tcPr>
                </a:tc>
                <a:tc>
                  <a:txBody>
                    <a:bodyPr/>
                    <a:lstStyle/>
                    <a:p>
                      <a:endParaRPr lang="en-GB"/>
                    </a:p>
                  </a:txBody>
                  <a:tcPr>
                    <a:solidFill>
                      <a:schemeClr val="tx1">
                        <a:lumMod val="50000"/>
                        <a:lumOff val="50000"/>
                      </a:schemeClr>
                    </a:solidFill>
                  </a:tcPr>
                </a:tc>
                <a:tc>
                  <a:txBody>
                    <a:bodyPr/>
                    <a:lstStyle/>
                    <a:p>
                      <a:endParaRPr lang="en-GB" dirty="0"/>
                    </a:p>
                  </a:txBody>
                  <a:tcPr>
                    <a:solidFill>
                      <a:schemeClr val="tx1">
                        <a:lumMod val="50000"/>
                        <a:lumOff val="50000"/>
                      </a:schemeClr>
                    </a:solidFill>
                  </a:tcPr>
                </a:tc>
                <a:tc>
                  <a:txBody>
                    <a:bodyPr/>
                    <a:lstStyle/>
                    <a:p>
                      <a:endParaRPr lang="en-GB"/>
                    </a:p>
                  </a:txBody>
                  <a:tcPr>
                    <a:solidFill>
                      <a:schemeClr val="tx1">
                        <a:lumMod val="50000"/>
                        <a:lumOff val="50000"/>
                      </a:schemeClr>
                    </a:solidFill>
                  </a:tcPr>
                </a:tc>
                <a:tc>
                  <a:txBody>
                    <a:bodyPr/>
                    <a:lstStyle/>
                    <a:p>
                      <a:endParaRPr lang="en-GB" dirty="0"/>
                    </a:p>
                  </a:txBody>
                  <a:tcPr>
                    <a:solidFill>
                      <a:schemeClr val="tx1">
                        <a:lumMod val="50000"/>
                        <a:lumOff val="50000"/>
                      </a:schemeClr>
                    </a:solidFill>
                  </a:tcPr>
                </a:tc>
                <a:extLst>
                  <a:ext uri="{0D108BD9-81ED-4DB2-BD59-A6C34878D82A}">
                    <a16:rowId xmlns:a16="http://schemas.microsoft.com/office/drawing/2014/main" val="1572426789"/>
                  </a:ext>
                </a:extLst>
              </a:tr>
            </a:tbl>
          </a:graphicData>
        </a:graphic>
      </p:graphicFrame>
      <p:graphicFrame>
        <p:nvGraphicFramePr>
          <p:cNvPr id="14" name="Table 13"/>
          <p:cNvGraphicFramePr>
            <a:graphicFrameLocks noGrp="1"/>
          </p:cNvGraphicFramePr>
          <p:nvPr>
            <p:extLst/>
          </p:nvPr>
        </p:nvGraphicFramePr>
        <p:xfrm>
          <a:off x="2991543" y="3649310"/>
          <a:ext cx="3551460" cy="365760"/>
        </p:xfrm>
        <a:graphic>
          <a:graphicData uri="http://schemas.openxmlformats.org/drawingml/2006/table">
            <a:tbl>
              <a:tblPr>
                <a:tableStyleId>{5C22544A-7EE6-4342-B048-85BDC9FD1C3A}</a:tableStyleId>
              </a:tblPr>
              <a:tblGrid>
                <a:gridCol w="355146">
                  <a:extLst>
                    <a:ext uri="{9D8B030D-6E8A-4147-A177-3AD203B41FA5}">
                      <a16:colId xmlns:a16="http://schemas.microsoft.com/office/drawing/2014/main" val="1561510466"/>
                    </a:ext>
                  </a:extLst>
                </a:gridCol>
                <a:gridCol w="355146">
                  <a:extLst>
                    <a:ext uri="{9D8B030D-6E8A-4147-A177-3AD203B41FA5}">
                      <a16:colId xmlns:a16="http://schemas.microsoft.com/office/drawing/2014/main" val="1180898870"/>
                    </a:ext>
                  </a:extLst>
                </a:gridCol>
                <a:gridCol w="355146">
                  <a:extLst>
                    <a:ext uri="{9D8B030D-6E8A-4147-A177-3AD203B41FA5}">
                      <a16:colId xmlns:a16="http://schemas.microsoft.com/office/drawing/2014/main" val="671762140"/>
                    </a:ext>
                  </a:extLst>
                </a:gridCol>
                <a:gridCol w="355146">
                  <a:extLst>
                    <a:ext uri="{9D8B030D-6E8A-4147-A177-3AD203B41FA5}">
                      <a16:colId xmlns:a16="http://schemas.microsoft.com/office/drawing/2014/main" val="3917023329"/>
                    </a:ext>
                  </a:extLst>
                </a:gridCol>
                <a:gridCol w="355146">
                  <a:extLst>
                    <a:ext uri="{9D8B030D-6E8A-4147-A177-3AD203B41FA5}">
                      <a16:colId xmlns:a16="http://schemas.microsoft.com/office/drawing/2014/main" val="2928711876"/>
                    </a:ext>
                  </a:extLst>
                </a:gridCol>
                <a:gridCol w="355146">
                  <a:extLst>
                    <a:ext uri="{9D8B030D-6E8A-4147-A177-3AD203B41FA5}">
                      <a16:colId xmlns:a16="http://schemas.microsoft.com/office/drawing/2014/main" val="3907473557"/>
                    </a:ext>
                  </a:extLst>
                </a:gridCol>
                <a:gridCol w="355146">
                  <a:extLst>
                    <a:ext uri="{9D8B030D-6E8A-4147-A177-3AD203B41FA5}">
                      <a16:colId xmlns:a16="http://schemas.microsoft.com/office/drawing/2014/main" val="1491529951"/>
                    </a:ext>
                  </a:extLst>
                </a:gridCol>
                <a:gridCol w="355146">
                  <a:extLst>
                    <a:ext uri="{9D8B030D-6E8A-4147-A177-3AD203B41FA5}">
                      <a16:colId xmlns:a16="http://schemas.microsoft.com/office/drawing/2014/main" val="2679752120"/>
                    </a:ext>
                  </a:extLst>
                </a:gridCol>
                <a:gridCol w="355146">
                  <a:extLst>
                    <a:ext uri="{9D8B030D-6E8A-4147-A177-3AD203B41FA5}">
                      <a16:colId xmlns:a16="http://schemas.microsoft.com/office/drawing/2014/main" val="3432522453"/>
                    </a:ext>
                  </a:extLst>
                </a:gridCol>
                <a:gridCol w="355146">
                  <a:extLst>
                    <a:ext uri="{9D8B030D-6E8A-4147-A177-3AD203B41FA5}">
                      <a16:colId xmlns:a16="http://schemas.microsoft.com/office/drawing/2014/main" val="420767638"/>
                    </a:ext>
                  </a:extLst>
                </a:gridCol>
              </a:tblGrid>
              <a:tr h="133433">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tc>
                  <a:txBody>
                    <a:bodyPr/>
                    <a:lstStyle/>
                    <a:p>
                      <a:endParaRPr lang="en-GB" dirty="0"/>
                    </a:p>
                  </a:txBody>
                  <a:tcPr>
                    <a:solidFill>
                      <a:schemeClr val="bg1">
                        <a:lumMod val="50000"/>
                      </a:schemeClr>
                    </a:solidFill>
                  </a:tcPr>
                </a:tc>
                <a:extLst>
                  <a:ext uri="{0D108BD9-81ED-4DB2-BD59-A6C34878D82A}">
                    <a16:rowId xmlns:a16="http://schemas.microsoft.com/office/drawing/2014/main" val="1572426789"/>
                  </a:ext>
                </a:extLst>
              </a:tr>
            </a:tbl>
          </a:graphicData>
        </a:graphic>
      </p:graphicFrame>
      <p:graphicFrame>
        <p:nvGraphicFramePr>
          <p:cNvPr id="15" name="Table 14"/>
          <p:cNvGraphicFramePr>
            <a:graphicFrameLocks noGrp="1"/>
          </p:cNvGraphicFramePr>
          <p:nvPr>
            <p:extLst/>
          </p:nvPr>
        </p:nvGraphicFramePr>
        <p:xfrm>
          <a:off x="3063060" y="3725935"/>
          <a:ext cx="3551460" cy="365760"/>
        </p:xfrm>
        <a:graphic>
          <a:graphicData uri="http://schemas.openxmlformats.org/drawingml/2006/table">
            <a:tbl>
              <a:tblPr>
                <a:tableStyleId>{5C22544A-7EE6-4342-B048-85BDC9FD1C3A}</a:tableStyleId>
              </a:tblPr>
              <a:tblGrid>
                <a:gridCol w="355146">
                  <a:extLst>
                    <a:ext uri="{9D8B030D-6E8A-4147-A177-3AD203B41FA5}">
                      <a16:colId xmlns:a16="http://schemas.microsoft.com/office/drawing/2014/main" val="1561510466"/>
                    </a:ext>
                  </a:extLst>
                </a:gridCol>
                <a:gridCol w="355146">
                  <a:extLst>
                    <a:ext uri="{9D8B030D-6E8A-4147-A177-3AD203B41FA5}">
                      <a16:colId xmlns:a16="http://schemas.microsoft.com/office/drawing/2014/main" val="1180898870"/>
                    </a:ext>
                  </a:extLst>
                </a:gridCol>
                <a:gridCol w="355146">
                  <a:extLst>
                    <a:ext uri="{9D8B030D-6E8A-4147-A177-3AD203B41FA5}">
                      <a16:colId xmlns:a16="http://schemas.microsoft.com/office/drawing/2014/main" val="671762140"/>
                    </a:ext>
                  </a:extLst>
                </a:gridCol>
                <a:gridCol w="355146">
                  <a:extLst>
                    <a:ext uri="{9D8B030D-6E8A-4147-A177-3AD203B41FA5}">
                      <a16:colId xmlns:a16="http://schemas.microsoft.com/office/drawing/2014/main" val="3917023329"/>
                    </a:ext>
                  </a:extLst>
                </a:gridCol>
                <a:gridCol w="355146">
                  <a:extLst>
                    <a:ext uri="{9D8B030D-6E8A-4147-A177-3AD203B41FA5}">
                      <a16:colId xmlns:a16="http://schemas.microsoft.com/office/drawing/2014/main" val="2928711876"/>
                    </a:ext>
                  </a:extLst>
                </a:gridCol>
                <a:gridCol w="355146">
                  <a:extLst>
                    <a:ext uri="{9D8B030D-6E8A-4147-A177-3AD203B41FA5}">
                      <a16:colId xmlns:a16="http://schemas.microsoft.com/office/drawing/2014/main" val="3907473557"/>
                    </a:ext>
                  </a:extLst>
                </a:gridCol>
                <a:gridCol w="355146">
                  <a:extLst>
                    <a:ext uri="{9D8B030D-6E8A-4147-A177-3AD203B41FA5}">
                      <a16:colId xmlns:a16="http://schemas.microsoft.com/office/drawing/2014/main" val="1491529951"/>
                    </a:ext>
                  </a:extLst>
                </a:gridCol>
                <a:gridCol w="355146">
                  <a:extLst>
                    <a:ext uri="{9D8B030D-6E8A-4147-A177-3AD203B41FA5}">
                      <a16:colId xmlns:a16="http://schemas.microsoft.com/office/drawing/2014/main" val="2679752120"/>
                    </a:ext>
                  </a:extLst>
                </a:gridCol>
                <a:gridCol w="355146">
                  <a:extLst>
                    <a:ext uri="{9D8B030D-6E8A-4147-A177-3AD203B41FA5}">
                      <a16:colId xmlns:a16="http://schemas.microsoft.com/office/drawing/2014/main" val="3432522453"/>
                    </a:ext>
                  </a:extLst>
                </a:gridCol>
                <a:gridCol w="355146">
                  <a:extLst>
                    <a:ext uri="{9D8B030D-6E8A-4147-A177-3AD203B41FA5}">
                      <a16:colId xmlns:a16="http://schemas.microsoft.com/office/drawing/2014/main" val="420767638"/>
                    </a:ext>
                  </a:extLst>
                </a:gridCol>
              </a:tblGrid>
              <a:tr h="133433">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tc>
                  <a:txBody>
                    <a:bodyPr/>
                    <a:lstStyle/>
                    <a:p>
                      <a:endParaRPr lang="en-GB" dirty="0"/>
                    </a:p>
                  </a:txBody>
                  <a:tcPr>
                    <a:solidFill>
                      <a:schemeClr val="bg1">
                        <a:lumMod val="65000"/>
                      </a:schemeClr>
                    </a:solidFill>
                  </a:tcPr>
                </a:tc>
                <a:extLst>
                  <a:ext uri="{0D108BD9-81ED-4DB2-BD59-A6C34878D82A}">
                    <a16:rowId xmlns:a16="http://schemas.microsoft.com/office/drawing/2014/main" val="1572426789"/>
                  </a:ext>
                </a:extLst>
              </a:tr>
            </a:tbl>
          </a:graphicData>
        </a:graphic>
      </p:graphicFrame>
      <p:graphicFrame>
        <p:nvGraphicFramePr>
          <p:cNvPr id="16" name="Table 15"/>
          <p:cNvGraphicFramePr>
            <a:graphicFrameLocks noGrp="1"/>
          </p:cNvGraphicFramePr>
          <p:nvPr>
            <p:extLst/>
          </p:nvPr>
        </p:nvGraphicFramePr>
        <p:xfrm>
          <a:off x="3143943" y="3801710"/>
          <a:ext cx="3551460" cy="365760"/>
        </p:xfrm>
        <a:graphic>
          <a:graphicData uri="http://schemas.openxmlformats.org/drawingml/2006/table">
            <a:tbl>
              <a:tblPr>
                <a:tableStyleId>{5C22544A-7EE6-4342-B048-85BDC9FD1C3A}</a:tableStyleId>
              </a:tblPr>
              <a:tblGrid>
                <a:gridCol w="355146">
                  <a:extLst>
                    <a:ext uri="{9D8B030D-6E8A-4147-A177-3AD203B41FA5}">
                      <a16:colId xmlns:a16="http://schemas.microsoft.com/office/drawing/2014/main" val="1561510466"/>
                    </a:ext>
                  </a:extLst>
                </a:gridCol>
                <a:gridCol w="355146">
                  <a:extLst>
                    <a:ext uri="{9D8B030D-6E8A-4147-A177-3AD203B41FA5}">
                      <a16:colId xmlns:a16="http://schemas.microsoft.com/office/drawing/2014/main" val="1180898870"/>
                    </a:ext>
                  </a:extLst>
                </a:gridCol>
                <a:gridCol w="355146">
                  <a:extLst>
                    <a:ext uri="{9D8B030D-6E8A-4147-A177-3AD203B41FA5}">
                      <a16:colId xmlns:a16="http://schemas.microsoft.com/office/drawing/2014/main" val="671762140"/>
                    </a:ext>
                  </a:extLst>
                </a:gridCol>
                <a:gridCol w="355146">
                  <a:extLst>
                    <a:ext uri="{9D8B030D-6E8A-4147-A177-3AD203B41FA5}">
                      <a16:colId xmlns:a16="http://schemas.microsoft.com/office/drawing/2014/main" val="3917023329"/>
                    </a:ext>
                  </a:extLst>
                </a:gridCol>
                <a:gridCol w="355146">
                  <a:extLst>
                    <a:ext uri="{9D8B030D-6E8A-4147-A177-3AD203B41FA5}">
                      <a16:colId xmlns:a16="http://schemas.microsoft.com/office/drawing/2014/main" val="2928711876"/>
                    </a:ext>
                  </a:extLst>
                </a:gridCol>
                <a:gridCol w="355146">
                  <a:extLst>
                    <a:ext uri="{9D8B030D-6E8A-4147-A177-3AD203B41FA5}">
                      <a16:colId xmlns:a16="http://schemas.microsoft.com/office/drawing/2014/main" val="3907473557"/>
                    </a:ext>
                  </a:extLst>
                </a:gridCol>
                <a:gridCol w="355146">
                  <a:extLst>
                    <a:ext uri="{9D8B030D-6E8A-4147-A177-3AD203B41FA5}">
                      <a16:colId xmlns:a16="http://schemas.microsoft.com/office/drawing/2014/main" val="1491529951"/>
                    </a:ext>
                  </a:extLst>
                </a:gridCol>
                <a:gridCol w="355146">
                  <a:extLst>
                    <a:ext uri="{9D8B030D-6E8A-4147-A177-3AD203B41FA5}">
                      <a16:colId xmlns:a16="http://schemas.microsoft.com/office/drawing/2014/main" val="2679752120"/>
                    </a:ext>
                  </a:extLst>
                </a:gridCol>
                <a:gridCol w="355146">
                  <a:extLst>
                    <a:ext uri="{9D8B030D-6E8A-4147-A177-3AD203B41FA5}">
                      <a16:colId xmlns:a16="http://schemas.microsoft.com/office/drawing/2014/main" val="3432522453"/>
                    </a:ext>
                  </a:extLst>
                </a:gridCol>
                <a:gridCol w="355146">
                  <a:extLst>
                    <a:ext uri="{9D8B030D-6E8A-4147-A177-3AD203B41FA5}">
                      <a16:colId xmlns:a16="http://schemas.microsoft.com/office/drawing/2014/main" val="420767638"/>
                    </a:ext>
                  </a:extLst>
                </a:gridCol>
              </a:tblGrid>
              <a:tr h="133433">
                <a:tc>
                  <a:txBody>
                    <a:bodyPr/>
                    <a:lstStyle/>
                    <a:p>
                      <a:endParaRPr lang="en-GB" dirty="0"/>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dirty="0"/>
                    </a:p>
                  </a:txBody>
                  <a:tcPr>
                    <a:solidFill>
                      <a:schemeClr val="bg1">
                        <a:lumMod val="75000"/>
                      </a:schemeClr>
                    </a:solidFill>
                  </a:tcPr>
                </a:tc>
                <a:extLst>
                  <a:ext uri="{0D108BD9-81ED-4DB2-BD59-A6C34878D82A}">
                    <a16:rowId xmlns:a16="http://schemas.microsoft.com/office/drawing/2014/main" val="1572426789"/>
                  </a:ext>
                </a:extLst>
              </a:tr>
            </a:tbl>
          </a:graphicData>
        </a:graphic>
      </p:graphicFrame>
      <p:cxnSp>
        <p:nvCxnSpPr>
          <p:cNvPr id="18" name="Straight Connector 17"/>
          <p:cNvCxnSpPr>
            <a:stCxn id="16" idx="1"/>
          </p:cNvCxnSpPr>
          <p:nvPr/>
        </p:nvCxnSpPr>
        <p:spPr>
          <a:xfrm flipH="1">
            <a:off x="970914" y="3984590"/>
            <a:ext cx="2173029" cy="118781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3"/>
          </p:cNvCxnSpPr>
          <p:nvPr/>
        </p:nvCxnSpPr>
        <p:spPr>
          <a:xfrm>
            <a:off x="6695403" y="3984590"/>
            <a:ext cx="2140440" cy="1174873"/>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Rounded Rectangle 6"/>
          <p:cNvSpPr/>
          <p:nvPr/>
        </p:nvSpPr>
        <p:spPr>
          <a:xfrm>
            <a:off x="3149068" y="1992361"/>
            <a:ext cx="3158358" cy="1150883"/>
          </a:xfrm>
          <a:prstGeom prst="roundRect">
            <a:avLst/>
          </a:prstGeom>
          <a:solidFill>
            <a:schemeClr val="bg1"/>
          </a:solid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 name="Oval 31"/>
          <p:cNvSpPr/>
          <p:nvPr/>
        </p:nvSpPr>
        <p:spPr>
          <a:xfrm>
            <a:off x="4144924" y="2207219"/>
            <a:ext cx="241737" cy="24173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3" name="Oval 32"/>
          <p:cNvSpPr/>
          <p:nvPr/>
        </p:nvSpPr>
        <p:spPr>
          <a:xfrm>
            <a:off x="4607379" y="2207219"/>
            <a:ext cx="241737" cy="24173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4" name="Oval 33"/>
          <p:cNvSpPr/>
          <p:nvPr/>
        </p:nvSpPr>
        <p:spPr>
          <a:xfrm>
            <a:off x="5069834" y="2207219"/>
            <a:ext cx="241737" cy="24173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 name="Oval 34"/>
          <p:cNvSpPr/>
          <p:nvPr/>
        </p:nvSpPr>
        <p:spPr>
          <a:xfrm>
            <a:off x="3913696" y="2695375"/>
            <a:ext cx="241737" cy="24173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6" name="Oval 35"/>
          <p:cNvSpPr/>
          <p:nvPr/>
        </p:nvSpPr>
        <p:spPr>
          <a:xfrm>
            <a:off x="4376151" y="2695375"/>
            <a:ext cx="241737" cy="24173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7" name="Oval 36"/>
          <p:cNvSpPr/>
          <p:nvPr/>
        </p:nvSpPr>
        <p:spPr>
          <a:xfrm>
            <a:off x="4838606" y="2695375"/>
            <a:ext cx="241737" cy="24173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8" name="Oval 37"/>
          <p:cNvSpPr/>
          <p:nvPr/>
        </p:nvSpPr>
        <p:spPr>
          <a:xfrm>
            <a:off x="5301061" y="2695375"/>
            <a:ext cx="241737" cy="24173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cxnSp>
        <p:nvCxnSpPr>
          <p:cNvPr id="39" name="Straight Connector 38"/>
          <p:cNvCxnSpPr>
            <a:stCxn id="32" idx="4"/>
            <a:endCxn id="35" idx="0"/>
          </p:cNvCxnSpPr>
          <p:nvPr/>
        </p:nvCxnSpPr>
        <p:spPr>
          <a:xfrm flipH="1">
            <a:off x="4034565" y="2448956"/>
            <a:ext cx="231228" cy="246419"/>
          </a:xfrm>
          <a:prstGeom prst="line">
            <a:avLst/>
          </a:prstGeom>
          <a:ln w="9525" cap="rnd">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2" idx="4"/>
            <a:endCxn id="36" idx="0"/>
          </p:cNvCxnSpPr>
          <p:nvPr/>
        </p:nvCxnSpPr>
        <p:spPr>
          <a:xfrm>
            <a:off x="4265793" y="2448956"/>
            <a:ext cx="231227" cy="246419"/>
          </a:xfrm>
          <a:prstGeom prst="line">
            <a:avLst/>
          </a:prstGeom>
          <a:ln w="9525" cap="rnd">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2" idx="4"/>
            <a:endCxn id="37" idx="0"/>
          </p:cNvCxnSpPr>
          <p:nvPr/>
        </p:nvCxnSpPr>
        <p:spPr>
          <a:xfrm>
            <a:off x="4265793" y="2448956"/>
            <a:ext cx="693682" cy="246419"/>
          </a:xfrm>
          <a:prstGeom prst="line">
            <a:avLst/>
          </a:prstGeom>
          <a:ln w="9525" cap="rnd">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2" idx="4"/>
            <a:endCxn id="38" idx="0"/>
          </p:cNvCxnSpPr>
          <p:nvPr/>
        </p:nvCxnSpPr>
        <p:spPr>
          <a:xfrm>
            <a:off x="4265793" y="2448956"/>
            <a:ext cx="1156137" cy="246419"/>
          </a:xfrm>
          <a:prstGeom prst="line">
            <a:avLst/>
          </a:prstGeom>
          <a:ln w="9525" cap="rnd">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4"/>
            <a:endCxn id="37" idx="0"/>
          </p:cNvCxnSpPr>
          <p:nvPr/>
        </p:nvCxnSpPr>
        <p:spPr>
          <a:xfrm>
            <a:off x="4728248" y="2448956"/>
            <a:ext cx="231227" cy="246419"/>
          </a:xfrm>
          <a:prstGeom prst="line">
            <a:avLst/>
          </a:prstGeom>
          <a:ln w="9525" cap="rnd">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3" idx="4"/>
            <a:endCxn id="38" idx="0"/>
          </p:cNvCxnSpPr>
          <p:nvPr/>
        </p:nvCxnSpPr>
        <p:spPr>
          <a:xfrm>
            <a:off x="4728248" y="2448956"/>
            <a:ext cx="693682" cy="246419"/>
          </a:xfrm>
          <a:prstGeom prst="line">
            <a:avLst/>
          </a:prstGeom>
          <a:ln w="9525" cap="rnd">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3" idx="4"/>
            <a:endCxn id="36" idx="0"/>
          </p:cNvCxnSpPr>
          <p:nvPr/>
        </p:nvCxnSpPr>
        <p:spPr>
          <a:xfrm flipH="1">
            <a:off x="4497020" y="2448956"/>
            <a:ext cx="231228" cy="246419"/>
          </a:xfrm>
          <a:prstGeom prst="line">
            <a:avLst/>
          </a:prstGeom>
          <a:ln w="9525" cap="rnd">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3" idx="4"/>
            <a:endCxn id="35" idx="0"/>
          </p:cNvCxnSpPr>
          <p:nvPr/>
        </p:nvCxnSpPr>
        <p:spPr>
          <a:xfrm flipH="1">
            <a:off x="4034565" y="2448956"/>
            <a:ext cx="693683" cy="246419"/>
          </a:xfrm>
          <a:prstGeom prst="line">
            <a:avLst/>
          </a:prstGeom>
          <a:ln w="9525" cap="rnd">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4" idx="4"/>
            <a:endCxn id="35" idx="0"/>
          </p:cNvCxnSpPr>
          <p:nvPr/>
        </p:nvCxnSpPr>
        <p:spPr>
          <a:xfrm flipH="1">
            <a:off x="4034565" y="2448956"/>
            <a:ext cx="1156138" cy="246419"/>
          </a:xfrm>
          <a:prstGeom prst="line">
            <a:avLst/>
          </a:prstGeom>
          <a:ln w="9525" cap="rnd">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4" idx="4"/>
            <a:endCxn id="36" idx="0"/>
          </p:cNvCxnSpPr>
          <p:nvPr/>
        </p:nvCxnSpPr>
        <p:spPr>
          <a:xfrm flipH="1">
            <a:off x="4497020" y="2448956"/>
            <a:ext cx="693683" cy="246419"/>
          </a:xfrm>
          <a:prstGeom prst="line">
            <a:avLst/>
          </a:prstGeom>
          <a:ln w="9525" cap="rnd">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4" idx="4"/>
            <a:endCxn id="37" idx="0"/>
          </p:cNvCxnSpPr>
          <p:nvPr/>
        </p:nvCxnSpPr>
        <p:spPr>
          <a:xfrm flipH="1">
            <a:off x="4959475" y="2448956"/>
            <a:ext cx="231228" cy="246419"/>
          </a:xfrm>
          <a:prstGeom prst="line">
            <a:avLst/>
          </a:prstGeom>
          <a:ln w="9525" cap="rnd">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4" idx="4"/>
            <a:endCxn id="38" idx="0"/>
          </p:cNvCxnSpPr>
          <p:nvPr/>
        </p:nvCxnSpPr>
        <p:spPr>
          <a:xfrm>
            <a:off x="5190703" y="2448956"/>
            <a:ext cx="231227" cy="246419"/>
          </a:xfrm>
          <a:prstGeom prst="line">
            <a:avLst/>
          </a:prstGeom>
          <a:ln w="9525" cap="rnd">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0" idx="2"/>
          </p:cNvCxnSpPr>
          <p:nvPr/>
        </p:nvCxnSpPr>
        <p:spPr>
          <a:xfrm flipH="1" flipV="1">
            <a:off x="4728247" y="3143244"/>
            <a:ext cx="5255" cy="462455"/>
          </a:xfrm>
          <a:prstGeom prst="straightConnector1">
            <a:avLst/>
          </a:prstGeom>
          <a:ln w="19050">
            <a:solidFill>
              <a:schemeClr val="bg1">
                <a:lumMod val="5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0" idx="0"/>
          </p:cNvCxnSpPr>
          <p:nvPr/>
        </p:nvCxnSpPr>
        <p:spPr>
          <a:xfrm flipV="1">
            <a:off x="4728247" y="1520264"/>
            <a:ext cx="1" cy="472097"/>
          </a:xfrm>
          <a:prstGeom prst="straightConnector1">
            <a:avLst/>
          </a:prstGeom>
          <a:ln w="19050">
            <a:solidFill>
              <a:schemeClr val="bg1">
                <a:lumMod val="5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Content Placeholder 5"/>
              <p:cNvSpPr txBox="1">
                <a:spLocks/>
              </p:cNvSpPr>
              <p:nvPr/>
            </p:nvSpPr>
            <p:spPr>
              <a:xfrm>
                <a:off x="6916121" y="1690688"/>
                <a:ext cx="5275879" cy="232438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200"/>
                  </a:spcBef>
                  <a:buFont typeface="Arial" panose="020B0604020202020204" pitchFamily="34" charset="0"/>
                  <a:buNone/>
                </a:pPr>
                <a:r>
                  <a:rPr lang="en-US" sz="2000" dirty="0"/>
                  <a:t>Convolve </a:t>
                </a:r>
                <a:r>
                  <a:rPr lang="en-GB" sz="2000" dirty="0"/>
                  <a:t>using window of size </a:t>
                </a:r>
                <a14:m>
                  <m:oMath xmlns:m="http://schemas.openxmlformats.org/officeDocument/2006/math">
                    <m:sSub>
                      <m:sSubPr>
                        <m:ctrlPr>
                          <a:rPr lang="en-GB" sz="200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𝑑</m:t>
                        </m:r>
                      </m:sub>
                    </m:sSub>
                    <m:r>
                      <a:rPr lang="en-GB"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oMath>
                </a14:m>
                <a:endParaRPr lang="en-US" sz="2000" b="0" dirty="0">
                  <a:ea typeface="Cambria Math" panose="02040503050406030204" pitchFamily="18" charset="0"/>
                </a:endParaRPr>
              </a:p>
              <a:p>
                <a:pPr marL="0" indent="0">
                  <a:lnSpc>
                    <a:spcPct val="120000"/>
                  </a:lnSpc>
                  <a:spcBef>
                    <a:spcPts val="1200"/>
                  </a:spcBef>
                  <a:buFont typeface="Arial" panose="020B0604020202020204" pitchFamily="34" charset="0"/>
                  <a:buNone/>
                </a:pPr>
                <a:r>
                  <a:rPr lang="en-US" sz="2000" dirty="0"/>
                  <a:t>Each window instance compares a query term w/ whole document</a:t>
                </a:r>
              </a:p>
              <a:p>
                <a:pPr marL="0" indent="0">
                  <a:lnSpc>
                    <a:spcPct val="120000"/>
                  </a:lnSpc>
                  <a:spcBef>
                    <a:spcPts val="1200"/>
                  </a:spcBef>
                  <a:buFont typeface="Arial" panose="020B0604020202020204" pitchFamily="34" charset="0"/>
                  <a:buNone/>
                </a:pPr>
                <a:r>
                  <a:rPr lang="en-US" sz="2000" dirty="0"/>
                  <a:t>Fully connected layers aggregate evidence across query terms - can model phrasal matches</a:t>
                </a:r>
              </a:p>
            </p:txBody>
          </p:sp>
        </mc:Choice>
        <mc:Fallback xmlns="">
          <p:sp>
            <p:nvSpPr>
              <p:cNvPr id="54" name="Content Placeholder 5"/>
              <p:cNvSpPr txBox="1">
                <a:spLocks noRot="1" noChangeAspect="1" noMove="1" noResize="1" noEditPoints="1" noAdjustHandles="1" noChangeArrowheads="1" noChangeShapeType="1" noTextEdit="1"/>
              </p:cNvSpPr>
              <p:nvPr/>
            </p:nvSpPr>
            <p:spPr>
              <a:xfrm>
                <a:off x="6916121" y="1690688"/>
                <a:ext cx="5275879" cy="2324382"/>
              </a:xfrm>
              <a:prstGeom prst="rect">
                <a:avLst/>
              </a:prstGeom>
              <a:blipFill>
                <a:blip r:embed="rId3"/>
                <a:stretch>
                  <a:fillRect l="-1156" t="-262" r="-1965"/>
                </a:stretch>
              </a:blipFill>
            </p:spPr>
            <p:txBody>
              <a:bodyPr/>
              <a:lstStyle/>
              <a:p>
                <a:r>
                  <a:rPr lang="en-GB">
                    <a:noFill/>
                  </a:rPr>
                  <a:t> </a:t>
                </a:r>
              </a:p>
            </p:txBody>
          </p:sp>
        </mc:Fallback>
      </mc:AlternateContent>
    </p:spTree>
    <p:extLst>
      <p:ext uri="{BB962C8B-B14F-4D97-AF65-F5344CB8AC3E}">
        <p14:creationId xmlns:p14="http://schemas.microsoft.com/office/powerpoint/2010/main" val="3012785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44551" y="2428185"/>
            <a:ext cx="3856037" cy="1639884"/>
          </a:xfrm>
        </p:spPr>
        <p:txBody>
          <a:bodyPr>
            <a:normAutofit/>
          </a:bodyPr>
          <a:lstStyle/>
          <a:p>
            <a:r>
              <a:rPr lang="en-US" sz="4800" dirty="0"/>
              <a:t>Local</a:t>
            </a:r>
            <a:br>
              <a:rPr lang="en-US" sz="4800" dirty="0"/>
            </a:br>
            <a:r>
              <a:rPr lang="en-US" sz="4800" dirty="0"/>
              <a:t>sub-model</a:t>
            </a:r>
            <a:endParaRPr lang="en-GB" sz="4800" dirty="0"/>
          </a:p>
        </p:txBody>
      </p:sp>
      <p:sp>
        <p:nvSpPr>
          <p:cNvPr id="9" name="Text Placeholder 8"/>
          <p:cNvSpPr>
            <a:spLocks noGrp="1"/>
          </p:cNvSpPr>
          <p:nvPr>
            <p:ph type="body" sz="half" idx="2"/>
          </p:nvPr>
        </p:nvSpPr>
        <p:spPr>
          <a:xfrm>
            <a:off x="4344551" y="4239957"/>
            <a:ext cx="3856037" cy="1185143"/>
          </a:xfrm>
        </p:spPr>
        <p:txBody>
          <a:bodyPr>
            <a:normAutofit fontScale="92500" lnSpcReduction="10000"/>
          </a:bodyPr>
          <a:lstStyle/>
          <a:p>
            <a:pPr>
              <a:lnSpc>
                <a:spcPct val="100000"/>
              </a:lnSpc>
              <a:spcBef>
                <a:spcPts val="2400"/>
              </a:spcBef>
            </a:pPr>
            <a:r>
              <a:rPr lang="en-US" sz="2800" dirty="0"/>
              <a:t>Focuses on patterns of exact matches of query terms in document</a:t>
            </a:r>
            <a:endParaRPr lang="en-GB" sz="2800" dirty="0"/>
          </a:p>
        </p:txBody>
      </p:sp>
      <p:pic>
        <p:nvPicPr>
          <p:cNvPr id="8" name="Picture 7">
            <a:extLst>
              <a:ext uri="{FF2B5EF4-FFF2-40B4-BE49-F238E27FC236}">
                <a16:creationId xmlns:a16="http://schemas.microsoft.com/office/drawing/2014/main" id="{B9F5878E-4E75-4973-8A03-9EABF13124C9}"/>
              </a:ext>
            </a:extLst>
          </p:cNvPr>
          <p:cNvPicPr>
            <a:picLocks noChangeAspect="1"/>
          </p:cNvPicPr>
          <p:nvPr/>
        </p:nvPicPr>
        <p:blipFill rotWithShape="1">
          <a:blip r:embed="rId2">
            <a:grayscl/>
          </a:blip>
          <a:srcRect t="16674" r="52448" b="-1"/>
          <a:stretch/>
        </p:blipFill>
        <p:spPr>
          <a:xfrm>
            <a:off x="8200588" y="1188720"/>
            <a:ext cx="3799490" cy="5110466"/>
          </a:xfrm>
          <a:prstGeom prst="rect">
            <a:avLst/>
          </a:prstGeom>
        </p:spPr>
      </p:pic>
    </p:spTree>
    <p:extLst>
      <p:ext uri="{BB962C8B-B14F-4D97-AF65-F5344CB8AC3E}">
        <p14:creationId xmlns:p14="http://schemas.microsoft.com/office/powerpoint/2010/main" val="417824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6705" y="609601"/>
            <a:ext cx="3856037" cy="1639884"/>
          </a:xfrm>
        </p:spPr>
        <p:txBody>
          <a:bodyPr>
            <a:normAutofit/>
          </a:bodyPr>
          <a:lstStyle/>
          <a:p>
            <a:r>
              <a:rPr lang="en-US" sz="4400" dirty="0"/>
              <a:t>Neural Networks</a:t>
            </a:r>
            <a:endParaRPr lang="en-GB" sz="4400" dirty="0"/>
          </a:p>
        </p:txBody>
      </p:sp>
      <p:sp>
        <p:nvSpPr>
          <p:cNvPr id="9" name="Text Placeholder 8"/>
          <p:cNvSpPr>
            <a:spLocks noGrp="1"/>
          </p:cNvSpPr>
          <p:nvPr>
            <p:ph type="body" sz="half" idx="2"/>
          </p:nvPr>
        </p:nvSpPr>
        <p:spPr>
          <a:xfrm>
            <a:off x="1146705" y="2492888"/>
            <a:ext cx="3856037" cy="3298311"/>
          </a:xfrm>
        </p:spPr>
        <p:txBody>
          <a:bodyPr/>
          <a:lstStyle/>
          <a:p>
            <a:r>
              <a:rPr lang="en-GB" dirty="0"/>
              <a:t>Amazingly successful on many difficult application areas</a:t>
            </a:r>
          </a:p>
          <a:p>
            <a:r>
              <a:rPr lang="en-GB" dirty="0"/>
              <a:t>Dominating multiple fields:</a:t>
            </a:r>
          </a:p>
          <a:p>
            <a:endParaRPr lang="en-US" dirty="0"/>
          </a:p>
          <a:p>
            <a:endParaRPr lang="en-US" dirty="0"/>
          </a:p>
          <a:p>
            <a:r>
              <a:rPr lang="en-US" dirty="0"/>
              <a:t>Each application is different, motivates new innovations in machine learning</a:t>
            </a:r>
            <a:endParaRPr lang="en-GB" dirty="0"/>
          </a:p>
          <a:p>
            <a:endParaRPr lang="en-GB" dirty="0"/>
          </a:p>
        </p:txBody>
      </p:sp>
      <p:graphicFrame>
        <p:nvGraphicFramePr>
          <p:cNvPr id="11" name="Table 10"/>
          <p:cNvGraphicFramePr>
            <a:graphicFrameLocks noGrp="1"/>
          </p:cNvGraphicFramePr>
          <p:nvPr>
            <p:extLst>
              <p:ext uri="{D42A27DB-BD31-4B8C-83A1-F6EECF244321}">
                <p14:modId xmlns:p14="http://schemas.microsoft.com/office/powerpoint/2010/main" val="901873217"/>
              </p:ext>
            </p:extLst>
          </p:nvPr>
        </p:nvGraphicFramePr>
        <p:xfrm>
          <a:off x="1238113" y="3611944"/>
          <a:ext cx="3673220" cy="741680"/>
        </p:xfrm>
        <a:graphic>
          <a:graphicData uri="http://schemas.openxmlformats.org/drawingml/2006/table">
            <a:tbl>
              <a:tblPr bandRow="1">
                <a:tableStyleId>{E269D01E-BC32-4049-B463-5C60D7B0CCD2}</a:tableStyleId>
              </a:tblPr>
              <a:tblGrid>
                <a:gridCol w="918305">
                  <a:extLst>
                    <a:ext uri="{9D8B030D-6E8A-4147-A177-3AD203B41FA5}">
                      <a16:colId xmlns:a16="http://schemas.microsoft.com/office/drawing/2014/main" val="121126906"/>
                    </a:ext>
                  </a:extLst>
                </a:gridCol>
                <a:gridCol w="918305">
                  <a:extLst>
                    <a:ext uri="{9D8B030D-6E8A-4147-A177-3AD203B41FA5}">
                      <a16:colId xmlns:a16="http://schemas.microsoft.com/office/drawing/2014/main" val="1533517970"/>
                    </a:ext>
                  </a:extLst>
                </a:gridCol>
                <a:gridCol w="918305">
                  <a:extLst>
                    <a:ext uri="{9D8B030D-6E8A-4147-A177-3AD203B41FA5}">
                      <a16:colId xmlns:a16="http://schemas.microsoft.com/office/drawing/2014/main" val="112182690"/>
                    </a:ext>
                  </a:extLst>
                </a:gridCol>
                <a:gridCol w="918305">
                  <a:extLst>
                    <a:ext uri="{9D8B030D-6E8A-4147-A177-3AD203B41FA5}">
                      <a16:colId xmlns:a16="http://schemas.microsoft.com/office/drawing/2014/main" val="488919253"/>
                    </a:ext>
                  </a:extLst>
                </a:gridCol>
              </a:tblGrid>
              <a:tr h="370840">
                <a:tc>
                  <a:txBody>
                    <a:bodyPr/>
                    <a:lstStyle/>
                    <a:p>
                      <a:pPr algn="ctr"/>
                      <a:r>
                        <a:rPr lang="en-US" dirty="0"/>
                        <a:t>2011</a:t>
                      </a:r>
                    </a:p>
                  </a:txBody>
                  <a:tcPr/>
                </a:tc>
                <a:tc>
                  <a:txBody>
                    <a:bodyPr/>
                    <a:lstStyle/>
                    <a:p>
                      <a:pPr algn="ctr"/>
                      <a:r>
                        <a:rPr lang="en-US" dirty="0"/>
                        <a:t>2013</a:t>
                      </a:r>
                    </a:p>
                  </a:txBody>
                  <a:tcPr/>
                </a:tc>
                <a:tc>
                  <a:txBody>
                    <a:bodyPr/>
                    <a:lstStyle/>
                    <a:p>
                      <a:pPr algn="ctr"/>
                      <a:r>
                        <a:rPr lang="en-US" dirty="0"/>
                        <a:t>2015</a:t>
                      </a:r>
                    </a:p>
                  </a:txBody>
                  <a:tcPr/>
                </a:tc>
                <a:tc>
                  <a:txBody>
                    <a:bodyPr/>
                    <a:lstStyle/>
                    <a:p>
                      <a:pPr algn="ctr"/>
                      <a:r>
                        <a:rPr lang="en-US" dirty="0"/>
                        <a:t>2017</a:t>
                      </a:r>
                    </a:p>
                  </a:txBody>
                  <a:tcPr/>
                </a:tc>
                <a:extLst>
                  <a:ext uri="{0D108BD9-81ED-4DB2-BD59-A6C34878D82A}">
                    <a16:rowId xmlns:a16="http://schemas.microsoft.com/office/drawing/2014/main" val="297944070"/>
                  </a:ext>
                </a:extLst>
              </a:tr>
              <a:tr h="370840">
                <a:tc>
                  <a:txBody>
                    <a:bodyPr/>
                    <a:lstStyle/>
                    <a:p>
                      <a:pPr algn="ctr"/>
                      <a:r>
                        <a:rPr lang="en-US" dirty="0"/>
                        <a:t>speech</a:t>
                      </a:r>
                    </a:p>
                  </a:txBody>
                  <a:tcPr/>
                </a:tc>
                <a:tc>
                  <a:txBody>
                    <a:bodyPr/>
                    <a:lstStyle/>
                    <a:p>
                      <a:pPr algn="ctr"/>
                      <a:r>
                        <a:rPr lang="en-US" dirty="0"/>
                        <a:t>vision</a:t>
                      </a:r>
                    </a:p>
                  </a:txBody>
                  <a:tcPr/>
                </a:tc>
                <a:tc>
                  <a:txBody>
                    <a:bodyPr/>
                    <a:lstStyle/>
                    <a:p>
                      <a:pPr algn="ctr"/>
                      <a:r>
                        <a:rPr lang="en-US" dirty="0"/>
                        <a:t>NLP</a:t>
                      </a:r>
                    </a:p>
                  </a:txBody>
                  <a:tcPr/>
                </a:tc>
                <a:tc>
                  <a:txBody>
                    <a:bodyPr/>
                    <a:lstStyle/>
                    <a:p>
                      <a:pPr algn="ctr"/>
                      <a:r>
                        <a:rPr lang="en-US" dirty="0"/>
                        <a:t>IR?</a:t>
                      </a:r>
                    </a:p>
                  </a:txBody>
                  <a:tcPr/>
                </a:tc>
                <a:extLst>
                  <a:ext uri="{0D108BD9-81ED-4DB2-BD59-A6C34878D82A}">
                    <a16:rowId xmlns:a16="http://schemas.microsoft.com/office/drawing/2014/main" val="3934896774"/>
                  </a:ext>
                </a:extLst>
              </a:tr>
            </a:tbl>
          </a:graphicData>
        </a:graphic>
      </p:graphicFrame>
      <p:sp>
        <p:nvSpPr>
          <p:cNvPr id="12" name="Text Placeholder 8"/>
          <p:cNvSpPr txBox="1">
            <a:spLocks/>
          </p:cNvSpPr>
          <p:nvPr/>
        </p:nvSpPr>
        <p:spPr>
          <a:xfrm>
            <a:off x="2153175" y="5523186"/>
            <a:ext cx="7885651" cy="133481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pPr algn="ctr">
              <a:lnSpc>
                <a:spcPct val="100000"/>
              </a:lnSpc>
              <a:spcBef>
                <a:spcPts val="600"/>
              </a:spcBef>
            </a:pPr>
            <a:r>
              <a:rPr lang="en-US" sz="2000" dirty="0"/>
              <a:t>Our research:</a:t>
            </a:r>
          </a:p>
          <a:p>
            <a:pPr algn="ctr">
              <a:lnSpc>
                <a:spcPct val="100000"/>
              </a:lnSpc>
              <a:spcBef>
                <a:spcPts val="600"/>
              </a:spcBef>
            </a:pPr>
            <a:r>
              <a:rPr lang="en-GB" sz="2000" dirty="0">
                <a:latin typeface="+mj-lt"/>
              </a:rPr>
              <a:t>Novel representation learning methods and neural architectures motivated by specific needs and challenges of IR tasks</a:t>
            </a:r>
          </a:p>
        </p:txBody>
      </p:sp>
      <p:pic>
        <p:nvPicPr>
          <p:cNvPr id="3" name="Content Placeholder 2"/>
          <p:cNvPicPr>
            <a:picLocks noGrp="1" noChangeAspect="1"/>
          </p:cNvPicPr>
          <p:nvPr>
            <p:ph idx="1"/>
          </p:nvPr>
        </p:nvPicPr>
        <p:blipFill>
          <a:blip r:embed="rId2"/>
          <a:stretch>
            <a:fillRect/>
          </a:stretch>
        </p:blipFill>
        <p:spPr>
          <a:xfrm>
            <a:off x="6038193" y="1196259"/>
            <a:ext cx="5009220" cy="3393342"/>
          </a:xfrm>
          <a:prstGeom prst="rect">
            <a:avLst/>
          </a:prstGeom>
        </p:spPr>
      </p:pic>
      <p:sp>
        <p:nvSpPr>
          <p:cNvPr id="8" name="TextBox 7">
            <a:extLst>
              <a:ext uri="{FF2B5EF4-FFF2-40B4-BE49-F238E27FC236}">
                <a16:creationId xmlns:a16="http://schemas.microsoft.com/office/drawing/2014/main" id="{A9231173-5D47-45D3-8602-D2E8DCFE1344}"/>
              </a:ext>
            </a:extLst>
          </p:cNvPr>
          <p:cNvSpPr txBox="1"/>
          <p:nvPr/>
        </p:nvSpPr>
        <p:spPr>
          <a:xfrm>
            <a:off x="7241971" y="4745835"/>
            <a:ext cx="3646747" cy="640080"/>
          </a:xfrm>
          <a:prstGeom prst="rect">
            <a:avLst/>
          </a:prstGeom>
          <a:solidFill>
            <a:schemeClr val="bg1">
              <a:lumMod val="95000"/>
            </a:schemeClr>
          </a:solidFill>
        </p:spPr>
        <p:txBody>
          <a:bodyPr wrap="square" rtlCol="0" anchor="ctr">
            <a:spAutoFit/>
          </a:bodyPr>
          <a:lstStyle/>
          <a:p>
            <a:r>
              <a:rPr lang="en-US" sz="1400" dirty="0"/>
              <a:t>Source: (Mitra and Craswell, 2018)</a:t>
            </a:r>
          </a:p>
          <a:p>
            <a:r>
              <a:rPr lang="en-US" sz="1400" dirty="0">
                <a:solidFill>
                  <a:schemeClr val="tx2"/>
                </a:solidFill>
                <a:hlinkClick r:id="rId3"/>
              </a:rPr>
              <a:t>https://www.microsoft.com/en-us/research/...</a:t>
            </a:r>
            <a:endParaRPr lang="en-GB" sz="1400" dirty="0"/>
          </a:p>
        </p:txBody>
      </p:sp>
    </p:spTree>
    <p:extLst>
      <p:ext uri="{BB962C8B-B14F-4D97-AF65-F5344CB8AC3E}">
        <p14:creationId xmlns:p14="http://schemas.microsoft.com/office/powerpoint/2010/main" val="1403490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4800" dirty="0"/>
              <a:t>The Duet architecture</a:t>
            </a:r>
            <a:endParaRPr lang="en-GB" sz="4800" dirty="0"/>
          </a:p>
        </p:txBody>
      </p:sp>
      <p:sp>
        <p:nvSpPr>
          <p:cNvPr id="9" name="Text Placeholder 8"/>
          <p:cNvSpPr>
            <a:spLocks noGrp="1"/>
          </p:cNvSpPr>
          <p:nvPr>
            <p:ph type="body" sz="half" idx="2"/>
          </p:nvPr>
        </p:nvSpPr>
        <p:spPr>
          <a:xfrm>
            <a:off x="839788" y="2303878"/>
            <a:ext cx="4218529" cy="3867045"/>
          </a:xfrm>
        </p:spPr>
        <p:txBody>
          <a:bodyPr>
            <a:normAutofit/>
          </a:bodyPr>
          <a:lstStyle/>
          <a:p>
            <a:pPr>
              <a:lnSpc>
                <a:spcPct val="100000"/>
              </a:lnSpc>
              <a:spcBef>
                <a:spcPts val="2400"/>
              </a:spcBef>
            </a:pPr>
            <a:r>
              <a:rPr lang="en-US" sz="2000" dirty="0"/>
              <a:t>Linear combination of two models trained jointly on labelled query-document pairs</a:t>
            </a:r>
          </a:p>
          <a:p>
            <a:pPr>
              <a:lnSpc>
                <a:spcPct val="100000"/>
              </a:lnSpc>
              <a:spcBef>
                <a:spcPts val="2400"/>
              </a:spcBef>
            </a:pPr>
            <a:endParaRPr lang="en-US" sz="2000" dirty="0"/>
          </a:p>
          <a:p>
            <a:pPr>
              <a:lnSpc>
                <a:spcPct val="100000"/>
              </a:lnSpc>
              <a:spcBef>
                <a:spcPts val="2400"/>
              </a:spcBef>
            </a:pPr>
            <a:r>
              <a:rPr lang="en-US" sz="2000" dirty="0"/>
              <a:t>Local model operates on lexical interaction matrix</a:t>
            </a:r>
          </a:p>
          <a:p>
            <a:pPr>
              <a:lnSpc>
                <a:spcPct val="100000"/>
              </a:lnSpc>
              <a:spcBef>
                <a:spcPts val="2400"/>
              </a:spcBef>
            </a:pPr>
            <a:r>
              <a:rPr lang="en-US" sz="2000" dirty="0"/>
              <a:t>Distributed model projects </a:t>
            </a:r>
            <a:r>
              <a:rPr lang="en-US" sz="2000" i="1" dirty="0"/>
              <a:t>n</a:t>
            </a:r>
            <a:r>
              <a:rPr lang="en-US" sz="2000" dirty="0"/>
              <a:t>-graph vectors of text into an embedding space and then estimates match</a:t>
            </a:r>
            <a:endParaRPr lang="en-GB" sz="2000" dirty="0"/>
          </a:p>
        </p:txBody>
      </p:sp>
      <p:pic>
        <p:nvPicPr>
          <p:cNvPr id="53" name="Picture 52"/>
          <p:cNvPicPr>
            <a:picLocks noChangeAspect="1"/>
          </p:cNvPicPr>
          <p:nvPr/>
        </p:nvPicPr>
        <p:blipFill>
          <a:blip r:embed="rId2"/>
          <a:stretch>
            <a:fillRect/>
          </a:stretch>
        </p:blipFill>
        <p:spPr>
          <a:xfrm>
            <a:off x="1195401" y="3455135"/>
            <a:ext cx="3215725" cy="465434"/>
          </a:xfrm>
          <a:prstGeom prst="rect">
            <a:avLst/>
          </a:prstGeom>
        </p:spPr>
      </p:pic>
      <p:pic>
        <p:nvPicPr>
          <p:cNvPr id="2" name="Picture 1">
            <a:extLst>
              <a:ext uri="{FF2B5EF4-FFF2-40B4-BE49-F238E27FC236}">
                <a16:creationId xmlns:a16="http://schemas.microsoft.com/office/drawing/2014/main" id="{E1C3A15F-ED9E-432A-8F94-FB6160A070FA}"/>
              </a:ext>
            </a:extLst>
          </p:cNvPr>
          <p:cNvPicPr>
            <a:picLocks noChangeAspect="1"/>
          </p:cNvPicPr>
          <p:nvPr/>
        </p:nvPicPr>
        <p:blipFill>
          <a:blip r:embed="rId3">
            <a:grayscl/>
          </a:blip>
          <a:stretch>
            <a:fillRect/>
          </a:stretch>
        </p:blipFill>
        <p:spPr>
          <a:xfrm>
            <a:off x="5413930" y="1049133"/>
            <a:ext cx="6584251" cy="5054022"/>
          </a:xfrm>
          <a:prstGeom prst="rect">
            <a:avLst/>
          </a:prstGeom>
        </p:spPr>
      </p:pic>
    </p:spTree>
    <p:extLst>
      <p:ext uri="{BB962C8B-B14F-4D97-AF65-F5344CB8AC3E}">
        <p14:creationId xmlns:p14="http://schemas.microsoft.com/office/powerpoint/2010/main" val="4761585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44551" y="2428185"/>
            <a:ext cx="3856037" cy="1639884"/>
          </a:xfrm>
        </p:spPr>
        <p:txBody>
          <a:bodyPr>
            <a:normAutofit/>
          </a:bodyPr>
          <a:lstStyle/>
          <a:p>
            <a:r>
              <a:rPr lang="en-US" sz="4800" dirty="0"/>
              <a:t>Distributed</a:t>
            </a:r>
            <a:br>
              <a:rPr lang="en-US" sz="4800" dirty="0"/>
            </a:br>
            <a:r>
              <a:rPr lang="en-US" sz="4800" dirty="0"/>
              <a:t>sub-model</a:t>
            </a:r>
            <a:endParaRPr lang="en-GB" sz="4800" dirty="0"/>
          </a:p>
        </p:txBody>
      </p:sp>
      <p:sp>
        <p:nvSpPr>
          <p:cNvPr id="9" name="Text Placeholder 8"/>
          <p:cNvSpPr>
            <a:spLocks noGrp="1"/>
          </p:cNvSpPr>
          <p:nvPr>
            <p:ph type="body" sz="half" idx="2"/>
          </p:nvPr>
        </p:nvSpPr>
        <p:spPr>
          <a:xfrm>
            <a:off x="4344551" y="4239959"/>
            <a:ext cx="3856037" cy="1573378"/>
          </a:xfrm>
        </p:spPr>
        <p:txBody>
          <a:bodyPr>
            <a:normAutofit fontScale="92500" lnSpcReduction="10000"/>
          </a:bodyPr>
          <a:lstStyle/>
          <a:p>
            <a:pPr>
              <a:lnSpc>
                <a:spcPct val="100000"/>
              </a:lnSpc>
              <a:spcBef>
                <a:spcPts val="2400"/>
              </a:spcBef>
            </a:pPr>
            <a:r>
              <a:rPr lang="en-US" sz="2800" dirty="0"/>
              <a:t>Learns representation of text and matches query with document in the embedding space</a:t>
            </a:r>
            <a:endParaRPr lang="en-GB" sz="2800" dirty="0"/>
          </a:p>
        </p:txBody>
      </p:sp>
      <p:pic>
        <p:nvPicPr>
          <p:cNvPr id="8" name="Picture 7">
            <a:extLst>
              <a:ext uri="{FF2B5EF4-FFF2-40B4-BE49-F238E27FC236}">
                <a16:creationId xmlns:a16="http://schemas.microsoft.com/office/drawing/2014/main" id="{E8541A4C-2A43-4DA4-9436-F01B2438D534}"/>
              </a:ext>
            </a:extLst>
          </p:cNvPr>
          <p:cNvPicPr>
            <a:picLocks noChangeAspect="1"/>
          </p:cNvPicPr>
          <p:nvPr/>
        </p:nvPicPr>
        <p:blipFill rotWithShape="1">
          <a:blip r:embed="rId2">
            <a:grayscl/>
          </a:blip>
          <a:srcRect l="52181" t="16675"/>
          <a:stretch/>
        </p:blipFill>
        <p:spPr>
          <a:xfrm>
            <a:off x="362533" y="1188720"/>
            <a:ext cx="3803904" cy="5087863"/>
          </a:xfrm>
          <a:prstGeom prst="rect">
            <a:avLst/>
          </a:prstGeom>
        </p:spPr>
      </p:pic>
    </p:spTree>
    <p:extLst>
      <p:ext uri="{BB962C8B-B14F-4D97-AF65-F5344CB8AC3E}">
        <p14:creationId xmlns:p14="http://schemas.microsoft.com/office/powerpoint/2010/main" val="42078476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3174" y="1695748"/>
            <a:ext cx="8471066" cy="4744242"/>
            <a:chOff x="213174" y="1958503"/>
            <a:chExt cx="8471066" cy="4744242"/>
          </a:xfrm>
        </p:grpSpPr>
        <p:sp>
          <p:nvSpPr>
            <p:cNvPr id="5" name="Rounded Rectangle 154"/>
            <p:cNvSpPr/>
            <p:nvPr/>
          </p:nvSpPr>
          <p:spPr>
            <a:xfrm>
              <a:off x="1042654" y="5378970"/>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6" name="Rounded Rectangle 155"/>
            <p:cNvSpPr/>
            <p:nvPr/>
          </p:nvSpPr>
          <p:spPr>
            <a:xfrm>
              <a:off x="1470662" y="5375932"/>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7" name="Rounded Rectangle 156"/>
            <p:cNvSpPr/>
            <p:nvPr/>
          </p:nvSpPr>
          <p:spPr>
            <a:xfrm>
              <a:off x="1245609" y="5382443"/>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2" name="Rounded Rectangle 161"/>
            <p:cNvSpPr/>
            <p:nvPr/>
          </p:nvSpPr>
          <p:spPr>
            <a:xfrm>
              <a:off x="1021352" y="5400482"/>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3" name="Rounded Rectangle 162"/>
            <p:cNvSpPr/>
            <p:nvPr/>
          </p:nvSpPr>
          <p:spPr>
            <a:xfrm>
              <a:off x="1449359" y="5397445"/>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4" name="Rounded Rectangle 163"/>
            <p:cNvSpPr/>
            <p:nvPr/>
          </p:nvSpPr>
          <p:spPr>
            <a:xfrm>
              <a:off x="1224306" y="5403955"/>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9" name="Rectangle 18"/>
            <p:cNvSpPr/>
            <p:nvPr/>
          </p:nvSpPr>
          <p:spPr>
            <a:xfrm>
              <a:off x="777744"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20" name="Rectangle 19"/>
            <p:cNvSpPr/>
            <p:nvPr/>
          </p:nvSpPr>
          <p:spPr>
            <a:xfrm>
              <a:off x="986551"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21" name="Rectangle 20"/>
            <p:cNvSpPr/>
            <p:nvPr/>
          </p:nvSpPr>
          <p:spPr>
            <a:xfrm>
              <a:off x="1195357"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22" name="Rectangle 21"/>
            <p:cNvSpPr/>
            <p:nvPr/>
          </p:nvSpPr>
          <p:spPr>
            <a:xfrm>
              <a:off x="1404164"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23" name="Rectangle 22"/>
            <p:cNvSpPr/>
            <p:nvPr/>
          </p:nvSpPr>
          <p:spPr>
            <a:xfrm>
              <a:off x="1612971"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24" name="Rectangle 23"/>
            <p:cNvSpPr/>
            <p:nvPr/>
          </p:nvSpPr>
          <p:spPr>
            <a:xfrm>
              <a:off x="1821778"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25" name="Rounded Rectangle 174"/>
            <p:cNvSpPr/>
            <p:nvPr/>
          </p:nvSpPr>
          <p:spPr>
            <a:xfrm>
              <a:off x="1000049" y="5425212"/>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26" name="Straight Connector 25"/>
            <p:cNvCxnSpPr/>
            <p:nvPr/>
          </p:nvCxnSpPr>
          <p:spPr>
            <a:xfrm>
              <a:off x="822031" y="6128180"/>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sp>
          <p:nvSpPr>
            <p:cNvPr id="27" name="Rectangle 26"/>
            <p:cNvSpPr/>
            <p:nvPr/>
          </p:nvSpPr>
          <p:spPr>
            <a:xfrm>
              <a:off x="2030585"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cxnSp>
          <p:nvCxnSpPr>
            <p:cNvPr id="28" name="Straight Arrow Connector 27"/>
            <p:cNvCxnSpPr>
              <a:endCxn id="25" idx="2"/>
            </p:cNvCxnSpPr>
            <p:nvPr/>
          </p:nvCxnSpPr>
          <p:spPr>
            <a:xfrm flipV="1">
              <a:off x="1087052" y="5599218"/>
              <a:ext cx="0" cy="528962"/>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sp>
          <p:nvSpPr>
            <p:cNvPr id="29" name="Rounded Rectangle 178"/>
            <p:cNvSpPr/>
            <p:nvPr/>
          </p:nvSpPr>
          <p:spPr>
            <a:xfrm>
              <a:off x="1428056" y="5422174"/>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31" name="Straight Arrow Connector 30"/>
            <p:cNvCxnSpPr>
              <a:endCxn id="29" idx="2"/>
            </p:cNvCxnSpPr>
            <p:nvPr/>
          </p:nvCxnSpPr>
          <p:spPr>
            <a:xfrm flipV="1">
              <a:off x="1515059" y="5596180"/>
              <a:ext cx="0" cy="365424"/>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sp>
          <p:nvSpPr>
            <p:cNvPr id="32" name="Rounded Rectangle 181"/>
            <p:cNvSpPr/>
            <p:nvPr/>
          </p:nvSpPr>
          <p:spPr>
            <a:xfrm>
              <a:off x="1203003" y="5428685"/>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34" name="Straight Arrow Connector 33"/>
            <p:cNvCxnSpPr>
              <a:endCxn id="32" idx="2"/>
            </p:cNvCxnSpPr>
            <p:nvPr/>
          </p:nvCxnSpPr>
          <p:spPr>
            <a:xfrm flipV="1">
              <a:off x="1290006" y="5602691"/>
              <a:ext cx="0" cy="443735"/>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sp>
          <p:nvSpPr>
            <p:cNvPr id="47" name="Rectangle 46"/>
            <p:cNvSpPr/>
            <p:nvPr/>
          </p:nvSpPr>
          <p:spPr>
            <a:xfrm>
              <a:off x="2239392"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48" name="Rectangle 47"/>
            <p:cNvSpPr/>
            <p:nvPr/>
          </p:nvSpPr>
          <p:spPr>
            <a:xfrm>
              <a:off x="2448199"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49" name="Rectangle 48"/>
            <p:cNvSpPr/>
            <p:nvPr/>
          </p:nvSpPr>
          <p:spPr>
            <a:xfrm>
              <a:off x="2657006"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cxnSp>
          <p:nvCxnSpPr>
            <p:cNvPr id="55" name="Straight Connector 54"/>
            <p:cNvCxnSpPr/>
            <p:nvPr/>
          </p:nvCxnSpPr>
          <p:spPr>
            <a:xfrm>
              <a:off x="1000049" y="5338209"/>
              <a:ext cx="171230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56" name="Straight Arrow Connector 55"/>
            <p:cNvCxnSpPr>
              <a:endCxn id="63" idx="2"/>
            </p:cNvCxnSpPr>
            <p:nvPr/>
          </p:nvCxnSpPr>
          <p:spPr>
            <a:xfrm flipH="1" flipV="1">
              <a:off x="1870046" y="4794369"/>
              <a:ext cx="1209" cy="532563"/>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sp>
          <p:nvSpPr>
            <p:cNvPr id="57" name="Left Brace 56"/>
            <p:cNvSpPr/>
            <p:nvPr/>
          </p:nvSpPr>
          <p:spPr>
            <a:xfrm>
              <a:off x="577417" y="4631640"/>
              <a:ext cx="148118" cy="706569"/>
            </a:xfrm>
            <a:prstGeom prst="leftBrac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58" name="Left Brace 57"/>
            <p:cNvSpPr/>
            <p:nvPr/>
          </p:nvSpPr>
          <p:spPr>
            <a:xfrm>
              <a:off x="579775" y="5421611"/>
              <a:ext cx="148118" cy="706569"/>
            </a:xfrm>
            <a:prstGeom prst="leftBrac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59" name="TextBox 58"/>
            <p:cNvSpPr txBox="1"/>
            <p:nvPr/>
          </p:nvSpPr>
          <p:spPr>
            <a:xfrm rot="16200000">
              <a:off x="21716" y="5591940"/>
              <a:ext cx="748824" cy="3659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convolution</a:t>
              </a:r>
              <a:endParaRPr kumimoji="0" lang="en-GB" sz="900" b="0" i="0" u="none" strike="noStrike" kern="0" cap="none" spc="0" normalizeH="0" baseline="0" noProof="0" dirty="0">
                <a:ln>
                  <a:noFill/>
                </a:ln>
                <a:solidFill>
                  <a:sysClr val="windowText" lastClr="000000"/>
                </a:solidFill>
                <a:effectLst/>
                <a:uLnTx/>
                <a:uFillTx/>
              </a:endParaRPr>
            </a:p>
          </p:txBody>
        </p:sp>
        <p:sp>
          <p:nvSpPr>
            <p:cNvPr id="60" name="TextBox 59"/>
            <p:cNvSpPr txBox="1"/>
            <p:nvPr/>
          </p:nvSpPr>
          <p:spPr>
            <a:xfrm rot="16200000">
              <a:off x="19553" y="4869509"/>
              <a:ext cx="748824"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pooling</a:t>
              </a:r>
              <a:endParaRPr kumimoji="0" lang="en-GB" sz="900" b="0" i="0" u="none" strike="noStrike" kern="0" cap="none" spc="0" normalizeH="0" baseline="0" noProof="0" dirty="0">
                <a:ln>
                  <a:noFill/>
                </a:ln>
                <a:solidFill>
                  <a:sysClr val="windowText" lastClr="000000"/>
                </a:solidFill>
                <a:effectLst/>
                <a:uLnTx/>
                <a:uFillTx/>
              </a:endParaRPr>
            </a:p>
          </p:txBody>
        </p:sp>
        <p:sp>
          <p:nvSpPr>
            <p:cNvPr id="61" name="Rounded Rectangle 62"/>
            <p:cNvSpPr/>
            <p:nvPr/>
          </p:nvSpPr>
          <p:spPr>
            <a:xfrm>
              <a:off x="1825648" y="4574121"/>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62" name="Rounded Rectangle 63"/>
            <p:cNvSpPr/>
            <p:nvPr/>
          </p:nvSpPr>
          <p:spPr>
            <a:xfrm>
              <a:off x="1804345" y="4595633"/>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63" name="Rounded Rectangle 64"/>
            <p:cNvSpPr/>
            <p:nvPr/>
          </p:nvSpPr>
          <p:spPr>
            <a:xfrm>
              <a:off x="1783043" y="4620363"/>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64" name="Rounded Rectangle 65"/>
            <p:cNvSpPr/>
            <p:nvPr/>
          </p:nvSpPr>
          <p:spPr>
            <a:xfrm>
              <a:off x="1469556" y="3983130"/>
              <a:ext cx="829187" cy="1013858"/>
            </a:xfrm>
            <a:prstGeom prst="roundRect">
              <a:avLst/>
            </a:prstGeom>
            <a:no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chemeClr val="tx1"/>
                  </a:solidFill>
                  <a:effectLst/>
                  <a:uLnTx/>
                  <a:uFillTx/>
                </a:rPr>
                <a:t>Query embedding</a:t>
              </a:r>
              <a:endParaRPr kumimoji="0" lang="en-GB" sz="900" b="0" i="0" u="none" strike="noStrike" kern="0" cap="none" spc="0" normalizeH="0" baseline="0" noProof="0" dirty="0">
                <a:ln>
                  <a:noFill/>
                </a:ln>
                <a:solidFill>
                  <a:schemeClr val="tx1"/>
                </a:solidFill>
                <a:effectLst/>
                <a:uLnTx/>
                <a:uFillTx/>
              </a:endParaRPr>
            </a:p>
          </p:txBody>
        </p:sp>
        <p:cxnSp>
          <p:nvCxnSpPr>
            <p:cNvPr id="109" name="Straight Connector 108"/>
            <p:cNvCxnSpPr/>
            <p:nvPr/>
          </p:nvCxnSpPr>
          <p:spPr>
            <a:xfrm>
              <a:off x="1015319" y="6037526"/>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110" name="Straight Connector 109"/>
            <p:cNvCxnSpPr/>
            <p:nvPr/>
          </p:nvCxnSpPr>
          <p:spPr>
            <a:xfrm>
              <a:off x="1254883" y="5961604"/>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sp>
          <p:nvSpPr>
            <p:cNvPr id="111" name="Rounded Rectangle 154"/>
            <p:cNvSpPr/>
            <p:nvPr/>
          </p:nvSpPr>
          <p:spPr>
            <a:xfrm>
              <a:off x="1679475" y="5377880"/>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12" name="Rounded Rectangle 155"/>
            <p:cNvSpPr/>
            <p:nvPr/>
          </p:nvSpPr>
          <p:spPr>
            <a:xfrm>
              <a:off x="2107483" y="5374842"/>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13" name="Rounded Rectangle 156"/>
            <p:cNvSpPr/>
            <p:nvPr/>
          </p:nvSpPr>
          <p:spPr>
            <a:xfrm>
              <a:off x="1882430" y="5381353"/>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14" name="Rounded Rectangle 161"/>
            <p:cNvSpPr/>
            <p:nvPr/>
          </p:nvSpPr>
          <p:spPr>
            <a:xfrm>
              <a:off x="1658173" y="5399393"/>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15" name="Rounded Rectangle 162"/>
            <p:cNvSpPr/>
            <p:nvPr/>
          </p:nvSpPr>
          <p:spPr>
            <a:xfrm>
              <a:off x="2086180" y="5396355"/>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16" name="Rounded Rectangle 163"/>
            <p:cNvSpPr/>
            <p:nvPr/>
          </p:nvSpPr>
          <p:spPr>
            <a:xfrm>
              <a:off x="1861127" y="5402866"/>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17" name="Rounded Rectangle 174"/>
            <p:cNvSpPr/>
            <p:nvPr/>
          </p:nvSpPr>
          <p:spPr>
            <a:xfrm>
              <a:off x="1636870" y="5424122"/>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118" name="Straight Connector 117"/>
            <p:cNvCxnSpPr/>
            <p:nvPr/>
          </p:nvCxnSpPr>
          <p:spPr>
            <a:xfrm>
              <a:off x="1458853" y="6127090"/>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119" name="Straight Arrow Connector 118"/>
            <p:cNvCxnSpPr>
              <a:endCxn id="117" idx="2"/>
            </p:cNvCxnSpPr>
            <p:nvPr/>
          </p:nvCxnSpPr>
          <p:spPr>
            <a:xfrm flipV="1">
              <a:off x="1723873" y="5598128"/>
              <a:ext cx="0" cy="528962"/>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sp>
          <p:nvSpPr>
            <p:cNvPr id="120" name="Rounded Rectangle 178"/>
            <p:cNvSpPr/>
            <p:nvPr/>
          </p:nvSpPr>
          <p:spPr>
            <a:xfrm>
              <a:off x="2064877" y="5421084"/>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121" name="Straight Arrow Connector 120"/>
            <p:cNvCxnSpPr>
              <a:endCxn id="120" idx="2"/>
            </p:cNvCxnSpPr>
            <p:nvPr/>
          </p:nvCxnSpPr>
          <p:spPr>
            <a:xfrm flipV="1">
              <a:off x="2151880" y="5595090"/>
              <a:ext cx="0" cy="365424"/>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sp>
          <p:nvSpPr>
            <p:cNvPr id="122" name="Rounded Rectangle 181"/>
            <p:cNvSpPr/>
            <p:nvPr/>
          </p:nvSpPr>
          <p:spPr>
            <a:xfrm>
              <a:off x="1839825" y="5427595"/>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123" name="Straight Arrow Connector 122"/>
            <p:cNvCxnSpPr>
              <a:endCxn id="122" idx="2"/>
            </p:cNvCxnSpPr>
            <p:nvPr/>
          </p:nvCxnSpPr>
          <p:spPr>
            <a:xfrm flipV="1">
              <a:off x="1926827" y="5601601"/>
              <a:ext cx="0" cy="443735"/>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cxnSp>
          <p:nvCxnSpPr>
            <p:cNvPr id="124" name="Straight Connector 123"/>
            <p:cNvCxnSpPr/>
            <p:nvPr/>
          </p:nvCxnSpPr>
          <p:spPr>
            <a:xfrm>
              <a:off x="1652140" y="6036436"/>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125" name="Straight Connector 124"/>
            <p:cNvCxnSpPr/>
            <p:nvPr/>
          </p:nvCxnSpPr>
          <p:spPr>
            <a:xfrm>
              <a:off x="1891704" y="5960514"/>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sp>
          <p:nvSpPr>
            <p:cNvPr id="126" name="Rounded Rectangle 154"/>
            <p:cNvSpPr/>
            <p:nvPr/>
          </p:nvSpPr>
          <p:spPr>
            <a:xfrm>
              <a:off x="2302310" y="5383032"/>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28" name="Rounded Rectangle 156"/>
            <p:cNvSpPr/>
            <p:nvPr/>
          </p:nvSpPr>
          <p:spPr>
            <a:xfrm>
              <a:off x="2505264" y="5386505"/>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29" name="Rounded Rectangle 161"/>
            <p:cNvSpPr/>
            <p:nvPr/>
          </p:nvSpPr>
          <p:spPr>
            <a:xfrm>
              <a:off x="2281007" y="5404544"/>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31" name="Rounded Rectangle 163"/>
            <p:cNvSpPr/>
            <p:nvPr/>
          </p:nvSpPr>
          <p:spPr>
            <a:xfrm>
              <a:off x="2483961" y="5408017"/>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32" name="Rounded Rectangle 174"/>
            <p:cNvSpPr/>
            <p:nvPr/>
          </p:nvSpPr>
          <p:spPr>
            <a:xfrm>
              <a:off x="2259704" y="5429274"/>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133" name="Straight Connector 132"/>
            <p:cNvCxnSpPr/>
            <p:nvPr/>
          </p:nvCxnSpPr>
          <p:spPr>
            <a:xfrm>
              <a:off x="2081687" y="6132242"/>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134" name="Straight Arrow Connector 133"/>
            <p:cNvCxnSpPr>
              <a:endCxn id="132" idx="2"/>
            </p:cNvCxnSpPr>
            <p:nvPr/>
          </p:nvCxnSpPr>
          <p:spPr>
            <a:xfrm flipV="1">
              <a:off x="2346707" y="5603279"/>
              <a:ext cx="0" cy="528962"/>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sp>
          <p:nvSpPr>
            <p:cNvPr id="137" name="Rounded Rectangle 181"/>
            <p:cNvSpPr/>
            <p:nvPr/>
          </p:nvSpPr>
          <p:spPr>
            <a:xfrm>
              <a:off x="2462659" y="5432747"/>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138" name="Straight Arrow Connector 137"/>
            <p:cNvCxnSpPr>
              <a:endCxn id="137" idx="2"/>
            </p:cNvCxnSpPr>
            <p:nvPr/>
          </p:nvCxnSpPr>
          <p:spPr>
            <a:xfrm flipV="1">
              <a:off x="2549662" y="5606753"/>
              <a:ext cx="0" cy="443735"/>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cxnSp>
          <p:nvCxnSpPr>
            <p:cNvPr id="139" name="Straight Connector 138"/>
            <p:cNvCxnSpPr/>
            <p:nvPr/>
          </p:nvCxnSpPr>
          <p:spPr>
            <a:xfrm>
              <a:off x="2274974" y="6041588"/>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sp>
          <p:nvSpPr>
            <p:cNvPr id="143" name="Rounded Rectangle 154"/>
            <p:cNvSpPr/>
            <p:nvPr/>
          </p:nvSpPr>
          <p:spPr>
            <a:xfrm>
              <a:off x="3705401" y="5378970"/>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44" name="Rounded Rectangle 155"/>
            <p:cNvSpPr/>
            <p:nvPr/>
          </p:nvSpPr>
          <p:spPr>
            <a:xfrm>
              <a:off x="4133408" y="5375932"/>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45" name="Rounded Rectangle 156"/>
            <p:cNvSpPr/>
            <p:nvPr/>
          </p:nvSpPr>
          <p:spPr>
            <a:xfrm>
              <a:off x="3908356" y="5382443"/>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46" name="Rounded Rectangle 161"/>
            <p:cNvSpPr/>
            <p:nvPr/>
          </p:nvSpPr>
          <p:spPr>
            <a:xfrm>
              <a:off x="3684098" y="5400482"/>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47" name="Rounded Rectangle 162"/>
            <p:cNvSpPr/>
            <p:nvPr/>
          </p:nvSpPr>
          <p:spPr>
            <a:xfrm>
              <a:off x="4112106" y="5397445"/>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48" name="Rounded Rectangle 163"/>
            <p:cNvSpPr/>
            <p:nvPr/>
          </p:nvSpPr>
          <p:spPr>
            <a:xfrm>
              <a:off x="3887053" y="5403955"/>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49" name="Rectangle 148"/>
            <p:cNvSpPr/>
            <p:nvPr/>
          </p:nvSpPr>
          <p:spPr>
            <a:xfrm>
              <a:off x="3440490"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150" name="Rectangle 149"/>
            <p:cNvSpPr/>
            <p:nvPr/>
          </p:nvSpPr>
          <p:spPr>
            <a:xfrm>
              <a:off x="3649297"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151" name="Rectangle 150"/>
            <p:cNvSpPr/>
            <p:nvPr/>
          </p:nvSpPr>
          <p:spPr>
            <a:xfrm>
              <a:off x="3858104"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152" name="Rectangle 151"/>
            <p:cNvSpPr/>
            <p:nvPr/>
          </p:nvSpPr>
          <p:spPr>
            <a:xfrm>
              <a:off x="4066911"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153" name="Rectangle 152"/>
            <p:cNvSpPr/>
            <p:nvPr/>
          </p:nvSpPr>
          <p:spPr>
            <a:xfrm>
              <a:off x="4275718"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154" name="Rectangle 153"/>
            <p:cNvSpPr/>
            <p:nvPr/>
          </p:nvSpPr>
          <p:spPr>
            <a:xfrm>
              <a:off x="4484525"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155" name="Rounded Rectangle 174"/>
            <p:cNvSpPr/>
            <p:nvPr/>
          </p:nvSpPr>
          <p:spPr>
            <a:xfrm>
              <a:off x="3662796" y="5425212"/>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156" name="Straight Connector 155"/>
            <p:cNvCxnSpPr/>
            <p:nvPr/>
          </p:nvCxnSpPr>
          <p:spPr>
            <a:xfrm>
              <a:off x="3484778" y="6128180"/>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sp>
          <p:nvSpPr>
            <p:cNvPr id="157" name="Rectangle 156"/>
            <p:cNvSpPr/>
            <p:nvPr/>
          </p:nvSpPr>
          <p:spPr>
            <a:xfrm>
              <a:off x="4693332"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cxnSp>
          <p:nvCxnSpPr>
            <p:cNvPr id="158" name="Straight Arrow Connector 157"/>
            <p:cNvCxnSpPr>
              <a:endCxn id="155" idx="2"/>
            </p:cNvCxnSpPr>
            <p:nvPr/>
          </p:nvCxnSpPr>
          <p:spPr>
            <a:xfrm flipV="1">
              <a:off x="3749799" y="5599218"/>
              <a:ext cx="0" cy="528962"/>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sp>
          <p:nvSpPr>
            <p:cNvPr id="159" name="Rounded Rectangle 178"/>
            <p:cNvSpPr/>
            <p:nvPr/>
          </p:nvSpPr>
          <p:spPr>
            <a:xfrm>
              <a:off x="4090803" y="5422174"/>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160" name="Straight Arrow Connector 159"/>
            <p:cNvCxnSpPr>
              <a:endCxn id="159" idx="2"/>
            </p:cNvCxnSpPr>
            <p:nvPr/>
          </p:nvCxnSpPr>
          <p:spPr>
            <a:xfrm flipV="1">
              <a:off x="4177806" y="5596180"/>
              <a:ext cx="0" cy="365424"/>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sp>
          <p:nvSpPr>
            <p:cNvPr id="161" name="Rounded Rectangle 181"/>
            <p:cNvSpPr/>
            <p:nvPr/>
          </p:nvSpPr>
          <p:spPr>
            <a:xfrm>
              <a:off x="3865750" y="5428685"/>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162" name="Straight Arrow Connector 161"/>
            <p:cNvCxnSpPr>
              <a:endCxn id="161" idx="2"/>
            </p:cNvCxnSpPr>
            <p:nvPr/>
          </p:nvCxnSpPr>
          <p:spPr>
            <a:xfrm flipV="1">
              <a:off x="3952753" y="5602691"/>
              <a:ext cx="0" cy="443735"/>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sp>
          <p:nvSpPr>
            <p:cNvPr id="163" name="Rectangle 162"/>
            <p:cNvSpPr/>
            <p:nvPr/>
          </p:nvSpPr>
          <p:spPr>
            <a:xfrm>
              <a:off x="4902139"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164" name="Rectangle 163"/>
            <p:cNvSpPr/>
            <p:nvPr/>
          </p:nvSpPr>
          <p:spPr>
            <a:xfrm>
              <a:off x="5110946"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165" name="Rectangle 164"/>
            <p:cNvSpPr/>
            <p:nvPr/>
          </p:nvSpPr>
          <p:spPr>
            <a:xfrm>
              <a:off x="6389912" y="6218357"/>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cxnSp>
          <p:nvCxnSpPr>
            <p:cNvPr id="166" name="Straight Connector 165"/>
            <p:cNvCxnSpPr/>
            <p:nvPr/>
          </p:nvCxnSpPr>
          <p:spPr>
            <a:xfrm>
              <a:off x="3816079" y="5338209"/>
              <a:ext cx="142659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167" name="Straight Arrow Connector 166"/>
            <p:cNvCxnSpPr>
              <a:endCxn id="170" idx="2"/>
            </p:cNvCxnSpPr>
            <p:nvPr/>
          </p:nvCxnSpPr>
          <p:spPr>
            <a:xfrm flipH="1" flipV="1">
              <a:off x="4532792" y="4794369"/>
              <a:ext cx="1209" cy="532563"/>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sp>
          <p:nvSpPr>
            <p:cNvPr id="168" name="Rounded Rectangle 62"/>
            <p:cNvSpPr/>
            <p:nvPr/>
          </p:nvSpPr>
          <p:spPr>
            <a:xfrm>
              <a:off x="4488395" y="4574121"/>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69" name="Rounded Rectangle 63"/>
            <p:cNvSpPr/>
            <p:nvPr/>
          </p:nvSpPr>
          <p:spPr>
            <a:xfrm>
              <a:off x="4467092" y="4595633"/>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70" name="Rounded Rectangle 64"/>
            <p:cNvSpPr/>
            <p:nvPr/>
          </p:nvSpPr>
          <p:spPr>
            <a:xfrm>
              <a:off x="4445790" y="4620363"/>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172" name="Straight Connector 171"/>
            <p:cNvCxnSpPr/>
            <p:nvPr/>
          </p:nvCxnSpPr>
          <p:spPr>
            <a:xfrm>
              <a:off x="3678066" y="6037526"/>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173" name="Straight Connector 172"/>
            <p:cNvCxnSpPr/>
            <p:nvPr/>
          </p:nvCxnSpPr>
          <p:spPr>
            <a:xfrm>
              <a:off x="3917629" y="5961604"/>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sp>
          <p:nvSpPr>
            <p:cNvPr id="174" name="Rounded Rectangle 154"/>
            <p:cNvSpPr/>
            <p:nvPr/>
          </p:nvSpPr>
          <p:spPr>
            <a:xfrm>
              <a:off x="4342222" y="5377880"/>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75" name="Rounded Rectangle 155"/>
            <p:cNvSpPr/>
            <p:nvPr/>
          </p:nvSpPr>
          <p:spPr>
            <a:xfrm>
              <a:off x="4770229" y="5374842"/>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76" name="Rounded Rectangle 156"/>
            <p:cNvSpPr/>
            <p:nvPr/>
          </p:nvSpPr>
          <p:spPr>
            <a:xfrm>
              <a:off x="4545177" y="5381353"/>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77" name="Rounded Rectangle 161"/>
            <p:cNvSpPr/>
            <p:nvPr/>
          </p:nvSpPr>
          <p:spPr>
            <a:xfrm>
              <a:off x="4320920" y="5399393"/>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78" name="Rounded Rectangle 162"/>
            <p:cNvSpPr/>
            <p:nvPr/>
          </p:nvSpPr>
          <p:spPr>
            <a:xfrm>
              <a:off x="4748927" y="5396355"/>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79" name="Rounded Rectangle 163"/>
            <p:cNvSpPr/>
            <p:nvPr/>
          </p:nvSpPr>
          <p:spPr>
            <a:xfrm>
              <a:off x="4523874" y="5402866"/>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80" name="Rounded Rectangle 174"/>
            <p:cNvSpPr/>
            <p:nvPr/>
          </p:nvSpPr>
          <p:spPr>
            <a:xfrm>
              <a:off x="4299617" y="5424122"/>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181" name="Straight Connector 180"/>
            <p:cNvCxnSpPr/>
            <p:nvPr/>
          </p:nvCxnSpPr>
          <p:spPr>
            <a:xfrm>
              <a:off x="4121599" y="6127090"/>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182" name="Straight Arrow Connector 181"/>
            <p:cNvCxnSpPr>
              <a:endCxn id="180" idx="2"/>
            </p:cNvCxnSpPr>
            <p:nvPr/>
          </p:nvCxnSpPr>
          <p:spPr>
            <a:xfrm flipV="1">
              <a:off x="4386620" y="5598128"/>
              <a:ext cx="0" cy="528962"/>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sp>
          <p:nvSpPr>
            <p:cNvPr id="183" name="Rounded Rectangle 178"/>
            <p:cNvSpPr/>
            <p:nvPr/>
          </p:nvSpPr>
          <p:spPr>
            <a:xfrm>
              <a:off x="4727624" y="5421084"/>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184" name="Straight Arrow Connector 183"/>
            <p:cNvCxnSpPr>
              <a:endCxn id="183" idx="2"/>
            </p:cNvCxnSpPr>
            <p:nvPr/>
          </p:nvCxnSpPr>
          <p:spPr>
            <a:xfrm flipV="1">
              <a:off x="4814627" y="5595090"/>
              <a:ext cx="0" cy="365424"/>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sp>
          <p:nvSpPr>
            <p:cNvPr id="185" name="Rounded Rectangle 181"/>
            <p:cNvSpPr/>
            <p:nvPr/>
          </p:nvSpPr>
          <p:spPr>
            <a:xfrm>
              <a:off x="4502571" y="5427595"/>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186" name="Straight Arrow Connector 185"/>
            <p:cNvCxnSpPr>
              <a:endCxn id="185" idx="2"/>
            </p:cNvCxnSpPr>
            <p:nvPr/>
          </p:nvCxnSpPr>
          <p:spPr>
            <a:xfrm flipV="1">
              <a:off x="4589574" y="5601601"/>
              <a:ext cx="0" cy="443735"/>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cxnSp>
          <p:nvCxnSpPr>
            <p:cNvPr id="187" name="Straight Connector 186"/>
            <p:cNvCxnSpPr/>
            <p:nvPr/>
          </p:nvCxnSpPr>
          <p:spPr>
            <a:xfrm>
              <a:off x="4314887" y="6036436"/>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188" name="Straight Connector 187"/>
            <p:cNvCxnSpPr/>
            <p:nvPr/>
          </p:nvCxnSpPr>
          <p:spPr>
            <a:xfrm>
              <a:off x="4554451" y="5960514"/>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sp>
          <p:nvSpPr>
            <p:cNvPr id="189" name="Rounded Rectangle 154"/>
            <p:cNvSpPr/>
            <p:nvPr/>
          </p:nvSpPr>
          <p:spPr>
            <a:xfrm>
              <a:off x="4965056" y="5383032"/>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90" name="Rounded Rectangle 156"/>
            <p:cNvSpPr/>
            <p:nvPr/>
          </p:nvSpPr>
          <p:spPr>
            <a:xfrm>
              <a:off x="5168011" y="5386505"/>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91" name="Rounded Rectangle 161"/>
            <p:cNvSpPr/>
            <p:nvPr/>
          </p:nvSpPr>
          <p:spPr>
            <a:xfrm>
              <a:off x="4943754" y="5404544"/>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92" name="Rounded Rectangle 163"/>
            <p:cNvSpPr/>
            <p:nvPr/>
          </p:nvSpPr>
          <p:spPr>
            <a:xfrm>
              <a:off x="5146708" y="5408017"/>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193" name="Rounded Rectangle 174"/>
            <p:cNvSpPr/>
            <p:nvPr/>
          </p:nvSpPr>
          <p:spPr>
            <a:xfrm>
              <a:off x="4922451" y="5429274"/>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194" name="Straight Connector 193"/>
            <p:cNvCxnSpPr/>
            <p:nvPr/>
          </p:nvCxnSpPr>
          <p:spPr>
            <a:xfrm>
              <a:off x="4744434" y="6132242"/>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195" name="Straight Arrow Connector 194"/>
            <p:cNvCxnSpPr>
              <a:endCxn id="193" idx="2"/>
            </p:cNvCxnSpPr>
            <p:nvPr/>
          </p:nvCxnSpPr>
          <p:spPr>
            <a:xfrm flipV="1">
              <a:off x="5009454" y="5603279"/>
              <a:ext cx="0" cy="528962"/>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sp>
          <p:nvSpPr>
            <p:cNvPr id="196" name="Rounded Rectangle 181"/>
            <p:cNvSpPr/>
            <p:nvPr/>
          </p:nvSpPr>
          <p:spPr>
            <a:xfrm>
              <a:off x="5125405" y="5432747"/>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197" name="Straight Arrow Connector 196"/>
            <p:cNvCxnSpPr>
              <a:endCxn id="196" idx="2"/>
            </p:cNvCxnSpPr>
            <p:nvPr/>
          </p:nvCxnSpPr>
          <p:spPr>
            <a:xfrm flipV="1">
              <a:off x="5212408" y="5606753"/>
              <a:ext cx="0" cy="443735"/>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cxnSp>
          <p:nvCxnSpPr>
            <p:cNvPr id="198" name="Straight Connector 197"/>
            <p:cNvCxnSpPr/>
            <p:nvPr/>
          </p:nvCxnSpPr>
          <p:spPr>
            <a:xfrm>
              <a:off x="4937721" y="6041588"/>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sp>
          <p:nvSpPr>
            <p:cNvPr id="199" name="Rectangle 198"/>
            <p:cNvSpPr/>
            <p:nvPr/>
          </p:nvSpPr>
          <p:spPr>
            <a:xfrm>
              <a:off x="6596171"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200" name="Rectangle 199"/>
            <p:cNvSpPr/>
            <p:nvPr/>
          </p:nvSpPr>
          <p:spPr>
            <a:xfrm>
              <a:off x="6804978"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201" name="Rectangle 200"/>
            <p:cNvSpPr/>
            <p:nvPr/>
          </p:nvSpPr>
          <p:spPr>
            <a:xfrm>
              <a:off x="7013785"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202" name="Rectangle 201"/>
            <p:cNvSpPr/>
            <p:nvPr/>
          </p:nvSpPr>
          <p:spPr>
            <a:xfrm>
              <a:off x="7222592"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203" name="Rectangle 202"/>
            <p:cNvSpPr/>
            <p:nvPr/>
          </p:nvSpPr>
          <p:spPr>
            <a:xfrm>
              <a:off x="7431399"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204" name="Rectangle 203"/>
            <p:cNvSpPr/>
            <p:nvPr/>
          </p:nvSpPr>
          <p:spPr>
            <a:xfrm>
              <a:off x="7640205"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206" name="Rectangle 205"/>
            <p:cNvSpPr/>
            <p:nvPr/>
          </p:nvSpPr>
          <p:spPr>
            <a:xfrm>
              <a:off x="7849012"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207" name="Rectangle 206"/>
            <p:cNvSpPr/>
            <p:nvPr/>
          </p:nvSpPr>
          <p:spPr>
            <a:xfrm>
              <a:off x="8057819"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208" name="Rectangle 207"/>
            <p:cNvSpPr/>
            <p:nvPr/>
          </p:nvSpPr>
          <p:spPr>
            <a:xfrm>
              <a:off x="8266626"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209" name="Rectangle 208"/>
            <p:cNvSpPr/>
            <p:nvPr/>
          </p:nvSpPr>
          <p:spPr>
            <a:xfrm>
              <a:off x="8475433" y="6218784"/>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212" name="Rounded Rectangle 155"/>
            <p:cNvSpPr/>
            <p:nvPr/>
          </p:nvSpPr>
          <p:spPr>
            <a:xfrm>
              <a:off x="5375096" y="5382160"/>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13" name="Rounded Rectangle 162"/>
            <p:cNvSpPr/>
            <p:nvPr/>
          </p:nvSpPr>
          <p:spPr>
            <a:xfrm>
              <a:off x="5353793" y="5403673"/>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14" name="Rounded Rectangle 178"/>
            <p:cNvSpPr/>
            <p:nvPr/>
          </p:nvSpPr>
          <p:spPr>
            <a:xfrm>
              <a:off x="5332491" y="5428402"/>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215" name="Straight Arrow Connector 214"/>
            <p:cNvCxnSpPr>
              <a:endCxn id="214" idx="2"/>
            </p:cNvCxnSpPr>
            <p:nvPr/>
          </p:nvCxnSpPr>
          <p:spPr>
            <a:xfrm flipV="1">
              <a:off x="5419494" y="5602408"/>
              <a:ext cx="0" cy="365424"/>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cxnSp>
          <p:nvCxnSpPr>
            <p:cNvPr id="216" name="Straight Connector 215"/>
            <p:cNvCxnSpPr/>
            <p:nvPr/>
          </p:nvCxnSpPr>
          <p:spPr>
            <a:xfrm>
              <a:off x="5159317" y="5967832"/>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sp>
          <p:nvSpPr>
            <p:cNvPr id="217" name="Rounded Rectangle 154"/>
            <p:cNvSpPr/>
            <p:nvPr/>
          </p:nvSpPr>
          <p:spPr>
            <a:xfrm>
              <a:off x="6651284" y="5385975"/>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18" name="Rounded Rectangle 155"/>
            <p:cNvSpPr/>
            <p:nvPr/>
          </p:nvSpPr>
          <p:spPr>
            <a:xfrm>
              <a:off x="7079292" y="5382937"/>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19" name="Rounded Rectangle 156"/>
            <p:cNvSpPr/>
            <p:nvPr/>
          </p:nvSpPr>
          <p:spPr>
            <a:xfrm>
              <a:off x="6854239" y="5389448"/>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20" name="Rounded Rectangle 161"/>
            <p:cNvSpPr/>
            <p:nvPr/>
          </p:nvSpPr>
          <p:spPr>
            <a:xfrm>
              <a:off x="6629982" y="5407487"/>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21" name="Rounded Rectangle 162"/>
            <p:cNvSpPr/>
            <p:nvPr/>
          </p:nvSpPr>
          <p:spPr>
            <a:xfrm>
              <a:off x="7057989" y="5404449"/>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22" name="Rounded Rectangle 163"/>
            <p:cNvSpPr/>
            <p:nvPr/>
          </p:nvSpPr>
          <p:spPr>
            <a:xfrm>
              <a:off x="6832936" y="5410960"/>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23" name="Rounded Rectangle 174"/>
            <p:cNvSpPr/>
            <p:nvPr/>
          </p:nvSpPr>
          <p:spPr>
            <a:xfrm>
              <a:off x="6608679" y="5432217"/>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224" name="Straight Connector 223"/>
            <p:cNvCxnSpPr/>
            <p:nvPr/>
          </p:nvCxnSpPr>
          <p:spPr>
            <a:xfrm>
              <a:off x="6430662" y="6135185"/>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225" name="Straight Arrow Connector 224"/>
            <p:cNvCxnSpPr>
              <a:endCxn id="223" idx="2"/>
            </p:cNvCxnSpPr>
            <p:nvPr/>
          </p:nvCxnSpPr>
          <p:spPr>
            <a:xfrm flipV="1">
              <a:off x="6695682" y="5606222"/>
              <a:ext cx="0" cy="528962"/>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sp>
          <p:nvSpPr>
            <p:cNvPr id="226" name="Rounded Rectangle 178"/>
            <p:cNvSpPr/>
            <p:nvPr/>
          </p:nvSpPr>
          <p:spPr>
            <a:xfrm>
              <a:off x="7036686" y="5429179"/>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227" name="Straight Arrow Connector 226"/>
            <p:cNvCxnSpPr>
              <a:endCxn id="226" idx="2"/>
            </p:cNvCxnSpPr>
            <p:nvPr/>
          </p:nvCxnSpPr>
          <p:spPr>
            <a:xfrm flipV="1">
              <a:off x="7123689" y="5603185"/>
              <a:ext cx="0" cy="365424"/>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sp>
          <p:nvSpPr>
            <p:cNvPr id="228" name="Rounded Rectangle 181"/>
            <p:cNvSpPr/>
            <p:nvPr/>
          </p:nvSpPr>
          <p:spPr>
            <a:xfrm>
              <a:off x="6811634" y="5435690"/>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229" name="Straight Arrow Connector 228"/>
            <p:cNvCxnSpPr>
              <a:endCxn id="228" idx="2"/>
            </p:cNvCxnSpPr>
            <p:nvPr/>
          </p:nvCxnSpPr>
          <p:spPr>
            <a:xfrm flipV="1">
              <a:off x="6898636" y="5609696"/>
              <a:ext cx="0" cy="443735"/>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cxnSp>
          <p:nvCxnSpPr>
            <p:cNvPr id="231" name="Straight Connector 230"/>
            <p:cNvCxnSpPr/>
            <p:nvPr/>
          </p:nvCxnSpPr>
          <p:spPr>
            <a:xfrm>
              <a:off x="6623949" y="6044531"/>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232" name="Straight Connector 231"/>
            <p:cNvCxnSpPr/>
            <p:nvPr/>
          </p:nvCxnSpPr>
          <p:spPr>
            <a:xfrm>
              <a:off x="6863513" y="5968608"/>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sp>
          <p:nvSpPr>
            <p:cNvPr id="233" name="Rounded Rectangle 154"/>
            <p:cNvSpPr/>
            <p:nvPr/>
          </p:nvSpPr>
          <p:spPr>
            <a:xfrm>
              <a:off x="7288106" y="5384885"/>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34" name="Rounded Rectangle 155"/>
            <p:cNvSpPr/>
            <p:nvPr/>
          </p:nvSpPr>
          <p:spPr>
            <a:xfrm>
              <a:off x="7716113" y="5381847"/>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35" name="Rounded Rectangle 156"/>
            <p:cNvSpPr/>
            <p:nvPr/>
          </p:nvSpPr>
          <p:spPr>
            <a:xfrm>
              <a:off x="7491060" y="5388358"/>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36" name="Rounded Rectangle 161"/>
            <p:cNvSpPr/>
            <p:nvPr/>
          </p:nvSpPr>
          <p:spPr>
            <a:xfrm>
              <a:off x="7266803" y="5406397"/>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37" name="Rounded Rectangle 162"/>
            <p:cNvSpPr/>
            <p:nvPr/>
          </p:nvSpPr>
          <p:spPr>
            <a:xfrm>
              <a:off x="7694810" y="5403360"/>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38" name="Rounded Rectangle 163"/>
            <p:cNvSpPr/>
            <p:nvPr/>
          </p:nvSpPr>
          <p:spPr>
            <a:xfrm>
              <a:off x="7469757" y="5409870"/>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39" name="Rounded Rectangle 174"/>
            <p:cNvSpPr/>
            <p:nvPr/>
          </p:nvSpPr>
          <p:spPr>
            <a:xfrm>
              <a:off x="7245500" y="5431127"/>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240" name="Straight Connector 239"/>
            <p:cNvCxnSpPr/>
            <p:nvPr/>
          </p:nvCxnSpPr>
          <p:spPr>
            <a:xfrm>
              <a:off x="7067483" y="6134095"/>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241" name="Straight Arrow Connector 240"/>
            <p:cNvCxnSpPr>
              <a:endCxn id="239" idx="2"/>
            </p:cNvCxnSpPr>
            <p:nvPr/>
          </p:nvCxnSpPr>
          <p:spPr>
            <a:xfrm flipV="1">
              <a:off x="7332503" y="5605133"/>
              <a:ext cx="0" cy="528962"/>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sp>
          <p:nvSpPr>
            <p:cNvPr id="242" name="Rounded Rectangle 178"/>
            <p:cNvSpPr/>
            <p:nvPr/>
          </p:nvSpPr>
          <p:spPr>
            <a:xfrm>
              <a:off x="7673507" y="5428089"/>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243" name="Straight Arrow Connector 242"/>
            <p:cNvCxnSpPr>
              <a:endCxn id="242" idx="2"/>
            </p:cNvCxnSpPr>
            <p:nvPr/>
          </p:nvCxnSpPr>
          <p:spPr>
            <a:xfrm flipV="1">
              <a:off x="7760510" y="5602095"/>
              <a:ext cx="0" cy="365424"/>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sp>
          <p:nvSpPr>
            <p:cNvPr id="244" name="Rounded Rectangle 181"/>
            <p:cNvSpPr/>
            <p:nvPr/>
          </p:nvSpPr>
          <p:spPr>
            <a:xfrm>
              <a:off x="7448455" y="5434600"/>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245" name="Straight Arrow Connector 244"/>
            <p:cNvCxnSpPr>
              <a:endCxn id="244" idx="2"/>
            </p:cNvCxnSpPr>
            <p:nvPr/>
          </p:nvCxnSpPr>
          <p:spPr>
            <a:xfrm flipV="1">
              <a:off x="7535458" y="5608606"/>
              <a:ext cx="0" cy="443735"/>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cxnSp>
          <p:nvCxnSpPr>
            <p:cNvPr id="246" name="Straight Connector 245"/>
            <p:cNvCxnSpPr/>
            <p:nvPr/>
          </p:nvCxnSpPr>
          <p:spPr>
            <a:xfrm>
              <a:off x="7260770" y="6043441"/>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247" name="Straight Connector 246"/>
            <p:cNvCxnSpPr/>
            <p:nvPr/>
          </p:nvCxnSpPr>
          <p:spPr>
            <a:xfrm>
              <a:off x="7500334" y="5967519"/>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sp>
          <p:nvSpPr>
            <p:cNvPr id="248" name="Rounded Rectangle 154"/>
            <p:cNvSpPr/>
            <p:nvPr/>
          </p:nvSpPr>
          <p:spPr>
            <a:xfrm>
              <a:off x="7910940" y="5390037"/>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49" name="Rounded Rectangle 156"/>
            <p:cNvSpPr/>
            <p:nvPr/>
          </p:nvSpPr>
          <p:spPr>
            <a:xfrm>
              <a:off x="8113894" y="5393510"/>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50" name="Rounded Rectangle 161"/>
            <p:cNvSpPr/>
            <p:nvPr/>
          </p:nvSpPr>
          <p:spPr>
            <a:xfrm>
              <a:off x="7889637" y="5411549"/>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51" name="Rounded Rectangle 163"/>
            <p:cNvSpPr/>
            <p:nvPr/>
          </p:nvSpPr>
          <p:spPr>
            <a:xfrm>
              <a:off x="8092591" y="5415022"/>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52" name="Rounded Rectangle 174"/>
            <p:cNvSpPr/>
            <p:nvPr/>
          </p:nvSpPr>
          <p:spPr>
            <a:xfrm>
              <a:off x="7868334" y="5436279"/>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253" name="Straight Connector 252"/>
            <p:cNvCxnSpPr/>
            <p:nvPr/>
          </p:nvCxnSpPr>
          <p:spPr>
            <a:xfrm>
              <a:off x="7690317" y="6139247"/>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254" name="Straight Arrow Connector 253"/>
            <p:cNvCxnSpPr>
              <a:endCxn id="252" idx="2"/>
            </p:cNvCxnSpPr>
            <p:nvPr/>
          </p:nvCxnSpPr>
          <p:spPr>
            <a:xfrm flipV="1">
              <a:off x="7955337" y="5610284"/>
              <a:ext cx="0" cy="528962"/>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sp>
          <p:nvSpPr>
            <p:cNvPr id="255" name="Rounded Rectangle 181"/>
            <p:cNvSpPr/>
            <p:nvPr/>
          </p:nvSpPr>
          <p:spPr>
            <a:xfrm>
              <a:off x="8071289" y="5439752"/>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256" name="Straight Arrow Connector 255"/>
            <p:cNvCxnSpPr>
              <a:endCxn id="255" idx="2"/>
            </p:cNvCxnSpPr>
            <p:nvPr/>
          </p:nvCxnSpPr>
          <p:spPr>
            <a:xfrm flipV="1">
              <a:off x="8158292" y="5613757"/>
              <a:ext cx="0" cy="443735"/>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cxnSp>
          <p:nvCxnSpPr>
            <p:cNvPr id="257" name="Straight Connector 256"/>
            <p:cNvCxnSpPr/>
            <p:nvPr/>
          </p:nvCxnSpPr>
          <p:spPr>
            <a:xfrm>
              <a:off x="7883605" y="6048592"/>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sp>
          <p:nvSpPr>
            <p:cNvPr id="258" name="Rounded Rectangle 155"/>
            <p:cNvSpPr/>
            <p:nvPr/>
          </p:nvSpPr>
          <p:spPr>
            <a:xfrm>
              <a:off x="8320979" y="5389165"/>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59" name="Rounded Rectangle 162"/>
            <p:cNvSpPr/>
            <p:nvPr/>
          </p:nvSpPr>
          <p:spPr>
            <a:xfrm>
              <a:off x="8299677" y="5410678"/>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60" name="Rounded Rectangle 178"/>
            <p:cNvSpPr/>
            <p:nvPr/>
          </p:nvSpPr>
          <p:spPr>
            <a:xfrm>
              <a:off x="8278374" y="5435407"/>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261" name="Straight Arrow Connector 260"/>
            <p:cNvCxnSpPr>
              <a:endCxn id="260" idx="2"/>
            </p:cNvCxnSpPr>
            <p:nvPr/>
          </p:nvCxnSpPr>
          <p:spPr>
            <a:xfrm flipV="1">
              <a:off x="8365377" y="5609413"/>
              <a:ext cx="0" cy="365424"/>
            </a:xfrm>
            <a:prstGeom prst="straightConnector1">
              <a:avLst/>
            </a:prstGeom>
            <a:ln w="19050">
              <a:solidFill>
                <a:schemeClr val="bg1">
                  <a:lumMod val="50000"/>
                </a:schemeClr>
              </a:solidFill>
              <a:prstDash val="lgDash"/>
              <a:tailEnd type="arrow"/>
            </a:ln>
          </p:spPr>
          <p:style>
            <a:lnRef idx="2">
              <a:schemeClr val="accent3"/>
            </a:lnRef>
            <a:fillRef idx="1">
              <a:schemeClr val="lt1"/>
            </a:fillRef>
            <a:effectRef idx="0">
              <a:schemeClr val="accent3"/>
            </a:effectRef>
            <a:fontRef idx="minor">
              <a:schemeClr val="dk1"/>
            </a:fontRef>
          </p:style>
        </p:cxnSp>
        <p:cxnSp>
          <p:nvCxnSpPr>
            <p:cNvPr id="262" name="Straight Connector 261"/>
            <p:cNvCxnSpPr/>
            <p:nvPr/>
          </p:nvCxnSpPr>
          <p:spPr>
            <a:xfrm>
              <a:off x="8105201" y="5974837"/>
              <a:ext cx="49974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sp>
          <p:nvSpPr>
            <p:cNvPr id="279" name="Rectangle 278"/>
            <p:cNvSpPr/>
            <p:nvPr/>
          </p:nvSpPr>
          <p:spPr>
            <a:xfrm>
              <a:off x="5729723" y="6217930"/>
              <a:ext cx="657641"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C000"/>
                  </a:solidFill>
                  <a:effectLst/>
                  <a:uLnTx/>
                  <a:uFillTx/>
                </a:rPr>
                <a:t>…</a:t>
              </a:r>
              <a:endParaRPr kumimoji="0" lang="en-GB" sz="1100" b="0" i="0" u="none" strike="noStrike" kern="0" cap="none" spc="0" normalizeH="0" baseline="0" noProof="0" dirty="0">
                <a:ln>
                  <a:noFill/>
                </a:ln>
                <a:solidFill>
                  <a:srgbClr val="FFC000"/>
                </a:solidFill>
                <a:effectLst/>
                <a:uLnTx/>
                <a:uFillTx/>
              </a:endParaRPr>
            </a:p>
          </p:txBody>
        </p:sp>
        <p:cxnSp>
          <p:nvCxnSpPr>
            <p:cNvPr id="282" name="Straight Connector 281"/>
            <p:cNvCxnSpPr/>
            <p:nvPr/>
          </p:nvCxnSpPr>
          <p:spPr>
            <a:xfrm>
              <a:off x="4018025" y="5259924"/>
              <a:ext cx="142659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283" name="Straight Arrow Connector 282"/>
            <p:cNvCxnSpPr>
              <a:endCxn id="286" idx="2"/>
            </p:cNvCxnSpPr>
            <p:nvPr/>
          </p:nvCxnSpPr>
          <p:spPr>
            <a:xfrm flipV="1">
              <a:off x="4740335" y="4796886"/>
              <a:ext cx="0" cy="463038"/>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sp>
          <p:nvSpPr>
            <p:cNvPr id="284" name="Rounded Rectangle 62"/>
            <p:cNvSpPr/>
            <p:nvPr/>
          </p:nvSpPr>
          <p:spPr>
            <a:xfrm>
              <a:off x="4695937" y="4576639"/>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85" name="Rounded Rectangle 63"/>
            <p:cNvSpPr/>
            <p:nvPr/>
          </p:nvSpPr>
          <p:spPr>
            <a:xfrm>
              <a:off x="4674635" y="4598151"/>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86" name="Rounded Rectangle 64"/>
            <p:cNvSpPr/>
            <p:nvPr/>
          </p:nvSpPr>
          <p:spPr>
            <a:xfrm>
              <a:off x="4653332" y="4622881"/>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287" name="Straight Connector 286"/>
            <p:cNvCxnSpPr/>
            <p:nvPr/>
          </p:nvCxnSpPr>
          <p:spPr>
            <a:xfrm>
              <a:off x="4220236" y="5182962"/>
              <a:ext cx="142659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288" name="Straight Arrow Connector 287"/>
            <p:cNvCxnSpPr>
              <a:endCxn id="291" idx="2"/>
            </p:cNvCxnSpPr>
            <p:nvPr/>
          </p:nvCxnSpPr>
          <p:spPr>
            <a:xfrm flipV="1">
              <a:off x="4965786" y="4794369"/>
              <a:ext cx="0" cy="388593"/>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sp>
          <p:nvSpPr>
            <p:cNvPr id="289" name="Rounded Rectangle 62"/>
            <p:cNvSpPr/>
            <p:nvPr/>
          </p:nvSpPr>
          <p:spPr>
            <a:xfrm>
              <a:off x="4921389" y="4574121"/>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90" name="Rounded Rectangle 63"/>
            <p:cNvSpPr/>
            <p:nvPr/>
          </p:nvSpPr>
          <p:spPr>
            <a:xfrm>
              <a:off x="4900086" y="4595633"/>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91" name="Rounded Rectangle 64"/>
            <p:cNvSpPr/>
            <p:nvPr/>
          </p:nvSpPr>
          <p:spPr>
            <a:xfrm>
              <a:off x="4878783" y="4620363"/>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09" name="Rectangle 308"/>
            <p:cNvSpPr/>
            <p:nvPr/>
          </p:nvSpPr>
          <p:spPr>
            <a:xfrm>
              <a:off x="6135752" y="4489987"/>
              <a:ext cx="284052" cy="261610"/>
            </a:xfrm>
            <a:prstGeom prst="rect">
              <a:avLst/>
            </a:prstGeom>
            <a:ln>
              <a:noFill/>
            </a:ln>
          </p:spPr>
          <p:txBody>
            <a:bodyPr wrap="none">
              <a:spAutoFit/>
            </a:bodyPr>
            <a:lstStyle/>
            <a:p>
              <a:pPr lvl="0" algn="ctr">
                <a:defRPr/>
              </a:pPr>
              <a:r>
                <a:rPr lang="en-US" sz="1100" kern="0" dirty="0">
                  <a:solidFill>
                    <a:schemeClr val="bg1">
                      <a:lumMod val="50000"/>
                    </a:schemeClr>
                  </a:solidFill>
                </a:rPr>
                <a:t>…</a:t>
              </a:r>
              <a:endParaRPr lang="en-GB" sz="1100" kern="0" dirty="0">
                <a:solidFill>
                  <a:schemeClr val="bg1">
                    <a:lumMod val="50000"/>
                  </a:schemeClr>
                </a:solidFill>
              </a:endParaRPr>
            </a:p>
          </p:txBody>
        </p:sp>
        <p:sp>
          <p:nvSpPr>
            <p:cNvPr id="205" name="Rectangle 204"/>
            <p:cNvSpPr/>
            <p:nvPr/>
          </p:nvSpPr>
          <p:spPr>
            <a:xfrm>
              <a:off x="5317205" y="6217930"/>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210" name="Rectangle 209"/>
            <p:cNvSpPr/>
            <p:nvPr/>
          </p:nvSpPr>
          <p:spPr>
            <a:xfrm>
              <a:off x="5523464" y="6218357"/>
              <a:ext cx="208807" cy="208807"/>
            </a:xfrm>
            <a:prstGeom prst="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cxnSp>
          <p:nvCxnSpPr>
            <p:cNvPr id="211" name="Straight Connector 210"/>
            <p:cNvCxnSpPr/>
            <p:nvPr/>
          </p:nvCxnSpPr>
          <p:spPr>
            <a:xfrm>
              <a:off x="6653409" y="5338209"/>
              <a:ext cx="142659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230" name="Straight Arrow Connector 229"/>
            <p:cNvCxnSpPr>
              <a:endCxn id="265" idx="2"/>
            </p:cNvCxnSpPr>
            <p:nvPr/>
          </p:nvCxnSpPr>
          <p:spPr>
            <a:xfrm flipH="1" flipV="1">
              <a:off x="7370122" y="4794369"/>
              <a:ext cx="1209" cy="532563"/>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sp>
          <p:nvSpPr>
            <p:cNvPr id="263" name="Rounded Rectangle 62"/>
            <p:cNvSpPr/>
            <p:nvPr/>
          </p:nvSpPr>
          <p:spPr>
            <a:xfrm>
              <a:off x="7325724" y="4574121"/>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64" name="Rounded Rectangle 63"/>
            <p:cNvSpPr/>
            <p:nvPr/>
          </p:nvSpPr>
          <p:spPr>
            <a:xfrm>
              <a:off x="7304422" y="4595633"/>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65" name="Rounded Rectangle 64"/>
            <p:cNvSpPr/>
            <p:nvPr/>
          </p:nvSpPr>
          <p:spPr>
            <a:xfrm>
              <a:off x="7283119" y="4620363"/>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266" name="Straight Connector 265"/>
            <p:cNvCxnSpPr/>
            <p:nvPr/>
          </p:nvCxnSpPr>
          <p:spPr>
            <a:xfrm>
              <a:off x="6855355" y="5259924"/>
              <a:ext cx="142659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268" name="Straight Arrow Connector 267"/>
            <p:cNvCxnSpPr>
              <a:endCxn id="278" idx="2"/>
            </p:cNvCxnSpPr>
            <p:nvPr/>
          </p:nvCxnSpPr>
          <p:spPr>
            <a:xfrm flipV="1">
              <a:off x="7577664" y="4796886"/>
              <a:ext cx="0" cy="463038"/>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sp>
          <p:nvSpPr>
            <p:cNvPr id="270" name="Rounded Rectangle 62"/>
            <p:cNvSpPr/>
            <p:nvPr/>
          </p:nvSpPr>
          <p:spPr>
            <a:xfrm>
              <a:off x="7533267" y="4576639"/>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77" name="Rounded Rectangle 63"/>
            <p:cNvSpPr/>
            <p:nvPr/>
          </p:nvSpPr>
          <p:spPr>
            <a:xfrm>
              <a:off x="7511964" y="4598151"/>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78" name="Rounded Rectangle 64"/>
            <p:cNvSpPr/>
            <p:nvPr/>
          </p:nvSpPr>
          <p:spPr>
            <a:xfrm>
              <a:off x="7490662" y="4622881"/>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280" name="Straight Connector 279"/>
            <p:cNvCxnSpPr/>
            <p:nvPr/>
          </p:nvCxnSpPr>
          <p:spPr>
            <a:xfrm>
              <a:off x="7057565" y="5182962"/>
              <a:ext cx="1426590"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cxnSp>
          <p:nvCxnSpPr>
            <p:cNvPr id="281" name="Straight Arrow Connector 280"/>
            <p:cNvCxnSpPr>
              <a:endCxn id="294" idx="2"/>
            </p:cNvCxnSpPr>
            <p:nvPr/>
          </p:nvCxnSpPr>
          <p:spPr>
            <a:xfrm flipV="1">
              <a:off x="7803116" y="4794369"/>
              <a:ext cx="0" cy="388593"/>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sp>
          <p:nvSpPr>
            <p:cNvPr id="292" name="Rounded Rectangle 62"/>
            <p:cNvSpPr/>
            <p:nvPr/>
          </p:nvSpPr>
          <p:spPr>
            <a:xfrm>
              <a:off x="7758718" y="4574121"/>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93" name="Rounded Rectangle 63"/>
            <p:cNvSpPr/>
            <p:nvPr/>
          </p:nvSpPr>
          <p:spPr>
            <a:xfrm>
              <a:off x="7737415" y="4595633"/>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94" name="Rounded Rectangle 64"/>
            <p:cNvSpPr/>
            <p:nvPr/>
          </p:nvSpPr>
          <p:spPr>
            <a:xfrm>
              <a:off x="7716113" y="4620363"/>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299" name="Rounded Rectangle 62"/>
            <p:cNvSpPr/>
            <p:nvPr/>
          </p:nvSpPr>
          <p:spPr>
            <a:xfrm>
              <a:off x="2668402" y="3773839"/>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00" name="Rounded Rectangle 63"/>
            <p:cNvSpPr/>
            <p:nvPr/>
          </p:nvSpPr>
          <p:spPr>
            <a:xfrm>
              <a:off x="2647099" y="3795351"/>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01" name="Rounded Rectangle 64"/>
            <p:cNvSpPr/>
            <p:nvPr/>
          </p:nvSpPr>
          <p:spPr>
            <a:xfrm>
              <a:off x="2625797" y="3820081"/>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02" name="Rounded Rectangle 62"/>
            <p:cNvSpPr/>
            <p:nvPr/>
          </p:nvSpPr>
          <p:spPr>
            <a:xfrm>
              <a:off x="2875944" y="3776357"/>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03" name="Rounded Rectangle 63"/>
            <p:cNvSpPr/>
            <p:nvPr/>
          </p:nvSpPr>
          <p:spPr>
            <a:xfrm>
              <a:off x="2854642" y="3797869"/>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04" name="Rounded Rectangle 64"/>
            <p:cNvSpPr/>
            <p:nvPr/>
          </p:nvSpPr>
          <p:spPr>
            <a:xfrm>
              <a:off x="2833339" y="3822599"/>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05" name="Rounded Rectangle 62"/>
            <p:cNvSpPr/>
            <p:nvPr/>
          </p:nvSpPr>
          <p:spPr>
            <a:xfrm>
              <a:off x="3101396" y="3773839"/>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06" name="Rounded Rectangle 63"/>
            <p:cNvSpPr/>
            <p:nvPr/>
          </p:nvSpPr>
          <p:spPr>
            <a:xfrm>
              <a:off x="3080093" y="3795351"/>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07" name="Rounded Rectangle 64"/>
            <p:cNvSpPr/>
            <p:nvPr/>
          </p:nvSpPr>
          <p:spPr>
            <a:xfrm>
              <a:off x="3058790" y="3820081"/>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08" name="Rectangle 307"/>
            <p:cNvSpPr/>
            <p:nvPr/>
          </p:nvSpPr>
          <p:spPr>
            <a:xfrm>
              <a:off x="4315759" y="3689704"/>
              <a:ext cx="284052" cy="261610"/>
            </a:xfrm>
            <a:prstGeom prst="rect">
              <a:avLst/>
            </a:prstGeom>
            <a:ln>
              <a:noFill/>
            </a:ln>
          </p:spPr>
          <p:txBody>
            <a:bodyPr wrap="none">
              <a:spAutoFit/>
            </a:bodyPr>
            <a:lstStyle/>
            <a:p>
              <a:pPr algn="ctr"/>
              <a:r>
                <a:rPr lang="en-US" sz="1100" kern="0" dirty="0">
                  <a:solidFill>
                    <a:schemeClr val="bg1">
                      <a:lumMod val="50000"/>
                    </a:schemeClr>
                  </a:solidFill>
                </a:rPr>
                <a:t>…</a:t>
              </a:r>
              <a:endParaRPr lang="en-GB" sz="1100" kern="0" dirty="0">
                <a:solidFill>
                  <a:schemeClr val="bg1">
                    <a:lumMod val="50000"/>
                  </a:schemeClr>
                </a:solidFill>
              </a:endParaRPr>
            </a:p>
          </p:txBody>
        </p:sp>
        <p:sp>
          <p:nvSpPr>
            <p:cNvPr id="313" name="Rounded Rectangle 62"/>
            <p:cNvSpPr/>
            <p:nvPr/>
          </p:nvSpPr>
          <p:spPr>
            <a:xfrm>
              <a:off x="5505732" y="3773839"/>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14" name="Rounded Rectangle 63"/>
            <p:cNvSpPr/>
            <p:nvPr/>
          </p:nvSpPr>
          <p:spPr>
            <a:xfrm>
              <a:off x="5484429" y="3795351"/>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15" name="Rounded Rectangle 64"/>
            <p:cNvSpPr/>
            <p:nvPr/>
          </p:nvSpPr>
          <p:spPr>
            <a:xfrm>
              <a:off x="5463126" y="3820081"/>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16" name="Rounded Rectangle 62"/>
            <p:cNvSpPr/>
            <p:nvPr/>
          </p:nvSpPr>
          <p:spPr>
            <a:xfrm>
              <a:off x="5713274" y="3776357"/>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17" name="Rounded Rectangle 63"/>
            <p:cNvSpPr/>
            <p:nvPr/>
          </p:nvSpPr>
          <p:spPr>
            <a:xfrm>
              <a:off x="5691971" y="3797869"/>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18" name="Rounded Rectangle 64"/>
            <p:cNvSpPr/>
            <p:nvPr/>
          </p:nvSpPr>
          <p:spPr>
            <a:xfrm>
              <a:off x="5670669" y="3822599"/>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19" name="Rounded Rectangle 62"/>
            <p:cNvSpPr/>
            <p:nvPr/>
          </p:nvSpPr>
          <p:spPr>
            <a:xfrm>
              <a:off x="5938725" y="3773839"/>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20" name="Rounded Rectangle 63"/>
            <p:cNvSpPr/>
            <p:nvPr/>
          </p:nvSpPr>
          <p:spPr>
            <a:xfrm>
              <a:off x="5917423" y="3795351"/>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sp>
          <p:nvSpPr>
            <p:cNvPr id="321" name="Rounded Rectangle 64"/>
            <p:cNvSpPr/>
            <p:nvPr/>
          </p:nvSpPr>
          <p:spPr>
            <a:xfrm>
              <a:off x="5896120" y="3820081"/>
              <a:ext cx="174006" cy="174006"/>
            </a:xfrm>
            <a:prstGeom prst="roundRect">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chemeClr val="dk1"/>
                </a:solidFill>
                <a:effectLst/>
                <a:uLnTx/>
                <a:uFillTx/>
              </a:endParaRPr>
            </a:p>
          </p:txBody>
        </p:sp>
        <p:cxnSp>
          <p:nvCxnSpPr>
            <p:cNvPr id="322" name="Straight Arrow Connector 321"/>
            <p:cNvCxnSpPr>
              <a:stCxn id="170" idx="0"/>
              <a:endCxn id="301" idx="2"/>
            </p:cNvCxnSpPr>
            <p:nvPr/>
          </p:nvCxnSpPr>
          <p:spPr>
            <a:xfrm flipH="1" flipV="1">
              <a:off x="2712800" y="3994086"/>
              <a:ext cx="1819993" cy="626276"/>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cxnSp>
          <p:nvCxnSpPr>
            <p:cNvPr id="323" name="Straight Arrow Connector 322"/>
            <p:cNvCxnSpPr>
              <a:stCxn id="286" idx="0"/>
              <a:endCxn id="304" idx="2"/>
            </p:cNvCxnSpPr>
            <p:nvPr/>
          </p:nvCxnSpPr>
          <p:spPr>
            <a:xfrm flipH="1" flipV="1">
              <a:off x="2920342" y="3996604"/>
              <a:ext cx="1819993" cy="626276"/>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cxnSp>
          <p:nvCxnSpPr>
            <p:cNvPr id="324" name="Straight Arrow Connector 323"/>
            <p:cNvCxnSpPr>
              <a:stCxn id="291" idx="0"/>
              <a:endCxn id="307" idx="2"/>
            </p:cNvCxnSpPr>
            <p:nvPr/>
          </p:nvCxnSpPr>
          <p:spPr>
            <a:xfrm flipH="1" flipV="1">
              <a:off x="3145793" y="3994086"/>
              <a:ext cx="1819993" cy="626276"/>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cxnSp>
          <p:nvCxnSpPr>
            <p:cNvPr id="325" name="Straight Arrow Connector 324"/>
            <p:cNvCxnSpPr>
              <a:stCxn id="265" idx="0"/>
              <a:endCxn id="315" idx="2"/>
            </p:cNvCxnSpPr>
            <p:nvPr/>
          </p:nvCxnSpPr>
          <p:spPr>
            <a:xfrm flipH="1" flipV="1">
              <a:off x="5550129" y="3994086"/>
              <a:ext cx="1819993" cy="626276"/>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cxnSp>
          <p:nvCxnSpPr>
            <p:cNvPr id="326" name="Straight Arrow Connector 325"/>
            <p:cNvCxnSpPr>
              <a:stCxn id="278" idx="0"/>
              <a:endCxn id="318" idx="2"/>
            </p:cNvCxnSpPr>
            <p:nvPr/>
          </p:nvCxnSpPr>
          <p:spPr>
            <a:xfrm flipH="1" flipV="1">
              <a:off x="5757672" y="3996604"/>
              <a:ext cx="1819993" cy="626276"/>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cxnSp>
          <p:nvCxnSpPr>
            <p:cNvPr id="327" name="Straight Arrow Connector 326"/>
            <p:cNvCxnSpPr>
              <a:stCxn id="294" idx="0"/>
              <a:endCxn id="321" idx="2"/>
            </p:cNvCxnSpPr>
            <p:nvPr/>
          </p:nvCxnSpPr>
          <p:spPr>
            <a:xfrm flipH="1" flipV="1">
              <a:off x="5983123" y="3994086"/>
              <a:ext cx="1819993" cy="626276"/>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cxnSp>
          <p:nvCxnSpPr>
            <p:cNvPr id="328" name="Straight Arrow Connector 327"/>
            <p:cNvCxnSpPr>
              <a:stCxn id="63" idx="0"/>
              <a:endCxn id="301" idx="2"/>
            </p:cNvCxnSpPr>
            <p:nvPr/>
          </p:nvCxnSpPr>
          <p:spPr>
            <a:xfrm flipV="1">
              <a:off x="1870046" y="3994086"/>
              <a:ext cx="842754" cy="626276"/>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cxnSp>
          <p:nvCxnSpPr>
            <p:cNvPr id="329" name="Straight Arrow Connector 328"/>
            <p:cNvCxnSpPr>
              <a:stCxn id="63" idx="0"/>
              <a:endCxn id="304" idx="2"/>
            </p:cNvCxnSpPr>
            <p:nvPr/>
          </p:nvCxnSpPr>
          <p:spPr>
            <a:xfrm flipV="1">
              <a:off x="1870046" y="3996604"/>
              <a:ext cx="1050296" cy="623759"/>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cxnSp>
          <p:nvCxnSpPr>
            <p:cNvPr id="330" name="Straight Arrow Connector 329"/>
            <p:cNvCxnSpPr>
              <a:stCxn id="63" idx="0"/>
              <a:endCxn id="307" idx="2"/>
            </p:cNvCxnSpPr>
            <p:nvPr/>
          </p:nvCxnSpPr>
          <p:spPr>
            <a:xfrm flipV="1">
              <a:off x="1870046" y="3994086"/>
              <a:ext cx="1275748" cy="626276"/>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cxnSp>
          <p:nvCxnSpPr>
            <p:cNvPr id="331" name="Straight Arrow Connector 330"/>
            <p:cNvCxnSpPr>
              <a:stCxn id="63" idx="0"/>
              <a:endCxn id="315" idx="2"/>
            </p:cNvCxnSpPr>
            <p:nvPr/>
          </p:nvCxnSpPr>
          <p:spPr>
            <a:xfrm flipV="1">
              <a:off x="1870046" y="3994086"/>
              <a:ext cx="3680083" cy="626276"/>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cxnSp>
          <p:nvCxnSpPr>
            <p:cNvPr id="332" name="Straight Arrow Connector 331"/>
            <p:cNvCxnSpPr>
              <a:stCxn id="63" idx="0"/>
              <a:endCxn id="318" idx="2"/>
            </p:cNvCxnSpPr>
            <p:nvPr/>
          </p:nvCxnSpPr>
          <p:spPr>
            <a:xfrm flipV="1">
              <a:off x="1870046" y="3996604"/>
              <a:ext cx="3887626" cy="623759"/>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cxnSp>
          <p:nvCxnSpPr>
            <p:cNvPr id="333" name="Straight Arrow Connector 332"/>
            <p:cNvCxnSpPr>
              <a:stCxn id="63" idx="0"/>
              <a:endCxn id="321" idx="2"/>
            </p:cNvCxnSpPr>
            <p:nvPr/>
          </p:nvCxnSpPr>
          <p:spPr>
            <a:xfrm flipV="1">
              <a:off x="1870046" y="3994086"/>
              <a:ext cx="4113077" cy="626276"/>
            </a:xfrm>
            <a:prstGeom prst="straightConnector1">
              <a:avLst/>
            </a:prstGeom>
            <a:ln w="19050">
              <a:solidFill>
                <a:schemeClr val="bg1">
                  <a:lumMod val="50000"/>
                </a:schemeClr>
              </a:solidFill>
              <a:prstDash val="sysDot"/>
              <a:tailEnd type="arrow"/>
            </a:ln>
          </p:spPr>
          <p:style>
            <a:lnRef idx="2">
              <a:schemeClr val="accent3"/>
            </a:lnRef>
            <a:fillRef idx="1">
              <a:schemeClr val="lt1"/>
            </a:fillRef>
            <a:effectRef idx="0">
              <a:schemeClr val="accent3"/>
            </a:effectRef>
            <a:fontRef idx="minor">
              <a:schemeClr val="dk1"/>
            </a:fontRef>
          </p:style>
        </p:cxnSp>
        <p:sp>
          <p:nvSpPr>
            <p:cNvPr id="334" name="Rounded Rectangle 6"/>
            <p:cNvSpPr/>
            <p:nvPr/>
          </p:nvSpPr>
          <p:spPr>
            <a:xfrm>
              <a:off x="3206970" y="2328121"/>
              <a:ext cx="2472767" cy="901058"/>
            </a:xfrm>
            <a:prstGeom prst="roundRect">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cxnSp>
          <p:nvCxnSpPr>
            <p:cNvPr id="342" name="Straight Connector 341"/>
            <p:cNvCxnSpPr>
              <a:stCxn id="335" idx="4"/>
              <a:endCxn id="338" idx="0"/>
            </p:cNvCxnSpPr>
            <p:nvPr/>
          </p:nvCxnSpPr>
          <p:spPr>
            <a:xfrm flipH="1">
              <a:off x="3900251" y="2685602"/>
              <a:ext cx="181035" cy="192928"/>
            </a:xfrm>
            <a:prstGeom prst="lin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cxnSp>
        <p:cxnSp>
          <p:nvCxnSpPr>
            <p:cNvPr id="343" name="Straight Connector 342"/>
            <p:cNvCxnSpPr>
              <a:stCxn id="335" idx="4"/>
              <a:endCxn id="339" idx="0"/>
            </p:cNvCxnSpPr>
            <p:nvPr/>
          </p:nvCxnSpPr>
          <p:spPr>
            <a:xfrm>
              <a:off x="4081286" y="2685602"/>
              <a:ext cx="181034" cy="192928"/>
            </a:xfrm>
            <a:prstGeom prst="lin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cxnSp>
        <p:cxnSp>
          <p:nvCxnSpPr>
            <p:cNvPr id="344" name="Straight Connector 343"/>
            <p:cNvCxnSpPr>
              <a:stCxn id="335" idx="4"/>
              <a:endCxn id="340" idx="0"/>
            </p:cNvCxnSpPr>
            <p:nvPr/>
          </p:nvCxnSpPr>
          <p:spPr>
            <a:xfrm>
              <a:off x="4081286" y="2685602"/>
              <a:ext cx="543103" cy="192928"/>
            </a:xfrm>
            <a:prstGeom prst="lin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cxnSp>
        <p:cxnSp>
          <p:nvCxnSpPr>
            <p:cNvPr id="345" name="Straight Connector 344"/>
            <p:cNvCxnSpPr>
              <a:stCxn id="335" idx="4"/>
              <a:endCxn id="341" idx="0"/>
            </p:cNvCxnSpPr>
            <p:nvPr/>
          </p:nvCxnSpPr>
          <p:spPr>
            <a:xfrm>
              <a:off x="4081286" y="2685602"/>
              <a:ext cx="905172" cy="192928"/>
            </a:xfrm>
            <a:prstGeom prst="lin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cxnSp>
        <p:cxnSp>
          <p:nvCxnSpPr>
            <p:cNvPr id="346" name="Straight Connector 345"/>
            <p:cNvCxnSpPr>
              <a:stCxn id="336" idx="4"/>
              <a:endCxn id="340" idx="0"/>
            </p:cNvCxnSpPr>
            <p:nvPr/>
          </p:nvCxnSpPr>
          <p:spPr>
            <a:xfrm>
              <a:off x="4443355" y="2685602"/>
              <a:ext cx="181034" cy="192928"/>
            </a:xfrm>
            <a:prstGeom prst="lin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cxnSp>
        <p:cxnSp>
          <p:nvCxnSpPr>
            <p:cNvPr id="347" name="Straight Connector 346"/>
            <p:cNvCxnSpPr>
              <a:stCxn id="336" idx="4"/>
              <a:endCxn id="341" idx="0"/>
            </p:cNvCxnSpPr>
            <p:nvPr/>
          </p:nvCxnSpPr>
          <p:spPr>
            <a:xfrm>
              <a:off x="4443355" y="2685602"/>
              <a:ext cx="543103" cy="192928"/>
            </a:xfrm>
            <a:prstGeom prst="lin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cxnSp>
        <p:cxnSp>
          <p:nvCxnSpPr>
            <p:cNvPr id="348" name="Straight Connector 347"/>
            <p:cNvCxnSpPr>
              <a:stCxn id="336" idx="4"/>
              <a:endCxn id="339" idx="0"/>
            </p:cNvCxnSpPr>
            <p:nvPr/>
          </p:nvCxnSpPr>
          <p:spPr>
            <a:xfrm flipH="1">
              <a:off x="4262320" y="2685602"/>
              <a:ext cx="181035" cy="192928"/>
            </a:xfrm>
            <a:prstGeom prst="lin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cxnSp>
        <p:cxnSp>
          <p:nvCxnSpPr>
            <p:cNvPr id="349" name="Straight Connector 348"/>
            <p:cNvCxnSpPr>
              <a:stCxn id="336" idx="4"/>
              <a:endCxn id="338" idx="0"/>
            </p:cNvCxnSpPr>
            <p:nvPr/>
          </p:nvCxnSpPr>
          <p:spPr>
            <a:xfrm flipH="1">
              <a:off x="3900251" y="2685602"/>
              <a:ext cx="543104" cy="192928"/>
            </a:xfrm>
            <a:prstGeom prst="lin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cxnSp>
        <p:cxnSp>
          <p:nvCxnSpPr>
            <p:cNvPr id="350" name="Straight Connector 349"/>
            <p:cNvCxnSpPr>
              <a:stCxn id="337" idx="4"/>
              <a:endCxn id="338" idx="0"/>
            </p:cNvCxnSpPr>
            <p:nvPr/>
          </p:nvCxnSpPr>
          <p:spPr>
            <a:xfrm flipH="1">
              <a:off x="3900251" y="2685602"/>
              <a:ext cx="905173" cy="192928"/>
            </a:xfrm>
            <a:prstGeom prst="lin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cxnSp>
        <p:cxnSp>
          <p:nvCxnSpPr>
            <p:cNvPr id="351" name="Straight Connector 350"/>
            <p:cNvCxnSpPr>
              <a:stCxn id="337" idx="4"/>
              <a:endCxn id="339" idx="0"/>
            </p:cNvCxnSpPr>
            <p:nvPr/>
          </p:nvCxnSpPr>
          <p:spPr>
            <a:xfrm flipH="1">
              <a:off x="4262320" y="2685602"/>
              <a:ext cx="543104" cy="192928"/>
            </a:xfrm>
            <a:prstGeom prst="lin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cxnSp>
        <p:cxnSp>
          <p:nvCxnSpPr>
            <p:cNvPr id="352" name="Straight Connector 351"/>
            <p:cNvCxnSpPr>
              <a:stCxn id="337" idx="4"/>
              <a:endCxn id="340" idx="0"/>
            </p:cNvCxnSpPr>
            <p:nvPr/>
          </p:nvCxnSpPr>
          <p:spPr>
            <a:xfrm flipH="1">
              <a:off x="4624389" y="2685602"/>
              <a:ext cx="181035" cy="192928"/>
            </a:xfrm>
            <a:prstGeom prst="lin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cxnSp>
        <p:cxnSp>
          <p:nvCxnSpPr>
            <p:cNvPr id="353" name="Straight Connector 352"/>
            <p:cNvCxnSpPr>
              <a:stCxn id="337" idx="4"/>
              <a:endCxn id="341" idx="0"/>
            </p:cNvCxnSpPr>
            <p:nvPr/>
          </p:nvCxnSpPr>
          <p:spPr>
            <a:xfrm>
              <a:off x="4805424" y="2685602"/>
              <a:ext cx="181034" cy="192928"/>
            </a:xfrm>
            <a:prstGeom prst="lin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cxnSp>
        <p:cxnSp>
          <p:nvCxnSpPr>
            <p:cNvPr id="354" name="Straight Arrow Connector 353"/>
            <p:cNvCxnSpPr>
              <a:endCxn id="334" idx="2"/>
            </p:cNvCxnSpPr>
            <p:nvPr/>
          </p:nvCxnSpPr>
          <p:spPr>
            <a:xfrm flipH="1" flipV="1">
              <a:off x="4443354" y="3229179"/>
              <a:ext cx="4114" cy="362069"/>
            </a:xfrm>
            <a:prstGeom prst="straightConnector1">
              <a:avLst/>
            </a:prstGeom>
            <a:ln w="19050">
              <a:solidFill>
                <a:schemeClr val="bg1">
                  <a:lumMod val="5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5" name="Straight Arrow Connector 354"/>
            <p:cNvCxnSpPr>
              <a:stCxn id="334" idx="0"/>
            </p:cNvCxnSpPr>
            <p:nvPr/>
          </p:nvCxnSpPr>
          <p:spPr>
            <a:xfrm flipV="1">
              <a:off x="4443354" y="1958503"/>
              <a:ext cx="1" cy="369618"/>
            </a:xfrm>
            <a:prstGeom prst="straightConnector1">
              <a:avLst/>
            </a:prstGeom>
            <a:ln w="19050">
              <a:solidFill>
                <a:schemeClr val="bg1">
                  <a:lumMod val="5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5" name="Oval 334"/>
            <p:cNvSpPr/>
            <p:nvPr/>
          </p:nvSpPr>
          <p:spPr>
            <a:xfrm>
              <a:off x="3986654" y="2496339"/>
              <a:ext cx="189263" cy="189263"/>
            </a:xfrm>
            <a:prstGeom prst="ellips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336" name="Oval 335"/>
            <p:cNvSpPr/>
            <p:nvPr/>
          </p:nvSpPr>
          <p:spPr>
            <a:xfrm>
              <a:off x="4348723" y="2496339"/>
              <a:ext cx="189263" cy="189263"/>
            </a:xfrm>
            <a:prstGeom prst="ellips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337" name="Oval 336"/>
            <p:cNvSpPr/>
            <p:nvPr/>
          </p:nvSpPr>
          <p:spPr>
            <a:xfrm>
              <a:off x="4710792" y="2496339"/>
              <a:ext cx="189263" cy="189263"/>
            </a:xfrm>
            <a:prstGeom prst="ellips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338" name="Oval 337"/>
            <p:cNvSpPr/>
            <p:nvPr/>
          </p:nvSpPr>
          <p:spPr>
            <a:xfrm>
              <a:off x="3805619" y="2878530"/>
              <a:ext cx="189263" cy="189263"/>
            </a:xfrm>
            <a:prstGeom prst="ellips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339" name="Oval 338"/>
            <p:cNvSpPr/>
            <p:nvPr/>
          </p:nvSpPr>
          <p:spPr>
            <a:xfrm>
              <a:off x="4167688" y="2878530"/>
              <a:ext cx="189263" cy="189263"/>
            </a:xfrm>
            <a:prstGeom prst="ellips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340" name="Oval 339"/>
            <p:cNvSpPr/>
            <p:nvPr/>
          </p:nvSpPr>
          <p:spPr>
            <a:xfrm>
              <a:off x="4529757" y="2878530"/>
              <a:ext cx="189263" cy="189263"/>
            </a:xfrm>
            <a:prstGeom prst="ellips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341" name="Oval 340"/>
            <p:cNvSpPr/>
            <p:nvPr/>
          </p:nvSpPr>
          <p:spPr>
            <a:xfrm>
              <a:off x="4891826" y="2878530"/>
              <a:ext cx="189263" cy="189263"/>
            </a:xfrm>
            <a:prstGeom prst="ellips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cxnSp>
          <p:nvCxnSpPr>
            <p:cNvPr id="356" name="Straight Connector 355"/>
            <p:cNvCxnSpPr/>
            <p:nvPr/>
          </p:nvCxnSpPr>
          <p:spPr>
            <a:xfrm>
              <a:off x="2657006" y="3604274"/>
              <a:ext cx="3434423" cy="0"/>
            </a:xfrm>
            <a:prstGeom prst="line">
              <a:avLst/>
            </a:prstGeom>
            <a:ln w="19050">
              <a:solidFill>
                <a:schemeClr val="bg1">
                  <a:lumMod val="50000"/>
                </a:schemeClr>
              </a:solidFill>
            </a:ln>
          </p:spPr>
          <p:style>
            <a:lnRef idx="2">
              <a:schemeClr val="accent3"/>
            </a:lnRef>
            <a:fillRef idx="1">
              <a:schemeClr val="lt1"/>
            </a:fillRef>
            <a:effectRef idx="0">
              <a:schemeClr val="accent3"/>
            </a:effectRef>
            <a:fontRef idx="minor">
              <a:schemeClr val="dk1"/>
            </a:fontRef>
          </p:style>
        </p:cxnSp>
        <p:sp>
          <p:nvSpPr>
            <p:cNvPr id="357" name="Left Brace 356"/>
            <p:cNvSpPr/>
            <p:nvPr/>
          </p:nvSpPr>
          <p:spPr>
            <a:xfrm>
              <a:off x="567708" y="3773839"/>
              <a:ext cx="148118" cy="802800"/>
            </a:xfrm>
            <a:prstGeom prst="leftBrac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358" name="TextBox 357"/>
            <p:cNvSpPr txBox="1"/>
            <p:nvPr/>
          </p:nvSpPr>
          <p:spPr>
            <a:xfrm rot="16200000">
              <a:off x="-160359" y="4069350"/>
              <a:ext cx="1126722"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Hadamard product</a:t>
              </a:r>
              <a:endParaRPr kumimoji="0" lang="en-GB" sz="900" b="0" i="0" u="none" strike="noStrike" kern="0" cap="none" spc="0" normalizeH="0" baseline="0" noProof="0" dirty="0">
                <a:ln>
                  <a:noFill/>
                </a:ln>
                <a:solidFill>
                  <a:sysClr val="windowText" lastClr="000000"/>
                </a:solidFill>
                <a:effectLst/>
                <a:uLnTx/>
                <a:uFillTx/>
              </a:endParaRPr>
            </a:p>
          </p:txBody>
        </p:sp>
        <p:sp>
          <p:nvSpPr>
            <p:cNvPr id="359" name="Left Brace 358"/>
            <p:cNvSpPr/>
            <p:nvPr/>
          </p:nvSpPr>
          <p:spPr>
            <a:xfrm>
              <a:off x="567709" y="3773839"/>
              <a:ext cx="148118" cy="802800"/>
            </a:xfrm>
            <a:prstGeom prst="leftBrac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360" name="TextBox 359"/>
            <p:cNvSpPr txBox="1"/>
            <p:nvPr/>
          </p:nvSpPr>
          <p:spPr>
            <a:xfrm rot="16200000">
              <a:off x="-160358" y="4069350"/>
              <a:ext cx="1126722"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Hadamard product</a:t>
              </a:r>
              <a:endParaRPr kumimoji="0" lang="en-GB" sz="900" b="0" i="0" u="none" strike="noStrike" kern="0" cap="none" spc="0" normalizeH="0" baseline="0" noProof="0" dirty="0">
                <a:ln>
                  <a:noFill/>
                </a:ln>
                <a:solidFill>
                  <a:sysClr val="windowText" lastClr="000000"/>
                </a:solidFill>
                <a:effectLst/>
                <a:uLnTx/>
                <a:uFillTx/>
              </a:endParaRPr>
            </a:p>
          </p:txBody>
        </p:sp>
        <p:sp>
          <p:nvSpPr>
            <p:cNvPr id="361" name="Left Brace 360"/>
            <p:cNvSpPr/>
            <p:nvPr/>
          </p:nvSpPr>
          <p:spPr>
            <a:xfrm>
              <a:off x="578351" y="2379683"/>
              <a:ext cx="148118" cy="802800"/>
            </a:xfrm>
            <a:prstGeom prst="leftBrace">
              <a:avLst/>
            </a:prstGeom>
            <a:ln w="190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endParaRPr>
            </a:p>
          </p:txBody>
        </p:sp>
        <p:sp>
          <p:nvSpPr>
            <p:cNvPr id="362" name="TextBox 361"/>
            <p:cNvSpPr txBox="1"/>
            <p:nvPr/>
          </p:nvSpPr>
          <p:spPr>
            <a:xfrm rot="16200000">
              <a:off x="-149715" y="2675194"/>
              <a:ext cx="1126722"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Fully connected</a:t>
              </a:r>
              <a:endParaRPr kumimoji="0" lang="en-GB" sz="900" b="0" i="0" u="none" strike="noStrike" kern="0" cap="none" spc="0" normalizeH="0" baseline="0" noProof="0" dirty="0">
                <a:ln>
                  <a:noFill/>
                </a:ln>
                <a:solidFill>
                  <a:sysClr val="windowText" lastClr="000000"/>
                </a:solidFill>
                <a:effectLst/>
                <a:uLnTx/>
                <a:uFillTx/>
              </a:endParaRPr>
            </a:p>
          </p:txBody>
        </p:sp>
        <p:sp>
          <p:nvSpPr>
            <p:cNvPr id="363" name="TextBox 362"/>
            <p:cNvSpPr txBox="1"/>
            <p:nvPr/>
          </p:nvSpPr>
          <p:spPr>
            <a:xfrm>
              <a:off x="1408630" y="6471272"/>
              <a:ext cx="748824"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query</a:t>
              </a:r>
              <a:endParaRPr kumimoji="0" lang="en-GB" sz="900" b="0" i="0" u="none" strike="noStrike" kern="0" cap="none" spc="0" normalizeH="0" baseline="0" noProof="0" dirty="0">
                <a:ln>
                  <a:noFill/>
                </a:ln>
                <a:solidFill>
                  <a:sysClr val="windowText" lastClr="000000"/>
                </a:solidFill>
                <a:effectLst/>
                <a:uLnTx/>
                <a:uFillTx/>
              </a:endParaRPr>
            </a:p>
          </p:txBody>
        </p:sp>
        <p:sp>
          <p:nvSpPr>
            <p:cNvPr id="364" name="TextBox 363"/>
            <p:cNvSpPr txBox="1"/>
            <p:nvPr/>
          </p:nvSpPr>
          <p:spPr>
            <a:xfrm>
              <a:off x="5881159" y="6471913"/>
              <a:ext cx="748824"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rPr>
                <a:t>document</a:t>
              </a:r>
              <a:endParaRPr kumimoji="0" lang="en-GB" sz="900" b="0" i="0" u="none" strike="noStrike" kern="0" cap="none" spc="0" normalizeH="0" baseline="0" noProof="0" dirty="0">
                <a:ln>
                  <a:noFill/>
                </a:ln>
                <a:solidFill>
                  <a:sysClr val="windowText" lastClr="000000"/>
                </a:solidFill>
                <a:effectLst/>
                <a:uLnTx/>
                <a:uFillTx/>
              </a:endParaRPr>
            </a:p>
          </p:txBody>
        </p:sp>
      </p:grpSp>
      <p:sp>
        <p:nvSpPr>
          <p:cNvPr id="65" name="Title 64"/>
          <p:cNvSpPr>
            <a:spLocks noGrp="1"/>
          </p:cNvSpPr>
          <p:nvPr>
            <p:ph type="title"/>
          </p:nvPr>
        </p:nvSpPr>
        <p:spPr/>
        <p:txBody>
          <a:bodyPr/>
          <a:lstStyle/>
          <a:p>
            <a:r>
              <a:rPr lang="en-US" dirty="0"/>
              <a:t>Estimating relevance from text embeddings</a:t>
            </a:r>
            <a:endParaRPr lang="en-GB" dirty="0"/>
          </a:p>
        </p:txBody>
      </p:sp>
      <p:sp>
        <p:nvSpPr>
          <p:cNvPr id="365" name="Content Placeholder 5"/>
          <p:cNvSpPr txBox="1">
            <a:spLocks/>
          </p:cNvSpPr>
          <p:nvPr/>
        </p:nvSpPr>
        <p:spPr>
          <a:xfrm>
            <a:off x="8956286" y="1700903"/>
            <a:ext cx="3215510" cy="47258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200"/>
              </a:spcBef>
              <a:buFont typeface="Arial" panose="020B0604020202020204" pitchFamily="34" charset="0"/>
              <a:buNone/>
            </a:pPr>
            <a:r>
              <a:rPr lang="en-US" sz="2000" dirty="0"/>
              <a:t>Convolve over query and document terms</a:t>
            </a:r>
          </a:p>
          <a:p>
            <a:pPr marL="0" indent="0">
              <a:lnSpc>
                <a:spcPct val="120000"/>
              </a:lnSpc>
              <a:spcBef>
                <a:spcPts val="1200"/>
              </a:spcBef>
              <a:buFont typeface="Arial" panose="020B0604020202020204" pitchFamily="34" charset="0"/>
              <a:buNone/>
            </a:pPr>
            <a:r>
              <a:rPr lang="en-US" sz="2000" b="0" dirty="0">
                <a:ea typeface="Cambria Math" panose="02040503050406030204" pitchFamily="18" charset="0"/>
              </a:rPr>
              <a:t>Match query with moving windows over document</a:t>
            </a:r>
          </a:p>
          <a:p>
            <a:pPr marL="0" indent="0">
              <a:lnSpc>
                <a:spcPct val="120000"/>
              </a:lnSpc>
              <a:spcBef>
                <a:spcPts val="1200"/>
              </a:spcBef>
              <a:buFont typeface="Arial" panose="020B0604020202020204" pitchFamily="34" charset="0"/>
              <a:buNone/>
            </a:pPr>
            <a:r>
              <a:rPr lang="en-US" sz="2000" dirty="0"/>
              <a:t>Learn text embeddings specifically for the task</a:t>
            </a:r>
          </a:p>
          <a:p>
            <a:pPr marL="0" indent="0">
              <a:lnSpc>
                <a:spcPct val="120000"/>
              </a:lnSpc>
              <a:spcBef>
                <a:spcPts val="1200"/>
              </a:spcBef>
              <a:buFont typeface="Arial" panose="020B0604020202020204" pitchFamily="34" charset="0"/>
              <a:buNone/>
            </a:pPr>
            <a:r>
              <a:rPr lang="en-US" sz="2000" dirty="0"/>
              <a:t>Matching happens in embedding space</a:t>
            </a:r>
          </a:p>
          <a:p>
            <a:pPr marL="0" indent="0">
              <a:lnSpc>
                <a:spcPct val="120000"/>
              </a:lnSpc>
              <a:spcBef>
                <a:spcPts val="1200"/>
              </a:spcBef>
              <a:buFont typeface="Arial" panose="020B0604020202020204" pitchFamily="34" charset="0"/>
              <a:buNone/>
            </a:pPr>
            <a:r>
              <a:rPr lang="en-US" sz="1400" dirty="0"/>
              <a:t>* Network architecture slightly simplified for visualization – refer paper for exact details</a:t>
            </a:r>
          </a:p>
        </p:txBody>
      </p:sp>
    </p:spTree>
    <p:extLst>
      <p:ext uri="{BB962C8B-B14F-4D97-AF65-F5344CB8AC3E}">
        <p14:creationId xmlns:p14="http://schemas.microsoft.com/office/powerpoint/2010/main" val="508147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44551" y="2428185"/>
            <a:ext cx="3856037" cy="1639884"/>
          </a:xfrm>
        </p:spPr>
        <p:txBody>
          <a:bodyPr>
            <a:normAutofit/>
          </a:bodyPr>
          <a:lstStyle/>
          <a:p>
            <a:r>
              <a:rPr lang="en-US" sz="4800" dirty="0"/>
              <a:t>Distributed</a:t>
            </a:r>
            <a:br>
              <a:rPr lang="en-US" sz="4800" dirty="0"/>
            </a:br>
            <a:r>
              <a:rPr lang="en-US" sz="4800" dirty="0"/>
              <a:t>sub-model</a:t>
            </a:r>
            <a:endParaRPr lang="en-GB" sz="4800" dirty="0"/>
          </a:p>
        </p:txBody>
      </p:sp>
      <p:sp>
        <p:nvSpPr>
          <p:cNvPr id="9" name="Text Placeholder 8"/>
          <p:cNvSpPr>
            <a:spLocks noGrp="1"/>
          </p:cNvSpPr>
          <p:nvPr>
            <p:ph type="body" sz="half" idx="2"/>
          </p:nvPr>
        </p:nvSpPr>
        <p:spPr>
          <a:xfrm>
            <a:off x="4344551" y="4239959"/>
            <a:ext cx="3856037" cy="1573378"/>
          </a:xfrm>
        </p:spPr>
        <p:txBody>
          <a:bodyPr>
            <a:normAutofit fontScale="92500" lnSpcReduction="10000"/>
          </a:bodyPr>
          <a:lstStyle/>
          <a:p>
            <a:pPr>
              <a:lnSpc>
                <a:spcPct val="100000"/>
              </a:lnSpc>
              <a:spcBef>
                <a:spcPts val="2400"/>
              </a:spcBef>
            </a:pPr>
            <a:r>
              <a:rPr lang="en-US" sz="2800" dirty="0"/>
              <a:t>Learns representation of text and matches query with document in the embedding space</a:t>
            </a:r>
            <a:endParaRPr lang="en-GB" sz="2800" dirty="0"/>
          </a:p>
        </p:txBody>
      </p:sp>
      <p:pic>
        <p:nvPicPr>
          <p:cNvPr id="8" name="Picture 7">
            <a:extLst>
              <a:ext uri="{FF2B5EF4-FFF2-40B4-BE49-F238E27FC236}">
                <a16:creationId xmlns:a16="http://schemas.microsoft.com/office/drawing/2014/main" id="{E8541A4C-2A43-4DA4-9436-F01B2438D534}"/>
              </a:ext>
            </a:extLst>
          </p:cNvPr>
          <p:cNvPicPr>
            <a:picLocks noChangeAspect="1"/>
          </p:cNvPicPr>
          <p:nvPr/>
        </p:nvPicPr>
        <p:blipFill rotWithShape="1">
          <a:blip r:embed="rId2">
            <a:grayscl/>
          </a:blip>
          <a:srcRect l="52181" t="16675"/>
          <a:stretch/>
        </p:blipFill>
        <p:spPr>
          <a:xfrm>
            <a:off x="362533" y="1188720"/>
            <a:ext cx="3803904" cy="5087863"/>
          </a:xfrm>
          <a:prstGeom prst="rect">
            <a:avLst/>
          </a:prstGeom>
        </p:spPr>
      </p:pic>
    </p:spTree>
    <p:extLst>
      <p:ext uri="{BB962C8B-B14F-4D97-AF65-F5344CB8AC3E}">
        <p14:creationId xmlns:p14="http://schemas.microsoft.com/office/powerpoint/2010/main" val="1357900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781050"/>
            <a:ext cx="4881562" cy="1600200"/>
          </a:xfrm>
        </p:spPr>
        <p:txBody>
          <a:bodyPr anchor="ctr">
            <a:normAutofit/>
          </a:bodyPr>
          <a:lstStyle/>
          <a:p>
            <a:r>
              <a:rPr lang="en-US" sz="4800" dirty="0"/>
              <a:t>The Duet model</a:t>
            </a:r>
            <a:endParaRPr lang="en-GB" sz="4800" dirty="0"/>
          </a:p>
        </p:txBody>
      </p:sp>
      <mc:AlternateContent xmlns:mc="http://schemas.openxmlformats.org/markup-compatibility/2006" xmlns:a14="http://schemas.microsoft.com/office/drawing/2010/main">
        <mc:Choice Requires="a14">
          <p:sp>
            <p:nvSpPr>
              <p:cNvPr id="6" name="Text Placeholder 5"/>
              <p:cNvSpPr>
                <a:spLocks noGrp="1"/>
              </p:cNvSpPr>
              <p:nvPr>
                <p:ph type="body" sz="half" idx="2"/>
              </p:nvPr>
            </p:nvSpPr>
            <p:spPr>
              <a:xfrm>
                <a:off x="839788" y="2425700"/>
                <a:ext cx="4424362" cy="4348508"/>
              </a:xfrm>
            </p:spPr>
            <p:txBody>
              <a:bodyPr>
                <a:normAutofit/>
              </a:bodyPr>
              <a:lstStyle/>
              <a:p>
                <a:pPr>
                  <a:lnSpc>
                    <a:spcPct val="100000"/>
                  </a:lnSpc>
                  <a:spcBef>
                    <a:spcPts val="2400"/>
                  </a:spcBef>
                </a:pPr>
                <a:r>
                  <a:rPr lang="en-US" sz="1800" dirty="0"/>
                  <a:t>Training sample: </a:t>
                </a:r>
                <a14:m>
                  <m:oMath xmlns:m="http://schemas.openxmlformats.org/officeDocument/2006/math">
                    <m:r>
                      <a:rPr lang="en-US" sz="1800" b="0" i="1" smtClean="0">
                        <a:latin typeface="Cambria Math" panose="02040503050406030204" pitchFamily="18" charset="0"/>
                      </a:rPr>
                      <m:t>𝑄</m:t>
                    </m:r>
                    <m:r>
                      <a:rPr lang="en-US" sz="1800" b="0" i="1" smtClean="0">
                        <a:latin typeface="Cambria Math" panose="02040503050406030204" pitchFamily="18" charset="0"/>
                      </a:rPr>
                      <m:t>, </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𝐷</m:t>
                        </m:r>
                      </m:e>
                      <m:sup>
                        <m:r>
                          <a:rPr lang="en-US" sz="1800" b="0" i="1" smtClean="0">
                            <a:latin typeface="Cambria Math" panose="02040503050406030204" pitchFamily="18" charset="0"/>
                          </a:rPr>
                          <m:t>+</m:t>
                        </m:r>
                      </m:sup>
                    </m:sSup>
                    <m:r>
                      <a:rPr lang="en-US" sz="1800" b="0" i="1" smtClean="0">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𝐷</m:t>
                        </m:r>
                      </m:e>
                      <m:sub>
                        <m:r>
                          <a:rPr lang="en-US" sz="1800" i="1">
                            <a:latin typeface="Cambria Math" panose="02040503050406030204" pitchFamily="18" charset="0"/>
                          </a:rPr>
                          <m:t>1</m:t>
                        </m:r>
                      </m:sub>
                      <m:sup>
                        <m:r>
                          <a:rPr lang="en-US" sz="1800" i="1">
                            <a:latin typeface="Cambria Math" panose="02040503050406030204" pitchFamily="18" charset="0"/>
                          </a:rPr>
                          <m:t>−</m:t>
                        </m:r>
                      </m:sup>
                    </m:sSubSup>
                    <m:r>
                      <a:rPr lang="en-US" sz="1800" i="1">
                        <a:latin typeface="Cambria Math" panose="02040503050406030204" pitchFamily="18" charset="0"/>
                      </a:rPr>
                      <m:t> </m:t>
                    </m:r>
                    <m:sSubSup>
                      <m:sSubSupPr>
                        <m:ctrlPr>
                          <a:rPr lang="en-US" sz="1800" i="1">
                            <a:latin typeface="Cambria Math" panose="02040503050406030204" pitchFamily="18" charset="0"/>
                          </a:rPr>
                        </m:ctrlPr>
                      </m:sSubSupPr>
                      <m:e>
                        <m:r>
                          <a:rPr lang="en-US" sz="1800" i="1">
                            <a:latin typeface="Cambria Math" panose="02040503050406030204" pitchFamily="18" charset="0"/>
                          </a:rPr>
                          <m:t>𝐷</m:t>
                        </m:r>
                      </m:e>
                      <m:sub>
                        <m:r>
                          <a:rPr lang="en-US" sz="1800" b="0" i="1" smtClean="0">
                            <a:latin typeface="Cambria Math" panose="02040503050406030204" pitchFamily="18" charset="0"/>
                          </a:rPr>
                          <m:t>2</m:t>
                        </m:r>
                      </m:sub>
                      <m:sup>
                        <m:r>
                          <a:rPr lang="en-US" sz="1800" i="1">
                            <a:latin typeface="Cambria Math" panose="02040503050406030204" pitchFamily="18" charset="0"/>
                          </a:rPr>
                          <m:t>−</m:t>
                        </m:r>
                      </m:sup>
                    </m:sSubSup>
                    <m:r>
                      <a:rPr lang="en-US" sz="1800" i="1">
                        <a:latin typeface="Cambria Math" panose="02040503050406030204" pitchFamily="18" charset="0"/>
                      </a:rPr>
                      <m:t> </m:t>
                    </m:r>
                    <m:sSubSup>
                      <m:sSubSupPr>
                        <m:ctrlPr>
                          <a:rPr lang="en-US" sz="1800" i="1">
                            <a:latin typeface="Cambria Math" panose="02040503050406030204" pitchFamily="18" charset="0"/>
                          </a:rPr>
                        </m:ctrlPr>
                      </m:sSubSupPr>
                      <m:e>
                        <m:r>
                          <a:rPr lang="en-US" sz="1800" i="1">
                            <a:latin typeface="Cambria Math" panose="02040503050406030204" pitchFamily="18" charset="0"/>
                          </a:rPr>
                          <m:t>𝐷</m:t>
                        </m:r>
                      </m:e>
                      <m:sub>
                        <m:r>
                          <a:rPr lang="en-US" sz="1800" b="0" i="1" smtClean="0">
                            <a:latin typeface="Cambria Math" panose="02040503050406030204" pitchFamily="18" charset="0"/>
                          </a:rPr>
                          <m:t>3</m:t>
                        </m:r>
                      </m:sub>
                      <m:sup>
                        <m:r>
                          <a:rPr lang="en-US" sz="1800" i="1">
                            <a:latin typeface="Cambria Math" panose="02040503050406030204" pitchFamily="18" charset="0"/>
                          </a:rPr>
                          <m:t>−</m:t>
                        </m:r>
                      </m:sup>
                    </m:sSubSup>
                    <m:r>
                      <a:rPr lang="en-US" sz="1800" i="1">
                        <a:latin typeface="Cambria Math" panose="02040503050406030204" pitchFamily="18" charset="0"/>
                      </a:rPr>
                      <m:t> </m:t>
                    </m:r>
                    <m:sSubSup>
                      <m:sSubSupPr>
                        <m:ctrlPr>
                          <a:rPr lang="en-US" sz="1800" i="1">
                            <a:latin typeface="Cambria Math" panose="02040503050406030204" pitchFamily="18" charset="0"/>
                          </a:rPr>
                        </m:ctrlPr>
                      </m:sSubSupPr>
                      <m:e>
                        <m:r>
                          <a:rPr lang="en-US" sz="1800" i="1">
                            <a:latin typeface="Cambria Math" panose="02040503050406030204" pitchFamily="18" charset="0"/>
                          </a:rPr>
                          <m:t>𝐷</m:t>
                        </m:r>
                      </m:e>
                      <m:sub>
                        <m:r>
                          <a:rPr lang="en-US" sz="1800" b="0" i="1" smtClean="0">
                            <a:latin typeface="Cambria Math" panose="02040503050406030204" pitchFamily="18" charset="0"/>
                          </a:rPr>
                          <m:t>4</m:t>
                        </m:r>
                      </m:sub>
                      <m:sup>
                        <m:r>
                          <a:rPr lang="en-US" sz="1800" i="1">
                            <a:latin typeface="Cambria Math" panose="02040503050406030204" pitchFamily="18" charset="0"/>
                          </a:rPr>
                          <m:t>−</m:t>
                        </m:r>
                      </m:sup>
                    </m:sSubSup>
                  </m:oMath>
                </a14:m>
                <a:endParaRPr lang="en-US" sz="1800" b="0" dirty="0"/>
              </a:p>
              <a:p>
                <a:pPr>
                  <a:lnSpc>
                    <a:spcPct val="30000"/>
                  </a:lnSpc>
                  <a:spcBef>
                    <a:spcPts val="600"/>
                  </a:spcBef>
                </a:pPr>
                <a:endParaRPr lang="en-US" sz="1800" i="1" dirty="0">
                  <a:latin typeface="Cambria Math" panose="02040503050406030204" pitchFamily="18" charset="0"/>
                </a:endParaRPr>
              </a:p>
              <a:p>
                <a:pPr>
                  <a:lnSpc>
                    <a:spcPct val="100000"/>
                  </a:lnSpc>
                  <a:spcBef>
                    <a:spcPts val="2400"/>
                  </a:spcBef>
                </a:pPr>
                <a14:m>
                  <m:oMathPara xmlns:m="http://schemas.openxmlformats.org/officeDocument/2006/math">
                    <m:oMathParaPr>
                      <m:jc m:val="left"/>
                    </m:oMathParaPr>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𝐷</m:t>
                          </m:r>
                        </m:e>
                        <m:sup>
                          <m:r>
                            <a:rPr lang="en-US" sz="1800" i="1">
                              <a:latin typeface="Cambria Math" panose="02040503050406030204" pitchFamily="18" charset="0"/>
                            </a:rPr>
                            <m:t>+</m:t>
                          </m:r>
                        </m:sup>
                      </m:sSup>
                      <m:r>
                        <a:rPr lang="en-US" sz="1800" b="0" i="1" smtClean="0">
                          <a:latin typeface="Cambria Math" panose="02040503050406030204" pitchFamily="18" charset="0"/>
                        </a:rPr>
                        <m:t>=</m:t>
                      </m:r>
                      <m:r>
                        <a:rPr lang="en-US" sz="1800" b="0" i="1" smtClean="0">
                          <a:latin typeface="Cambria Math" panose="02040503050406030204" pitchFamily="18" charset="0"/>
                        </a:rPr>
                        <m:t>𝐷𝑜𝑐𝑢𝑚𝑒𝑛𝑡</m:t>
                      </m:r>
                      <m:r>
                        <a:rPr lang="en-US" sz="1800" b="0" i="1" smtClean="0">
                          <a:latin typeface="Cambria Math" panose="02040503050406030204" pitchFamily="18" charset="0"/>
                        </a:rPr>
                        <m:t> </m:t>
                      </m:r>
                      <m:r>
                        <a:rPr lang="en-US" sz="1800" b="0" i="1" smtClean="0">
                          <a:latin typeface="Cambria Math" panose="02040503050406030204" pitchFamily="18" charset="0"/>
                        </a:rPr>
                        <m:t>𝑟𝑎𝑡𝑒𝑑</m:t>
                      </m:r>
                      <m:r>
                        <a:rPr lang="en-US" sz="1800" b="0" i="1" smtClean="0">
                          <a:latin typeface="Cambria Math" panose="02040503050406030204" pitchFamily="18" charset="0"/>
                        </a:rPr>
                        <m:t> </m:t>
                      </m:r>
                      <m:r>
                        <a:rPr lang="en-US" sz="1800" b="0" i="1" smtClean="0">
                          <a:latin typeface="Cambria Math" panose="02040503050406030204" pitchFamily="18" charset="0"/>
                        </a:rPr>
                        <m:t>𝐸𝑥𝑐𝑒𝑙𝑙𝑒𝑛𝑡</m:t>
                      </m:r>
                      <m:r>
                        <a:rPr lang="en-US" sz="1800" b="0" i="1" smtClean="0">
                          <a:latin typeface="Cambria Math" panose="02040503050406030204" pitchFamily="18" charset="0"/>
                        </a:rPr>
                        <m:t> </m:t>
                      </m:r>
                      <m:r>
                        <a:rPr lang="en-US" sz="1800" b="0" i="1" smtClean="0">
                          <a:latin typeface="Cambria Math" panose="02040503050406030204" pitchFamily="18" charset="0"/>
                        </a:rPr>
                        <m:t>𝑜𝑟</m:t>
                      </m:r>
                      <m:r>
                        <a:rPr lang="en-US" sz="1800" b="0" i="1" smtClean="0">
                          <a:latin typeface="Cambria Math" panose="02040503050406030204" pitchFamily="18" charset="0"/>
                        </a:rPr>
                        <m:t> </m:t>
                      </m:r>
                      <m:r>
                        <a:rPr lang="en-US" sz="1800" b="0" i="1" smtClean="0">
                          <a:latin typeface="Cambria Math" panose="02040503050406030204" pitchFamily="18" charset="0"/>
                        </a:rPr>
                        <m:t>𝐺𝑜𝑜𝑑</m:t>
                      </m:r>
                    </m:oMath>
                  </m:oMathPara>
                </a14:m>
                <a:endParaRPr lang="en-US" sz="1800" b="0" dirty="0"/>
              </a:p>
              <a:p>
                <a:pPr>
                  <a:lnSpc>
                    <a:spcPct val="100000"/>
                  </a:lnSpc>
                  <a:spcBef>
                    <a:spcPts val="2400"/>
                  </a:spcBef>
                </a:pPr>
                <a14:m>
                  <m:oMathPara xmlns:m="http://schemas.openxmlformats.org/officeDocument/2006/math">
                    <m:oMathParaPr>
                      <m:jc m:val="left"/>
                    </m:oMathParaPr>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𝐷</m:t>
                          </m:r>
                        </m:e>
                        <m:sup>
                          <m:r>
                            <a:rPr lang="en-US" sz="1800" b="0" i="1" smtClean="0">
                              <a:latin typeface="Cambria Math" panose="02040503050406030204" pitchFamily="18" charset="0"/>
                            </a:rPr>
                            <m:t>−</m:t>
                          </m:r>
                        </m:sup>
                      </m:sSup>
                      <m:r>
                        <a:rPr lang="en-US" sz="1800" i="1">
                          <a:latin typeface="Cambria Math" panose="02040503050406030204" pitchFamily="18" charset="0"/>
                        </a:rPr>
                        <m:t>=</m:t>
                      </m:r>
                      <m:r>
                        <a:rPr lang="en-US" sz="1800" i="1">
                          <a:latin typeface="Cambria Math" panose="02040503050406030204" pitchFamily="18" charset="0"/>
                        </a:rPr>
                        <m:t>𝐷𝑜𝑐𝑢𝑚𝑒𝑛𝑡</m:t>
                      </m:r>
                      <m:r>
                        <a:rPr lang="en-US" sz="1800" i="1">
                          <a:latin typeface="Cambria Math" panose="02040503050406030204" pitchFamily="18" charset="0"/>
                        </a:rPr>
                        <m:t> 2 </m:t>
                      </m:r>
                      <m:r>
                        <a:rPr lang="en-US" sz="1800" i="1">
                          <a:latin typeface="Cambria Math" panose="02040503050406030204" pitchFamily="18" charset="0"/>
                        </a:rPr>
                        <m:t>𝑟𝑎𝑡𝑖𝑛𝑔𝑠</m:t>
                      </m:r>
                      <m:r>
                        <a:rPr lang="en-US" sz="1800" b="0" i="1" smtClean="0">
                          <a:latin typeface="Cambria Math" panose="02040503050406030204" pitchFamily="18" charset="0"/>
                        </a:rPr>
                        <m:t> </m:t>
                      </m:r>
                      <m:r>
                        <a:rPr lang="en-US" sz="1800" b="0" i="1" smtClean="0">
                          <a:latin typeface="Cambria Math" panose="02040503050406030204" pitchFamily="18" charset="0"/>
                        </a:rPr>
                        <m:t>𝑤𝑜𝑟𝑠𝑒</m:t>
                      </m:r>
                      <m:r>
                        <a:rPr lang="en-US" sz="1800" b="0" i="1" smtClean="0">
                          <a:latin typeface="Cambria Math" panose="02040503050406030204" pitchFamily="18" charset="0"/>
                        </a:rPr>
                        <m:t> </m:t>
                      </m:r>
                      <m:r>
                        <a:rPr lang="en-US" sz="1800" b="0" i="1" smtClean="0">
                          <a:latin typeface="Cambria Math" panose="02040503050406030204" pitchFamily="18" charset="0"/>
                        </a:rPr>
                        <m:t>𝑡h𝑎𝑛</m:t>
                      </m:r>
                      <m:r>
                        <a:rPr lang="en-US" sz="1800" b="0" i="1" smtClean="0">
                          <a:latin typeface="Cambria Math" panose="02040503050406030204" pitchFamily="18" charset="0"/>
                        </a:rPr>
                        <m:t> </m:t>
                      </m:r>
                      <m:sSup>
                        <m:sSupPr>
                          <m:ctrlPr>
                            <a:rPr lang="en-US" sz="1800" i="1">
                              <a:latin typeface="Cambria Math" panose="02040503050406030204" pitchFamily="18" charset="0"/>
                            </a:rPr>
                          </m:ctrlPr>
                        </m:sSupPr>
                        <m:e>
                          <m:r>
                            <a:rPr lang="en-US" sz="1800" i="1">
                              <a:latin typeface="Cambria Math" panose="02040503050406030204" pitchFamily="18" charset="0"/>
                            </a:rPr>
                            <m:t>𝐷</m:t>
                          </m:r>
                        </m:e>
                        <m:sup>
                          <m:r>
                            <a:rPr lang="en-US" sz="1800" i="1">
                              <a:latin typeface="Cambria Math" panose="02040503050406030204" pitchFamily="18" charset="0"/>
                            </a:rPr>
                            <m:t>+</m:t>
                          </m:r>
                        </m:sup>
                      </m:sSup>
                    </m:oMath>
                  </m:oMathPara>
                </a14:m>
                <a:endParaRPr lang="en-US" sz="1800" dirty="0"/>
              </a:p>
              <a:p>
                <a:pPr>
                  <a:lnSpc>
                    <a:spcPct val="100000"/>
                  </a:lnSpc>
                  <a:spcBef>
                    <a:spcPts val="2400"/>
                  </a:spcBef>
                </a:pPr>
                <a:endParaRPr lang="en-US" sz="1800" dirty="0"/>
              </a:p>
              <a:p>
                <a:pPr>
                  <a:lnSpc>
                    <a:spcPct val="100000"/>
                  </a:lnSpc>
                  <a:spcBef>
                    <a:spcPts val="2400"/>
                  </a:spcBef>
                </a:pPr>
                <a:endParaRPr lang="en-US" sz="1800" dirty="0"/>
              </a:p>
              <a:p>
                <a:pPr>
                  <a:lnSpc>
                    <a:spcPct val="100000"/>
                  </a:lnSpc>
                  <a:spcBef>
                    <a:spcPts val="2400"/>
                  </a:spcBef>
                </a:pPr>
                <a:r>
                  <a:rPr lang="en-US" sz="1800" dirty="0"/>
                  <a:t>Optimize cross-entropy loss</a:t>
                </a:r>
              </a:p>
              <a:p>
                <a:pPr>
                  <a:lnSpc>
                    <a:spcPct val="100000"/>
                  </a:lnSpc>
                  <a:spcBef>
                    <a:spcPts val="2400"/>
                  </a:spcBef>
                </a:pPr>
                <a:r>
                  <a:rPr lang="en-US" sz="1800" dirty="0"/>
                  <a:t>Implemented using CNTK (</a:t>
                </a:r>
                <a:r>
                  <a:rPr lang="en-US" sz="1800" dirty="0">
                    <a:hlinkClick r:id="rId2"/>
                  </a:rPr>
                  <a:t>GitHub link</a:t>
                </a:r>
                <a:r>
                  <a:rPr lang="en-US" sz="1800" dirty="0"/>
                  <a:t>)</a:t>
                </a:r>
                <a:endParaRPr lang="en-GB" sz="1800" dirty="0"/>
              </a:p>
            </p:txBody>
          </p:sp>
        </mc:Choice>
        <mc:Fallback xmlns="">
          <p:sp>
            <p:nvSpPr>
              <p:cNvPr id="6" name="Text Placeholder 5"/>
              <p:cNvSpPr>
                <a:spLocks noGrp="1" noRot="1" noChangeAspect="1" noMove="1" noResize="1" noEditPoints="1" noAdjustHandles="1" noChangeArrowheads="1" noChangeShapeType="1" noTextEdit="1"/>
              </p:cNvSpPr>
              <p:nvPr>
                <p:ph type="body" sz="half" idx="2"/>
              </p:nvPr>
            </p:nvSpPr>
            <p:spPr>
              <a:xfrm>
                <a:off x="839788" y="2425700"/>
                <a:ext cx="4424362" cy="4348508"/>
              </a:xfrm>
              <a:blipFill>
                <a:blip r:embed="rId3"/>
                <a:stretch>
                  <a:fillRect l="-1240" t="-842"/>
                </a:stretch>
              </a:blipFill>
            </p:spPr>
            <p:txBody>
              <a:bodyPr/>
              <a:lstStyle/>
              <a:p>
                <a:r>
                  <a:rPr lang="en-GB">
                    <a:noFill/>
                  </a:rPr>
                  <a:t> </a:t>
                </a:r>
              </a:p>
            </p:txBody>
          </p:sp>
        </mc:Fallback>
      </mc:AlternateContent>
      <p:pic>
        <p:nvPicPr>
          <p:cNvPr id="8" name="Picture 7"/>
          <p:cNvPicPr>
            <a:picLocks noChangeAspect="1"/>
          </p:cNvPicPr>
          <p:nvPr/>
        </p:nvPicPr>
        <p:blipFill>
          <a:blip r:embed="rId4"/>
          <a:stretch>
            <a:fillRect/>
          </a:stretch>
        </p:blipFill>
        <p:spPr>
          <a:xfrm>
            <a:off x="990332" y="3869918"/>
            <a:ext cx="3650180" cy="730036"/>
          </a:xfrm>
          <a:prstGeom prst="rect">
            <a:avLst/>
          </a:prstGeom>
        </p:spPr>
      </p:pic>
      <p:pic>
        <p:nvPicPr>
          <p:cNvPr id="9" name="Picture 8">
            <a:extLst>
              <a:ext uri="{FF2B5EF4-FFF2-40B4-BE49-F238E27FC236}">
                <a16:creationId xmlns:a16="http://schemas.microsoft.com/office/drawing/2014/main" id="{C832AEB0-D0B2-47CF-A41E-0CBC219135E1}"/>
              </a:ext>
            </a:extLst>
          </p:cNvPr>
          <p:cNvPicPr>
            <a:picLocks noChangeAspect="1"/>
          </p:cNvPicPr>
          <p:nvPr/>
        </p:nvPicPr>
        <p:blipFill>
          <a:blip r:embed="rId5">
            <a:grayscl/>
          </a:blip>
          <a:stretch>
            <a:fillRect/>
          </a:stretch>
        </p:blipFill>
        <p:spPr>
          <a:xfrm>
            <a:off x="5413930" y="1049133"/>
            <a:ext cx="6584251" cy="5054022"/>
          </a:xfrm>
          <a:prstGeom prst="rect">
            <a:avLst/>
          </a:prstGeom>
        </p:spPr>
      </p:pic>
    </p:spTree>
    <p:extLst>
      <p:ext uri="{BB962C8B-B14F-4D97-AF65-F5344CB8AC3E}">
        <p14:creationId xmlns:p14="http://schemas.microsoft.com/office/powerpoint/2010/main" val="1158462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training data volume</a:t>
            </a:r>
            <a:endParaRPr lang="en-GB" dirty="0"/>
          </a:p>
        </p:txBody>
      </p:sp>
      <p:pic>
        <p:nvPicPr>
          <p:cNvPr id="6" name="Content Placeholder 5"/>
          <p:cNvPicPr>
            <a:picLocks noGrp="1" noChangeAspect="1"/>
          </p:cNvPicPr>
          <p:nvPr>
            <p:ph idx="1"/>
          </p:nvPr>
        </p:nvPicPr>
        <p:blipFill>
          <a:blip r:embed="rId2"/>
          <a:stretch>
            <a:fillRect/>
          </a:stretch>
        </p:blipFill>
        <p:spPr>
          <a:xfrm>
            <a:off x="512452" y="2097088"/>
            <a:ext cx="7836074" cy="2857901"/>
          </a:xfrm>
          <a:prstGeom prst="rect">
            <a:avLst/>
          </a:prstGeom>
        </p:spPr>
      </p:pic>
      <p:sp>
        <p:nvSpPr>
          <p:cNvPr id="4" name="TextBox 3"/>
          <p:cNvSpPr txBox="1"/>
          <p:nvPr/>
        </p:nvSpPr>
        <p:spPr>
          <a:xfrm>
            <a:off x="1623850" y="5602562"/>
            <a:ext cx="10005847" cy="830997"/>
          </a:xfrm>
          <a:prstGeom prst="rect">
            <a:avLst/>
          </a:prstGeom>
          <a:noFill/>
        </p:spPr>
        <p:txBody>
          <a:bodyPr wrap="square" rtlCol="0">
            <a:spAutoFit/>
          </a:bodyPr>
          <a:lstStyle/>
          <a:p>
            <a:r>
              <a:rPr lang="en-US" sz="2400" dirty="0"/>
              <a:t>Key finding: large quantity of training data necessary for learning good representations, less impactful for training local model</a:t>
            </a:r>
            <a:endParaRPr lang="en-GB" sz="2400" dirty="0"/>
          </a:p>
        </p:txBody>
      </p:sp>
      <p:pic>
        <p:nvPicPr>
          <p:cNvPr id="3" name="Picture 2">
            <a:extLst>
              <a:ext uri="{FF2B5EF4-FFF2-40B4-BE49-F238E27FC236}">
                <a16:creationId xmlns:a16="http://schemas.microsoft.com/office/drawing/2014/main" id="{E1FEFF2D-C9DA-4203-A20D-3669D8E11552}"/>
              </a:ext>
            </a:extLst>
          </p:cNvPr>
          <p:cNvPicPr>
            <a:picLocks noChangeAspect="1"/>
          </p:cNvPicPr>
          <p:nvPr/>
        </p:nvPicPr>
        <p:blipFill>
          <a:blip r:embed="rId3"/>
          <a:stretch>
            <a:fillRect/>
          </a:stretch>
        </p:blipFill>
        <p:spPr>
          <a:xfrm>
            <a:off x="8580415" y="1964524"/>
            <a:ext cx="3322739" cy="2990465"/>
          </a:xfrm>
          <a:prstGeom prst="rect">
            <a:avLst/>
          </a:prstGeom>
        </p:spPr>
      </p:pic>
    </p:spTree>
    <p:extLst>
      <p:ext uri="{BB962C8B-B14F-4D97-AF65-F5344CB8AC3E}">
        <p14:creationId xmlns:p14="http://schemas.microsoft.com/office/powerpoint/2010/main" val="1041204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5221558" y="1145785"/>
            <a:ext cx="5880908" cy="4873625"/>
          </a:xfrm>
          <a:prstGeom prst="rect">
            <a:avLst/>
          </a:prstGeom>
        </p:spPr>
      </p:pic>
      <p:sp>
        <p:nvSpPr>
          <p:cNvPr id="6" name="Text Placeholder 5"/>
          <p:cNvSpPr>
            <a:spLocks noGrp="1"/>
          </p:cNvSpPr>
          <p:nvPr>
            <p:ph type="body" sz="half" idx="2"/>
          </p:nvPr>
        </p:nvSpPr>
        <p:spPr>
          <a:xfrm>
            <a:off x="931739" y="1866442"/>
            <a:ext cx="4489046" cy="3266937"/>
          </a:xfrm>
        </p:spPr>
        <p:txBody>
          <a:bodyPr>
            <a:normAutofit/>
          </a:bodyPr>
          <a:lstStyle/>
          <a:p>
            <a:r>
              <a:rPr lang="en-US" sz="2800" dirty="0"/>
              <a:t>If we classify models by query level performance there is a clear clustering of lexical (local) and semantic (distributed) models</a:t>
            </a:r>
            <a:endParaRPr lang="en-GB" sz="2800" dirty="0"/>
          </a:p>
        </p:txBody>
      </p:sp>
    </p:spTree>
    <p:extLst>
      <p:ext uri="{BB962C8B-B14F-4D97-AF65-F5344CB8AC3E}">
        <p14:creationId xmlns:p14="http://schemas.microsoft.com/office/powerpoint/2010/main" val="3730306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F45D58-7634-43F0-AE9A-1F24E6F9D711}"/>
              </a:ext>
            </a:extLst>
          </p:cNvPr>
          <p:cNvSpPr>
            <a:spLocks noGrp="1"/>
          </p:cNvSpPr>
          <p:nvPr>
            <p:ph type="title"/>
          </p:nvPr>
        </p:nvSpPr>
        <p:spPr>
          <a:xfrm>
            <a:off x="1141456" y="609600"/>
            <a:ext cx="9905955" cy="2605939"/>
          </a:xfrm>
        </p:spPr>
        <p:txBody>
          <a:bodyPr/>
          <a:lstStyle/>
          <a:p>
            <a:r>
              <a:rPr lang="en-US" sz="4800" dirty="0"/>
              <a:t>Get the code</a:t>
            </a:r>
            <a:br>
              <a:rPr lang="en-US" dirty="0"/>
            </a:br>
            <a:endParaRPr lang="en-GB" dirty="0"/>
          </a:p>
        </p:txBody>
      </p:sp>
      <p:sp>
        <p:nvSpPr>
          <p:cNvPr id="8" name="Text Placeholder 7">
            <a:extLst>
              <a:ext uri="{FF2B5EF4-FFF2-40B4-BE49-F238E27FC236}">
                <a16:creationId xmlns:a16="http://schemas.microsoft.com/office/drawing/2014/main" id="{83E2BBB7-7C32-4F27-843B-87283D820B3F}"/>
              </a:ext>
            </a:extLst>
          </p:cNvPr>
          <p:cNvSpPr>
            <a:spLocks noGrp="1"/>
          </p:cNvSpPr>
          <p:nvPr>
            <p:ph type="body" sz="half" idx="2"/>
          </p:nvPr>
        </p:nvSpPr>
        <p:spPr/>
        <p:txBody>
          <a:bodyPr>
            <a:normAutofit fontScale="92500"/>
          </a:bodyPr>
          <a:lstStyle/>
          <a:p>
            <a:r>
              <a:rPr lang="en-GB" sz="2400" dirty="0"/>
              <a:t>Implemented using CNTK python API </a:t>
            </a:r>
          </a:p>
          <a:p>
            <a:r>
              <a:rPr lang="en-GB" sz="2400" dirty="0">
                <a:hlinkClick r:id="rId2"/>
              </a:rPr>
              <a:t>https://github.com/bmitra-msft/NDRM/blob/master/notebooks/Duet.ipynb</a:t>
            </a:r>
            <a:endParaRPr lang="en-GB" sz="2400" dirty="0"/>
          </a:p>
        </p:txBody>
      </p:sp>
      <p:sp>
        <p:nvSpPr>
          <p:cNvPr id="10" name="Rectangle: Rounded Corners 9">
            <a:hlinkClick r:id="rId2"/>
            <a:extLst>
              <a:ext uri="{FF2B5EF4-FFF2-40B4-BE49-F238E27FC236}">
                <a16:creationId xmlns:a16="http://schemas.microsoft.com/office/drawing/2014/main" id="{DC984383-6C83-4230-9886-DA63D11EB023}"/>
              </a:ext>
            </a:extLst>
          </p:cNvPr>
          <p:cNvSpPr/>
          <p:nvPr/>
        </p:nvSpPr>
        <p:spPr>
          <a:xfrm>
            <a:off x="2427632" y="2724837"/>
            <a:ext cx="7332014" cy="13137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dirty="0">
                <a:solidFill>
                  <a:schemeClr val="tx1">
                    <a:lumMod val="65000"/>
                    <a:lumOff val="35000"/>
                  </a:schemeClr>
                </a:solidFill>
              </a:rPr>
              <a:t>Download</a:t>
            </a:r>
            <a:endParaRPr lang="en-GB" sz="4400" dirty="0">
              <a:solidFill>
                <a:schemeClr val="tx1">
                  <a:lumMod val="65000"/>
                  <a:lumOff val="35000"/>
                </a:schemeClr>
              </a:solidFill>
            </a:endParaRPr>
          </a:p>
        </p:txBody>
      </p:sp>
    </p:spTree>
    <p:extLst>
      <p:ext uri="{BB962C8B-B14F-4D97-AF65-F5344CB8AC3E}">
        <p14:creationId xmlns:p14="http://schemas.microsoft.com/office/powerpoint/2010/main" val="1124353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25CF-4C60-4F55-B9A6-76F4EB56DC2D}"/>
              </a:ext>
            </a:extLst>
          </p:cNvPr>
          <p:cNvSpPr>
            <a:spLocks noGrp="1"/>
          </p:cNvSpPr>
          <p:nvPr>
            <p:ph type="title"/>
          </p:nvPr>
        </p:nvSpPr>
        <p:spPr>
          <a:xfrm>
            <a:off x="1141413" y="702598"/>
            <a:ext cx="9905998" cy="1478570"/>
          </a:xfrm>
        </p:spPr>
        <p:txBody>
          <a:bodyPr>
            <a:normAutofit/>
          </a:bodyPr>
          <a:lstStyle/>
          <a:p>
            <a:r>
              <a:rPr lang="en-US" sz="4400" dirty="0"/>
              <a:t>But Web documents are more than just body text…</a:t>
            </a:r>
            <a:endParaRPr lang="en-GB" sz="4400" dirty="0"/>
          </a:p>
        </p:txBody>
      </p:sp>
      <p:grpSp>
        <p:nvGrpSpPr>
          <p:cNvPr id="2067" name="Group 2066">
            <a:extLst>
              <a:ext uri="{FF2B5EF4-FFF2-40B4-BE49-F238E27FC236}">
                <a16:creationId xmlns:a16="http://schemas.microsoft.com/office/drawing/2014/main" id="{494BDC85-E950-4DC7-97FD-BA590CBFE289}"/>
              </a:ext>
            </a:extLst>
          </p:cNvPr>
          <p:cNvGrpSpPr/>
          <p:nvPr/>
        </p:nvGrpSpPr>
        <p:grpSpPr>
          <a:xfrm>
            <a:off x="1925358" y="2424404"/>
            <a:ext cx="8341285" cy="4100171"/>
            <a:chOff x="1433336" y="2424404"/>
            <a:chExt cx="8341285" cy="4100171"/>
          </a:xfrm>
        </p:grpSpPr>
        <p:sp>
          <p:nvSpPr>
            <p:cNvPr id="16" name="Rectangle 15">
              <a:extLst>
                <a:ext uri="{FF2B5EF4-FFF2-40B4-BE49-F238E27FC236}">
                  <a16:creationId xmlns:a16="http://schemas.microsoft.com/office/drawing/2014/main" id="{53E57650-BBC9-425D-8F64-9D6437E2EA3C}"/>
                </a:ext>
              </a:extLst>
            </p:cNvPr>
            <p:cNvSpPr/>
            <p:nvPr/>
          </p:nvSpPr>
          <p:spPr>
            <a:xfrm>
              <a:off x="4355116" y="2912868"/>
              <a:ext cx="1799922" cy="39263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2050" name="Picture 2" descr="Image result for symbol for url">
              <a:extLst>
                <a:ext uri="{FF2B5EF4-FFF2-40B4-BE49-F238E27FC236}">
                  <a16:creationId xmlns:a16="http://schemas.microsoft.com/office/drawing/2014/main" id="{1F549C35-7CEB-4E38-8456-4C7C622AA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322" y="2980731"/>
              <a:ext cx="269083" cy="252062"/>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Arrow: Slight curve">
              <a:extLst>
                <a:ext uri="{FF2B5EF4-FFF2-40B4-BE49-F238E27FC236}">
                  <a16:creationId xmlns:a16="http://schemas.microsoft.com/office/drawing/2014/main" id="{9F109E41-90B0-4774-9106-2480E99EF4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39447" y="2989281"/>
              <a:ext cx="249128" cy="233370"/>
            </a:xfrm>
            <a:prstGeom prst="rect">
              <a:avLst/>
            </a:prstGeom>
          </p:spPr>
        </p:pic>
        <p:sp>
          <p:nvSpPr>
            <p:cNvPr id="17" name="Rectangle: Rounded Corners 16">
              <a:extLst>
                <a:ext uri="{FF2B5EF4-FFF2-40B4-BE49-F238E27FC236}">
                  <a16:creationId xmlns:a16="http://schemas.microsoft.com/office/drawing/2014/main" id="{512C98F9-00FA-47DC-9074-716B8DFCA9EA}"/>
                </a:ext>
              </a:extLst>
            </p:cNvPr>
            <p:cNvSpPr/>
            <p:nvPr/>
          </p:nvSpPr>
          <p:spPr>
            <a:xfrm>
              <a:off x="4769086" y="3007392"/>
              <a:ext cx="1005681" cy="19874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 name="Rectangle: Folded Corner 17">
              <a:extLst>
                <a:ext uri="{FF2B5EF4-FFF2-40B4-BE49-F238E27FC236}">
                  <a16:creationId xmlns:a16="http://schemas.microsoft.com/office/drawing/2014/main" id="{8DB8D854-52DF-4355-A4DE-6581C48FA68F}"/>
                </a:ext>
              </a:extLst>
            </p:cNvPr>
            <p:cNvSpPr/>
            <p:nvPr/>
          </p:nvSpPr>
          <p:spPr>
            <a:xfrm>
              <a:off x="4355116" y="3395785"/>
              <a:ext cx="1799922" cy="1582052"/>
            </a:xfrm>
            <a:prstGeom prst="folded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p>
          </p:txBody>
        </p:sp>
        <p:sp>
          <p:nvSpPr>
            <p:cNvPr id="19" name="Rectangle 18">
              <a:extLst>
                <a:ext uri="{FF2B5EF4-FFF2-40B4-BE49-F238E27FC236}">
                  <a16:creationId xmlns:a16="http://schemas.microsoft.com/office/drawing/2014/main" id="{44617845-5F32-4EE3-BB6C-459AD1A4B2C6}"/>
                </a:ext>
              </a:extLst>
            </p:cNvPr>
            <p:cNvSpPr/>
            <p:nvPr/>
          </p:nvSpPr>
          <p:spPr>
            <a:xfrm>
              <a:off x="4499145" y="3581802"/>
              <a:ext cx="755933" cy="581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 name="Rectangle 20">
              <a:extLst>
                <a:ext uri="{FF2B5EF4-FFF2-40B4-BE49-F238E27FC236}">
                  <a16:creationId xmlns:a16="http://schemas.microsoft.com/office/drawing/2014/main" id="{D755E85F-425A-45E9-BC8B-3E3621465D9D}"/>
                </a:ext>
              </a:extLst>
            </p:cNvPr>
            <p:cNvSpPr/>
            <p:nvPr/>
          </p:nvSpPr>
          <p:spPr>
            <a:xfrm>
              <a:off x="4499145" y="3752671"/>
              <a:ext cx="1485059" cy="581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 name="Rectangle 21">
              <a:extLst>
                <a:ext uri="{FF2B5EF4-FFF2-40B4-BE49-F238E27FC236}">
                  <a16:creationId xmlns:a16="http://schemas.microsoft.com/office/drawing/2014/main" id="{4E1FA18C-B903-4566-A4D5-C3261B1413C5}"/>
                </a:ext>
              </a:extLst>
            </p:cNvPr>
            <p:cNvSpPr/>
            <p:nvPr/>
          </p:nvSpPr>
          <p:spPr>
            <a:xfrm>
              <a:off x="4499145" y="3923541"/>
              <a:ext cx="1485059" cy="581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3" name="Rectangle 22">
              <a:extLst>
                <a:ext uri="{FF2B5EF4-FFF2-40B4-BE49-F238E27FC236}">
                  <a16:creationId xmlns:a16="http://schemas.microsoft.com/office/drawing/2014/main" id="{CE009354-BCDE-4FCA-B48A-BEB32355185D}"/>
                </a:ext>
              </a:extLst>
            </p:cNvPr>
            <p:cNvSpPr/>
            <p:nvPr/>
          </p:nvSpPr>
          <p:spPr>
            <a:xfrm>
              <a:off x="4499145" y="4091076"/>
              <a:ext cx="1485059" cy="581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4" name="Rectangle 23">
              <a:extLst>
                <a:ext uri="{FF2B5EF4-FFF2-40B4-BE49-F238E27FC236}">
                  <a16:creationId xmlns:a16="http://schemas.microsoft.com/office/drawing/2014/main" id="{A1126D84-EDB7-4708-966D-3917679B8396}"/>
                </a:ext>
              </a:extLst>
            </p:cNvPr>
            <p:cNvSpPr/>
            <p:nvPr/>
          </p:nvSpPr>
          <p:spPr>
            <a:xfrm>
              <a:off x="4499145" y="4258611"/>
              <a:ext cx="1485059" cy="581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9" name="Rectangle 28">
              <a:extLst>
                <a:ext uri="{FF2B5EF4-FFF2-40B4-BE49-F238E27FC236}">
                  <a16:creationId xmlns:a16="http://schemas.microsoft.com/office/drawing/2014/main" id="{8A65C8D5-7EE1-4332-A253-BA784B272D64}"/>
                </a:ext>
              </a:extLst>
            </p:cNvPr>
            <p:cNvSpPr/>
            <p:nvPr/>
          </p:nvSpPr>
          <p:spPr>
            <a:xfrm>
              <a:off x="4499145" y="4427362"/>
              <a:ext cx="1485059" cy="581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0" name="Rectangle 29">
              <a:extLst>
                <a:ext uri="{FF2B5EF4-FFF2-40B4-BE49-F238E27FC236}">
                  <a16:creationId xmlns:a16="http://schemas.microsoft.com/office/drawing/2014/main" id="{922DAC0A-16B1-4DBF-AB99-130783B6407A}"/>
                </a:ext>
              </a:extLst>
            </p:cNvPr>
            <p:cNvSpPr/>
            <p:nvPr/>
          </p:nvSpPr>
          <p:spPr>
            <a:xfrm>
              <a:off x="4499145" y="4594897"/>
              <a:ext cx="1485059" cy="581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049" name="Group 2048">
              <a:extLst>
                <a:ext uri="{FF2B5EF4-FFF2-40B4-BE49-F238E27FC236}">
                  <a16:creationId xmlns:a16="http://schemas.microsoft.com/office/drawing/2014/main" id="{F09ED469-14DC-4EE1-8772-E4CFF66A639C}"/>
                </a:ext>
              </a:extLst>
            </p:cNvPr>
            <p:cNvGrpSpPr/>
            <p:nvPr/>
          </p:nvGrpSpPr>
          <p:grpSpPr>
            <a:xfrm>
              <a:off x="6517933" y="5356706"/>
              <a:ext cx="1216380" cy="1069144"/>
              <a:chOff x="9731374" y="4519614"/>
              <a:chExt cx="2208742" cy="2072481"/>
            </a:xfrm>
          </p:grpSpPr>
          <p:sp>
            <p:nvSpPr>
              <p:cNvPr id="41" name="Rectangle: Folded Corner 40">
                <a:extLst>
                  <a:ext uri="{FF2B5EF4-FFF2-40B4-BE49-F238E27FC236}">
                    <a16:creationId xmlns:a16="http://schemas.microsoft.com/office/drawing/2014/main" id="{49E50C70-F25F-4BDB-94E6-FA9E89E72DD2}"/>
                  </a:ext>
                </a:extLst>
              </p:cNvPr>
              <p:cNvSpPr/>
              <p:nvPr/>
            </p:nvSpPr>
            <p:spPr>
              <a:xfrm>
                <a:off x="9731374" y="4519614"/>
                <a:ext cx="2208742" cy="2072481"/>
              </a:xfrm>
              <a:prstGeom prst="folded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p>
            </p:txBody>
          </p:sp>
          <p:sp>
            <p:nvSpPr>
              <p:cNvPr id="42" name="Rectangle 41">
                <a:extLst>
                  <a:ext uri="{FF2B5EF4-FFF2-40B4-BE49-F238E27FC236}">
                    <a16:creationId xmlns:a16="http://schemas.microsoft.com/office/drawing/2014/main" id="{11783E8A-BBE7-4FBF-A4B4-92718E4DE545}"/>
                  </a:ext>
                </a:extLst>
              </p:cNvPr>
              <p:cNvSpPr/>
              <p:nvPr/>
            </p:nvSpPr>
            <p:spPr>
              <a:xfrm>
                <a:off x="9908116" y="4763295"/>
                <a:ext cx="927629" cy="76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3" name="Rectangle 42">
                <a:extLst>
                  <a:ext uri="{FF2B5EF4-FFF2-40B4-BE49-F238E27FC236}">
                    <a16:creationId xmlns:a16="http://schemas.microsoft.com/office/drawing/2014/main" id="{003C77A0-BA17-4BC8-B0C7-49C5D6FD231D}"/>
                  </a:ext>
                </a:extLst>
              </p:cNvPr>
              <p:cNvSpPr/>
              <p:nvPr/>
            </p:nvSpPr>
            <p:spPr>
              <a:xfrm>
                <a:off x="9908116" y="4987133"/>
                <a:ext cx="1822363" cy="76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4" name="Rectangle 43">
                <a:extLst>
                  <a:ext uri="{FF2B5EF4-FFF2-40B4-BE49-F238E27FC236}">
                    <a16:creationId xmlns:a16="http://schemas.microsoft.com/office/drawing/2014/main" id="{3200B1AF-BA54-471D-ABC4-411A0EE8C74F}"/>
                  </a:ext>
                </a:extLst>
              </p:cNvPr>
              <p:cNvSpPr/>
              <p:nvPr/>
            </p:nvSpPr>
            <p:spPr>
              <a:xfrm>
                <a:off x="9908116" y="5210971"/>
                <a:ext cx="794505" cy="76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5" name="Rectangle 44">
                <a:extLst>
                  <a:ext uri="{FF2B5EF4-FFF2-40B4-BE49-F238E27FC236}">
                    <a16:creationId xmlns:a16="http://schemas.microsoft.com/office/drawing/2014/main" id="{328274CB-0F24-449D-A1DD-4D7CE4523D84}"/>
                  </a:ext>
                </a:extLst>
              </p:cNvPr>
              <p:cNvSpPr/>
              <p:nvPr/>
            </p:nvSpPr>
            <p:spPr>
              <a:xfrm>
                <a:off x="9908116" y="5430441"/>
                <a:ext cx="1822363" cy="76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6" name="Rectangle 45">
                <a:extLst>
                  <a:ext uri="{FF2B5EF4-FFF2-40B4-BE49-F238E27FC236}">
                    <a16:creationId xmlns:a16="http://schemas.microsoft.com/office/drawing/2014/main" id="{38FE46FD-5899-406E-A141-F61D4E254796}"/>
                  </a:ext>
                </a:extLst>
              </p:cNvPr>
              <p:cNvSpPr/>
              <p:nvPr/>
            </p:nvSpPr>
            <p:spPr>
              <a:xfrm>
                <a:off x="9908116" y="5649911"/>
                <a:ext cx="1822363" cy="76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7" name="Rectangle 46">
                <a:extLst>
                  <a:ext uri="{FF2B5EF4-FFF2-40B4-BE49-F238E27FC236}">
                    <a16:creationId xmlns:a16="http://schemas.microsoft.com/office/drawing/2014/main" id="{C452F2E2-7C56-44F2-BC4B-23491ECC9A23}"/>
                  </a:ext>
                </a:extLst>
              </p:cNvPr>
              <p:cNvSpPr/>
              <p:nvPr/>
            </p:nvSpPr>
            <p:spPr>
              <a:xfrm>
                <a:off x="9908116" y="5870975"/>
                <a:ext cx="1822363" cy="76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8" name="Rectangle 47">
                <a:extLst>
                  <a:ext uri="{FF2B5EF4-FFF2-40B4-BE49-F238E27FC236}">
                    <a16:creationId xmlns:a16="http://schemas.microsoft.com/office/drawing/2014/main" id="{961CCE75-8D37-48E2-BCAE-02251B255A7C}"/>
                  </a:ext>
                </a:extLst>
              </p:cNvPr>
              <p:cNvSpPr/>
              <p:nvPr/>
            </p:nvSpPr>
            <p:spPr>
              <a:xfrm>
                <a:off x="9908116" y="6090445"/>
                <a:ext cx="1822363" cy="76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9" name="Rectangle 48">
                <a:extLst>
                  <a:ext uri="{FF2B5EF4-FFF2-40B4-BE49-F238E27FC236}">
                    <a16:creationId xmlns:a16="http://schemas.microsoft.com/office/drawing/2014/main" id="{3D9158B2-38DE-427F-81A3-FD009CFCD2BA}"/>
                  </a:ext>
                </a:extLst>
              </p:cNvPr>
              <p:cNvSpPr/>
              <p:nvPr/>
            </p:nvSpPr>
            <p:spPr>
              <a:xfrm>
                <a:off x="10742082" y="5210971"/>
                <a:ext cx="204107" cy="76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0" name="Rectangle 49">
                <a:extLst>
                  <a:ext uri="{FF2B5EF4-FFF2-40B4-BE49-F238E27FC236}">
                    <a16:creationId xmlns:a16="http://schemas.microsoft.com/office/drawing/2014/main" id="{1DF3A07B-2D4E-476F-9C5F-3D06FA8E416D}"/>
                  </a:ext>
                </a:extLst>
              </p:cNvPr>
              <p:cNvSpPr/>
              <p:nvPr/>
            </p:nvSpPr>
            <p:spPr>
              <a:xfrm>
                <a:off x="10985650" y="5210971"/>
                <a:ext cx="744829" cy="76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55" name="Rectangle: Folded Corner 54">
              <a:extLst>
                <a:ext uri="{FF2B5EF4-FFF2-40B4-BE49-F238E27FC236}">
                  <a16:creationId xmlns:a16="http://schemas.microsoft.com/office/drawing/2014/main" id="{952D278C-D04B-4960-A059-8DD42E15D6DE}"/>
                </a:ext>
              </a:extLst>
            </p:cNvPr>
            <p:cNvSpPr/>
            <p:nvPr/>
          </p:nvSpPr>
          <p:spPr>
            <a:xfrm>
              <a:off x="7360062" y="4128173"/>
              <a:ext cx="1216380" cy="1069144"/>
            </a:xfrm>
            <a:prstGeom prst="folded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p>
          </p:txBody>
        </p:sp>
        <p:sp>
          <p:nvSpPr>
            <p:cNvPr id="56" name="Rectangle 55">
              <a:extLst>
                <a:ext uri="{FF2B5EF4-FFF2-40B4-BE49-F238E27FC236}">
                  <a16:creationId xmlns:a16="http://schemas.microsoft.com/office/drawing/2014/main" id="{538C34EF-5FF7-4206-979A-B47E58DB8B09}"/>
                </a:ext>
              </a:extLst>
            </p:cNvPr>
            <p:cNvSpPr/>
            <p:nvPr/>
          </p:nvSpPr>
          <p:spPr>
            <a:xfrm>
              <a:off x="7457396" y="4253882"/>
              <a:ext cx="510856" cy="393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7" name="Rectangle 56">
              <a:extLst>
                <a:ext uri="{FF2B5EF4-FFF2-40B4-BE49-F238E27FC236}">
                  <a16:creationId xmlns:a16="http://schemas.microsoft.com/office/drawing/2014/main" id="{E9A6BB73-023B-475A-A213-246818CDFF44}"/>
                </a:ext>
              </a:extLst>
            </p:cNvPr>
            <p:cNvSpPr/>
            <p:nvPr/>
          </p:nvSpPr>
          <p:spPr>
            <a:xfrm>
              <a:off x="7457396" y="4369355"/>
              <a:ext cx="1003597" cy="393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8" name="Rectangle 57">
              <a:extLst>
                <a:ext uri="{FF2B5EF4-FFF2-40B4-BE49-F238E27FC236}">
                  <a16:creationId xmlns:a16="http://schemas.microsoft.com/office/drawing/2014/main" id="{D2649110-097D-4123-8B4D-A0EEB05BAF54}"/>
                </a:ext>
              </a:extLst>
            </p:cNvPr>
            <p:cNvSpPr/>
            <p:nvPr/>
          </p:nvSpPr>
          <p:spPr>
            <a:xfrm>
              <a:off x="7457396" y="4821006"/>
              <a:ext cx="437543" cy="393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9" name="Rectangle 58">
              <a:extLst>
                <a:ext uri="{FF2B5EF4-FFF2-40B4-BE49-F238E27FC236}">
                  <a16:creationId xmlns:a16="http://schemas.microsoft.com/office/drawing/2014/main" id="{8A472B2B-7C06-4D93-809A-535D104EFD9C}"/>
                </a:ext>
              </a:extLst>
            </p:cNvPr>
            <p:cNvSpPr/>
            <p:nvPr/>
          </p:nvSpPr>
          <p:spPr>
            <a:xfrm>
              <a:off x="7457396" y="4598047"/>
              <a:ext cx="1003597" cy="393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0" name="Rectangle 59">
              <a:extLst>
                <a:ext uri="{FF2B5EF4-FFF2-40B4-BE49-F238E27FC236}">
                  <a16:creationId xmlns:a16="http://schemas.microsoft.com/office/drawing/2014/main" id="{3F2CAFA8-6FCE-4233-9D33-CFF35D06A559}"/>
                </a:ext>
              </a:extLst>
            </p:cNvPr>
            <p:cNvSpPr/>
            <p:nvPr/>
          </p:nvSpPr>
          <p:spPr>
            <a:xfrm>
              <a:off x="7457396" y="4711266"/>
              <a:ext cx="1003597" cy="393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1" name="Rectangle 60">
              <a:extLst>
                <a:ext uri="{FF2B5EF4-FFF2-40B4-BE49-F238E27FC236}">
                  <a16:creationId xmlns:a16="http://schemas.microsoft.com/office/drawing/2014/main" id="{947627D4-417C-4F07-8E8C-0D920918D55A}"/>
                </a:ext>
              </a:extLst>
            </p:cNvPr>
            <p:cNvSpPr/>
            <p:nvPr/>
          </p:nvSpPr>
          <p:spPr>
            <a:xfrm>
              <a:off x="7457396" y="4481144"/>
              <a:ext cx="1003597" cy="393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2" name="Rectangle 61">
              <a:extLst>
                <a:ext uri="{FF2B5EF4-FFF2-40B4-BE49-F238E27FC236}">
                  <a16:creationId xmlns:a16="http://schemas.microsoft.com/office/drawing/2014/main" id="{55470092-3562-4DCA-A10E-C954A7239AF4}"/>
                </a:ext>
              </a:extLst>
            </p:cNvPr>
            <p:cNvSpPr/>
            <p:nvPr/>
          </p:nvSpPr>
          <p:spPr>
            <a:xfrm>
              <a:off x="7457396" y="4938528"/>
              <a:ext cx="1003597" cy="393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3" name="Rectangle 62">
              <a:extLst>
                <a:ext uri="{FF2B5EF4-FFF2-40B4-BE49-F238E27FC236}">
                  <a16:creationId xmlns:a16="http://schemas.microsoft.com/office/drawing/2014/main" id="{7C215B2B-61F9-4055-BCE6-B0BE8BBBB857}"/>
                </a:ext>
              </a:extLst>
            </p:cNvPr>
            <p:cNvSpPr/>
            <p:nvPr/>
          </p:nvSpPr>
          <p:spPr>
            <a:xfrm>
              <a:off x="7916670" y="4821006"/>
              <a:ext cx="112404" cy="393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4" name="Rectangle 63">
              <a:extLst>
                <a:ext uri="{FF2B5EF4-FFF2-40B4-BE49-F238E27FC236}">
                  <a16:creationId xmlns:a16="http://schemas.microsoft.com/office/drawing/2014/main" id="{271880A1-F700-4772-BA99-B77CE23F803C}"/>
                </a:ext>
              </a:extLst>
            </p:cNvPr>
            <p:cNvSpPr/>
            <p:nvPr/>
          </p:nvSpPr>
          <p:spPr>
            <a:xfrm>
              <a:off x="8050807" y="4821006"/>
              <a:ext cx="410186" cy="393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6" name="Rectangle: Folded Corner 65">
              <a:extLst>
                <a:ext uri="{FF2B5EF4-FFF2-40B4-BE49-F238E27FC236}">
                  <a16:creationId xmlns:a16="http://schemas.microsoft.com/office/drawing/2014/main" id="{DA6C2B25-EA30-4FD1-925F-E1D8807F7BC6}"/>
                </a:ext>
              </a:extLst>
            </p:cNvPr>
            <p:cNvSpPr/>
            <p:nvPr/>
          </p:nvSpPr>
          <p:spPr>
            <a:xfrm>
              <a:off x="1433336" y="4216004"/>
              <a:ext cx="1216380" cy="1069144"/>
            </a:xfrm>
            <a:prstGeom prst="folded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p>
          </p:txBody>
        </p:sp>
        <p:sp>
          <p:nvSpPr>
            <p:cNvPr id="69" name="Rectangle 68">
              <a:extLst>
                <a:ext uri="{FF2B5EF4-FFF2-40B4-BE49-F238E27FC236}">
                  <a16:creationId xmlns:a16="http://schemas.microsoft.com/office/drawing/2014/main" id="{9703004B-10F2-408E-BCDC-ACFA50928130}"/>
                </a:ext>
              </a:extLst>
            </p:cNvPr>
            <p:cNvSpPr/>
            <p:nvPr/>
          </p:nvSpPr>
          <p:spPr>
            <a:xfrm>
              <a:off x="1530670" y="4572658"/>
              <a:ext cx="37258" cy="349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0" name="Rectangle 69">
              <a:extLst>
                <a:ext uri="{FF2B5EF4-FFF2-40B4-BE49-F238E27FC236}">
                  <a16:creationId xmlns:a16="http://schemas.microsoft.com/office/drawing/2014/main" id="{EC8C2A88-20F9-47DD-BD8D-F087952AD602}"/>
                </a:ext>
              </a:extLst>
            </p:cNvPr>
            <p:cNvSpPr/>
            <p:nvPr/>
          </p:nvSpPr>
          <p:spPr>
            <a:xfrm>
              <a:off x="1530670" y="4685878"/>
              <a:ext cx="37258" cy="349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1" name="Rectangle 70">
              <a:extLst>
                <a:ext uri="{FF2B5EF4-FFF2-40B4-BE49-F238E27FC236}">
                  <a16:creationId xmlns:a16="http://schemas.microsoft.com/office/drawing/2014/main" id="{E167488E-8CDF-494A-9D33-614898D29507}"/>
                </a:ext>
              </a:extLst>
            </p:cNvPr>
            <p:cNvSpPr/>
            <p:nvPr/>
          </p:nvSpPr>
          <p:spPr>
            <a:xfrm>
              <a:off x="1530670" y="4799097"/>
              <a:ext cx="37258" cy="349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2" name="Rectangle 71">
              <a:extLst>
                <a:ext uri="{FF2B5EF4-FFF2-40B4-BE49-F238E27FC236}">
                  <a16:creationId xmlns:a16="http://schemas.microsoft.com/office/drawing/2014/main" id="{12909990-0079-460A-B7E8-374F5A689C30}"/>
                </a:ext>
              </a:extLst>
            </p:cNvPr>
            <p:cNvSpPr/>
            <p:nvPr/>
          </p:nvSpPr>
          <p:spPr>
            <a:xfrm>
              <a:off x="1530670" y="4913139"/>
              <a:ext cx="37258" cy="349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3" name="Rectangle 72">
              <a:extLst>
                <a:ext uri="{FF2B5EF4-FFF2-40B4-BE49-F238E27FC236}">
                  <a16:creationId xmlns:a16="http://schemas.microsoft.com/office/drawing/2014/main" id="{2738CC71-4EF6-4D4B-A020-DBD6B999FD48}"/>
                </a:ext>
              </a:extLst>
            </p:cNvPr>
            <p:cNvSpPr/>
            <p:nvPr/>
          </p:nvSpPr>
          <p:spPr>
            <a:xfrm>
              <a:off x="1530670" y="5026359"/>
              <a:ext cx="37258" cy="349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4" name="Rectangle 73">
              <a:extLst>
                <a:ext uri="{FF2B5EF4-FFF2-40B4-BE49-F238E27FC236}">
                  <a16:creationId xmlns:a16="http://schemas.microsoft.com/office/drawing/2014/main" id="{297AB459-DA80-4FCD-86FB-E0C1507C3A02}"/>
                </a:ext>
              </a:extLst>
            </p:cNvPr>
            <p:cNvSpPr/>
            <p:nvPr/>
          </p:nvSpPr>
          <p:spPr>
            <a:xfrm>
              <a:off x="1617368" y="4570454"/>
              <a:ext cx="484349" cy="393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6" name="Rectangle: Rounded Corners 75">
              <a:extLst>
                <a:ext uri="{FF2B5EF4-FFF2-40B4-BE49-F238E27FC236}">
                  <a16:creationId xmlns:a16="http://schemas.microsoft.com/office/drawing/2014/main" id="{915AAA5C-8D7F-4DBE-8290-7F5A2648CE49}"/>
                </a:ext>
              </a:extLst>
            </p:cNvPr>
            <p:cNvSpPr/>
            <p:nvPr/>
          </p:nvSpPr>
          <p:spPr>
            <a:xfrm>
              <a:off x="1516602" y="4312847"/>
              <a:ext cx="643837" cy="958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1" name="Graphic 10" descr="Magnifying glass">
              <a:extLst>
                <a:ext uri="{FF2B5EF4-FFF2-40B4-BE49-F238E27FC236}">
                  <a16:creationId xmlns:a16="http://schemas.microsoft.com/office/drawing/2014/main" id="{5E61F75E-DAC1-496C-BD9F-02E084A5F8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4221" y="4298551"/>
              <a:ext cx="127105" cy="119065"/>
            </a:xfrm>
            <a:prstGeom prst="rect">
              <a:avLst/>
            </a:prstGeom>
          </p:spPr>
        </p:pic>
        <p:sp>
          <p:nvSpPr>
            <p:cNvPr id="77" name="Rectangle 76">
              <a:extLst>
                <a:ext uri="{FF2B5EF4-FFF2-40B4-BE49-F238E27FC236}">
                  <a16:creationId xmlns:a16="http://schemas.microsoft.com/office/drawing/2014/main" id="{12A0D098-7841-4B51-BC2A-7087407654AD}"/>
                </a:ext>
              </a:extLst>
            </p:cNvPr>
            <p:cNvSpPr/>
            <p:nvPr/>
          </p:nvSpPr>
          <p:spPr>
            <a:xfrm>
              <a:off x="1617368" y="4683673"/>
              <a:ext cx="484349" cy="393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8" name="Rectangle 77">
              <a:extLst>
                <a:ext uri="{FF2B5EF4-FFF2-40B4-BE49-F238E27FC236}">
                  <a16:creationId xmlns:a16="http://schemas.microsoft.com/office/drawing/2014/main" id="{E92BB436-BC37-4D1C-8A3C-106FF4A9E17B}"/>
                </a:ext>
              </a:extLst>
            </p:cNvPr>
            <p:cNvSpPr/>
            <p:nvPr/>
          </p:nvSpPr>
          <p:spPr>
            <a:xfrm>
              <a:off x="1617485" y="4796849"/>
              <a:ext cx="484349" cy="393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9" name="Rectangle 78">
              <a:extLst>
                <a:ext uri="{FF2B5EF4-FFF2-40B4-BE49-F238E27FC236}">
                  <a16:creationId xmlns:a16="http://schemas.microsoft.com/office/drawing/2014/main" id="{C5867F55-0AE5-496A-9688-82F917271186}"/>
                </a:ext>
              </a:extLst>
            </p:cNvPr>
            <p:cNvSpPr/>
            <p:nvPr/>
          </p:nvSpPr>
          <p:spPr>
            <a:xfrm>
              <a:off x="1617368" y="4910025"/>
              <a:ext cx="484349" cy="393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0" name="Rectangle 79">
              <a:extLst>
                <a:ext uri="{FF2B5EF4-FFF2-40B4-BE49-F238E27FC236}">
                  <a16:creationId xmlns:a16="http://schemas.microsoft.com/office/drawing/2014/main" id="{805759CB-67B5-4A53-AFBF-AC674B67600C}"/>
                </a:ext>
              </a:extLst>
            </p:cNvPr>
            <p:cNvSpPr/>
            <p:nvPr/>
          </p:nvSpPr>
          <p:spPr>
            <a:xfrm>
              <a:off x="1617368" y="5022368"/>
              <a:ext cx="484349" cy="393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51" name="Rectangle 2050">
              <a:extLst>
                <a:ext uri="{FF2B5EF4-FFF2-40B4-BE49-F238E27FC236}">
                  <a16:creationId xmlns:a16="http://schemas.microsoft.com/office/drawing/2014/main" id="{5420668B-9569-48C4-BA1D-2AF53600CB91}"/>
                </a:ext>
              </a:extLst>
            </p:cNvPr>
            <p:cNvSpPr/>
            <p:nvPr/>
          </p:nvSpPr>
          <p:spPr>
            <a:xfrm>
              <a:off x="4097665" y="2424404"/>
              <a:ext cx="558166" cy="338554"/>
            </a:xfrm>
            <a:prstGeom prst="rect">
              <a:avLst/>
            </a:prstGeom>
          </p:spPr>
          <p:txBody>
            <a:bodyPr wrap="none">
              <a:spAutoFit/>
            </a:bodyPr>
            <a:lstStyle/>
            <a:p>
              <a:r>
                <a:rPr lang="en-US" sz="1600" dirty="0">
                  <a:latin typeface="Segoe UI Semibold" panose="020B0702040204020203" pitchFamily="34" charset="0"/>
                  <a:cs typeface="Segoe UI Semibold" panose="020B0702040204020203" pitchFamily="34" charset="0"/>
                </a:rPr>
                <a:t>URL</a:t>
              </a:r>
              <a:endParaRPr lang="en-GB" sz="1600" dirty="0">
                <a:latin typeface="Segoe UI Semibold" panose="020B0702040204020203" pitchFamily="34" charset="0"/>
                <a:cs typeface="Segoe UI Semibold" panose="020B0702040204020203" pitchFamily="34" charset="0"/>
              </a:endParaRPr>
            </a:p>
          </p:txBody>
        </p:sp>
        <p:sp>
          <p:nvSpPr>
            <p:cNvPr id="2052" name="Arc 2051">
              <a:extLst>
                <a:ext uri="{FF2B5EF4-FFF2-40B4-BE49-F238E27FC236}">
                  <a16:creationId xmlns:a16="http://schemas.microsoft.com/office/drawing/2014/main" id="{55AF5489-713C-4B9D-B335-EFB93D6A69BB}"/>
                </a:ext>
              </a:extLst>
            </p:cNvPr>
            <p:cNvSpPr/>
            <p:nvPr/>
          </p:nvSpPr>
          <p:spPr>
            <a:xfrm>
              <a:off x="3992292" y="2591646"/>
              <a:ext cx="1155142" cy="958772"/>
            </a:xfrm>
            <a:prstGeom prst="arc">
              <a:avLst/>
            </a:prstGeom>
            <a:ln w="28575">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83" name="Rectangle 82">
              <a:extLst>
                <a:ext uri="{FF2B5EF4-FFF2-40B4-BE49-F238E27FC236}">
                  <a16:creationId xmlns:a16="http://schemas.microsoft.com/office/drawing/2014/main" id="{4574F329-7A2D-4995-BAAF-56C314046399}"/>
                </a:ext>
              </a:extLst>
            </p:cNvPr>
            <p:cNvSpPr/>
            <p:nvPr/>
          </p:nvSpPr>
          <p:spPr>
            <a:xfrm>
              <a:off x="8471986" y="5939800"/>
              <a:ext cx="1233825" cy="584775"/>
            </a:xfrm>
            <a:prstGeom prst="rect">
              <a:avLst/>
            </a:prstGeom>
          </p:spPr>
          <p:txBody>
            <a:bodyPr wrap="square">
              <a:spAutoFit/>
            </a:bodyPr>
            <a:lstStyle/>
            <a:p>
              <a:r>
                <a:rPr lang="en-US" sz="1600" dirty="0">
                  <a:latin typeface="Segoe UI Semibold" panose="020B0702040204020203" pitchFamily="34" charset="0"/>
                  <a:cs typeface="Segoe UI Semibold" panose="020B0702040204020203" pitchFamily="34" charset="0"/>
                </a:rPr>
                <a:t>incoming anchor text</a:t>
              </a:r>
              <a:endParaRPr lang="en-GB" sz="1600" dirty="0">
                <a:latin typeface="Segoe UI Semibold" panose="020B0702040204020203" pitchFamily="34" charset="0"/>
                <a:cs typeface="Segoe UI Semibold" panose="020B0702040204020203" pitchFamily="34" charset="0"/>
              </a:endParaRPr>
            </a:p>
          </p:txBody>
        </p:sp>
        <p:sp>
          <p:nvSpPr>
            <p:cNvPr id="84" name="Arc 83">
              <a:extLst>
                <a:ext uri="{FF2B5EF4-FFF2-40B4-BE49-F238E27FC236}">
                  <a16:creationId xmlns:a16="http://schemas.microsoft.com/office/drawing/2014/main" id="{53E57B6E-8A42-4EF7-97CE-42C030075CD6}"/>
                </a:ext>
              </a:extLst>
            </p:cNvPr>
            <p:cNvSpPr/>
            <p:nvPr/>
          </p:nvSpPr>
          <p:spPr>
            <a:xfrm rot="10800000">
              <a:off x="7126123" y="5314837"/>
              <a:ext cx="2648498" cy="924225"/>
            </a:xfrm>
            <a:prstGeom prst="arc">
              <a:avLst/>
            </a:prstGeom>
            <a:ln w="28575">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a:p>
          </p:txBody>
        </p:sp>
        <p:cxnSp>
          <p:nvCxnSpPr>
            <p:cNvPr id="2054" name="Straight Arrow Connector 2053">
              <a:extLst>
                <a:ext uri="{FF2B5EF4-FFF2-40B4-BE49-F238E27FC236}">
                  <a16:creationId xmlns:a16="http://schemas.microsoft.com/office/drawing/2014/main" id="{5B22774C-1221-4A4F-B2D2-B9EC209DB13F}"/>
                </a:ext>
              </a:extLst>
            </p:cNvPr>
            <p:cNvCxnSpPr/>
            <p:nvPr/>
          </p:nvCxnSpPr>
          <p:spPr>
            <a:xfrm flipH="1" flipV="1">
              <a:off x="6048884" y="4909966"/>
              <a:ext cx="1003926" cy="801142"/>
            </a:xfrm>
            <a:prstGeom prst="straightConnector1">
              <a:avLst/>
            </a:prstGeom>
            <a:ln w="19050">
              <a:solidFill>
                <a:schemeClr val="tx1">
                  <a:lumMod val="75000"/>
                  <a:lumOff val="2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A56E86A4-813A-4ED7-A895-BEB4158997A9}"/>
                </a:ext>
              </a:extLst>
            </p:cNvPr>
            <p:cNvCxnSpPr>
              <a:cxnSpLocks/>
            </p:cNvCxnSpPr>
            <p:nvPr/>
          </p:nvCxnSpPr>
          <p:spPr>
            <a:xfrm flipH="1" flipV="1">
              <a:off x="6224272" y="4316779"/>
              <a:ext cx="1670666" cy="504227"/>
            </a:xfrm>
            <a:prstGeom prst="straightConnector1">
              <a:avLst/>
            </a:prstGeom>
            <a:ln w="19050">
              <a:solidFill>
                <a:schemeClr val="tx1">
                  <a:lumMod val="75000"/>
                  <a:lumOff val="2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3" name="Arc 92">
              <a:extLst>
                <a:ext uri="{FF2B5EF4-FFF2-40B4-BE49-F238E27FC236}">
                  <a16:creationId xmlns:a16="http://schemas.microsoft.com/office/drawing/2014/main" id="{92BB447D-5F0C-4C18-8447-AEFC2F3C6006}"/>
                </a:ext>
              </a:extLst>
            </p:cNvPr>
            <p:cNvSpPr/>
            <p:nvPr/>
          </p:nvSpPr>
          <p:spPr>
            <a:xfrm rot="12412111">
              <a:off x="7877206" y="4573163"/>
              <a:ext cx="1887768" cy="1514003"/>
            </a:xfrm>
            <a:prstGeom prst="arc">
              <a:avLst/>
            </a:prstGeom>
            <a:ln w="28575">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a:p>
          </p:txBody>
        </p:sp>
        <p:sp>
          <p:nvSpPr>
            <p:cNvPr id="94" name="Rectangle 93">
              <a:extLst>
                <a:ext uri="{FF2B5EF4-FFF2-40B4-BE49-F238E27FC236}">
                  <a16:creationId xmlns:a16="http://schemas.microsoft.com/office/drawing/2014/main" id="{9F2FD9E9-036A-45E3-8C21-9D2D9DE7043F}"/>
                </a:ext>
              </a:extLst>
            </p:cNvPr>
            <p:cNvSpPr/>
            <p:nvPr/>
          </p:nvSpPr>
          <p:spPr>
            <a:xfrm>
              <a:off x="3547488" y="3978225"/>
              <a:ext cx="546945" cy="338554"/>
            </a:xfrm>
            <a:prstGeom prst="rect">
              <a:avLst/>
            </a:prstGeom>
          </p:spPr>
          <p:txBody>
            <a:bodyPr wrap="none">
              <a:spAutoFit/>
            </a:bodyPr>
            <a:lstStyle/>
            <a:p>
              <a:r>
                <a:rPr lang="en-US" sz="1600" dirty="0">
                  <a:latin typeface="Segoe UI Semibold" panose="020B0702040204020203" pitchFamily="34" charset="0"/>
                  <a:cs typeface="Segoe UI Semibold" panose="020B0702040204020203" pitchFamily="34" charset="0"/>
                </a:rPr>
                <a:t>title</a:t>
              </a:r>
              <a:endParaRPr lang="en-GB" sz="1600" dirty="0">
                <a:latin typeface="Segoe UI Semibold" panose="020B0702040204020203" pitchFamily="34" charset="0"/>
                <a:cs typeface="Segoe UI Semibold" panose="020B0702040204020203" pitchFamily="34" charset="0"/>
              </a:endParaRPr>
            </a:p>
          </p:txBody>
        </p:sp>
        <p:sp>
          <p:nvSpPr>
            <p:cNvPr id="95" name="Arc 94">
              <a:extLst>
                <a:ext uri="{FF2B5EF4-FFF2-40B4-BE49-F238E27FC236}">
                  <a16:creationId xmlns:a16="http://schemas.microsoft.com/office/drawing/2014/main" id="{769ED1AC-EAE6-4141-BC2C-CAA199ECB785}"/>
                </a:ext>
              </a:extLst>
            </p:cNvPr>
            <p:cNvSpPr/>
            <p:nvPr/>
          </p:nvSpPr>
          <p:spPr>
            <a:xfrm rot="16200000">
              <a:off x="4082459" y="3343663"/>
              <a:ext cx="801892" cy="1328111"/>
            </a:xfrm>
            <a:prstGeom prst="arc">
              <a:avLst/>
            </a:prstGeom>
            <a:ln w="28575">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sp>
          <p:nvSpPr>
            <p:cNvPr id="100" name="Rectangle 99">
              <a:extLst>
                <a:ext uri="{FF2B5EF4-FFF2-40B4-BE49-F238E27FC236}">
                  <a16:creationId xmlns:a16="http://schemas.microsoft.com/office/drawing/2014/main" id="{55DE1EDC-987A-4AF3-A4B0-B8540B95139D}"/>
                </a:ext>
              </a:extLst>
            </p:cNvPr>
            <p:cNvSpPr/>
            <p:nvPr/>
          </p:nvSpPr>
          <p:spPr>
            <a:xfrm>
              <a:off x="6474705" y="3224666"/>
              <a:ext cx="657552" cy="338554"/>
            </a:xfrm>
            <a:prstGeom prst="rect">
              <a:avLst/>
            </a:prstGeom>
          </p:spPr>
          <p:txBody>
            <a:bodyPr wrap="none">
              <a:spAutoFit/>
            </a:bodyPr>
            <a:lstStyle/>
            <a:p>
              <a:r>
                <a:rPr lang="en-US" sz="1600" dirty="0">
                  <a:latin typeface="Segoe UI Semibold" panose="020B0702040204020203" pitchFamily="34" charset="0"/>
                  <a:cs typeface="Segoe UI Semibold" panose="020B0702040204020203" pitchFamily="34" charset="0"/>
                </a:rPr>
                <a:t>body</a:t>
              </a:r>
              <a:endParaRPr lang="en-GB" sz="1600" dirty="0">
                <a:latin typeface="Segoe UI Semibold" panose="020B0702040204020203" pitchFamily="34" charset="0"/>
                <a:cs typeface="Segoe UI Semibold" panose="020B0702040204020203" pitchFamily="34" charset="0"/>
              </a:endParaRPr>
            </a:p>
          </p:txBody>
        </p:sp>
        <p:sp>
          <p:nvSpPr>
            <p:cNvPr id="101" name="Arc 100">
              <a:extLst>
                <a:ext uri="{FF2B5EF4-FFF2-40B4-BE49-F238E27FC236}">
                  <a16:creationId xmlns:a16="http://schemas.microsoft.com/office/drawing/2014/main" id="{3E7B4520-3EFD-45DF-9419-0711E3684BE0}"/>
                </a:ext>
              </a:extLst>
            </p:cNvPr>
            <p:cNvSpPr/>
            <p:nvPr/>
          </p:nvSpPr>
          <p:spPr>
            <a:xfrm rot="6300000">
              <a:off x="5479189" y="2791221"/>
              <a:ext cx="1470997" cy="1220933"/>
            </a:xfrm>
            <a:prstGeom prst="arc">
              <a:avLst/>
            </a:prstGeom>
            <a:ln w="28575">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cxnSp>
          <p:nvCxnSpPr>
            <p:cNvPr id="102" name="Straight Arrow Connector 101">
              <a:extLst>
                <a:ext uri="{FF2B5EF4-FFF2-40B4-BE49-F238E27FC236}">
                  <a16:creationId xmlns:a16="http://schemas.microsoft.com/office/drawing/2014/main" id="{132EB4A6-209A-4837-BB4E-D9C6EFCBB14B}"/>
                </a:ext>
              </a:extLst>
            </p:cNvPr>
            <p:cNvCxnSpPr>
              <a:cxnSpLocks/>
            </p:cNvCxnSpPr>
            <p:nvPr/>
          </p:nvCxnSpPr>
          <p:spPr>
            <a:xfrm flipV="1">
              <a:off x="2166995" y="4513832"/>
              <a:ext cx="2121227" cy="528191"/>
            </a:xfrm>
            <a:prstGeom prst="straightConnector1">
              <a:avLst/>
            </a:prstGeom>
            <a:ln w="19050">
              <a:solidFill>
                <a:schemeClr val="tx1">
                  <a:lumMod val="75000"/>
                  <a:lumOff val="2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2A05F041-58DF-400E-9678-351C56A63A23}"/>
                </a:ext>
              </a:extLst>
            </p:cNvPr>
            <p:cNvSpPr/>
            <p:nvPr/>
          </p:nvSpPr>
          <p:spPr>
            <a:xfrm>
              <a:off x="2211364" y="3453945"/>
              <a:ext cx="1415580" cy="338554"/>
            </a:xfrm>
            <a:prstGeom prst="rect">
              <a:avLst/>
            </a:prstGeom>
          </p:spPr>
          <p:txBody>
            <a:bodyPr wrap="none">
              <a:spAutoFit/>
            </a:bodyPr>
            <a:lstStyle/>
            <a:p>
              <a:r>
                <a:rPr lang="en-US" sz="1600" dirty="0">
                  <a:latin typeface="Segoe UI Semibold" panose="020B0702040204020203" pitchFamily="34" charset="0"/>
                  <a:cs typeface="Segoe UI Semibold" panose="020B0702040204020203" pitchFamily="34" charset="0"/>
                </a:rPr>
                <a:t>clicked query</a:t>
              </a:r>
              <a:endParaRPr lang="en-GB" sz="1600" dirty="0">
                <a:latin typeface="Segoe UI Semibold" panose="020B0702040204020203" pitchFamily="34" charset="0"/>
                <a:cs typeface="Segoe UI Semibold" panose="020B0702040204020203" pitchFamily="34" charset="0"/>
              </a:endParaRPr>
            </a:p>
          </p:txBody>
        </p:sp>
        <p:sp>
          <p:nvSpPr>
            <p:cNvPr id="108" name="Arc 107">
              <a:extLst>
                <a:ext uri="{FF2B5EF4-FFF2-40B4-BE49-F238E27FC236}">
                  <a16:creationId xmlns:a16="http://schemas.microsoft.com/office/drawing/2014/main" id="{11ACD265-7632-4BDF-80B5-CBBFC65AF4A5}"/>
                </a:ext>
              </a:extLst>
            </p:cNvPr>
            <p:cNvSpPr/>
            <p:nvPr/>
          </p:nvSpPr>
          <p:spPr>
            <a:xfrm rot="10800000" flipV="1">
              <a:off x="1840532" y="3642840"/>
              <a:ext cx="801892" cy="1169114"/>
            </a:xfrm>
            <a:prstGeom prst="arc">
              <a:avLst>
                <a:gd name="adj1" fmla="val 16200000"/>
                <a:gd name="adj2" fmla="val 1106556"/>
              </a:avLst>
            </a:prstGeom>
            <a:ln w="28575">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p>
          </p:txBody>
        </p:sp>
        <p:pic>
          <p:nvPicPr>
            <p:cNvPr id="2065" name="Graphic 2064" descr="Right Pointing Backhand Index ">
              <a:extLst>
                <a:ext uri="{FF2B5EF4-FFF2-40B4-BE49-F238E27FC236}">
                  <a16:creationId xmlns:a16="http://schemas.microsoft.com/office/drawing/2014/main" id="{FC032F9C-1343-48BC-BCA9-4A6043F0E8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838520" y="4989060"/>
              <a:ext cx="440261" cy="440261"/>
            </a:xfrm>
            <a:prstGeom prst="rect">
              <a:avLst/>
            </a:prstGeom>
          </p:spPr>
        </p:pic>
      </p:grpSp>
    </p:spTree>
    <p:extLst>
      <p:ext uri="{BB962C8B-B14F-4D97-AF65-F5344CB8AC3E}">
        <p14:creationId xmlns:p14="http://schemas.microsoft.com/office/powerpoint/2010/main" val="201814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EBCAC9-8312-4256-9D9F-65564286E4FB}"/>
              </a:ext>
            </a:extLst>
          </p:cNvPr>
          <p:cNvSpPr>
            <a:spLocks noGrp="1"/>
          </p:cNvSpPr>
          <p:nvPr>
            <p:ph type="title"/>
          </p:nvPr>
        </p:nvSpPr>
        <p:spPr>
          <a:xfrm>
            <a:off x="1141413" y="681578"/>
            <a:ext cx="9905998" cy="1478570"/>
          </a:xfrm>
        </p:spPr>
        <p:txBody>
          <a:bodyPr/>
          <a:lstStyle/>
          <a:p>
            <a:r>
              <a:rPr lang="en-GB" dirty="0"/>
              <a:t>Extending Neural Ranking Models to Multiple Document Fields</a:t>
            </a:r>
          </a:p>
        </p:txBody>
      </p:sp>
      <p:grpSp>
        <p:nvGrpSpPr>
          <p:cNvPr id="11" name="Group 10">
            <a:extLst>
              <a:ext uri="{FF2B5EF4-FFF2-40B4-BE49-F238E27FC236}">
                <a16:creationId xmlns:a16="http://schemas.microsoft.com/office/drawing/2014/main" id="{913B55C9-5326-4253-B64B-11288B87DD5C}"/>
              </a:ext>
            </a:extLst>
          </p:cNvPr>
          <p:cNvGrpSpPr/>
          <p:nvPr/>
        </p:nvGrpSpPr>
        <p:grpSpPr>
          <a:xfrm>
            <a:off x="1220241" y="3147850"/>
            <a:ext cx="8964283" cy="2123658"/>
            <a:chOff x="1141413" y="3042745"/>
            <a:chExt cx="8964283" cy="2123658"/>
          </a:xfrm>
        </p:grpSpPr>
        <p:sp>
          <p:nvSpPr>
            <p:cNvPr id="6" name="TextBox 5">
              <a:extLst>
                <a:ext uri="{FF2B5EF4-FFF2-40B4-BE49-F238E27FC236}">
                  <a16:creationId xmlns:a16="http://schemas.microsoft.com/office/drawing/2014/main" id="{86368BE3-854F-4A77-8765-405FB4855714}"/>
                </a:ext>
              </a:extLst>
            </p:cNvPr>
            <p:cNvSpPr txBox="1"/>
            <p:nvPr/>
          </p:nvSpPr>
          <p:spPr>
            <a:xfrm>
              <a:off x="1141413" y="3042745"/>
              <a:ext cx="5549461" cy="2123658"/>
            </a:xfrm>
            <a:prstGeom prst="rect">
              <a:avLst/>
            </a:prstGeom>
            <a:noFill/>
          </p:spPr>
          <p:txBody>
            <a:bodyPr wrap="square" rtlCol="0">
              <a:spAutoFit/>
            </a:bodyPr>
            <a:lstStyle/>
            <a:p>
              <a:pPr algn="r"/>
              <a:r>
                <a:rPr lang="en-US" sz="4400" dirty="0">
                  <a:latin typeface="+mj-lt"/>
                </a:rPr>
                <a:t>BM25</a:t>
              </a:r>
            </a:p>
            <a:p>
              <a:pPr algn="r"/>
              <a:endParaRPr lang="en-US" sz="4400" dirty="0">
                <a:latin typeface="+mj-lt"/>
              </a:endParaRPr>
            </a:p>
            <a:p>
              <a:pPr algn="r"/>
              <a:r>
                <a:rPr lang="en-US" sz="4400" dirty="0">
                  <a:latin typeface="+mj-lt"/>
                </a:rPr>
                <a:t>Neural ranking model</a:t>
              </a:r>
              <a:endParaRPr lang="en-GB" sz="4400" dirty="0">
                <a:latin typeface="+mj-lt"/>
              </a:endParaRPr>
            </a:p>
          </p:txBody>
        </p:sp>
        <p:sp>
          <p:nvSpPr>
            <p:cNvPr id="7" name="TextBox 6">
              <a:extLst>
                <a:ext uri="{FF2B5EF4-FFF2-40B4-BE49-F238E27FC236}">
                  <a16:creationId xmlns:a16="http://schemas.microsoft.com/office/drawing/2014/main" id="{D55A31DF-DA6B-4BA6-96C9-D07207224555}"/>
                </a:ext>
              </a:extLst>
            </p:cNvPr>
            <p:cNvSpPr txBox="1"/>
            <p:nvPr/>
          </p:nvSpPr>
          <p:spPr>
            <a:xfrm>
              <a:off x="6690874" y="3042745"/>
              <a:ext cx="1566042" cy="2123658"/>
            </a:xfrm>
            <a:prstGeom prst="rect">
              <a:avLst/>
            </a:prstGeom>
            <a:noFill/>
          </p:spPr>
          <p:txBody>
            <a:bodyPr wrap="square" rtlCol="0">
              <a:spAutoFit/>
            </a:bodyPr>
            <a:lstStyle/>
            <a:p>
              <a:pPr algn="ctr"/>
              <a:r>
                <a:rPr lang="en-US" sz="4400" dirty="0"/>
                <a:t>→</a:t>
              </a:r>
              <a:endParaRPr lang="en-US" sz="4400" dirty="0">
                <a:latin typeface="+mj-lt"/>
              </a:endParaRPr>
            </a:p>
            <a:p>
              <a:pPr algn="ctr"/>
              <a:endParaRPr lang="en-US" sz="4400" dirty="0"/>
            </a:p>
            <a:p>
              <a:pPr algn="ctr"/>
              <a:r>
                <a:rPr lang="en-US" sz="4400" dirty="0"/>
                <a:t>→</a:t>
              </a:r>
              <a:endParaRPr lang="en-GB" sz="4400" dirty="0">
                <a:latin typeface="+mj-lt"/>
              </a:endParaRPr>
            </a:p>
          </p:txBody>
        </p:sp>
        <p:sp>
          <p:nvSpPr>
            <p:cNvPr id="10" name="TextBox 9">
              <a:extLst>
                <a:ext uri="{FF2B5EF4-FFF2-40B4-BE49-F238E27FC236}">
                  <a16:creationId xmlns:a16="http://schemas.microsoft.com/office/drawing/2014/main" id="{39F76A99-4A98-4FEB-B289-68401BA89D8E}"/>
                </a:ext>
              </a:extLst>
            </p:cNvPr>
            <p:cNvSpPr txBox="1"/>
            <p:nvPr/>
          </p:nvSpPr>
          <p:spPr>
            <a:xfrm>
              <a:off x="8256916" y="3042745"/>
              <a:ext cx="1848780" cy="2123658"/>
            </a:xfrm>
            <a:prstGeom prst="rect">
              <a:avLst/>
            </a:prstGeom>
            <a:noFill/>
          </p:spPr>
          <p:txBody>
            <a:bodyPr wrap="square" rtlCol="0">
              <a:spAutoFit/>
            </a:bodyPr>
            <a:lstStyle/>
            <a:p>
              <a:r>
                <a:rPr lang="en-US" sz="4400" dirty="0">
                  <a:latin typeface="+mj-lt"/>
                </a:rPr>
                <a:t>BM25F</a:t>
              </a:r>
            </a:p>
            <a:p>
              <a:endParaRPr lang="en-US" sz="4400" dirty="0">
                <a:latin typeface="+mj-lt"/>
              </a:endParaRPr>
            </a:p>
            <a:p>
              <a:r>
                <a:rPr lang="en-US" sz="4400" dirty="0">
                  <a:latin typeface="+mj-lt"/>
                </a:rPr>
                <a:t>?</a:t>
              </a:r>
              <a:endParaRPr lang="en-GB" sz="4400" dirty="0">
                <a:latin typeface="+mj-lt"/>
              </a:endParaRPr>
            </a:p>
          </p:txBody>
        </p:sp>
      </p:grpSp>
    </p:spTree>
    <p:extLst>
      <p:ext uri="{BB962C8B-B14F-4D97-AF65-F5344CB8AC3E}">
        <p14:creationId xmlns:p14="http://schemas.microsoft.com/office/powerpoint/2010/main" val="1913542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618518"/>
            <a:ext cx="9905998" cy="1478570"/>
          </a:xfrm>
        </p:spPr>
        <p:txBody>
          <a:bodyPr>
            <a:normAutofit/>
          </a:bodyPr>
          <a:lstStyle/>
          <a:p>
            <a:r>
              <a:rPr lang="en-US" dirty="0"/>
              <a:t>IR task may refer to Document ranking</a:t>
            </a:r>
            <a:endParaRPr lang="en-GB" dirty="0"/>
          </a:p>
        </p:txBody>
      </p:sp>
      <p:pic>
        <p:nvPicPr>
          <p:cNvPr id="29" name="Picture 28" descr="Woman, Human, User, Avatar, Female, Yellow"/>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22331" y="3453576"/>
            <a:ext cx="1329280" cy="1687975"/>
          </a:xfrm>
          <a:prstGeom prst="rect">
            <a:avLst/>
          </a:prstGeom>
          <a:noFill/>
          <a:extLst>
            <a:ext uri="{909E8E84-426E-40DD-AFC4-6F175D3DCCD1}">
              <a14:hiddenFill xmlns:a14="http://schemas.microsoft.com/office/drawing/2010/main">
                <a:solidFill>
                  <a:srgbClr val="FFFFFF"/>
                </a:solidFill>
              </a14:hiddenFill>
            </a:ext>
          </a:extLst>
        </p:spPr>
      </p:pic>
      <p:sp>
        <p:nvSpPr>
          <p:cNvPr id="30" name="Cloud Callout 3"/>
          <p:cNvSpPr/>
          <p:nvPr/>
        </p:nvSpPr>
        <p:spPr>
          <a:xfrm>
            <a:off x="2128094" y="2097088"/>
            <a:ext cx="2054618" cy="1062045"/>
          </a:xfrm>
          <a:prstGeom prst="cloudCallout">
            <a:avLst>
              <a:gd name="adj1" fmla="val -51015"/>
              <a:gd name="adj2" fmla="val 79624"/>
            </a:avLst>
          </a:prstGeom>
        </p:spPr>
        <p:style>
          <a:lnRef idx="0">
            <a:schemeClr val="accent4"/>
          </a:lnRef>
          <a:fillRef idx="1003">
            <a:schemeClr val="lt1"/>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65000"/>
                    <a:lumOff val="35000"/>
                  </a:schemeClr>
                </a:solidFill>
                <a:effectLst/>
                <a:uLnTx/>
                <a:uFillTx/>
              </a:rPr>
              <a:t>Information need</a:t>
            </a:r>
            <a:endParaRPr kumimoji="0" lang="en-GB" sz="1800" b="0" i="0" u="none" strike="noStrike" kern="0" cap="none" spc="0" normalizeH="0" baseline="0" noProof="0" dirty="0">
              <a:ln>
                <a:noFill/>
              </a:ln>
              <a:solidFill>
                <a:schemeClr val="tx1">
                  <a:lumMod val="65000"/>
                  <a:lumOff val="35000"/>
                </a:schemeClr>
              </a:solidFill>
              <a:effectLst/>
              <a:uLnTx/>
              <a:uFillTx/>
            </a:endParaRPr>
          </a:p>
        </p:txBody>
      </p:sp>
      <p:grpSp>
        <p:nvGrpSpPr>
          <p:cNvPr id="31" name="Group 30"/>
          <p:cNvGrpSpPr/>
          <p:nvPr/>
        </p:nvGrpSpPr>
        <p:grpSpPr>
          <a:xfrm>
            <a:off x="3889937" y="3225105"/>
            <a:ext cx="2804947" cy="431054"/>
            <a:chOff x="5759714" y="5000381"/>
            <a:chExt cx="3983329" cy="612143"/>
          </a:xfrm>
        </p:grpSpPr>
        <p:pic>
          <p:nvPicPr>
            <p:cNvPr id="46" name="Picture 45"/>
            <p:cNvPicPr>
              <a:picLocks noChangeAspect="1"/>
            </p:cNvPicPr>
            <p:nvPr/>
          </p:nvPicPr>
          <p:blipFill rotWithShape="1">
            <a:blip r:embed="rId4">
              <a:grayscl/>
            </a:blip>
            <a:srcRect l="83934"/>
            <a:stretch/>
          </p:blipFill>
          <p:spPr>
            <a:xfrm>
              <a:off x="8571187" y="5000381"/>
              <a:ext cx="1171856" cy="612143"/>
            </a:xfrm>
            <a:prstGeom prst="rect">
              <a:avLst/>
            </a:prstGeom>
          </p:spPr>
        </p:pic>
        <p:pic>
          <p:nvPicPr>
            <p:cNvPr id="47" name="Picture 46"/>
            <p:cNvPicPr>
              <a:picLocks noChangeAspect="1"/>
            </p:cNvPicPr>
            <p:nvPr/>
          </p:nvPicPr>
          <p:blipFill rotWithShape="1">
            <a:blip r:embed="rId5"/>
            <a:srcRect r="61455"/>
            <a:stretch/>
          </p:blipFill>
          <p:spPr>
            <a:xfrm>
              <a:off x="5759714" y="5000381"/>
              <a:ext cx="2811473" cy="612143"/>
            </a:xfrm>
            <a:prstGeom prst="rect">
              <a:avLst/>
            </a:prstGeom>
          </p:spPr>
        </p:pic>
      </p:grpSp>
      <p:grpSp>
        <p:nvGrpSpPr>
          <p:cNvPr id="48" name="Group 47"/>
          <p:cNvGrpSpPr/>
          <p:nvPr/>
        </p:nvGrpSpPr>
        <p:grpSpPr>
          <a:xfrm>
            <a:off x="7886271" y="2658530"/>
            <a:ext cx="3283399" cy="3286333"/>
            <a:chOff x="7886271" y="2658530"/>
            <a:chExt cx="3283399" cy="3286333"/>
          </a:xfrm>
        </p:grpSpPr>
        <p:sp>
          <p:nvSpPr>
            <p:cNvPr id="28" name="Rounded Rectangle 8"/>
            <p:cNvSpPr/>
            <p:nvPr/>
          </p:nvSpPr>
          <p:spPr>
            <a:xfrm>
              <a:off x="7886271" y="2658530"/>
              <a:ext cx="3283399" cy="3286333"/>
            </a:xfrm>
            <a:prstGeom prst="roundRect">
              <a:avLst/>
            </a:prstGeom>
            <a:ln/>
          </p:spPr>
          <p:style>
            <a:lnRef idx="0">
              <a:schemeClr val="accent3"/>
            </a:lnRef>
            <a:fillRef idx="1003">
              <a:schemeClr val="lt1"/>
            </a:fillRef>
            <a:effectRef idx="3">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32" name="Picture 31" descr="Picture From Google &lt;strong&gt;Datacenter&lt;/strong&gt;"/>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8039075" y="3310269"/>
              <a:ext cx="2977784" cy="1982854"/>
            </a:xfrm>
            <a:prstGeom prst="ellipse">
              <a:avLst/>
            </a:prstGeom>
            <a:ln>
              <a:noFill/>
            </a:ln>
            <a:effectLst>
              <a:softEdge rad="112500"/>
            </a:effectLst>
          </p:spPr>
        </p:pic>
      </p:grpSp>
      <p:pic>
        <p:nvPicPr>
          <p:cNvPr id="33" name="Picture 32"/>
          <p:cNvPicPr>
            <a:picLocks noChangeAspect="1"/>
          </p:cNvPicPr>
          <p:nvPr/>
        </p:nvPicPr>
        <p:blipFill rotWithShape="1">
          <a:blip r:embed="rId8">
            <a:grayscl/>
          </a:blip>
          <a:srcRect r="37415" b="86899"/>
          <a:stretch/>
        </p:blipFill>
        <p:spPr>
          <a:xfrm>
            <a:off x="3990354" y="4417030"/>
            <a:ext cx="1894905" cy="331003"/>
          </a:xfrm>
          <a:prstGeom prst="rect">
            <a:avLst/>
          </a:prstGeom>
        </p:spPr>
      </p:pic>
      <p:pic>
        <p:nvPicPr>
          <p:cNvPr id="34" name="Picture 33"/>
          <p:cNvPicPr>
            <a:picLocks noChangeAspect="1"/>
          </p:cNvPicPr>
          <p:nvPr/>
        </p:nvPicPr>
        <p:blipFill rotWithShape="1">
          <a:blip r:embed="rId8">
            <a:grayscl/>
          </a:blip>
          <a:srcRect t="33497" r="46104" b="14040"/>
          <a:stretch/>
        </p:blipFill>
        <p:spPr>
          <a:xfrm>
            <a:off x="3990354" y="4748033"/>
            <a:ext cx="1631824" cy="1325459"/>
          </a:xfrm>
          <a:prstGeom prst="rect">
            <a:avLst/>
          </a:prstGeom>
        </p:spPr>
      </p:pic>
      <p:pic>
        <p:nvPicPr>
          <p:cNvPr id="35" name="Picture 34"/>
          <p:cNvPicPr>
            <a:picLocks noChangeAspect="1"/>
          </p:cNvPicPr>
          <p:nvPr/>
        </p:nvPicPr>
        <p:blipFill rotWithShape="1">
          <a:blip r:embed="rId8">
            <a:grayscl/>
          </a:blip>
          <a:srcRect l="79705" b="86546"/>
          <a:stretch/>
        </p:blipFill>
        <p:spPr>
          <a:xfrm>
            <a:off x="5885261" y="4412572"/>
            <a:ext cx="614487" cy="339920"/>
          </a:xfrm>
          <a:prstGeom prst="rect">
            <a:avLst/>
          </a:prstGeom>
        </p:spPr>
      </p:pic>
      <p:pic>
        <p:nvPicPr>
          <p:cNvPr id="36" name="Picture 35"/>
          <p:cNvPicPr>
            <a:picLocks noChangeAspect="1"/>
          </p:cNvPicPr>
          <p:nvPr/>
        </p:nvPicPr>
        <p:blipFill rotWithShape="1">
          <a:blip r:embed="rId8">
            <a:grayscl/>
          </a:blip>
          <a:srcRect l="57036" t="14439" r="20822" b="57629"/>
          <a:stretch/>
        </p:blipFill>
        <p:spPr>
          <a:xfrm>
            <a:off x="5690125" y="4748033"/>
            <a:ext cx="670415" cy="705701"/>
          </a:xfrm>
          <a:prstGeom prst="rect">
            <a:avLst/>
          </a:prstGeom>
        </p:spPr>
      </p:pic>
      <p:sp>
        <p:nvSpPr>
          <p:cNvPr id="37" name="Freeform 13"/>
          <p:cNvSpPr>
            <a:spLocks/>
          </p:cNvSpPr>
          <p:nvPr/>
        </p:nvSpPr>
        <p:spPr bwMode="auto">
          <a:xfrm flipH="1">
            <a:off x="3831948" y="4247495"/>
            <a:ext cx="2862936" cy="1907574"/>
          </a:xfrm>
          <a:custGeom>
            <a:avLst/>
            <a:gdLst>
              <a:gd name="connsiteX0" fmla="*/ 3144928 w 3324602"/>
              <a:gd name="connsiteY0" fmla="*/ 192735 h 2215183"/>
              <a:gd name="connsiteX1" fmla="*/ 3144928 w 3324602"/>
              <a:gd name="connsiteY1" fmla="*/ 1868111 h 2215183"/>
              <a:gd name="connsiteX2" fmla="*/ 179673 w 3324602"/>
              <a:gd name="connsiteY2" fmla="*/ 1868111 h 2215183"/>
              <a:gd name="connsiteX3" fmla="*/ 179673 w 3324602"/>
              <a:gd name="connsiteY3" fmla="*/ 192735 h 2215183"/>
              <a:gd name="connsiteX4" fmla="*/ 3191157 w 3324602"/>
              <a:gd name="connsiteY4" fmla="*/ 0 h 2215183"/>
              <a:gd name="connsiteX5" fmla="*/ 133446 w 3324602"/>
              <a:gd name="connsiteY5" fmla="*/ 0 h 2215183"/>
              <a:gd name="connsiteX6" fmla="*/ 0 w 3324602"/>
              <a:gd name="connsiteY6" fmla="*/ 133207 h 2215183"/>
              <a:gd name="connsiteX7" fmla="*/ 0 w 3324602"/>
              <a:gd name="connsiteY7" fmla="*/ 2080332 h 2215183"/>
              <a:gd name="connsiteX8" fmla="*/ 133446 w 3324602"/>
              <a:gd name="connsiteY8" fmla="*/ 2215183 h 2215183"/>
              <a:gd name="connsiteX9" fmla="*/ 3191157 w 3324602"/>
              <a:gd name="connsiteY9" fmla="*/ 2215183 h 2215183"/>
              <a:gd name="connsiteX10" fmla="*/ 3324602 w 3324602"/>
              <a:gd name="connsiteY10" fmla="*/ 2080332 h 2215183"/>
              <a:gd name="connsiteX11" fmla="*/ 3324602 w 3324602"/>
              <a:gd name="connsiteY11" fmla="*/ 133207 h 2215183"/>
              <a:gd name="connsiteX12" fmla="*/ 3191157 w 3324602"/>
              <a:gd name="connsiteY12" fmla="*/ 0 h 221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4602" h="2215183">
                <a:moveTo>
                  <a:pt x="3144928" y="192735"/>
                </a:moveTo>
                <a:lnTo>
                  <a:pt x="3144928" y="1868111"/>
                </a:lnTo>
                <a:lnTo>
                  <a:pt x="179673" y="1868111"/>
                </a:lnTo>
                <a:lnTo>
                  <a:pt x="179673" y="192735"/>
                </a:lnTo>
                <a:close/>
                <a:moveTo>
                  <a:pt x="3191157" y="0"/>
                </a:moveTo>
                <a:cubicBezTo>
                  <a:pt x="133446" y="0"/>
                  <a:pt x="133446" y="0"/>
                  <a:pt x="133446" y="0"/>
                </a:cubicBezTo>
                <a:cubicBezTo>
                  <a:pt x="59309" y="0"/>
                  <a:pt x="0" y="59203"/>
                  <a:pt x="0" y="133207"/>
                </a:cubicBezTo>
                <a:cubicBezTo>
                  <a:pt x="0" y="2080332"/>
                  <a:pt x="0" y="2080332"/>
                  <a:pt x="0" y="2080332"/>
                </a:cubicBezTo>
                <a:cubicBezTo>
                  <a:pt x="0" y="2154335"/>
                  <a:pt x="59309" y="2215183"/>
                  <a:pt x="133446" y="2215183"/>
                </a:cubicBezTo>
                <a:cubicBezTo>
                  <a:pt x="3191157" y="2215183"/>
                  <a:pt x="3191157" y="2215183"/>
                  <a:pt x="3191157" y="2215183"/>
                </a:cubicBezTo>
                <a:cubicBezTo>
                  <a:pt x="3265293" y="2215183"/>
                  <a:pt x="3324602" y="2154335"/>
                  <a:pt x="3324602" y="2080332"/>
                </a:cubicBezTo>
                <a:cubicBezTo>
                  <a:pt x="3324602" y="133207"/>
                  <a:pt x="3324602" y="133207"/>
                  <a:pt x="3324602" y="133207"/>
                </a:cubicBezTo>
                <a:cubicBezTo>
                  <a:pt x="3324602" y="59203"/>
                  <a:pt x="3265293" y="0"/>
                  <a:pt x="3191157" y="0"/>
                </a:cubicBezTo>
                <a:close/>
              </a:path>
            </a:pathLst>
          </a:custGeom>
          <a:ln>
            <a:headEnd/>
            <a:tailEnd/>
          </a:ln>
          <a:extLst/>
        </p:spPr>
        <p:style>
          <a:lnRef idx="1">
            <a:schemeClr val="dk1"/>
          </a:lnRef>
          <a:fillRef idx="1003">
            <a:schemeClr val="dk1"/>
          </a:fillRef>
          <a:effectRef idx="2">
            <a:schemeClr val="dk1"/>
          </a:effectRef>
          <a:fontRef idx="minor">
            <a:schemeClr val="lt1"/>
          </a:fontRef>
        </p:style>
        <p:txBody>
          <a:bodyPr vert="horz" wrap="square" lIns="91427" tIns="45713" rIns="91427" bIns="45713"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gradFill>
                <a:gsLst>
                  <a:gs pos="83772">
                    <a:schemeClr val="tx1"/>
                  </a:gs>
                  <a:gs pos="42857">
                    <a:schemeClr val="tx1"/>
                  </a:gs>
                </a:gsLst>
                <a:lin ang="5400000" scaled="0"/>
              </a:gradFill>
              <a:effectLst/>
              <a:uLnTx/>
              <a:uFillTx/>
              <a:latin typeface="+mj-lt"/>
            </a:endParaRPr>
          </a:p>
        </p:txBody>
      </p:sp>
      <p:sp>
        <p:nvSpPr>
          <p:cNvPr id="38" name="TextBox 37"/>
          <p:cNvSpPr txBox="1"/>
          <p:nvPr/>
        </p:nvSpPr>
        <p:spPr>
          <a:xfrm>
            <a:off x="4879816" y="3630619"/>
            <a:ext cx="727805"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query</a:t>
            </a:r>
            <a:endParaRPr kumimoji="0" lang="en-GB" sz="1400" b="0" i="0" u="none" strike="noStrike" kern="0" cap="none" spc="0" normalizeH="0" baseline="0" noProof="0" dirty="0">
              <a:ln>
                <a:noFill/>
              </a:ln>
              <a:solidFill>
                <a:sysClr val="windowText" lastClr="000000"/>
              </a:solidFill>
              <a:effectLst/>
              <a:uLnTx/>
              <a:uFillTx/>
            </a:endParaRPr>
          </a:p>
        </p:txBody>
      </p:sp>
      <p:sp>
        <p:nvSpPr>
          <p:cNvPr id="39" name="TextBox 38"/>
          <p:cNvSpPr txBox="1"/>
          <p:nvPr/>
        </p:nvSpPr>
        <p:spPr>
          <a:xfrm>
            <a:off x="3910098" y="6188621"/>
            <a:ext cx="263331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results ranking (document list)</a:t>
            </a:r>
            <a:endParaRPr kumimoji="0" lang="en-GB" sz="1400" b="0" i="0" u="none" strike="noStrike" kern="0" cap="none" spc="0" normalizeH="0" baseline="0" noProof="0" dirty="0">
              <a:ln>
                <a:noFill/>
              </a:ln>
              <a:solidFill>
                <a:sysClr val="windowText" lastClr="000000"/>
              </a:solidFill>
              <a:effectLst/>
              <a:uLnTx/>
              <a:uFillTx/>
            </a:endParaRPr>
          </a:p>
        </p:txBody>
      </p:sp>
      <p:cxnSp>
        <p:nvCxnSpPr>
          <p:cNvPr id="40" name="Straight Arrow Connector 39"/>
          <p:cNvCxnSpPr/>
          <p:nvPr/>
        </p:nvCxnSpPr>
        <p:spPr>
          <a:xfrm flipV="1">
            <a:off x="2689107" y="3453576"/>
            <a:ext cx="954308" cy="313515"/>
          </a:xfrm>
          <a:prstGeom prst="straightConnector1">
            <a:avLst/>
          </a:prstGeom>
          <a:ln w="28575">
            <a:solidFill>
              <a:schemeClr val="tx1">
                <a:lumMod val="65000"/>
                <a:lumOff val="35000"/>
              </a:schemeClr>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866799" y="3415092"/>
            <a:ext cx="847555" cy="9795"/>
          </a:xfrm>
          <a:prstGeom prst="straightConnector1">
            <a:avLst/>
          </a:prstGeom>
          <a:ln w="28575">
            <a:solidFill>
              <a:schemeClr val="tx1">
                <a:lumMod val="65000"/>
                <a:lumOff val="35000"/>
              </a:schemeClr>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6917593" y="5092265"/>
            <a:ext cx="792741" cy="0"/>
          </a:xfrm>
          <a:prstGeom prst="straightConnector1">
            <a:avLst/>
          </a:prstGeom>
          <a:ln w="28575">
            <a:solidFill>
              <a:schemeClr val="tx1">
                <a:lumMod val="65000"/>
                <a:lumOff val="35000"/>
              </a:schemeClr>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310173" y="5995192"/>
            <a:ext cx="243558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retrieval system indexes a document corpus</a:t>
            </a:r>
            <a:endParaRPr kumimoji="0" lang="en-GB" sz="1400" b="0" i="0" u="none" strike="noStrike" kern="0" cap="none" spc="0" normalizeH="0" baseline="0" noProof="0" dirty="0">
              <a:ln>
                <a:noFill/>
              </a:ln>
              <a:solidFill>
                <a:sysClr val="windowText" lastClr="000000"/>
              </a:solidFill>
              <a:effectLst/>
              <a:uLnTx/>
              <a:uFillTx/>
            </a:endParaRPr>
          </a:p>
        </p:txBody>
      </p:sp>
      <p:sp>
        <p:nvSpPr>
          <p:cNvPr id="44" name="Rectangle 43"/>
          <p:cNvSpPr/>
          <p:nvPr/>
        </p:nvSpPr>
        <p:spPr>
          <a:xfrm>
            <a:off x="2255813" y="4513092"/>
            <a:ext cx="1671933" cy="101566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Relevance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(documents satisfy </a:t>
            </a:r>
            <a:br>
              <a:rPr kumimoji="0" lang="en-US" sz="1400" b="0" i="0" u="none" strike="noStrike" kern="0" cap="none" spc="0" normalizeH="0" baseline="0" noProof="0" dirty="0">
                <a:ln>
                  <a:noFill/>
                </a:ln>
                <a:solidFill>
                  <a:sysClr val="windowText" lastClr="000000"/>
                </a:solidFill>
                <a:effectLst/>
                <a:uLnTx/>
                <a:uFillTx/>
              </a:rPr>
            </a:br>
            <a:r>
              <a:rPr kumimoji="0" lang="en-US" sz="1400" b="0" i="0" u="none" strike="noStrike" kern="0" cap="none" spc="0" normalizeH="0" baseline="0" noProof="0" dirty="0">
                <a:ln>
                  <a:noFill/>
                </a:ln>
                <a:solidFill>
                  <a:sysClr val="windowText" lastClr="000000"/>
                </a:solidFill>
                <a:effectLst/>
                <a:uLnTx/>
                <a:uFillTx/>
              </a:rPr>
              <a:t>information need</a:t>
            </a:r>
            <a:br>
              <a:rPr kumimoji="0" lang="en-US" sz="1400" b="0" i="0" u="none" strike="noStrike" kern="0" cap="none" spc="0" normalizeH="0" baseline="0" noProof="0" dirty="0">
                <a:ln>
                  <a:noFill/>
                </a:ln>
                <a:solidFill>
                  <a:sysClr val="windowText" lastClr="000000"/>
                </a:solidFill>
                <a:effectLst/>
                <a:uLnTx/>
                <a:uFillTx/>
              </a:rPr>
            </a:br>
            <a:r>
              <a:rPr kumimoji="0" lang="en-US" sz="1400" b="0" i="0" u="none" strike="noStrike" kern="0" cap="none" spc="0" normalizeH="0" baseline="0" noProof="0" dirty="0">
                <a:ln>
                  <a:noFill/>
                </a:ln>
                <a:solidFill>
                  <a:sysClr val="windowText" lastClr="000000"/>
                </a:solidFill>
                <a:effectLst/>
                <a:uLnTx/>
                <a:uFillTx/>
              </a:rPr>
              <a:t>e.g. useful)</a:t>
            </a:r>
          </a:p>
        </p:txBody>
      </p:sp>
      <p:cxnSp>
        <p:nvCxnSpPr>
          <p:cNvPr id="45" name="Straight Arrow Connector 44"/>
          <p:cNvCxnSpPr/>
          <p:nvPr/>
        </p:nvCxnSpPr>
        <p:spPr>
          <a:xfrm>
            <a:off x="1935616" y="4050428"/>
            <a:ext cx="2247095" cy="708088"/>
          </a:xfrm>
          <a:prstGeom prst="straightConnector1">
            <a:avLst/>
          </a:prstGeom>
          <a:ln w="15875">
            <a:solidFill>
              <a:schemeClr val="tx1">
                <a:lumMod val="65000"/>
                <a:lumOff val="35000"/>
              </a:schemeClr>
            </a:solidFill>
            <a:prstDash val="dash"/>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969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064E4818-6E77-437F-8B61-EFBA35A6C83B}"/>
              </a:ext>
            </a:extLst>
          </p:cNvPr>
          <p:cNvSpPr/>
          <p:nvPr/>
        </p:nvSpPr>
        <p:spPr>
          <a:xfrm>
            <a:off x="11466786" y="756654"/>
            <a:ext cx="656897" cy="1035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586F222F-369F-4895-8B13-EEA76F8E2C8A}"/>
              </a:ext>
            </a:extLst>
          </p:cNvPr>
          <p:cNvSpPr>
            <a:spLocks noGrp="1"/>
          </p:cNvSpPr>
          <p:nvPr>
            <p:ph type="title"/>
          </p:nvPr>
        </p:nvSpPr>
        <p:spPr>
          <a:xfrm>
            <a:off x="1146705" y="609601"/>
            <a:ext cx="4371227" cy="1639884"/>
          </a:xfrm>
        </p:spPr>
        <p:txBody>
          <a:bodyPr/>
          <a:lstStyle/>
          <a:p>
            <a:r>
              <a:rPr lang="en-US" dirty="0"/>
              <a:t>Ranking Documents with multiple fields</a:t>
            </a:r>
            <a:endParaRPr lang="en-GB" dirty="0"/>
          </a:p>
        </p:txBody>
      </p:sp>
      <p:sp>
        <p:nvSpPr>
          <p:cNvPr id="6" name="Text Placeholder 5">
            <a:extLst>
              <a:ext uri="{FF2B5EF4-FFF2-40B4-BE49-F238E27FC236}">
                <a16:creationId xmlns:a16="http://schemas.microsoft.com/office/drawing/2014/main" id="{5E8CC3F0-C35E-461E-932C-7D04BDAB9335}"/>
              </a:ext>
            </a:extLst>
          </p:cNvPr>
          <p:cNvSpPr>
            <a:spLocks noGrp="1"/>
          </p:cNvSpPr>
          <p:nvPr>
            <p:ph type="body" sz="half" idx="2"/>
          </p:nvPr>
        </p:nvSpPr>
        <p:spPr>
          <a:xfrm>
            <a:off x="1146705" y="2491225"/>
            <a:ext cx="4471074" cy="3263189"/>
          </a:xfrm>
        </p:spPr>
        <p:txBody>
          <a:bodyPr>
            <a:normAutofit fontScale="85000" lnSpcReduction="10000"/>
          </a:bodyPr>
          <a:lstStyle/>
          <a:p>
            <a:pPr>
              <a:lnSpc>
                <a:spcPct val="130000"/>
              </a:lnSpc>
              <a:spcBef>
                <a:spcPts val="1800"/>
              </a:spcBef>
            </a:pPr>
            <a:r>
              <a:rPr lang="en-US" sz="1800" dirty="0"/>
              <a:t>Document consists of multiple text fields (e.g., title, URL, body, incoming anchors, and clicked queries)</a:t>
            </a:r>
          </a:p>
          <a:p>
            <a:pPr>
              <a:lnSpc>
                <a:spcPct val="130000"/>
              </a:lnSpc>
              <a:spcBef>
                <a:spcPts val="1800"/>
              </a:spcBef>
            </a:pPr>
            <a:r>
              <a:rPr lang="en-US" sz="1800" dirty="0"/>
              <a:t>Fields, such as incoming anchors and clicked queries, contains variable number of short text instances</a:t>
            </a:r>
          </a:p>
          <a:p>
            <a:pPr>
              <a:lnSpc>
                <a:spcPct val="130000"/>
              </a:lnSpc>
              <a:spcBef>
                <a:spcPts val="1800"/>
              </a:spcBef>
            </a:pPr>
            <a:r>
              <a:rPr lang="en-US" sz="1800" dirty="0"/>
              <a:t>Body field has long text, whereas clicked queries are typically only few words in length</a:t>
            </a:r>
          </a:p>
          <a:p>
            <a:pPr>
              <a:lnSpc>
                <a:spcPct val="130000"/>
              </a:lnSpc>
              <a:spcBef>
                <a:spcPts val="1800"/>
              </a:spcBef>
            </a:pPr>
            <a:r>
              <a:rPr lang="en-US" sz="1800" dirty="0"/>
              <a:t>URL field contains non-natural language text</a:t>
            </a:r>
            <a:endParaRPr lang="en-GB" sz="1800" dirty="0"/>
          </a:p>
        </p:txBody>
      </p:sp>
      <p:pic>
        <p:nvPicPr>
          <p:cNvPr id="100" name="Content Placeholder 99">
            <a:extLst>
              <a:ext uri="{FF2B5EF4-FFF2-40B4-BE49-F238E27FC236}">
                <a16:creationId xmlns:a16="http://schemas.microsoft.com/office/drawing/2014/main" id="{0C0F5AA1-D7F6-4F34-8DC8-9E9A9A2A2182}"/>
              </a:ext>
            </a:extLst>
          </p:cNvPr>
          <p:cNvPicPr>
            <a:picLocks noGrp="1" noChangeAspect="1"/>
          </p:cNvPicPr>
          <p:nvPr>
            <p:ph idx="1"/>
          </p:nvPr>
        </p:nvPicPr>
        <p:blipFill>
          <a:blip r:embed="rId2"/>
          <a:stretch>
            <a:fillRect/>
          </a:stretch>
        </p:blipFill>
        <p:spPr>
          <a:xfrm>
            <a:off x="6038192" y="1657042"/>
            <a:ext cx="5234152" cy="4354877"/>
          </a:xfrm>
          <a:prstGeom prst="rect">
            <a:avLst/>
          </a:prstGeom>
        </p:spPr>
      </p:pic>
      <p:sp>
        <p:nvSpPr>
          <p:cNvPr id="147" name="TextBox 146">
            <a:extLst>
              <a:ext uri="{FF2B5EF4-FFF2-40B4-BE49-F238E27FC236}">
                <a16:creationId xmlns:a16="http://schemas.microsoft.com/office/drawing/2014/main" id="{B53AB921-FFA9-45B7-A899-532DF8061674}"/>
              </a:ext>
            </a:extLst>
          </p:cNvPr>
          <p:cNvSpPr txBox="1"/>
          <p:nvPr/>
        </p:nvSpPr>
        <p:spPr>
          <a:xfrm>
            <a:off x="1687419" y="5724900"/>
            <a:ext cx="3289797" cy="822960"/>
          </a:xfrm>
          <a:prstGeom prst="rect">
            <a:avLst/>
          </a:prstGeom>
          <a:solidFill>
            <a:schemeClr val="bg1">
              <a:lumMod val="95000"/>
            </a:schemeClr>
          </a:solidFill>
        </p:spPr>
        <p:txBody>
          <a:bodyPr wrap="square" rtlCol="0" anchor="ctr">
            <a:spAutoFit/>
          </a:bodyPr>
          <a:lstStyle/>
          <a:p>
            <a:r>
              <a:rPr lang="en-US" dirty="0"/>
              <a:t>(Zamani et al., 2018)</a:t>
            </a:r>
          </a:p>
          <a:p>
            <a:r>
              <a:rPr lang="en-GB" dirty="0">
                <a:hlinkClick r:id="rId3"/>
              </a:rPr>
              <a:t>https://arxiv.org/abs/1711.09174</a:t>
            </a:r>
            <a:endParaRPr lang="en-GB" dirty="0"/>
          </a:p>
        </p:txBody>
      </p:sp>
    </p:spTree>
    <p:extLst>
      <p:ext uri="{BB962C8B-B14F-4D97-AF65-F5344CB8AC3E}">
        <p14:creationId xmlns:p14="http://schemas.microsoft.com/office/powerpoint/2010/main" val="910827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064E4818-6E77-437F-8B61-EFBA35A6C83B}"/>
              </a:ext>
            </a:extLst>
          </p:cNvPr>
          <p:cNvSpPr/>
          <p:nvPr/>
        </p:nvSpPr>
        <p:spPr>
          <a:xfrm>
            <a:off x="11466786" y="756654"/>
            <a:ext cx="656897" cy="1035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99">
            <a:extLst>
              <a:ext uri="{FF2B5EF4-FFF2-40B4-BE49-F238E27FC236}">
                <a16:creationId xmlns:a16="http://schemas.microsoft.com/office/drawing/2014/main" id="{A19247AB-6EF2-4B18-86F6-066C200ECD7E}"/>
              </a:ext>
            </a:extLst>
          </p:cNvPr>
          <p:cNvPicPr>
            <a:picLocks noChangeAspect="1"/>
          </p:cNvPicPr>
          <p:nvPr/>
        </p:nvPicPr>
        <p:blipFill>
          <a:blip r:embed="rId2"/>
          <a:stretch>
            <a:fillRect/>
          </a:stretch>
        </p:blipFill>
        <p:spPr>
          <a:xfrm>
            <a:off x="4609227" y="935328"/>
            <a:ext cx="6757276" cy="5622134"/>
          </a:xfrm>
          <a:prstGeom prst="rect">
            <a:avLst/>
          </a:prstGeom>
        </p:spPr>
      </p:pic>
    </p:spTree>
    <p:extLst>
      <p:ext uri="{BB962C8B-B14F-4D97-AF65-F5344CB8AC3E}">
        <p14:creationId xmlns:p14="http://schemas.microsoft.com/office/powerpoint/2010/main" val="287857650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064E4818-6E77-437F-8B61-EFBA35A6C83B}"/>
              </a:ext>
            </a:extLst>
          </p:cNvPr>
          <p:cNvSpPr/>
          <p:nvPr/>
        </p:nvSpPr>
        <p:spPr>
          <a:xfrm>
            <a:off x="11466786" y="756654"/>
            <a:ext cx="656897" cy="1035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99">
            <a:extLst>
              <a:ext uri="{FF2B5EF4-FFF2-40B4-BE49-F238E27FC236}">
                <a16:creationId xmlns:a16="http://schemas.microsoft.com/office/drawing/2014/main" id="{A19247AB-6EF2-4B18-86F6-066C200ECD7E}"/>
              </a:ext>
            </a:extLst>
          </p:cNvPr>
          <p:cNvPicPr>
            <a:picLocks noChangeAspect="1"/>
          </p:cNvPicPr>
          <p:nvPr/>
        </p:nvPicPr>
        <p:blipFill>
          <a:blip r:embed="rId2"/>
          <a:stretch>
            <a:fillRect/>
          </a:stretch>
        </p:blipFill>
        <p:spPr>
          <a:xfrm>
            <a:off x="4609227" y="935328"/>
            <a:ext cx="6757276" cy="5622134"/>
          </a:xfrm>
          <a:prstGeom prst="rect">
            <a:avLst/>
          </a:prstGeom>
        </p:spPr>
      </p:pic>
      <p:sp>
        <p:nvSpPr>
          <p:cNvPr id="9" name="Text Placeholder 5">
            <a:extLst>
              <a:ext uri="{FF2B5EF4-FFF2-40B4-BE49-F238E27FC236}">
                <a16:creationId xmlns:a16="http://schemas.microsoft.com/office/drawing/2014/main" id="{A93B02EF-8FB1-4EEB-A0E9-74D0EB0C224C}"/>
              </a:ext>
            </a:extLst>
          </p:cNvPr>
          <p:cNvSpPr>
            <a:spLocks noGrp="1"/>
          </p:cNvSpPr>
          <p:nvPr>
            <p:ph type="body" sz="half" idx="2"/>
          </p:nvPr>
        </p:nvSpPr>
        <p:spPr>
          <a:xfrm>
            <a:off x="1508233" y="5475891"/>
            <a:ext cx="4461641" cy="845811"/>
          </a:xfrm>
        </p:spPr>
        <p:txBody>
          <a:bodyPr anchor="ctr">
            <a:normAutofit fontScale="92500" lnSpcReduction="20000"/>
          </a:bodyPr>
          <a:lstStyle/>
          <a:p>
            <a:pPr>
              <a:lnSpc>
                <a:spcPct val="130000"/>
              </a:lnSpc>
              <a:spcBef>
                <a:spcPts val="1800"/>
              </a:spcBef>
            </a:pPr>
            <a:r>
              <a:rPr lang="en-US" sz="2400" dirty="0"/>
              <a:t>Learn a different embedding space for each document field</a:t>
            </a:r>
            <a:endParaRPr lang="en-GB" sz="2400" dirty="0"/>
          </a:p>
        </p:txBody>
      </p:sp>
      <p:sp>
        <p:nvSpPr>
          <p:cNvPr id="3" name="Rectangle 2">
            <a:extLst>
              <a:ext uri="{FF2B5EF4-FFF2-40B4-BE49-F238E27FC236}">
                <a16:creationId xmlns:a16="http://schemas.microsoft.com/office/drawing/2014/main" id="{0E15B6B9-B960-4DF5-A787-5D1F5B00DAB9}"/>
              </a:ext>
            </a:extLst>
          </p:cNvPr>
          <p:cNvSpPr/>
          <p:nvPr/>
        </p:nvSpPr>
        <p:spPr>
          <a:xfrm>
            <a:off x="6321973" y="4997171"/>
            <a:ext cx="3000702" cy="478720"/>
          </a:xfrm>
          <a:prstGeom prst="rect">
            <a:avLst/>
          </a:prstGeom>
          <a:solidFill>
            <a:srgbClr val="DDDDDD">
              <a:alpha val="30196"/>
            </a:srgb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8223A6C-E8B4-4034-AE24-82ED8514DB50}"/>
              </a:ext>
            </a:extLst>
          </p:cNvPr>
          <p:cNvSpPr/>
          <p:nvPr/>
        </p:nvSpPr>
        <p:spPr>
          <a:xfrm>
            <a:off x="9348951" y="3867309"/>
            <a:ext cx="2008649" cy="478720"/>
          </a:xfrm>
          <a:prstGeom prst="rect">
            <a:avLst/>
          </a:prstGeom>
          <a:solidFill>
            <a:srgbClr val="DDDDDD">
              <a:alpha val="30196"/>
            </a:srgb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601217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064E4818-6E77-437F-8B61-EFBA35A6C83B}"/>
              </a:ext>
            </a:extLst>
          </p:cNvPr>
          <p:cNvSpPr/>
          <p:nvPr/>
        </p:nvSpPr>
        <p:spPr>
          <a:xfrm>
            <a:off x="11466786" y="756654"/>
            <a:ext cx="656897" cy="1035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99">
            <a:extLst>
              <a:ext uri="{FF2B5EF4-FFF2-40B4-BE49-F238E27FC236}">
                <a16:creationId xmlns:a16="http://schemas.microsoft.com/office/drawing/2014/main" id="{A19247AB-6EF2-4B18-86F6-066C200ECD7E}"/>
              </a:ext>
            </a:extLst>
          </p:cNvPr>
          <p:cNvPicPr>
            <a:picLocks noChangeAspect="1"/>
          </p:cNvPicPr>
          <p:nvPr/>
        </p:nvPicPr>
        <p:blipFill>
          <a:blip r:embed="rId2"/>
          <a:stretch>
            <a:fillRect/>
          </a:stretch>
        </p:blipFill>
        <p:spPr>
          <a:xfrm>
            <a:off x="4609227" y="935328"/>
            <a:ext cx="6757276" cy="5622134"/>
          </a:xfrm>
          <a:prstGeom prst="rect">
            <a:avLst/>
          </a:prstGeom>
        </p:spPr>
      </p:pic>
      <p:sp>
        <p:nvSpPr>
          <p:cNvPr id="9" name="Text Placeholder 5">
            <a:extLst>
              <a:ext uri="{FF2B5EF4-FFF2-40B4-BE49-F238E27FC236}">
                <a16:creationId xmlns:a16="http://schemas.microsoft.com/office/drawing/2014/main" id="{A93B02EF-8FB1-4EEB-A0E9-74D0EB0C224C}"/>
              </a:ext>
            </a:extLst>
          </p:cNvPr>
          <p:cNvSpPr>
            <a:spLocks noGrp="1"/>
          </p:cNvSpPr>
          <p:nvPr>
            <p:ph type="body" sz="half" idx="2"/>
          </p:nvPr>
        </p:nvSpPr>
        <p:spPr>
          <a:xfrm>
            <a:off x="383626" y="2290621"/>
            <a:ext cx="4125318" cy="3153375"/>
          </a:xfrm>
        </p:spPr>
        <p:txBody>
          <a:bodyPr anchor="ctr">
            <a:normAutofit fontScale="92500"/>
          </a:bodyPr>
          <a:lstStyle/>
          <a:p>
            <a:pPr>
              <a:spcBef>
                <a:spcPts val="1800"/>
              </a:spcBef>
            </a:pPr>
            <a:r>
              <a:rPr lang="en-US" sz="2400" dirty="0"/>
              <a:t>For multiple-instance fields, average pool the instance level embeddings</a:t>
            </a:r>
          </a:p>
          <a:p>
            <a:pPr>
              <a:spcBef>
                <a:spcPts val="1800"/>
              </a:spcBef>
            </a:pPr>
            <a:r>
              <a:rPr lang="en-US" sz="2400" dirty="0"/>
              <a:t>Mask empty text instances, and average only among non-empty instances to avoid preferring documents with more instances</a:t>
            </a:r>
            <a:endParaRPr lang="en-GB" sz="2400" dirty="0"/>
          </a:p>
        </p:txBody>
      </p:sp>
      <p:sp>
        <p:nvSpPr>
          <p:cNvPr id="10" name="Rectangle 9">
            <a:extLst>
              <a:ext uri="{FF2B5EF4-FFF2-40B4-BE49-F238E27FC236}">
                <a16:creationId xmlns:a16="http://schemas.microsoft.com/office/drawing/2014/main" id="{78223A6C-E8B4-4034-AE24-82ED8514DB50}"/>
              </a:ext>
            </a:extLst>
          </p:cNvPr>
          <p:cNvSpPr/>
          <p:nvPr/>
        </p:nvSpPr>
        <p:spPr>
          <a:xfrm>
            <a:off x="9312164" y="3867309"/>
            <a:ext cx="2082221" cy="1608582"/>
          </a:xfrm>
          <a:prstGeom prst="rect">
            <a:avLst/>
          </a:prstGeom>
          <a:solidFill>
            <a:srgbClr val="DDDDDD">
              <a:alpha val="30196"/>
            </a:srgb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9734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064E4818-6E77-437F-8B61-EFBA35A6C83B}"/>
              </a:ext>
            </a:extLst>
          </p:cNvPr>
          <p:cNvSpPr/>
          <p:nvPr/>
        </p:nvSpPr>
        <p:spPr>
          <a:xfrm>
            <a:off x="11466786" y="756654"/>
            <a:ext cx="656897" cy="1035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99">
            <a:extLst>
              <a:ext uri="{FF2B5EF4-FFF2-40B4-BE49-F238E27FC236}">
                <a16:creationId xmlns:a16="http://schemas.microsoft.com/office/drawing/2014/main" id="{A19247AB-6EF2-4B18-86F6-066C200ECD7E}"/>
              </a:ext>
            </a:extLst>
          </p:cNvPr>
          <p:cNvPicPr>
            <a:picLocks noChangeAspect="1"/>
          </p:cNvPicPr>
          <p:nvPr/>
        </p:nvPicPr>
        <p:blipFill>
          <a:blip r:embed="rId2"/>
          <a:stretch>
            <a:fillRect/>
          </a:stretch>
        </p:blipFill>
        <p:spPr>
          <a:xfrm>
            <a:off x="4609227" y="935328"/>
            <a:ext cx="6757276" cy="5622134"/>
          </a:xfrm>
          <a:prstGeom prst="rect">
            <a:avLst/>
          </a:prstGeom>
        </p:spPr>
      </p:pic>
      <p:sp>
        <p:nvSpPr>
          <p:cNvPr id="9" name="Text Placeholder 5">
            <a:extLst>
              <a:ext uri="{FF2B5EF4-FFF2-40B4-BE49-F238E27FC236}">
                <a16:creationId xmlns:a16="http://schemas.microsoft.com/office/drawing/2014/main" id="{A93B02EF-8FB1-4EEB-A0E9-74D0EB0C224C}"/>
              </a:ext>
            </a:extLst>
          </p:cNvPr>
          <p:cNvSpPr>
            <a:spLocks noGrp="1"/>
          </p:cNvSpPr>
          <p:nvPr>
            <p:ph type="body" sz="half" idx="2"/>
          </p:nvPr>
        </p:nvSpPr>
        <p:spPr>
          <a:xfrm>
            <a:off x="680469" y="1792013"/>
            <a:ext cx="4052981" cy="5018689"/>
          </a:xfrm>
        </p:spPr>
        <p:txBody>
          <a:bodyPr anchor="ctr">
            <a:noAutofit/>
          </a:bodyPr>
          <a:lstStyle/>
          <a:p>
            <a:pPr>
              <a:spcBef>
                <a:spcPts val="1800"/>
              </a:spcBef>
            </a:pPr>
            <a:r>
              <a:rPr lang="en-US" sz="2200" dirty="0"/>
              <a:t>Learn different query embeddings for matching against different fields</a:t>
            </a:r>
          </a:p>
          <a:p>
            <a:pPr>
              <a:spcBef>
                <a:spcPts val="1800"/>
              </a:spcBef>
            </a:pPr>
            <a:r>
              <a:rPr lang="en-US" sz="2200" dirty="0"/>
              <a:t>Different fields may match different aspects of the query</a:t>
            </a:r>
          </a:p>
          <a:p>
            <a:pPr>
              <a:spcBef>
                <a:spcPts val="1800"/>
              </a:spcBef>
            </a:pPr>
            <a:r>
              <a:rPr lang="en-US" sz="2200" dirty="0"/>
              <a:t>Ideal query representation for matching against URL likely to be different from for matching with title</a:t>
            </a:r>
            <a:endParaRPr lang="en-GB" sz="2200" dirty="0"/>
          </a:p>
        </p:txBody>
      </p:sp>
      <p:sp>
        <p:nvSpPr>
          <p:cNvPr id="10" name="Rectangle 9">
            <a:extLst>
              <a:ext uri="{FF2B5EF4-FFF2-40B4-BE49-F238E27FC236}">
                <a16:creationId xmlns:a16="http://schemas.microsoft.com/office/drawing/2014/main" id="{78223A6C-E8B4-4034-AE24-82ED8514DB50}"/>
              </a:ext>
            </a:extLst>
          </p:cNvPr>
          <p:cNvSpPr/>
          <p:nvPr/>
        </p:nvSpPr>
        <p:spPr>
          <a:xfrm>
            <a:off x="5018688" y="2500963"/>
            <a:ext cx="1072057" cy="2444153"/>
          </a:xfrm>
          <a:prstGeom prst="rect">
            <a:avLst/>
          </a:prstGeom>
          <a:solidFill>
            <a:srgbClr val="DDDDDD">
              <a:alpha val="30196"/>
            </a:srgb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B1410B-07E2-41AE-B2A6-BA054DD715EA}"/>
              </a:ext>
            </a:extLst>
          </p:cNvPr>
          <p:cNvSpPr/>
          <p:nvPr/>
        </p:nvSpPr>
        <p:spPr>
          <a:xfrm rot="4067298">
            <a:off x="8305563" y="984912"/>
            <a:ext cx="1042612" cy="5518882"/>
          </a:xfrm>
          <a:prstGeom prst="rect">
            <a:avLst/>
          </a:prstGeom>
          <a:solidFill>
            <a:srgbClr val="DDDDDD">
              <a:alpha val="30196"/>
            </a:srgb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6263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064E4818-6E77-437F-8B61-EFBA35A6C83B}"/>
              </a:ext>
            </a:extLst>
          </p:cNvPr>
          <p:cNvSpPr/>
          <p:nvPr/>
        </p:nvSpPr>
        <p:spPr>
          <a:xfrm>
            <a:off x="11466786" y="756654"/>
            <a:ext cx="656897" cy="1035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99">
            <a:extLst>
              <a:ext uri="{FF2B5EF4-FFF2-40B4-BE49-F238E27FC236}">
                <a16:creationId xmlns:a16="http://schemas.microsoft.com/office/drawing/2014/main" id="{A19247AB-6EF2-4B18-86F6-066C200ECD7E}"/>
              </a:ext>
            </a:extLst>
          </p:cNvPr>
          <p:cNvPicPr>
            <a:picLocks noChangeAspect="1"/>
          </p:cNvPicPr>
          <p:nvPr/>
        </p:nvPicPr>
        <p:blipFill>
          <a:blip r:embed="rId2"/>
          <a:stretch>
            <a:fillRect/>
          </a:stretch>
        </p:blipFill>
        <p:spPr>
          <a:xfrm>
            <a:off x="4609227" y="935328"/>
            <a:ext cx="6757276" cy="5622134"/>
          </a:xfrm>
          <a:prstGeom prst="rect">
            <a:avLst/>
          </a:prstGeom>
        </p:spPr>
      </p:pic>
      <p:sp>
        <p:nvSpPr>
          <p:cNvPr id="9" name="Text Placeholder 5">
            <a:extLst>
              <a:ext uri="{FF2B5EF4-FFF2-40B4-BE49-F238E27FC236}">
                <a16:creationId xmlns:a16="http://schemas.microsoft.com/office/drawing/2014/main" id="{A93B02EF-8FB1-4EEB-A0E9-74D0EB0C224C}"/>
              </a:ext>
            </a:extLst>
          </p:cNvPr>
          <p:cNvSpPr>
            <a:spLocks noGrp="1"/>
          </p:cNvSpPr>
          <p:nvPr>
            <p:ph type="body" sz="half" idx="2"/>
          </p:nvPr>
        </p:nvSpPr>
        <p:spPr>
          <a:xfrm>
            <a:off x="548809" y="2322243"/>
            <a:ext cx="3946636" cy="3825766"/>
          </a:xfrm>
        </p:spPr>
        <p:txBody>
          <a:bodyPr anchor="ctr">
            <a:normAutofit/>
          </a:bodyPr>
          <a:lstStyle/>
          <a:p>
            <a:pPr>
              <a:spcBef>
                <a:spcPts val="1800"/>
              </a:spcBef>
            </a:pPr>
            <a:r>
              <a:rPr lang="en-US" sz="2200" dirty="0"/>
              <a:t>Represent per field match by a vector, not a score</a:t>
            </a:r>
          </a:p>
          <a:p>
            <a:pPr>
              <a:spcBef>
                <a:spcPts val="1800"/>
              </a:spcBef>
            </a:pPr>
            <a:r>
              <a:rPr lang="en-US" sz="2200" dirty="0"/>
              <a:t>Allows the model to validate that across the different fields all aspects of the query intent have been covered</a:t>
            </a:r>
          </a:p>
          <a:p>
            <a:pPr>
              <a:spcBef>
                <a:spcPts val="1800"/>
              </a:spcBef>
            </a:pPr>
            <a:r>
              <a:rPr lang="en-US" sz="2200" dirty="0"/>
              <a:t>(Similar intuition as BM25F)</a:t>
            </a:r>
            <a:endParaRPr lang="en-GB" sz="2200" dirty="0"/>
          </a:p>
        </p:txBody>
      </p:sp>
      <p:sp>
        <p:nvSpPr>
          <p:cNvPr id="6" name="Rectangle 5">
            <a:extLst>
              <a:ext uri="{FF2B5EF4-FFF2-40B4-BE49-F238E27FC236}">
                <a16:creationId xmlns:a16="http://schemas.microsoft.com/office/drawing/2014/main" id="{F2B1410B-07E2-41AE-B2A6-BA054DD715EA}"/>
              </a:ext>
            </a:extLst>
          </p:cNvPr>
          <p:cNvSpPr/>
          <p:nvPr/>
        </p:nvSpPr>
        <p:spPr>
          <a:xfrm rot="3920545">
            <a:off x="8361796" y="422989"/>
            <a:ext cx="861789" cy="5518882"/>
          </a:xfrm>
          <a:prstGeom prst="rect">
            <a:avLst/>
          </a:prstGeom>
          <a:solidFill>
            <a:srgbClr val="DDDDDD">
              <a:alpha val="30196"/>
            </a:srgb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1425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064E4818-6E77-437F-8B61-EFBA35A6C83B}"/>
              </a:ext>
            </a:extLst>
          </p:cNvPr>
          <p:cNvSpPr/>
          <p:nvPr/>
        </p:nvSpPr>
        <p:spPr>
          <a:xfrm>
            <a:off x="11466786" y="756654"/>
            <a:ext cx="656897" cy="1035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99">
            <a:extLst>
              <a:ext uri="{FF2B5EF4-FFF2-40B4-BE49-F238E27FC236}">
                <a16:creationId xmlns:a16="http://schemas.microsoft.com/office/drawing/2014/main" id="{A19247AB-6EF2-4B18-86F6-066C200ECD7E}"/>
              </a:ext>
            </a:extLst>
          </p:cNvPr>
          <p:cNvPicPr>
            <a:picLocks noChangeAspect="1"/>
          </p:cNvPicPr>
          <p:nvPr/>
        </p:nvPicPr>
        <p:blipFill>
          <a:blip r:embed="rId2"/>
          <a:stretch>
            <a:fillRect/>
          </a:stretch>
        </p:blipFill>
        <p:spPr>
          <a:xfrm>
            <a:off x="4609227" y="935328"/>
            <a:ext cx="6757276" cy="5622134"/>
          </a:xfrm>
          <a:prstGeom prst="rect">
            <a:avLst/>
          </a:prstGeom>
        </p:spPr>
      </p:pic>
      <p:sp>
        <p:nvSpPr>
          <p:cNvPr id="9" name="Text Placeholder 5">
            <a:extLst>
              <a:ext uri="{FF2B5EF4-FFF2-40B4-BE49-F238E27FC236}">
                <a16:creationId xmlns:a16="http://schemas.microsoft.com/office/drawing/2014/main" id="{A93B02EF-8FB1-4EEB-A0E9-74D0EB0C224C}"/>
              </a:ext>
            </a:extLst>
          </p:cNvPr>
          <p:cNvSpPr>
            <a:spLocks noGrp="1"/>
          </p:cNvSpPr>
          <p:nvPr>
            <p:ph type="body" sz="half" idx="2"/>
          </p:nvPr>
        </p:nvSpPr>
        <p:spPr>
          <a:xfrm>
            <a:off x="1783911" y="1111605"/>
            <a:ext cx="4461641" cy="845811"/>
          </a:xfrm>
        </p:spPr>
        <p:txBody>
          <a:bodyPr anchor="ctr">
            <a:normAutofit fontScale="92500" lnSpcReduction="20000"/>
          </a:bodyPr>
          <a:lstStyle/>
          <a:p>
            <a:pPr>
              <a:lnSpc>
                <a:spcPct val="130000"/>
              </a:lnSpc>
              <a:spcBef>
                <a:spcPts val="1800"/>
              </a:spcBef>
            </a:pPr>
            <a:r>
              <a:rPr lang="en-US" sz="2400" dirty="0"/>
              <a:t>Aggregate evidence of relevance across all document fields</a:t>
            </a:r>
            <a:endParaRPr lang="en-GB" sz="2400" dirty="0"/>
          </a:p>
        </p:txBody>
      </p:sp>
      <p:sp>
        <p:nvSpPr>
          <p:cNvPr id="3" name="Rectangle 2">
            <a:extLst>
              <a:ext uri="{FF2B5EF4-FFF2-40B4-BE49-F238E27FC236}">
                <a16:creationId xmlns:a16="http://schemas.microsoft.com/office/drawing/2014/main" id="{0E15B6B9-B960-4DF5-A787-5D1F5B00DAB9}"/>
              </a:ext>
            </a:extLst>
          </p:cNvPr>
          <p:cNvSpPr/>
          <p:nvPr/>
        </p:nvSpPr>
        <p:spPr>
          <a:xfrm>
            <a:off x="6295694" y="1098331"/>
            <a:ext cx="5171091" cy="872360"/>
          </a:xfrm>
          <a:prstGeom prst="rect">
            <a:avLst/>
          </a:prstGeom>
          <a:solidFill>
            <a:srgbClr val="DDDDDD">
              <a:alpha val="30196"/>
            </a:srgb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1289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064E4818-6E77-437F-8B61-EFBA35A6C83B}"/>
              </a:ext>
            </a:extLst>
          </p:cNvPr>
          <p:cNvSpPr/>
          <p:nvPr/>
        </p:nvSpPr>
        <p:spPr>
          <a:xfrm>
            <a:off x="11466786" y="756654"/>
            <a:ext cx="656897" cy="1035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99">
            <a:extLst>
              <a:ext uri="{FF2B5EF4-FFF2-40B4-BE49-F238E27FC236}">
                <a16:creationId xmlns:a16="http://schemas.microsoft.com/office/drawing/2014/main" id="{A19247AB-6EF2-4B18-86F6-066C200ECD7E}"/>
              </a:ext>
            </a:extLst>
          </p:cNvPr>
          <p:cNvPicPr>
            <a:picLocks noChangeAspect="1"/>
          </p:cNvPicPr>
          <p:nvPr/>
        </p:nvPicPr>
        <p:blipFill>
          <a:blip r:embed="rId2"/>
          <a:stretch>
            <a:fillRect/>
          </a:stretch>
        </p:blipFill>
        <p:spPr>
          <a:xfrm>
            <a:off x="4609227" y="935328"/>
            <a:ext cx="6757276" cy="5622134"/>
          </a:xfrm>
          <a:prstGeom prst="rect">
            <a:avLst/>
          </a:prstGeom>
        </p:spPr>
      </p:pic>
      <p:sp>
        <p:nvSpPr>
          <p:cNvPr id="9" name="Text Placeholder 5">
            <a:extLst>
              <a:ext uri="{FF2B5EF4-FFF2-40B4-BE49-F238E27FC236}">
                <a16:creationId xmlns:a16="http://schemas.microsoft.com/office/drawing/2014/main" id="{A93B02EF-8FB1-4EEB-A0E9-74D0EB0C224C}"/>
              </a:ext>
            </a:extLst>
          </p:cNvPr>
          <p:cNvSpPr>
            <a:spLocks noGrp="1"/>
          </p:cNvSpPr>
          <p:nvPr>
            <p:ph type="body" sz="half" idx="2"/>
          </p:nvPr>
        </p:nvSpPr>
        <p:spPr>
          <a:xfrm>
            <a:off x="522671" y="1957416"/>
            <a:ext cx="3886420" cy="4048974"/>
          </a:xfrm>
        </p:spPr>
        <p:txBody>
          <a:bodyPr anchor="ctr">
            <a:normAutofit/>
          </a:bodyPr>
          <a:lstStyle/>
          <a:p>
            <a:pPr>
              <a:lnSpc>
                <a:spcPct val="130000"/>
              </a:lnSpc>
              <a:spcBef>
                <a:spcPts val="1800"/>
              </a:spcBef>
            </a:pPr>
            <a:r>
              <a:rPr lang="en-US" sz="2200" dirty="0"/>
              <a:t>High precision fields, such as clicked queries, can negatively impact the modeling of the other fields</a:t>
            </a:r>
          </a:p>
          <a:p>
            <a:pPr>
              <a:lnSpc>
                <a:spcPct val="130000"/>
              </a:lnSpc>
              <a:spcBef>
                <a:spcPts val="1800"/>
              </a:spcBef>
            </a:pPr>
            <a:r>
              <a:rPr lang="en-US" sz="2200" dirty="0"/>
              <a:t>Field level dropout during training can regularize against over-dependency on any individual field</a:t>
            </a:r>
            <a:endParaRPr lang="en-GB" sz="2200" dirty="0"/>
          </a:p>
        </p:txBody>
      </p:sp>
      <p:sp>
        <p:nvSpPr>
          <p:cNvPr id="3" name="Rectangle 2">
            <a:extLst>
              <a:ext uri="{FF2B5EF4-FFF2-40B4-BE49-F238E27FC236}">
                <a16:creationId xmlns:a16="http://schemas.microsoft.com/office/drawing/2014/main" id="{0E15B6B9-B960-4DF5-A787-5D1F5B00DAB9}"/>
              </a:ext>
            </a:extLst>
          </p:cNvPr>
          <p:cNvSpPr/>
          <p:nvPr/>
        </p:nvSpPr>
        <p:spPr>
          <a:xfrm>
            <a:off x="8734097" y="1581807"/>
            <a:ext cx="898634" cy="375609"/>
          </a:xfrm>
          <a:prstGeom prst="rect">
            <a:avLst/>
          </a:prstGeom>
          <a:solidFill>
            <a:srgbClr val="DDDDDD">
              <a:alpha val="30196"/>
            </a:srgb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0287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val 146">
            <a:extLst>
              <a:ext uri="{FF2B5EF4-FFF2-40B4-BE49-F238E27FC236}">
                <a16:creationId xmlns:a16="http://schemas.microsoft.com/office/drawing/2014/main" id="{B8CE911B-B0BA-48F0-B14B-E7B38CF8416D}"/>
              </a:ext>
            </a:extLst>
          </p:cNvPr>
          <p:cNvSpPr/>
          <p:nvPr/>
        </p:nvSpPr>
        <p:spPr>
          <a:xfrm>
            <a:off x="11349588" y="444428"/>
            <a:ext cx="189414" cy="1894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8" name="Picture 147">
            <a:extLst>
              <a:ext uri="{FF2B5EF4-FFF2-40B4-BE49-F238E27FC236}">
                <a16:creationId xmlns:a16="http://schemas.microsoft.com/office/drawing/2014/main" id="{EBF87CB4-1CBE-40ED-9B48-35494D032721}"/>
              </a:ext>
            </a:extLst>
          </p:cNvPr>
          <p:cNvPicPr>
            <a:picLocks noChangeAspect="1"/>
          </p:cNvPicPr>
          <p:nvPr/>
        </p:nvPicPr>
        <p:blipFill rotWithShape="1">
          <a:blip r:embed="rId2"/>
          <a:srcRect t="41734"/>
          <a:stretch/>
        </p:blipFill>
        <p:spPr>
          <a:xfrm>
            <a:off x="-6353" y="-23919"/>
            <a:ext cx="12201528" cy="780050"/>
          </a:xfrm>
          <a:prstGeom prst="rect">
            <a:avLst/>
          </a:prstGeom>
        </p:spPr>
      </p:pic>
      <p:pic>
        <p:nvPicPr>
          <p:cNvPr id="150" name="Picture 149">
            <a:extLst>
              <a:ext uri="{FF2B5EF4-FFF2-40B4-BE49-F238E27FC236}">
                <a16:creationId xmlns:a16="http://schemas.microsoft.com/office/drawing/2014/main" id="{CDF99024-6291-48C2-8F9E-D7B5056001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 y="-47194"/>
            <a:ext cx="2210734" cy="811455"/>
          </a:xfrm>
          <a:prstGeom prst="rect">
            <a:avLst/>
          </a:prstGeom>
        </p:spPr>
      </p:pic>
      <p:sp>
        <p:nvSpPr>
          <p:cNvPr id="144" name="Title 5">
            <a:extLst>
              <a:ext uri="{FF2B5EF4-FFF2-40B4-BE49-F238E27FC236}">
                <a16:creationId xmlns:a16="http://schemas.microsoft.com/office/drawing/2014/main" id="{6336D441-53A4-4BED-B970-0CBE0C2101C3}"/>
              </a:ext>
            </a:extLst>
          </p:cNvPr>
          <p:cNvSpPr>
            <a:spLocks noGrp="1"/>
          </p:cNvSpPr>
          <p:nvPr>
            <p:ph type="title"/>
          </p:nvPr>
        </p:nvSpPr>
        <p:spPr>
          <a:xfrm>
            <a:off x="1143000" y="1505772"/>
            <a:ext cx="9906000" cy="4371974"/>
          </a:xfrm>
        </p:spPr>
        <p:txBody>
          <a:bodyPr vert="horz" lIns="91440" tIns="45720" rIns="91440" bIns="45720" rtlCol="0" anchor="ctr">
            <a:normAutofit fontScale="90000"/>
          </a:bodyPr>
          <a:lstStyle/>
          <a:p>
            <a:pPr>
              <a:lnSpc>
                <a:spcPct val="120000"/>
              </a:lnSpc>
              <a:spcBef>
                <a:spcPts val="1800"/>
              </a:spcBef>
            </a:pPr>
            <a:r>
              <a:rPr lang="en-US" sz="2800" cap="none" dirty="0">
                <a:solidFill>
                  <a:schemeClr val="tx2"/>
                </a:solidFill>
              </a:rPr>
              <a:t>The design of both Duet and NRM-F models were motivated by long-standing IR insights</a:t>
            </a:r>
            <a:br>
              <a:rPr lang="en-US" sz="2800" cap="none" dirty="0">
                <a:solidFill>
                  <a:schemeClr val="tx2"/>
                </a:solidFill>
              </a:rPr>
            </a:br>
            <a:br>
              <a:rPr lang="en-US" sz="2800" cap="none" dirty="0">
                <a:solidFill>
                  <a:schemeClr val="tx2"/>
                </a:solidFill>
              </a:rPr>
            </a:br>
            <a:r>
              <a:rPr lang="en-US" sz="2800" cap="none" dirty="0">
                <a:solidFill>
                  <a:schemeClr val="tx2"/>
                </a:solidFill>
              </a:rPr>
              <a:t>Deep neural networks have </a:t>
            </a:r>
            <a:r>
              <a:rPr lang="en-US" sz="2800" u="sng" cap="none" dirty="0">
                <a:solidFill>
                  <a:schemeClr val="tx2"/>
                </a:solidFill>
              </a:rPr>
              <a:t>not</a:t>
            </a:r>
            <a:r>
              <a:rPr lang="en-US" sz="2800" cap="none" dirty="0">
                <a:solidFill>
                  <a:schemeClr val="tx2"/>
                </a:solidFill>
              </a:rPr>
              <a:t> reduced the importance of core IR research nor the studying and understanding of IR tasks</a:t>
            </a:r>
            <a:br>
              <a:rPr lang="en-US" sz="2800" cap="none" dirty="0">
                <a:solidFill>
                  <a:schemeClr val="tx2"/>
                </a:solidFill>
              </a:rPr>
            </a:br>
            <a:br>
              <a:rPr lang="en-US" sz="2800" cap="none" dirty="0">
                <a:solidFill>
                  <a:schemeClr val="tx2"/>
                </a:solidFill>
              </a:rPr>
            </a:br>
            <a:r>
              <a:rPr lang="en-US" sz="2800" cap="none" dirty="0">
                <a:solidFill>
                  <a:schemeClr val="tx2"/>
                </a:solidFill>
              </a:rPr>
              <a:t>In fact, the same intuitions behind the design of classical IR models were important for feature design in early learning-to-rank models, and now in the architecture design of deep neural networks</a:t>
            </a:r>
          </a:p>
        </p:txBody>
      </p:sp>
    </p:spTree>
    <p:extLst>
      <p:ext uri="{BB962C8B-B14F-4D97-AF65-F5344CB8AC3E}">
        <p14:creationId xmlns:p14="http://schemas.microsoft.com/office/powerpoint/2010/main" val="938802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val 146">
            <a:extLst>
              <a:ext uri="{FF2B5EF4-FFF2-40B4-BE49-F238E27FC236}">
                <a16:creationId xmlns:a16="http://schemas.microsoft.com/office/drawing/2014/main" id="{B8CE911B-B0BA-48F0-B14B-E7B38CF8416D}"/>
              </a:ext>
            </a:extLst>
          </p:cNvPr>
          <p:cNvSpPr/>
          <p:nvPr/>
        </p:nvSpPr>
        <p:spPr>
          <a:xfrm>
            <a:off x="11349588" y="444428"/>
            <a:ext cx="189414" cy="1894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8" name="Picture 147">
            <a:extLst>
              <a:ext uri="{FF2B5EF4-FFF2-40B4-BE49-F238E27FC236}">
                <a16:creationId xmlns:a16="http://schemas.microsoft.com/office/drawing/2014/main" id="{EBF87CB4-1CBE-40ED-9B48-35494D032721}"/>
              </a:ext>
            </a:extLst>
          </p:cNvPr>
          <p:cNvPicPr>
            <a:picLocks noChangeAspect="1"/>
          </p:cNvPicPr>
          <p:nvPr/>
        </p:nvPicPr>
        <p:blipFill rotWithShape="1">
          <a:blip r:embed="rId2"/>
          <a:srcRect t="41734"/>
          <a:stretch/>
        </p:blipFill>
        <p:spPr>
          <a:xfrm>
            <a:off x="-6353" y="-23919"/>
            <a:ext cx="12201528" cy="780050"/>
          </a:xfrm>
          <a:prstGeom prst="rect">
            <a:avLst/>
          </a:prstGeom>
        </p:spPr>
      </p:pic>
      <p:pic>
        <p:nvPicPr>
          <p:cNvPr id="150" name="Picture 149">
            <a:extLst>
              <a:ext uri="{FF2B5EF4-FFF2-40B4-BE49-F238E27FC236}">
                <a16:creationId xmlns:a16="http://schemas.microsoft.com/office/drawing/2014/main" id="{CDF99024-6291-48C2-8F9E-D7B5056001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 y="-47194"/>
            <a:ext cx="2210734" cy="811455"/>
          </a:xfrm>
          <a:prstGeom prst="rect">
            <a:avLst/>
          </a:prstGeom>
        </p:spPr>
      </p:pic>
      <p:sp>
        <p:nvSpPr>
          <p:cNvPr id="144" name="Title 5">
            <a:extLst>
              <a:ext uri="{FF2B5EF4-FFF2-40B4-BE49-F238E27FC236}">
                <a16:creationId xmlns:a16="http://schemas.microsoft.com/office/drawing/2014/main" id="{6336D441-53A4-4BED-B970-0CBE0C2101C3}"/>
              </a:ext>
            </a:extLst>
          </p:cNvPr>
          <p:cNvSpPr>
            <a:spLocks noGrp="1"/>
          </p:cNvSpPr>
          <p:nvPr>
            <p:ph type="title"/>
          </p:nvPr>
        </p:nvSpPr>
        <p:spPr>
          <a:xfrm>
            <a:off x="1143000" y="1505772"/>
            <a:ext cx="9906000" cy="4371974"/>
          </a:xfrm>
        </p:spPr>
        <p:txBody>
          <a:bodyPr vert="horz" lIns="91440" tIns="45720" rIns="91440" bIns="45720" rtlCol="0" anchor="ctr">
            <a:normAutofit/>
          </a:bodyPr>
          <a:lstStyle/>
          <a:p>
            <a:pPr>
              <a:lnSpc>
                <a:spcPct val="120000"/>
              </a:lnSpc>
              <a:spcBef>
                <a:spcPts val="1800"/>
              </a:spcBef>
            </a:pPr>
            <a:r>
              <a:rPr lang="en-US" cap="none" dirty="0">
                <a:solidFill>
                  <a:schemeClr val="tx2"/>
                </a:solidFill>
              </a:rPr>
              <a:t>Looking forward: proactive retrieval</a:t>
            </a:r>
          </a:p>
        </p:txBody>
      </p:sp>
    </p:spTree>
    <p:extLst>
      <p:ext uri="{BB962C8B-B14F-4D97-AF65-F5344CB8AC3E}">
        <p14:creationId xmlns:p14="http://schemas.microsoft.com/office/powerpoint/2010/main" val="2894540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EA59D-7990-4C67-913C-23980851FDFF}"/>
              </a:ext>
            </a:extLst>
          </p:cNvPr>
          <p:cNvSpPr>
            <a:spLocks noGrp="1"/>
          </p:cNvSpPr>
          <p:nvPr>
            <p:ph type="title"/>
          </p:nvPr>
        </p:nvSpPr>
        <p:spPr/>
        <p:txBody>
          <a:bodyPr/>
          <a:lstStyle/>
          <a:p>
            <a:r>
              <a:rPr lang="en-US" dirty="0"/>
              <a:t>But it may also refer to…</a:t>
            </a:r>
            <a:endParaRPr lang="en-GB" dirty="0"/>
          </a:p>
        </p:txBody>
      </p:sp>
      <p:sp>
        <p:nvSpPr>
          <p:cNvPr id="3" name="Text Placeholder 2">
            <a:extLst>
              <a:ext uri="{FF2B5EF4-FFF2-40B4-BE49-F238E27FC236}">
                <a16:creationId xmlns:a16="http://schemas.microsoft.com/office/drawing/2014/main" id="{0247FD07-4A11-44B3-BF45-205AC7E7CDAB}"/>
              </a:ext>
            </a:extLst>
          </p:cNvPr>
          <p:cNvSpPr>
            <a:spLocks noGrp="1"/>
          </p:cNvSpPr>
          <p:nvPr>
            <p:ph type="body" idx="1"/>
          </p:nvPr>
        </p:nvSpPr>
        <p:spPr/>
        <p:txBody>
          <a:bodyPr/>
          <a:lstStyle/>
          <a:p>
            <a:r>
              <a:rPr lang="en-US" dirty="0"/>
              <a:t>Query auto-completion</a:t>
            </a:r>
            <a:endParaRPr lang="en-GB" dirty="0"/>
          </a:p>
        </p:txBody>
      </p:sp>
      <p:sp>
        <p:nvSpPr>
          <p:cNvPr id="5" name="Text Placeholder 4">
            <a:extLst>
              <a:ext uri="{FF2B5EF4-FFF2-40B4-BE49-F238E27FC236}">
                <a16:creationId xmlns:a16="http://schemas.microsoft.com/office/drawing/2014/main" id="{44348BF9-3C73-4BD3-BB87-E60B4E513993}"/>
              </a:ext>
            </a:extLst>
          </p:cNvPr>
          <p:cNvSpPr>
            <a:spLocks noGrp="1"/>
          </p:cNvSpPr>
          <p:nvPr>
            <p:ph type="body" sz="quarter" idx="3"/>
          </p:nvPr>
        </p:nvSpPr>
        <p:spPr/>
        <p:txBody>
          <a:bodyPr/>
          <a:lstStyle/>
          <a:p>
            <a:r>
              <a:rPr lang="en-US" dirty="0"/>
              <a:t>Next Query suggestion</a:t>
            </a:r>
            <a:endParaRPr lang="en-GB" dirty="0"/>
          </a:p>
        </p:txBody>
      </p:sp>
      <p:grpSp>
        <p:nvGrpSpPr>
          <p:cNvPr id="12" name="Group 11">
            <a:extLst>
              <a:ext uri="{FF2B5EF4-FFF2-40B4-BE49-F238E27FC236}">
                <a16:creationId xmlns:a16="http://schemas.microsoft.com/office/drawing/2014/main" id="{6216B374-7C81-4A51-97C3-CBC8A81638E4}"/>
              </a:ext>
            </a:extLst>
          </p:cNvPr>
          <p:cNvGrpSpPr/>
          <p:nvPr/>
        </p:nvGrpSpPr>
        <p:grpSpPr>
          <a:xfrm>
            <a:off x="1487511" y="3602774"/>
            <a:ext cx="3338600" cy="1387452"/>
            <a:chOff x="1385799" y="3347354"/>
            <a:chExt cx="3338600" cy="1387452"/>
          </a:xfrm>
        </p:grpSpPr>
        <p:pic>
          <p:nvPicPr>
            <p:cNvPr id="8" name="Picture 7">
              <a:extLst>
                <a:ext uri="{FF2B5EF4-FFF2-40B4-BE49-F238E27FC236}">
                  <a16:creationId xmlns:a16="http://schemas.microsoft.com/office/drawing/2014/main" id="{55597A47-878F-4871-88C4-01AA41473D32}"/>
                </a:ext>
              </a:extLst>
            </p:cNvPr>
            <p:cNvPicPr>
              <a:picLocks noChangeAspect="1"/>
            </p:cNvPicPr>
            <p:nvPr/>
          </p:nvPicPr>
          <p:blipFill rotWithShape="1">
            <a:blip r:embed="rId2">
              <a:grayscl/>
            </a:blip>
            <a:srcRect l="92131" t="8214" r="769" b="10342"/>
            <a:stretch/>
          </p:blipFill>
          <p:spPr>
            <a:xfrm>
              <a:off x="4359728" y="3347357"/>
              <a:ext cx="364671" cy="351064"/>
            </a:xfrm>
            <a:prstGeom prst="rect">
              <a:avLst/>
            </a:prstGeom>
          </p:spPr>
        </p:pic>
        <p:sp>
          <p:nvSpPr>
            <p:cNvPr id="10" name="TextBox 9">
              <a:extLst>
                <a:ext uri="{FF2B5EF4-FFF2-40B4-BE49-F238E27FC236}">
                  <a16:creationId xmlns:a16="http://schemas.microsoft.com/office/drawing/2014/main" id="{75463F7D-044D-4C0C-AAA9-3438CC752650}"/>
                </a:ext>
              </a:extLst>
            </p:cNvPr>
            <p:cNvSpPr txBox="1"/>
            <p:nvPr/>
          </p:nvSpPr>
          <p:spPr>
            <a:xfrm>
              <a:off x="1385799" y="3347354"/>
              <a:ext cx="3338600" cy="365760"/>
            </a:xfrm>
            <a:prstGeom prst="rect">
              <a:avLst/>
            </a:prstGeom>
            <a:noFill/>
            <a:ln>
              <a:solidFill>
                <a:schemeClr val="accent1"/>
              </a:solidFill>
            </a:ln>
          </p:spPr>
          <p:txBody>
            <a:bodyPr wrap="square" rtlCol="0">
              <a:spAutoFit/>
            </a:bodyPr>
            <a:lstStyle/>
            <a:p>
              <a:r>
                <a:rPr lang="en-US" sz="1400" dirty="0">
                  <a:latin typeface="+mj-lt"/>
                </a:rPr>
                <a:t>cheap flights from </a:t>
              </a:r>
              <a:r>
                <a:rPr lang="en-US" sz="1400" dirty="0" err="1">
                  <a:latin typeface="+mj-lt"/>
                </a:rPr>
                <a:t>london</a:t>
              </a:r>
              <a:r>
                <a:rPr lang="en-US" sz="1400" dirty="0">
                  <a:latin typeface="+mj-lt"/>
                </a:rPr>
                <a:t> t</a:t>
              </a:r>
              <a:r>
                <a:rPr lang="en-US" sz="1400" b="1" dirty="0">
                  <a:latin typeface="+mj-lt"/>
                </a:rPr>
                <a:t>|</a:t>
              </a:r>
              <a:endParaRPr lang="en-GB" sz="1400" b="1" dirty="0">
                <a:latin typeface="+mj-lt"/>
              </a:endParaRPr>
            </a:p>
          </p:txBody>
        </p:sp>
        <p:sp>
          <p:nvSpPr>
            <p:cNvPr id="11" name="TextBox 10">
              <a:extLst>
                <a:ext uri="{FF2B5EF4-FFF2-40B4-BE49-F238E27FC236}">
                  <a16:creationId xmlns:a16="http://schemas.microsoft.com/office/drawing/2014/main" id="{649B0E54-B062-47A2-BE78-9D7B6E4A9C7D}"/>
                </a:ext>
              </a:extLst>
            </p:cNvPr>
            <p:cNvSpPr txBox="1"/>
            <p:nvPr/>
          </p:nvSpPr>
          <p:spPr>
            <a:xfrm>
              <a:off x="1385799" y="3713116"/>
              <a:ext cx="3338600" cy="1021690"/>
            </a:xfrm>
            <a:prstGeom prst="rect">
              <a:avLst/>
            </a:prstGeom>
            <a:noFill/>
            <a:ln>
              <a:solidFill>
                <a:schemeClr val="accent1"/>
              </a:solidFill>
            </a:ln>
          </p:spPr>
          <p:txBody>
            <a:bodyPr wrap="square" rtlCol="0">
              <a:spAutoFit/>
            </a:bodyPr>
            <a:lstStyle/>
            <a:p>
              <a:pPr>
                <a:lnSpc>
                  <a:spcPct val="110000"/>
                </a:lnSpc>
              </a:pPr>
              <a:r>
                <a:rPr lang="en-US" sz="1400" dirty="0">
                  <a:latin typeface="+mj-lt"/>
                </a:rPr>
                <a:t>cheap flights from </a:t>
              </a:r>
              <a:r>
                <a:rPr lang="en-US" sz="1400" dirty="0" err="1">
                  <a:latin typeface="+mj-lt"/>
                </a:rPr>
                <a:t>london</a:t>
              </a:r>
              <a:r>
                <a:rPr lang="en-US" sz="1400" dirty="0">
                  <a:latin typeface="+mj-lt"/>
                </a:rPr>
                <a:t> t</a:t>
              </a:r>
              <a:r>
                <a:rPr lang="en-US" sz="1400" dirty="0">
                  <a:latin typeface="Segoe UI" panose="020B0502040204020203" pitchFamily="34" charset="0"/>
                  <a:cs typeface="Segoe UI" panose="020B0502040204020203" pitchFamily="34" charset="0"/>
                </a:rPr>
                <a:t>o </a:t>
              </a:r>
              <a:r>
                <a:rPr lang="en-US" sz="1400" dirty="0" err="1">
                  <a:latin typeface="Segoe UI" panose="020B0502040204020203" pitchFamily="34" charset="0"/>
                  <a:cs typeface="Segoe UI" panose="020B0502040204020203" pitchFamily="34" charset="0"/>
                </a:rPr>
                <a:t>frankfurt</a:t>
              </a:r>
              <a:endParaRPr lang="en-US" sz="1400" dirty="0">
                <a:latin typeface="Segoe UI" panose="020B0502040204020203" pitchFamily="34" charset="0"/>
                <a:cs typeface="Segoe UI" panose="020B0502040204020203" pitchFamily="34" charset="0"/>
              </a:endParaRPr>
            </a:p>
            <a:p>
              <a:pPr>
                <a:lnSpc>
                  <a:spcPct val="110000"/>
                </a:lnSpc>
              </a:pPr>
              <a:r>
                <a:rPr lang="en-US" sz="1400" dirty="0">
                  <a:latin typeface="+mj-lt"/>
                </a:rPr>
                <a:t>cheap flights from </a:t>
              </a:r>
              <a:r>
                <a:rPr lang="en-US" sz="1400" dirty="0" err="1">
                  <a:latin typeface="+mj-lt"/>
                </a:rPr>
                <a:t>london</a:t>
              </a:r>
              <a:r>
                <a:rPr lang="en-US" sz="1400" dirty="0">
                  <a:latin typeface="+mj-lt"/>
                </a:rPr>
                <a:t> t</a:t>
              </a:r>
              <a:r>
                <a:rPr lang="en-US" sz="1400" dirty="0">
                  <a:latin typeface="Segoe UI" panose="020B0502040204020203" pitchFamily="34" charset="0"/>
                  <a:cs typeface="Segoe UI" panose="020B0502040204020203" pitchFamily="34" charset="0"/>
                </a:rPr>
                <a:t>o new </a:t>
              </a:r>
              <a:r>
                <a:rPr lang="en-US" sz="1400" dirty="0" err="1">
                  <a:latin typeface="Segoe UI" panose="020B0502040204020203" pitchFamily="34" charset="0"/>
                  <a:cs typeface="Segoe UI" panose="020B0502040204020203" pitchFamily="34" charset="0"/>
                </a:rPr>
                <a:t>york</a:t>
              </a:r>
              <a:endParaRPr lang="en-US" sz="1400" dirty="0">
                <a:latin typeface="Segoe UI" panose="020B0502040204020203" pitchFamily="34" charset="0"/>
                <a:cs typeface="Segoe UI" panose="020B0502040204020203" pitchFamily="34" charset="0"/>
              </a:endParaRPr>
            </a:p>
            <a:p>
              <a:pPr>
                <a:lnSpc>
                  <a:spcPct val="110000"/>
                </a:lnSpc>
              </a:pPr>
              <a:r>
                <a:rPr lang="en-US" sz="1400" dirty="0">
                  <a:latin typeface="+mj-lt"/>
                </a:rPr>
                <a:t>cheap flights from </a:t>
              </a:r>
              <a:r>
                <a:rPr lang="en-US" sz="1400" dirty="0" err="1">
                  <a:latin typeface="+mj-lt"/>
                </a:rPr>
                <a:t>london</a:t>
              </a:r>
              <a:r>
                <a:rPr lang="en-US" sz="1400" dirty="0">
                  <a:latin typeface="+mj-lt"/>
                </a:rPr>
                <a:t> t</a:t>
              </a:r>
              <a:r>
                <a:rPr lang="en-US" sz="1400" dirty="0">
                  <a:latin typeface="Segoe UI" panose="020B0502040204020203" pitchFamily="34" charset="0"/>
                  <a:cs typeface="Segoe UI" panose="020B0502040204020203" pitchFamily="34" charset="0"/>
                </a:rPr>
                <a:t>o </a:t>
              </a:r>
              <a:r>
                <a:rPr lang="en-US" sz="1400" dirty="0" err="1">
                  <a:latin typeface="Segoe UI" panose="020B0502040204020203" pitchFamily="34" charset="0"/>
                  <a:cs typeface="Segoe UI" panose="020B0502040204020203" pitchFamily="34" charset="0"/>
                </a:rPr>
                <a:t>miami</a:t>
              </a:r>
              <a:endParaRPr lang="en-US" sz="1400" dirty="0">
                <a:latin typeface="Segoe UI" panose="020B0502040204020203" pitchFamily="34" charset="0"/>
                <a:cs typeface="Segoe UI" panose="020B0502040204020203" pitchFamily="34" charset="0"/>
              </a:endParaRPr>
            </a:p>
            <a:p>
              <a:pPr>
                <a:lnSpc>
                  <a:spcPct val="110000"/>
                </a:lnSpc>
              </a:pPr>
              <a:r>
                <a:rPr lang="en-US" sz="1400" dirty="0">
                  <a:latin typeface="+mj-lt"/>
                </a:rPr>
                <a:t>cheap flights from </a:t>
              </a:r>
              <a:r>
                <a:rPr lang="en-US" sz="1400" dirty="0" err="1">
                  <a:latin typeface="+mj-lt"/>
                </a:rPr>
                <a:t>london</a:t>
              </a:r>
              <a:r>
                <a:rPr lang="en-US" sz="1400" dirty="0">
                  <a:latin typeface="+mj-lt"/>
                </a:rPr>
                <a:t> t</a:t>
              </a:r>
              <a:r>
                <a:rPr lang="en-US" sz="1400" dirty="0">
                  <a:latin typeface="Segoe UI" panose="020B0502040204020203" pitchFamily="34" charset="0"/>
                  <a:cs typeface="Segoe UI" panose="020B0502040204020203" pitchFamily="34" charset="0"/>
                </a:rPr>
                <a:t>o </a:t>
              </a:r>
              <a:r>
                <a:rPr lang="en-US" sz="1400" dirty="0" err="1">
                  <a:latin typeface="Segoe UI" panose="020B0502040204020203" pitchFamily="34" charset="0"/>
                  <a:cs typeface="Segoe UI" panose="020B0502040204020203" pitchFamily="34" charset="0"/>
                </a:rPr>
                <a:t>sydney</a:t>
              </a:r>
              <a:endParaRPr lang="en-GB" sz="1400" dirty="0">
                <a:latin typeface="Segoe UI" panose="020B0502040204020203" pitchFamily="34" charset="0"/>
                <a:cs typeface="Segoe UI" panose="020B0502040204020203" pitchFamily="34" charset="0"/>
              </a:endParaRPr>
            </a:p>
          </p:txBody>
        </p:sp>
      </p:grpSp>
      <p:grpSp>
        <p:nvGrpSpPr>
          <p:cNvPr id="17" name="Group 16">
            <a:extLst>
              <a:ext uri="{FF2B5EF4-FFF2-40B4-BE49-F238E27FC236}">
                <a16:creationId xmlns:a16="http://schemas.microsoft.com/office/drawing/2014/main" id="{B4623687-A0BC-49CF-8308-81B20672B678}"/>
              </a:ext>
            </a:extLst>
          </p:cNvPr>
          <p:cNvGrpSpPr/>
          <p:nvPr/>
        </p:nvGrpSpPr>
        <p:grpSpPr>
          <a:xfrm>
            <a:off x="6538846" y="3602774"/>
            <a:ext cx="3440763" cy="1904574"/>
            <a:chOff x="6518414" y="3389771"/>
            <a:chExt cx="3440763" cy="1904574"/>
          </a:xfrm>
        </p:grpSpPr>
        <p:pic>
          <p:nvPicPr>
            <p:cNvPr id="14" name="Picture 13">
              <a:extLst>
                <a:ext uri="{FF2B5EF4-FFF2-40B4-BE49-F238E27FC236}">
                  <a16:creationId xmlns:a16="http://schemas.microsoft.com/office/drawing/2014/main" id="{F5895C8B-E11A-4355-A377-66E85ACE7D38}"/>
                </a:ext>
              </a:extLst>
            </p:cNvPr>
            <p:cNvPicPr>
              <a:picLocks noChangeAspect="1"/>
            </p:cNvPicPr>
            <p:nvPr/>
          </p:nvPicPr>
          <p:blipFill rotWithShape="1">
            <a:blip r:embed="rId2">
              <a:grayscl/>
            </a:blip>
            <a:srcRect l="92131" t="8214" r="769" b="10342"/>
            <a:stretch/>
          </p:blipFill>
          <p:spPr>
            <a:xfrm>
              <a:off x="9492343" y="3389775"/>
              <a:ext cx="364671" cy="351064"/>
            </a:xfrm>
            <a:prstGeom prst="rect">
              <a:avLst/>
            </a:prstGeom>
          </p:spPr>
        </p:pic>
        <p:sp>
          <p:nvSpPr>
            <p:cNvPr id="15" name="TextBox 14">
              <a:extLst>
                <a:ext uri="{FF2B5EF4-FFF2-40B4-BE49-F238E27FC236}">
                  <a16:creationId xmlns:a16="http://schemas.microsoft.com/office/drawing/2014/main" id="{35E65239-44E1-41D9-9DCF-654196BE9647}"/>
                </a:ext>
              </a:extLst>
            </p:cNvPr>
            <p:cNvSpPr txBox="1"/>
            <p:nvPr/>
          </p:nvSpPr>
          <p:spPr>
            <a:xfrm>
              <a:off x="6518414" y="3389771"/>
              <a:ext cx="3338600" cy="365760"/>
            </a:xfrm>
            <a:prstGeom prst="rect">
              <a:avLst/>
            </a:prstGeom>
            <a:noFill/>
            <a:ln>
              <a:solidFill>
                <a:schemeClr val="accent1"/>
              </a:solidFill>
            </a:ln>
          </p:spPr>
          <p:txBody>
            <a:bodyPr wrap="square" rtlCol="0">
              <a:spAutoFit/>
            </a:bodyPr>
            <a:lstStyle/>
            <a:p>
              <a:r>
                <a:rPr lang="en-US" sz="1400" dirty="0">
                  <a:latin typeface="+mj-lt"/>
                </a:rPr>
                <a:t>cheap flights from </a:t>
              </a:r>
              <a:r>
                <a:rPr lang="en-US" sz="1400" dirty="0" err="1">
                  <a:latin typeface="+mj-lt"/>
                </a:rPr>
                <a:t>london</a:t>
              </a:r>
              <a:r>
                <a:rPr lang="en-US" sz="1400" dirty="0">
                  <a:latin typeface="+mj-lt"/>
                </a:rPr>
                <a:t> to </a:t>
              </a:r>
              <a:r>
                <a:rPr lang="en-US" sz="1400" dirty="0" err="1">
                  <a:latin typeface="+mj-lt"/>
                </a:rPr>
                <a:t>miami</a:t>
              </a:r>
              <a:endParaRPr lang="en-GB" sz="1400" dirty="0">
                <a:latin typeface="+mj-lt"/>
              </a:endParaRPr>
            </a:p>
          </p:txBody>
        </p:sp>
        <p:sp>
          <p:nvSpPr>
            <p:cNvPr id="16" name="TextBox 15">
              <a:extLst>
                <a:ext uri="{FF2B5EF4-FFF2-40B4-BE49-F238E27FC236}">
                  <a16:creationId xmlns:a16="http://schemas.microsoft.com/office/drawing/2014/main" id="{D84B0DDC-F7D6-4822-9FBE-0F2079FDBFFA}"/>
                </a:ext>
              </a:extLst>
            </p:cNvPr>
            <p:cNvSpPr txBox="1"/>
            <p:nvPr/>
          </p:nvSpPr>
          <p:spPr>
            <a:xfrm>
              <a:off x="6620577" y="3909350"/>
              <a:ext cx="3338600" cy="1384995"/>
            </a:xfrm>
            <a:prstGeom prst="rect">
              <a:avLst/>
            </a:prstGeom>
            <a:noFill/>
            <a:ln>
              <a:noFill/>
            </a:ln>
          </p:spPr>
          <p:txBody>
            <a:bodyPr wrap="square" rtlCol="0">
              <a:spAutoFit/>
            </a:bodyPr>
            <a:lstStyle/>
            <a:p>
              <a:pPr>
                <a:lnSpc>
                  <a:spcPct val="120000"/>
                </a:lnSpc>
              </a:pPr>
              <a:r>
                <a:rPr lang="en-US" sz="1400" dirty="0">
                  <a:solidFill>
                    <a:schemeClr val="tx1">
                      <a:lumMod val="50000"/>
                      <a:lumOff val="50000"/>
                    </a:schemeClr>
                  </a:solidFill>
                  <a:latin typeface="Segoe UI" panose="020B0502040204020203" pitchFamily="34" charset="0"/>
                  <a:cs typeface="Segoe UI" panose="020B0502040204020203" pitchFamily="34" charset="0"/>
                </a:rPr>
                <a:t>Related searches</a:t>
              </a:r>
            </a:p>
            <a:p>
              <a:pPr>
                <a:lnSpc>
                  <a:spcPct val="120000"/>
                </a:lnSpc>
              </a:pPr>
              <a:r>
                <a:rPr lang="en-US" sz="1400" dirty="0">
                  <a:latin typeface="+mj-lt"/>
                </a:rPr>
                <a:t>package deals to </a:t>
              </a:r>
              <a:r>
                <a:rPr lang="en-US" sz="1400" dirty="0" err="1">
                  <a:latin typeface="+mj-lt"/>
                </a:rPr>
                <a:t>miami</a:t>
              </a:r>
              <a:endParaRPr lang="en-US" sz="1400" dirty="0">
                <a:latin typeface="+mj-lt"/>
              </a:endParaRPr>
            </a:p>
            <a:p>
              <a:pPr>
                <a:lnSpc>
                  <a:spcPct val="120000"/>
                </a:lnSpc>
              </a:pPr>
              <a:r>
                <a:rPr lang="en-US" sz="1400" dirty="0" err="1">
                  <a:latin typeface="+mj-lt"/>
                </a:rPr>
                <a:t>ba</a:t>
              </a:r>
              <a:r>
                <a:rPr lang="en-US" sz="1400" dirty="0">
                  <a:latin typeface="+mj-lt"/>
                </a:rPr>
                <a:t> flights to </a:t>
              </a:r>
              <a:r>
                <a:rPr lang="en-US" sz="1400" dirty="0" err="1">
                  <a:latin typeface="+mj-lt"/>
                </a:rPr>
                <a:t>miami</a:t>
              </a:r>
              <a:endParaRPr lang="en-US" sz="1400" dirty="0">
                <a:latin typeface="+mj-lt"/>
              </a:endParaRPr>
            </a:p>
            <a:p>
              <a:pPr>
                <a:lnSpc>
                  <a:spcPct val="120000"/>
                </a:lnSpc>
              </a:pPr>
              <a:r>
                <a:rPr lang="en-US" sz="1400" dirty="0">
                  <a:latin typeface="+mj-lt"/>
                </a:rPr>
                <a:t>things to do in </a:t>
              </a:r>
              <a:r>
                <a:rPr lang="en-US" sz="1400" dirty="0" err="1">
                  <a:latin typeface="+mj-lt"/>
                </a:rPr>
                <a:t>miami</a:t>
              </a:r>
              <a:endParaRPr lang="en-US" sz="1400" dirty="0">
                <a:latin typeface="+mj-lt"/>
              </a:endParaRPr>
            </a:p>
            <a:p>
              <a:pPr>
                <a:lnSpc>
                  <a:spcPct val="120000"/>
                </a:lnSpc>
              </a:pPr>
              <a:r>
                <a:rPr lang="en-US" sz="1400" dirty="0" err="1">
                  <a:latin typeface="+mj-lt"/>
                  <a:cs typeface="Segoe UI" panose="020B0502040204020203" pitchFamily="34" charset="0"/>
                </a:rPr>
                <a:t>miami</a:t>
              </a:r>
              <a:r>
                <a:rPr lang="en-US" sz="1400" dirty="0">
                  <a:latin typeface="+mj-lt"/>
                  <a:cs typeface="Segoe UI" panose="020B0502040204020203" pitchFamily="34" charset="0"/>
                </a:rPr>
                <a:t> tourist attractions</a:t>
              </a:r>
              <a:endParaRPr lang="en-GB" sz="1400"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307068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1008D-E899-46FA-93A2-675398EA6B29}"/>
              </a:ext>
            </a:extLst>
          </p:cNvPr>
          <p:cNvSpPr>
            <a:spLocks noGrp="1"/>
          </p:cNvSpPr>
          <p:nvPr>
            <p:ph type="title"/>
          </p:nvPr>
        </p:nvSpPr>
        <p:spPr>
          <a:xfrm>
            <a:off x="1146705" y="1434662"/>
            <a:ext cx="4313419" cy="1292772"/>
          </a:xfrm>
        </p:spPr>
        <p:txBody>
          <a:bodyPr>
            <a:normAutofit fontScale="90000"/>
          </a:bodyPr>
          <a:lstStyle/>
          <a:p>
            <a:r>
              <a:rPr lang="en-US" dirty="0"/>
              <a:t>Reply with: </a:t>
            </a:r>
            <a:r>
              <a:rPr lang="en-GB" dirty="0"/>
              <a:t>Proactive Recommendation of Email Attachments</a:t>
            </a:r>
          </a:p>
        </p:txBody>
      </p:sp>
      <p:pic>
        <p:nvPicPr>
          <p:cNvPr id="12" name="Content Placeholder 11">
            <a:extLst>
              <a:ext uri="{FF2B5EF4-FFF2-40B4-BE49-F238E27FC236}">
                <a16:creationId xmlns:a16="http://schemas.microsoft.com/office/drawing/2014/main" id="{FD6FDCE4-8F85-4398-9103-3604A4B3BB8A}"/>
              </a:ext>
            </a:extLst>
          </p:cNvPr>
          <p:cNvPicPr>
            <a:picLocks noGrp="1" noChangeAspect="1"/>
          </p:cNvPicPr>
          <p:nvPr>
            <p:ph idx="1"/>
          </p:nvPr>
        </p:nvPicPr>
        <p:blipFill>
          <a:blip r:embed="rId2"/>
          <a:stretch>
            <a:fillRect/>
          </a:stretch>
        </p:blipFill>
        <p:spPr>
          <a:xfrm>
            <a:off x="5644931" y="1725242"/>
            <a:ext cx="5891213" cy="2932854"/>
          </a:xfrm>
          <a:prstGeom prst="rect">
            <a:avLst/>
          </a:prstGeom>
        </p:spPr>
      </p:pic>
      <p:sp>
        <p:nvSpPr>
          <p:cNvPr id="6" name="Text Placeholder 5">
            <a:extLst>
              <a:ext uri="{FF2B5EF4-FFF2-40B4-BE49-F238E27FC236}">
                <a16:creationId xmlns:a16="http://schemas.microsoft.com/office/drawing/2014/main" id="{2920DC0C-B761-496F-B29C-5353BDC1C49C}"/>
              </a:ext>
            </a:extLst>
          </p:cNvPr>
          <p:cNvSpPr>
            <a:spLocks noGrp="1"/>
          </p:cNvSpPr>
          <p:nvPr>
            <p:ph type="body" sz="half" idx="2"/>
          </p:nvPr>
        </p:nvSpPr>
        <p:spPr>
          <a:xfrm>
            <a:off x="1146705" y="3026978"/>
            <a:ext cx="3856037" cy="2764221"/>
          </a:xfrm>
        </p:spPr>
        <p:txBody>
          <a:bodyPr>
            <a:normAutofit fontScale="85000" lnSpcReduction="10000"/>
          </a:bodyPr>
          <a:lstStyle/>
          <a:p>
            <a:r>
              <a:rPr lang="en-US" sz="2400" dirty="0"/>
              <a:t>Given the context of the current conversation, the neural model formulates a short text query to pro-actively retrieve relevant attachments that the user may want to include in her response</a:t>
            </a:r>
            <a:endParaRPr lang="en-GB" sz="2400" dirty="0"/>
          </a:p>
        </p:txBody>
      </p:sp>
      <p:sp>
        <p:nvSpPr>
          <p:cNvPr id="7" name="Text Placeholder 5">
            <a:extLst>
              <a:ext uri="{FF2B5EF4-FFF2-40B4-BE49-F238E27FC236}">
                <a16:creationId xmlns:a16="http://schemas.microsoft.com/office/drawing/2014/main" id="{74079374-E049-4EAD-AE33-79CC6BC1E0C9}"/>
              </a:ext>
            </a:extLst>
          </p:cNvPr>
          <p:cNvSpPr txBox="1">
            <a:spLocks/>
          </p:cNvSpPr>
          <p:nvPr/>
        </p:nvSpPr>
        <p:spPr>
          <a:xfrm>
            <a:off x="1146705" y="914675"/>
            <a:ext cx="3856037" cy="63560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en-US" sz="2000" dirty="0"/>
              <a:t>For example,</a:t>
            </a:r>
            <a:endParaRPr lang="en-GB" sz="2000" dirty="0"/>
          </a:p>
        </p:txBody>
      </p:sp>
      <p:sp>
        <p:nvSpPr>
          <p:cNvPr id="14" name="TextBox 13">
            <a:extLst>
              <a:ext uri="{FF2B5EF4-FFF2-40B4-BE49-F238E27FC236}">
                <a16:creationId xmlns:a16="http://schemas.microsoft.com/office/drawing/2014/main" id="{14A841B0-2438-4421-89B9-1E84DD04A445}"/>
              </a:ext>
            </a:extLst>
          </p:cNvPr>
          <p:cNvSpPr txBox="1"/>
          <p:nvPr/>
        </p:nvSpPr>
        <p:spPr>
          <a:xfrm>
            <a:off x="6945638" y="5289134"/>
            <a:ext cx="3289797" cy="822960"/>
          </a:xfrm>
          <a:prstGeom prst="rect">
            <a:avLst/>
          </a:prstGeom>
          <a:solidFill>
            <a:schemeClr val="bg1">
              <a:lumMod val="95000"/>
            </a:schemeClr>
          </a:solidFill>
        </p:spPr>
        <p:txBody>
          <a:bodyPr wrap="square" rtlCol="0" anchor="ctr">
            <a:spAutoFit/>
          </a:bodyPr>
          <a:lstStyle/>
          <a:p>
            <a:r>
              <a:rPr lang="en-US" dirty="0"/>
              <a:t>(Van Gysel et al., 2017)</a:t>
            </a:r>
          </a:p>
          <a:p>
            <a:r>
              <a:rPr lang="en-GB" dirty="0">
                <a:hlinkClick r:id="rId3"/>
              </a:rPr>
              <a:t>https://arxiv.org/abs/1710.06061</a:t>
            </a:r>
            <a:endParaRPr lang="en-GB" dirty="0"/>
          </a:p>
        </p:txBody>
      </p:sp>
    </p:spTree>
    <p:extLst>
      <p:ext uri="{BB962C8B-B14F-4D97-AF65-F5344CB8AC3E}">
        <p14:creationId xmlns:p14="http://schemas.microsoft.com/office/powerpoint/2010/main" val="1598471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a:blip r:embed="rId2">
              <a:duotone>
                <a:schemeClr val="bg2">
                  <a:shade val="88000"/>
                  <a:hueMod val="106000"/>
                  <a:satMod val="140000"/>
                  <a:lumMod val="54000"/>
                </a:schemeClr>
                <a:schemeClr val="bg2">
                  <a:tint val="98000"/>
                  <a:hueMod val="90000"/>
                  <a:satMod val="150000"/>
                  <a:lumMod val="160000"/>
                </a:schemeClr>
              </a:duotone>
            </a:blip>
            <a:stretch/>
          </a:blipFill>
          <a:ln>
            <a:noFill/>
          </a:ln>
          <a:effectLst/>
        </p:spPr>
      </p:sp>
      <p:pic>
        <p:nvPicPr>
          <p:cNvPr id="153" name="Picture 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54" name="Group 16"/>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8" name="Rectangle 5"/>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9" name="Freeform 6"/>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7"/>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Rectangle 8"/>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9"/>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0"/>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1"/>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2"/>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3"/>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4"/>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5"/>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6"/>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7"/>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8"/>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19"/>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0"/>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1"/>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2"/>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3"/>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24"/>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25"/>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6"/>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7"/>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8"/>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9"/>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0"/>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1"/>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2"/>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Rectangle 33"/>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7" name="Freeform 34"/>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35"/>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36"/>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37"/>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38"/>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Freeform 39"/>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3" name="Freeform 40"/>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1"/>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2"/>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3"/>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44"/>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Rectangle 45"/>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9" name="Freeform 46"/>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47"/>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48"/>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49"/>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0"/>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1"/>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2"/>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6" name="Freeform 53"/>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7" name="Freeform 54"/>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8" name="Freeform 55"/>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56"/>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Freeform 57"/>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1" name="Freeform 58"/>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55" name="Group 72"/>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4" name="Rectangle 73"/>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2"/>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Effect>
                      <a14:saturation sat="0"/>
                    </a14:imgEffect>
                  </a14:imgLayer>
                </a14:imgProps>
              </a:ext>
              <a:ext uri="{28A0092B-C50C-407E-A947-70E740481C1C}">
                <a14:useLocalDpi xmlns:a14="http://schemas.microsoft.com/office/drawing/2010/main" val="0"/>
              </a:ext>
            </a:extLst>
          </a:blip>
          <a:srcRect l="32964" t="155" r="14634" b="-155"/>
          <a:stretch/>
        </p:blipFill>
        <p:spPr>
          <a:xfrm>
            <a:off x="0" y="719098"/>
            <a:ext cx="4861034" cy="6159580"/>
          </a:xfrm>
          <a:prstGeom prst="rect">
            <a:avLst/>
          </a:prstGeom>
        </p:spPr>
      </p:pic>
      <p:grpSp>
        <p:nvGrpSpPr>
          <p:cNvPr id="156" name="Group 76"/>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8" name="Freeform 32"/>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33"/>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34"/>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35"/>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36"/>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37"/>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38"/>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39"/>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40"/>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Rectangle 41"/>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nvGrpSpPr>
          <p:cNvPr id="89" name="Group 88"/>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90" name="Rectangle 5"/>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1" name="Freeform 6"/>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7"/>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Rectangle 8"/>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4" name="Freeform 9"/>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Freeform 10"/>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6" name="Freeform 11"/>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12"/>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13"/>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14"/>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15"/>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16"/>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17"/>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18"/>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19"/>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20"/>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21"/>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Freeform 22"/>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8" name="Freeform 23"/>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24"/>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25"/>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26"/>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27"/>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28"/>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29"/>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30"/>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31"/>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32"/>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Rectangle 33"/>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19" name="Freeform 34"/>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35"/>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1" name="Freeform 36"/>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2" name="Freeform 37"/>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3" name="Freeform 38"/>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4" name="Freeform 39"/>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5" name="Freeform 40"/>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6" name="Freeform 41"/>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7" name="Freeform 42"/>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8" name="Freeform 43"/>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9" name="Freeform 44"/>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0" name="Rectangle 45"/>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1" name="Freeform 46"/>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2" name="Freeform 47"/>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3" name="Freeform 48"/>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4" name="Freeform 49"/>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5" name="Freeform 50"/>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6" name="Freeform 51"/>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7" name="Freeform 52"/>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8" name="Freeform 53"/>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9" name="Freeform 54"/>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0" name="Freeform 55"/>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1" name="Freeform 56"/>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2" name="Freeform 57"/>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3" name="Freeform 58"/>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pic>
        <p:nvPicPr>
          <p:cNvPr id="148" name="Picture 147">
            <a:extLst>
              <a:ext uri="{FF2B5EF4-FFF2-40B4-BE49-F238E27FC236}">
                <a16:creationId xmlns:a16="http://schemas.microsoft.com/office/drawing/2014/main" id="{EBF87CB4-1CBE-40ED-9B48-35494D032721}"/>
              </a:ext>
            </a:extLst>
          </p:cNvPr>
          <p:cNvPicPr>
            <a:picLocks noChangeAspect="1"/>
          </p:cNvPicPr>
          <p:nvPr/>
        </p:nvPicPr>
        <p:blipFill rotWithShape="1">
          <a:blip r:embed="rId6"/>
          <a:srcRect t="41734"/>
          <a:stretch/>
        </p:blipFill>
        <p:spPr>
          <a:xfrm>
            <a:off x="-6353" y="-23919"/>
            <a:ext cx="12201528" cy="780050"/>
          </a:xfrm>
          <a:prstGeom prst="rect">
            <a:avLst/>
          </a:prstGeom>
        </p:spPr>
      </p:pic>
      <p:pic>
        <p:nvPicPr>
          <p:cNvPr id="150" name="Picture 149">
            <a:extLst>
              <a:ext uri="{FF2B5EF4-FFF2-40B4-BE49-F238E27FC236}">
                <a16:creationId xmlns:a16="http://schemas.microsoft.com/office/drawing/2014/main" id="{CDF99024-6291-48C2-8F9E-D7B5056001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 y="-47194"/>
            <a:ext cx="2210734" cy="811455"/>
          </a:xfrm>
          <a:prstGeom prst="rect">
            <a:avLst/>
          </a:prstGeom>
        </p:spPr>
      </p:pic>
      <p:sp>
        <p:nvSpPr>
          <p:cNvPr id="146" name="Title 5">
            <a:extLst>
              <a:ext uri="{FF2B5EF4-FFF2-40B4-BE49-F238E27FC236}">
                <a16:creationId xmlns:a16="http://schemas.microsoft.com/office/drawing/2014/main" id="{0590C986-3068-497C-9DF0-F36320B4F6FB}"/>
              </a:ext>
            </a:extLst>
          </p:cNvPr>
          <p:cNvSpPr>
            <a:spLocks noGrp="1"/>
          </p:cNvSpPr>
          <p:nvPr>
            <p:ph type="title"/>
          </p:nvPr>
        </p:nvSpPr>
        <p:spPr>
          <a:xfrm>
            <a:off x="5165833" y="842699"/>
            <a:ext cx="6275279" cy="660399"/>
          </a:xfrm>
        </p:spPr>
        <p:txBody>
          <a:bodyPr vert="horz" lIns="91440" tIns="45720" rIns="91440" bIns="45720" rtlCol="0" anchor="b">
            <a:noAutofit/>
          </a:bodyPr>
          <a:lstStyle/>
          <a:p>
            <a:r>
              <a:rPr lang="en-US" sz="3200" dirty="0"/>
              <a:t>Summary of papers discussed</a:t>
            </a:r>
          </a:p>
        </p:txBody>
      </p:sp>
      <p:sp>
        <p:nvSpPr>
          <p:cNvPr id="149" name="Text Placeholder 6">
            <a:extLst>
              <a:ext uri="{FF2B5EF4-FFF2-40B4-BE49-F238E27FC236}">
                <a16:creationId xmlns:a16="http://schemas.microsoft.com/office/drawing/2014/main" id="{668CAFC6-B9AF-4FE5-A709-9AAD45D6DDDE}"/>
              </a:ext>
            </a:extLst>
          </p:cNvPr>
          <p:cNvSpPr>
            <a:spLocks noGrp="1"/>
          </p:cNvSpPr>
          <p:nvPr>
            <p:ph type="body" idx="1"/>
          </p:nvPr>
        </p:nvSpPr>
        <p:spPr>
          <a:xfrm>
            <a:off x="5165833" y="1632333"/>
            <a:ext cx="6680095" cy="5136329"/>
          </a:xfrm>
        </p:spPr>
        <p:txBody>
          <a:bodyPr vert="horz" lIns="91440" tIns="45720" rIns="91440" bIns="45720" rtlCol="0">
            <a:normAutofit fontScale="92500" lnSpcReduction="10000"/>
          </a:bodyPr>
          <a:lstStyle/>
          <a:p>
            <a:pPr>
              <a:lnSpc>
                <a:spcPct val="110000"/>
              </a:lnSpc>
              <a:spcBef>
                <a:spcPts val="0"/>
              </a:spcBef>
            </a:pPr>
            <a:r>
              <a:rPr lang="en-US" sz="1000" dirty="0">
                <a:solidFill>
                  <a:schemeClr val="tx2"/>
                </a:solidFill>
                <a:latin typeface="Segoe UI" panose="020B0502040204020203" pitchFamily="34" charset="0"/>
                <a:cs typeface="Segoe UI" panose="020B0502040204020203" pitchFamily="34" charset="0"/>
              </a:rPr>
              <a:t>An Introduction to Neural Information Retrieval</a:t>
            </a:r>
          </a:p>
          <a:p>
            <a:pPr>
              <a:lnSpc>
                <a:spcPct val="110000"/>
              </a:lnSpc>
              <a:spcBef>
                <a:spcPts val="0"/>
              </a:spcBef>
            </a:pPr>
            <a:r>
              <a:rPr lang="en-US" sz="900" b="1" cap="none" dirty="0">
                <a:solidFill>
                  <a:schemeClr val="tx2"/>
                </a:solidFill>
                <a:latin typeface="+mj-lt"/>
              </a:rPr>
              <a:t>Bhaskar Mitra</a:t>
            </a:r>
            <a:r>
              <a:rPr lang="en-US" sz="900" cap="none" dirty="0">
                <a:solidFill>
                  <a:schemeClr val="tx2"/>
                </a:solidFill>
                <a:latin typeface="+mj-lt"/>
              </a:rPr>
              <a:t> and Nick Craswell, in </a:t>
            </a:r>
            <a:r>
              <a:rPr lang="en-US" sz="900" b="1" cap="none" dirty="0">
                <a:solidFill>
                  <a:schemeClr val="tx2"/>
                </a:solidFill>
                <a:latin typeface="+mj-lt"/>
              </a:rPr>
              <a:t>Foundations and Trends® in Information Retrieval,</a:t>
            </a:r>
            <a:r>
              <a:rPr lang="en-US" sz="900" cap="none" dirty="0">
                <a:solidFill>
                  <a:schemeClr val="tx2"/>
                </a:solidFill>
                <a:latin typeface="+mj-lt"/>
              </a:rPr>
              <a:t> Now Publishers, </a:t>
            </a:r>
            <a:r>
              <a:rPr lang="en-US" sz="900" b="1" cap="none" dirty="0">
                <a:solidFill>
                  <a:schemeClr val="tx2"/>
                </a:solidFill>
                <a:latin typeface="+mj-lt"/>
              </a:rPr>
              <a:t>2018 </a:t>
            </a:r>
            <a:r>
              <a:rPr lang="en-US" sz="900" cap="none" dirty="0">
                <a:solidFill>
                  <a:schemeClr val="tx2"/>
                </a:solidFill>
                <a:latin typeface="+mj-lt"/>
              </a:rPr>
              <a:t>(upcoming).</a:t>
            </a:r>
          </a:p>
          <a:p>
            <a:pPr>
              <a:lnSpc>
                <a:spcPct val="110000"/>
              </a:lnSpc>
              <a:spcBef>
                <a:spcPts val="0"/>
              </a:spcBef>
            </a:pPr>
            <a:r>
              <a:rPr lang="en-US" sz="900" cap="none" dirty="0">
                <a:solidFill>
                  <a:schemeClr val="tx2"/>
                </a:solidFill>
                <a:latin typeface="+mj-lt"/>
                <a:hlinkClick r:id="rId8"/>
              </a:rPr>
              <a:t>https://www.microsoft.com/en-us/research/wp-content/uploads/2017/06/fntir-neuralir-mitra.pdf</a:t>
            </a:r>
            <a:endParaRPr lang="en-US" sz="900" cap="none" dirty="0">
              <a:solidFill>
                <a:schemeClr val="tx2"/>
              </a:solidFill>
              <a:latin typeface="+mj-lt"/>
            </a:endParaRPr>
          </a:p>
          <a:p>
            <a:pPr>
              <a:lnSpc>
                <a:spcPct val="110000"/>
              </a:lnSpc>
              <a:spcBef>
                <a:spcPts val="0"/>
              </a:spcBef>
            </a:pPr>
            <a:endParaRPr lang="en-US" sz="900" cap="none" dirty="0">
              <a:solidFill>
                <a:schemeClr val="tx2"/>
              </a:solidFill>
              <a:latin typeface="+mj-lt"/>
            </a:endParaRPr>
          </a:p>
          <a:p>
            <a:pPr>
              <a:lnSpc>
                <a:spcPct val="110000"/>
              </a:lnSpc>
              <a:spcBef>
                <a:spcPts val="0"/>
              </a:spcBef>
            </a:pPr>
            <a:r>
              <a:rPr lang="en-GB" sz="1000" dirty="0">
                <a:solidFill>
                  <a:schemeClr val="tx2"/>
                </a:solidFill>
                <a:latin typeface="Segoe UI" panose="020B0502040204020203" pitchFamily="34" charset="0"/>
                <a:cs typeface="Segoe UI" panose="020B0502040204020203" pitchFamily="34" charset="0"/>
              </a:rPr>
              <a:t>Neural Ranking Models with Multiple Document Fields</a:t>
            </a:r>
            <a:endParaRPr lang="en-US" sz="1000" dirty="0">
              <a:solidFill>
                <a:schemeClr val="tx2"/>
              </a:solidFill>
              <a:latin typeface="Segoe UI" panose="020B0502040204020203" pitchFamily="34" charset="0"/>
              <a:cs typeface="Segoe UI" panose="020B0502040204020203" pitchFamily="34" charset="0"/>
            </a:endParaRPr>
          </a:p>
          <a:p>
            <a:pPr>
              <a:lnSpc>
                <a:spcPct val="110000"/>
              </a:lnSpc>
              <a:spcBef>
                <a:spcPts val="0"/>
              </a:spcBef>
            </a:pPr>
            <a:r>
              <a:rPr lang="en-US" sz="900" cap="none" dirty="0">
                <a:solidFill>
                  <a:schemeClr val="tx2"/>
                </a:solidFill>
                <a:latin typeface="+mj-lt"/>
              </a:rPr>
              <a:t>Hamed Zamani, </a:t>
            </a:r>
            <a:r>
              <a:rPr lang="en-US" sz="900" b="1" cap="none" dirty="0">
                <a:solidFill>
                  <a:schemeClr val="tx2"/>
                </a:solidFill>
                <a:latin typeface="+mj-lt"/>
              </a:rPr>
              <a:t>Bhaskar Mitra</a:t>
            </a:r>
            <a:r>
              <a:rPr lang="en-US" sz="900" cap="none" dirty="0">
                <a:solidFill>
                  <a:schemeClr val="tx2"/>
                </a:solidFill>
                <a:latin typeface="+mj-lt"/>
              </a:rPr>
              <a:t>, Xia Song, Nick Craswell, and Saurabh Tiwary, in Proc. </a:t>
            </a:r>
            <a:r>
              <a:rPr lang="en-US" sz="900" b="1" cap="none" dirty="0">
                <a:solidFill>
                  <a:schemeClr val="tx2"/>
                </a:solidFill>
                <a:latin typeface="+mj-lt"/>
              </a:rPr>
              <a:t>WSDM, 2018</a:t>
            </a:r>
            <a:r>
              <a:rPr lang="en-US" sz="900" cap="none" dirty="0">
                <a:solidFill>
                  <a:schemeClr val="tx2"/>
                </a:solidFill>
                <a:latin typeface="+mj-lt"/>
              </a:rPr>
              <a:t> (upcoming).</a:t>
            </a:r>
          </a:p>
          <a:p>
            <a:pPr>
              <a:lnSpc>
                <a:spcPct val="110000"/>
              </a:lnSpc>
              <a:spcBef>
                <a:spcPts val="0"/>
              </a:spcBef>
            </a:pPr>
            <a:r>
              <a:rPr lang="en-US" sz="900" cap="none" dirty="0">
                <a:solidFill>
                  <a:schemeClr val="tx2"/>
                </a:solidFill>
                <a:latin typeface="+mj-lt"/>
                <a:hlinkClick r:id="rId9"/>
              </a:rPr>
              <a:t>https://arxiv.org/abs/1711.09174</a:t>
            </a:r>
            <a:endParaRPr lang="en-US" sz="900" cap="none" dirty="0">
              <a:solidFill>
                <a:schemeClr val="tx2"/>
              </a:solidFill>
              <a:latin typeface="+mj-lt"/>
            </a:endParaRPr>
          </a:p>
          <a:p>
            <a:pPr>
              <a:lnSpc>
                <a:spcPct val="110000"/>
              </a:lnSpc>
              <a:spcBef>
                <a:spcPts val="0"/>
              </a:spcBef>
            </a:pPr>
            <a:endParaRPr lang="en-US" sz="900" cap="none" dirty="0">
              <a:solidFill>
                <a:schemeClr val="tx2"/>
              </a:solidFill>
              <a:latin typeface="+mj-lt"/>
            </a:endParaRPr>
          </a:p>
          <a:p>
            <a:pPr>
              <a:lnSpc>
                <a:spcPct val="110000"/>
              </a:lnSpc>
              <a:spcBef>
                <a:spcPts val="0"/>
              </a:spcBef>
            </a:pPr>
            <a:r>
              <a:rPr lang="en-GB" sz="1000" dirty="0">
                <a:solidFill>
                  <a:schemeClr val="tx2"/>
                </a:solidFill>
                <a:latin typeface="Segoe UI" panose="020B0502040204020203" pitchFamily="34" charset="0"/>
                <a:cs typeface="Segoe UI" panose="020B0502040204020203" pitchFamily="34" charset="0"/>
              </a:rPr>
              <a:t>Reply With: Proactive Recommendation of Email Attachments</a:t>
            </a:r>
            <a:endParaRPr lang="en-US" sz="1000" dirty="0">
              <a:solidFill>
                <a:schemeClr val="tx2"/>
              </a:solidFill>
              <a:latin typeface="Segoe UI" panose="020B0502040204020203" pitchFamily="34" charset="0"/>
              <a:cs typeface="Segoe UI" panose="020B0502040204020203" pitchFamily="34" charset="0"/>
            </a:endParaRPr>
          </a:p>
          <a:p>
            <a:pPr>
              <a:lnSpc>
                <a:spcPct val="110000"/>
              </a:lnSpc>
              <a:spcBef>
                <a:spcPts val="0"/>
              </a:spcBef>
            </a:pPr>
            <a:r>
              <a:rPr lang="en-US" sz="900" cap="none" dirty="0">
                <a:solidFill>
                  <a:schemeClr val="tx2"/>
                </a:solidFill>
                <a:latin typeface="+mj-lt"/>
              </a:rPr>
              <a:t>Christophe Van Gysel, </a:t>
            </a:r>
            <a:r>
              <a:rPr lang="en-US" sz="900" b="1" cap="none" dirty="0">
                <a:solidFill>
                  <a:schemeClr val="tx2"/>
                </a:solidFill>
                <a:latin typeface="+mj-lt"/>
              </a:rPr>
              <a:t>Bhaskar Mitra</a:t>
            </a:r>
            <a:r>
              <a:rPr lang="en-US" sz="900" cap="none" dirty="0">
                <a:solidFill>
                  <a:schemeClr val="tx2"/>
                </a:solidFill>
                <a:latin typeface="+mj-lt"/>
              </a:rPr>
              <a:t>, Matteo Venanzi, and others, in Proc. </a:t>
            </a:r>
            <a:r>
              <a:rPr lang="en-US" sz="900" b="1" cap="none" dirty="0">
                <a:solidFill>
                  <a:schemeClr val="tx2"/>
                </a:solidFill>
                <a:latin typeface="+mj-lt"/>
              </a:rPr>
              <a:t>CIKM, 2017</a:t>
            </a:r>
            <a:r>
              <a:rPr lang="en-US" sz="900" cap="none" dirty="0">
                <a:solidFill>
                  <a:schemeClr val="tx2"/>
                </a:solidFill>
              </a:rPr>
              <a:t> (upcoming)</a:t>
            </a:r>
            <a:r>
              <a:rPr lang="en-US" sz="900" cap="none" dirty="0">
                <a:solidFill>
                  <a:schemeClr val="tx2"/>
                </a:solidFill>
                <a:latin typeface="+mj-lt"/>
              </a:rPr>
              <a:t>.</a:t>
            </a:r>
          </a:p>
          <a:p>
            <a:pPr>
              <a:lnSpc>
                <a:spcPct val="110000"/>
              </a:lnSpc>
              <a:spcBef>
                <a:spcPts val="0"/>
              </a:spcBef>
            </a:pPr>
            <a:r>
              <a:rPr lang="en-US" sz="900" cap="none" dirty="0">
                <a:solidFill>
                  <a:schemeClr val="tx2"/>
                </a:solidFill>
                <a:latin typeface="+mj-lt"/>
                <a:hlinkClick r:id="rId10"/>
              </a:rPr>
              <a:t>https://arxiv.org/abs/1710.06061</a:t>
            </a:r>
            <a:endParaRPr lang="en-US" sz="900" cap="none" dirty="0">
              <a:solidFill>
                <a:schemeClr val="tx2"/>
              </a:solidFill>
              <a:latin typeface="+mj-lt"/>
            </a:endParaRPr>
          </a:p>
          <a:p>
            <a:pPr>
              <a:lnSpc>
                <a:spcPct val="110000"/>
              </a:lnSpc>
              <a:spcBef>
                <a:spcPts val="0"/>
              </a:spcBef>
            </a:pPr>
            <a:endParaRPr lang="en-US" sz="900" cap="none" dirty="0">
              <a:solidFill>
                <a:schemeClr val="tx2"/>
              </a:solidFill>
              <a:latin typeface="+mj-lt"/>
            </a:endParaRPr>
          </a:p>
          <a:p>
            <a:pPr>
              <a:lnSpc>
                <a:spcPct val="110000"/>
              </a:lnSpc>
              <a:spcBef>
                <a:spcPts val="0"/>
              </a:spcBef>
            </a:pPr>
            <a:r>
              <a:rPr lang="en-US" sz="1000" dirty="0">
                <a:solidFill>
                  <a:schemeClr val="tx2"/>
                </a:solidFill>
                <a:latin typeface="Segoe UI" panose="020B0502040204020203" pitchFamily="34" charset="0"/>
                <a:cs typeface="Segoe UI" panose="020B0502040204020203" pitchFamily="34" charset="0"/>
              </a:rPr>
              <a:t>Learning to Match Using Local and Distributed Representations of Text for Web Search</a:t>
            </a:r>
          </a:p>
          <a:p>
            <a:pPr>
              <a:lnSpc>
                <a:spcPct val="110000"/>
              </a:lnSpc>
              <a:spcBef>
                <a:spcPts val="0"/>
              </a:spcBef>
            </a:pPr>
            <a:r>
              <a:rPr lang="en-US" sz="900" b="1" cap="none" dirty="0">
                <a:solidFill>
                  <a:schemeClr val="tx2"/>
                </a:solidFill>
                <a:latin typeface="+mj-lt"/>
              </a:rPr>
              <a:t>Bhaskar Mitra</a:t>
            </a:r>
            <a:r>
              <a:rPr lang="en-US" sz="900" cap="none" dirty="0">
                <a:solidFill>
                  <a:schemeClr val="tx2"/>
                </a:solidFill>
                <a:latin typeface="+mj-lt"/>
              </a:rPr>
              <a:t>, Fernando Diaz, and Nick Craswell, in Proc. </a:t>
            </a:r>
            <a:r>
              <a:rPr lang="en-US" sz="900" b="1" cap="none" dirty="0">
                <a:solidFill>
                  <a:schemeClr val="tx2"/>
                </a:solidFill>
                <a:latin typeface="+mj-lt"/>
              </a:rPr>
              <a:t>WWW, 2017</a:t>
            </a:r>
            <a:r>
              <a:rPr lang="en-US" sz="900" cap="none" dirty="0">
                <a:solidFill>
                  <a:schemeClr val="tx2"/>
                </a:solidFill>
                <a:latin typeface="+mj-lt"/>
              </a:rPr>
              <a:t>.</a:t>
            </a:r>
          </a:p>
          <a:p>
            <a:pPr>
              <a:lnSpc>
                <a:spcPct val="110000"/>
              </a:lnSpc>
              <a:spcBef>
                <a:spcPts val="0"/>
              </a:spcBef>
            </a:pPr>
            <a:r>
              <a:rPr lang="en-US" sz="900" cap="none" dirty="0">
                <a:solidFill>
                  <a:schemeClr val="tx2"/>
                </a:solidFill>
                <a:latin typeface="+mj-lt"/>
                <a:hlinkClick r:id="rId11"/>
              </a:rPr>
              <a:t>https://dl.acm.org/citation.cfm?id=3052579</a:t>
            </a:r>
            <a:endParaRPr lang="en-US" sz="900" cap="none" dirty="0">
              <a:solidFill>
                <a:schemeClr val="tx2"/>
              </a:solidFill>
              <a:latin typeface="+mj-lt"/>
            </a:endParaRPr>
          </a:p>
          <a:p>
            <a:pPr>
              <a:lnSpc>
                <a:spcPct val="110000"/>
              </a:lnSpc>
              <a:spcBef>
                <a:spcPts val="0"/>
              </a:spcBef>
            </a:pPr>
            <a:endParaRPr lang="en-US" sz="900" cap="none" dirty="0">
              <a:solidFill>
                <a:schemeClr val="tx2"/>
              </a:solidFill>
              <a:latin typeface="+mj-lt"/>
            </a:endParaRPr>
          </a:p>
          <a:p>
            <a:pPr>
              <a:lnSpc>
                <a:spcPct val="110000"/>
              </a:lnSpc>
              <a:spcBef>
                <a:spcPts val="0"/>
              </a:spcBef>
            </a:pPr>
            <a:r>
              <a:rPr lang="en-US" sz="1000" dirty="0">
                <a:solidFill>
                  <a:schemeClr val="tx2"/>
                </a:solidFill>
                <a:latin typeface="Segoe UI" panose="020B0502040204020203" pitchFamily="34" charset="0"/>
                <a:cs typeface="Segoe UI" panose="020B0502040204020203" pitchFamily="34" charset="0"/>
              </a:rPr>
              <a:t>Benchmark for Complex Answer Retrieval</a:t>
            </a:r>
          </a:p>
          <a:p>
            <a:pPr>
              <a:lnSpc>
                <a:spcPct val="110000"/>
              </a:lnSpc>
              <a:spcBef>
                <a:spcPts val="0"/>
              </a:spcBef>
            </a:pPr>
            <a:r>
              <a:rPr lang="en-US" sz="900" cap="none" dirty="0">
                <a:solidFill>
                  <a:schemeClr val="tx2"/>
                </a:solidFill>
                <a:latin typeface="+mj-lt"/>
              </a:rPr>
              <a:t>Federico Nanni, </a:t>
            </a:r>
            <a:r>
              <a:rPr lang="en-US" sz="900" b="1" cap="none" dirty="0">
                <a:solidFill>
                  <a:schemeClr val="tx2"/>
                </a:solidFill>
                <a:latin typeface="+mj-lt"/>
              </a:rPr>
              <a:t>Bhaskar Mitra</a:t>
            </a:r>
            <a:r>
              <a:rPr lang="en-US" sz="900" cap="none" dirty="0">
                <a:solidFill>
                  <a:schemeClr val="tx2"/>
                </a:solidFill>
                <a:latin typeface="+mj-lt"/>
              </a:rPr>
              <a:t>, Matt Magnusson, and Laura Dietz, in Proc. </a:t>
            </a:r>
            <a:r>
              <a:rPr lang="en-US" sz="900" b="1" cap="none" dirty="0">
                <a:solidFill>
                  <a:schemeClr val="tx2"/>
                </a:solidFill>
                <a:latin typeface="+mj-lt"/>
              </a:rPr>
              <a:t>ICTIR, 2017</a:t>
            </a:r>
            <a:r>
              <a:rPr lang="en-US" sz="900" cap="none" dirty="0">
                <a:solidFill>
                  <a:schemeClr val="tx2"/>
                </a:solidFill>
                <a:latin typeface="+mj-lt"/>
              </a:rPr>
              <a:t>.</a:t>
            </a:r>
          </a:p>
          <a:p>
            <a:pPr>
              <a:lnSpc>
                <a:spcPct val="110000"/>
              </a:lnSpc>
              <a:spcBef>
                <a:spcPts val="0"/>
              </a:spcBef>
            </a:pPr>
            <a:r>
              <a:rPr lang="en-US" sz="900" cap="none" dirty="0">
                <a:solidFill>
                  <a:schemeClr val="tx2"/>
                </a:solidFill>
                <a:latin typeface="+mj-lt"/>
                <a:hlinkClick r:id="rId12"/>
              </a:rPr>
              <a:t>https://dl.acm.org/citation.cfm?id=3121099</a:t>
            </a:r>
            <a:endParaRPr lang="en-US" sz="900" cap="none" dirty="0">
              <a:solidFill>
                <a:schemeClr val="tx2"/>
              </a:solidFill>
              <a:latin typeface="+mj-lt"/>
            </a:endParaRPr>
          </a:p>
          <a:p>
            <a:pPr>
              <a:lnSpc>
                <a:spcPct val="110000"/>
              </a:lnSpc>
              <a:spcBef>
                <a:spcPts val="0"/>
              </a:spcBef>
            </a:pPr>
            <a:endParaRPr lang="en-US" sz="900" cap="none" dirty="0">
              <a:solidFill>
                <a:schemeClr val="tx2"/>
              </a:solidFill>
              <a:latin typeface="+mj-lt"/>
            </a:endParaRPr>
          </a:p>
          <a:p>
            <a:pPr>
              <a:lnSpc>
                <a:spcPct val="110000"/>
              </a:lnSpc>
              <a:spcBef>
                <a:spcPts val="0"/>
              </a:spcBef>
            </a:pPr>
            <a:r>
              <a:rPr lang="en-US" sz="1000" dirty="0">
                <a:solidFill>
                  <a:schemeClr val="tx2"/>
                </a:solidFill>
                <a:latin typeface="Segoe UI" panose="020B0502040204020203" pitchFamily="34" charset="0"/>
                <a:cs typeface="Segoe UI" panose="020B0502040204020203" pitchFamily="34" charset="0"/>
              </a:rPr>
              <a:t>Query Expansion with Locally-Trained Word Embeddings</a:t>
            </a:r>
          </a:p>
          <a:p>
            <a:pPr>
              <a:lnSpc>
                <a:spcPct val="110000"/>
              </a:lnSpc>
              <a:spcBef>
                <a:spcPts val="0"/>
              </a:spcBef>
            </a:pPr>
            <a:r>
              <a:rPr lang="en-US" sz="900" cap="none" dirty="0">
                <a:solidFill>
                  <a:schemeClr val="tx2"/>
                </a:solidFill>
                <a:latin typeface="+mj-lt"/>
              </a:rPr>
              <a:t>Fernando Diaz, </a:t>
            </a:r>
            <a:r>
              <a:rPr lang="en-US" sz="900" b="1" cap="none" dirty="0">
                <a:solidFill>
                  <a:schemeClr val="tx2"/>
                </a:solidFill>
                <a:latin typeface="+mj-lt"/>
              </a:rPr>
              <a:t>Bhaskar Mitra</a:t>
            </a:r>
            <a:r>
              <a:rPr lang="en-US" sz="900" cap="none" dirty="0">
                <a:solidFill>
                  <a:schemeClr val="tx2"/>
                </a:solidFill>
                <a:latin typeface="+mj-lt"/>
              </a:rPr>
              <a:t>, and Nick Craswell, in Proc. </a:t>
            </a:r>
            <a:r>
              <a:rPr lang="en-US" sz="900" b="1" cap="none" dirty="0">
                <a:solidFill>
                  <a:schemeClr val="tx2"/>
                </a:solidFill>
                <a:latin typeface="+mj-lt"/>
              </a:rPr>
              <a:t>ACL, 2016</a:t>
            </a:r>
            <a:r>
              <a:rPr lang="en-US" sz="900" cap="none" dirty="0">
                <a:solidFill>
                  <a:schemeClr val="tx2"/>
                </a:solidFill>
                <a:latin typeface="+mj-lt"/>
              </a:rPr>
              <a:t>.</a:t>
            </a:r>
          </a:p>
          <a:p>
            <a:pPr>
              <a:lnSpc>
                <a:spcPct val="110000"/>
              </a:lnSpc>
              <a:spcBef>
                <a:spcPts val="0"/>
              </a:spcBef>
            </a:pPr>
            <a:r>
              <a:rPr lang="en-US" sz="900" cap="none" dirty="0">
                <a:solidFill>
                  <a:schemeClr val="tx2"/>
                </a:solidFill>
                <a:latin typeface="+mj-lt"/>
                <a:hlinkClick r:id="rId13"/>
              </a:rPr>
              <a:t>http://anthology.aclweb.org/P/P16/P16-1035.pdf</a:t>
            </a:r>
            <a:endParaRPr lang="en-US" sz="900" cap="none" dirty="0">
              <a:solidFill>
                <a:schemeClr val="tx2"/>
              </a:solidFill>
              <a:latin typeface="+mj-lt"/>
            </a:endParaRPr>
          </a:p>
          <a:p>
            <a:pPr>
              <a:lnSpc>
                <a:spcPct val="110000"/>
              </a:lnSpc>
              <a:spcBef>
                <a:spcPts val="0"/>
              </a:spcBef>
            </a:pPr>
            <a:endParaRPr lang="en-US" sz="900" cap="none" dirty="0">
              <a:solidFill>
                <a:schemeClr val="tx2"/>
              </a:solidFill>
              <a:latin typeface="+mj-lt"/>
            </a:endParaRPr>
          </a:p>
          <a:p>
            <a:pPr>
              <a:lnSpc>
                <a:spcPct val="110000"/>
              </a:lnSpc>
              <a:spcBef>
                <a:spcPts val="0"/>
              </a:spcBef>
            </a:pPr>
            <a:r>
              <a:rPr lang="en-US" sz="1000" dirty="0">
                <a:solidFill>
                  <a:schemeClr val="tx2"/>
                </a:solidFill>
                <a:latin typeface="Segoe UI" panose="020B0502040204020203" pitchFamily="34" charset="0"/>
                <a:cs typeface="Segoe UI" panose="020B0502040204020203" pitchFamily="34" charset="0"/>
              </a:rPr>
              <a:t>A Dual Embedding Space Model for Document Ranking</a:t>
            </a:r>
          </a:p>
          <a:p>
            <a:pPr>
              <a:lnSpc>
                <a:spcPct val="110000"/>
              </a:lnSpc>
              <a:spcBef>
                <a:spcPts val="0"/>
              </a:spcBef>
            </a:pPr>
            <a:r>
              <a:rPr lang="en-US" sz="900" b="1" cap="none" dirty="0">
                <a:solidFill>
                  <a:schemeClr val="tx2"/>
                </a:solidFill>
                <a:latin typeface="+mj-lt"/>
              </a:rPr>
              <a:t>Bhaskar Mitra</a:t>
            </a:r>
            <a:r>
              <a:rPr lang="en-US" sz="900" cap="none" dirty="0">
                <a:solidFill>
                  <a:schemeClr val="tx2"/>
                </a:solidFill>
                <a:latin typeface="+mj-lt"/>
              </a:rPr>
              <a:t>, Eric Nalisnick, Nick Craswell, and Rich Caruana, </a:t>
            </a:r>
            <a:r>
              <a:rPr lang="en-US" sz="900" b="1" cap="none" dirty="0">
                <a:solidFill>
                  <a:schemeClr val="tx2"/>
                </a:solidFill>
                <a:latin typeface="+mj-lt"/>
              </a:rPr>
              <a:t>arXiv preprint, 2016</a:t>
            </a:r>
            <a:r>
              <a:rPr lang="en-US" sz="900" cap="none" dirty="0">
                <a:solidFill>
                  <a:schemeClr val="tx2"/>
                </a:solidFill>
                <a:latin typeface="+mj-lt"/>
              </a:rPr>
              <a:t>.</a:t>
            </a:r>
          </a:p>
          <a:p>
            <a:pPr>
              <a:lnSpc>
                <a:spcPct val="110000"/>
              </a:lnSpc>
              <a:spcBef>
                <a:spcPts val="0"/>
              </a:spcBef>
            </a:pPr>
            <a:r>
              <a:rPr lang="en-US" sz="900" cap="none" dirty="0">
                <a:solidFill>
                  <a:schemeClr val="tx2"/>
                </a:solidFill>
                <a:latin typeface="+mj-lt"/>
                <a:hlinkClick r:id="rId14"/>
              </a:rPr>
              <a:t>https://arxiv.org/abs/1602.01137</a:t>
            </a:r>
            <a:endParaRPr lang="en-US" sz="900" cap="none" dirty="0">
              <a:solidFill>
                <a:schemeClr val="tx2"/>
              </a:solidFill>
              <a:latin typeface="+mj-lt"/>
            </a:endParaRPr>
          </a:p>
          <a:p>
            <a:pPr>
              <a:lnSpc>
                <a:spcPct val="110000"/>
              </a:lnSpc>
              <a:spcBef>
                <a:spcPts val="0"/>
              </a:spcBef>
            </a:pPr>
            <a:endParaRPr lang="en-US" sz="900" cap="none" dirty="0">
              <a:solidFill>
                <a:schemeClr val="tx2"/>
              </a:solidFill>
              <a:latin typeface="+mj-lt"/>
            </a:endParaRPr>
          </a:p>
          <a:p>
            <a:pPr>
              <a:lnSpc>
                <a:spcPct val="110000"/>
              </a:lnSpc>
              <a:spcBef>
                <a:spcPts val="0"/>
              </a:spcBef>
            </a:pPr>
            <a:r>
              <a:rPr lang="en-US" sz="1000" dirty="0">
                <a:solidFill>
                  <a:schemeClr val="tx2"/>
                </a:solidFill>
                <a:latin typeface="Segoe UI" panose="020B0502040204020203" pitchFamily="34" charset="0"/>
                <a:cs typeface="Segoe UI" panose="020B0502040204020203" pitchFamily="34" charset="0"/>
              </a:rPr>
              <a:t>Improving Document Ranking with Dual Word Embeddings</a:t>
            </a:r>
          </a:p>
          <a:p>
            <a:pPr>
              <a:lnSpc>
                <a:spcPct val="110000"/>
              </a:lnSpc>
              <a:spcBef>
                <a:spcPts val="0"/>
              </a:spcBef>
            </a:pPr>
            <a:r>
              <a:rPr lang="en-US" sz="900" cap="none" dirty="0">
                <a:solidFill>
                  <a:schemeClr val="tx2"/>
                </a:solidFill>
                <a:latin typeface="+mj-lt"/>
              </a:rPr>
              <a:t>Eric Nalisnick, </a:t>
            </a:r>
            <a:r>
              <a:rPr lang="en-US" sz="900" b="1" cap="none" dirty="0">
                <a:solidFill>
                  <a:schemeClr val="tx2"/>
                </a:solidFill>
                <a:latin typeface="+mj-lt"/>
              </a:rPr>
              <a:t>Bhaskar Mitra</a:t>
            </a:r>
            <a:r>
              <a:rPr lang="en-US" sz="900" cap="none" dirty="0">
                <a:solidFill>
                  <a:schemeClr val="tx2"/>
                </a:solidFill>
                <a:latin typeface="+mj-lt"/>
              </a:rPr>
              <a:t>, Nick Craswell, and Rich Caruana, in Proc. </a:t>
            </a:r>
            <a:r>
              <a:rPr lang="en-US" sz="900" b="1" cap="none" dirty="0">
                <a:solidFill>
                  <a:schemeClr val="tx2"/>
                </a:solidFill>
                <a:latin typeface="+mj-lt"/>
              </a:rPr>
              <a:t>WWW, 2016</a:t>
            </a:r>
            <a:r>
              <a:rPr lang="en-US" sz="900" cap="none" dirty="0">
                <a:solidFill>
                  <a:schemeClr val="tx2"/>
                </a:solidFill>
                <a:latin typeface="+mj-lt"/>
              </a:rPr>
              <a:t>.</a:t>
            </a:r>
          </a:p>
          <a:p>
            <a:pPr>
              <a:lnSpc>
                <a:spcPct val="110000"/>
              </a:lnSpc>
              <a:spcBef>
                <a:spcPts val="0"/>
              </a:spcBef>
            </a:pPr>
            <a:r>
              <a:rPr lang="en-US" sz="900" cap="none" dirty="0">
                <a:solidFill>
                  <a:schemeClr val="tx2"/>
                </a:solidFill>
                <a:latin typeface="+mj-lt"/>
                <a:hlinkClick r:id="rId15"/>
              </a:rPr>
              <a:t>https://dl.acm.org/citation.cfm?id=2889361</a:t>
            </a:r>
            <a:endParaRPr lang="en-US" sz="900" cap="none" dirty="0">
              <a:solidFill>
                <a:schemeClr val="tx2"/>
              </a:solidFill>
              <a:latin typeface="+mj-lt"/>
            </a:endParaRPr>
          </a:p>
          <a:p>
            <a:pPr>
              <a:lnSpc>
                <a:spcPct val="110000"/>
              </a:lnSpc>
              <a:spcBef>
                <a:spcPts val="0"/>
              </a:spcBef>
            </a:pPr>
            <a:endParaRPr lang="en-US" sz="900" cap="none" dirty="0">
              <a:solidFill>
                <a:schemeClr val="tx2"/>
              </a:solidFill>
              <a:latin typeface="+mj-lt"/>
            </a:endParaRPr>
          </a:p>
          <a:p>
            <a:pPr>
              <a:lnSpc>
                <a:spcPct val="110000"/>
              </a:lnSpc>
              <a:spcBef>
                <a:spcPts val="0"/>
              </a:spcBef>
            </a:pPr>
            <a:r>
              <a:rPr lang="en-US" sz="1000" dirty="0">
                <a:solidFill>
                  <a:schemeClr val="tx2"/>
                </a:solidFill>
                <a:latin typeface="Segoe UI" panose="020B0502040204020203" pitchFamily="34" charset="0"/>
                <a:cs typeface="Segoe UI" panose="020B0502040204020203" pitchFamily="34" charset="0"/>
              </a:rPr>
              <a:t>Query Auto-Completion for Rare Prefixes</a:t>
            </a:r>
          </a:p>
          <a:p>
            <a:pPr>
              <a:lnSpc>
                <a:spcPct val="110000"/>
              </a:lnSpc>
              <a:spcBef>
                <a:spcPts val="0"/>
              </a:spcBef>
            </a:pPr>
            <a:r>
              <a:rPr lang="en-US" sz="900" b="1" cap="none" dirty="0">
                <a:solidFill>
                  <a:schemeClr val="tx2"/>
                </a:solidFill>
                <a:latin typeface="+mj-lt"/>
              </a:rPr>
              <a:t>Bhaskar Mitra </a:t>
            </a:r>
            <a:r>
              <a:rPr lang="en-US" sz="900" cap="none" dirty="0">
                <a:solidFill>
                  <a:schemeClr val="tx2"/>
                </a:solidFill>
                <a:latin typeface="+mj-lt"/>
              </a:rPr>
              <a:t>and Nick Craswell, in Proc. </a:t>
            </a:r>
            <a:r>
              <a:rPr lang="en-US" sz="900" b="1" cap="none" dirty="0">
                <a:solidFill>
                  <a:schemeClr val="tx2"/>
                </a:solidFill>
                <a:latin typeface="+mj-lt"/>
              </a:rPr>
              <a:t>CIKM, 2015</a:t>
            </a:r>
            <a:r>
              <a:rPr lang="en-US" sz="900" cap="none" dirty="0">
                <a:solidFill>
                  <a:schemeClr val="tx2"/>
                </a:solidFill>
                <a:latin typeface="+mj-lt"/>
              </a:rPr>
              <a:t>.</a:t>
            </a:r>
          </a:p>
          <a:p>
            <a:pPr>
              <a:lnSpc>
                <a:spcPct val="110000"/>
              </a:lnSpc>
              <a:spcBef>
                <a:spcPts val="0"/>
              </a:spcBef>
            </a:pPr>
            <a:r>
              <a:rPr lang="en-US" sz="900" cap="none" dirty="0">
                <a:solidFill>
                  <a:schemeClr val="tx2"/>
                </a:solidFill>
                <a:latin typeface="+mj-lt"/>
                <a:hlinkClick r:id="rId16"/>
              </a:rPr>
              <a:t>https://dl.acm.org/citation.cfm?id=2806599</a:t>
            </a:r>
            <a:endParaRPr lang="en-US" sz="900" cap="none" dirty="0">
              <a:solidFill>
                <a:schemeClr val="tx2"/>
              </a:solidFill>
              <a:latin typeface="+mj-lt"/>
            </a:endParaRPr>
          </a:p>
          <a:p>
            <a:pPr>
              <a:lnSpc>
                <a:spcPct val="110000"/>
              </a:lnSpc>
              <a:spcBef>
                <a:spcPts val="0"/>
              </a:spcBef>
            </a:pPr>
            <a:endParaRPr lang="en-US" sz="900" cap="none" dirty="0">
              <a:solidFill>
                <a:schemeClr val="tx2"/>
              </a:solidFill>
              <a:latin typeface="+mj-lt"/>
            </a:endParaRPr>
          </a:p>
          <a:p>
            <a:pPr>
              <a:lnSpc>
                <a:spcPct val="110000"/>
              </a:lnSpc>
              <a:spcBef>
                <a:spcPts val="0"/>
              </a:spcBef>
            </a:pPr>
            <a:r>
              <a:rPr lang="en-US" sz="1000" dirty="0">
                <a:solidFill>
                  <a:schemeClr val="tx2"/>
                </a:solidFill>
                <a:latin typeface="Segoe UI" panose="020B0502040204020203" pitchFamily="34" charset="0"/>
                <a:cs typeface="Segoe UI" panose="020B0502040204020203" pitchFamily="34" charset="0"/>
              </a:rPr>
              <a:t>Exploring Session Context using Distributed Representations of Queries and Reformulations</a:t>
            </a:r>
          </a:p>
          <a:p>
            <a:pPr>
              <a:lnSpc>
                <a:spcPct val="110000"/>
              </a:lnSpc>
              <a:spcBef>
                <a:spcPts val="0"/>
              </a:spcBef>
            </a:pPr>
            <a:r>
              <a:rPr lang="en-US" sz="900" b="1" cap="none" dirty="0">
                <a:solidFill>
                  <a:schemeClr val="tx2"/>
                </a:solidFill>
                <a:latin typeface="+mj-lt"/>
              </a:rPr>
              <a:t>Bhaskar Mitra</a:t>
            </a:r>
            <a:r>
              <a:rPr lang="en-US" sz="900" cap="none" dirty="0">
                <a:solidFill>
                  <a:schemeClr val="tx2"/>
                </a:solidFill>
                <a:latin typeface="+mj-lt"/>
              </a:rPr>
              <a:t>, in Proc. </a:t>
            </a:r>
            <a:r>
              <a:rPr lang="en-US" sz="900" b="1" cap="none" dirty="0">
                <a:solidFill>
                  <a:schemeClr val="tx2"/>
                </a:solidFill>
                <a:latin typeface="+mj-lt"/>
              </a:rPr>
              <a:t>SIGIR, 2015</a:t>
            </a:r>
            <a:r>
              <a:rPr lang="en-US" sz="900" cap="none" dirty="0">
                <a:solidFill>
                  <a:schemeClr val="tx2"/>
                </a:solidFill>
                <a:latin typeface="+mj-lt"/>
              </a:rPr>
              <a:t>.</a:t>
            </a:r>
          </a:p>
          <a:p>
            <a:pPr>
              <a:lnSpc>
                <a:spcPct val="110000"/>
              </a:lnSpc>
              <a:spcBef>
                <a:spcPts val="0"/>
              </a:spcBef>
            </a:pPr>
            <a:r>
              <a:rPr lang="en-US" sz="900" cap="none" dirty="0">
                <a:solidFill>
                  <a:schemeClr val="tx2"/>
                </a:solidFill>
                <a:latin typeface="+mj-lt"/>
                <a:hlinkClick r:id="rId17"/>
              </a:rPr>
              <a:t>https://dl.acm.org/citation.cfm?id=2766462.2767702</a:t>
            </a:r>
            <a:endParaRPr lang="en-US" sz="900" cap="none" dirty="0">
              <a:solidFill>
                <a:schemeClr val="tx2"/>
              </a:solidFill>
              <a:latin typeface="+mj-lt"/>
            </a:endParaRPr>
          </a:p>
        </p:txBody>
      </p:sp>
    </p:spTree>
    <p:extLst>
      <p:ext uri="{BB962C8B-B14F-4D97-AF65-F5344CB8AC3E}">
        <p14:creationId xmlns:p14="http://schemas.microsoft.com/office/powerpoint/2010/main" val="1129053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63B67F-EC20-4120-B3CE-2E0CD8927905}"/>
              </a:ext>
            </a:extLst>
          </p:cNvPr>
          <p:cNvSpPr>
            <a:spLocks noGrp="1"/>
          </p:cNvSpPr>
          <p:nvPr>
            <p:ph type="title"/>
          </p:nvPr>
        </p:nvSpPr>
        <p:spPr>
          <a:xfrm>
            <a:off x="1141413" y="203200"/>
            <a:ext cx="5934508" cy="1639886"/>
          </a:xfrm>
        </p:spPr>
        <p:txBody>
          <a:bodyPr>
            <a:normAutofit/>
          </a:bodyPr>
          <a:lstStyle/>
          <a:p>
            <a:pPr algn="ctr"/>
            <a:r>
              <a:rPr lang="en-US" sz="2800" dirty="0"/>
              <a:t>An introduction to Neural Information Retrieval</a:t>
            </a:r>
            <a:endParaRPr lang="en-GB" sz="2800" dirty="0"/>
          </a:p>
        </p:txBody>
      </p:sp>
      <p:sp>
        <p:nvSpPr>
          <p:cNvPr id="9" name="Text Placeholder 8">
            <a:extLst>
              <a:ext uri="{FF2B5EF4-FFF2-40B4-BE49-F238E27FC236}">
                <a16:creationId xmlns:a16="http://schemas.microsoft.com/office/drawing/2014/main" id="{A52C258E-0A9F-41A8-A4DB-5F4FBF8FE567}"/>
              </a:ext>
            </a:extLst>
          </p:cNvPr>
          <p:cNvSpPr>
            <a:spLocks noGrp="1"/>
          </p:cNvSpPr>
          <p:nvPr>
            <p:ph type="body" sz="half" idx="2"/>
          </p:nvPr>
        </p:nvSpPr>
        <p:spPr>
          <a:xfrm>
            <a:off x="1141410" y="2120900"/>
            <a:ext cx="5934511" cy="2470150"/>
          </a:xfrm>
        </p:spPr>
        <p:txBody>
          <a:bodyPr>
            <a:normAutofit/>
          </a:bodyPr>
          <a:lstStyle/>
          <a:p>
            <a:pPr algn="ctr"/>
            <a:r>
              <a:rPr lang="en-US" sz="1400" kern="0" dirty="0">
                <a:solidFill>
                  <a:schemeClr val="tx1">
                    <a:lumMod val="65000"/>
                    <a:lumOff val="35000"/>
                  </a:schemeClr>
                </a:solidFill>
                <a:latin typeface="Segoe WP" panose="020B0502040204020203" pitchFamily="34" charset="0"/>
                <a:cs typeface="Segoe WP" panose="020B0502040204020203" pitchFamily="34" charset="0"/>
              </a:rPr>
              <a:t>Manuscript under review f</a:t>
            </a:r>
            <a:r>
              <a:rPr lang="en-GB" sz="1400" kern="0" dirty="0">
                <a:solidFill>
                  <a:schemeClr val="tx1">
                    <a:lumMod val="65000"/>
                    <a:lumOff val="35000"/>
                  </a:schemeClr>
                </a:solidFill>
                <a:latin typeface="Segoe WP" panose="020B0502040204020203" pitchFamily="34" charset="0"/>
                <a:cs typeface="Segoe WP" panose="020B0502040204020203" pitchFamily="34" charset="0"/>
              </a:rPr>
              <a:t>or</a:t>
            </a:r>
          </a:p>
          <a:p>
            <a:pPr algn="ctr"/>
            <a:r>
              <a:rPr lang="en-GB" sz="1800" kern="0" dirty="0">
                <a:solidFill>
                  <a:schemeClr val="tx1">
                    <a:lumMod val="65000"/>
                    <a:lumOff val="35000"/>
                  </a:schemeClr>
                </a:solidFill>
                <a:latin typeface="Segoe WP" panose="020B0502040204020203" pitchFamily="34" charset="0"/>
                <a:cs typeface="Segoe WP" panose="020B0502040204020203" pitchFamily="34" charset="0"/>
              </a:rPr>
              <a:t>Foundations and Trends® in Information Retrieval</a:t>
            </a:r>
          </a:p>
          <a:p>
            <a:pPr algn="ctr"/>
            <a:endParaRPr lang="en-GB" sz="1400" kern="0" dirty="0">
              <a:solidFill>
                <a:schemeClr val="tx1">
                  <a:lumMod val="65000"/>
                  <a:lumOff val="35000"/>
                </a:schemeClr>
              </a:solidFill>
              <a:latin typeface="Segoe WP" panose="020B0502040204020203" pitchFamily="34" charset="0"/>
              <a:cs typeface="Segoe WP" panose="020B0502040204020203" pitchFamily="34" charset="0"/>
            </a:endParaRPr>
          </a:p>
          <a:p>
            <a:pPr algn="ctr"/>
            <a:r>
              <a:rPr lang="en-US" sz="1400" kern="0" dirty="0">
                <a:solidFill>
                  <a:schemeClr val="tx1">
                    <a:lumMod val="65000"/>
                    <a:lumOff val="35000"/>
                  </a:schemeClr>
                </a:solidFill>
                <a:latin typeface="Segoe WP" panose="020B0502040204020203" pitchFamily="34" charset="0"/>
                <a:cs typeface="Segoe WP" panose="020B0502040204020203" pitchFamily="34" charset="0"/>
              </a:rPr>
              <a:t>Pre-print is available for free download</a:t>
            </a:r>
          </a:p>
          <a:p>
            <a:pPr algn="ctr"/>
            <a:r>
              <a:rPr lang="en-US" sz="1800" kern="0" dirty="0">
                <a:solidFill>
                  <a:schemeClr val="tx1">
                    <a:lumMod val="65000"/>
                    <a:lumOff val="35000"/>
                  </a:schemeClr>
                </a:solidFill>
                <a:latin typeface="Segoe WP" panose="020B0502040204020203" pitchFamily="34" charset="0"/>
                <a:cs typeface="Segoe WP" panose="020B0502040204020203" pitchFamily="34" charset="0"/>
                <a:hlinkClick r:id="rId2"/>
              </a:rPr>
              <a:t>http://bit.ly/neuralir-intro</a:t>
            </a:r>
            <a:endParaRPr lang="en-US" sz="1800" kern="0" dirty="0">
              <a:solidFill>
                <a:schemeClr val="tx1">
                  <a:lumMod val="65000"/>
                  <a:lumOff val="35000"/>
                </a:schemeClr>
              </a:solidFill>
              <a:latin typeface="Segoe WP" panose="020B0502040204020203" pitchFamily="34" charset="0"/>
              <a:cs typeface="Segoe WP" panose="020B0502040204020203" pitchFamily="34" charset="0"/>
            </a:endParaRPr>
          </a:p>
          <a:p>
            <a:pPr lvl="0" algn="ctr"/>
            <a:r>
              <a:rPr lang="en-US" sz="1400" kern="0" dirty="0">
                <a:solidFill>
                  <a:prstClr val="black">
                    <a:lumMod val="65000"/>
                    <a:lumOff val="35000"/>
                  </a:prstClr>
                </a:solidFill>
                <a:latin typeface="Segoe WP" panose="020B0502040204020203" pitchFamily="34" charset="0"/>
                <a:cs typeface="Segoe WP" panose="020B0502040204020203" pitchFamily="34" charset="0"/>
              </a:rPr>
              <a:t>(Final manuscript may contain additional content and changes)</a:t>
            </a:r>
          </a:p>
        </p:txBody>
      </p:sp>
      <p:pic>
        <p:nvPicPr>
          <p:cNvPr id="10" name="Picture 9">
            <a:extLst>
              <a:ext uri="{FF2B5EF4-FFF2-40B4-BE49-F238E27FC236}">
                <a16:creationId xmlns:a16="http://schemas.microsoft.com/office/drawing/2014/main" id="{6BDDE321-0450-41D1-8B7D-CD64FDCB5AA1}"/>
              </a:ext>
            </a:extLst>
          </p:cNvPr>
          <p:cNvPicPr>
            <a:picLocks noChangeAspect="1"/>
          </p:cNvPicPr>
          <p:nvPr/>
        </p:nvPicPr>
        <p:blipFill>
          <a:blip r:embed="rId3"/>
          <a:stretch>
            <a:fillRect/>
          </a:stretch>
        </p:blipFill>
        <p:spPr>
          <a:xfrm>
            <a:off x="7564622" y="901417"/>
            <a:ext cx="3026742" cy="3924583"/>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98603120-AE74-471F-894A-71ADFAD14078}"/>
              </a:ext>
            </a:extLst>
          </p:cNvPr>
          <p:cNvSpPr txBox="1">
            <a:spLocks/>
          </p:cNvSpPr>
          <p:nvPr/>
        </p:nvSpPr>
        <p:spPr>
          <a:xfrm>
            <a:off x="0" y="5414964"/>
            <a:ext cx="9371862" cy="1020967"/>
          </a:xfrm>
          <a:prstGeom prst="rect">
            <a:avLst/>
          </a:prstGeom>
          <a:solidFill>
            <a:schemeClr val="tx1">
              <a:lumMod val="85000"/>
              <a:lumOff val="1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pPr algn="r"/>
            <a:r>
              <a:rPr lang="en-US" sz="6600">
                <a:solidFill>
                  <a:schemeClr val="bg1"/>
                </a:solidFill>
                <a:latin typeface="+mn-lt"/>
              </a:rPr>
              <a:t>Thank You</a:t>
            </a:r>
            <a:endParaRPr lang="en-GB" sz="6600" dirty="0">
              <a:solidFill>
                <a:schemeClr val="bg1"/>
              </a:solidFill>
              <a:latin typeface="+mn-lt"/>
            </a:endParaRPr>
          </a:p>
        </p:txBody>
      </p:sp>
    </p:spTree>
    <p:extLst>
      <p:ext uri="{BB962C8B-B14F-4D97-AF65-F5344CB8AC3E}">
        <p14:creationId xmlns:p14="http://schemas.microsoft.com/office/powerpoint/2010/main" val="4071502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6705" y="609601"/>
            <a:ext cx="7214274" cy="1177158"/>
          </a:xfrm>
        </p:spPr>
        <p:txBody>
          <a:bodyPr>
            <a:normAutofit/>
          </a:bodyPr>
          <a:lstStyle/>
          <a:p>
            <a:r>
              <a:rPr lang="en-GB" sz="4400" dirty="0"/>
              <a:t>Anatomy of an IR model</a:t>
            </a:r>
          </a:p>
        </p:txBody>
      </p:sp>
      <p:sp>
        <p:nvSpPr>
          <p:cNvPr id="6" name="Text Placeholder 5"/>
          <p:cNvSpPr>
            <a:spLocks noGrp="1"/>
          </p:cNvSpPr>
          <p:nvPr>
            <p:ph type="body" sz="half" idx="2"/>
          </p:nvPr>
        </p:nvSpPr>
        <p:spPr>
          <a:xfrm>
            <a:off x="1146705" y="2064004"/>
            <a:ext cx="4204683" cy="4151314"/>
          </a:xfrm>
        </p:spPr>
        <p:txBody>
          <a:bodyPr>
            <a:normAutofit lnSpcReduction="10000"/>
          </a:bodyPr>
          <a:lstStyle/>
          <a:p>
            <a:r>
              <a:rPr lang="en-US" sz="2000" dirty="0"/>
              <a:t>IR in three simple steps:</a:t>
            </a:r>
          </a:p>
          <a:p>
            <a:pPr marL="342900" indent="-342900">
              <a:buFont typeface="+mj-lt"/>
              <a:buAutoNum type="arabicPeriod"/>
            </a:pPr>
            <a:r>
              <a:rPr lang="en-US" sz="2000" dirty="0"/>
              <a:t>Generate input (query or prefix) representation</a:t>
            </a:r>
          </a:p>
          <a:p>
            <a:pPr marL="342900" indent="-342900">
              <a:buFont typeface="+mj-lt"/>
              <a:buAutoNum type="arabicPeriod"/>
            </a:pPr>
            <a:r>
              <a:rPr lang="en-US" sz="2000" dirty="0"/>
              <a:t>Generate candidate (document or suffix or query) representation</a:t>
            </a:r>
          </a:p>
          <a:p>
            <a:pPr marL="342900" indent="-342900">
              <a:buFont typeface="+mj-lt"/>
              <a:buAutoNum type="arabicPeriod"/>
            </a:pPr>
            <a:r>
              <a:rPr lang="en-US" sz="2000" dirty="0"/>
              <a:t>Estimate relevance based on input and candidate representations</a:t>
            </a:r>
          </a:p>
          <a:p>
            <a:r>
              <a:rPr lang="en-US" sz="2000" dirty="0"/>
              <a:t>Neural networks can be useful for one or more of these steps</a:t>
            </a:r>
            <a:endParaRPr lang="en-GB" sz="2000" dirty="0"/>
          </a:p>
        </p:txBody>
      </p:sp>
      <p:grpSp>
        <p:nvGrpSpPr>
          <p:cNvPr id="5" name="Group 4">
            <a:extLst>
              <a:ext uri="{FF2B5EF4-FFF2-40B4-BE49-F238E27FC236}">
                <a16:creationId xmlns:a16="http://schemas.microsoft.com/office/drawing/2014/main" id="{C3E28697-D558-413F-A8A2-9AD7AD2E2EB1}"/>
              </a:ext>
            </a:extLst>
          </p:cNvPr>
          <p:cNvGrpSpPr/>
          <p:nvPr/>
        </p:nvGrpSpPr>
        <p:grpSpPr>
          <a:xfrm>
            <a:off x="5419705" y="2064004"/>
            <a:ext cx="6588363" cy="3810166"/>
            <a:chOff x="7600" y="380917"/>
            <a:chExt cx="6588363" cy="3810166"/>
          </a:xfrm>
        </p:grpSpPr>
        <p:sp>
          <p:nvSpPr>
            <p:cNvPr id="7" name="Rounded Rectangle 5">
              <a:extLst>
                <a:ext uri="{FF2B5EF4-FFF2-40B4-BE49-F238E27FC236}">
                  <a16:creationId xmlns:a16="http://schemas.microsoft.com/office/drawing/2014/main" id="{08D378F2-CF4B-4BEC-8BC9-9D9573417519}"/>
                </a:ext>
              </a:extLst>
            </p:cNvPr>
            <p:cNvSpPr/>
            <p:nvPr/>
          </p:nvSpPr>
          <p:spPr>
            <a:xfrm>
              <a:off x="1478814" y="3697097"/>
              <a:ext cx="1566041" cy="493986"/>
            </a:xfrm>
            <a:prstGeom prst="roundRect">
              <a:avLst>
                <a:gd name="adj" fmla="val 50000"/>
              </a:avLst>
            </a:prstGeom>
            <a:noFill/>
            <a:ln>
              <a:solidFill>
                <a:schemeClr val="tx1"/>
              </a:solid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defTabSz="914400">
                <a:defRPr/>
              </a:pPr>
              <a:r>
                <a:rPr lang="en-US" sz="1400" kern="0" dirty="0">
                  <a:solidFill>
                    <a:schemeClr val="tx1"/>
                  </a:solidFill>
                  <a:latin typeface="+mj-lt"/>
                </a:rPr>
                <a:t>input text</a:t>
              </a:r>
            </a:p>
          </p:txBody>
        </p:sp>
        <p:sp>
          <p:nvSpPr>
            <p:cNvPr id="8" name="Rectangle 7">
              <a:extLst>
                <a:ext uri="{FF2B5EF4-FFF2-40B4-BE49-F238E27FC236}">
                  <a16:creationId xmlns:a16="http://schemas.microsoft.com/office/drawing/2014/main" id="{705482F6-CBBB-4793-95D5-2E59FFEDDCE6}"/>
                </a:ext>
              </a:extLst>
            </p:cNvPr>
            <p:cNvSpPr/>
            <p:nvPr/>
          </p:nvSpPr>
          <p:spPr>
            <a:xfrm>
              <a:off x="1478813" y="2540961"/>
              <a:ext cx="1566041" cy="709448"/>
            </a:xfrm>
            <a:prstGeom prst="rect">
              <a:avLst/>
            </a:prstGeom>
            <a:noFill/>
            <a:ln>
              <a:solidFill>
                <a:schemeClr val="tx1"/>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defTabSz="914400">
                <a:defRPr/>
              </a:pPr>
              <a:r>
                <a:rPr lang="en-US" sz="1400" kern="0" dirty="0">
                  <a:solidFill>
                    <a:schemeClr val="tx1"/>
                  </a:solidFill>
                  <a:latin typeface="+mj-lt"/>
                </a:rPr>
                <a:t>generate input representation</a:t>
              </a:r>
              <a:endParaRPr lang="en-GB" sz="1400" kern="0" dirty="0">
                <a:solidFill>
                  <a:schemeClr val="tx1"/>
                </a:solidFill>
                <a:latin typeface="+mj-lt"/>
              </a:endParaRPr>
            </a:p>
          </p:txBody>
        </p:sp>
        <p:cxnSp>
          <p:nvCxnSpPr>
            <p:cNvPr id="9" name="Straight Arrow Connector 8">
              <a:extLst>
                <a:ext uri="{FF2B5EF4-FFF2-40B4-BE49-F238E27FC236}">
                  <a16:creationId xmlns:a16="http://schemas.microsoft.com/office/drawing/2014/main" id="{A70D566E-B29C-4D34-A044-AE54BD59538B}"/>
                </a:ext>
              </a:extLst>
            </p:cNvPr>
            <p:cNvCxnSpPr>
              <a:stCxn id="7" idx="0"/>
              <a:endCxn id="8" idx="2"/>
            </p:cNvCxnSpPr>
            <p:nvPr/>
          </p:nvCxnSpPr>
          <p:spPr>
            <a:xfrm flipH="1" flipV="1">
              <a:off x="2261834" y="3250409"/>
              <a:ext cx="1" cy="446688"/>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10" name="Rounded Rectangle 8">
              <a:extLst>
                <a:ext uri="{FF2B5EF4-FFF2-40B4-BE49-F238E27FC236}">
                  <a16:creationId xmlns:a16="http://schemas.microsoft.com/office/drawing/2014/main" id="{35C7AAD7-BFA5-4ECE-8940-7E05BA85F749}"/>
                </a:ext>
              </a:extLst>
            </p:cNvPr>
            <p:cNvSpPr/>
            <p:nvPr/>
          </p:nvSpPr>
          <p:spPr>
            <a:xfrm>
              <a:off x="3472712" y="3697097"/>
              <a:ext cx="1566041" cy="493986"/>
            </a:xfrm>
            <a:prstGeom prst="roundRect">
              <a:avLst>
                <a:gd name="adj" fmla="val 50000"/>
              </a:avLst>
            </a:prstGeom>
            <a:noFill/>
            <a:ln>
              <a:solidFill>
                <a:schemeClr val="tx1"/>
              </a:solid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defTabSz="914400">
                <a:defRPr/>
              </a:pPr>
              <a:r>
                <a:rPr lang="en-US" sz="1400" kern="0" dirty="0">
                  <a:solidFill>
                    <a:schemeClr val="tx1"/>
                  </a:solidFill>
                  <a:latin typeface="+mj-lt"/>
                </a:rPr>
                <a:t>candidate text</a:t>
              </a:r>
            </a:p>
          </p:txBody>
        </p:sp>
        <p:sp>
          <p:nvSpPr>
            <p:cNvPr id="12" name="Rectangle 11">
              <a:extLst>
                <a:ext uri="{FF2B5EF4-FFF2-40B4-BE49-F238E27FC236}">
                  <a16:creationId xmlns:a16="http://schemas.microsoft.com/office/drawing/2014/main" id="{CB68CC94-729E-4AB2-978B-6FC85883595B}"/>
                </a:ext>
              </a:extLst>
            </p:cNvPr>
            <p:cNvSpPr/>
            <p:nvPr/>
          </p:nvSpPr>
          <p:spPr>
            <a:xfrm>
              <a:off x="3472711" y="2540961"/>
              <a:ext cx="1566041" cy="709448"/>
            </a:xfrm>
            <a:prstGeom prst="rect">
              <a:avLst/>
            </a:prstGeom>
            <a:noFill/>
            <a:ln>
              <a:solidFill>
                <a:schemeClr val="tx1"/>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defTabSz="914400">
                <a:defRPr/>
              </a:pPr>
              <a:r>
                <a:rPr lang="en-US" sz="1400" kern="0" dirty="0">
                  <a:solidFill>
                    <a:schemeClr val="tx1"/>
                  </a:solidFill>
                  <a:latin typeface="+mj-lt"/>
                </a:rPr>
                <a:t>generate candidate representation</a:t>
              </a:r>
              <a:endParaRPr lang="en-GB" sz="1400" kern="0" dirty="0">
                <a:solidFill>
                  <a:schemeClr val="tx1"/>
                </a:solidFill>
                <a:latin typeface="+mj-lt"/>
              </a:endParaRPr>
            </a:p>
          </p:txBody>
        </p:sp>
        <p:cxnSp>
          <p:nvCxnSpPr>
            <p:cNvPr id="13" name="Straight Arrow Connector 12">
              <a:extLst>
                <a:ext uri="{FF2B5EF4-FFF2-40B4-BE49-F238E27FC236}">
                  <a16:creationId xmlns:a16="http://schemas.microsoft.com/office/drawing/2014/main" id="{F6AA2C9B-8E64-44BE-BA37-1F5CF4C2A9C9}"/>
                </a:ext>
              </a:extLst>
            </p:cNvPr>
            <p:cNvCxnSpPr>
              <a:stCxn id="10" idx="0"/>
              <a:endCxn id="12" idx="2"/>
            </p:cNvCxnSpPr>
            <p:nvPr/>
          </p:nvCxnSpPr>
          <p:spPr>
            <a:xfrm flipH="1" flipV="1">
              <a:off x="4255732" y="3250409"/>
              <a:ext cx="1" cy="446688"/>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55AF48A-B287-4FD0-8674-75B78A34BDC4}"/>
                </a:ext>
              </a:extLst>
            </p:cNvPr>
            <p:cNvSpPr/>
            <p:nvPr/>
          </p:nvSpPr>
          <p:spPr>
            <a:xfrm>
              <a:off x="1478813" y="805899"/>
              <a:ext cx="3559939" cy="350788"/>
            </a:xfrm>
            <a:prstGeom prst="rect">
              <a:avLst/>
            </a:prstGeom>
            <a:noFill/>
            <a:ln>
              <a:solidFill>
                <a:schemeClr val="tx1"/>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defTabSz="914400">
                <a:defRPr/>
              </a:pPr>
              <a:r>
                <a:rPr lang="en-US" sz="1400" kern="0" dirty="0">
                  <a:solidFill>
                    <a:schemeClr val="tx1"/>
                  </a:solidFill>
                  <a:latin typeface="+mj-lt"/>
                </a:rPr>
                <a:t>estimate relevance</a:t>
              </a:r>
              <a:endParaRPr lang="en-GB" sz="1400" kern="0" dirty="0">
                <a:solidFill>
                  <a:schemeClr val="tx1"/>
                </a:solidFill>
                <a:latin typeface="+mj-lt"/>
              </a:endParaRPr>
            </a:p>
          </p:txBody>
        </p:sp>
        <p:cxnSp>
          <p:nvCxnSpPr>
            <p:cNvPr id="15" name="Straight Arrow Connector 14">
              <a:extLst>
                <a:ext uri="{FF2B5EF4-FFF2-40B4-BE49-F238E27FC236}">
                  <a16:creationId xmlns:a16="http://schemas.microsoft.com/office/drawing/2014/main" id="{864D2DFA-04E9-4A20-BA70-308262B04F4C}"/>
                </a:ext>
              </a:extLst>
            </p:cNvPr>
            <p:cNvCxnSpPr>
              <a:stCxn id="8" idx="0"/>
              <a:endCxn id="18" idx="2"/>
            </p:cNvCxnSpPr>
            <p:nvPr/>
          </p:nvCxnSpPr>
          <p:spPr>
            <a:xfrm flipV="1">
              <a:off x="2261834" y="2103111"/>
              <a:ext cx="0" cy="437850"/>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F95EDF0-FB38-400B-B4EE-82CF95C26BD5}"/>
                </a:ext>
              </a:extLst>
            </p:cNvPr>
            <p:cNvCxnSpPr>
              <a:stCxn id="12" idx="0"/>
              <a:endCxn id="20" idx="2"/>
            </p:cNvCxnSpPr>
            <p:nvPr/>
          </p:nvCxnSpPr>
          <p:spPr>
            <a:xfrm flipV="1">
              <a:off x="4255732" y="2103111"/>
              <a:ext cx="0" cy="437850"/>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D76EF64-0DAD-424B-AAEC-4E2366D266C4}"/>
                </a:ext>
              </a:extLst>
            </p:cNvPr>
            <p:cNvCxnSpPr>
              <a:cxnSpLocks/>
              <a:stCxn id="14" idx="0"/>
            </p:cNvCxnSpPr>
            <p:nvPr/>
          </p:nvCxnSpPr>
          <p:spPr>
            <a:xfrm flipV="1">
              <a:off x="3258783" y="380917"/>
              <a:ext cx="0" cy="424982"/>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18" name="Rounded Rectangle 19">
              <a:extLst>
                <a:ext uri="{FF2B5EF4-FFF2-40B4-BE49-F238E27FC236}">
                  <a16:creationId xmlns:a16="http://schemas.microsoft.com/office/drawing/2014/main" id="{E44C5B48-27B4-4A3C-BDA0-F5C0C7790217}"/>
                </a:ext>
              </a:extLst>
            </p:cNvPr>
            <p:cNvSpPr/>
            <p:nvPr/>
          </p:nvSpPr>
          <p:spPr>
            <a:xfrm>
              <a:off x="1478813" y="1609125"/>
              <a:ext cx="1566041" cy="493986"/>
            </a:xfrm>
            <a:prstGeom prst="roundRect">
              <a:avLst>
                <a:gd name="adj" fmla="val 50000"/>
              </a:avLst>
            </a:prstGeom>
            <a:noFill/>
            <a:ln>
              <a:solidFill>
                <a:schemeClr val="tx1"/>
              </a:solid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defTabSz="914400">
                <a:defRPr/>
              </a:pPr>
              <a:r>
                <a:rPr lang="en-US" sz="1400" kern="0" dirty="0">
                  <a:solidFill>
                    <a:schemeClr val="tx1"/>
                  </a:solidFill>
                  <a:latin typeface="+mj-lt"/>
                </a:rPr>
                <a:t>input</a:t>
              </a:r>
            </a:p>
            <a:p>
              <a:pPr algn="ctr" defTabSz="914400">
                <a:defRPr/>
              </a:pPr>
              <a:r>
                <a:rPr lang="en-US" sz="1400" kern="0" dirty="0">
                  <a:solidFill>
                    <a:schemeClr val="tx1"/>
                  </a:solidFill>
                  <a:latin typeface="+mj-lt"/>
                </a:rPr>
                <a:t>vector</a:t>
              </a:r>
              <a:endParaRPr lang="en-GB" sz="1400" kern="0" dirty="0">
                <a:solidFill>
                  <a:schemeClr val="tx1"/>
                </a:solidFill>
                <a:latin typeface="+mj-lt"/>
              </a:endParaRPr>
            </a:p>
          </p:txBody>
        </p:sp>
        <p:cxnSp>
          <p:nvCxnSpPr>
            <p:cNvPr id="19" name="Straight Arrow Connector 18">
              <a:extLst>
                <a:ext uri="{FF2B5EF4-FFF2-40B4-BE49-F238E27FC236}">
                  <a16:creationId xmlns:a16="http://schemas.microsoft.com/office/drawing/2014/main" id="{F0B2C7FC-4CE9-4756-8636-86D37C66B929}"/>
                </a:ext>
              </a:extLst>
            </p:cNvPr>
            <p:cNvCxnSpPr>
              <a:stCxn id="18" idx="0"/>
            </p:cNvCxnSpPr>
            <p:nvPr/>
          </p:nvCxnSpPr>
          <p:spPr>
            <a:xfrm flipH="1" flipV="1">
              <a:off x="2261833" y="1162437"/>
              <a:ext cx="1" cy="446688"/>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0" name="Rounded Rectangle 21">
              <a:extLst>
                <a:ext uri="{FF2B5EF4-FFF2-40B4-BE49-F238E27FC236}">
                  <a16:creationId xmlns:a16="http://schemas.microsoft.com/office/drawing/2014/main" id="{9B83C936-25A5-43C2-86FA-54120CE0F577}"/>
                </a:ext>
              </a:extLst>
            </p:cNvPr>
            <p:cNvSpPr/>
            <p:nvPr/>
          </p:nvSpPr>
          <p:spPr>
            <a:xfrm>
              <a:off x="3472711" y="1609125"/>
              <a:ext cx="1566041" cy="493986"/>
            </a:xfrm>
            <a:prstGeom prst="roundRect">
              <a:avLst>
                <a:gd name="adj" fmla="val 50000"/>
              </a:avLst>
            </a:prstGeom>
            <a:noFill/>
            <a:ln>
              <a:solidFill>
                <a:schemeClr val="tx1"/>
              </a:solid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defTabSz="914400">
                <a:defRPr/>
              </a:pPr>
              <a:r>
                <a:rPr lang="en-US" sz="1400" kern="0" dirty="0">
                  <a:solidFill>
                    <a:schemeClr val="tx1"/>
                  </a:solidFill>
                  <a:latin typeface="+mj-lt"/>
                </a:rPr>
                <a:t>candidate</a:t>
              </a:r>
            </a:p>
            <a:p>
              <a:pPr algn="ctr" defTabSz="914400">
                <a:defRPr/>
              </a:pPr>
              <a:r>
                <a:rPr lang="en-US" sz="1400" kern="0" dirty="0">
                  <a:solidFill>
                    <a:schemeClr val="tx1"/>
                  </a:solidFill>
                  <a:latin typeface="+mj-lt"/>
                </a:rPr>
                <a:t>vector</a:t>
              </a:r>
              <a:endParaRPr lang="en-GB" sz="1400" kern="0" dirty="0">
                <a:solidFill>
                  <a:schemeClr val="tx1"/>
                </a:solidFill>
                <a:latin typeface="+mj-lt"/>
              </a:endParaRPr>
            </a:p>
          </p:txBody>
        </p:sp>
        <p:cxnSp>
          <p:nvCxnSpPr>
            <p:cNvPr id="21" name="Straight Arrow Connector 20">
              <a:extLst>
                <a:ext uri="{FF2B5EF4-FFF2-40B4-BE49-F238E27FC236}">
                  <a16:creationId xmlns:a16="http://schemas.microsoft.com/office/drawing/2014/main" id="{40F00B88-E256-4C1E-921F-C903A3ECF143}"/>
                </a:ext>
              </a:extLst>
            </p:cNvPr>
            <p:cNvCxnSpPr>
              <a:stCxn id="20" idx="0"/>
            </p:cNvCxnSpPr>
            <p:nvPr/>
          </p:nvCxnSpPr>
          <p:spPr>
            <a:xfrm flipH="1" flipV="1">
              <a:off x="4255731" y="1162437"/>
              <a:ext cx="1" cy="446688"/>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C7FE96D-53BE-4F8A-8E97-1418CFC6F26C}"/>
                </a:ext>
              </a:extLst>
            </p:cNvPr>
            <p:cNvSpPr txBox="1"/>
            <p:nvPr/>
          </p:nvSpPr>
          <p:spPr>
            <a:xfrm>
              <a:off x="134288" y="3212143"/>
              <a:ext cx="1344525" cy="523220"/>
            </a:xfrm>
            <a:prstGeom prst="rect">
              <a:avLst/>
            </a:prstGeom>
            <a:noFill/>
            <a:ln>
              <a:noFill/>
            </a:ln>
            <a:effectLst/>
          </p:spPr>
          <p:txBody>
            <a:bodyPr wrap="square" rtlCol="0">
              <a:spAutoFit/>
            </a:bodyPr>
            <a:lstStyle/>
            <a:p>
              <a:pPr algn="ctr" defTabSz="914400">
                <a:defRPr/>
              </a:pPr>
              <a:r>
                <a:rPr lang="en-US" sz="1400" kern="0" dirty="0">
                  <a:latin typeface="+mj-lt"/>
                </a:rPr>
                <a:t>point of input representation</a:t>
              </a:r>
              <a:endParaRPr lang="en-GB" sz="1400" kern="0" dirty="0">
                <a:latin typeface="+mj-lt"/>
              </a:endParaRPr>
            </a:p>
          </p:txBody>
        </p:sp>
        <p:cxnSp>
          <p:nvCxnSpPr>
            <p:cNvPr id="23" name="Elbow Connector 30">
              <a:extLst>
                <a:ext uri="{FF2B5EF4-FFF2-40B4-BE49-F238E27FC236}">
                  <a16:creationId xmlns:a16="http://schemas.microsoft.com/office/drawing/2014/main" id="{1A777738-51F9-49EE-84C8-C0BAD6366E40}"/>
                </a:ext>
              </a:extLst>
            </p:cNvPr>
            <p:cNvCxnSpPr>
              <a:stCxn id="22" idx="0"/>
              <a:endCxn id="8" idx="1"/>
            </p:cNvCxnSpPr>
            <p:nvPr/>
          </p:nvCxnSpPr>
          <p:spPr>
            <a:xfrm rot="5400000" flipH="1" flipV="1">
              <a:off x="984453" y="2717783"/>
              <a:ext cx="316458" cy="672262"/>
            </a:xfrm>
            <a:prstGeom prst="bentConnector2">
              <a:avLst/>
            </a:prstGeom>
            <a:ln w="12700">
              <a:solidFill>
                <a:schemeClr val="tx1"/>
              </a:solidFill>
              <a:prstDash val="sysDash"/>
              <a:tailEnd type="arrow"/>
            </a:ln>
            <a:effectLst/>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A0497D1-E371-45CC-ADE0-CDB5C9DAC658}"/>
                </a:ext>
              </a:extLst>
            </p:cNvPr>
            <p:cNvSpPr txBox="1"/>
            <p:nvPr/>
          </p:nvSpPr>
          <p:spPr>
            <a:xfrm>
              <a:off x="7600" y="1123102"/>
              <a:ext cx="1471213" cy="307777"/>
            </a:xfrm>
            <a:prstGeom prst="rect">
              <a:avLst/>
            </a:prstGeom>
            <a:noFill/>
            <a:ln>
              <a:noFill/>
            </a:ln>
            <a:effectLst/>
          </p:spPr>
          <p:txBody>
            <a:bodyPr wrap="square" rtlCol="0">
              <a:spAutoFit/>
            </a:bodyPr>
            <a:lstStyle/>
            <a:p>
              <a:pPr algn="ctr" defTabSz="914400">
                <a:defRPr/>
              </a:pPr>
              <a:r>
                <a:rPr lang="en-US" sz="1400" kern="0" dirty="0">
                  <a:latin typeface="+mj-lt"/>
                </a:rPr>
                <a:t>point of match</a:t>
              </a:r>
              <a:endParaRPr lang="en-GB" sz="1400" kern="0" dirty="0">
                <a:latin typeface="+mj-lt"/>
              </a:endParaRPr>
            </a:p>
          </p:txBody>
        </p:sp>
        <p:cxnSp>
          <p:nvCxnSpPr>
            <p:cNvPr id="25" name="Elbow Connector 37">
              <a:extLst>
                <a:ext uri="{FF2B5EF4-FFF2-40B4-BE49-F238E27FC236}">
                  <a16:creationId xmlns:a16="http://schemas.microsoft.com/office/drawing/2014/main" id="{57451897-5F5E-4551-A863-202A324093CD}"/>
                </a:ext>
              </a:extLst>
            </p:cNvPr>
            <p:cNvCxnSpPr>
              <a:cxnSpLocks/>
              <a:stCxn id="24" idx="0"/>
            </p:cNvCxnSpPr>
            <p:nvPr/>
          </p:nvCxnSpPr>
          <p:spPr>
            <a:xfrm rot="5400000" flipH="1" flipV="1">
              <a:off x="1039661" y="693940"/>
              <a:ext cx="132709" cy="725617"/>
            </a:xfrm>
            <a:prstGeom prst="bentConnector2">
              <a:avLst/>
            </a:prstGeom>
            <a:ln w="12700">
              <a:solidFill>
                <a:schemeClr val="tx1"/>
              </a:solidFill>
              <a:prstDash val="sysDash"/>
              <a:tailEnd type="arrow"/>
            </a:ln>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48EB88A-5926-4048-B558-68CE955F820F}"/>
                </a:ext>
              </a:extLst>
            </p:cNvPr>
            <p:cNvSpPr txBox="1"/>
            <p:nvPr/>
          </p:nvSpPr>
          <p:spPr>
            <a:xfrm>
              <a:off x="5038750" y="3212143"/>
              <a:ext cx="1557213" cy="523220"/>
            </a:xfrm>
            <a:prstGeom prst="rect">
              <a:avLst/>
            </a:prstGeom>
            <a:noFill/>
            <a:ln>
              <a:noFill/>
            </a:ln>
            <a:effectLst/>
          </p:spPr>
          <p:txBody>
            <a:bodyPr wrap="square" rtlCol="0">
              <a:spAutoFit/>
            </a:bodyPr>
            <a:lstStyle/>
            <a:p>
              <a:pPr algn="ctr" defTabSz="914400">
                <a:defRPr/>
              </a:pPr>
              <a:r>
                <a:rPr lang="en-US" sz="1400" kern="0" dirty="0">
                  <a:latin typeface="+mj-lt"/>
                </a:rPr>
                <a:t>point of candidate representation</a:t>
              </a:r>
              <a:endParaRPr lang="en-GB" sz="1400" kern="0" dirty="0">
                <a:latin typeface="+mj-lt"/>
              </a:endParaRPr>
            </a:p>
          </p:txBody>
        </p:sp>
        <p:cxnSp>
          <p:nvCxnSpPr>
            <p:cNvPr id="27" name="Elbow Connector 26">
              <a:extLst>
                <a:ext uri="{FF2B5EF4-FFF2-40B4-BE49-F238E27FC236}">
                  <a16:creationId xmlns:a16="http://schemas.microsoft.com/office/drawing/2014/main" id="{46FD6893-FD9F-4BE8-AC66-A7B32015468E}"/>
                </a:ext>
              </a:extLst>
            </p:cNvPr>
            <p:cNvCxnSpPr>
              <a:cxnSpLocks/>
              <a:stCxn id="26" idx="0"/>
              <a:endCxn id="12" idx="3"/>
            </p:cNvCxnSpPr>
            <p:nvPr/>
          </p:nvCxnSpPr>
          <p:spPr>
            <a:xfrm rot="16200000" flipV="1">
              <a:off x="5269826" y="2664611"/>
              <a:ext cx="316458" cy="778605"/>
            </a:xfrm>
            <a:prstGeom prst="bentConnector2">
              <a:avLst/>
            </a:prstGeom>
            <a:ln w="12700">
              <a:solidFill>
                <a:schemeClr val="tx1"/>
              </a:solidFill>
              <a:prstDash val="sysDash"/>
              <a:tailEnd type="arrow"/>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4983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6705" y="352097"/>
            <a:ext cx="10112164" cy="1639884"/>
          </a:xfrm>
        </p:spPr>
        <p:txBody>
          <a:bodyPr>
            <a:normAutofit/>
          </a:bodyPr>
          <a:lstStyle/>
          <a:p>
            <a:r>
              <a:rPr lang="en-GB" sz="4400" dirty="0"/>
              <a:t>Neural networks can help with…</a:t>
            </a:r>
          </a:p>
        </p:txBody>
      </p:sp>
      <p:sp>
        <p:nvSpPr>
          <p:cNvPr id="6" name="Text Placeholder 5"/>
          <p:cNvSpPr>
            <a:spLocks noGrp="1"/>
          </p:cNvSpPr>
          <p:nvPr>
            <p:ph type="body" sz="half" idx="2"/>
          </p:nvPr>
        </p:nvSpPr>
        <p:spPr>
          <a:xfrm>
            <a:off x="1146704" y="2458142"/>
            <a:ext cx="6257833" cy="4151314"/>
          </a:xfrm>
        </p:spPr>
        <p:txBody>
          <a:bodyPr>
            <a:normAutofit/>
          </a:bodyPr>
          <a:lstStyle/>
          <a:p>
            <a:pPr>
              <a:spcBef>
                <a:spcPts val="1800"/>
              </a:spcBef>
            </a:pPr>
            <a:r>
              <a:rPr lang="en-US" sz="2000" dirty="0"/>
              <a:t>Learning a matching function on top of traditional feature based representation of query and document</a:t>
            </a:r>
          </a:p>
          <a:p>
            <a:pPr>
              <a:spcBef>
                <a:spcPts val="1800"/>
              </a:spcBef>
            </a:pPr>
            <a:r>
              <a:rPr lang="en-US" sz="2000" dirty="0"/>
              <a:t>But it can also help with learning good representations of text to deal with vocabulary mismatch</a:t>
            </a:r>
          </a:p>
          <a:p>
            <a:pPr>
              <a:spcBef>
                <a:spcPts val="1800"/>
              </a:spcBef>
            </a:pPr>
            <a:r>
              <a:rPr lang="en-US" sz="2000" dirty="0"/>
              <a:t>In this part of the talk, we focus on learning good vector representations of text for retrieval</a:t>
            </a:r>
          </a:p>
        </p:txBody>
      </p:sp>
      <p:grpSp>
        <p:nvGrpSpPr>
          <p:cNvPr id="3" name="Group 2">
            <a:extLst>
              <a:ext uri="{FF2B5EF4-FFF2-40B4-BE49-F238E27FC236}">
                <a16:creationId xmlns:a16="http://schemas.microsoft.com/office/drawing/2014/main" id="{3E2C187C-40A7-44A4-A7A2-CCFA201FE03B}"/>
              </a:ext>
            </a:extLst>
          </p:cNvPr>
          <p:cNvGrpSpPr/>
          <p:nvPr/>
        </p:nvGrpSpPr>
        <p:grpSpPr>
          <a:xfrm>
            <a:off x="7926334" y="2458142"/>
            <a:ext cx="3559940" cy="2502923"/>
            <a:chOff x="506030" y="2533245"/>
            <a:chExt cx="3559940" cy="2502923"/>
          </a:xfrm>
        </p:grpSpPr>
        <p:sp>
          <p:nvSpPr>
            <p:cNvPr id="5" name="Rounded Rectangle 5">
              <a:extLst>
                <a:ext uri="{FF2B5EF4-FFF2-40B4-BE49-F238E27FC236}">
                  <a16:creationId xmlns:a16="http://schemas.microsoft.com/office/drawing/2014/main" id="{76D189D8-0B43-4157-BB24-CBFAB8778360}"/>
                </a:ext>
              </a:extLst>
            </p:cNvPr>
            <p:cNvSpPr/>
            <p:nvPr/>
          </p:nvSpPr>
          <p:spPr>
            <a:xfrm>
              <a:off x="506031" y="4542182"/>
              <a:ext cx="1566041" cy="493986"/>
            </a:xfrm>
            <a:prstGeom prst="roundRect">
              <a:avLst>
                <a:gd name="adj" fmla="val 50000"/>
              </a:avLst>
            </a:prstGeom>
            <a:noFill/>
            <a:ln>
              <a:solidFill>
                <a:schemeClr val="tx1"/>
              </a:solid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defTabSz="914400">
                <a:defRPr/>
              </a:pPr>
              <a:r>
                <a:rPr lang="en-US" sz="1400" kern="0" dirty="0">
                  <a:solidFill>
                    <a:schemeClr val="tx1"/>
                  </a:solidFill>
                  <a:latin typeface="+mj-lt"/>
                </a:rPr>
                <a:t>input text</a:t>
              </a:r>
            </a:p>
          </p:txBody>
        </p:sp>
        <p:sp>
          <p:nvSpPr>
            <p:cNvPr id="7" name="Rounded Rectangle 8">
              <a:extLst>
                <a:ext uri="{FF2B5EF4-FFF2-40B4-BE49-F238E27FC236}">
                  <a16:creationId xmlns:a16="http://schemas.microsoft.com/office/drawing/2014/main" id="{1A994513-FCE4-460E-9D7C-D3EC890BD419}"/>
                </a:ext>
              </a:extLst>
            </p:cNvPr>
            <p:cNvSpPr/>
            <p:nvPr/>
          </p:nvSpPr>
          <p:spPr>
            <a:xfrm>
              <a:off x="2499929" y="4542182"/>
              <a:ext cx="1566041" cy="493986"/>
            </a:xfrm>
            <a:prstGeom prst="roundRect">
              <a:avLst>
                <a:gd name="adj" fmla="val 50000"/>
              </a:avLst>
            </a:prstGeom>
            <a:noFill/>
            <a:ln>
              <a:solidFill>
                <a:schemeClr val="tx1"/>
              </a:solid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defTabSz="914400">
                <a:defRPr/>
              </a:pPr>
              <a:r>
                <a:rPr lang="en-US" sz="1400" kern="0" dirty="0">
                  <a:solidFill>
                    <a:schemeClr val="tx1"/>
                  </a:solidFill>
                  <a:latin typeface="+mj-lt"/>
                </a:rPr>
                <a:t>candidate text</a:t>
              </a:r>
            </a:p>
          </p:txBody>
        </p:sp>
        <p:sp>
          <p:nvSpPr>
            <p:cNvPr id="8" name="Rectangle 7">
              <a:extLst>
                <a:ext uri="{FF2B5EF4-FFF2-40B4-BE49-F238E27FC236}">
                  <a16:creationId xmlns:a16="http://schemas.microsoft.com/office/drawing/2014/main" id="{3A3F3C5C-2265-4BB4-9614-F76AB8D60DCC}"/>
                </a:ext>
              </a:extLst>
            </p:cNvPr>
            <p:cNvSpPr/>
            <p:nvPr/>
          </p:nvSpPr>
          <p:spPr>
            <a:xfrm>
              <a:off x="506030" y="3733997"/>
              <a:ext cx="3559939" cy="350788"/>
            </a:xfrm>
            <a:prstGeom prst="rect">
              <a:avLst/>
            </a:prstGeom>
            <a:noFill/>
            <a:ln>
              <a:solidFill>
                <a:schemeClr val="tx1"/>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defTabSz="914400">
                <a:defRPr/>
              </a:pPr>
              <a:r>
                <a:rPr lang="en-US" sz="1400" kern="0" dirty="0">
                  <a:solidFill>
                    <a:schemeClr val="tx1"/>
                  </a:solidFill>
                  <a:latin typeface="+mj-lt"/>
                </a:rPr>
                <a:t>generate manually designed features</a:t>
              </a:r>
              <a:endParaRPr lang="en-GB" sz="1400" kern="0" dirty="0">
                <a:solidFill>
                  <a:schemeClr val="tx1"/>
                </a:solidFill>
                <a:latin typeface="+mj-lt"/>
              </a:endParaRPr>
            </a:p>
          </p:txBody>
        </p:sp>
        <p:cxnSp>
          <p:nvCxnSpPr>
            <p:cNvPr id="9" name="Straight Arrow Connector 8">
              <a:extLst>
                <a:ext uri="{FF2B5EF4-FFF2-40B4-BE49-F238E27FC236}">
                  <a16:creationId xmlns:a16="http://schemas.microsoft.com/office/drawing/2014/main" id="{F44FF989-8314-4B29-8EDC-787F629CCEE6}"/>
                </a:ext>
              </a:extLst>
            </p:cNvPr>
            <p:cNvCxnSpPr>
              <a:cxnSpLocks/>
              <a:stCxn id="8" idx="0"/>
              <a:endCxn id="12" idx="2"/>
            </p:cNvCxnSpPr>
            <p:nvPr/>
          </p:nvCxnSpPr>
          <p:spPr>
            <a:xfrm flipV="1">
              <a:off x="2286000" y="3309015"/>
              <a:ext cx="0" cy="424982"/>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2CF70C7-F7F8-4552-82D0-F0CAD458C1B3}"/>
                </a:ext>
              </a:extLst>
            </p:cNvPr>
            <p:cNvCxnSpPr>
              <a:stCxn id="5" idx="0"/>
            </p:cNvCxnSpPr>
            <p:nvPr/>
          </p:nvCxnSpPr>
          <p:spPr>
            <a:xfrm flipH="1" flipV="1">
              <a:off x="1289051" y="4090535"/>
              <a:ext cx="1" cy="451647"/>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82A5E7-622C-43BA-9A1A-5525EB70F9F1}"/>
                </a:ext>
              </a:extLst>
            </p:cNvPr>
            <p:cNvCxnSpPr>
              <a:stCxn id="7" idx="0"/>
            </p:cNvCxnSpPr>
            <p:nvPr/>
          </p:nvCxnSpPr>
          <p:spPr>
            <a:xfrm flipH="1" flipV="1">
              <a:off x="3282949" y="4090535"/>
              <a:ext cx="1" cy="451647"/>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12C2E76-751D-495E-8847-2A3CE5089E0B}"/>
                </a:ext>
              </a:extLst>
            </p:cNvPr>
            <p:cNvSpPr/>
            <p:nvPr/>
          </p:nvSpPr>
          <p:spPr>
            <a:xfrm>
              <a:off x="506030" y="2958227"/>
              <a:ext cx="3559939" cy="350788"/>
            </a:xfrm>
            <a:prstGeom prst="rect">
              <a:avLst/>
            </a:prstGeom>
            <a:noFill/>
            <a:ln>
              <a:solidFill>
                <a:schemeClr val="tx1"/>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defTabSz="914400">
                <a:defRPr/>
              </a:pPr>
              <a:r>
                <a:rPr lang="en-US" sz="1400" kern="0" dirty="0">
                  <a:solidFill>
                    <a:schemeClr val="tx1"/>
                  </a:solidFill>
                  <a:latin typeface="+mj-lt"/>
                </a:rPr>
                <a:t>neural network model for matching</a:t>
              </a:r>
              <a:endParaRPr lang="en-GB" sz="1400" kern="0" dirty="0">
                <a:solidFill>
                  <a:schemeClr val="tx1"/>
                </a:solidFill>
                <a:latin typeface="+mj-lt"/>
              </a:endParaRPr>
            </a:p>
          </p:txBody>
        </p:sp>
        <p:cxnSp>
          <p:nvCxnSpPr>
            <p:cNvPr id="13" name="Straight Arrow Connector 12">
              <a:extLst>
                <a:ext uri="{FF2B5EF4-FFF2-40B4-BE49-F238E27FC236}">
                  <a16:creationId xmlns:a16="http://schemas.microsoft.com/office/drawing/2014/main" id="{D6D3200B-2671-4B39-8C4C-46706B25005D}"/>
                </a:ext>
              </a:extLst>
            </p:cNvPr>
            <p:cNvCxnSpPr>
              <a:cxnSpLocks/>
              <a:stCxn id="12" idx="0"/>
            </p:cNvCxnSpPr>
            <p:nvPr/>
          </p:nvCxnSpPr>
          <p:spPr>
            <a:xfrm flipV="1">
              <a:off x="2286000" y="2533245"/>
              <a:ext cx="0" cy="424982"/>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346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2277F8-2C7B-463E-8A4F-6BBACEB2B073}"/>
              </a:ext>
            </a:extLst>
          </p:cNvPr>
          <p:cNvSpPr>
            <a:spLocks noGrp="1"/>
          </p:cNvSpPr>
          <p:nvPr>
            <p:ph type="title"/>
          </p:nvPr>
        </p:nvSpPr>
        <p:spPr/>
        <p:txBody>
          <a:bodyPr>
            <a:normAutofit/>
          </a:bodyPr>
          <a:lstStyle/>
          <a:p>
            <a:r>
              <a:rPr lang="en-US" sz="2000" dirty="0">
                <a:solidFill>
                  <a:schemeClr val="tx1">
                    <a:lumMod val="75000"/>
                    <a:lumOff val="25000"/>
                  </a:schemeClr>
                </a:solidFill>
              </a:rPr>
              <a:t>A quick refresher on</a:t>
            </a:r>
            <a:br>
              <a:rPr lang="en-US" sz="2800" dirty="0">
                <a:solidFill>
                  <a:schemeClr val="tx1">
                    <a:lumMod val="75000"/>
                    <a:lumOff val="25000"/>
                  </a:schemeClr>
                </a:solidFill>
              </a:rPr>
            </a:br>
            <a:r>
              <a:rPr lang="en-US" sz="3600" dirty="0"/>
              <a:t>vector Space representations</a:t>
            </a:r>
            <a:endParaRPr lang="en-GB" sz="3600" dirty="0"/>
          </a:p>
        </p:txBody>
      </p:sp>
      <p:sp>
        <p:nvSpPr>
          <p:cNvPr id="6" name="Text Placeholder 5">
            <a:extLst>
              <a:ext uri="{FF2B5EF4-FFF2-40B4-BE49-F238E27FC236}">
                <a16:creationId xmlns:a16="http://schemas.microsoft.com/office/drawing/2014/main" id="{E6E2E1B3-BFE4-4BEF-85D1-90E54FEBC837}"/>
              </a:ext>
            </a:extLst>
          </p:cNvPr>
          <p:cNvSpPr>
            <a:spLocks noGrp="1"/>
          </p:cNvSpPr>
          <p:nvPr>
            <p:ph type="body" sz="half" idx="2"/>
          </p:nvPr>
        </p:nvSpPr>
        <p:spPr>
          <a:xfrm>
            <a:off x="1141410" y="2806262"/>
            <a:ext cx="5022907" cy="3277818"/>
          </a:xfrm>
        </p:spPr>
        <p:txBody>
          <a:bodyPr>
            <a:normAutofit/>
          </a:bodyPr>
          <a:lstStyle/>
          <a:p>
            <a:pPr>
              <a:spcBef>
                <a:spcPts val="1800"/>
              </a:spcBef>
            </a:pPr>
            <a:r>
              <a:rPr lang="en-GB" sz="1800" dirty="0"/>
              <a:t>Under local representation the terms banana, mango, and dog are distinct items</a:t>
            </a:r>
          </a:p>
          <a:p>
            <a:pPr>
              <a:spcBef>
                <a:spcPts val="1800"/>
              </a:spcBef>
            </a:pPr>
            <a:r>
              <a:rPr lang="en-GB" sz="1800" dirty="0"/>
              <a:t>But distributed representation (e.g., project items to a feature space) may recognize that banana and mango are both fruits, but dog is different</a:t>
            </a:r>
          </a:p>
          <a:p>
            <a:pPr>
              <a:spcBef>
                <a:spcPts val="1800"/>
              </a:spcBef>
            </a:pPr>
            <a:r>
              <a:rPr lang="en-US" sz="1800" dirty="0"/>
              <a:t>Important note: the choice of features defines what items are similar</a:t>
            </a:r>
          </a:p>
        </p:txBody>
      </p:sp>
      <p:pic>
        <p:nvPicPr>
          <p:cNvPr id="2" name="Picture 1">
            <a:extLst>
              <a:ext uri="{FF2B5EF4-FFF2-40B4-BE49-F238E27FC236}">
                <a16:creationId xmlns:a16="http://schemas.microsoft.com/office/drawing/2014/main" id="{5F0B65B9-46CE-474E-801C-F34189728632}"/>
              </a:ext>
            </a:extLst>
          </p:cNvPr>
          <p:cNvPicPr>
            <a:picLocks noChangeAspect="1"/>
          </p:cNvPicPr>
          <p:nvPr/>
        </p:nvPicPr>
        <p:blipFill rotWithShape="1">
          <a:blip r:embed="rId2"/>
          <a:srcRect l="2673" r="50991" b="33477"/>
          <a:stretch/>
        </p:blipFill>
        <p:spPr>
          <a:xfrm>
            <a:off x="6744844" y="1268105"/>
            <a:ext cx="4396120" cy="2246731"/>
          </a:xfrm>
          <a:prstGeom prst="rect">
            <a:avLst/>
          </a:prstGeom>
        </p:spPr>
      </p:pic>
      <p:pic>
        <p:nvPicPr>
          <p:cNvPr id="8" name="Picture 7">
            <a:extLst>
              <a:ext uri="{FF2B5EF4-FFF2-40B4-BE49-F238E27FC236}">
                <a16:creationId xmlns:a16="http://schemas.microsoft.com/office/drawing/2014/main" id="{E47C1BD1-43C2-4213-9417-6BC1238CBEC2}"/>
              </a:ext>
            </a:extLst>
          </p:cNvPr>
          <p:cNvPicPr>
            <a:picLocks noChangeAspect="1"/>
          </p:cNvPicPr>
          <p:nvPr/>
        </p:nvPicPr>
        <p:blipFill rotWithShape="1">
          <a:blip r:embed="rId2"/>
          <a:srcRect l="54127" r="5357" b="33477"/>
          <a:stretch/>
        </p:blipFill>
        <p:spPr>
          <a:xfrm>
            <a:off x="7344323" y="3875476"/>
            <a:ext cx="3843938" cy="2246730"/>
          </a:xfrm>
          <a:prstGeom prst="rect">
            <a:avLst/>
          </a:prstGeom>
        </p:spPr>
      </p:pic>
    </p:spTree>
    <p:extLst>
      <p:ext uri="{BB962C8B-B14F-4D97-AF65-F5344CB8AC3E}">
        <p14:creationId xmlns:p14="http://schemas.microsoft.com/office/powerpoint/2010/main" val="3886529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ll about Segoe">
      <a:majorFont>
        <a:latin typeface="Segoe UI Light"/>
        <a:ea typeface=""/>
        <a:cs typeface=""/>
      </a:majorFont>
      <a:minorFont>
        <a:latin typeface="Segoe UI Semilight"/>
        <a:ea typeface=""/>
        <a:cs typeface=""/>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23430</TotalTime>
  <Words>2774</Words>
  <Application>Microsoft Office PowerPoint</Application>
  <PresentationFormat>Widescreen</PresentationFormat>
  <Paragraphs>381</Paragraphs>
  <Slides>62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Calibri</vt:lpstr>
      <vt:lpstr>Cambria Math</vt:lpstr>
      <vt:lpstr>Segoe UI</vt:lpstr>
      <vt:lpstr>Segoe UI Light</vt:lpstr>
      <vt:lpstr>Segoe UI Semibold</vt:lpstr>
      <vt:lpstr>Segoe UI Semilight</vt:lpstr>
      <vt:lpstr>Segoe WP</vt:lpstr>
      <vt:lpstr>Trebuchet MS</vt:lpstr>
      <vt:lpstr>Circuit</vt:lpstr>
      <vt:lpstr>Neural Models for Information Retrieval</vt:lpstr>
      <vt:lpstr>PowerPoint Presentation</vt:lpstr>
      <vt:lpstr>PowerPoint Presentation</vt:lpstr>
      <vt:lpstr>Neural Networks</vt:lpstr>
      <vt:lpstr>IR task may refer to Document ranking</vt:lpstr>
      <vt:lpstr>But it may also refer to…</vt:lpstr>
      <vt:lpstr>Anatomy of an IR model</vt:lpstr>
      <vt:lpstr>Neural networks can help with…</vt:lpstr>
      <vt:lpstr>A quick refresher on vector Space representations</vt:lpstr>
      <vt:lpstr>A quick refresher on vector Space representations</vt:lpstr>
      <vt:lpstr>Notions of similarity</vt:lpstr>
      <vt:lpstr>Notions of similarity</vt:lpstr>
      <vt:lpstr>Notions of similarity</vt:lpstr>
      <vt:lpstr>Notions of similarity</vt:lpstr>
      <vt:lpstr>Notions of similarity</vt:lpstr>
      <vt:lpstr>Notions of similarity</vt:lpstr>
      <vt:lpstr>Retrieval using embeddings</vt:lpstr>
      <vt:lpstr>So the desired notion of similarity should depend on the target task </vt:lpstr>
      <vt:lpstr>Deep semantic similarity model (dssm)</vt:lpstr>
      <vt:lpstr>DSSM trained on different types of data</vt:lpstr>
      <vt:lpstr>Different regularities in different embedding spaces</vt:lpstr>
      <vt:lpstr>Different regularities in different embedding spaces</vt:lpstr>
      <vt:lpstr>DSSM trained on Session query pairs Allows for analogies over short text!  </vt:lpstr>
      <vt:lpstr>When is it particularly important to think about notions of similarity?</vt:lpstr>
      <vt:lpstr>Using pre-trained word embeddings for document ranking</vt:lpstr>
      <vt:lpstr>Dual embedding space model (DESM)</vt:lpstr>
      <vt:lpstr>Get the data </vt:lpstr>
      <vt:lpstr>But terms are inherently ambiguous</vt:lpstr>
      <vt:lpstr>topic-specific term representations</vt:lpstr>
      <vt:lpstr>Topic-specific term embeddings for query expansion</vt:lpstr>
      <vt:lpstr>PowerPoint Presentation</vt:lpstr>
      <vt:lpstr>Now, let’s talk about deep neural network models for document ranking…</vt:lpstr>
      <vt:lpstr>Challenges in short vs. long text retrieval</vt:lpstr>
      <vt:lpstr>A tale of two queries</vt:lpstr>
      <vt:lpstr>The Duet architecture</vt:lpstr>
      <vt:lpstr>Local sub-model</vt:lpstr>
      <vt:lpstr>Interaction Matrix of query and document terms</vt:lpstr>
      <vt:lpstr>Estimating relevance from interaction matrix</vt:lpstr>
      <vt:lpstr>Local sub-model</vt:lpstr>
      <vt:lpstr>The Duet architecture</vt:lpstr>
      <vt:lpstr>Distributed sub-model</vt:lpstr>
      <vt:lpstr>Estimating relevance from text embeddings</vt:lpstr>
      <vt:lpstr>Distributed sub-model</vt:lpstr>
      <vt:lpstr>The Duet model</vt:lpstr>
      <vt:lpstr>Effect of training data volume</vt:lpstr>
      <vt:lpstr>PowerPoint Presentation</vt:lpstr>
      <vt:lpstr>Get the code </vt:lpstr>
      <vt:lpstr>But Web documents are more than just body text…</vt:lpstr>
      <vt:lpstr>Extending Neural Ranking Models to Multiple Document Fields</vt:lpstr>
      <vt:lpstr>Ranking Documents with multiple fields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design of both Duet and NRM-F models were motivated by long-standing IR insights  Deep neural networks have not reduced the importance of core IR research nor the studying and understanding of IR tasks  In fact, the same intuitions behind the design of classical IR models were important for feature design in early learning-to-rank models, and now in the architecture design of deep neural networks</vt:lpstr>
      <vt:lpstr>Looking forward: proactive retrieval</vt:lpstr>
      <vt:lpstr>Reply with: Proactive Recommendation of Email Attachments</vt:lpstr>
      <vt:lpstr>Summary of papers discussed</vt:lpstr>
      <vt:lpstr>An introduction to Neural Information Retrieval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Bhaskar Mitra</dc:creator>
  <cp:lastModifiedBy>Bhaskar Mitra</cp:lastModifiedBy>
  <cp:revision>551</cp:revision>
  <dcterms:created xsi:type="dcterms:W3CDTF">2017-06-08T08:27:15Z</dcterms:created>
  <dcterms:modified xsi:type="dcterms:W3CDTF">2017-11-29T16:53:23Z</dcterms:modified>
</cp:coreProperties>
</file>