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78"/>
  </p:notesMasterIdLst>
  <p:sldIdLst>
    <p:sldId id="256" r:id="rId2"/>
    <p:sldId id="278" r:id="rId3"/>
    <p:sldId id="271" r:id="rId4"/>
    <p:sldId id="263" r:id="rId5"/>
    <p:sldId id="284" r:id="rId6"/>
    <p:sldId id="283" r:id="rId7"/>
    <p:sldId id="291" r:id="rId8"/>
    <p:sldId id="310" r:id="rId9"/>
    <p:sldId id="294" r:id="rId10"/>
    <p:sldId id="296" r:id="rId11"/>
    <p:sldId id="297" r:id="rId12"/>
    <p:sldId id="299" r:id="rId13"/>
    <p:sldId id="300" r:id="rId14"/>
    <p:sldId id="301" r:id="rId15"/>
    <p:sldId id="302" r:id="rId16"/>
    <p:sldId id="316" r:id="rId17"/>
    <p:sldId id="305" r:id="rId18"/>
    <p:sldId id="306" r:id="rId19"/>
    <p:sldId id="307" r:id="rId20"/>
    <p:sldId id="308" r:id="rId21"/>
    <p:sldId id="317" r:id="rId22"/>
    <p:sldId id="318" r:id="rId23"/>
    <p:sldId id="321" r:id="rId24"/>
    <p:sldId id="322" r:id="rId25"/>
    <p:sldId id="323" r:id="rId26"/>
    <p:sldId id="325" r:id="rId27"/>
    <p:sldId id="326" r:id="rId28"/>
    <p:sldId id="328" r:id="rId29"/>
    <p:sldId id="327" r:id="rId30"/>
    <p:sldId id="329" r:id="rId31"/>
    <p:sldId id="330" r:id="rId32"/>
    <p:sldId id="277" r:id="rId33"/>
    <p:sldId id="286" r:id="rId34"/>
    <p:sldId id="266" r:id="rId35"/>
    <p:sldId id="335" r:id="rId36"/>
    <p:sldId id="333" r:id="rId37"/>
    <p:sldId id="337" r:id="rId38"/>
    <p:sldId id="334" r:id="rId39"/>
    <p:sldId id="332" r:id="rId40"/>
    <p:sldId id="338" r:id="rId41"/>
    <p:sldId id="340" r:id="rId42"/>
    <p:sldId id="276" r:id="rId43"/>
    <p:sldId id="341" r:id="rId44"/>
    <p:sldId id="267" r:id="rId45"/>
    <p:sldId id="355" r:id="rId46"/>
    <p:sldId id="344" r:id="rId47"/>
    <p:sldId id="342" r:id="rId48"/>
    <p:sldId id="348" r:id="rId49"/>
    <p:sldId id="350" r:id="rId50"/>
    <p:sldId id="353" r:id="rId51"/>
    <p:sldId id="351" r:id="rId52"/>
    <p:sldId id="354" r:id="rId53"/>
    <p:sldId id="275" r:id="rId54"/>
    <p:sldId id="352" r:id="rId55"/>
    <p:sldId id="268" r:id="rId56"/>
    <p:sldId id="356" r:id="rId57"/>
    <p:sldId id="343" r:id="rId58"/>
    <p:sldId id="349" r:id="rId59"/>
    <p:sldId id="357" r:id="rId60"/>
    <p:sldId id="358" r:id="rId61"/>
    <p:sldId id="359" r:id="rId62"/>
    <p:sldId id="360" r:id="rId63"/>
    <p:sldId id="367" r:id="rId64"/>
    <p:sldId id="274" r:id="rId65"/>
    <p:sldId id="269" r:id="rId66"/>
    <p:sldId id="362" r:id="rId67"/>
    <p:sldId id="282" r:id="rId68"/>
    <p:sldId id="361" r:id="rId69"/>
    <p:sldId id="364" r:id="rId70"/>
    <p:sldId id="363" r:id="rId71"/>
    <p:sldId id="365" r:id="rId72"/>
    <p:sldId id="366" r:id="rId73"/>
    <p:sldId id="368" r:id="rId74"/>
    <p:sldId id="370" r:id="rId75"/>
    <p:sldId id="261" r:id="rId76"/>
    <p:sldId id="273"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73597" autoAdjust="0"/>
  </p:normalViewPr>
  <p:slideViewPr>
    <p:cSldViewPr snapToGrid="0">
      <p:cViewPr varScale="1">
        <p:scale>
          <a:sx n="89" d="100"/>
          <a:sy n="89" d="100"/>
        </p:scale>
        <p:origin x="751"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2" d="100"/>
          <a:sy n="92" d="100"/>
        </p:scale>
        <p:origin x="3113" y="5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8131AC-4F12-4F6C-BF7B-7EBB148DF399}" type="datetimeFigureOut">
              <a:rPr lang="en-GB" smtClean="0"/>
              <a:t>14/05/2018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BCC03-32F5-4FF9-B894-22F9CA7C7280}" type="slidenum">
              <a:rPr lang="en-GB" smtClean="0"/>
              <a:t>‹#›</a:t>
            </a:fld>
            <a:endParaRPr lang="en-GB"/>
          </a:p>
        </p:txBody>
      </p:sp>
    </p:spTree>
    <p:extLst>
      <p:ext uri="{BB962C8B-B14F-4D97-AF65-F5344CB8AC3E}">
        <p14:creationId xmlns:p14="http://schemas.microsoft.com/office/powerpoint/2010/main" val="3045317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1</a:t>
            </a:fld>
            <a:endParaRPr lang="en-GB"/>
          </a:p>
        </p:txBody>
      </p:sp>
    </p:spTree>
    <p:extLst>
      <p:ext uri="{BB962C8B-B14F-4D97-AF65-F5344CB8AC3E}">
        <p14:creationId xmlns:p14="http://schemas.microsoft.com/office/powerpoint/2010/main" val="1778131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definition is important because it reminds us that to learn an embedding—may it be word2vec, GloVe, or LSA—we start by representing the items using some observable features. Then we learn a compressed representation of these items such that they mirror similar relationships as in the original feature space.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10</a:t>
            </a:fld>
            <a:endParaRPr lang="en-GB"/>
          </a:p>
        </p:txBody>
      </p:sp>
    </p:spTree>
    <p:extLst>
      <p:ext uri="{BB962C8B-B14F-4D97-AF65-F5344CB8AC3E}">
        <p14:creationId xmlns:p14="http://schemas.microsoft.com/office/powerpoint/2010/main" val="380992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term-context matrix. The context here may refer to the documents in which these terms occur, or the neighboring terms within a window, or we may have some other definition of context. The number of distinct context is typically large. So, in practice this matrix is high dimensional and sparse. Each context (or column) corresponds to a dimension in this high dimensional vector space.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11</a:t>
            </a:fld>
            <a:endParaRPr lang="en-GB"/>
          </a:p>
        </p:txBody>
      </p:sp>
    </p:spTree>
    <p:extLst>
      <p:ext uri="{BB962C8B-B14F-4D97-AF65-F5344CB8AC3E}">
        <p14:creationId xmlns:p14="http://schemas.microsoft.com/office/powerpoint/2010/main" val="3045242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row of counts—raw or normalized—in turn is a vector representation of the corresponding term. This is our observed feature space.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12</a:t>
            </a:fld>
            <a:endParaRPr lang="en-GB"/>
          </a:p>
        </p:txBody>
      </p:sp>
    </p:spTree>
    <p:extLst>
      <p:ext uri="{BB962C8B-B14F-4D97-AF65-F5344CB8AC3E}">
        <p14:creationId xmlns:p14="http://schemas.microsoft.com/office/powerpoint/2010/main" val="596048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t>
            </a:r>
            <a:r>
              <a:rPr lang="en-US" dirty="0"/>
              <a:t>learn term embeddings, LSA tells us to factorize this matrix.</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13</a:t>
            </a:fld>
            <a:endParaRPr lang="en-GB"/>
          </a:p>
        </p:txBody>
      </p:sp>
    </p:spTree>
    <p:extLst>
      <p:ext uri="{BB962C8B-B14F-4D97-AF65-F5344CB8AC3E}">
        <p14:creationId xmlns:p14="http://schemas.microsoft.com/office/powerpoint/2010/main" val="2690180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for word2vec you would learn the embeddings by trying to predict the context given the term (or vice versa).</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14</a:t>
            </a:fld>
            <a:endParaRPr lang="en-GB"/>
          </a:p>
        </p:txBody>
      </p:sp>
    </p:spTree>
    <p:extLst>
      <p:ext uri="{BB962C8B-B14F-4D97-AF65-F5344CB8AC3E}">
        <p14:creationId xmlns:p14="http://schemas.microsoft.com/office/powerpoint/2010/main" val="1535350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this is what the neural model would look like in case of word2vec.</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15</a:t>
            </a:fld>
            <a:endParaRPr lang="en-GB"/>
          </a:p>
        </p:txBody>
      </p:sp>
    </p:spTree>
    <p:extLst>
      <p:ext uri="{BB962C8B-B14F-4D97-AF65-F5344CB8AC3E}">
        <p14:creationId xmlns:p14="http://schemas.microsoft.com/office/powerpoint/2010/main" val="1044900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it is the choice of context—whether it is the “parent document” or the “neighboring terms”—that decides what inter-term relationship your embedding space will capture. LSA, for example, was originally proposed to factorize the term-document matrix while word2vec originally predicted neighboring terms. However, you can also train the LSA model on term-term matrix while paragraph2vec already adapts the word2vec algorithm to predict terms given paragraph or document context.</a:t>
            </a:r>
          </a:p>
          <a:p>
            <a:endParaRPr lang="en-US" dirty="0"/>
          </a:p>
          <a:p>
            <a:r>
              <a:rPr lang="en-US" dirty="0"/>
              <a:t>The learning algorithm—for example, matrix factorization vs. neural networks—largely does not influence the relationship being modeled but only how well it is modeled.</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16</a:t>
            </a:fld>
            <a:endParaRPr lang="en-GB"/>
          </a:p>
        </p:txBody>
      </p:sp>
    </p:spTree>
    <p:extLst>
      <p:ext uri="{BB962C8B-B14F-4D97-AF65-F5344CB8AC3E}">
        <p14:creationId xmlns:p14="http://schemas.microsoft.com/office/powerpoint/2010/main" val="1484795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17</a:t>
            </a:fld>
            <a:endParaRPr lang="en-GB"/>
          </a:p>
        </p:txBody>
      </p:sp>
    </p:spTree>
    <p:extLst>
      <p:ext uri="{BB962C8B-B14F-4D97-AF65-F5344CB8AC3E}">
        <p14:creationId xmlns:p14="http://schemas.microsoft.com/office/powerpoint/2010/main" val="197353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dense embeddings are massively useful, we should not forget the original feature space from which they are learned. Because the sparse feature space is easier to interpret and hence provides an useful framework for understanding the relationships between the terms that we are modeling. Let’s look at some examples.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18</a:t>
            </a:fld>
            <a:endParaRPr lang="en-GB"/>
          </a:p>
        </p:txBody>
      </p:sp>
    </p:spTree>
    <p:extLst>
      <p:ext uri="{BB962C8B-B14F-4D97-AF65-F5344CB8AC3E}">
        <p14:creationId xmlns:p14="http://schemas.microsoft.com/office/powerpoint/2010/main" val="1945680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is a toy corpus consisting of 16 short texts. On the right, we have the vector representations for the same four terms—Seattle, Seahawks, Denver, and Broncos—but in three different observed feature spaces.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19</a:t>
            </a:fld>
            <a:endParaRPr lang="en-GB"/>
          </a:p>
        </p:txBody>
      </p:sp>
    </p:spTree>
    <p:extLst>
      <p:ext uri="{BB962C8B-B14F-4D97-AF65-F5344CB8AC3E}">
        <p14:creationId xmlns:p14="http://schemas.microsoft.com/office/powerpoint/2010/main" val="388045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Neural information retrieval refers to the application of neural network models with shallow or deep architectures to a variety of information retrieval tasks (e.g., web search or document ranking).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today’s talk I will share a number of lessons learned while exploring neural approaches to IR. I hope some of these will be relevant and useful to your own research and may be lead to some interesting discussions during the breaks later today.</a:t>
            </a:r>
          </a:p>
          <a:p>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2</a:t>
            </a:fld>
            <a:endParaRPr lang="en-GB"/>
          </a:p>
        </p:txBody>
      </p:sp>
    </p:spTree>
    <p:extLst>
      <p:ext uri="{BB962C8B-B14F-4D97-AF65-F5344CB8AC3E}">
        <p14:creationId xmlns:p14="http://schemas.microsoft.com/office/powerpoint/2010/main" val="959779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define our context to be the documents that contains the terms then we end up with a feature representation according to which Seattle is similar to Seahawks, and Denver is closer to Broncos. This is similar to how the original LSA paper defined context.</a:t>
            </a:r>
          </a:p>
          <a:p>
            <a:endParaRPr lang="en-US" dirty="0"/>
          </a:p>
          <a:p>
            <a:r>
              <a:rPr lang="en-US" dirty="0"/>
              <a:t>Note, in this visualization the grey/black circles indicate positive non-zero values. The black circles have no special significance. I am just using black to highlight the dimensions in which more than one term has a positive feature value.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20</a:t>
            </a:fld>
            <a:endParaRPr lang="en-GB"/>
          </a:p>
        </p:txBody>
      </p:sp>
    </p:spTree>
    <p:extLst>
      <p:ext uri="{BB962C8B-B14F-4D97-AF65-F5344CB8AC3E}">
        <p14:creationId xmlns:p14="http://schemas.microsoft.com/office/powerpoint/2010/main" val="1349513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define our context based on neighboring terms and the distance between the current and the neighboring term. So for example, Seattle is positive for the feature Wilson^{+2} because Wilson appears two positions to the right from Seattle in document 5. Seahawks on the other hand has a positive value for the feature Wilson^{+1}.</a:t>
            </a:r>
          </a:p>
          <a:p>
            <a:endParaRPr lang="en-US" dirty="0"/>
          </a:p>
          <a:p>
            <a:r>
              <a:rPr lang="en-US" dirty="0"/>
              <a:t>Now if you squint hard enough, you will notice that under this feature definition, Seattle has more overlapping features with Denver, and Seahawks is now closer to Broncos.</a:t>
            </a:r>
          </a:p>
          <a:p>
            <a:endParaRPr lang="en-US" dirty="0"/>
          </a:p>
          <a:p>
            <a:r>
              <a:rPr lang="en-US" dirty="0"/>
              <a:t>The terms that share similar representations in this space are similar by type, while in the previous example the words that are topically similar were closer together.</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21</a:t>
            </a:fld>
            <a:endParaRPr lang="en-GB"/>
          </a:p>
        </p:txBody>
      </p:sp>
    </p:spTree>
    <p:extLst>
      <p:ext uri="{BB962C8B-B14F-4D97-AF65-F5344CB8AC3E}">
        <p14:creationId xmlns:p14="http://schemas.microsoft.com/office/powerpoint/2010/main" val="3921352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our third feature space is also based on neighboring terms but we ignore the distance between the terms. So, now Seattle shares some common features with Seahawks—such as Wilson and Sherman—while also sharing some common features with Denver—for example, map and weather. This is the definition of context for the popular word2vec model and this crude visualization gives you some intuition about how word2vec embeddings generally capture some mixture of topical and type-based similarities between terms.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22</a:t>
            </a:fld>
            <a:endParaRPr lang="en-GB"/>
          </a:p>
        </p:txBody>
      </p:sp>
    </p:spTree>
    <p:extLst>
      <p:ext uri="{BB962C8B-B14F-4D97-AF65-F5344CB8AC3E}">
        <p14:creationId xmlns:p14="http://schemas.microsoft.com/office/powerpoint/2010/main" val="1946718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Word2vec is of course famously popular for demonstrating how simple vector algebra over the term embeddings can be useful for word analogy tasks. Here’s the same vector algebra being visualized in the sparse feature space. If you look at the vector for [Seahawks] – [Seattle] + [Denver] and the vector for Broncos then you can see the feature overlaps. While this visualization that I am using here is coarse, I still find it helpful to build some intuitive understanding of how vector algebra in these feature spaces give us somewhat meaningful answers.</a:t>
            </a:r>
          </a:p>
          <a:p>
            <a:endParaRPr lang="en-US" dirty="0"/>
          </a:p>
          <a:p>
            <a:r>
              <a:rPr lang="en-US" dirty="0"/>
              <a:t>Also, it reinforces the point that the regularities that makes such analogies possible exists in the original sparse feature space and isn’t some relationship that the neural model magically inferred.</a:t>
            </a:r>
          </a:p>
          <a:p>
            <a:endParaRPr lang="en-US" dirty="0"/>
          </a:p>
          <a:p>
            <a:r>
              <a:rPr lang="en-US" dirty="0"/>
              <a:t>Check out the paper by Levy et al. for a more detailed discussion on word analogy using observed (or as they call it, explicit) vector spaces.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23</a:t>
            </a:fld>
            <a:endParaRPr lang="en-GB"/>
          </a:p>
        </p:txBody>
      </p:sp>
    </p:spTree>
    <p:extLst>
      <p:ext uri="{BB962C8B-B14F-4D97-AF65-F5344CB8AC3E}">
        <p14:creationId xmlns:p14="http://schemas.microsoft.com/office/powerpoint/2010/main" val="2180834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clear intuition about the relationship you are modeling in your embedding space is important for practical reasons. For example, if you are going to use pre-trained word embeddings for different IR or NLP tasks, you may want to verify that the notions of similarity captured by your embedding model is aligned to the requirements of your target task.</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24</a:t>
            </a:fld>
            <a:endParaRPr lang="en-GB"/>
          </a:p>
        </p:txBody>
      </p:sp>
    </p:spTree>
    <p:extLst>
      <p:ext uri="{BB962C8B-B14F-4D97-AF65-F5344CB8AC3E}">
        <p14:creationId xmlns:p14="http://schemas.microsoft.com/office/powerpoint/2010/main" val="257256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 document ranking if the original search query is about London then you don’t want to present results about Sydney to the user. A text embedding model for this task should therefore not consider Sydney and London to be similar.</a:t>
            </a:r>
          </a:p>
          <a:p>
            <a:endParaRPr lang="en-US" dirty="0"/>
          </a:p>
          <a:p>
            <a:r>
              <a:rPr lang="en-US" dirty="0"/>
              <a:t>On the other hand, for query auto-completion London and Sydney would typically be recommended in the context of the same prefixes. So an embedding model suitable for this task may indeed consider London and Sydney to be similar.</a:t>
            </a:r>
          </a:p>
          <a:p>
            <a:endParaRPr lang="en-US" dirty="0"/>
          </a:p>
          <a:p>
            <a:r>
              <a:rPr lang="en-US" dirty="0"/>
              <a:t>A clear understanding of the relationship you are modeling may also guide you to use pre-trained embeddings in non-obvious ways.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25</a:t>
            </a:fld>
            <a:endParaRPr lang="en-GB"/>
          </a:p>
        </p:txBody>
      </p:sp>
    </p:spTree>
    <p:extLst>
      <p:ext uri="{BB962C8B-B14F-4D97-AF65-F5344CB8AC3E}">
        <p14:creationId xmlns:p14="http://schemas.microsoft.com/office/powerpoint/2010/main" val="2634550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people often overlook that there are two separate weight matrices of learnable parameters in the word2vec model corresponding to the embeddings for the input term and the output term. Let’s call them the IN and the OUT embeddings. Typically the OUT embeddings are discarded after training the word2vec model.</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26</a:t>
            </a:fld>
            <a:endParaRPr lang="en-GB"/>
          </a:p>
        </p:txBody>
      </p:sp>
    </p:spTree>
    <p:extLst>
      <p:ext uri="{BB962C8B-B14F-4D97-AF65-F5344CB8AC3E}">
        <p14:creationId xmlns:p14="http://schemas.microsoft.com/office/powerpoint/2010/main" val="3010133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IN-OUT similarity between two terms—i.e., the dot product between the IN embeddings of term 1 and the OUT embeddings of term 2—estimates their co-occurrence probability. This is exactly what the word2vec loss maximizes during training.</a:t>
            </a:r>
          </a:p>
          <a:p>
            <a:endParaRPr lang="en-US" dirty="0"/>
          </a:p>
          <a:p>
            <a:r>
              <a:rPr lang="en-US" dirty="0"/>
              <a:t>This IN-OUT similarity captures a more topical notion of term-term similarity. See how the nearest neighbors of “Yale” using the IN-IN similarity are other universities like Harvard or NYU? But under the IN-OUT similarity, Yale is closer to terms such as “faculty” and “alumni”.</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searching for a document about Yale, a retrieval system may want to rank documents that contain the terms “faculty” or “alumni” higher. You can represent the query terms using the IN embeddings and the document terms using the OUT embeddings and compute the average similarity between the query and document terms. You can use this similarity signal to re-rank the documents for a query.</a:t>
            </a:r>
          </a:p>
          <a:p>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27</a:t>
            </a:fld>
            <a:endParaRPr lang="en-GB"/>
          </a:p>
        </p:txBody>
      </p:sp>
    </p:spTree>
    <p:extLst>
      <p:ext uri="{BB962C8B-B14F-4D97-AF65-F5344CB8AC3E}">
        <p14:creationId xmlns:p14="http://schemas.microsoft.com/office/powerpoint/2010/main" val="4212596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Turns out this performs much better compared to using just the IN embeddings for query-document matching.</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28</a:t>
            </a:fld>
            <a:endParaRPr lang="en-GB"/>
          </a:p>
        </p:txBody>
      </p:sp>
    </p:spTree>
    <p:extLst>
      <p:ext uri="{BB962C8B-B14F-4D97-AF65-F5344CB8AC3E}">
        <p14:creationId xmlns:p14="http://schemas.microsoft.com/office/powerpoint/2010/main" val="2109331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you are interested, the word embeddings dataset used in this work is available online.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29</a:t>
            </a:fld>
            <a:endParaRPr lang="en-GB"/>
          </a:p>
        </p:txBody>
      </p:sp>
    </p:spTree>
    <p:extLst>
      <p:ext uri="{BB962C8B-B14F-4D97-AF65-F5344CB8AC3E}">
        <p14:creationId xmlns:p14="http://schemas.microsoft.com/office/powerpoint/2010/main" val="2117865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the way, we also recently wrote an introduction to neural IR for </a:t>
            </a:r>
            <a:r>
              <a:rPr lang="en-US" dirty="0" err="1"/>
              <a:t>FnTIR</a:t>
            </a:r>
            <a:r>
              <a:rPr lang="en-US" dirty="0"/>
              <a:t> that should be coming out later this year. The pre-print is online if you want to check it out.</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a:t>
            </a:fld>
            <a:endParaRPr lang="en-GB"/>
          </a:p>
        </p:txBody>
      </p:sp>
    </p:spTree>
    <p:extLst>
      <p:ext uri="{BB962C8B-B14F-4D97-AF65-F5344CB8AC3E}">
        <p14:creationId xmlns:p14="http://schemas.microsoft.com/office/powerpoint/2010/main" val="2230881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discussion about different notions of similarity isn’t constrained just to word embeddings but for any text embedding models. For example, we see similar parallels with the DSSM model for short text.</a:t>
            </a:r>
          </a:p>
          <a:p>
            <a:endParaRPr lang="en-US" dirty="0"/>
          </a:p>
          <a:p>
            <a:r>
              <a:rPr lang="en-US" dirty="0"/>
              <a:t>By using the DSSM model trained on query-document pairs, we find that the query Seattle is close to other queries about Seattle—for example, Seattle weather or IKEA Seattle—while using the model trained on prefix-suffix pairs the names of other cities are the closest neighbors to Seattle in the embedding space. You can see similar trends with the query Taylor Swift.</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30</a:t>
            </a:fld>
            <a:endParaRPr lang="en-GB"/>
          </a:p>
        </p:txBody>
      </p:sp>
    </p:spTree>
    <p:extLst>
      <p:ext uri="{BB962C8B-B14F-4D97-AF65-F5344CB8AC3E}">
        <p14:creationId xmlns:p14="http://schemas.microsoft.com/office/powerpoint/2010/main" val="737927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Turns out, you can even do analogy tasks using vector algebra over the DSSM text embeddings if you define the context carefully.</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31</a:t>
            </a:fld>
            <a:endParaRPr lang="en-GB"/>
          </a:p>
        </p:txBody>
      </p:sp>
    </p:spTree>
    <p:extLst>
      <p:ext uri="{BB962C8B-B14F-4D97-AF65-F5344CB8AC3E}">
        <p14:creationId xmlns:p14="http://schemas.microsoft.com/office/powerpoint/2010/main" val="408257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summarize, next time you are using word embeddings for your task, do not think of them as a dense black box or sprinkle them over your neural models like magical fairy dust or sriracha sauce. Instead, think carefully about the sparse feature space they approximate and the relationships between items in that space, and the appropriateness of that to your target task.</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32</a:t>
            </a:fld>
            <a:endParaRPr lang="en-GB"/>
          </a:p>
        </p:txBody>
      </p:sp>
    </p:spTree>
    <p:extLst>
      <p:ext uri="{BB962C8B-B14F-4D97-AF65-F5344CB8AC3E}">
        <p14:creationId xmlns:p14="http://schemas.microsoft.com/office/powerpoint/2010/main" val="2795993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way, here’s a slightly different take on the Sriracha metaphor for word embeddings…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33</a:t>
            </a:fld>
            <a:endParaRPr lang="en-GB"/>
          </a:p>
        </p:txBody>
      </p:sp>
    </p:spTree>
    <p:extLst>
      <p:ext uri="{BB962C8B-B14F-4D97-AF65-F5344CB8AC3E}">
        <p14:creationId xmlns:p14="http://schemas.microsoft.com/office/powerpoint/2010/main" val="3450464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#2…</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34</a:t>
            </a:fld>
            <a:endParaRPr lang="en-GB"/>
          </a:p>
        </p:txBody>
      </p:sp>
    </p:spTree>
    <p:extLst>
      <p:ext uri="{BB962C8B-B14F-4D97-AF65-F5344CB8AC3E}">
        <p14:creationId xmlns:p14="http://schemas.microsoft.com/office/powerpoint/2010/main" val="4031385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these two examples of queries that an IR system needs to handle.</a:t>
            </a:r>
          </a:p>
          <a:p>
            <a:endParaRPr lang="en-US" dirty="0"/>
          </a:p>
          <a:p>
            <a:r>
              <a:rPr lang="en-US" dirty="0"/>
              <a:t>The query on the left contains a rare term “</a:t>
            </a:r>
            <a:r>
              <a:rPr lang="en-US" dirty="0" err="1"/>
              <a:t>pekarovic</a:t>
            </a:r>
            <a:r>
              <a:rPr lang="en-US" dirty="0"/>
              <a:t>”. Traditional term counting based IR systems are actually pretty good at handling such queries. However, a model that learns latent representations will likely struggle because it is unlikely to have good representations for the terms it has never (or rarely) seen during training.</a:t>
            </a:r>
          </a:p>
          <a:p>
            <a:endParaRPr lang="en-US" dirty="0"/>
          </a:p>
          <a:p>
            <a:r>
              <a:rPr lang="en-US" dirty="0"/>
              <a:t>In the case of the query on the right, the relevant document likely doesn’t contain the term “channel” but rather “Sky Sports” or  may be “ESPN”. A latent matching model in this case may bear an advantage over an exact matching model because it can learn that “ESPN” and “channel” are related. </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35</a:t>
            </a:fld>
            <a:endParaRPr lang="en-GB"/>
          </a:p>
        </p:txBody>
      </p:sp>
    </p:spTree>
    <p:extLst>
      <p:ext uri="{BB962C8B-B14F-4D97-AF65-F5344CB8AC3E}">
        <p14:creationId xmlns:p14="http://schemas.microsoft.com/office/powerpoint/2010/main" val="2744298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IR model should consider both patterns of exact matches of query terms in the document as well as learn good latent representations of query-document text for matching.</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36</a:t>
            </a:fld>
            <a:endParaRPr lang="en-GB"/>
          </a:p>
        </p:txBody>
      </p:sp>
    </p:spTree>
    <p:extLst>
      <p:ext uri="{BB962C8B-B14F-4D97-AF65-F5344CB8AC3E}">
        <p14:creationId xmlns:p14="http://schemas.microsoft.com/office/powerpoint/2010/main" val="3889545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you can use your latent space model to re-rank the candidates generated by a lexical matching model. Or you can combine your latent space model with a lexical model directly at the same stage. The second approach brings us to…</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37</a:t>
            </a:fld>
            <a:endParaRPr lang="en-GB"/>
          </a:p>
        </p:txBody>
      </p:sp>
    </p:spTree>
    <p:extLst>
      <p:ext uri="{BB962C8B-B14F-4D97-AF65-F5344CB8AC3E}">
        <p14:creationId xmlns:p14="http://schemas.microsoft.com/office/powerpoint/2010/main" val="4288650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duet architecture. The duet architecture proposes to learn two separate sub-models—one that focuses on exact query term matches in the document while the other learns latent representations of query and document text for matching. The two sub-models are jointly trained for the ranking task.</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38</a:t>
            </a:fld>
            <a:endParaRPr lang="en-GB"/>
          </a:p>
        </p:txBody>
      </p:sp>
    </p:spTree>
    <p:extLst>
      <p:ext uri="{BB962C8B-B14F-4D97-AF65-F5344CB8AC3E}">
        <p14:creationId xmlns:p14="http://schemas.microsoft.com/office/powerpoint/2010/main" val="4054634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query “united states president” here’s a visualization of which terms in a passage the two sub-models focus on. On the left, the exact matching model can only see the occurrences of the query terms in the document. It is blind to all the other terms that may be present. This model may learn that more frequent term matches in the document is a good indication of the document’s relevance to the query, and that matches earlier in the document are more important. On the right, the latent space matching model considers the presence of words such as “Obama” and “federal” as important clues about the document’s relevance to the query “united states president”.</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39</a:t>
            </a:fld>
            <a:endParaRPr lang="en-GB"/>
          </a:p>
        </p:txBody>
      </p:sp>
    </p:spTree>
    <p:extLst>
      <p:ext uri="{BB962C8B-B14F-4D97-AF65-F5344CB8AC3E}">
        <p14:creationId xmlns:p14="http://schemas.microsoft.com/office/powerpoint/2010/main" val="62162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started…</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a:t>
            </a:fld>
            <a:endParaRPr lang="en-GB"/>
          </a:p>
        </p:txBody>
      </p:sp>
    </p:spTree>
    <p:extLst>
      <p:ext uri="{BB962C8B-B14F-4D97-AF65-F5344CB8AC3E}">
        <p14:creationId xmlns:p14="http://schemas.microsoft.com/office/powerpoint/2010/main" val="2923670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pretty significant improvements from the model that combines both lexical and semantic matching over any neural---or traditional---IR model that considers only one of these signals.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40</a:t>
            </a:fld>
            <a:endParaRPr lang="en-GB"/>
          </a:p>
        </p:txBody>
      </p:sp>
    </p:spTree>
    <p:extLst>
      <p:ext uri="{BB962C8B-B14F-4D97-AF65-F5344CB8AC3E}">
        <p14:creationId xmlns:p14="http://schemas.microsoft.com/office/powerpoint/2010/main" val="3712120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fun plot. I really like this one.</a:t>
            </a:r>
          </a:p>
          <a:p>
            <a:endParaRPr lang="en-US" dirty="0"/>
          </a:p>
          <a:p>
            <a:r>
              <a:rPr lang="en-US" dirty="0"/>
              <a:t>What we did here is take a test set and evaluate each of the models on individual queries in the set. Then we represent each model as a vector of their NDCG performance corresponding to each query in the set. What you see here is the clustering of the models based on what queries they perform well on. As you may notice the models that focus on lexical matching forms a very distinct cluster away from models that match in the latent space.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41</a:t>
            </a:fld>
            <a:endParaRPr lang="en-GB"/>
          </a:p>
        </p:txBody>
      </p:sp>
    </p:spTree>
    <p:extLst>
      <p:ext uri="{BB962C8B-B14F-4D97-AF65-F5344CB8AC3E}">
        <p14:creationId xmlns:p14="http://schemas.microsoft.com/office/powerpoint/2010/main" val="1248248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about rare terms and inputs isn’t just important for IR. For example, in machine translation and other NLP tasks you may come up with specific strategies to deal with rare terms—for example, learn when to copy them over exactly from the source sentence, or deal with the fact that these terms do not have well trained embeddings by paying more attention to their neighbors for context, or use special architectures, such as pointer networks, and so on.</a:t>
            </a:r>
          </a:p>
          <a:p>
            <a:endParaRPr lang="en-US" dirty="0"/>
          </a:p>
          <a:p>
            <a:r>
              <a:rPr lang="en-US" dirty="0"/>
              <a:t>The key takeaway message here is to think hard about how your representation learning model generalizes to the two ends of the input spectrum.</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42</a:t>
            </a:fld>
            <a:endParaRPr lang="en-GB"/>
          </a:p>
        </p:txBody>
      </p:sp>
    </p:spTree>
    <p:extLst>
      <p:ext uri="{BB962C8B-B14F-4D97-AF65-F5344CB8AC3E}">
        <p14:creationId xmlns:p14="http://schemas.microsoft.com/office/powerpoint/2010/main" val="4127206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play with the duet code it’s available on GitHub.</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43</a:t>
            </a:fld>
            <a:endParaRPr lang="en-GB"/>
          </a:p>
        </p:txBody>
      </p:sp>
    </p:spTree>
    <p:extLst>
      <p:ext uri="{BB962C8B-B14F-4D97-AF65-F5344CB8AC3E}">
        <p14:creationId xmlns:p14="http://schemas.microsoft.com/office/powerpoint/2010/main" val="236438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44</a:t>
            </a:fld>
            <a:endParaRPr lang="en-GB"/>
          </a:p>
        </p:txBody>
      </p:sp>
    </p:spTree>
    <p:extLst>
      <p:ext uri="{BB962C8B-B14F-4D97-AF65-F5344CB8AC3E}">
        <p14:creationId xmlns:p14="http://schemas.microsoft.com/office/powerpoint/2010/main" val="1975165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following two passages for the query “Albuquerque”. Both passages have exactly one match for the query term. However, a latent space based matching model can easily figure out that the first passage is about the city because of the presence of other terms such as “population”, “city”, and “area”. The mention of terms such as “simulator” and “device” in the second passage indicates that the passage is not about a city, even though it mentions one.</a:t>
            </a:r>
          </a:p>
          <a:p>
            <a:endParaRPr lang="en-US" dirty="0"/>
          </a:p>
          <a:p>
            <a:r>
              <a:rPr lang="en-US" dirty="0"/>
              <a:t>The latent space model can tell these two passages apart because it learns embeddings or representations which implicitly encode these term-term relatedness. In fact, a crude way to think about these models may be to imagine them as memorizing a very noisy version of term co-occurrences from the “real world”.</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45</a:t>
            </a:fld>
            <a:endParaRPr lang="en-GB"/>
          </a:p>
        </p:txBody>
      </p:sp>
    </p:spTree>
    <p:extLst>
      <p:ext uri="{BB962C8B-B14F-4D97-AF65-F5344CB8AC3E}">
        <p14:creationId xmlns:p14="http://schemas.microsoft.com/office/powerpoint/2010/main" val="40411967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working on the duet model, we noticed that the semantic sub-model requires significantly large amount of training data and keeps improving as it sees more training samples. Effectively, constrained only by some model capacity, the semantic sub-model is “memorizing” certain correlations in the data that may be useful for its relevance estimation task.</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46</a:t>
            </a:fld>
            <a:endParaRPr lang="en-GB"/>
          </a:p>
        </p:txBody>
      </p:sp>
    </p:spTree>
    <p:extLst>
      <p:ext uri="{BB962C8B-B14F-4D97-AF65-F5344CB8AC3E}">
        <p14:creationId xmlns:p14="http://schemas.microsoft.com/office/powerpoint/2010/main" val="2674759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an important philosophical question. When designing an IR model should we imagine our model behaving like a library—in that it tries to know “everything about everything”—or should our model behave like a librarian who may have limited information to start with but given the task of finding out information about a narrow topic—say in micro-biology—she may know which section of the library to go look at. Once in that section she may quickly read up some books to better navigate to a particular shelf, repeat the same process again till she finds the correct book, then the chapter, and finally the page where the relevant information is located.</a:t>
            </a:r>
          </a:p>
          <a:p>
            <a:endParaRPr lang="en-US" dirty="0"/>
          </a:p>
          <a:p>
            <a:r>
              <a:rPr lang="en-US" dirty="0"/>
              <a:t>This notion of “learning at query time” is actually pretty popular in IR in the form of pseudo-relevance feedback or PRF. In PRF, a traditional IR model retrieves an initial set of results. The results from this first round of retrieval is used to update the query (e.g., updating the query language model via query expansion), and then a new round of retrieval is executed based on the new information.</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47</a:t>
            </a:fld>
            <a:endParaRPr lang="en-GB"/>
          </a:p>
        </p:txBody>
      </p:sp>
    </p:spTree>
    <p:extLst>
      <p:ext uri="{BB962C8B-B14F-4D97-AF65-F5344CB8AC3E}">
        <p14:creationId xmlns:p14="http://schemas.microsoft.com/office/powerpoint/2010/main" val="42686492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generally refer to this as a local (or query-specific) analysis. When we learn a global embedding space for terms and use that for either query-document matching or for query expansion, then we are, in contrast, performing a global—or query-independent—analysis. It is intuitive that a local analysis, while costlier, would hold certain advantages over a global analysis.</a:t>
            </a:r>
          </a:p>
          <a:p>
            <a:endParaRPr lang="en-US" dirty="0"/>
          </a:p>
          <a:p>
            <a:r>
              <a:rPr lang="en-US" dirty="0"/>
              <a:t>But we can also extend the idea of local analysis to learning term embeddings.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48</a:t>
            </a:fld>
            <a:endParaRPr lang="en-GB"/>
          </a:p>
        </p:txBody>
      </p:sp>
    </p:spTree>
    <p:extLst>
      <p:ext uri="{BB962C8B-B14F-4D97-AF65-F5344CB8AC3E}">
        <p14:creationId xmlns:p14="http://schemas.microsoft.com/office/powerpoint/2010/main" val="3334248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paper couple of years ago, we experimented with the idea of learning a completely new query-specific term embedding space at query-time. As the figure shows, we submit the original query to a retrieval system and retrieve the initial set of document candidates. We then train a word embedding model on this subset of the collection, and use this embedding model to predict good terms for query expansion. The expanded query is then submitted back to the retrieval system and the new set of retrieved documents is finally presented to the user.</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49</a:t>
            </a:fld>
            <a:endParaRPr lang="en-GB"/>
          </a:p>
        </p:txBody>
      </p:sp>
    </p:spTree>
    <p:extLst>
      <p:ext uri="{BB962C8B-B14F-4D97-AF65-F5344CB8AC3E}">
        <p14:creationId xmlns:p14="http://schemas.microsoft.com/office/powerpoint/2010/main" val="933825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embeddings. Word embeddings are hugely popular as building blocks in neural models for text.</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5</a:t>
            </a:fld>
            <a:endParaRPr lang="en-GB"/>
          </a:p>
        </p:txBody>
      </p:sp>
    </p:spTree>
    <p:extLst>
      <p:ext uri="{BB962C8B-B14F-4D97-AF65-F5344CB8AC3E}">
        <p14:creationId xmlns:p14="http://schemas.microsoft.com/office/powerpoint/2010/main" val="17609947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“locally-trained” or query specific word embedding space proved to be more effective for query expansion in our experiments.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50</a:t>
            </a:fld>
            <a:endParaRPr lang="en-GB"/>
          </a:p>
        </p:txBody>
      </p:sp>
    </p:spTree>
    <p:extLst>
      <p:ext uri="{BB962C8B-B14F-4D97-AF65-F5344CB8AC3E}">
        <p14:creationId xmlns:p14="http://schemas.microsoft.com/office/powerpoint/2010/main" val="25281926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visualization from the paper. At the center, the small blue dot represents the query. All the other dots represent the candidate terms for expansion. The red dots are the good expansion terms while the white dots are the less useful expansion terms. We select expansion terms by searching the neighborhood around the query. Clearly, as you can see, in the local embedding space the good expansion terms are close to the query while in the global embedding space they are scattered all over.</a:t>
            </a:r>
          </a:p>
          <a:p>
            <a:endParaRPr lang="en-US" dirty="0"/>
          </a:p>
          <a:p>
            <a:r>
              <a:rPr lang="en-US" dirty="0"/>
              <a:t>We saw this pattern consistently across multiple queries we inspected.</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51</a:t>
            </a:fld>
            <a:endParaRPr lang="en-GB"/>
          </a:p>
        </p:txBody>
      </p:sp>
    </p:spTree>
    <p:extLst>
      <p:ext uri="{BB962C8B-B14F-4D97-AF65-F5344CB8AC3E}">
        <p14:creationId xmlns:p14="http://schemas.microsoft.com/office/powerpoint/2010/main" val="33051532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way to think about this local vs. global analysis question. When we train a model on a random sample of the full collection the model may never see certain topics. However, these topics may still have enough number of documents for learning reliable representations from if only our model wasn’t trying to learn “everything about everything” but focusing on this single topic.</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52</a:t>
            </a:fld>
            <a:endParaRPr lang="en-GB"/>
          </a:p>
        </p:txBody>
      </p:sp>
    </p:spTree>
    <p:extLst>
      <p:ext uri="{BB962C8B-B14F-4D97-AF65-F5344CB8AC3E}">
        <p14:creationId xmlns:p14="http://schemas.microsoft.com/office/powerpoint/2010/main" val="40292317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analysis will often give you an advantage over global analysis and I hope we will explore this idea much more in the context of other tasks and models in the future.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53</a:t>
            </a:fld>
            <a:endParaRPr lang="en-GB"/>
          </a:p>
        </p:txBody>
      </p:sp>
    </p:spTree>
    <p:extLst>
      <p:ext uri="{BB962C8B-B14F-4D97-AF65-F5344CB8AC3E}">
        <p14:creationId xmlns:p14="http://schemas.microsoft.com/office/powerpoint/2010/main" val="1456755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as my co-author would put it…</a:t>
            </a:r>
          </a:p>
          <a:p>
            <a:endParaRPr lang="en-US" dirty="0"/>
          </a:p>
          <a:p>
            <a:r>
              <a:rPr lang="en-US" dirty="0"/>
              <a:t>In case you are wondering, the pun here is on the GloVe name (as in Global Vectors vs. Local vectors).</a:t>
            </a:r>
          </a:p>
          <a:p>
            <a:endParaRPr lang="en-US" dirty="0"/>
          </a:p>
          <a:p>
            <a:r>
              <a:rPr lang="en-US" dirty="0"/>
              <a:t>I almost convinced Fernando to name the paper </a:t>
            </a:r>
            <a:r>
              <a:rPr lang="en-US" dirty="0" err="1"/>
              <a:t>LoVe</a:t>
            </a:r>
            <a:r>
              <a:rPr lang="en-US" dirty="0"/>
              <a:t>. Almost.</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54</a:t>
            </a:fld>
            <a:endParaRPr lang="en-GB"/>
          </a:p>
        </p:txBody>
      </p:sp>
    </p:spTree>
    <p:extLst>
      <p:ext uri="{BB962C8B-B14F-4D97-AF65-F5344CB8AC3E}">
        <p14:creationId xmlns:p14="http://schemas.microsoft.com/office/powerpoint/2010/main" val="4014864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#4.</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55</a:t>
            </a:fld>
            <a:endParaRPr lang="en-GB"/>
          </a:p>
        </p:txBody>
      </p:sp>
    </p:spTree>
    <p:extLst>
      <p:ext uri="{BB962C8B-B14F-4D97-AF65-F5344CB8AC3E}">
        <p14:creationId xmlns:p14="http://schemas.microsoft.com/office/powerpoint/2010/main" val="18377253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Clever Hans was a horse. It was claimed that he could do simple arithmetic. If you asked Hans a question he would respond by tapping his hoof. After a thorough investigation, it was, however, determined that what Clever Hans was really good at was at reading very subtle and, in fact, unintentional clues that his trainer was giving him via his body language. Hans didn’t know arithmetic at all. But he was very good at spotting body language that CORRELATED highly with the right answer.</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56</a:t>
            </a:fld>
            <a:endParaRPr lang="en-GB"/>
          </a:p>
        </p:txBody>
      </p:sp>
    </p:spTree>
    <p:extLst>
      <p:ext uri="{BB962C8B-B14F-4D97-AF65-F5344CB8AC3E}">
        <p14:creationId xmlns:p14="http://schemas.microsoft.com/office/powerpoint/2010/main" val="5065650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just spoken about how latent matching models “sort of” memorizes term relatedness or co-occurrences from the training data. So if you train such a model on, say, a recent news collection it may learn that the phrase “</a:t>
            </a:r>
            <a:r>
              <a:rPr lang="en-US" dirty="0" err="1"/>
              <a:t>uk</a:t>
            </a:r>
            <a:r>
              <a:rPr lang="en-US" dirty="0"/>
              <a:t> prime minister” is related to Theresa May. Now if you evaluate the same model on older TREC collections where a more meaningful association would have been with John Major, then your model performance may degrade.</a:t>
            </a:r>
          </a:p>
          <a:p>
            <a:endParaRPr lang="en-US" dirty="0"/>
          </a:p>
          <a:p>
            <a:r>
              <a:rPr lang="en-US" dirty="0"/>
              <a:t>This is problematic because what this means is that your model is “overfitting” to the distributions of your training data which may evolve over time or differ across collections. Phrasing it differently, your deep neural model has just very cleverly—like Hans the horse—learnt to depend on interesting correlations that do not generalize and may have ignored the more useful signals for actually modeling relevance.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57</a:t>
            </a:fld>
            <a:endParaRPr lang="en-GB"/>
          </a:p>
        </p:txBody>
      </p:sp>
    </p:spTree>
    <p:extLst>
      <p:ext uri="{BB962C8B-B14F-4D97-AF65-F5344CB8AC3E}">
        <p14:creationId xmlns:p14="http://schemas.microsoft.com/office/powerpoint/2010/main" val="35280678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traditional IR model, such as BM25, makes very few assumptions about the target collection. You can argue that the inverse document frequencies (and couple of the BM25 hyper-parameters) are all that you would learn from your collection. Which is why you can throw BM25 at most retrieval task (e.g., TREC or Web ranking in Bing) and it would give you pretty reasonable performance in most cases out-of-the-box. </a:t>
            </a:r>
            <a:br>
              <a:rPr lang="en-US" dirty="0"/>
            </a:br>
            <a:br>
              <a:rPr lang="en-US" dirty="0"/>
            </a:br>
            <a:r>
              <a:rPr lang="en-US" dirty="0"/>
              <a:t>On the other hand, take a deep neural model and train it on Bing Web ranking task and then evaluate it on TREC data and I bet it falls flat on its face.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58</a:t>
            </a:fld>
            <a:endParaRPr lang="en-GB"/>
          </a:p>
        </p:txBody>
      </p:sp>
    </p:spTree>
    <p:extLst>
      <p:ext uri="{BB962C8B-B14F-4D97-AF65-F5344CB8AC3E}">
        <p14:creationId xmlns:p14="http://schemas.microsoft.com/office/powerpoint/2010/main" val="26784362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important problem. Think about an enterprise search solution that needs to cater to a large number of tenants. You train your model on only a few tenants—either because of privacy constraints or because most tenants are too small and you don’t have enough training data for the others. But afterwards you need to deploy the same model to all the tenants. Good cross domain performance would be key in such a setting.</a:t>
            </a:r>
          </a:p>
          <a:p>
            <a:endParaRPr lang="en-US" dirty="0"/>
          </a:p>
          <a:p>
            <a:r>
              <a:rPr lang="en-US" dirty="0"/>
              <a:t>How can we make these deep and large machine learning models—with all their lovely bells and whistles—as robust as a simple BM25 baseline?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59</a:t>
            </a:fld>
            <a:endParaRPr lang="en-GB"/>
          </a:p>
        </p:txBody>
      </p:sp>
    </p:spTree>
    <p:extLst>
      <p:ext uri="{BB962C8B-B14F-4D97-AF65-F5344CB8AC3E}">
        <p14:creationId xmlns:p14="http://schemas.microsoft.com/office/powerpoint/2010/main" val="388714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Manning famously referred to word2vec as the “Sriracha sauce of deep learning”. By popular wisdom, regardless of your neural model or target task, throw in some word embeddings and everything magically gets a little better.</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6</a:t>
            </a:fld>
            <a:endParaRPr lang="en-GB"/>
          </a:p>
        </p:txBody>
      </p:sp>
    </p:spTree>
    <p:extLst>
      <p:ext uri="{BB962C8B-B14F-4D97-AF65-F5344CB8AC3E}">
        <p14:creationId xmlns:p14="http://schemas.microsoft.com/office/powerpoint/2010/main" val="2316330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recently started doing some work in this space motivated actually by some other recent work in NLP on using adversarial learning for cross domain regularization.</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60</a:t>
            </a:fld>
            <a:endParaRPr lang="en-GB"/>
          </a:p>
        </p:txBody>
      </p:sp>
    </p:spTree>
    <p:extLst>
      <p:ext uri="{BB962C8B-B14F-4D97-AF65-F5344CB8AC3E}">
        <p14:creationId xmlns:p14="http://schemas.microsoft.com/office/powerpoint/2010/main" val="29922503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see some improvements, if we are honest they are quite modest compared to the scale of challenges we see in this space. A lot more work is required.</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61</a:t>
            </a:fld>
            <a:endParaRPr lang="en-GB"/>
          </a:p>
        </p:txBody>
      </p:sp>
    </p:spTree>
    <p:extLst>
      <p:ext uri="{BB962C8B-B14F-4D97-AF65-F5344CB8AC3E}">
        <p14:creationId xmlns:p14="http://schemas.microsoft.com/office/powerpoint/2010/main" val="65810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risk of memorizing correlations isn’t only to inferior performances. It also has many strong ethical implications. Many of the real world collections we train on are naturally biased and encode a lot of our own unfortunate stereotypes. Here’s an interesting paper from some of my colleagues at MSR pointing out how word embeddings may encode gender biases when trained on public collections such as Google News dataset.</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62</a:t>
            </a:fld>
            <a:endParaRPr lang="en-GB"/>
          </a:p>
        </p:txBody>
      </p:sp>
    </p:spTree>
    <p:extLst>
      <p:ext uri="{BB962C8B-B14F-4D97-AF65-F5344CB8AC3E}">
        <p14:creationId xmlns:p14="http://schemas.microsoft.com/office/powerpoint/2010/main" val="32321911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you can see here how certain types of jobs may be unintentionally considered to be more male than female in the learned word embedding space.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63</a:t>
            </a:fld>
            <a:endParaRPr lang="en-GB"/>
          </a:p>
        </p:txBody>
      </p:sp>
    </p:spTree>
    <p:extLst>
      <p:ext uri="{BB962C8B-B14F-4D97-AF65-F5344CB8AC3E}">
        <p14:creationId xmlns:p14="http://schemas.microsoft.com/office/powerpoint/2010/main" val="18110422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 critical of what your model is learning. Some of it may be useful but also brittle that breaks easily when your test distributions change ever so slightly. Or the model may learn patterns that may have unintended and negative consequences.</a:t>
            </a:r>
          </a:p>
          <a:p>
            <a:endParaRPr lang="en-US" dirty="0"/>
          </a:p>
          <a:p>
            <a:r>
              <a:rPr lang="en-US" dirty="0"/>
              <a:t>A whole lot can be said here about interpretability of ML models, causal modeling, and even about model generalization. These are very important research topics that we need to continue making significant progress on.</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64</a:t>
            </a:fld>
            <a:endParaRPr lang="en-GB"/>
          </a:p>
        </p:txBody>
      </p:sp>
    </p:spTree>
    <p:extLst>
      <p:ext uri="{BB962C8B-B14F-4D97-AF65-F5344CB8AC3E}">
        <p14:creationId xmlns:p14="http://schemas.microsoft.com/office/powerpoint/2010/main" val="10088792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message from me for today is one of caution and optimism.</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65</a:t>
            </a:fld>
            <a:endParaRPr lang="en-GB"/>
          </a:p>
        </p:txBody>
      </p:sp>
    </p:spTree>
    <p:extLst>
      <p:ext uri="{BB962C8B-B14F-4D97-AF65-F5344CB8AC3E}">
        <p14:creationId xmlns:p14="http://schemas.microsoft.com/office/powerpoint/2010/main" val="2530924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familiar with the saying “if all you have is a hammer then everything looks like a nail”.</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66</a:t>
            </a:fld>
            <a:endParaRPr lang="en-GB"/>
          </a:p>
        </p:txBody>
      </p:sp>
    </p:spTree>
    <p:extLst>
      <p:ext uri="{BB962C8B-B14F-4D97-AF65-F5344CB8AC3E}">
        <p14:creationId xmlns:p14="http://schemas.microsoft.com/office/powerpoint/2010/main" val="42943838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in the context of my own research, neural networks is the hammer and IR tasks the nail.</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67</a:t>
            </a:fld>
            <a:endParaRPr lang="en-GB"/>
          </a:p>
        </p:txBody>
      </p:sp>
    </p:spTree>
    <p:extLst>
      <p:ext uri="{BB962C8B-B14F-4D97-AF65-F5344CB8AC3E}">
        <p14:creationId xmlns:p14="http://schemas.microsoft.com/office/powerpoint/2010/main" val="28180252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neural models have shown breakthrough improvements in many fields and tasks. There’s a lot that the neural IR community can learn from, say, the neural NLP or neural computer vision community. But we should be careful that we do not fall in the trap of getting too excited with what has worked in these other fields and dedicate all our energies to finding suitable IR problems to try them on.</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68</a:t>
            </a:fld>
            <a:endParaRPr lang="en-GB"/>
          </a:p>
        </p:txBody>
      </p:sp>
    </p:spTree>
    <p:extLst>
      <p:ext uri="{BB962C8B-B14F-4D97-AF65-F5344CB8AC3E}">
        <p14:creationId xmlns:p14="http://schemas.microsoft.com/office/powerpoint/2010/main" val="16641483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neural models that learn text embeddings can help with the vocabulary mismatch issue in IR. However, the vocabulary mismatch problem is way more severe when you are matching short text against short text, as opposed to retrieving long text documents in response to short text queries. So not surprisingly people more often evaluate their new and shiny neural models on short text matching tasks where they are more likely to show an improvement over exact term matching techniques.</a:t>
            </a:r>
          </a:p>
          <a:p>
            <a:endParaRPr lang="en-US" dirty="0"/>
          </a:p>
          <a:p>
            <a:r>
              <a:rPr lang="en-US" dirty="0"/>
              <a:t>But retrieving long document text is far from being a solved problem. Many different challenges exist that may require new ways of thinking about these ML models. These are hard challenges but also the ones that are more likely to motivate us to make new breakthroughs in neural models and machine learning in general.</a:t>
            </a:r>
          </a:p>
          <a:p>
            <a:endParaRPr lang="en-US" dirty="0"/>
          </a:p>
          <a:p>
            <a:r>
              <a:rPr lang="en-US" dirty="0"/>
              <a:t>Also, if your model is really trying to address the vocabulary mismatch problem then do not forget to compare with strong IR baselines such as PRF that also focuses on the same issue.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69</a:t>
            </a:fld>
            <a:endParaRPr lang="en-GB"/>
          </a:p>
        </p:txBody>
      </p:sp>
    </p:spTree>
    <p:extLst>
      <p:ext uri="{BB962C8B-B14F-4D97-AF65-F5344CB8AC3E}">
        <p14:creationId xmlns:p14="http://schemas.microsoft.com/office/powerpoint/2010/main" val="180346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here’s the problem, word embeddings are also famously opaque. If we look at a 200 dimensional word2vec representation for the term banana, it’s hard to guess the properties of the fruit that have been captured by these numbers.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7</a:t>
            </a:fld>
            <a:endParaRPr lang="en-GB"/>
          </a:p>
        </p:txBody>
      </p:sp>
    </p:spTree>
    <p:extLst>
      <p:ext uri="{BB962C8B-B14F-4D97-AF65-F5344CB8AC3E}">
        <p14:creationId xmlns:p14="http://schemas.microsoft.com/office/powerpoint/2010/main" val="28014731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a lot of innovations in text matching models in general in the last few years.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70</a:t>
            </a:fld>
            <a:endParaRPr lang="en-GB"/>
          </a:p>
        </p:txBody>
      </p:sp>
    </p:spTree>
    <p:extLst>
      <p:ext uri="{BB962C8B-B14F-4D97-AF65-F5344CB8AC3E}">
        <p14:creationId xmlns:p14="http://schemas.microsoft.com/office/powerpoint/2010/main" val="1445969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should also not forget that IR is not just about matching.</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71</a:t>
            </a:fld>
            <a:endParaRPr lang="en-GB"/>
          </a:p>
        </p:txBody>
      </p:sp>
    </p:spTree>
    <p:extLst>
      <p:ext uri="{BB962C8B-B14F-4D97-AF65-F5344CB8AC3E}">
        <p14:creationId xmlns:p14="http://schemas.microsoft.com/office/powerpoint/2010/main" val="29563756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much </a:t>
            </a:r>
            <a:r>
              <a:rPr lang="en-US" dirty="0" err="1"/>
              <a:t>much</a:t>
            </a:r>
            <a:r>
              <a:rPr lang="en-US" dirty="0"/>
              <a:t> more and neural IR has the opportunity to impact across the board.</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72</a:t>
            </a:fld>
            <a:endParaRPr lang="en-GB"/>
          </a:p>
        </p:txBody>
      </p:sp>
    </p:spTree>
    <p:extLst>
      <p:ext uri="{BB962C8B-B14F-4D97-AF65-F5344CB8AC3E}">
        <p14:creationId xmlns:p14="http://schemas.microsoft.com/office/powerpoint/2010/main" val="11092608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 a large scale IR system such as the Web ranking stack in Bing, generating the candidates for ranking in itself is a very complex challenge that needs to trade-off effectiveness with efficiency. Recently, there has been some very exciting successes in Bing in using reinforcement learning based approaches to dynamic query match planning. These are hard problems where the return on investment from new model innovations is significantly high. So think broadly and creatively when you are thinking about neural approaches to your favorite research domain.</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73</a:t>
            </a:fld>
            <a:endParaRPr lang="en-GB"/>
          </a:p>
        </p:txBody>
      </p:sp>
    </p:spTree>
    <p:extLst>
      <p:ext uri="{BB962C8B-B14F-4D97-AF65-F5344CB8AC3E}">
        <p14:creationId xmlns:p14="http://schemas.microsoft.com/office/powerpoint/2010/main" val="17348046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prstClr val="white"/>
                </a:solidFill>
                <a:latin typeface="Segoe UI Light"/>
                <a:ea typeface="+mn-ea"/>
                <a:cs typeface="+mn-cs"/>
              </a:rPr>
              <a:t>Last but not the least, the goal of neural IR should not just be to demonstrate breakthrough performance improvements across a portfolio of IR tasks. But rather these new machine learning models should also grow our fundamental understanding of the field of information retrieval itself.</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74</a:t>
            </a:fld>
            <a:endParaRPr lang="en-GB"/>
          </a:p>
        </p:txBody>
      </p:sp>
    </p:spTree>
    <p:extLst>
      <p:ext uri="{BB962C8B-B14F-4D97-AF65-F5344CB8AC3E}">
        <p14:creationId xmlns:p14="http://schemas.microsoft.com/office/powerpoint/2010/main" val="12811958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IR and NLP communities shares many common challenges. At the same time some of the challenges in IR are distinct from NLP, and vice versa. There may be benefits if these communities became more familiar with the challenges and learnings from the other side. The ML, the NLP, and the IR communities have a lot to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 I </a:t>
            </a:r>
            <a:r>
              <a:rPr lang="en-US" sz="1200" dirty="0"/>
              <a:t>end this talk on a note of excitement towards all the future cross disciplinary research we may see coming out of these communities and what we may achieve together.</a:t>
            </a:r>
            <a:endParaRPr lang="en-GB" sz="1200" dirty="0"/>
          </a:p>
          <a:p>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75</a:t>
            </a:fld>
            <a:endParaRPr lang="en-GB"/>
          </a:p>
        </p:txBody>
      </p:sp>
    </p:spTree>
    <p:extLst>
      <p:ext uri="{BB962C8B-B14F-4D97-AF65-F5344CB8AC3E}">
        <p14:creationId xmlns:p14="http://schemas.microsoft.com/office/powerpoint/2010/main" val="4144953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inviting me to present today!</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76</a:t>
            </a:fld>
            <a:endParaRPr lang="en-GB"/>
          </a:p>
        </p:txBody>
      </p:sp>
    </p:spTree>
    <p:extLst>
      <p:ext uri="{BB962C8B-B14F-4D97-AF65-F5344CB8AC3E}">
        <p14:creationId xmlns:p14="http://schemas.microsoft.com/office/powerpoint/2010/main" val="982500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history of learning short and dense vector representations for terms goes far beyond the recent wave of neural embedding models. The paper on Latent Semantic Analysis—or LSA—for example was written almost 30 years ago.</a:t>
            </a:r>
          </a:p>
          <a:p>
            <a:endParaRPr lang="en-US" dirty="0"/>
          </a:p>
          <a:p>
            <a:r>
              <a:rPr lang="en-US" dirty="0"/>
              <a:t>In that time, many different approaches have been proposed for learning vector representations of text. An obvious question that arises is how these different embedding models—for example, LSA, word2vec, or GloVe—compare to each to other? And I don’t mean just in terms of their performance on an arbitrary set of NLP or IR tasks—which, by the way, may also be influenced significantly by a variety of hyper-parameter choices and other externalities such as the amount of available training data—but in terms of the relationships between items that these models inherently capture. What framework do we have at our disposal that we can use to build intuitions about these dense vector spaces?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8</a:t>
            </a:fld>
            <a:endParaRPr lang="en-GB"/>
          </a:p>
        </p:txBody>
      </p:sp>
    </p:spTree>
    <p:extLst>
      <p:ext uri="{BB962C8B-B14F-4D97-AF65-F5344CB8AC3E}">
        <p14:creationId xmlns:p14="http://schemas.microsoft.com/office/powerpoint/2010/main" val="210302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pause and remind ourselves what an “embedding” exactly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embedding is a mapping from one vector space to another such that the relationships between the items are preserved across these two different spaces.</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9</a:t>
            </a:fld>
            <a:endParaRPr lang="en-GB"/>
          </a:p>
        </p:txBody>
      </p:sp>
    </p:spTree>
    <p:extLst>
      <p:ext uri="{BB962C8B-B14F-4D97-AF65-F5344CB8AC3E}">
        <p14:creationId xmlns:p14="http://schemas.microsoft.com/office/powerpoint/2010/main" val="2580481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D909F5-6A0C-4B51-B7D4-33E6C19FAE41}" type="datetimeFigureOut">
              <a:rPr lang="en-GB" smtClean="0"/>
              <a:t>14/05/2018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71C7DC-E4FB-4F4E-B09A-C087AA2BA0F3}" type="slidenum">
              <a:rPr lang="en-GB" smtClean="0"/>
              <a:t>‹#›</a:t>
            </a:fld>
            <a:endParaRPr lang="en-GB"/>
          </a:p>
        </p:txBody>
      </p:sp>
    </p:spTree>
    <p:extLst>
      <p:ext uri="{BB962C8B-B14F-4D97-AF65-F5344CB8AC3E}">
        <p14:creationId xmlns:p14="http://schemas.microsoft.com/office/powerpoint/2010/main" val="2289861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D909F5-6A0C-4B51-B7D4-33E6C19FAE41}" type="datetimeFigureOut">
              <a:rPr lang="en-GB" smtClean="0"/>
              <a:t>14/05/2018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71C7DC-E4FB-4F4E-B09A-C087AA2BA0F3}" type="slidenum">
              <a:rPr lang="en-GB" smtClean="0"/>
              <a:t>‹#›</a:t>
            </a:fld>
            <a:endParaRPr lang="en-GB"/>
          </a:p>
        </p:txBody>
      </p:sp>
    </p:spTree>
    <p:extLst>
      <p:ext uri="{BB962C8B-B14F-4D97-AF65-F5344CB8AC3E}">
        <p14:creationId xmlns:p14="http://schemas.microsoft.com/office/powerpoint/2010/main" val="50202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D909F5-6A0C-4B51-B7D4-33E6C19FAE41}" type="datetimeFigureOut">
              <a:rPr lang="en-GB" smtClean="0"/>
              <a:t>14/05/2018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71C7DC-E4FB-4F4E-B09A-C087AA2BA0F3}" type="slidenum">
              <a:rPr lang="en-GB" smtClean="0"/>
              <a:t>‹#›</a:t>
            </a:fld>
            <a:endParaRPr lang="en-GB"/>
          </a:p>
        </p:txBody>
      </p:sp>
    </p:spTree>
    <p:extLst>
      <p:ext uri="{BB962C8B-B14F-4D97-AF65-F5344CB8AC3E}">
        <p14:creationId xmlns:p14="http://schemas.microsoft.com/office/powerpoint/2010/main" val="184552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953FB0-82F1-4EB9-9F97-C27649C8B6D1}" type="datetimeFigureOut">
              <a:rPr lang="en-GB" smtClean="0"/>
              <a:t>14/05/2018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32202450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D909F5-6A0C-4B51-B7D4-33E6C19FAE41}" type="datetimeFigureOut">
              <a:rPr lang="en-GB" smtClean="0"/>
              <a:t>14/05/2018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71C7DC-E4FB-4F4E-B09A-C087AA2BA0F3}" type="slidenum">
              <a:rPr lang="en-GB" smtClean="0"/>
              <a:t>‹#›</a:t>
            </a:fld>
            <a:endParaRPr lang="en-GB"/>
          </a:p>
        </p:txBody>
      </p:sp>
    </p:spTree>
    <p:extLst>
      <p:ext uri="{BB962C8B-B14F-4D97-AF65-F5344CB8AC3E}">
        <p14:creationId xmlns:p14="http://schemas.microsoft.com/office/powerpoint/2010/main" val="361894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D909F5-6A0C-4B51-B7D4-33E6C19FAE41}" type="datetimeFigureOut">
              <a:rPr lang="en-GB" smtClean="0"/>
              <a:t>14/05/2018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71C7DC-E4FB-4F4E-B09A-C087AA2BA0F3}" type="slidenum">
              <a:rPr lang="en-GB" smtClean="0"/>
              <a:t>‹#›</a:t>
            </a:fld>
            <a:endParaRPr lang="en-GB"/>
          </a:p>
        </p:txBody>
      </p:sp>
    </p:spTree>
    <p:extLst>
      <p:ext uri="{BB962C8B-B14F-4D97-AF65-F5344CB8AC3E}">
        <p14:creationId xmlns:p14="http://schemas.microsoft.com/office/powerpoint/2010/main" val="426502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D909F5-6A0C-4B51-B7D4-33E6C19FAE41}" type="datetimeFigureOut">
              <a:rPr lang="en-GB" smtClean="0"/>
              <a:t>14/05/2018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71C7DC-E4FB-4F4E-B09A-C087AA2BA0F3}" type="slidenum">
              <a:rPr lang="en-GB" smtClean="0"/>
              <a:t>‹#›</a:t>
            </a:fld>
            <a:endParaRPr lang="en-GB"/>
          </a:p>
        </p:txBody>
      </p:sp>
    </p:spTree>
    <p:extLst>
      <p:ext uri="{BB962C8B-B14F-4D97-AF65-F5344CB8AC3E}">
        <p14:creationId xmlns:p14="http://schemas.microsoft.com/office/powerpoint/2010/main" val="429843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D909F5-6A0C-4B51-B7D4-33E6C19FAE41}" type="datetimeFigureOut">
              <a:rPr lang="en-GB" smtClean="0"/>
              <a:t>14/05/2018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171C7DC-E4FB-4F4E-B09A-C087AA2BA0F3}" type="slidenum">
              <a:rPr lang="en-GB" smtClean="0"/>
              <a:t>‹#›</a:t>
            </a:fld>
            <a:endParaRPr lang="en-GB"/>
          </a:p>
        </p:txBody>
      </p:sp>
    </p:spTree>
    <p:extLst>
      <p:ext uri="{BB962C8B-B14F-4D97-AF65-F5344CB8AC3E}">
        <p14:creationId xmlns:p14="http://schemas.microsoft.com/office/powerpoint/2010/main" val="291475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D909F5-6A0C-4B51-B7D4-33E6C19FAE41}" type="datetimeFigureOut">
              <a:rPr lang="en-GB" smtClean="0"/>
              <a:t>14/05/2018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171C7DC-E4FB-4F4E-B09A-C087AA2BA0F3}" type="slidenum">
              <a:rPr lang="en-GB" smtClean="0"/>
              <a:t>‹#›</a:t>
            </a:fld>
            <a:endParaRPr lang="en-GB"/>
          </a:p>
        </p:txBody>
      </p:sp>
    </p:spTree>
    <p:extLst>
      <p:ext uri="{BB962C8B-B14F-4D97-AF65-F5344CB8AC3E}">
        <p14:creationId xmlns:p14="http://schemas.microsoft.com/office/powerpoint/2010/main" val="1556376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D909F5-6A0C-4B51-B7D4-33E6C19FAE41}" type="datetimeFigureOut">
              <a:rPr lang="en-GB" smtClean="0"/>
              <a:t>14/05/2018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171C7DC-E4FB-4F4E-B09A-C087AA2BA0F3}" type="slidenum">
              <a:rPr lang="en-GB" smtClean="0"/>
              <a:t>‹#›</a:t>
            </a:fld>
            <a:endParaRPr lang="en-GB"/>
          </a:p>
        </p:txBody>
      </p:sp>
    </p:spTree>
    <p:extLst>
      <p:ext uri="{BB962C8B-B14F-4D97-AF65-F5344CB8AC3E}">
        <p14:creationId xmlns:p14="http://schemas.microsoft.com/office/powerpoint/2010/main" val="9004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D909F5-6A0C-4B51-B7D4-33E6C19FAE41}" type="datetimeFigureOut">
              <a:rPr lang="en-GB" smtClean="0"/>
              <a:t>14/05/2018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71C7DC-E4FB-4F4E-B09A-C087AA2BA0F3}" type="slidenum">
              <a:rPr lang="en-GB" smtClean="0"/>
              <a:t>‹#›</a:t>
            </a:fld>
            <a:endParaRPr lang="en-GB"/>
          </a:p>
        </p:txBody>
      </p:sp>
    </p:spTree>
    <p:extLst>
      <p:ext uri="{BB962C8B-B14F-4D97-AF65-F5344CB8AC3E}">
        <p14:creationId xmlns:p14="http://schemas.microsoft.com/office/powerpoint/2010/main" val="1302981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D909F5-6A0C-4B51-B7D4-33E6C19FAE41}" type="datetimeFigureOut">
              <a:rPr lang="en-GB" smtClean="0"/>
              <a:t>14/05/2018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71C7DC-E4FB-4F4E-B09A-C087AA2BA0F3}" type="slidenum">
              <a:rPr lang="en-GB" smtClean="0"/>
              <a:t>‹#›</a:t>
            </a:fld>
            <a:endParaRPr lang="en-GB"/>
          </a:p>
        </p:txBody>
      </p:sp>
    </p:spTree>
    <p:extLst>
      <p:ext uri="{BB962C8B-B14F-4D97-AF65-F5344CB8AC3E}">
        <p14:creationId xmlns:p14="http://schemas.microsoft.com/office/powerpoint/2010/main" val="2136685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909F5-6A0C-4B51-B7D4-33E6C19FAE41}" type="datetimeFigureOut">
              <a:rPr lang="en-GB" smtClean="0"/>
              <a:t>14/05/2018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71C7DC-E4FB-4F4E-B09A-C087AA2BA0F3}" type="slidenum">
              <a:rPr lang="en-GB" smtClean="0"/>
              <a:t>‹#›</a:t>
            </a:fld>
            <a:endParaRPr lang="en-GB"/>
          </a:p>
        </p:txBody>
      </p:sp>
    </p:spTree>
    <p:extLst>
      <p:ext uri="{BB962C8B-B14F-4D97-AF65-F5344CB8AC3E}">
        <p14:creationId xmlns:p14="http://schemas.microsoft.com/office/powerpoint/2010/main" val="254171791"/>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anthology.aclweb.org/W/W14/W14-16.pdf#page=181" TargetMode="Externa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arxiv.org/abs/1602.01137"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abs/1602.01137"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arxiv.org/abs/1602.01137"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microsoft.com/en-us/download/details.aspx?id=52597"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hyperlink" Target="https://arxiv.org/abs/1602.0113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bit.ly/fntir-neura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ww.microsoft.com/en-us/research/wp-content/uploads/2015/10/spir0468-mitra.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www.microsoft.com/en-us/research/wp-content/uploads/2015/08/sigirfp093-mitra.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hyperlink" Target="https://arxiv.org/pdf/1610.08136.pdf"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abs/1602.01137"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arxiv.org/pdf/1610.08136.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arxiv.org/pdf/1610.08136.pdf" TargetMode="Externa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s://arxiv.org/pdf/1610.08136.pdf" TargetMode="Externa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s://arxiv.org/pdf/1610.08136.pdf"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github.com/bmitra-msft/NDRM/blob/master/notebooks/Duet.ipynb"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hyperlink" Target="https://arxiv.org/pdf/1610.08136.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arxiv.org/abs/1602.01137"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hyperlink" Target="https://arxiv.org/pdf/1610.08136.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hyperlink" Target="http://www.aclweb.org/anthology/P16-1035" TargetMode="External"/><Relationship Id="rId5" Type="http://schemas.microsoft.com/office/2007/relationships/hdphoto" Target="../media/hdphoto1.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trends.google.com/trends/explore?date=all&amp;q=word%20embedding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www.aclweb.org/anthology/P16-103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hyperlink" Target="http://www.aclweb.org/anthology/P16-1035" TargetMode="Externa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hyperlink" Target="https://arxiv.org/pdf/1805.03403.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hyperlink" Target="https://arxiv.org/pdf/1805.03403.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papers.nips.cc/paper/6228-man-is-to-computer-programmer-as-woman-is-to-homemaker-debiasing-word-embeddings.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www.navidrekabsaz.com/wp-content/uploads/2017/06/cikm17-explicit-neural.pdf"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Law_of_the_instrument"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70.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hyperlink" Target="https://arxiv.org/pdf/1804.04410.pdf"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www.psychology.uwo.ca/faculty/harshman/latentsa.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DE018-D24E-40F2-AA6D-0B1CF132D78C}"/>
              </a:ext>
            </a:extLst>
          </p:cNvPr>
          <p:cNvSpPr>
            <a:spLocks noGrp="1"/>
          </p:cNvSpPr>
          <p:nvPr>
            <p:ph type="ctrTitle"/>
          </p:nvPr>
        </p:nvSpPr>
        <p:spPr>
          <a:xfrm>
            <a:off x="1275930" y="1535588"/>
            <a:ext cx="9640141" cy="2387600"/>
          </a:xfrm>
        </p:spPr>
        <p:txBody>
          <a:bodyPr>
            <a:normAutofit fontScale="90000"/>
          </a:bodyPr>
          <a:lstStyle/>
          <a:p>
            <a:pPr>
              <a:lnSpc>
                <a:spcPct val="120000"/>
              </a:lnSpc>
            </a:pPr>
            <a:r>
              <a:rPr lang="en-GB" sz="10700" dirty="0"/>
              <a:t>5 Lessons Learned</a:t>
            </a:r>
            <a:br>
              <a:rPr lang="en-GB" sz="6600" dirty="0"/>
            </a:br>
            <a:r>
              <a:rPr lang="en-GB" sz="3600" dirty="0"/>
              <a:t>from Designing Neural Models for Information Retrieval</a:t>
            </a:r>
            <a:endParaRPr lang="en-GB" sz="4800" dirty="0"/>
          </a:p>
        </p:txBody>
      </p:sp>
      <p:sp>
        <p:nvSpPr>
          <p:cNvPr id="3" name="Subtitle 2">
            <a:extLst>
              <a:ext uri="{FF2B5EF4-FFF2-40B4-BE49-F238E27FC236}">
                <a16:creationId xmlns:a16="http://schemas.microsoft.com/office/drawing/2014/main" id="{BF850F8C-6877-4A99-B545-EE62026881EA}"/>
              </a:ext>
            </a:extLst>
          </p:cNvPr>
          <p:cNvSpPr>
            <a:spLocks noGrp="1"/>
          </p:cNvSpPr>
          <p:nvPr>
            <p:ph type="subTitle" idx="1"/>
          </p:nvPr>
        </p:nvSpPr>
        <p:spPr>
          <a:xfrm>
            <a:off x="1275930" y="4866244"/>
            <a:ext cx="9640142" cy="1655762"/>
          </a:xfrm>
        </p:spPr>
        <p:txBody>
          <a:bodyPr>
            <a:normAutofit/>
          </a:bodyPr>
          <a:lstStyle/>
          <a:p>
            <a:pPr algn="r">
              <a:lnSpc>
                <a:spcPct val="100000"/>
              </a:lnSpc>
              <a:spcBef>
                <a:spcPts val="600"/>
              </a:spcBef>
            </a:pPr>
            <a:r>
              <a:rPr lang="en-US" dirty="0">
                <a:latin typeface="Segoe UI" panose="020B0502040204020203" pitchFamily="34" charset="0"/>
                <a:cs typeface="Segoe UI" panose="020B0502040204020203" pitchFamily="34" charset="0"/>
              </a:rPr>
              <a:t>Bhaskar Mitra</a:t>
            </a:r>
            <a:endParaRPr lang="en-US" sz="1600" dirty="0">
              <a:latin typeface="Segoe UI" panose="020B0502040204020203" pitchFamily="34" charset="0"/>
              <a:cs typeface="Segoe UI" panose="020B0502040204020203" pitchFamily="34" charset="0"/>
            </a:endParaRPr>
          </a:p>
          <a:p>
            <a:pPr algn="r">
              <a:lnSpc>
                <a:spcPct val="100000"/>
              </a:lnSpc>
              <a:spcBef>
                <a:spcPts val="1200"/>
              </a:spcBef>
            </a:pPr>
            <a:r>
              <a:rPr lang="en-US" sz="1600" dirty="0">
                <a:solidFill>
                  <a:schemeClr val="tx1">
                    <a:lumMod val="85000"/>
                    <a:lumOff val="15000"/>
                  </a:schemeClr>
                </a:solidFill>
                <a:latin typeface="Segoe UI Semilight" panose="020B0402040204020203" pitchFamily="34" charset="0"/>
                <a:cs typeface="Segoe UI Semilight" panose="020B0402040204020203" pitchFamily="34" charset="0"/>
              </a:rPr>
              <a:t>Principal Applied Scientist</a:t>
            </a:r>
          </a:p>
          <a:p>
            <a:pPr algn="r">
              <a:lnSpc>
                <a:spcPct val="100000"/>
              </a:lnSpc>
              <a:spcBef>
                <a:spcPts val="600"/>
              </a:spcBef>
            </a:pPr>
            <a:r>
              <a:rPr lang="en-US" sz="1600" dirty="0">
                <a:solidFill>
                  <a:schemeClr val="tx1">
                    <a:lumMod val="65000"/>
                    <a:lumOff val="35000"/>
                  </a:schemeClr>
                </a:solidFill>
                <a:latin typeface="Segoe UI Light" panose="020B0502040204020203" pitchFamily="34" charset="0"/>
                <a:cs typeface="Segoe UI Light" panose="020B0502040204020203" pitchFamily="34" charset="0"/>
              </a:rPr>
              <a:t>Microsoft AI and Research</a:t>
            </a:r>
          </a:p>
        </p:txBody>
      </p:sp>
    </p:spTree>
    <p:extLst>
      <p:ext uri="{BB962C8B-B14F-4D97-AF65-F5344CB8AC3E}">
        <p14:creationId xmlns:p14="http://schemas.microsoft.com/office/powerpoint/2010/main" val="1109819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838200" y="2863922"/>
            <a:ext cx="5235664" cy="1130156"/>
          </a:xfrm>
        </p:spPr>
        <p:txBody>
          <a:bodyPr anchor="t">
            <a:normAutofit fontScale="90000"/>
          </a:bodyPr>
          <a:lstStyle/>
          <a:p>
            <a:pPr algn="ctr">
              <a:lnSpc>
                <a:spcPct val="120000"/>
              </a:lnSpc>
            </a:pPr>
            <a:r>
              <a:rPr lang="en-GB" dirty="0"/>
              <a:t>observed space</a:t>
            </a:r>
            <a:endParaRPr lang="en-GB" sz="7200" dirty="0"/>
          </a:p>
        </p:txBody>
      </p:sp>
      <p:sp>
        <p:nvSpPr>
          <p:cNvPr id="3" name="Title 3">
            <a:extLst>
              <a:ext uri="{FF2B5EF4-FFF2-40B4-BE49-F238E27FC236}">
                <a16:creationId xmlns:a16="http://schemas.microsoft.com/office/drawing/2014/main" id="{164E7B2D-40E0-49FF-ABDA-70B27A8CC3C6}"/>
              </a:ext>
            </a:extLst>
          </p:cNvPr>
          <p:cNvSpPr txBox="1">
            <a:spLocks/>
          </p:cNvSpPr>
          <p:nvPr/>
        </p:nvSpPr>
        <p:spPr>
          <a:xfrm>
            <a:off x="6403140" y="2863922"/>
            <a:ext cx="598107" cy="113015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dirty="0"/>
              <a:t>→</a:t>
            </a:r>
            <a:endParaRPr lang="en-GB" sz="7200" dirty="0"/>
          </a:p>
        </p:txBody>
      </p:sp>
      <p:sp>
        <p:nvSpPr>
          <p:cNvPr id="5" name="Title 3">
            <a:extLst>
              <a:ext uri="{FF2B5EF4-FFF2-40B4-BE49-F238E27FC236}">
                <a16:creationId xmlns:a16="http://schemas.microsoft.com/office/drawing/2014/main" id="{31883C46-57C4-4522-8F07-5A33683B3309}"/>
              </a:ext>
            </a:extLst>
          </p:cNvPr>
          <p:cNvSpPr txBox="1">
            <a:spLocks/>
          </p:cNvSpPr>
          <p:nvPr/>
        </p:nvSpPr>
        <p:spPr>
          <a:xfrm>
            <a:off x="7330523" y="2863922"/>
            <a:ext cx="4001139" cy="11301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sz="5400" dirty="0"/>
              <a:t>latent space</a:t>
            </a:r>
            <a:endParaRPr lang="en-GB" sz="6600" dirty="0"/>
          </a:p>
        </p:txBody>
      </p:sp>
    </p:spTree>
    <p:extLst>
      <p:ext uri="{BB962C8B-B14F-4D97-AF65-F5344CB8AC3E}">
        <p14:creationId xmlns:p14="http://schemas.microsoft.com/office/powerpoint/2010/main" val="3451638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69DDA46-EF6C-4BA9-9EC9-0884B06957F5}"/>
              </a:ext>
            </a:extLst>
          </p:cNvPr>
          <p:cNvGraphicFramePr>
            <a:graphicFrameLocks noGrp="1"/>
          </p:cNvGraphicFramePr>
          <p:nvPr>
            <p:extLst>
              <p:ext uri="{D42A27DB-BD31-4B8C-83A1-F6EECF244321}">
                <p14:modId xmlns:p14="http://schemas.microsoft.com/office/powerpoint/2010/main" val="645213198"/>
              </p:ext>
            </p:extLst>
          </p:nvPr>
        </p:nvGraphicFramePr>
        <p:xfrm>
          <a:off x="7388123" y="17541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|C</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Segoe Print" panose="02000600000000000000" pitchFamily="2" charset="0"/>
                        </a:rPr>
                        <a:t>S</a:t>
                      </a:r>
                      <a:r>
                        <a:rPr lang="en-US" sz="1100" kern="1200" baseline="-25000" dirty="0">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9" name="Text Placeholder 6">
            <a:extLst>
              <a:ext uri="{FF2B5EF4-FFF2-40B4-BE49-F238E27FC236}">
                <a16:creationId xmlns:a16="http://schemas.microsoft.com/office/drawing/2014/main" id="{A8D4EF31-9232-4C79-8AA2-F7F05CA9EA76}"/>
              </a:ext>
            </a:extLst>
          </p:cNvPr>
          <p:cNvSpPr>
            <a:spLocks noGrp="1"/>
          </p:cNvSpPr>
          <p:nvPr>
            <p:ph type="body" sz="half" idx="2"/>
          </p:nvPr>
        </p:nvSpPr>
        <p:spPr>
          <a:xfrm>
            <a:off x="787233" y="1754186"/>
            <a:ext cx="6001128" cy="4114802"/>
          </a:xfrm>
        </p:spPr>
        <p:txBody>
          <a:bodyPr anchor="ctr">
            <a:normAutofit/>
          </a:bodyPr>
          <a:lstStyle/>
          <a:p>
            <a:pPr>
              <a:lnSpc>
                <a:spcPct val="120000"/>
              </a:lnSpc>
            </a:pPr>
            <a:r>
              <a:rPr lang="en-US" sz="1800" dirty="0">
                <a:latin typeface="Segoe Print" panose="02000600000000000000" pitchFamily="2" charset="0"/>
              </a:rPr>
              <a:t>T</a:t>
            </a:r>
            <a:r>
              <a:rPr lang="en-US" sz="1800" dirty="0"/>
              <a:t>: vocabulary,  </a:t>
            </a:r>
            <a:r>
              <a:rPr lang="en-US" sz="1800" dirty="0">
                <a:latin typeface="Segoe Print" panose="02000600000000000000" pitchFamily="2" charset="0"/>
              </a:rPr>
              <a:t>C</a:t>
            </a:r>
            <a:r>
              <a:rPr lang="en-US" sz="1800" dirty="0"/>
              <a:t>: set of contexts,  </a:t>
            </a:r>
            <a:r>
              <a:rPr lang="en-US" sz="1800" dirty="0">
                <a:latin typeface="Segoe Print" panose="02000600000000000000" pitchFamily="2" charset="0"/>
              </a:rPr>
              <a:t>S: </a:t>
            </a:r>
            <a:r>
              <a:rPr lang="en-US" sz="1800" dirty="0"/>
              <a:t>sparse matrix |</a:t>
            </a:r>
            <a:r>
              <a:rPr lang="en-US" sz="1800" dirty="0">
                <a:latin typeface="Segoe Print" panose="02000600000000000000" pitchFamily="2" charset="0"/>
              </a:rPr>
              <a:t>T</a:t>
            </a:r>
            <a:r>
              <a:rPr lang="en-US" sz="1800" dirty="0"/>
              <a:t>| x |</a:t>
            </a:r>
            <a:r>
              <a:rPr lang="en-US" sz="1800" dirty="0">
                <a:latin typeface="Segoe Print" panose="02000600000000000000" pitchFamily="2" charset="0"/>
              </a:rPr>
              <a:t>C</a:t>
            </a:r>
            <a:r>
              <a:rPr lang="en-US" sz="1800" dirty="0"/>
              <a:t>|</a:t>
            </a:r>
          </a:p>
          <a:p>
            <a:pPr>
              <a:lnSpc>
                <a:spcPct val="120000"/>
              </a:lnSpc>
            </a:pPr>
            <a:endParaRPr lang="en-US" sz="1800" dirty="0"/>
          </a:p>
          <a:p>
            <a:pPr algn="ctr">
              <a:lnSpc>
                <a:spcPct val="120000"/>
              </a:lnSpc>
            </a:pPr>
            <a:r>
              <a:rPr lang="en-US" sz="1800" dirty="0">
                <a:latin typeface="Segoe Print" panose="02000600000000000000" pitchFamily="2" charset="0"/>
              </a:rPr>
              <a:t>S</a:t>
            </a:r>
            <a:r>
              <a:rPr lang="en-US" sz="1800" baseline="-25000" dirty="0">
                <a:latin typeface="Segoe Print" panose="02000600000000000000" pitchFamily="2" charset="0"/>
              </a:rPr>
              <a:t>ij</a:t>
            </a:r>
            <a:r>
              <a:rPr lang="en-US" sz="1800" dirty="0">
                <a:latin typeface="Segoe Print" panose="02000600000000000000" pitchFamily="2" charset="0"/>
              </a:rPr>
              <a:t> = </a:t>
            </a:r>
            <a:r>
              <a:rPr lang="en-US" sz="1800" dirty="0" err="1">
                <a:latin typeface="Segoe Print" panose="02000600000000000000" pitchFamily="2" charset="0"/>
              </a:rPr>
              <a:t>freq</a:t>
            </a:r>
            <a:r>
              <a:rPr lang="en-US" sz="1800" dirty="0">
                <a:latin typeface="Segoe Print" panose="02000600000000000000" pitchFamily="2" charset="0"/>
              </a:rPr>
              <a:t>(</a:t>
            </a:r>
            <a:r>
              <a:rPr lang="en-US" sz="1800" dirty="0" err="1">
                <a:latin typeface="Segoe Print" panose="02000600000000000000" pitchFamily="2" charset="0"/>
              </a:rPr>
              <a:t>t</a:t>
            </a:r>
            <a:r>
              <a:rPr lang="en-US" sz="1800" baseline="-25000" dirty="0" err="1">
                <a:latin typeface="Segoe Print" panose="02000600000000000000" pitchFamily="2" charset="0"/>
              </a:rPr>
              <a:t>i</a:t>
            </a:r>
            <a:r>
              <a:rPr lang="en-US" sz="1800" dirty="0" err="1">
                <a:latin typeface="Segoe Print" panose="02000600000000000000" pitchFamily="2" charset="0"/>
              </a:rPr>
              <a:t>,c</a:t>
            </a:r>
            <a:r>
              <a:rPr lang="en-US" sz="1800" baseline="-25000" dirty="0" err="1">
                <a:latin typeface="Segoe Print" panose="02000600000000000000" pitchFamily="2" charset="0"/>
              </a:rPr>
              <a:t>j</a:t>
            </a:r>
            <a:r>
              <a:rPr lang="en-US" sz="1800" dirty="0">
                <a:latin typeface="Segoe Print" panose="02000600000000000000" pitchFamily="2" charset="0"/>
              </a:rPr>
              <a:t>)</a:t>
            </a:r>
            <a:endParaRPr lang="en-GB" sz="1800" dirty="0"/>
          </a:p>
        </p:txBody>
      </p:sp>
    </p:spTree>
    <p:extLst>
      <p:ext uri="{BB962C8B-B14F-4D97-AF65-F5344CB8AC3E}">
        <p14:creationId xmlns:p14="http://schemas.microsoft.com/office/powerpoint/2010/main" val="506380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69DDA46-EF6C-4BA9-9EC9-0884B06957F5}"/>
              </a:ext>
            </a:extLst>
          </p:cNvPr>
          <p:cNvGraphicFramePr>
            <a:graphicFrameLocks noGrp="1"/>
          </p:cNvGraphicFramePr>
          <p:nvPr>
            <p:extLst>
              <p:ext uri="{D42A27DB-BD31-4B8C-83A1-F6EECF244321}">
                <p14:modId xmlns:p14="http://schemas.microsoft.com/office/powerpoint/2010/main" val="600682914"/>
              </p:ext>
            </p:extLst>
          </p:nvPr>
        </p:nvGraphicFramePr>
        <p:xfrm>
          <a:off x="7388123" y="17541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|C</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err="1">
                          <a:latin typeface="Segoe Print" panose="02000600000000000000" pitchFamily="2" charset="0"/>
                        </a:rPr>
                        <a:t>X</a:t>
                      </a:r>
                      <a:r>
                        <a:rPr lang="en-US" sz="1100" kern="1200" baseline="-25000" dirty="0" err="1">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8" name="Rounded Rectangle 11">
            <a:extLst>
              <a:ext uri="{FF2B5EF4-FFF2-40B4-BE49-F238E27FC236}">
                <a16:creationId xmlns:a16="http://schemas.microsoft.com/office/drawing/2014/main" id="{94FC3528-FA3A-4092-9626-D0F27B3A1F71}"/>
              </a:ext>
            </a:extLst>
          </p:cNvPr>
          <p:cNvSpPr/>
          <p:nvPr/>
        </p:nvSpPr>
        <p:spPr>
          <a:xfrm>
            <a:off x="7856872" y="4290904"/>
            <a:ext cx="3699641" cy="641131"/>
          </a:xfrm>
          <a:prstGeom prst="roundRect">
            <a:avLst/>
          </a:prstGeom>
          <a:noFill/>
          <a:ln w="28575">
            <a:solidFill>
              <a:schemeClr val="tx1"/>
            </a:solidFill>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 name="Text Placeholder 6">
            <a:extLst>
              <a:ext uri="{FF2B5EF4-FFF2-40B4-BE49-F238E27FC236}">
                <a16:creationId xmlns:a16="http://schemas.microsoft.com/office/drawing/2014/main" id="{A8D4EF31-9232-4C79-8AA2-F7F05CA9EA76}"/>
              </a:ext>
            </a:extLst>
          </p:cNvPr>
          <p:cNvSpPr>
            <a:spLocks noGrp="1"/>
          </p:cNvSpPr>
          <p:nvPr>
            <p:ph type="body" sz="half" idx="2"/>
          </p:nvPr>
        </p:nvSpPr>
        <p:spPr>
          <a:xfrm>
            <a:off x="787233" y="1754186"/>
            <a:ext cx="6001128" cy="4114802"/>
          </a:xfrm>
        </p:spPr>
        <p:txBody>
          <a:bodyPr anchor="ctr">
            <a:normAutofit/>
          </a:bodyPr>
          <a:lstStyle/>
          <a:p>
            <a:pPr>
              <a:lnSpc>
                <a:spcPct val="120000"/>
              </a:lnSpc>
            </a:pPr>
            <a:r>
              <a:rPr lang="en-US" sz="3200" dirty="0"/>
              <a:t>observed feature space</a:t>
            </a:r>
          </a:p>
          <a:p>
            <a:pPr>
              <a:lnSpc>
                <a:spcPct val="120000"/>
              </a:lnSpc>
            </a:pPr>
            <a:endParaRPr lang="en-US" sz="1800" dirty="0"/>
          </a:p>
          <a:p>
            <a:pPr algn="ctr">
              <a:lnSpc>
                <a:spcPct val="120000"/>
              </a:lnSpc>
            </a:pPr>
            <a:r>
              <a:rPr lang="en-US" sz="1800" dirty="0" err="1">
                <a:latin typeface="Segoe Print" panose="02000600000000000000" pitchFamily="2" charset="0"/>
              </a:rPr>
              <a:t>X</a:t>
            </a:r>
            <a:r>
              <a:rPr lang="en-US" sz="1800" baseline="-25000" dirty="0" err="1">
                <a:latin typeface="Segoe Print" panose="02000600000000000000" pitchFamily="2" charset="0"/>
              </a:rPr>
              <a:t>ij</a:t>
            </a:r>
            <a:r>
              <a:rPr lang="en-US" sz="1800" dirty="0">
                <a:latin typeface="Segoe Print" panose="02000600000000000000" pitchFamily="2" charset="0"/>
              </a:rPr>
              <a:t> = normalized(S</a:t>
            </a:r>
            <a:r>
              <a:rPr lang="en-US" sz="1800" baseline="-25000" dirty="0">
                <a:latin typeface="Segoe Print" panose="02000600000000000000" pitchFamily="2" charset="0"/>
              </a:rPr>
              <a:t>ij</a:t>
            </a:r>
            <a:r>
              <a:rPr lang="en-US" sz="1800" dirty="0">
                <a:latin typeface="Segoe Print" panose="02000600000000000000" pitchFamily="2" charset="0"/>
              </a:rPr>
              <a:t>)</a:t>
            </a:r>
            <a:endParaRPr lang="en-GB" sz="1800" dirty="0"/>
          </a:p>
        </p:txBody>
      </p:sp>
      <p:cxnSp>
        <p:nvCxnSpPr>
          <p:cNvPr id="3" name="Connector: Curved 2">
            <a:extLst>
              <a:ext uri="{FF2B5EF4-FFF2-40B4-BE49-F238E27FC236}">
                <a16:creationId xmlns:a16="http://schemas.microsoft.com/office/drawing/2014/main" id="{62322B9E-E181-44F7-A327-AAF004B75F91}"/>
              </a:ext>
            </a:extLst>
          </p:cNvPr>
          <p:cNvCxnSpPr>
            <a:cxnSpLocks/>
          </p:cNvCxnSpPr>
          <p:nvPr/>
        </p:nvCxnSpPr>
        <p:spPr>
          <a:xfrm>
            <a:off x="5108380" y="3397073"/>
            <a:ext cx="2748492" cy="1047218"/>
          </a:xfrm>
          <a:prstGeom prst="curvedConnector3">
            <a:avLst/>
          </a:prstGeom>
          <a:noFill/>
          <a:ln w="28575">
            <a:solidFill>
              <a:schemeClr val="tx1"/>
            </a:solidFill>
            <a:prstDash val="dash"/>
            <a:headEnd type="none" w="med" len="med"/>
            <a:tailEnd type="arrow" w="med" len="med"/>
          </a:ln>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3396941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69DDA46-EF6C-4BA9-9EC9-0884B06957F5}"/>
              </a:ext>
            </a:extLst>
          </p:cNvPr>
          <p:cNvGraphicFramePr>
            <a:graphicFrameLocks noGrp="1"/>
          </p:cNvGraphicFramePr>
          <p:nvPr>
            <p:extLst>
              <p:ext uri="{D42A27DB-BD31-4B8C-83A1-F6EECF244321}">
                <p14:modId xmlns:p14="http://schemas.microsoft.com/office/powerpoint/2010/main" val="722299538"/>
              </p:ext>
            </p:extLst>
          </p:nvPr>
        </p:nvGraphicFramePr>
        <p:xfrm>
          <a:off x="7388123" y="17541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|C</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Segoe Print" panose="02000600000000000000" pitchFamily="2" charset="0"/>
                        </a:rPr>
                        <a:t>S</a:t>
                      </a:r>
                      <a:r>
                        <a:rPr lang="en-US" sz="1100" kern="1200" baseline="-25000" dirty="0">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9" name="Text Placeholder 6">
            <a:extLst>
              <a:ext uri="{FF2B5EF4-FFF2-40B4-BE49-F238E27FC236}">
                <a16:creationId xmlns:a16="http://schemas.microsoft.com/office/drawing/2014/main" id="{A8D4EF31-9232-4C79-8AA2-F7F05CA9EA76}"/>
              </a:ext>
            </a:extLst>
          </p:cNvPr>
          <p:cNvSpPr>
            <a:spLocks noGrp="1"/>
          </p:cNvSpPr>
          <p:nvPr>
            <p:ph type="body" sz="half" idx="2"/>
          </p:nvPr>
        </p:nvSpPr>
        <p:spPr>
          <a:xfrm>
            <a:off x="787233" y="1754186"/>
            <a:ext cx="6001128" cy="4114802"/>
          </a:xfrm>
        </p:spPr>
        <p:txBody>
          <a:bodyPr anchor="t">
            <a:normAutofit/>
          </a:bodyPr>
          <a:lstStyle/>
          <a:p>
            <a:pPr>
              <a:lnSpc>
                <a:spcPct val="120000"/>
              </a:lnSpc>
            </a:pPr>
            <a:r>
              <a:rPr lang="en-US" sz="2800" dirty="0">
                <a:latin typeface="+mj-lt"/>
              </a:rPr>
              <a:t>To learn a latent feature space…</a:t>
            </a:r>
          </a:p>
          <a:p>
            <a:pPr>
              <a:lnSpc>
                <a:spcPct val="120000"/>
              </a:lnSpc>
            </a:pPr>
            <a:endParaRPr lang="en-US" sz="2800" dirty="0">
              <a:latin typeface="+mj-lt"/>
            </a:endParaRPr>
          </a:p>
          <a:p>
            <a:pPr>
              <a:lnSpc>
                <a:spcPct val="120000"/>
              </a:lnSpc>
            </a:pPr>
            <a:r>
              <a:rPr lang="en-US" sz="2800" dirty="0">
                <a:latin typeface="+mj-lt"/>
              </a:rPr>
              <a:t>Factorize matrix S</a:t>
            </a:r>
          </a:p>
          <a:p>
            <a:pPr>
              <a:lnSpc>
                <a:spcPct val="120000"/>
              </a:lnSpc>
            </a:pPr>
            <a:r>
              <a:rPr lang="en-US" sz="2800" dirty="0">
                <a:latin typeface="+mj-lt"/>
              </a:rPr>
              <a:t>(e.g., Latent Semantic Analysis)</a:t>
            </a:r>
          </a:p>
        </p:txBody>
      </p:sp>
    </p:spTree>
    <p:extLst>
      <p:ext uri="{BB962C8B-B14F-4D97-AF65-F5344CB8AC3E}">
        <p14:creationId xmlns:p14="http://schemas.microsoft.com/office/powerpoint/2010/main" val="1784981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69DDA46-EF6C-4BA9-9EC9-0884B06957F5}"/>
              </a:ext>
            </a:extLst>
          </p:cNvPr>
          <p:cNvGraphicFramePr>
            <a:graphicFrameLocks noGrp="1"/>
          </p:cNvGraphicFramePr>
          <p:nvPr>
            <p:extLst/>
          </p:nvPr>
        </p:nvGraphicFramePr>
        <p:xfrm>
          <a:off x="7388123" y="17541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|C</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Segoe Print" panose="02000600000000000000" pitchFamily="2" charset="0"/>
                        </a:rPr>
                        <a:t>S</a:t>
                      </a:r>
                      <a:r>
                        <a:rPr lang="en-US" sz="1100" kern="1200" baseline="-25000" dirty="0">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9" name="Text Placeholder 6">
            <a:extLst>
              <a:ext uri="{FF2B5EF4-FFF2-40B4-BE49-F238E27FC236}">
                <a16:creationId xmlns:a16="http://schemas.microsoft.com/office/drawing/2014/main" id="{A8D4EF31-9232-4C79-8AA2-F7F05CA9EA76}"/>
              </a:ext>
            </a:extLst>
          </p:cNvPr>
          <p:cNvSpPr>
            <a:spLocks noGrp="1"/>
          </p:cNvSpPr>
          <p:nvPr>
            <p:ph type="body" sz="half" idx="2"/>
          </p:nvPr>
        </p:nvSpPr>
        <p:spPr>
          <a:xfrm>
            <a:off x="787233" y="1754186"/>
            <a:ext cx="5092512" cy="4114802"/>
          </a:xfrm>
        </p:spPr>
        <p:txBody>
          <a:bodyPr anchor="t">
            <a:normAutofit/>
          </a:bodyPr>
          <a:lstStyle/>
          <a:p>
            <a:pPr>
              <a:lnSpc>
                <a:spcPct val="120000"/>
              </a:lnSpc>
            </a:pPr>
            <a:r>
              <a:rPr lang="en-US" sz="2800" dirty="0">
                <a:latin typeface="+mj-lt"/>
              </a:rPr>
              <a:t>To learn a latent feature space…</a:t>
            </a:r>
          </a:p>
          <a:p>
            <a:pPr>
              <a:lnSpc>
                <a:spcPct val="120000"/>
              </a:lnSpc>
            </a:pPr>
            <a:endParaRPr lang="en-US" sz="2800" dirty="0">
              <a:latin typeface="+mj-lt"/>
            </a:endParaRPr>
          </a:p>
          <a:p>
            <a:pPr>
              <a:lnSpc>
                <a:spcPct val="120000"/>
              </a:lnSpc>
            </a:pPr>
            <a:r>
              <a:rPr lang="en-US" sz="2800" dirty="0">
                <a:latin typeface="+mj-lt"/>
              </a:rPr>
              <a:t>learn a neural embedding of </a:t>
            </a:r>
            <a:r>
              <a:rPr lang="en-US" sz="2800" dirty="0" err="1">
                <a:latin typeface="+mj-lt"/>
              </a:rPr>
              <a:t>t</a:t>
            </a:r>
            <a:r>
              <a:rPr lang="en-US" sz="2800" baseline="-25000" dirty="0" err="1">
                <a:latin typeface="+mj-lt"/>
              </a:rPr>
              <a:t>i</a:t>
            </a:r>
            <a:r>
              <a:rPr lang="en-US" sz="2800" baseline="-25000" dirty="0">
                <a:latin typeface="+mj-lt"/>
              </a:rPr>
              <a:t> </a:t>
            </a:r>
            <a:r>
              <a:rPr lang="en-US" sz="2800" dirty="0">
                <a:latin typeface="+mj-lt"/>
              </a:rPr>
              <a:t>by trying to predict </a:t>
            </a:r>
            <a:r>
              <a:rPr lang="en-US" sz="2800" dirty="0" err="1">
                <a:latin typeface="+mj-lt"/>
              </a:rPr>
              <a:t>c</a:t>
            </a:r>
            <a:r>
              <a:rPr lang="en-US" sz="2800" baseline="-25000" dirty="0" err="1">
                <a:latin typeface="+mj-lt"/>
              </a:rPr>
              <a:t>j</a:t>
            </a:r>
            <a:endParaRPr lang="en-US" sz="2800" dirty="0">
              <a:latin typeface="+mj-lt"/>
            </a:endParaRPr>
          </a:p>
          <a:p>
            <a:pPr>
              <a:lnSpc>
                <a:spcPct val="120000"/>
              </a:lnSpc>
            </a:pPr>
            <a:endParaRPr lang="en-US" sz="2800" dirty="0">
              <a:latin typeface="+mj-lt"/>
            </a:endParaRPr>
          </a:p>
          <a:p>
            <a:pPr>
              <a:lnSpc>
                <a:spcPct val="120000"/>
              </a:lnSpc>
            </a:pPr>
            <a:r>
              <a:rPr lang="en-US" sz="2800" dirty="0">
                <a:latin typeface="+mj-lt"/>
              </a:rPr>
              <a:t>(e.g., word2vec)</a:t>
            </a:r>
          </a:p>
        </p:txBody>
      </p:sp>
    </p:spTree>
    <p:extLst>
      <p:ext uri="{BB962C8B-B14F-4D97-AF65-F5344CB8AC3E}">
        <p14:creationId xmlns:p14="http://schemas.microsoft.com/office/powerpoint/2010/main" val="3364875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A8D4EF31-9232-4C79-8AA2-F7F05CA9EA76}"/>
              </a:ext>
            </a:extLst>
          </p:cNvPr>
          <p:cNvSpPr>
            <a:spLocks noGrp="1"/>
          </p:cNvSpPr>
          <p:nvPr>
            <p:ph type="body" sz="half" idx="2"/>
          </p:nvPr>
        </p:nvSpPr>
        <p:spPr>
          <a:xfrm>
            <a:off x="787233" y="1754186"/>
            <a:ext cx="5211481" cy="4114802"/>
          </a:xfrm>
        </p:spPr>
        <p:txBody>
          <a:bodyPr anchor="t">
            <a:normAutofit/>
          </a:bodyPr>
          <a:lstStyle/>
          <a:p>
            <a:pPr>
              <a:lnSpc>
                <a:spcPct val="120000"/>
              </a:lnSpc>
            </a:pPr>
            <a:r>
              <a:rPr lang="en-US" sz="2800" dirty="0">
                <a:latin typeface="+mj-lt"/>
              </a:rPr>
              <a:t>To learn a latent feature space…</a:t>
            </a:r>
          </a:p>
          <a:p>
            <a:pPr>
              <a:lnSpc>
                <a:spcPct val="120000"/>
              </a:lnSpc>
            </a:pPr>
            <a:endParaRPr lang="en-US" sz="2800" dirty="0">
              <a:latin typeface="+mj-lt"/>
            </a:endParaRPr>
          </a:p>
          <a:p>
            <a:pPr>
              <a:lnSpc>
                <a:spcPct val="120000"/>
              </a:lnSpc>
            </a:pPr>
            <a:r>
              <a:rPr lang="en-US" sz="2800" dirty="0">
                <a:latin typeface="+mj-lt"/>
              </a:rPr>
              <a:t>learn a neural embedding of </a:t>
            </a:r>
            <a:r>
              <a:rPr lang="en-US" sz="2800" dirty="0" err="1">
                <a:latin typeface="+mj-lt"/>
              </a:rPr>
              <a:t>t</a:t>
            </a:r>
            <a:r>
              <a:rPr lang="en-US" sz="2800" baseline="-25000" dirty="0" err="1">
                <a:latin typeface="+mj-lt"/>
              </a:rPr>
              <a:t>i</a:t>
            </a:r>
            <a:r>
              <a:rPr lang="en-US" sz="2800" baseline="-25000" dirty="0">
                <a:latin typeface="+mj-lt"/>
              </a:rPr>
              <a:t> </a:t>
            </a:r>
            <a:r>
              <a:rPr lang="en-US" sz="2800" dirty="0">
                <a:latin typeface="+mj-lt"/>
              </a:rPr>
              <a:t>by trying to predict </a:t>
            </a:r>
            <a:r>
              <a:rPr lang="en-US" sz="2800" dirty="0" err="1">
                <a:latin typeface="+mj-lt"/>
              </a:rPr>
              <a:t>c</a:t>
            </a:r>
            <a:r>
              <a:rPr lang="en-US" sz="2800" baseline="-25000" dirty="0" err="1">
                <a:latin typeface="+mj-lt"/>
              </a:rPr>
              <a:t>j</a:t>
            </a:r>
            <a:endParaRPr lang="en-US" sz="2800" dirty="0">
              <a:latin typeface="+mj-lt"/>
            </a:endParaRPr>
          </a:p>
          <a:p>
            <a:pPr>
              <a:lnSpc>
                <a:spcPct val="120000"/>
              </a:lnSpc>
            </a:pPr>
            <a:endParaRPr lang="en-US" sz="2800" dirty="0">
              <a:latin typeface="+mj-lt"/>
            </a:endParaRPr>
          </a:p>
          <a:p>
            <a:pPr>
              <a:lnSpc>
                <a:spcPct val="120000"/>
              </a:lnSpc>
            </a:pPr>
            <a:r>
              <a:rPr lang="en-US" sz="2800" dirty="0">
                <a:latin typeface="+mj-lt"/>
              </a:rPr>
              <a:t>(e.g., word2vec)</a:t>
            </a:r>
          </a:p>
        </p:txBody>
      </p:sp>
      <p:grpSp>
        <p:nvGrpSpPr>
          <p:cNvPr id="45" name="Group 44">
            <a:extLst>
              <a:ext uri="{FF2B5EF4-FFF2-40B4-BE49-F238E27FC236}">
                <a16:creationId xmlns:a16="http://schemas.microsoft.com/office/drawing/2014/main" id="{4B956C2E-8D0D-4C2B-A486-B1FFDC23415C}"/>
              </a:ext>
            </a:extLst>
          </p:cNvPr>
          <p:cNvGrpSpPr/>
          <p:nvPr/>
        </p:nvGrpSpPr>
        <p:grpSpPr>
          <a:xfrm>
            <a:off x="6407969" y="2630275"/>
            <a:ext cx="5557678" cy="2362623"/>
            <a:chOff x="6413077" y="2654244"/>
            <a:chExt cx="5557678" cy="2362623"/>
          </a:xfrm>
        </p:grpSpPr>
        <p:sp>
          <p:nvSpPr>
            <p:cNvPr id="4" name="Rounded Rectangle 91">
              <a:extLst>
                <a:ext uri="{FF2B5EF4-FFF2-40B4-BE49-F238E27FC236}">
                  <a16:creationId xmlns:a16="http://schemas.microsoft.com/office/drawing/2014/main" id="{D521BC11-6A48-4BAB-B4EB-93E585E1008B}"/>
                </a:ext>
              </a:extLst>
            </p:cNvPr>
            <p:cNvSpPr/>
            <p:nvPr/>
          </p:nvSpPr>
          <p:spPr>
            <a:xfrm rot="5400000">
              <a:off x="6060556" y="3463203"/>
              <a:ext cx="1873625" cy="258029"/>
            </a:xfrm>
            <a:prstGeom prst="roundRect">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sz="1600" kern="0" dirty="0">
                <a:solidFill>
                  <a:schemeClr val="tx1"/>
                </a:solidFill>
                <a:latin typeface="Segoe Print" panose="02000600000000000000" pitchFamily="2" charset="0"/>
              </a:endParaRPr>
            </a:p>
          </p:txBody>
        </p:sp>
        <p:sp>
          <p:nvSpPr>
            <p:cNvPr id="5" name="Oval 4">
              <a:extLst>
                <a:ext uri="{FF2B5EF4-FFF2-40B4-BE49-F238E27FC236}">
                  <a16:creationId xmlns:a16="http://schemas.microsoft.com/office/drawing/2014/main" id="{94274394-6C63-4797-AFD2-7823AE47016E}"/>
                </a:ext>
              </a:extLst>
            </p:cNvPr>
            <p:cNvSpPr/>
            <p:nvPr/>
          </p:nvSpPr>
          <p:spPr>
            <a:xfrm rot="5400000">
              <a:off x="6910003" y="2706875"/>
              <a:ext cx="174732" cy="174732"/>
            </a:xfrm>
            <a:prstGeom prst="ellipse">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6" name="Oval 5">
              <a:extLst>
                <a:ext uri="{FF2B5EF4-FFF2-40B4-BE49-F238E27FC236}">
                  <a16:creationId xmlns:a16="http://schemas.microsoft.com/office/drawing/2014/main" id="{14043EB3-27FF-4F78-A2CE-299BF69693A4}"/>
                </a:ext>
              </a:extLst>
            </p:cNvPr>
            <p:cNvSpPr/>
            <p:nvPr/>
          </p:nvSpPr>
          <p:spPr>
            <a:xfrm rot="5400000">
              <a:off x="6910003" y="2933233"/>
              <a:ext cx="174732" cy="174732"/>
            </a:xfrm>
            <a:prstGeom prst="ellipse">
              <a:avLst/>
            </a:prstGeom>
            <a:solidFill>
              <a:schemeClr val="tx1">
                <a:lumMod val="75000"/>
                <a:lumOff val="25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914316"/>
              <a:endParaRPr lang="en-GB" kern="0" dirty="0">
                <a:solidFill>
                  <a:schemeClr val="tx1"/>
                </a:solidFill>
                <a:latin typeface="Segoe Print" panose="02000600000000000000" pitchFamily="2" charset="0"/>
                <a:cs typeface="Segoe UI Semibold" panose="020B0702040204020203" pitchFamily="34" charset="0"/>
              </a:endParaRPr>
            </a:p>
          </p:txBody>
        </p:sp>
        <p:sp>
          <p:nvSpPr>
            <p:cNvPr id="8" name="Oval 7">
              <a:extLst>
                <a:ext uri="{FF2B5EF4-FFF2-40B4-BE49-F238E27FC236}">
                  <a16:creationId xmlns:a16="http://schemas.microsoft.com/office/drawing/2014/main" id="{91FDAFA6-80ED-49F3-BEB8-C1E1B9E1F45F}"/>
                </a:ext>
              </a:extLst>
            </p:cNvPr>
            <p:cNvSpPr/>
            <p:nvPr/>
          </p:nvSpPr>
          <p:spPr>
            <a:xfrm rot="5400000">
              <a:off x="6910005" y="3159590"/>
              <a:ext cx="174732" cy="174732"/>
            </a:xfrm>
            <a:prstGeom prst="ellipse">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10" name="Oval 9">
              <a:extLst>
                <a:ext uri="{FF2B5EF4-FFF2-40B4-BE49-F238E27FC236}">
                  <a16:creationId xmlns:a16="http://schemas.microsoft.com/office/drawing/2014/main" id="{ACC5E195-664E-48B2-9339-40C44E1F3C46}"/>
                </a:ext>
              </a:extLst>
            </p:cNvPr>
            <p:cNvSpPr/>
            <p:nvPr/>
          </p:nvSpPr>
          <p:spPr>
            <a:xfrm rot="5400000">
              <a:off x="6910005" y="3385947"/>
              <a:ext cx="174732" cy="174732"/>
            </a:xfrm>
            <a:prstGeom prst="ellipse">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11" name="Oval 10">
              <a:extLst>
                <a:ext uri="{FF2B5EF4-FFF2-40B4-BE49-F238E27FC236}">
                  <a16:creationId xmlns:a16="http://schemas.microsoft.com/office/drawing/2014/main" id="{3CA2AC33-D896-4BAC-A97F-9E541642819E}"/>
                </a:ext>
              </a:extLst>
            </p:cNvPr>
            <p:cNvSpPr/>
            <p:nvPr/>
          </p:nvSpPr>
          <p:spPr>
            <a:xfrm rot="5400000">
              <a:off x="6910005" y="4063646"/>
              <a:ext cx="174732" cy="174732"/>
            </a:xfrm>
            <a:prstGeom prst="ellipse">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12" name="Oval 11">
              <a:extLst>
                <a:ext uri="{FF2B5EF4-FFF2-40B4-BE49-F238E27FC236}">
                  <a16:creationId xmlns:a16="http://schemas.microsoft.com/office/drawing/2014/main" id="{4D9ADE4E-B7D3-498F-A4C1-694712305C24}"/>
                </a:ext>
              </a:extLst>
            </p:cNvPr>
            <p:cNvSpPr/>
            <p:nvPr/>
          </p:nvSpPr>
          <p:spPr>
            <a:xfrm rot="5400000">
              <a:off x="6910005" y="4290002"/>
              <a:ext cx="174732" cy="174732"/>
            </a:xfrm>
            <a:prstGeom prst="ellipse">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13" name="Oval 12">
              <a:extLst>
                <a:ext uri="{FF2B5EF4-FFF2-40B4-BE49-F238E27FC236}">
                  <a16:creationId xmlns:a16="http://schemas.microsoft.com/office/drawing/2014/main" id="{6A83FC01-5B64-45A9-ADDF-4115E059A928}"/>
                </a:ext>
              </a:extLst>
            </p:cNvPr>
            <p:cNvSpPr/>
            <p:nvPr/>
          </p:nvSpPr>
          <p:spPr>
            <a:xfrm rot="5400000">
              <a:off x="6971153" y="3681880"/>
              <a:ext cx="52433" cy="52432"/>
            </a:xfrm>
            <a:prstGeom prst="ellipse">
              <a:avLst/>
            </a:prstGeom>
            <a:solidFill>
              <a:schemeClr val="tx1"/>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sz="1600" kern="0" dirty="0">
                <a:solidFill>
                  <a:schemeClr val="tx1"/>
                </a:solidFill>
                <a:latin typeface="Segoe Print" panose="02000600000000000000" pitchFamily="2" charset="0"/>
                <a:cs typeface="Segoe UI Semibold" panose="020B0702040204020203" pitchFamily="34" charset="0"/>
              </a:endParaRPr>
            </a:p>
          </p:txBody>
        </p:sp>
        <p:sp>
          <p:nvSpPr>
            <p:cNvPr id="14" name="Oval 13">
              <a:extLst>
                <a:ext uri="{FF2B5EF4-FFF2-40B4-BE49-F238E27FC236}">
                  <a16:creationId xmlns:a16="http://schemas.microsoft.com/office/drawing/2014/main" id="{435B23FB-E47C-4BC8-B36D-21B5E0F4B670}"/>
                </a:ext>
              </a:extLst>
            </p:cNvPr>
            <p:cNvSpPr/>
            <p:nvPr/>
          </p:nvSpPr>
          <p:spPr>
            <a:xfrm rot="5400000">
              <a:off x="6971129" y="3785938"/>
              <a:ext cx="52433" cy="52432"/>
            </a:xfrm>
            <a:prstGeom prst="ellipse">
              <a:avLst/>
            </a:prstGeom>
            <a:solidFill>
              <a:schemeClr val="tx1"/>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sz="1600" kern="0" dirty="0">
                <a:solidFill>
                  <a:schemeClr val="tx1"/>
                </a:solidFill>
                <a:latin typeface="Segoe Print" panose="02000600000000000000" pitchFamily="2" charset="0"/>
                <a:cs typeface="Segoe UI Semibold" panose="020B0702040204020203" pitchFamily="34" charset="0"/>
              </a:endParaRPr>
            </a:p>
          </p:txBody>
        </p:sp>
        <p:sp>
          <p:nvSpPr>
            <p:cNvPr id="15" name="Oval 14">
              <a:extLst>
                <a:ext uri="{FF2B5EF4-FFF2-40B4-BE49-F238E27FC236}">
                  <a16:creationId xmlns:a16="http://schemas.microsoft.com/office/drawing/2014/main" id="{B90F8A8C-8374-488C-B333-3DC878F00546}"/>
                </a:ext>
              </a:extLst>
            </p:cNvPr>
            <p:cNvSpPr/>
            <p:nvPr/>
          </p:nvSpPr>
          <p:spPr>
            <a:xfrm rot="5400000">
              <a:off x="6971157" y="3890015"/>
              <a:ext cx="52433" cy="52432"/>
            </a:xfrm>
            <a:prstGeom prst="ellipse">
              <a:avLst/>
            </a:prstGeom>
            <a:solidFill>
              <a:schemeClr val="tx1"/>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sz="1600" kern="0" dirty="0">
                <a:solidFill>
                  <a:schemeClr val="tx1"/>
                </a:solidFill>
                <a:latin typeface="Segoe Print" panose="02000600000000000000" pitchFamily="2" charset="0"/>
                <a:cs typeface="Segoe UI Semibold" panose="020B0702040204020203" pitchFamily="34" charset="0"/>
              </a:endParaRPr>
            </a:p>
          </p:txBody>
        </p:sp>
        <p:sp>
          <p:nvSpPr>
            <p:cNvPr id="16" name="Flowchart: Data 15">
              <a:extLst>
                <a:ext uri="{FF2B5EF4-FFF2-40B4-BE49-F238E27FC236}">
                  <a16:creationId xmlns:a16="http://schemas.microsoft.com/office/drawing/2014/main" id="{101EAD5D-149E-43F8-8178-DA9D13B6C0F4}"/>
                </a:ext>
              </a:extLst>
            </p:cNvPr>
            <p:cNvSpPr/>
            <p:nvPr/>
          </p:nvSpPr>
          <p:spPr>
            <a:xfrm>
              <a:off x="7654555" y="3248188"/>
              <a:ext cx="898004" cy="677701"/>
            </a:xfrm>
            <a:prstGeom prst="flowChartInputOutput">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400" kern="0" dirty="0">
                <a:solidFill>
                  <a:schemeClr val="tx1"/>
                </a:solidFill>
                <a:latin typeface="Segoe Print" panose="02000600000000000000" pitchFamily="2" charset="0"/>
              </a:endParaRPr>
            </a:p>
          </p:txBody>
        </p:sp>
        <p:sp>
          <p:nvSpPr>
            <p:cNvPr id="17" name="Multiply 100">
              <a:extLst>
                <a:ext uri="{FF2B5EF4-FFF2-40B4-BE49-F238E27FC236}">
                  <a16:creationId xmlns:a16="http://schemas.microsoft.com/office/drawing/2014/main" id="{32D4134A-E724-4FFF-9F6C-B27F8A8089E3}"/>
                </a:ext>
              </a:extLst>
            </p:cNvPr>
            <p:cNvSpPr/>
            <p:nvPr/>
          </p:nvSpPr>
          <p:spPr>
            <a:xfrm>
              <a:off x="7119387" y="3321855"/>
              <a:ext cx="530364" cy="530366"/>
            </a:xfrm>
            <a:prstGeom prst="mathMultiply">
              <a:avLst>
                <a:gd name="adj1" fmla="val 4618"/>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GB" sz="1600" kern="0">
                <a:solidFill>
                  <a:schemeClr val="tx1"/>
                </a:solidFill>
                <a:latin typeface="Segoe Print" panose="02000600000000000000" pitchFamily="2" charset="0"/>
              </a:endParaRPr>
            </a:p>
          </p:txBody>
        </p:sp>
        <p:sp>
          <p:nvSpPr>
            <p:cNvPr id="18" name="Rounded Rectangle 101">
              <a:extLst>
                <a:ext uri="{FF2B5EF4-FFF2-40B4-BE49-F238E27FC236}">
                  <a16:creationId xmlns:a16="http://schemas.microsoft.com/office/drawing/2014/main" id="{FC0A16E5-6A8C-4ECB-ADF2-B40C62CB0AA4}"/>
                </a:ext>
              </a:extLst>
            </p:cNvPr>
            <p:cNvSpPr/>
            <p:nvPr/>
          </p:nvSpPr>
          <p:spPr>
            <a:xfrm rot="5400000">
              <a:off x="10449698" y="3462042"/>
              <a:ext cx="1873625" cy="258029"/>
            </a:xfrm>
            <a:prstGeom prst="roundRect">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19" name="Oval 18">
              <a:extLst>
                <a:ext uri="{FF2B5EF4-FFF2-40B4-BE49-F238E27FC236}">
                  <a16:creationId xmlns:a16="http://schemas.microsoft.com/office/drawing/2014/main" id="{E2AE04A7-ADF6-4132-8E62-B2BA69BAD62A}"/>
                </a:ext>
              </a:extLst>
            </p:cNvPr>
            <p:cNvSpPr/>
            <p:nvPr/>
          </p:nvSpPr>
          <p:spPr>
            <a:xfrm rot="5400000">
              <a:off x="11299146" y="2705715"/>
              <a:ext cx="174732" cy="174732"/>
            </a:xfrm>
            <a:prstGeom prst="ellipse">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20" name="Oval 19">
              <a:extLst>
                <a:ext uri="{FF2B5EF4-FFF2-40B4-BE49-F238E27FC236}">
                  <a16:creationId xmlns:a16="http://schemas.microsoft.com/office/drawing/2014/main" id="{CD8FBBC8-A069-4951-B6DB-44DC50A022AF}"/>
                </a:ext>
              </a:extLst>
            </p:cNvPr>
            <p:cNvSpPr/>
            <p:nvPr/>
          </p:nvSpPr>
          <p:spPr>
            <a:xfrm rot="5400000">
              <a:off x="11299146" y="2932074"/>
              <a:ext cx="174732" cy="174732"/>
            </a:xfrm>
            <a:prstGeom prst="ellipse">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21" name="Oval 20">
              <a:extLst>
                <a:ext uri="{FF2B5EF4-FFF2-40B4-BE49-F238E27FC236}">
                  <a16:creationId xmlns:a16="http://schemas.microsoft.com/office/drawing/2014/main" id="{363DE61F-A5AB-42D6-BAB9-8DD484EC8E97}"/>
                </a:ext>
              </a:extLst>
            </p:cNvPr>
            <p:cNvSpPr/>
            <p:nvPr/>
          </p:nvSpPr>
          <p:spPr>
            <a:xfrm rot="5400000">
              <a:off x="11299147" y="3158430"/>
              <a:ext cx="174732" cy="174732"/>
            </a:xfrm>
            <a:prstGeom prst="ellipse">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22" name="Oval 21">
              <a:extLst>
                <a:ext uri="{FF2B5EF4-FFF2-40B4-BE49-F238E27FC236}">
                  <a16:creationId xmlns:a16="http://schemas.microsoft.com/office/drawing/2014/main" id="{FA7CC050-27BE-49D2-81D0-18EF2BB1733A}"/>
                </a:ext>
              </a:extLst>
            </p:cNvPr>
            <p:cNvSpPr/>
            <p:nvPr/>
          </p:nvSpPr>
          <p:spPr>
            <a:xfrm rot="5400000">
              <a:off x="11299147" y="3384786"/>
              <a:ext cx="174732" cy="174732"/>
            </a:xfrm>
            <a:prstGeom prst="ellipse">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23" name="Oval 22">
              <a:extLst>
                <a:ext uri="{FF2B5EF4-FFF2-40B4-BE49-F238E27FC236}">
                  <a16:creationId xmlns:a16="http://schemas.microsoft.com/office/drawing/2014/main" id="{240DFF9D-70AE-43AB-8C7C-277ABBEA3629}"/>
                </a:ext>
              </a:extLst>
            </p:cNvPr>
            <p:cNvSpPr/>
            <p:nvPr/>
          </p:nvSpPr>
          <p:spPr>
            <a:xfrm rot="5400000">
              <a:off x="11299147" y="4062486"/>
              <a:ext cx="174732" cy="174732"/>
            </a:xfrm>
            <a:prstGeom prst="ellipse">
              <a:avLst/>
            </a:prstGeom>
            <a:solidFill>
              <a:schemeClr val="tx1">
                <a:lumMod val="75000"/>
                <a:lumOff val="25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914316"/>
              <a:endParaRPr lang="en-GB" kern="0" dirty="0">
                <a:solidFill>
                  <a:schemeClr val="tx1"/>
                </a:solidFill>
                <a:latin typeface="Segoe Print" panose="02000600000000000000" pitchFamily="2" charset="0"/>
                <a:cs typeface="Segoe UI Semibold" panose="020B0702040204020203" pitchFamily="34" charset="0"/>
              </a:endParaRPr>
            </a:p>
          </p:txBody>
        </p:sp>
        <p:sp>
          <p:nvSpPr>
            <p:cNvPr id="24" name="Oval 23">
              <a:extLst>
                <a:ext uri="{FF2B5EF4-FFF2-40B4-BE49-F238E27FC236}">
                  <a16:creationId xmlns:a16="http://schemas.microsoft.com/office/drawing/2014/main" id="{DD700990-158B-473F-994F-3DD6372B1C8A}"/>
                </a:ext>
              </a:extLst>
            </p:cNvPr>
            <p:cNvSpPr/>
            <p:nvPr/>
          </p:nvSpPr>
          <p:spPr>
            <a:xfrm rot="5400000">
              <a:off x="11299147" y="4288842"/>
              <a:ext cx="174732" cy="174732"/>
            </a:xfrm>
            <a:prstGeom prst="ellipse">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25" name="Oval 24">
              <a:extLst>
                <a:ext uri="{FF2B5EF4-FFF2-40B4-BE49-F238E27FC236}">
                  <a16:creationId xmlns:a16="http://schemas.microsoft.com/office/drawing/2014/main" id="{92817265-FB2D-4DF2-87C6-FA42E2B07ABB}"/>
                </a:ext>
              </a:extLst>
            </p:cNvPr>
            <p:cNvSpPr/>
            <p:nvPr/>
          </p:nvSpPr>
          <p:spPr>
            <a:xfrm rot="5400000">
              <a:off x="11360295" y="3680720"/>
              <a:ext cx="52433" cy="52432"/>
            </a:xfrm>
            <a:prstGeom prst="ellipse">
              <a:avLst/>
            </a:prstGeom>
            <a:solidFill>
              <a:schemeClr val="tx1"/>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sz="1600" kern="0" dirty="0">
                <a:solidFill>
                  <a:schemeClr val="tx1"/>
                </a:solidFill>
                <a:latin typeface="Segoe Print" panose="02000600000000000000" pitchFamily="2" charset="0"/>
                <a:cs typeface="Segoe UI Semibold" panose="020B0702040204020203" pitchFamily="34" charset="0"/>
              </a:endParaRPr>
            </a:p>
          </p:txBody>
        </p:sp>
        <p:sp>
          <p:nvSpPr>
            <p:cNvPr id="26" name="Oval 25">
              <a:extLst>
                <a:ext uri="{FF2B5EF4-FFF2-40B4-BE49-F238E27FC236}">
                  <a16:creationId xmlns:a16="http://schemas.microsoft.com/office/drawing/2014/main" id="{E699B552-95AF-4AEB-A16B-B7795184AF27}"/>
                </a:ext>
              </a:extLst>
            </p:cNvPr>
            <p:cNvSpPr/>
            <p:nvPr/>
          </p:nvSpPr>
          <p:spPr>
            <a:xfrm rot="5400000">
              <a:off x="11360271" y="3784778"/>
              <a:ext cx="52433" cy="52432"/>
            </a:xfrm>
            <a:prstGeom prst="ellipse">
              <a:avLst/>
            </a:prstGeom>
            <a:solidFill>
              <a:schemeClr val="tx1"/>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sz="1600" kern="0" dirty="0">
                <a:solidFill>
                  <a:schemeClr val="tx1"/>
                </a:solidFill>
                <a:latin typeface="Segoe Print" panose="02000600000000000000" pitchFamily="2" charset="0"/>
                <a:cs typeface="Segoe UI Semibold" panose="020B0702040204020203" pitchFamily="34" charset="0"/>
              </a:endParaRPr>
            </a:p>
          </p:txBody>
        </p:sp>
        <p:sp>
          <p:nvSpPr>
            <p:cNvPr id="27" name="Oval 26">
              <a:extLst>
                <a:ext uri="{FF2B5EF4-FFF2-40B4-BE49-F238E27FC236}">
                  <a16:creationId xmlns:a16="http://schemas.microsoft.com/office/drawing/2014/main" id="{751AB580-C3A2-4778-A0F2-FB9D82640619}"/>
                </a:ext>
              </a:extLst>
            </p:cNvPr>
            <p:cNvSpPr/>
            <p:nvPr/>
          </p:nvSpPr>
          <p:spPr>
            <a:xfrm rot="5400000">
              <a:off x="11360299" y="3888856"/>
              <a:ext cx="52433" cy="52432"/>
            </a:xfrm>
            <a:prstGeom prst="ellipse">
              <a:avLst/>
            </a:prstGeom>
            <a:solidFill>
              <a:schemeClr val="tx1"/>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sz="1600" kern="0" dirty="0">
                <a:solidFill>
                  <a:schemeClr val="tx1"/>
                </a:solidFill>
                <a:latin typeface="Segoe Print" panose="02000600000000000000" pitchFamily="2" charset="0"/>
                <a:cs typeface="Segoe UI Semibold" panose="020B0702040204020203" pitchFamily="34" charset="0"/>
              </a:endParaRPr>
            </a:p>
          </p:txBody>
        </p:sp>
        <p:sp>
          <p:nvSpPr>
            <p:cNvPr id="28" name="Right Arrow 109">
              <a:extLst>
                <a:ext uri="{FF2B5EF4-FFF2-40B4-BE49-F238E27FC236}">
                  <a16:creationId xmlns:a16="http://schemas.microsoft.com/office/drawing/2014/main" id="{91B068D9-C314-42A2-9E08-6A8E0EC9E2C9}"/>
                </a:ext>
              </a:extLst>
            </p:cNvPr>
            <p:cNvSpPr/>
            <p:nvPr/>
          </p:nvSpPr>
          <p:spPr>
            <a:xfrm>
              <a:off x="8645389" y="3543961"/>
              <a:ext cx="324709" cy="77963"/>
            </a:xfrm>
            <a:prstGeom prst="rightArrow">
              <a:avLst>
                <a:gd name="adj1" fmla="val 46698"/>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kern="0">
                <a:solidFill>
                  <a:schemeClr val="tx1"/>
                </a:solidFill>
                <a:latin typeface="Segoe Print" panose="02000600000000000000" pitchFamily="2" charset="0"/>
              </a:endParaRPr>
            </a:p>
          </p:txBody>
        </p:sp>
        <p:sp>
          <p:nvSpPr>
            <p:cNvPr id="29" name="Rounded Rectangle 110">
              <a:extLst>
                <a:ext uri="{FF2B5EF4-FFF2-40B4-BE49-F238E27FC236}">
                  <a16:creationId xmlns:a16="http://schemas.microsoft.com/office/drawing/2014/main" id="{AB9DC769-8FFE-4D5C-94C9-51B6B06CFB42}"/>
                </a:ext>
              </a:extLst>
            </p:cNvPr>
            <p:cNvSpPr/>
            <p:nvPr/>
          </p:nvSpPr>
          <p:spPr>
            <a:xfrm rot="5400000">
              <a:off x="8590823" y="3453928"/>
              <a:ext cx="1202232" cy="258029"/>
            </a:xfrm>
            <a:prstGeom prst="roundRect">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600" kern="0" dirty="0">
                <a:solidFill>
                  <a:schemeClr val="tx1"/>
                </a:solidFill>
                <a:latin typeface="Segoe Print" panose="02000600000000000000" pitchFamily="2" charset="0"/>
              </a:endParaRPr>
            </a:p>
          </p:txBody>
        </p:sp>
        <p:sp>
          <p:nvSpPr>
            <p:cNvPr id="30" name="Oval 29">
              <a:extLst>
                <a:ext uri="{FF2B5EF4-FFF2-40B4-BE49-F238E27FC236}">
                  <a16:creationId xmlns:a16="http://schemas.microsoft.com/office/drawing/2014/main" id="{537D2052-70CD-4D01-BEFE-DA1CB195AC41}"/>
                </a:ext>
              </a:extLst>
            </p:cNvPr>
            <p:cNvSpPr/>
            <p:nvPr/>
          </p:nvSpPr>
          <p:spPr>
            <a:xfrm rot="5400000">
              <a:off x="9104576" y="3043718"/>
              <a:ext cx="174731" cy="174732"/>
            </a:xfrm>
            <a:prstGeom prst="ellipse">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sz="1600" kern="0" dirty="0">
                <a:solidFill>
                  <a:schemeClr val="tx1"/>
                </a:solidFill>
                <a:latin typeface="Segoe Print" panose="02000600000000000000" pitchFamily="2" charset="0"/>
                <a:cs typeface="Segoe UI Semibold" panose="020B0702040204020203" pitchFamily="34" charset="0"/>
              </a:endParaRPr>
            </a:p>
          </p:txBody>
        </p:sp>
        <p:sp>
          <p:nvSpPr>
            <p:cNvPr id="31" name="Oval 30">
              <a:extLst>
                <a:ext uri="{FF2B5EF4-FFF2-40B4-BE49-F238E27FC236}">
                  <a16:creationId xmlns:a16="http://schemas.microsoft.com/office/drawing/2014/main" id="{57BB0EFE-148F-4941-AE6C-DF0E02E3D60A}"/>
                </a:ext>
              </a:extLst>
            </p:cNvPr>
            <p:cNvSpPr/>
            <p:nvPr/>
          </p:nvSpPr>
          <p:spPr>
            <a:xfrm rot="5400000">
              <a:off x="9104576" y="3270074"/>
              <a:ext cx="174731" cy="174732"/>
            </a:xfrm>
            <a:prstGeom prst="ellipse">
              <a:avLst/>
            </a:prstGeom>
            <a:solidFill>
              <a:schemeClr val="tx1">
                <a:lumMod val="75000"/>
                <a:lumOff val="25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914316"/>
              <a:endParaRPr lang="en-GB" kern="0" dirty="0">
                <a:solidFill>
                  <a:schemeClr val="tx1"/>
                </a:solidFill>
                <a:latin typeface="Segoe Print" panose="02000600000000000000" pitchFamily="2" charset="0"/>
                <a:cs typeface="Segoe UI Semibold" panose="020B0702040204020203" pitchFamily="34" charset="0"/>
              </a:endParaRPr>
            </a:p>
          </p:txBody>
        </p:sp>
        <p:sp>
          <p:nvSpPr>
            <p:cNvPr id="32" name="Oval 31">
              <a:extLst>
                <a:ext uri="{FF2B5EF4-FFF2-40B4-BE49-F238E27FC236}">
                  <a16:creationId xmlns:a16="http://schemas.microsoft.com/office/drawing/2014/main" id="{21CDFA03-828E-4220-83A7-8D68AB64E187}"/>
                </a:ext>
              </a:extLst>
            </p:cNvPr>
            <p:cNvSpPr/>
            <p:nvPr/>
          </p:nvSpPr>
          <p:spPr>
            <a:xfrm rot="5400000">
              <a:off x="9104576" y="3947774"/>
              <a:ext cx="174731" cy="174732"/>
            </a:xfrm>
            <a:prstGeom prst="ellipse">
              <a:avLst/>
            </a:prstGeom>
            <a:solidFill>
              <a:schemeClr val="tx1">
                <a:lumMod val="75000"/>
                <a:lumOff val="25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914316"/>
              <a:endParaRPr lang="en-GB" kern="0" dirty="0">
                <a:solidFill>
                  <a:schemeClr val="tx1"/>
                </a:solidFill>
                <a:latin typeface="Segoe Print" panose="02000600000000000000" pitchFamily="2" charset="0"/>
                <a:cs typeface="Segoe UI Semibold" panose="020B0702040204020203" pitchFamily="34" charset="0"/>
              </a:endParaRPr>
            </a:p>
          </p:txBody>
        </p:sp>
        <p:sp>
          <p:nvSpPr>
            <p:cNvPr id="33" name="Oval 32">
              <a:extLst>
                <a:ext uri="{FF2B5EF4-FFF2-40B4-BE49-F238E27FC236}">
                  <a16:creationId xmlns:a16="http://schemas.microsoft.com/office/drawing/2014/main" id="{C9CA7B93-26B6-428C-95D2-BB506EBB72E3}"/>
                </a:ext>
              </a:extLst>
            </p:cNvPr>
            <p:cNvSpPr/>
            <p:nvPr/>
          </p:nvSpPr>
          <p:spPr>
            <a:xfrm rot="5400000">
              <a:off x="9165724" y="3566008"/>
              <a:ext cx="52433" cy="52432"/>
            </a:xfrm>
            <a:prstGeom prst="ellipse">
              <a:avLst/>
            </a:prstGeom>
            <a:solidFill>
              <a:schemeClr val="tx1"/>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sz="1600" kern="0" dirty="0">
                <a:solidFill>
                  <a:schemeClr val="tx1"/>
                </a:solidFill>
                <a:latin typeface="Segoe Print" panose="02000600000000000000" pitchFamily="2" charset="0"/>
                <a:cs typeface="Segoe UI Semibold" panose="020B0702040204020203" pitchFamily="34" charset="0"/>
              </a:endParaRPr>
            </a:p>
          </p:txBody>
        </p:sp>
        <p:sp>
          <p:nvSpPr>
            <p:cNvPr id="34" name="Oval 33">
              <a:extLst>
                <a:ext uri="{FF2B5EF4-FFF2-40B4-BE49-F238E27FC236}">
                  <a16:creationId xmlns:a16="http://schemas.microsoft.com/office/drawing/2014/main" id="{37CA7F8D-7986-41AE-A691-3E35C048C592}"/>
                </a:ext>
              </a:extLst>
            </p:cNvPr>
            <p:cNvSpPr/>
            <p:nvPr/>
          </p:nvSpPr>
          <p:spPr>
            <a:xfrm rot="5400000">
              <a:off x="9165700" y="3670066"/>
              <a:ext cx="52433" cy="52432"/>
            </a:xfrm>
            <a:prstGeom prst="ellipse">
              <a:avLst/>
            </a:prstGeom>
            <a:solidFill>
              <a:schemeClr val="tx1"/>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sz="1600" kern="0" dirty="0">
                <a:solidFill>
                  <a:schemeClr val="tx1"/>
                </a:solidFill>
                <a:latin typeface="Segoe Print" panose="02000600000000000000" pitchFamily="2" charset="0"/>
                <a:cs typeface="Segoe UI Semibold" panose="020B0702040204020203" pitchFamily="34" charset="0"/>
              </a:endParaRPr>
            </a:p>
          </p:txBody>
        </p:sp>
        <p:sp>
          <p:nvSpPr>
            <p:cNvPr id="35" name="Oval 34">
              <a:extLst>
                <a:ext uri="{FF2B5EF4-FFF2-40B4-BE49-F238E27FC236}">
                  <a16:creationId xmlns:a16="http://schemas.microsoft.com/office/drawing/2014/main" id="{69000908-75E7-4FD0-9966-28553C204B2B}"/>
                </a:ext>
              </a:extLst>
            </p:cNvPr>
            <p:cNvSpPr/>
            <p:nvPr/>
          </p:nvSpPr>
          <p:spPr>
            <a:xfrm rot="5400000">
              <a:off x="9165728" y="3774144"/>
              <a:ext cx="52433" cy="52432"/>
            </a:xfrm>
            <a:prstGeom prst="ellipse">
              <a:avLst/>
            </a:prstGeom>
            <a:solidFill>
              <a:schemeClr val="tx1"/>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sz="1600" kern="0" dirty="0">
                <a:solidFill>
                  <a:schemeClr val="tx1"/>
                </a:solidFill>
                <a:latin typeface="Segoe Print" panose="02000600000000000000" pitchFamily="2" charset="0"/>
                <a:cs typeface="Segoe UI Semibold" panose="020B0702040204020203" pitchFamily="34" charset="0"/>
              </a:endParaRPr>
            </a:p>
          </p:txBody>
        </p:sp>
        <p:sp>
          <p:nvSpPr>
            <p:cNvPr id="36" name="Oval 35">
              <a:extLst>
                <a:ext uri="{FF2B5EF4-FFF2-40B4-BE49-F238E27FC236}">
                  <a16:creationId xmlns:a16="http://schemas.microsoft.com/office/drawing/2014/main" id="{018D7A7E-F5C2-4B43-81F7-72C1FDFD0501}"/>
                </a:ext>
              </a:extLst>
            </p:cNvPr>
            <p:cNvSpPr/>
            <p:nvPr/>
          </p:nvSpPr>
          <p:spPr>
            <a:xfrm rot="5400000">
              <a:off x="9104576" y="3044825"/>
              <a:ext cx="174731" cy="174732"/>
            </a:xfrm>
            <a:prstGeom prst="ellipse">
              <a:avLst/>
            </a:prstGeom>
            <a:solidFill>
              <a:schemeClr val="tx1">
                <a:lumMod val="75000"/>
                <a:lumOff val="25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914316"/>
              <a:endParaRPr lang="en-GB" kern="0" dirty="0">
                <a:solidFill>
                  <a:schemeClr val="tx1"/>
                </a:solidFill>
                <a:latin typeface="Segoe Print" panose="02000600000000000000" pitchFamily="2" charset="0"/>
                <a:cs typeface="Segoe UI Semibold" panose="020B0702040204020203" pitchFamily="34" charset="0"/>
              </a:endParaRPr>
            </a:p>
          </p:txBody>
        </p:sp>
        <p:sp>
          <p:nvSpPr>
            <p:cNvPr id="37" name="Flowchart: Data 36">
              <a:extLst>
                <a:ext uri="{FF2B5EF4-FFF2-40B4-BE49-F238E27FC236}">
                  <a16:creationId xmlns:a16="http://schemas.microsoft.com/office/drawing/2014/main" id="{1E82231F-1BA9-4625-929F-6A21A9871F76}"/>
                </a:ext>
              </a:extLst>
            </p:cNvPr>
            <p:cNvSpPr/>
            <p:nvPr/>
          </p:nvSpPr>
          <p:spPr>
            <a:xfrm>
              <a:off x="9849126" y="3233423"/>
              <a:ext cx="898004" cy="677701"/>
            </a:xfrm>
            <a:prstGeom prst="flowChartInputOutput">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kern="0" dirty="0">
                <a:solidFill>
                  <a:schemeClr val="tx1"/>
                </a:solidFill>
                <a:latin typeface="Segoe Print" panose="02000600000000000000" pitchFamily="2" charset="0"/>
              </a:endParaRPr>
            </a:p>
          </p:txBody>
        </p:sp>
        <p:sp>
          <p:nvSpPr>
            <p:cNvPr id="38" name="Multiply 117">
              <a:extLst>
                <a:ext uri="{FF2B5EF4-FFF2-40B4-BE49-F238E27FC236}">
                  <a16:creationId xmlns:a16="http://schemas.microsoft.com/office/drawing/2014/main" id="{B4C02735-BB69-4937-994C-F27660536085}"/>
                </a:ext>
              </a:extLst>
            </p:cNvPr>
            <p:cNvSpPr/>
            <p:nvPr/>
          </p:nvSpPr>
          <p:spPr>
            <a:xfrm>
              <a:off x="9318762" y="3308249"/>
              <a:ext cx="530364" cy="530366"/>
            </a:xfrm>
            <a:prstGeom prst="mathMultiply">
              <a:avLst>
                <a:gd name="adj1" fmla="val 4618"/>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GB" sz="1600" kern="0">
                <a:solidFill>
                  <a:schemeClr val="tx1"/>
                </a:solidFill>
                <a:latin typeface="Segoe Print" panose="02000600000000000000" pitchFamily="2" charset="0"/>
              </a:endParaRPr>
            </a:p>
          </p:txBody>
        </p:sp>
        <p:sp>
          <p:nvSpPr>
            <p:cNvPr id="39" name="Right Arrow 118">
              <a:extLst>
                <a:ext uri="{FF2B5EF4-FFF2-40B4-BE49-F238E27FC236}">
                  <a16:creationId xmlns:a16="http://schemas.microsoft.com/office/drawing/2014/main" id="{8A6BC1FB-E2E8-43A1-8F56-EE3475FBD0EC}"/>
                </a:ext>
              </a:extLst>
            </p:cNvPr>
            <p:cNvSpPr/>
            <p:nvPr/>
          </p:nvSpPr>
          <p:spPr>
            <a:xfrm>
              <a:off x="10839960" y="3529194"/>
              <a:ext cx="324709" cy="77963"/>
            </a:xfrm>
            <a:prstGeom prst="rightArrow">
              <a:avLst>
                <a:gd name="adj1" fmla="val 46698"/>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kern="0">
                <a:solidFill>
                  <a:schemeClr val="tx1"/>
                </a:solidFill>
                <a:latin typeface="Segoe Print" panose="02000600000000000000" pitchFamily="2" charset="0"/>
              </a:endParaRPr>
            </a:p>
          </p:txBody>
        </p:sp>
        <p:sp>
          <p:nvSpPr>
            <p:cNvPr id="40" name="TextBox 39">
              <a:extLst>
                <a:ext uri="{FF2B5EF4-FFF2-40B4-BE49-F238E27FC236}">
                  <a16:creationId xmlns:a16="http://schemas.microsoft.com/office/drawing/2014/main" id="{824A1A52-033C-45E8-806B-3B37510E84AA}"/>
                </a:ext>
              </a:extLst>
            </p:cNvPr>
            <p:cNvSpPr txBox="1"/>
            <p:nvPr/>
          </p:nvSpPr>
          <p:spPr>
            <a:xfrm>
              <a:off x="7783198" y="3371158"/>
              <a:ext cx="637560" cy="338554"/>
            </a:xfrm>
            <a:prstGeom prst="rect">
              <a:avLst/>
            </a:prstGeom>
            <a:noFill/>
          </p:spPr>
          <p:txBody>
            <a:bodyPr wrap="square" rtlCol="0">
              <a:spAutoFit/>
            </a:bodyPr>
            <a:lstStyle/>
            <a:p>
              <a:pPr algn="ctr">
                <a:defRPr/>
              </a:pPr>
              <a:r>
                <a:rPr lang="en-US" sz="1600" kern="0" dirty="0">
                  <a:latin typeface="Segoe Print" panose="02000600000000000000" pitchFamily="2" charset="0"/>
                </a:rPr>
                <a:t>W</a:t>
              </a:r>
              <a:r>
                <a:rPr lang="en-US" sz="1600" kern="0" baseline="-25000" dirty="0">
                  <a:latin typeface="Segoe Print" panose="02000600000000000000" pitchFamily="2" charset="0"/>
                </a:rPr>
                <a:t>in</a:t>
              </a:r>
              <a:endParaRPr lang="en-GB" sz="1600" kern="0" baseline="-25000" dirty="0">
                <a:latin typeface="Segoe Print" panose="02000600000000000000" pitchFamily="2" charset="0"/>
              </a:endParaRPr>
            </a:p>
          </p:txBody>
        </p:sp>
        <p:sp>
          <p:nvSpPr>
            <p:cNvPr id="41" name="TextBox 40">
              <a:extLst>
                <a:ext uri="{FF2B5EF4-FFF2-40B4-BE49-F238E27FC236}">
                  <a16:creationId xmlns:a16="http://schemas.microsoft.com/office/drawing/2014/main" id="{3CA66803-89CF-4EA4-85AB-64E2A0491A43}"/>
                </a:ext>
              </a:extLst>
            </p:cNvPr>
            <p:cNvSpPr txBox="1"/>
            <p:nvPr/>
          </p:nvSpPr>
          <p:spPr>
            <a:xfrm>
              <a:off x="9893415" y="3370437"/>
              <a:ext cx="809429" cy="338554"/>
            </a:xfrm>
            <a:prstGeom prst="rect">
              <a:avLst/>
            </a:prstGeom>
            <a:noFill/>
          </p:spPr>
          <p:txBody>
            <a:bodyPr wrap="square" rtlCol="0">
              <a:spAutoFit/>
            </a:bodyPr>
            <a:lstStyle/>
            <a:p>
              <a:pPr algn="ctr">
                <a:defRPr/>
              </a:pPr>
              <a:r>
                <a:rPr lang="en-US" sz="1600" kern="0" dirty="0" err="1">
                  <a:latin typeface="Segoe Print" panose="02000600000000000000" pitchFamily="2" charset="0"/>
                </a:rPr>
                <a:t>W</a:t>
              </a:r>
              <a:r>
                <a:rPr lang="en-US" sz="1600" kern="0" baseline="-25000" dirty="0" err="1">
                  <a:latin typeface="Segoe Print" panose="02000600000000000000" pitchFamily="2" charset="0"/>
                </a:rPr>
                <a:t>out</a:t>
              </a:r>
              <a:endParaRPr lang="en-GB" sz="1600" kern="0" baseline="-25000" dirty="0">
                <a:latin typeface="Segoe Print" panose="02000600000000000000" pitchFamily="2" charset="0"/>
              </a:endParaRPr>
            </a:p>
          </p:txBody>
        </p:sp>
        <p:sp>
          <p:nvSpPr>
            <p:cNvPr id="42" name="TextBox 41">
              <a:extLst>
                <a:ext uri="{FF2B5EF4-FFF2-40B4-BE49-F238E27FC236}">
                  <a16:creationId xmlns:a16="http://schemas.microsoft.com/office/drawing/2014/main" id="{48F8288D-0EB0-4E6C-A2E0-420A7C6309ED}"/>
                </a:ext>
              </a:extLst>
            </p:cNvPr>
            <p:cNvSpPr txBox="1"/>
            <p:nvPr/>
          </p:nvSpPr>
          <p:spPr>
            <a:xfrm>
              <a:off x="6413077" y="4526524"/>
              <a:ext cx="1168536" cy="488998"/>
            </a:xfrm>
            <a:prstGeom prst="rect">
              <a:avLst/>
            </a:prstGeom>
            <a:noFill/>
          </p:spPr>
          <p:txBody>
            <a:bodyPr wrap="square" rtlCol="0">
              <a:spAutoFit/>
            </a:bodyPr>
            <a:lstStyle/>
            <a:p>
              <a:pPr algn="ctr">
                <a:defRPr/>
              </a:pPr>
              <a:r>
                <a:rPr lang="en-US" dirty="0" err="1">
                  <a:latin typeface="Segoe Print" panose="02000600000000000000" pitchFamily="2" charset="0"/>
                </a:rPr>
                <a:t>t</a:t>
              </a:r>
              <a:r>
                <a:rPr lang="en-US" baseline="-25000" dirty="0" err="1">
                  <a:latin typeface="Segoe Print" panose="02000600000000000000" pitchFamily="2" charset="0"/>
                </a:rPr>
                <a:t>i</a:t>
              </a:r>
              <a:endParaRPr lang="en-GB" kern="0" baseline="-25000" dirty="0">
                <a:latin typeface="Segoe Print" panose="02000600000000000000" pitchFamily="2" charset="0"/>
              </a:endParaRPr>
            </a:p>
          </p:txBody>
        </p:sp>
        <p:sp>
          <p:nvSpPr>
            <p:cNvPr id="43" name="TextBox 42">
              <a:extLst>
                <a:ext uri="{FF2B5EF4-FFF2-40B4-BE49-F238E27FC236}">
                  <a16:creationId xmlns:a16="http://schemas.microsoft.com/office/drawing/2014/main" id="{CCE0D7EC-84A2-4BF8-A4CD-48CA752CEFAD}"/>
                </a:ext>
              </a:extLst>
            </p:cNvPr>
            <p:cNvSpPr txBox="1"/>
            <p:nvPr/>
          </p:nvSpPr>
          <p:spPr>
            <a:xfrm>
              <a:off x="10802219" y="4527869"/>
              <a:ext cx="1168536" cy="488998"/>
            </a:xfrm>
            <a:prstGeom prst="rect">
              <a:avLst/>
            </a:prstGeom>
            <a:noFill/>
          </p:spPr>
          <p:txBody>
            <a:bodyPr wrap="square" rtlCol="0">
              <a:spAutoFit/>
            </a:bodyPr>
            <a:lstStyle/>
            <a:p>
              <a:pPr algn="ctr">
                <a:defRPr/>
              </a:pPr>
              <a:r>
                <a:rPr lang="en-US" dirty="0" err="1">
                  <a:latin typeface="Segoe Print" panose="02000600000000000000" pitchFamily="2" charset="0"/>
                </a:rPr>
                <a:t>c</a:t>
              </a:r>
              <a:r>
                <a:rPr lang="en-US" baseline="-25000" dirty="0" err="1">
                  <a:latin typeface="Segoe Print" panose="02000600000000000000" pitchFamily="2" charset="0"/>
                </a:rPr>
                <a:t>j</a:t>
              </a:r>
              <a:endParaRPr lang="en-GB" kern="0" baseline="-25000" dirty="0">
                <a:latin typeface="Segoe Print" panose="02000600000000000000" pitchFamily="2" charset="0"/>
              </a:endParaRPr>
            </a:p>
          </p:txBody>
        </p:sp>
      </p:grpSp>
    </p:spTree>
    <p:extLst>
      <p:ext uri="{BB962C8B-B14F-4D97-AF65-F5344CB8AC3E}">
        <p14:creationId xmlns:p14="http://schemas.microsoft.com/office/powerpoint/2010/main" val="420966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24BEFBE-7E0D-415B-80DD-E42FAEB6C588}"/>
              </a:ext>
            </a:extLst>
          </p:cNvPr>
          <p:cNvGrpSpPr/>
          <p:nvPr/>
        </p:nvGrpSpPr>
        <p:grpSpPr>
          <a:xfrm>
            <a:off x="6551603" y="1204369"/>
            <a:ext cx="4962120" cy="4449262"/>
            <a:chOff x="2712515" y="392762"/>
            <a:chExt cx="6769016" cy="6069407"/>
          </a:xfrm>
          <a:effectLst>
            <a:reflection blurRad="6350" stA="50000" endA="275" endPos="10000" dist="101600" dir="5400000" sy="-100000" algn="bl" rotWithShape="0"/>
          </a:effectLst>
        </p:grpSpPr>
        <p:sp>
          <p:nvSpPr>
            <p:cNvPr id="5" name="Rectangle 4">
              <a:extLst>
                <a:ext uri="{FF2B5EF4-FFF2-40B4-BE49-F238E27FC236}">
                  <a16:creationId xmlns:a16="http://schemas.microsoft.com/office/drawing/2014/main" id="{0F94A3BA-E03A-4603-AA21-E16DE64AB8BC}"/>
                </a:ext>
              </a:extLst>
            </p:cNvPr>
            <p:cNvSpPr/>
            <p:nvPr/>
          </p:nvSpPr>
          <p:spPr>
            <a:xfrm>
              <a:off x="2712515" y="435721"/>
              <a:ext cx="6769016" cy="6026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pic>
          <p:nvPicPr>
            <p:cNvPr id="1028" name="Picture 4" descr="Related image">
              <a:extLst>
                <a:ext uri="{FF2B5EF4-FFF2-40B4-BE49-F238E27FC236}">
                  <a16:creationId xmlns:a16="http://schemas.microsoft.com/office/drawing/2014/main" id="{6B587E25-E168-41B1-8540-AD6FAECC15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2" t="5726" r="892" b="5772"/>
            <a:stretch/>
          </p:blipFill>
          <p:spPr bwMode="auto">
            <a:xfrm>
              <a:off x="2712515" y="392762"/>
              <a:ext cx="6769015" cy="60694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3BDDEF-ED91-4C25-874A-9C146D17729D}"/>
                </a:ext>
              </a:extLst>
            </p:cNvPr>
            <p:cNvSpPr txBox="1"/>
            <p:nvPr/>
          </p:nvSpPr>
          <p:spPr>
            <a:xfrm rot="4500000">
              <a:off x="6832940" y="3372772"/>
              <a:ext cx="1442174" cy="461834"/>
            </a:xfrm>
            <a:prstGeom prst="rect">
              <a:avLst/>
            </a:prstGeom>
            <a:noFill/>
          </p:spPr>
          <p:txBody>
            <a:bodyPr wrap="square" rtlCol="0">
              <a:spAutoFit/>
            </a:bodyPr>
            <a:lstStyle/>
            <a:p>
              <a:pPr algn="ctr"/>
              <a:r>
                <a:rPr lang="en-US" sz="1600" dirty="0"/>
                <a:t>word2vec</a:t>
              </a:r>
              <a:endParaRPr lang="en-GB" sz="1600" dirty="0"/>
            </a:p>
          </p:txBody>
        </p:sp>
        <p:sp>
          <p:nvSpPr>
            <p:cNvPr id="9" name="TextBox 8">
              <a:extLst>
                <a:ext uri="{FF2B5EF4-FFF2-40B4-BE49-F238E27FC236}">
                  <a16:creationId xmlns:a16="http://schemas.microsoft.com/office/drawing/2014/main" id="{49EEDA28-8F00-4168-A5BF-A6E3FC04883B}"/>
                </a:ext>
              </a:extLst>
            </p:cNvPr>
            <p:cNvSpPr txBox="1"/>
            <p:nvPr/>
          </p:nvSpPr>
          <p:spPr>
            <a:xfrm rot="16200000">
              <a:off x="4103955" y="3957883"/>
              <a:ext cx="945084" cy="461834"/>
            </a:xfrm>
            <a:prstGeom prst="rect">
              <a:avLst/>
            </a:prstGeom>
            <a:noFill/>
          </p:spPr>
          <p:txBody>
            <a:bodyPr wrap="square" rtlCol="0">
              <a:spAutoFit/>
            </a:bodyPr>
            <a:lstStyle/>
            <a:p>
              <a:pPr algn="ctr"/>
              <a:r>
                <a:rPr lang="en-US" sz="1600" dirty="0">
                  <a:solidFill>
                    <a:schemeClr val="bg1"/>
                  </a:solidFill>
                </a:rPr>
                <a:t>LSA</a:t>
              </a:r>
              <a:endParaRPr lang="en-GB" sz="1600" dirty="0">
                <a:solidFill>
                  <a:schemeClr val="bg1"/>
                </a:solidFill>
              </a:endParaRPr>
            </a:p>
          </p:txBody>
        </p:sp>
        <p:sp>
          <p:nvSpPr>
            <p:cNvPr id="10" name="TextBox 9">
              <a:extLst>
                <a:ext uri="{FF2B5EF4-FFF2-40B4-BE49-F238E27FC236}">
                  <a16:creationId xmlns:a16="http://schemas.microsoft.com/office/drawing/2014/main" id="{3645734A-8F2D-491B-BB04-919DD3D35D68}"/>
                </a:ext>
              </a:extLst>
            </p:cNvPr>
            <p:cNvSpPr txBox="1"/>
            <p:nvPr/>
          </p:nvSpPr>
          <p:spPr>
            <a:xfrm>
              <a:off x="2970265" y="5907799"/>
              <a:ext cx="6253514" cy="545806"/>
            </a:xfrm>
            <a:prstGeom prst="rect">
              <a:avLst/>
            </a:prstGeom>
            <a:noFill/>
          </p:spPr>
          <p:txBody>
            <a:bodyPr wrap="square" rtlCol="0">
              <a:spAutoFit/>
            </a:bodyPr>
            <a:lstStyle/>
            <a:p>
              <a:pPr algn="ctr"/>
              <a:r>
                <a:rPr lang="en-US" sz="2000" dirty="0">
                  <a:solidFill>
                    <a:schemeClr val="bg1"/>
                  </a:solidFill>
                </a:rPr>
                <a:t>Embedding vs. Embedding</a:t>
              </a:r>
              <a:endParaRPr lang="en-GB" sz="2000" dirty="0">
                <a:solidFill>
                  <a:schemeClr val="bg1"/>
                </a:solidFill>
              </a:endParaRPr>
            </a:p>
          </p:txBody>
        </p:sp>
      </p:grpSp>
      <p:sp>
        <p:nvSpPr>
          <p:cNvPr id="12" name="Text Placeholder 6">
            <a:extLst>
              <a:ext uri="{FF2B5EF4-FFF2-40B4-BE49-F238E27FC236}">
                <a16:creationId xmlns:a16="http://schemas.microsoft.com/office/drawing/2014/main" id="{ACE3016F-4DFA-443B-8912-BA0B84B5C5A0}"/>
              </a:ext>
            </a:extLst>
          </p:cNvPr>
          <p:cNvSpPr txBox="1">
            <a:spLocks/>
          </p:cNvSpPr>
          <p:nvPr/>
        </p:nvSpPr>
        <p:spPr>
          <a:xfrm>
            <a:off x="678278" y="1754186"/>
            <a:ext cx="5145652" cy="4114802"/>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dirty="0">
                <a:latin typeface="+mj-lt"/>
              </a:rPr>
              <a:t>The </a:t>
            </a:r>
            <a:r>
              <a:rPr lang="en-US" sz="4000" dirty="0">
                <a:latin typeface="+mj-lt"/>
              </a:rPr>
              <a:t>context</a:t>
            </a:r>
            <a:r>
              <a:rPr lang="en-US" sz="2400" dirty="0">
                <a:latin typeface="+mj-lt"/>
              </a:rPr>
              <a:t> decides </a:t>
            </a:r>
            <a:r>
              <a:rPr lang="en-US" sz="4000" dirty="0">
                <a:latin typeface="+mj-lt"/>
              </a:rPr>
              <a:t>what</a:t>
            </a:r>
            <a:r>
              <a:rPr lang="en-US" sz="2400" dirty="0">
                <a:latin typeface="+mj-lt"/>
              </a:rPr>
              <a:t> relationship is modeled</a:t>
            </a:r>
          </a:p>
          <a:p>
            <a:pPr marL="0" indent="0">
              <a:lnSpc>
                <a:spcPct val="120000"/>
              </a:lnSpc>
              <a:buNone/>
            </a:pPr>
            <a:endParaRPr lang="en-US" sz="2400" dirty="0">
              <a:latin typeface="+mj-lt"/>
            </a:endParaRPr>
          </a:p>
          <a:p>
            <a:pPr marL="0" indent="0">
              <a:lnSpc>
                <a:spcPct val="120000"/>
              </a:lnSpc>
              <a:buNone/>
            </a:pPr>
            <a:r>
              <a:rPr lang="en-US" sz="2400" dirty="0">
                <a:latin typeface="+mj-lt"/>
              </a:rPr>
              <a:t>The </a:t>
            </a:r>
            <a:r>
              <a:rPr lang="en-US" sz="4000" dirty="0">
                <a:latin typeface="+mj-lt"/>
              </a:rPr>
              <a:t>learning algorithm </a:t>
            </a:r>
            <a:r>
              <a:rPr lang="en-US" sz="2400" dirty="0">
                <a:latin typeface="+mj-lt"/>
              </a:rPr>
              <a:t>decides </a:t>
            </a:r>
            <a:r>
              <a:rPr lang="en-US" sz="4000" dirty="0">
                <a:latin typeface="+mj-lt"/>
              </a:rPr>
              <a:t>how well </a:t>
            </a:r>
            <a:r>
              <a:rPr lang="en-US" sz="2400" dirty="0">
                <a:latin typeface="+mj-lt"/>
              </a:rPr>
              <a:t>it is modeled</a:t>
            </a:r>
          </a:p>
        </p:txBody>
      </p:sp>
    </p:spTree>
    <p:extLst>
      <p:ext uri="{BB962C8B-B14F-4D97-AF65-F5344CB8AC3E}">
        <p14:creationId xmlns:p14="http://schemas.microsoft.com/office/powerpoint/2010/main" val="1861349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838200" y="2863922"/>
            <a:ext cx="5235664" cy="1130156"/>
          </a:xfrm>
        </p:spPr>
        <p:txBody>
          <a:bodyPr anchor="t">
            <a:normAutofit fontScale="90000"/>
          </a:bodyPr>
          <a:lstStyle/>
          <a:p>
            <a:pPr algn="ctr">
              <a:lnSpc>
                <a:spcPct val="120000"/>
              </a:lnSpc>
            </a:pPr>
            <a:r>
              <a:rPr lang="en-GB" dirty="0"/>
              <a:t>observed space</a:t>
            </a:r>
            <a:endParaRPr lang="en-GB" sz="7200" dirty="0"/>
          </a:p>
        </p:txBody>
      </p:sp>
      <p:sp>
        <p:nvSpPr>
          <p:cNvPr id="3" name="Title 3">
            <a:extLst>
              <a:ext uri="{FF2B5EF4-FFF2-40B4-BE49-F238E27FC236}">
                <a16:creationId xmlns:a16="http://schemas.microsoft.com/office/drawing/2014/main" id="{164E7B2D-40E0-49FF-ABDA-70B27A8CC3C6}"/>
              </a:ext>
            </a:extLst>
          </p:cNvPr>
          <p:cNvSpPr txBox="1">
            <a:spLocks/>
          </p:cNvSpPr>
          <p:nvPr/>
        </p:nvSpPr>
        <p:spPr>
          <a:xfrm>
            <a:off x="6403140" y="2863922"/>
            <a:ext cx="598107" cy="113015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dirty="0"/>
              <a:t>→</a:t>
            </a:r>
            <a:endParaRPr lang="en-GB" sz="7200" dirty="0"/>
          </a:p>
        </p:txBody>
      </p:sp>
      <p:sp>
        <p:nvSpPr>
          <p:cNvPr id="5" name="Title 3">
            <a:extLst>
              <a:ext uri="{FF2B5EF4-FFF2-40B4-BE49-F238E27FC236}">
                <a16:creationId xmlns:a16="http://schemas.microsoft.com/office/drawing/2014/main" id="{31883C46-57C4-4522-8F07-5A33683B3309}"/>
              </a:ext>
            </a:extLst>
          </p:cNvPr>
          <p:cNvSpPr txBox="1">
            <a:spLocks/>
          </p:cNvSpPr>
          <p:nvPr/>
        </p:nvSpPr>
        <p:spPr>
          <a:xfrm>
            <a:off x="7330523" y="2863922"/>
            <a:ext cx="4001139" cy="11301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sz="5400" dirty="0"/>
              <a:t>latent space</a:t>
            </a:r>
            <a:endParaRPr lang="en-GB" sz="6600" dirty="0"/>
          </a:p>
        </p:txBody>
      </p:sp>
    </p:spTree>
    <p:extLst>
      <p:ext uri="{BB962C8B-B14F-4D97-AF65-F5344CB8AC3E}">
        <p14:creationId xmlns:p14="http://schemas.microsoft.com/office/powerpoint/2010/main" val="1901263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838200" y="2863922"/>
            <a:ext cx="5235664" cy="1130156"/>
          </a:xfrm>
        </p:spPr>
        <p:txBody>
          <a:bodyPr anchor="t">
            <a:normAutofit fontScale="90000"/>
          </a:bodyPr>
          <a:lstStyle/>
          <a:p>
            <a:pPr algn="ctr">
              <a:lnSpc>
                <a:spcPct val="120000"/>
              </a:lnSpc>
            </a:pPr>
            <a:r>
              <a:rPr lang="en-GB" dirty="0"/>
              <a:t>observed space</a:t>
            </a:r>
            <a:endParaRPr lang="en-GB" sz="7200" dirty="0"/>
          </a:p>
        </p:txBody>
      </p:sp>
      <p:sp>
        <p:nvSpPr>
          <p:cNvPr id="3" name="Title 3">
            <a:extLst>
              <a:ext uri="{FF2B5EF4-FFF2-40B4-BE49-F238E27FC236}">
                <a16:creationId xmlns:a16="http://schemas.microsoft.com/office/drawing/2014/main" id="{164E7B2D-40E0-49FF-ABDA-70B27A8CC3C6}"/>
              </a:ext>
            </a:extLst>
          </p:cNvPr>
          <p:cNvSpPr txBox="1">
            <a:spLocks/>
          </p:cNvSpPr>
          <p:nvPr/>
        </p:nvSpPr>
        <p:spPr>
          <a:xfrm>
            <a:off x="6403140" y="2863922"/>
            <a:ext cx="598107" cy="113015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dirty="0"/>
              <a:t>→</a:t>
            </a:r>
            <a:endParaRPr lang="en-GB" sz="7200" dirty="0"/>
          </a:p>
        </p:txBody>
      </p:sp>
      <p:sp>
        <p:nvSpPr>
          <p:cNvPr id="5" name="Title 3">
            <a:extLst>
              <a:ext uri="{FF2B5EF4-FFF2-40B4-BE49-F238E27FC236}">
                <a16:creationId xmlns:a16="http://schemas.microsoft.com/office/drawing/2014/main" id="{31883C46-57C4-4522-8F07-5A33683B3309}"/>
              </a:ext>
            </a:extLst>
          </p:cNvPr>
          <p:cNvSpPr txBox="1">
            <a:spLocks/>
          </p:cNvSpPr>
          <p:nvPr/>
        </p:nvSpPr>
        <p:spPr>
          <a:xfrm>
            <a:off x="7330523" y="2863922"/>
            <a:ext cx="4001139" cy="11301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sz="5400" dirty="0"/>
              <a:t>latent space</a:t>
            </a:r>
            <a:endParaRPr lang="en-GB" sz="6600" dirty="0"/>
          </a:p>
        </p:txBody>
      </p:sp>
      <p:sp>
        <p:nvSpPr>
          <p:cNvPr id="6" name="Title 3">
            <a:extLst>
              <a:ext uri="{FF2B5EF4-FFF2-40B4-BE49-F238E27FC236}">
                <a16:creationId xmlns:a16="http://schemas.microsoft.com/office/drawing/2014/main" id="{E0E789B5-1429-447B-B00D-357335B71D88}"/>
              </a:ext>
            </a:extLst>
          </p:cNvPr>
          <p:cNvSpPr txBox="1">
            <a:spLocks/>
          </p:cNvSpPr>
          <p:nvPr/>
        </p:nvSpPr>
        <p:spPr>
          <a:xfrm>
            <a:off x="838200" y="4189722"/>
            <a:ext cx="5235664" cy="22672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sz="3100" dirty="0"/>
              <a:t>very high dimensional</a:t>
            </a:r>
          </a:p>
          <a:p>
            <a:pPr algn="ctr">
              <a:lnSpc>
                <a:spcPct val="120000"/>
              </a:lnSpc>
            </a:pPr>
            <a:r>
              <a:rPr lang="en-US" sz="3100" dirty="0"/>
              <a:t>inconvenient to use</a:t>
            </a:r>
          </a:p>
          <a:p>
            <a:pPr algn="ctr">
              <a:lnSpc>
                <a:spcPct val="120000"/>
              </a:lnSpc>
            </a:pPr>
            <a:r>
              <a:rPr lang="en-US" sz="3100" dirty="0"/>
              <a:t>but easy to interpret </a:t>
            </a:r>
            <a:endParaRPr lang="en-GB" sz="3100" dirty="0"/>
          </a:p>
        </p:txBody>
      </p:sp>
      <p:sp>
        <p:nvSpPr>
          <p:cNvPr id="8" name="Title 3">
            <a:extLst>
              <a:ext uri="{FF2B5EF4-FFF2-40B4-BE49-F238E27FC236}">
                <a16:creationId xmlns:a16="http://schemas.microsoft.com/office/drawing/2014/main" id="{E3DFABFD-37DF-488D-8B70-D841AB3804D0}"/>
              </a:ext>
            </a:extLst>
          </p:cNvPr>
          <p:cNvSpPr txBox="1">
            <a:spLocks/>
          </p:cNvSpPr>
          <p:nvPr/>
        </p:nvSpPr>
        <p:spPr>
          <a:xfrm>
            <a:off x="7330522" y="4189722"/>
            <a:ext cx="4001139" cy="2267269"/>
          </a:xfrm>
          <a:prstGeom prst="rect">
            <a:avLst/>
          </a:prstGeom>
        </p:spPr>
        <p:txBody>
          <a:bodyPr vert="horz" lIns="91440" tIns="45720" rIns="91440" bIns="45720" rtlCol="0" anchor="ctr">
            <a:normAutofit fontScale="97500"/>
          </a:bodyPr>
          <a:lstStyle>
            <a:defPPr>
              <a:defRPr lang="en-US"/>
            </a:defPPr>
            <a:lvl1pPr algn="ctr" defTabSz="914400">
              <a:lnSpc>
                <a:spcPct val="120000"/>
              </a:lnSpc>
              <a:spcBef>
                <a:spcPct val="0"/>
              </a:spcBef>
              <a:buNone/>
              <a:defRPr sz="4400">
                <a:latin typeface="+mj-lt"/>
                <a:ea typeface="+mj-ea"/>
                <a:cs typeface="+mj-cs"/>
              </a:defRPr>
            </a:lvl1pPr>
          </a:lstStyle>
          <a:p>
            <a:r>
              <a:rPr lang="en-GB" sz="3100" dirty="0"/>
              <a:t>low dimensional</a:t>
            </a:r>
          </a:p>
          <a:p>
            <a:r>
              <a:rPr lang="en-US" sz="3100" dirty="0"/>
              <a:t>convenient to use but</a:t>
            </a:r>
          </a:p>
          <a:p>
            <a:r>
              <a:rPr lang="en-US" sz="3100" dirty="0"/>
              <a:t>hard to interpret</a:t>
            </a:r>
            <a:endParaRPr lang="en-GB" sz="3100" dirty="0"/>
          </a:p>
        </p:txBody>
      </p:sp>
      <p:sp>
        <p:nvSpPr>
          <p:cNvPr id="9" name="Title 3">
            <a:extLst>
              <a:ext uri="{FF2B5EF4-FFF2-40B4-BE49-F238E27FC236}">
                <a16:creationId xmlns:a16="http://schemas.microsoft.com/office/drawing/2014/main" id="{DEFCD559-1750-45CB-800B-E4A397460078}"/>
              </a:ext>
            </a:extLst>
          </p:cNvPr>
          <p:cNvSpPr txBox="1">
            <a:spLocks/>
          </p:cNvSpPr>
          <p:nvPr/>
        </p:nvSpPr>
        <p:spPr>
          <a:xfrm>
            <a:off x="942710" y="3994078"/>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0" name="Title 3">
            <a:extLst>
              <a:ext uri="{FF2B5EF4-FFF2-40B4-BE49-F238E27FC236}">
                <a16:creationId xmlns:a16="http://schemas.microsoft.com/office/drawing/2014/main" id="{99E46405-B0C8-41E2-9E65-E7B686CF0BF7}"/>
              </a:ext>
            </a:extLst>
          </p:cNvPr>
          <p:cNvSpPr txBox="1">
            <a:spLocks/>
          </p:cNvSpPr>
          <p:nvPr/>
        </p:nvSpPr>
        <p:spPr>
          <a:xfrm>
            <a:off x="5637311" y="3994077"/>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1" name="Title 3">
            <a:extLst>
              <a:ext uri="{FF2B5EF4-FFF2-40B4-BE49-F238E27FC236}">
                <a16:creationId xmlns:a16="http://schemas.microsoft.com/office/drawing/2014/main" id="{66FEEEF0-F52E-4A2A-B70B-C21D60C2CF4D}"/>
              </a:ext>
            </a:extLst>
          </p:cNvPr>
          <p:cNvSpPr txBox="1">
            <a:spLocks/>
          </p:cNvSpPr>
          <p:nvPr/>
        </p:nvSpPr>
        <p:spPr>
          <a:xfrm>
            <a:off x="7288802" y="3994076"/>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2" name="Title 3">
            <a:extLst>
              <a:ext uri="{FF2B5EF4-FFF2-40B4-BE49-F238E27FC236}">
                <a16:creationId xmlns:a16="http://schemas.microsoft.com/office/drawing/2014/main" id="{2A3A631C-3B49-4E68-87C1-B9FF1D16899D}"/>
              </a:ext>
            </a:extLst>
          </p:cNvPr>
          <p:cNvSpPr txBox="1">
            <a:spLocks/>
          </p:cNvSpPr>
          <p:nvPr/>
        </p:nvSpPr>
        <p:spPr>
          <a:xfrm>
            <a:off x="10930867" y="3994075"/>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Tree>
    <p:extLst>
      <p:ext uri="{BB962C8B-B14F-4D97-AF65-F5344CB8AC3E}">
        <p14:creationId xmlns:p14="http://schemas.microsoft.com/office/powerpoint/2010/main" val="677007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3438-1A89-41E7-8ABE-754BBA79CF68}"/>
              </a:ext>
            </a:extLst>
          </p:cNvPr>
          <p:cNvSpPr>
            <a:spLocks noGrp="1"/>
          </p:cNvSpPr>
          <p:nvPr>
            <p:ph type="title"/>
          </p:nvPr>
        </p:nvSpPr>
        <p:spPr>
          <a:xfrm>
            <a:off x="1141413" y="609600"/>
            <a:ext cx="2454886" cy="1639886"/>
          </a:xfrm>
        </p:spPr>
        <p:txBody>
          <a:bodyPr>
            <a:normAutofit/>
          </a:bodyPr>
          <a:lstStyle/>
          <a:p>
            <a:r>
              <a:rPr lang="en-US" sz="4000" dirty="0"/>
              <a:t>Notions of similarity</a:t>
            </a:r>
            <a:endParaRPr lang="en-GB" sz="4000" dirty="0"/>
          </a:p>
        </p:txBody>
      </p:sp>
      <p:sp>
        <p:nvSpPr>
          <p:cNvPr id="4" name="Text Placeholder 3">
            <a:extLst>
              <a:ext uri="{FF2B5EF4-FFF2-40B4-BE49-F238E27FC236}">
                <a16:creationId xmlns:a16="http://schemas.microsoft.com/office/drawing/2014/main" id="{A1D11D6E-0BFB-4736-9250-8B731C41ED71}"/>
              </a:ext>
            </a:extLst>
          </p:cNvPr>
          <p:cNvSpPr>
            <a:spLocks noGrp="1"/>
          </p:cNvSpPr>
          <p:nvPr>
            <p:ph type="body" sz="half" idx="2"/>
          </p:nvPr>
        </p:nvSpPr>
        <p:spPr>
          <a:xfrm>
            <a:off x="1141411" y="2436354"/>
            <a:ext cx="4631058" cy="627411"/>
          </a:xfrm>
        </p:spPr>
        <p:txBody>
          <a:bodyPr>
            <a:normAutofit/>
          </a:bodyPr>
          <a:lstStyle/>
          <a:p>
            <a:pPr algn="ctr">
              <a:lnSpc>
                <a:spcPct val="150000"/>
              </a:lnSpc>
              <a:spcBef>
                <a:spcPts val="0"/>
              </a:spcBef>
              <a:spcAft>
                <a:spcPts val="600"/>
              </a:spcAft>
            </a:pPr>
            <a:r>
              <a:rPr lang="en-US" sz="2000" dirty="0"/>
              <a:t>Consider the following toy corpus…</a:t>
            </a:r>
            <a:endParaRPr lang="en-GB" sz="2100" dirty="0"/>
          </a:p>
        </p:txBody>
      </p:sp>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a:blip r:embed="rId3"/>
          <a:stretch>
            <a:fillRect/>
          </a:stretch>
        </p:blipFill>
        <p:spPr>
          <a:xfrm>
            <a:off x="6462666" y="756041"/>
            <a:ext cx="5721018" cy="6096851"/>
          </a:xfrm>
          <a:prstGeom prst="rect">
            <a:avLst/>
          </a:prstGeom>
        </p:spPr>
      </p:pic>
      <p:pic>
        <p:nvPicPr>
          <p:cNvPr id="7" name="Picture 6">
            <a:extLst>
              <a:ext uri="{FF2B5EF4-FFF2-40B4-BE49-F238E27FC236}">
                <a16:creationId xmlns:a16="http://schemas.microsoft.com/office/drawing/2014/main" id="{E2E21555-A966-4CB0-A310-9EAD565491F0}"/>
              </a:ext>
            </a:extLst>
          </p:cNvPr>
          <p:cNvPicPr>
            <a:picLocks noChangeAspect="1"/>
          </p:cNvPicPr>
          <p:nvPr/>
        </p:nvPicPr>
        <p:blipFill rotWithShape="1">
          <a:blip r:embed="rId4"/>
          <a:srcRect t="15415"/>
          <a:stretch/>
        </p:blipFill>
        <p:spPr>
          <a:xfrm>
            <a:off x="556185" y="3063765"/>
            <a:ext cx="5801510" cy="1739674"/>
          </a:xfrm>
          <a:prstGeom prst="rect">
            <a:avLst/>
          </a:prstGeom>
        </p:spPr>
      </p:pic>
      <p:sp>
        <p:nvSpPr>
          <p:cNvPr id="8" name="Text Placeholder 3">
            <a:extLst>
              <a:ext uri="{FF2B5EF4-FFF2-40B4-BE49-F238E27FC236}">
                <a16:creationId xmlns:a16="http://schemas.microsoft.com/office/drawing/2014/main" id="{495C00CE-298F-4C86-A960-90C4AD60248E}"/>
              </a:ext>
            </a:extLst>
          </p:cNvPr>
          <p:cNvSpPr txBox="1">
            <a:spLocks/>
          </p:cNvSpPr>
          <p:nvPr/>
        </p:nvSpPr>
        <p:spPr>
          <a:xfrm>
            <a:off x="1141411" y="4937900"/>
            <a:ext cx="4631058" cy="1641721"/>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pPr>
            <a:r>
              <a:rPr lang="en-US" sz="2000" dirty="0"/>
              <a:t>Now consider the different vector representations of terms you can derive from this corpus and how the notions of similarity differ in these vector spaces</a:t>
            </a:r>
            <a:endParaRPr lang="en-GB" sz="2100" dirty="0"/>
          </a:p>
        </p:txBody>
      </p:sp>
      <p:cxnSp>
        <p:nvCxnSpPr>
          <p:cNvPr id="5" name="Straight Arrow Connector 4">
            <a:extLst>
              <a:ext uri="{FF2B5EF4-FFF2-40B4-BE49-F238E27FC236}">
                <a16:creationId xmlns:a16="http://schemas.microsoft.com/office/drawing/2014/main" id="{87602CF7-A7AE-4AA4-8C61-BB22EA84945F}"/>
              </a:ext>
            </a:extLst>
          </p:cNvPr>
          <p:cNvCxnSpPr>
            <a:cxnSpLocks/>
          </p:cNvCxnSpPr>
          <p:nvPr/>
        </p:nvCxnSpPr>
        <p:spPr>
          <a:xfrm>
            <a:off x="5772469" y="5758760"/>
            <a:ext cx="644097" cy="906"/>
          </a:xfrm>
          <a:prstGeom prst="straightConnector1">
            <a:avLst/>
          </a:prstGeom>
          <a:ln w="571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341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838200" y="2002632"/>
            <a:ext cx="10515600" cy="2852737"/>
          </a:xfrm>
        </p:spPr>
        <p:txBody>
          <a:bodyPr anchor="ctr">
            <a:normAutofit/>
          </a:bodyPr>
          <a:lstStyle/>
          <a:p>
            <a:pPr>
              <a:lnSpc>
                <a:spcPct val="120000"/>
              </a:lnSpc>
            </a:pPr>
            <a:r>
              <a:rPr lang="en-GB" sz="6600" dirty="0"/>
              <a:t>Neural IR</a:t>
            </a:r>
            <a:r>
              <a:rPr lang="en-GB" sz="5400" dirty="0"/>
              <a:t> </a:t>
            </a:r>
            <a:r>
              <a:rPr lang="en-GB" sz="4400" dirty="0"/>
              <a:t>is the application of shallow or deep neural networks to IR tasks</a:t>
            </a:r>
            <a:endParaRPr lang="en-GB" sz="5400" dirty="0"/>
          </a:p>
        </p:txBody>
      </p:sp>
    </p:spTree>
    <p:extLst>
      <p:ext uri="{BB962C8B-B14F-4D97-AF65-F5344CB8AC3E}">
        <p14:creationId xmlns:p14="http://schemas.microsoft.com/office/powerpoint/2010/main" val="2717519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rotWithShape="1">
          <a:blip r:embed="rId3"/>
          <a:srcRect l="5491" t="3983" r="28625" b="67866"/>
          <a:stretch/>
        </p:blipFill>
        <p:spPr>
          <a:xfrm>
            <a:off x="1111234" y="3332876"/>
            <a:ext cx="7118366" cy="3241343"/>
          </a:xfrm>
          <a:prstGeom prst="rect">
            <a:avLst/>
          </a:prstGeom>
        </p:spPr>
      </p:pic>
      <p:pic>
        <p:nvPicPr>
          <p:cNvPr id="12" name="Picture 11">
            <a:extLst>
              <a:ext uri="{FF2B5EF4-FFF2-40B4-BE49-F238E27FC236}">
                <a16:creationId xmlns:a16="http://schemas.microsoft.com/office/drawing/2014/main" id="{4D6C6023-B480-4825-8DD0-478C954E1A41}"/>
              </a:ext>
            </a:extLst>
          </p:cNvPr>
          <p:cNvPicPr>
            <a:picLocks noChangeAspect="1"/>
          </p:cNvPicPr>
          <p:nvPr/>
        </p:nvPicPr>
        <p:blipFill rotWithShape="1">
          <a:blip r:embed="rId4"/>
          <a:srcRect t="15415"/>
          <a:stretch/>
        </p:blipFill>
        <p:spPr>
          <a:xfrm>
            <a:off x="4827935" y="1379649"/>
            <a:ext cx="5801510" cy="1739674"/>
          </a:xfrm>
          <a:prstGeom prst="rect">
            <a:avLst/>
          </a:prstGeom>
        </p:spPr>
      </p:pic>
      <p:sp>
        <p:nvSpPr>
          <p:cNvPr id="3" name="Arc 2">
            <a:extLst>
              <a:ext uri="{FF2B5EF4-FFF2-40B4-BE49-F238E27FC236}">
                <a16:creationId xmlns:a16="http://schemas.microsoft.com/office/drawing/2014/main" id="{59BD15BD-DC76-4ACB-BBFA-967BA1FCA5C0}"/>
              </a:ext>
            </a:extLst>
          </p:cNvPr>
          <p:cNvSpPr/>
          <p:nvPr/>
        </p:nvSpPr>
        <p:spPr>
          <a:xfrm>
            <a:off x="7968458" y="3620814"/>
            <a:ext cx="778878" cy="581899"/>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Arc 6">
            <a:extLst>
              <a:ext uri="{FF2B5EF4-FFF2-40B4-BE49-F238E27FC236}">
                <a16:creationId xmlns:a16="http://schemas.microsoft.com/office/drawing/2014/main" id="{655E07A9-7EA2-4AD4-97C3-B1992387B7BF}"/>
              </a:ext>
            </a:extLst>
          </p:cNvPr>
          <p:cNvSpPr/>
          <p:nvPr/>
        </p:nvSpPr>
        <p:spPr>
          <a:xfrm>
            <a:off x="7968458" y="4662597"/>
            <a:ext cx="778878" cy="581899"/>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1A3BF447-2348-4381-8920-5472D7F46864}"/>
              </a:ext>
            </a:extLst>
          </p:cNvPr>
          <p:cNvSpPr txBox="1"/>
          <p:nvPr/>
        </p:nvSpPr>
        <p:spPr>
          <a:xfrm>
            <a:off x="8130830" y="237789"/>
            <a:ext cx="3758771" cy="400110"/>
          </a:xfrm>
          <a:prstGeom prst="rect">
            <a:avLst/>
          </a:prstGeom>
          <a:noFill/>
        </p:spPr>
        <p:txBody>
          <a:bodyPr wrap="square" rtlCol="0">
            <a:spAutoFit/>
          </a:bodyPr>
          <a:lstStyle/>
          <a:p>
            <a:pPr algn="r"/>
            <a:r>
              <a:rPr lang="en-US" sz="2000" dirty="0"/>
              <a:t>Topical or Syntagmatic similarity</a:t>
            </a:r>
            <a:endParaRPr lang="en-GB" sz="2000" dirty="0"/>
          </a:p>
        </p:txBody>
      </p:sp>
      <p:sp>
        <p:nvSpPr>
          <p:cNvPr id="10" name="Title 1">
            <a:extLst>
              <a:ext uri="{FF2B5EF4-FFF2-40B4-BE49-F238E27FC236}">
                <a16:creationId xmlns:a16="http://schemas.microsoft.com/office/drawing/2014/main" id="{60AF6F1D-FF5D-4DE8-90E7-8DDDC43D363B}"/>
              </a:ext>
            </a:extLst>
          </p:cNvPr>
          <p:cNvSpPr>
            <a:spLocks noGrp="1"/>
          </p:cNvSpPr>
          <p:nvPr>
            <p:ph type="title"/>
          </p:nvPr>
        </p:nvSpPr>
        <p:spPr>
          <a:xfrm>
            <a:off x="1141413" y="609600"/>
            <a:ext cx="2454886" cy="1639886"/>
          </a:xfrm>
        </p:spPr>
        <p:txBody>
          <a:bodyPr>
            <a:normAutofit/>
          </a:bodyPr>
          <a:lstStyle/>
          <a:p>
            <a:r>
              <a:rPr lang="en-US" sz="4000" dirty="0"/>
              <a:t>Notions of similarity</a:t>
            </a:r>
            <a:endParaRPr lang="en-GB" sz="4000" dirty="0"/>
          </a:p>
        </p:txBody>
      </p:sp>
    </p:spTree>
    <p:extLst>
      <p:ext uri="{BB962C8B-B14F-4D97-AF65-F5344CB8AC3E}">
        <p14:creationId xmlns:p14="http://schemas.microsoft.com/office/powerpoint/2010/main" val="35725126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rotWithShape="1">
          <a:blip r:embed="rId3"/>
          <a:srcRect l="5491" t="70572" r="2236" b="1950"/>
          <a:stretch/>
        </p:blipFill>
        <p:spPr>
          <a:xfrm>
            <a:off x="1111234" y="3335985"/>
            <a:ext cx="9969532" cy="3163823"/>
          </a:xfrm>
          <a:prstGeom prst="rect">
            <a:avLst/>
          </a:prstGeom>
        </p:spPr>
      </p:pic>
      <p:pic>
        <p:nvPicPr>
          <p:cNvPr id="12" name="Picture 11">
            <a:extLst>
              <a:ext uri="{FF2B5EF4-FFF2-40B4-BE49-F238E27FC236}">
                <a16:creationId xmlns:a16="http://schemas.microsoft.com/office/drawing/2014/main" id="{4D6C6023-B480-4825-8DD0-478C954E1A41}"/>
              </a:ext>
            </a:extLst>
          </p:cNvPr>
          <p:cNvPicPr>
            <a:picLocks noChangeAspect="1"/>
          </p:cNvPicPr>
          <p:nvPr/>
        </p:nvPicPr>
        <p:blipFill rotWithShape="1">
          <a:blip r:embed="rId4"/>
          <a:srcRect t="15415"/>
          <a:stretch/>
        </p:blipFill>
        <p:spPr>
          <a:xfrm>
            <a:off x="4827935" y="1379649"/>
            <a:ext cx="5801510" cy="1739674"/>
          </a:xfrm>
          <a:prstGeom prst="rect">
            <a:avLst/>
          </a:prstGeom>
        </p:spPr>
      </p:pic>
      <p:sp>
        <p:nvSpPr>
          <p:cNvPr id="9" name="Arc 8">
            <a:extLst>
              <a:ext uri="{FF2B5EF4-FFF2-40B4-BE49-F238E27FC236}">
                <a16:creationId xmlns:a16="http://schemas.microsoft.com/office/drawing/2014/main" id="{00E0F78A-AD88-44D8-B023-801CFAD7E227}"/>
              </a:ext>
            </a:extLst>
          </p:cNvPr>
          <p:cNvSpPr/>
          <p:nvPr/>
        </p:nvSpPr>
        <p:spPr>
          <a:xfrm>
            <a:off x="10808462" y="3620814"/>
            <a:ext cx="778878" cy="1053917"/>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a:extLst>
              <a:ext uri="{FF2B5EF4-FFF2-40B4-BE49-F238E27FC236}">
                <a16:creationId xmlns:a16="http://schemas.microsoft.com/office/drawing/2014/main" id="{21A57A0B-79BD-4CD0-9E7F-7DE298550EAB}"/>
              </a:ext>
            </a:extLst>
          </p:cNvPr>
          <p:cNvSpPr/>
          <p:nvPr/>
        </p:nvSpPr>
        <p:spPr>
          <a:xfrm>
            <a:off x="10808462" y="4166037"/>
            <a:ext cx="778878" cy="1053917"/>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358EEE1D-9871-43F3-9D8E-C4D3D637BA30}"/>
              </a:ext>
            </a:extLst>
          </p:cNvPr>
          <p:cNvSpPr txBox="1"/>
          <p:nvPr/>
        </p:nvSpPr>
        <p:spPr>
          <a:xfrm>
            <a:off x="8184933" y="236235"/>
            <a:ext cx="3758771" cy="400110"/>
          </a:xfrm>
          <a:prstGeom prst="rect">
            <a:avLst/>
          </a:prstGeom>
          <a:noFill/>
        </p:spPr>
        <p:txBody>
          <a:bodyPr wrap="square" rtlCol="0">
            <a:spAutoFit/>
          </a:bodyPr>
          <a:lstStyle/>
          <a:p>
            <a:pPr algn="r"/>
            <a:r>
              <a:rPr lang="en-US" sz="2000" dirty="0"/>
              <a:t>Typical or Paradigmatic similarity</a:t>
            </a:r>
            <a:endParaRPr lang="en-GB" sz="2000" dirty="0"/>
          </a:p>
        </p:txBody>
      </p:sp>
      <p:sp>
        <p:nvSpPr>
          <p:cNvPr id="13" name="Title 1">
            <a:extLst>
              <a:ext uri="{FF2B5EF4-FFF2-40B4-BE49-F238E27FC236}">
                <a16:creationId xmlns:a16="http://schemas.microsoft.com/office/drawing/2014/main" id="{9A410C4E-0F2D-4905-B8EE-83D45AE5A875}"/>
              </a:ext>
            </a:extLst>
          </p:cNvPr>
          <p:cNvSpPr>
            <a:spLocks noGrp="1"/>
          </p:cNvSpPr>
          <p:nvPr>
            <p:ph type="title"/>
          </p:nvPr>
        </p:nvSpPr>
        <p:spPr>
          <a:xfrm>
            <a:off x="1141413" y="609600"/>
            <a:ext cx="2454886" cy="1639886"/>
          </a:xfrm>
        </p:spPr>
        <p:txBody>
          <a:bodyPr>
            <a:normAutofit/>
          </a:bodyPr>
          <a:lstStyle/>
          <a:p>
            <a:r>
              <a:rPr lang="en-US" sz="4000" dirty="0"/>
              <a:t>Notions of similarity</a:t>
            </a:r>
            <a:endParaRPr lang="en-GB" sz="4000" dirty="0"/>
          </a:p>
        </p:txBody>
      </p:sp>
    </p:spTree>
    <p:extLst>
      <p:ext uri="{BB962C8B-B14F-4D97-AF65-F5344CB8AC3E}">
        <p14:creationId xmlns:p14="http://schemas.microsoft.com/office/powerpoint/2010/main" val="14542039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rotWithShape="1">
          <a:blip r:embed="rId3"/>
          <a:srcRect l="5491" t="37057" r="26410" b="34830"/>
          <a:stretch/>
        </p:blipFill>
        <p:spPr>
          <a:xfrm>
            <a:off x="1111234" y="3310129"/>
            <a:ext cx="7357706" cy="3236976"/>
          </a:xfrm>
          <a:prstGeom prst="rect">
            <a:avLst/>
          </a:prstGeom>
        </p:spPr>
      </p:pic>
      <p:pic>
        <p:nvPicPr>
          <p:cNvPr id="12" name="Picture 11">
            <a:extLst>
              <a:ext uri="{FF2B5EF4-FFF2-40B4-BE49-F238E27FC236}">
                <a16:creationId xmlns:a16="http://schemas.microsoft.com/office/drawing/2014/main" id="{4D6C6023-B480-4825-8DD0-478C954E1A41}"/>
              </a:ext>
            </a:extLst>
          </p:cNvPr>
          <p:cNvPicPr>
            <a:picLocks noChangeAspect="1"/>
          </p:cNvPicPr>
          <p:nvPr/>
        </p:nvPicPr>
        <p:blipFill rotWithShape="1">
          <a:blip r:embed="rId4"/>
          <a:srcRect t="15415"/>
          <a:stretch/>
        </p:blipFill>
        <p:spPr>
          <a:xfrm>
            <a:off x="4827935" y="1379649"/>
            <a:ext cx="5801510" cy="1739674"/>
          </a:xfrm>
          <a:prstGeom prst="rect">
            <a:avLst/>
          </a:prstGeom>
        </p:spPr>
      </p:pic>
      <p:sp>
        <p:nvSpPr>
          <p:cNvPr id="5" name="TextBox 4">
            <a:extLst>
              <a:ext uri="{FF2B5EF4-FFF2-40B4-BE49-F238E27FC236}">
                <a16:creationId xmlns:a16="http://schemas.microsoft.com/office/drawing/2014/main" id="{A5851CA9-568B-401C-847C-A74BFDE4D161}"/>
              </a:ext>
            </a:extLst>
          </p:cNvPr>
          <p:cNvSpPr txBox="1"/>
          <p:nvPr/>
        </p:nvSpPr>
        <p:spPr>
          <a:xfrm>
            <a:off x="7293944" y="209490"/>
            <a:ext cx="4588391" cy="400110"/>
          </a:xfrm>
          <a:prstGeom prst="rect">
            <a:avLst/>
          </a:prstGeom>
          <a:noFill/>
        </p:spPr>
        <p:txBody>
          <a:bodyPr wrap="square" rtlCol="0">
            <a:spAutoFit/>
          </a:bodyPr>
          <a:lstStyle/>
          <a:p>
            <a:pPr algn="r"/>
            <a:r>
              <a:rPr lang="en-US" sz="2000" dirty="0"/>
              <a:t>A mix of Topical and Typical similarity</a:t>
            </a:r>
            <a:endParaRPr lang="en-GB" sz="2000" dirty="0"/>
          </a:p>
        </p:txBody>
      </p:sp>
      <p:sp>
        <p:nvSpPr>
          <p:cNvPr id="7" name="Arc 6">
            <a:extLst>
              <a:ext uri="{FF2B5EF4-FFF2-40B4-BE49-F238E27FC236}">
                <a16:creationId xmlns:a16="http://schemas.microsoft.com/office/drawing/2014/main" id="{C10AC99B-296E-4A8C-9412-7529B082A635}"/>
              </a:ext>
            </a:extLst>
          </p:cNvPr>
          <p:cNvSpPr/>
          <p:nvPr/>
        </p:nvSpPr>
        <p:spPr>
          <a:xfrm>
            <a:off x="8212865" y="3638980"/>
            <a:ext cx="778878" cy="471562"/>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a:extLst>
              <a:ext uri="{FF2B5EF4-FFF2-40B4-BE49-F238E27FC236}">
                <a16:creationId xmlns:a16="http://schemas.microsoft.com/office/drawing/2014/main" id="{46545C9B-6C77-411B-B5C3-24DB5CED1E5C}"/>
              </a:ext>
            </a:extLst>
          </p:cNvPr>
          <p:cNvSpPr/>
          <p:nvPr/>
        </p:nvSpPr>
        <p:spPr>
          <a:xfrm>
            <a:off x="8212865" y="4317107"/>
            <a:ext cx="778878" cy="854078"/>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itle 1">
            <a:extLst>
              <a:ext uri="{FF2B5EF4-FFF2-40B4-BE49-F238E27FC236}">
                <a16:creationId xmlns:a16="http://schemas.microsoft.com/office/drawing/2014/main" id="{8B6A1DC3-0D93-4810-A71C-D29B704DF505}"/>
              </a:ext>
            </a:extLst>
          </p:cNvPr>
          <p:cNvSpPr>
            <a:spLocks noGrp="1"/>
          </p:cNvSpPr>
          <p:nvPr>
            <p:ph type="title"/>
          </p:nvPr>
        </p:nvSpPr>
        <p:spPr>
          <a:xfrm>
            <a:off x="1141413" y="609600"/>
            <a:ext cx="2454886" cy="1639886"/>
          </a:xfrm>
        </p:spPr>
        <p:txBody>
          <a:bodyPr>
            <a:normAutofit/>
          </a:bodyPr>
          <a:lstStyle/>
          <a:p>
            <a:r>
              <a:rPr lang="en-US" sz="4000" dirty="0"/>
              <a:t>Notions of similarity</a:t>
            </a:r>
            <a:endParaRPr lang="en-GB" sz="4000" dirty="0"/>
          </a:p>
        </p:txBody>
      </p:sp>
    </p:spTree>
    <p:extLst>
      <p:ext uri="{BB962C8B-B14F-4D97-AF65-F5344CB8AC3E}">
        <p14:creationId xmlns:p14="http://schemas.microsoft.com/office/powerpoint/2010/main" val="11161178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5433-2D31-42DA-BF35-4EB324D840F9}"/>
              </a:ext>
            </a:extLst>
          </p:cNvPr>
          <p:cNvSpPr>
            <a:spLocks noGrp="1"/>
          </p:cNvSpPr>
          <p:nvPr>
            <p:ph type="title"/>
          </p:nvPr>
        </p:nvSpPr>
        <p:spPr>
          <a:xfrm>
            <a:off x="1146705" y="609601"/>
            <a:ext cx="10179267" cy="1182865"/>
          </a:xfrm>
        </p:spPr>
        <p:txBody>
          <a:bodyPr>
            <a:normAutofit/>
          </a:bodyPr>
          <a:lstStyle/>
          <a:p>
            <a:r>
              <a:rPr lang="en-US" sz="4000" dirty="0"/>
              <a:t>Regularities in observed feature spaces</a:t>
            </a:r>
            <a:endParaRPr lang="en-GB" sz="4000" dirty="0"/>
          </a:p>
        </p:txBody>
      </p:sp>
      <p:pic>
        <p:nvPicPr>
          <p:cNvPr id="5" name="Content Placeholder 4">
            <a:extLst>
              <a:ext uri="{FF2B5EF4-FFF2-40B4-BE49-F238E27FC236}">
                <a16:creationId xmlns:a16="http://schemas.microsoft.com/office/drawing/2014/main" id="{A61B5427-837C-4A75-A293-B06B759D4B70}"/>
              </a:ext>
            </a:extLst>
          </p:cNvPr>
          <p:cNvPicPr>
            <a:picLocks noGrp="1" noChangeAspect="1"/>
          </p:cNvPicPr>
          <p:nvPr>
            <p:ph idx="1"/>
          </p:nvPr>
        </p:nvPicPr>
        <p:blipFill>
          <a:blip r:embed="rId3"/>
          <a:stretch>
            <a:fillRect/>
          </a:stretch>
        </p:blipFill>
        <p:spPr>
          <a:xfrm>
            <a:off x="5546957" y="2418573"/>
            <a:ext cx="5891213" cy="3097746"/>
          </a:xfrm>
          <a:prstGeom prst="rect">
            <a:avLst/>
          </a:prstGeom>
        </p:spPr>
      </p:pic>
      <p:sp>
        <p:nvSpPr>
          <p:cNvPr id="4" name="Text Placeholder 3">
            <a:extLst>
              <a:ext uri="{FF2B5EF4-FFF2-40B4-BE49-F238E27FC236}">
                <a16:creationId xmlns:a16="http://schemas.microsoft.com/office/drawing/2014/main" id="{CB0FB464-6E8F-40A9-B8C4-401B8B0F76C3}"/>
              </a:ext>
            </a:extLst>
          </p:cNvPr>
          <p:cNvSpPr>
            <a:spLocks noGrp="1"/>
          </p:cNvSpPr>
          <p:nvPr>
            <p:ph type="body" sz="half" idx="2"/>
          </p:nvPr>
        </p:nvSpPr>
        <p:spPr>
          <a:xfrm>
            <a:off x="1146705" y="2364351"/>
            <a:ext cx="4036914" cy="3647507"/>
          </a:xfrm>
        </p:spPr>
        <p:txBody>
          <a:bodyPr>
            <a:normAutofit/>
          </a:bodyPr>
          <a:lstStyle/>
          <a:p>
            <a:pPr>
              <a:spcBef>
                <a:spcPts val="2400"/>
              </a:spcBef>
            </a:pPr>
            <a:r>
              <a:rPr lang="en-US" sz="2000" dirty="0">
                <a:latin typeface="+mj-lt"/>
              </a:rPr>
              <a:t>Some feature spaces capture interesting linguistic regularities</a:t>
            </a:r>
          </a:p>
          <a:p>
            <a:pPr>
              <a:spcBef>
                <a:spcPts val="2400"/>
              </a:spcBef>
            </a:pPr>
            <a:r>
              <a:rPr lang="en-US" sz="2000" dirty="0">
                <a:latin typeface="+mj-lt"/>
              </a:rPr>
              <a:t>e.g., simple vector algebra in the term-neighboring term space may be useful for word analogy tasks</a:t>
            </a:r>
            <a:endParaRPr lang="en-GB" sz="2000" dirty="0">
              <a:latin typeface="+mj-lt"/>
            </a:endParaRPr>
          </a:p>
        </p:txBody>
      </p:sp>
      <p:pic>
        <p:nvPicPr>
          <p:cNvPr id="7" name="Picture 6">
            <a:extLst>
              <a:ext uri="{FF2B5EF4-FFF2-40B4-BE49-F238E27FC236}">
                <a16:creationId xmlns:a16="http://schemas.microsoft.com/office/drawing/2014/main" id="{DB2EB864-D223-456A-96C9-D9231A801B75}"/>
              </a:ext>
            </a:extLst>
          </p:cNvPr>
          <p:cNvPicPr>
            <a:picLocks noChangeAspect="1"/>
          </p:cNvPicPr>
          <p:nvPr/>
        </p:nvPicPr>
        <p:blipFill>
          <a:blip r:embed="rId4"/>
          <a:stretch>
            <a:fillRect/>
          </a:stretch>
        </p:blipFill>
        <p:spPr>
          <a:xfrm>
            <a:off x="1510043" y="4759983"/>
            <a:ext cx="3310238" cy="550840"/>
          </a:xfrm>
          <a:prstGeom prst="rect">
            <a:avLst/>
          </a:prstGeom>
        </p:spPr>
      </p:pic>
      <p:sp>
        <p:nvSpPr>
          <p:cNvPr id="8" name="TextBox 7">
            <a:extLst>
              <a:ext uri="{FF2B5EF4-FFF2-40B4-BE49-F238E27FC236}">
                <a16:creationId xmlns:a16="http://schemas.microsoft.com/office/drawing/2014/main" id="{8DDD3DD0-A3C2-4043-B494-6F2786B25303}"/>
              </a:ext>
            </a:extLst>
          </p:cNvPr>
          <p:cNvSpPr txBox="1"/>
          <p:nvPr/>
        </p:nvSpPr>
        <p:spPr>
          <a:xfrm>
            <a:off x="2599831" y="6583744"/>
            <a:ext cx="6992339" cy="253916"/>
          </a:xfrm>
          <a:prstGeom prst="rect">
            <a:avLst/>
          </a:prstGeom>
          <a:noFill/>
        </p:spPr>
        <p:txBody>
          <a:bodyPr wrap="square" rtlCol="0">
            <a:spAutoFit/>
          </a:bodyPr>
          <a:lstStyle/>
          <a:p>
            <a:pPr lvl="0" defTabSz="914400">
              <a:defRPr/>
            </a:pPr>
            <a:r>
              <a:rPr lang="en-US" sz="1050" kern="0" dirty="0"/>
              <a:t>Levy, Goldberg, and Ramat-Gan. </a:t>
            </a:r>
            <a:r>
              <a:rPr lang="en-US" sz="1050" kern="0" dirty="0">
                <a:hlinkClick r:id="rId5"/>
              </a:rPr>
              <a:t>Linguistic Regularities in Sparse and Explicit Word Representations</a:t>
            </a:r>
            <a:r>
              <a:rPr lang="en-US" sz="1050" kern="0" dirty="0"/>
              <a:t>. </a:t>
            </a:r>
            <a:r>
              <a:rPr lang="en-US" sz="1050" i="1" kern="0" dirty="0" err="1"/>
              <a:t>CoNLL</a:t>
            </a:r>
            <a:r>
              <a:rPr lang="en-US" sz="1050" kern="0" dirty="0"/>
              <a:t> 2014</a:t>
            </a:r>
          </a:p>
        </p:txBody>
      </p:sp>
    </p:spTree>
    <p:extLst>
      <p:ext uri="{BB962C8B-B14F-4D97-AF65-F5344CB8AC3E}">
        <p14:creationId xmlns:p14="http://schemas.microsoft.com/office/powerpoint/2010/main" val="3230367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838200" y="2002632"/>
            <a:ext cx="10515600" cy="2852737"/>
          </a:xfrm>
        </p:spPr>
        <p:txBody>
          <a:bodyPr anchor="ctr">
            <a:normAutofit/>
          </a:bodyPr>
          <a:lstStyle/>
          <a:p>
            <a:r>
              <a:rPr lang="en-GB" sz="4400"/>
              <a:t>Why is this important?</a:t>
            </a:r>
            <a:endParaRPr lang="en-GB" sz="5400" dirty="0"/>
          </a:p>
        </p:txBody>
      </p:sp>
    </p:spTree>
    <p:extLst>
      <p:ext uri="{BB962C8B-B14F-4D97-AF65-F5344CB8AC3E}">
        <p14:creationId xmlns:p14="http://schemas.microsoft.com/office/powerpoint/2010/main" val="1777406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CC7B6344-D814-405C-9247-D6AE918DE12C}"/>
              </a:ext>
            </a:extLst>
          </p:cNvPr>
          <p:cNvSpPr txBox="1">
            <a:spLocks/>
          </p:cNvSpPr>
          <p:nvPr/>
        </p:nvSpPr>
        <p:spPr>
          <a:xfrm>
            <a:off x="1149746" y="1869047"/>
            <a:ext cx="3196899" cy="68580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SzPct val="125000"/>
              <a:buFont typeface="Arial" panose="020B0604020202020204" pitchFamily="34" charset="0"/>
              <a:buNone/>
              <a:defRPr sz="2400" b="0" kern="1200" cap="all" baseline="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125000"/>
              <a:buFont typeface="Arial" panose="020B0604020202020204" pitchFamily="34" charset="0"/>
              <a:buNone/>
              <a:tabLst/>
              <a:defRPr/>
            </a:pPr>
            <a:r>
              <a:rPr kumimoji="0" lang="en-US" sz="1800" b="0" i="0" u="none" strike="noStrike" kern="1200" cap="all" spc="0" normalizeH="0" baseline="0" noProof="0">
                <a:ln>
                  <a:noFill/>
                </a:ln>
                <a:effectLst/>
                <a:uLnTx/>
                <a:uFillTx/>
                <a:latin typeface="Segoe UI Semilight"/>
                <a:ea typeface="+mn-ea"/>
                <a:cs typeface="+mn-cs"/>
              </a:rPr>
              <a:t>Document ranking</a:t>
            </a:r>
            <a:endParaRPr kumimoji="0" lang="en-GB" sz="1800" b="0" i="0" u="none" strike="noStrike" kern="1200" cap="all" spc="0" normalizeH="0" baseline="0" noProof="0" dirty="0">
              <a:ln>
                <a:noFill/>
              </a:ln>
              <a:effectLst/>
              <a:uLnTx/>
              <a:uFillTx/>
              <a:latin typeface="Segoe UI Semilight"/>
              <a:ea typeface="+mn-ea"/>
              <a:cs typeface="+mn-cs"/>
            </a:endParaRPr>
          </a:p>
        </p:txBody>
      </p:sp>
      <p:sp>
        <p:nvSpPr>
          <p:cNvPr id="20" name="Text Placeholder 7">
            <a:extLst>
              <a:ext uri="{FF2B5EF4-FFF2-40B4-BE49-F238E27FC236}">
                <a16:creationId xmlns:a16="http://schemas.microsoft.com/office/drawing/2014/main" id="{62C6F639-CC67-4F4C-92E1-E00563A3F332}"/>
              </a:ext>
            </a:extLst>
          </p:cNvPr>
          <p:cNvSpPr txBox="1">
            <a:spLocks/>
          </p:cNvSpPr>
          <p:nvPr/>
        </p:nvSpPr>
        <p:spPr>
          <a:xfrm>
            <a:off x="1136254" y="3523318"/>
            <a:ext cx="3208735" cy="1462464"/>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r>
              <a:rPr lang="en-US" dirty="0">
                <a:latin typeface="Segoe UI Light" panose="020B0502040204020203" pitchFamily="34" charset="0"/>
                <a:cs typeface="Segoe UI Light" panose="020B0502040204020203" pitchFamily="34" charset="0"/>
              </a:rPr>
              <a:t>✓ budget flights to </a:t>
            </a:r>
            <a:r>
              <a:rPr lang="en-US" dirty="0" err="1">
                <a:latin typeface="Segoe UI Light" panose="020B0502040204020203" pitchFamily="34" charset="0"/>
                <a:cs typeface="Segoe UI Light" panose="020B0502040204020203" pitchFamily="34" charset="0"/>
              </a:rPr>
              <a:t>london</a:t>
            </a:r>
            <a:endParaRPr lang="en-US" dirty="0">
              <a:latin typeface="Segoe UI Light" panose="020B0502040204020203" pitchFamily="34" charset="0"/>
              <a:cs typeface="Segoe UI Light" panose="020B0502040204020203" pitchFamily="34" charset="0"/>
            </a:endParaRPr>
          </a:p>
          <a:p>
            <a:r>
              <a:rPr lang="en-US" dirty="0">
                <a:latin typeface="Segoe UI Light" panose="020B0502040204020203" pitchFamily="34" charset="0"/>
                <a:cs typeface="Segoe UI Light" panose="020B0502040204020203" pitchFamily="34" charset="0"/>
              </a:rPr>
              <a:t>✗ cheap flights to </a:t>
            </a:r>
            <a:r>
              <a:rPr lang="en-US" dirty="0" err="1">
                <a:latin typeface="Segoe UI Light" panose="020B0502040204020203" pitchFamily="34" charset="0"/>
                <a:cs typeface="Segoe UI Light" panose="020B0502040204020203" pitchFamily="34" charset="0"/>
              </a:rPr>
              <a:t>sydney</a:t>
            </a:r>
            <a:endParaRPr lang="en-US" dirty="0">
              <a:latin typeface="Segoe UI Light" panose="020B0502040204020203" pitchFamily="34" charset="0"/>
              <a:cs typeface="Segoe UI Light" panose="020B0502040204020203" pitchFamily="34" charset="0"/>
            </a:endParaRPr>
          </a:p>
          <a:p>
            <a:r>
              <a:rPr lang="en-US" dirty="0">
                <a:latin typeface="Segoe UI Light" panose="020B0502040204020203" pitchFamily="34" charset="0"/>
                <a:cs typeface="Segoe UI Light" panose="020B0502040204020203" pitchFamily="34" charset="0"/>
              </a:rPr>
              <a:t>✗ hotels in </a:t>
            </a:r>
            <a:r>
              <a:rPr lang="en-US" dirty="0" err="1">
                <a:latin typeface="Segoe UI Light" panose="020B0502040204020203" pitchFamily="34" charset="0"/>
                <a:cs typeface="Segoe UI Light" panose="020B0502040204020203" pitchFamily="34" charset="0"/>
              </a:rPr>
              <a:t>london</a:t>
            </a:r>
            <a:endParaRPr lang="en-GB" dirty="0">
              <a:latin typeface="Segoe UI Light" panose="020B0502040204020203" pitchFamily="34" charset="0"/>
              <a:cs typeface="Segoe UI Light" panose="020B0502040204020203" pitchFamily="34" charset="0"/>
            </a:endParaRPr>
          </a:p>
        </p:txBody>
      </p:sp>
      <p:sp>
        <p:nvSpPr>
          <p:cNvPr id="21" name="Text Placeholder 5">
            <a:extLst>
              <a:ext uri="{FF2B5EF4-FFF2-40B4-BE49-F238E27FC236}">
                <a16:creationId xmlns:a16="http://schemas.microsoft.com/office/drawing/2014/main" id="{82162668-BDAB-4836-803C-5719D2CF8492}"/>
              </a:ext>
            </a:extLst>
          </p:cNvPr>
          <p:cNvSpPr txBox="1">
            <a:spLocks/>
          </p:cNvSpPr>
          <p:nvPr/>
        </p:nvSpPr>
        <p:spPr>
          <a:xfrm>
            <a:off x="4523102" y="1872219"/>
            <a:ext cx="3184385" cy="68580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SzPct val="125000"/>
              <a:buFont typeface="Arial" panose="020B0604020202020204" pitchFamily="34" charset="0"/>
              <a:buNone/>
              <a:defRPr sz="2400" b="0" kern="1200" cap="all" baseline="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125000"/>
              <a:buFont typeface="Arial" panose="020B0604020202020204" pitchFamily="34" charset="0"/>
              <a:buNone/>
              <a:tabLst/>
              <a:defRPr/>
            </a:pPr>
            <a:r>
              <a:rPr kumimoji="0" lang="en-US" sz="1800" b="0" i="0" u="none" strike="noStrike" kern="1200" cap="all" spc="0" normalizeH="0" baseline="0" noProof="0">
                <a:ln>
                  <a:noFill/>
                </a:ln>
                <a:effectLst/>
                <a:uLnTx/>
                <a:uFillTx/>
                <a:latin typeface="Segoe UI Semilight"/>
                <a:ea typeface="+mn-ea"/>
                <a:cs typeface="+mn-cs"/>
              </a:rPr>
              <a:t>Query auto-completion</a:t>
            </a:r>
            <a:endParaRPr kumimoji="0" lang="en-GB" sz="1800" b="0" i="0" u="none" strike="noStrike" kern="1200" cap="all" spc="0" normalizeH="0" baseline="0" noProof="0" dirty="0">
              <a:ln>
                <a:noFill/>
              </a:ln>
              <a:effectLst/>
              <a:uLnTx/>
              <a:uFillTx/>
              <a:latin typeface="Segoe UI Semilight"/>
              <a:ea typeface="+mn-ea"/>
              <a:cs typeface="+mn-cs"/>
            </a:endParaRPr>
          </a:p>
        </p:txBody>
      </p:sp>
      <p:sp>
        <p:nvSpPr>
          <p:cNvPr id="22" name="Text Placeholder 8">
            <a:extLst>
              <a:ext uri="{FF2B5EF4-FFF2-40B4-BE49-F238E27FC236}">
                <a16:creationId xmlns:a16="http://schemas.microsoft.com/office/drawing/2014/main" id="{303B75E7-5AB5-4E37-9823-A4DE7307782C}"/>
              </a:ext>
            </a:extLst>
          </p:cNvPr>
          <p:cNvSpPr txBox="1">
            <a:spLocks/>
          </p:cNvSpPr>
          <p:nvPr/>
        </p:nvSpPr>
        <p:spPr>
          <a:xfrm>
            <a:off x="4512549" y="3526490"/>
            <a:ext cx="3195830" cy="1462464"/>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 cheap flights to </a:t>
            </a:r>
            <a:r>
              <a:rPr lang="en-US">
                <a:latin typeface="Segoe UI" panose="020B0502040204020203" pitchFamily="34" charset="0"/>
                <a:cs typeface="Segoe UI" panose="020B0502040204020203" pitchFamily="34" charset="0"/>
              </a:rPr>
              <a:t>london</a:t>
            </a:r>
          </a:p>
          <a:p>
            <a:r>
              <a:rPr lang="en-US">
                <a:latin typeface="Segoe UI Light" panose="020B0502040204020203" pitchFamily="34" charset="0"/>
                <a:cs typeface="Segoe UI Light" panose="020B0502040204020203" pitchFamily="34" charset="0"/>
              </a:rPr>
              <a:t>✓ cheap flights to </a:t>
            </a:r>
            <a:r>
              <a:rPr lang="en-US">
                <a:latin typeface="Segoe UI" panose="020B0502040204020203" pitchFamily="34" charset="0"/>
                <a:cs typeface="Segoe UI" panose="020B0502040204020203" pitchFamily="34" charset="0"/>
              </a:rPr>
              <a:t>sydney</a:t>
            </a:r>
          </a:p>
          <a:p>
            <a:r>
              <a:rPr lang="en-US">
                <a:latin typeface="Segoe UI Light" panose="020B0502040204020203" pitchFamily="34" charset="0"/>
                <a:cs typeface="Segoe UI Light" panose="020B0502040204020203" pitchFamily="34" charset="0"/>
              </a:rPr>
              <a:t>✗ cheap flights to </a:t>
            </a:r>
            <a:r>
              <a:rPr lang="en-US">
                <a:latin typeface="Segoe UI" panose="020B0502040204020203" pitchFamily="34" charset="0"/>
                <a:cs typeface="Segoe UI" panose="020B0502040204020203" pitchFamily="34" charset="0"/>
              </a:rPr>
              <a:t>big ben</a:t>
            </a:r>
            <a:endParaRPr lang="en-GB" dirty="0">
              <a:latin typeface="Segoe UI" panose="020B0502040204020203" pitchFamily="34" charset="0"/>
              <a:cs typeface="Segoe UI" panose="020B0502040204020203" pitchFamily="34" charset="0"/>
            </a:endParaRPr>
          </a:p>
        </p:txBody>
      </p:sp>
      <p:sp>
        <p:nvSpPr>
          <p:cNvPr id="23" name="Text Placeholder 6">
            <a:extLst>
              <a:ext uri="{FF2B5EF4-FFF2-40B4-BE49-F238E27FC236}">
                <a16:creationId xmlns:a16="http://schemas.microsoft.com/office/drawing/2014/main" id="{C356CAB2-A696-4591-B428-918A6124544F}"/>
              </a:ext>
            </a:extLst>
          </p:cNvPr>
          <p:cNvSpPr txBox="1">
            <a:spLocks/>
          </p:cNvSpPr>
          <p:nvPr/>
        </p:nvSpPr>
        <p:spPr>
          <a:xfrm>
            <a:off x="7860778" y="1869047"/>
            <a:ext cx="3194968" cy="68580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SzPct val="125000"/>
              <a:buFont typeface="Arial" panose="020B0604020202020204" pitchFamily="34" charset="0"/>
              <a:buNone/>
              <a:defRPr sz="2400" b="0" kern="1200" cap="all" baseline="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125000"/>
              <a:buFont typeface="Arial" panose="020B0604020202020204" pitchFamily="34" charset="0"/>
              <a:buNone/>
              <a:tabLst/>
              <a:defRPr/>
            </a:pPr>
            <a:r>
              <a:rPr kumimoji="0" lang="en-US" sz="1800" b="0" i="0" u="none" strike="noStrike" kern="1200" cap="all" spc="0" normalizeH="0" baseline="0" noProof="0">
                <a:ln>
                  <a:noFill/>
                </a:ln>
                <a:effectLst/>
                <a:uLnTx/>
                <a:uFillTx/>
                <a:latin typeface="Segoe UI Semilight"/>
                <a:ea typeface="+mn-ea"/>
                <a:cs typeface="+mn-cs"/>
              </a:rPr>
              <a:t>Next query suggestion</a:t>
            </a:r>
            <a:endParaRPr kumimoji="0" lang="en-GB" sz="1800" b="0" i="0" u="none" strike="noStrike" kern="1200" cap="all" spc="0" normalizeH="0" baseline="0" noProof="0" dirty="0">
              <a:ln>
                <a:noFill/>
              </a:ln>
              <a:effectLst/>
              <a:uLnTx/>
              <a:uFillTx/>
              <a:latin typeface="Segoe UI Semilight"/>
              <a:ea typeface="+mn-ea"/>
              <a:cs typeface="+mn-cs"/>
            </a:endParaRPr>
          </a:p>
        </p:txBody>
      </p:sp>
      <p:sp>
        <p:nvSpPr>
          <p:cNvPr id="24" name="Text Placeholder 9">
            <a:extLst>
              <a:ext uri="{FF2B5EF4-FFF2-40B4-BE49-F238E27FC236}">
                <a16:creationId xmlns:a16="http://schemas.microsoft.com/office/drawing/2014/main" id="{F8FCA7DC-A802-4FCE-AF6D-451B484825AB}"/>
              </a:ext>
            </a:extLst>
          </p:cNvPr>
          <p:cNvSpPr txBox="1">
            <a:spLocks/>
          </p:cNvSpPr>
          <p:nvPr/>
        </p:nvSpPr>
        <p:spPr>
          <a:xfrm>
            <a:off x="7860778" y="3523318"/>
            <a:ext cx="3194968" cy="1462464"/>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 budget flights to london</a:t>
            </a:r>
          </a:p>
          <a:p>
            <a:r>
              <a:rPr lang="en-US">
                <a:latin typeface="Segoe UI Light" panose="020B0502040204020203" pitchFamily="34" charset="0"/>
                <a:cs typeface="Segoe UI Light" panose="020B0502040204020203" pitchFamily="34" charset="0"/>
              </a:rPr>
              <a:t>✓ hotels in london</a:t>
            </a:r>
          </a:p>
          <a:p>
            <a:r>
              <a:rPr lang="en-US">
                <a:latin typeface="Segoe UI Light" panose="020B0502040204020203" pitchFamily="34" charset="0"/>
                <a:cs typeface="Segoe UI Light" panose="020B0502040204020203" pitchFamily="34" charset="0"/>
              </a:rPr>
              <a:t>✗ cheap flights to sydney</a:t>
            </a:r>
            <a:endParaRPr lang="en-GB" dirty="0">
              <a:latin typeface="Segoe UI Light" panose="020B0502040204020203" pitchFamily="34" charset="0"/>
              <a:cs typeface="Segoe UI Light" panose="020B0502040204020203" pitchFamily="34" charset="0"/>
            </a:endParaRPr>
          </a:p>
        </p:txBody>
      </p:sp>
      <p:grpSp>
        <p:nvGrpSpPr>
          <p:cNvPr id="34" name="Group 33">
            <a:extLst>
              <a:ext uri="{FF2B5EF4-FFF2-40B4-BE49-F238E27FC236}">
                <a16:creationId xmlns:a16="http://schemas.microsoft.com/office/drawing/2014/main" id="{83A63C83-CCB0-4C7B-8801-2F5D7CD7E1C8}"/>
              </a:ext>
            </a:extLst>
          </p:cNvPr>
          <p:cNvGrpSpPr/>
          <p:nvPr/>
        </p:nvGrpSpPr>
        <p:grpSpPr>
          <a:xfrm>
            <a:off x="1136255" y="2720266"/>
            <a:ext cx="2785100" cy="365760"/>
            <a:chOff x="1127919" y="3525682"/>
            <a:chExt cx="2785100" cy="365760"/>
          </a:xfrm>
          <a:effectLst>
            <a:reflection blurRad="6350" stA="50000" endA="275" endPos="40000" dist="101600" dir="5400000" sy="-100000" algn="bl" rotWithShape="0"/>
          </a:effectLst>
        </p:grpSpPr>
        <p:sp>
          <p:nvSpPr>
            <p:cNvPr id="27" name="TextBox 26">
              <a:extLst>
                <a:ext uri="{FF2B5EF4-FFF2-40B4-BE49-F238E27FC236}">
                  <a16:creationId xmlns:a16="http://schemas.microsoft.com/office/drawing/2014/main" id="{8D748575-90C9-4827-B4CD-58FC524DDCDA}"/>
                </a:ext>
              </a:extLst>
            </p:cNvPr>
            <p:cNvSpPr txBox="1"/>
            <p:nvPr/>
          </p:nvSpPr>
          <p:spPr>
            <a:xfrm>
              <a:off x="1127919" y="3525682"/>
              <a:ext cx="2785100" cy="365760"/>
            </a:xfrm>
            <a:prstGeom prst="rect">
              <a:avLst/>
            </a:prstGeom>
            <a:solidFill>
              <a:schemeClr val="tx1"/>
            </a:solidFill>
            <a:ln>
              <a:solidFill>
                <a:srgbClr val="DDDDD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Light"/>
                </a:rPr>
                <a:t>cheap flights to </a:t>
              </a:r>
              <a:r>
                <a:rPr kumimoji="0" lang="en-US" sz="1400" b="0" i="0" u="none" strike="noStrike" kern="0" cap="none" spc="0" normalizeH="0" baseline="0" noProof="0" dirty="0" err="1">
                  <a:ln>
                    <a:noFill/>
                  </a:ln>
                  <a:solidFill>
                    <a:prstClr val="black"/>
                  </a:solidFill>
                  <a:effectLst/>
                  <a:uLnTx/>
                  <a:uFillTx/>
                  <a:latin typeface="Segoe UI Light"/>
                </a:rPr>
                <a:t>london</a:t>
              </a:r>
              <a:endParaRPr kumimoji="0" lang="en-GB" sz="1400" b="0" i="0" u="none" strike="noStrike" kern="0" cap="none" spc="0" normalizeH="0" baseline="0" noProof="0" dirty="0">
                <a:ln>
                  <a:noFill/>
                </a:ln>
                <a:solidFill>
                  <a:prstClr val="black"/>
                </a:solidFill>
                <a:effectLst/>
                <a:uLnTx/>
                <a:uFillTx/>
                <a:latin typeface="Segoe UI Light"/>
              </a:endParaRPr>
            </a:p>
          </p:txBody>
        </p:sp>
        <p:pic>
          <p:nvPicPr>
            <p:cNvPr id="26" name="Picture 25">
              <a:extLst>
                <a:ext uri="{FF2B5EF4-FFF2-40B4-BE49-F238E27FC236}">
                  <a16:creationId xmlns:a16="http://schemas.microsoft.com/office/drawing/2014/main" id="{1ECBC344-14DF-4FD5-A399-A5908E0F38E2}"/>
                </a:ext>
              </a:extLst>
            </p:cNvPr>
            <p:cNvPicPr>
              <a:picLocks noChangeAspect="1"/>
            </p:cNvPicPr>
            <p:nvPr/>
          </p:nvPicPr>
          <p:blipFill rotWithShape="1">
            <a:blip r:embed="rId3">
              <a:grayscl/>
            </a:blip>
            <a:srcRect l="92131" t="8214" r="769" b="10342"/>
            <a:stretch/>
          </p:blipFill>
          <p:spPr>
            <a:xfrm>
              <a:off x="3539923" y="3525691"/>
              <a:ext cx="364671" cy="351064"/>
            </a:xfrm>
            <a:prstGeom prst="rect">
              <a:avLst/>
            </a:prstGeom>
          </p:spPr>
        </p:pic>
      </p:grpSp>
      <p:grpSp>
        <p:nvGrpSpPr>
          <p:cNvPr id="35" name="Group 34">
            <a:extLst>
              <a:ext uri="{FF2B5EF4-FFF2-40B4-BE49-F238E27FC236}">
                <a16:creationId xmlns:a16="http://schemas.microsoft.com/office/drawing/2014/main" id="{B30AF92C-7DFB-48FE-A7DC-3F04A197BCB3}"/>
              </a:ext>
            </a:extLst>
          </p:cNvPr>
          <p:cNvGrpSpPr/>
          <p:nvPr/>
        </p:nvGrpSpPr>
        <p:grpSpPr>
          <a:xfrm>
            <a:off x="4507441" y="2720265"/>
            <a:ext cx="2785100" cy="365760"/>
            <a:chOff x="4499105" y="3525681"/>
            <a:chExt cx="2785100" cy="365760"/>
          </a:xfrm>
          <a:effectLst>
            <a:reflection blurRad="6350" stA="50000" endA="275" endPos="40000" dist="101600" dir="5400000" sy="-100000" algn="bl" rotWithShape="0"/>
          </a:effectLst>
        </p:grpSpPr>
        <p:sp>
          <p:nvSpPr>
            <p:cNvPr id="30" name="TextBox 29">
              <a:extLst>
                <a:ext uri="{FF2B5EF4-FFF2-40B4-BE49-F238E27FC236}">
                  <a16:creationId xmlns:a16="http://schemas.microsoft.com/office/drawing/2014/main" id="{06091750-93BE-475C-AB78-1F7E7E4B7430}"/>
                </a:ext>
              </a:extLst>
            </p:cNvPr>
            <p:cNvSpPr txBox="1"/>
            <p:nvPr/>
          </p:nvSpPr>
          <p:spPr>
            <a:xfrm>
              <a:off x="4499105" y="3525681"/>
              <a:ext cx="2785100" cy="365760"/>
            </a:xfrm>
            <a:prstGeom prst="rect">
              <a:avLst/>
            </a:prstGeom>
            <a:solidFill>
              <a:schemeClr val="tx1"/>
            </a:solidFill>
            <a:ln>
              <a:solidFill>
                <a:srgbClr val="DDDDD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Light"/>
                </a:rPr>
                <a:t>cheap flights to </a:t>
              </a:r>
              <a:r>
                <a:rPr kumimoji="0" lang="en-US" sz="1400" b="1" i="0" u="none" strike="noStrike" kern="0" cap="none" spc="0" normalizeH="0" baseline="0" noProof="0" dirty="0">
                  <a:ln>
                    <a:noFill/>
                  </a:ln>
                  <a:solidFill>
                    <a:prstClr val="black"/>
                  </a:solidFill>
                  <a:effectLst/>
                  <a:uLnTx/>
                  <a:uFillTx/>
                  <a:latin typeface="Segoe UI Light"/>
                </a:rPr>
                <a:t>|</a:t>
              </a:r>
              <a:endParaRPr kumimoji="0" lang="en-GB" sz="1400" b="1" i="0" u="none" strike="noStrike" kern="0" cap="none" spc="0" normalizeH="0" baseline="0" noProof="0" dirty="0">
                <a:ln>
                  <a:noFill/>
                </a:ln>
                <a:solidFill>
                  <a:prstClr val="black"/>
                </a:solidFill>
                <a:effectLst/>
                <a:uLnTx/>
                <a:uFillTx/>
                <a:latin typeface="Segoe UI Light"/>
              </a:endParaRPr>
            </a:p>
          </p:txBody>
        </p:sp>
        <p:pic>
          <p:nvPicPr>
            <p:cNvPr id="29" name="Picture 28">
              <a:extLst>
                <a:ext uri="{FF2B5EF4-FFF2-40B4-BE49-F238E27FC236}">
                  <a16:creationId xmlns:a16="http://schemas.microsoft.com/office/drawing/2014/main" id="{3876D0AE-40C8-4B6A-97F3-0E12062CFC35}"/>
                </a:ext>
              </a:extLst>
            </p:cNvPr>
            <p:cNvPicPr>
              <a:picLocks noChangeAspect="1"/>
            </p:cNvPicPr>
            <p:nvPr/>
          </p:nvPicPr>
          <p:blipFill rotWithShape="1">
            <a:blip r:embed="rId3">
              <a:grayscl/>
            </a:blip>
            <a:srcRect l="92131" t="8214" r="769" b="10342"/>
            <a:stretch/>
          </p:blipFill>
          <p:spPr>
            <a:xfrm>
              <a:off x="6911109" y="3525691"/>
              <a:ext cx="364671" cy="351064"/>
            </a:xfrm>
            <a:prstGeom prst="rect">
              <a:avLst/>
            </a:prstGeom>
          </p:spPr>
        </p:pic>
      </p:grpSp>
      <p:grpSp>
        <p:nvGrpSpPr>
          <p:cNvPr id="36" name="Group 35">
            <a:extLst>
              <a:ext uri="{FF2B5EF4-FFF2-40B4-BE49-F238E27FC236}">
                <a16:creationId xmlns:a16="http://schemas.microsoft.com/office/drawing/2014/main" id="{6247A4F4-32E7-4C3E-8423-12BEB7FC9988}"/>
              </a:ext>
            </a:extLst>
          </p:cNvPr>
          <p:cNvGrpSpPr/>
          <p:nvPr/>
        </p:nvGrpSpPr>
        <p:grpSpPr>
          <a:xfrm>
            <a:off x="7860778" y="2720266"/>
            <a:ext cx="2785100" cy="365760"/>
            <a:chOff x="7852442" y="3525682"/>
            <a:chExt cx="2785100" cy="365760"/>
          </a:xfrm>
          <a:effectLst>
            <a:reflection blurRad="6350" stA="50000" endA="275" endPos="40000" dist="101600" dir="5400000" sy="-100000" algn="bl" rotWithShape="0"/>
          </a:effectLst>
        </p:grpSpPr>
        <p:sp>
          <p:nvSpPr>
            <p:cNvPr id="33" name="TextBox 32">
              <a:extLst>
                <a:ext uri="{FF2B5EF4-FFF2-40B4-BE49-F238E27FC236}">
                  <a16:creationId xmlns:a16="http://schemas.microsoft.com/office/drawing/2014/main" id="{E1B2F832-A8CB-47BE-B84B-11AD642158CB}"/>
                </a:ext>
              </a:extLst>
            </p:cNvPr>
            <p:cNvSpPr txBox="1"/>
            <p:nvPr/>
          </p:nvSpPr>
          <p:spPr>
            <a:xfrm>
              <a:off x="7852442" y="3525682"/>
              <a:ext cx="2785100" cy="365760"/>
            </a:xfrm>
            <a:prstGeom prst="rect">
              <a:avLst/>
            </a:prstGeom>
            <a:solidFill>
              <a:schemeClr val="tx1"/>
            </a:solidFill>
            <a:ln>
              <a:solidFill>
                <a:srgbClr val="DDDDD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Light"/>
                </a:rPr>
                <a:t>cheap flights to </a:t>
              </a:r>
              <a:r>
                <a:rPr kumimoji="0" lang="en-US" sz="1400" b="0" i="0" u="none" strike="noStrike" kern="0" cap="none" spc="0" normalizeH="0" baseline="0" noProof="0" dirty="0" err="1">
                  <a:ln>
                    <a:noFill/>
                  </a:ln>
                  <a:solidFill>
                    <a:prstClr val="black"/>
                  </a:solidFill>
                  <a:effectLst/>
                  <a:uLnTx/>
                  <a:uFillTx/>
                  <a:latin typeface="Segoe UI Light"/>
                </a:rPr>
                <a:t>london</a:t>
              </a:r>
              <a:endParaRPr kumimoji="0" lang="en-GB" sz="1400" b="0" i="0" u="none" strike="noStrike" kern="0" cap="none" spc="0" normalizeH="0" baseline="0" noProof="0" dirty="0">
                <a:ln>
                  <a:noFill/>
                </a:ln>
                <a:solidFill>
                  <a:prstClr val="black"/>
                </a:solidFill>
                <a:effectLst/>
                <a:uLnTx/>
                <a:uFillTx/>
                <a:latin typeface="Segoe UI Light"/>
              </a:endParaRPr>
            </a:p>
          </p:txBody>
        </p:sp>
        <p:pic>
          <p:nvPicPr>
            <p:cNvPr id="32" name="Picture 31">
              <a:extLst>
                <a:ext uri="{FF2B5EF4-FFF2-40B4-BE49-F238E27FC236}">
                  <a16:creationId xmlns:a16="http://schemas.microsoft.com/office/drawing/2014/main" id="{1E1B9A44-3D05-400C-BB84-9449F93F3D3E}"/>
                </a:ext>
              </a:extLst>
            </p:cNvPr>
            <p:cNvPicPr>
              <a:picLocks noChangeAspect="1"/>
            </p:cNvPicPr>
            <p:nvPr/>
          </p:nvPicPr>
          <p:blipFill rotWithShape="1">
            <a:blip r:embed="rId3">
              <a:grayscl/>
            </a:blip>
            <a:srcRect l="92131" t="8214" r="769" b="10342"/>
            <a:stretch/>
          </p:blipFill>
          <p:spPr>
            <a:xfrm>
              <a:off x="10264446" y="3525691"/>
              <a:ext cx="364671" cy="351064"/>
            </a:xfrm>
            <a:prstGeom prst="rect">
              <a:avLst/>
            </a:prstGeom>
          </p:spPr>
        </p:pic>
      </p:grpSp>
    </p:spTree>
    <p:extLst>
      <p:ext uri="{BB962C8B-B14F-4D97-AF65-F5344CB8AC3E}">
        <p14:creationId xmlns:p14="http://schemas.microsoft.com/office/powerpoint/2010/main" val="1416732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405F8F60-9CE3-4586-8BA3-EB86F5E1D10F}"/>
              </a:ext>
            </a:extLst>
          </p:cNvPr>
          <p:cNvPicPr>
            <a:picLocks noChangeAspect="1"/>
          </p:cNvPicPr>
          <p:nvPr/>
        </p:nvPicPr>
        <p:blipFill rotWithShape="1">
          <a:blip r:embed="rId3"/>
          <a:srcRect l="9306" r="14469" b="30127"/>
          <a:stretch/>
        </p:blipFill>
        <p:spPr>
          <a:xfrm>
            <a:off x="6774381" y="2012673"/>
            <a:ext cx="3949701" cy="2832655"/>
          </a:xfrm>
          <a:prstGeom prst="rect">
            <a:avLst/>
          </a:prstGeom>
          <a:effectLst>
            <a:reflection blurRad="6350" stA="50000" endA="275" endPos="10000" dist="101600" dir="5400000" sy="-100000" algn="bl" rotWithShape="0"/>
          </a:effectLst>
        </p:spPr>
      </p:pic>
      <p:sp>
        <p:nvSpPr>
          <p:cNvPr id="3" name="Text Placeholder 6">
            <a:extLst>
              <a:ext uri="{FF2B5EF4-FFF2-40B4-BE49-F238E27FC236}">
                <a16:creationId xmlns:a16="http://schemas.microsoft.com/office/drawing/2014/main" id="{665EEE38-9B05-4701-B64B-E84B332EF1F5}"/>
              </a:ext>
            </a:extLst>
          </p:cNvPr>
          <p:cNvSpPr txBox="1">
            <a:spLocks/>
          </p:cNvSpPr>
          <p:nvPr/>
        </p:nvSpPr>
        <p:spPr>
          <a:xfrm>
            <a:off x="787233" y="1371599"/>
            <a:ext cx="4975328" cy="411480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3600" dirty="0">
                <a:latin typeface="+mj-lt"/>
              </a:rPr>
              <a:t>What if I told you that everyone using word2vec is throwing half the model away?</a:t>
            </a:r>
          </a:p>
        </p:txBody>
      </p:sp>
      <p:sp>
        <p:nvSpPr>
          <p:cNvPr id="4" name="TextBox 3">
            <a:extLst>
              <a:ext uri="{FF2B5EF4-FFF2-40B4-BE49-F238E27FC236}">
                <a16:creationId xmlns:a16="http://schemas.microsoft.com/office/drawing/2014/main" id="{19AE1F74-AEBF-42EA-A75A-D59AC9B8AF1C}"/>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Nalisnick, Craswell, and Caruana. </a:t>
            </a:r>
            <a:r>
              <a:rPr lang="en-GB" sz="1050" dirty="0">
                <a:hlinkClick r:id="rId4"/>
              </a:rPr>
              <a:t>A Dual Embedding Space Model for Document Ranking</a:t>
            </a:r>
            <a:r>
              <a:rPr lang="en-US" sz="1050" kern="0" dirty="0"/>
              <a:t>. 2016.</a:t>
            </a:r>
          </a:p>
        </p:txBody>
      </p:sp>
    </p:spTree>
    <p:extLst>
      <p:ext uri="{BB962C8B-B14F-4D97-AF65-F5344CB8AC3E}">
        <p14:creationId xmlns:p14="http://schemas.microsoft.com/office/powerpoint/2010/main" val="3326688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F1AC0A15-0AD2-4F4E-B3F3-DA57DE29C218}"/>
              </a:ext>
            </a:extLst>
          </p:cNvPr>
          <p:cNvSpPr txBox="1">
            <a:spLocks/>
          </p:cNvSpPr>
          <p:nvPr/>
        </p:nvSpPr>
        <p:spPr>
          <a:xfrm>
            <a:off x="1990703" y="682732"/>
            <a:ext cx="8210594" cy="54925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spcBef>
                <a:spcPts val="1800"/>
              </a:spcBef>
              <a:buFont typeface="Arial" panose="020B0604020202020204" pitchFamily="34" charset="0"/>
              <a:buNone/>
            </a:pPr>
            <a:r>
              <a:rPr lang="en-US" dirty="0">
                <a:latin typeface="+mj-lt"/>
              </a:rPr>
              <a:t>IN-OUT similarity captures a more Topical notion of term-term relationship compared to IN-IN and OUT-OUT</a:t>
            </a:r>
          </a:p>
          <a:p>
            <a:pPr marL="0" indent="0" algn="just">
              <a:spcBef>
                <a:spcPts val="1800"/>
              </a:spcBef>
              <a:buFont typeface="Arial" panose="020B0604020202020204" pitchFamily="34" charset="0"/>
              <a:buNone/>
            </a:pPr>
            <a:endParaRPr lang="en-US" dirty="0">
              <a:latin typeface="+mj-lt"/>
            </a:endParaRPr>
          </a:p>
          <a:p>
            <a:pPr marL="0" indent="0" algn="just">
              <a:spcBef>
                <a:spcPts val="1800"/>
              </a:spcBef>
              <a:buFont typeface="Arial" panose="020B0604020202020204" pitchFamily="34" charset="0"/>
              <a:buNone/>
            </a:pPr>
            <a:endParaRPr lang="en-US" dirty="0">
              <a:latin typeface="+mj-lt"/>
            </a:endParaRPr>
          </a:p>
          <a:p>
            <a:pPr marL="0" indent="0" algn="just">
              <a:spcBef>
                <a:spcPts val="1800"/>
              </a:spcBef>
              <a:buFont typeface="Arial" panose="020B0604020202020204" pitchFamily="34" charset="0"/>
              <a:buNone/>
            </a:pPr>
            <a:endParaRPr lang="en-US" dirty="0">
              <a:latin typeface="+mj-lt"/>
            </a:endParaRPr>
          </a:p>
          <a:p>
            <a:pPr marL="0" indent="0" algn="just">
              <a:spcBef>
                <a:spcPts val="1800"/>
              </a:spcBef>
              <a:buFont typeface="Arial" panose="020B0604020202020204" pitchFamily="34" charset="0"/>
              <a:buNone/>
            </a:pPr>
            <a:endParaRPr lang="en-US" dirty="0">
              <a:latin typeface="+mj-lt"/>
            </a:endParaRPr>
          </a:p>
          <a:p>
            <a:pPr marL="0" indent="0" algn="just">
              <a:spcBef>
                <a:spcPts val="1800"/>
              </a:spcBef>
              <a:buFont typeface="Arial" panose="020B0604020202020204" pitchFamily="34" charset="0"/>
              <a:buNone/>
            </a:pPr>
            <a:endParaRPr lang="en-US" dirty="0">
              <a:latin typeface="+mj-lt"/>
            </a:endParaRPr>
          </a:p>
          <a:p>
            <a:pPr marL="0" indent="0" algn="just">
              <a:spcBef>
                <a:spcPts val="1800"/>
              </a:spcBef>
              <a:buFont typeface="Arial" panose="020B0604020202020204" pitchFamily="34" charset="0"/>
              <a:buNone/>
            </a:pPr>
            <a:r>
              <a:rPr lang="en-US" dirty="0">
                <a:latin typeface="+mj-lt"/>
              </a:rPr>
              <a:t>The Duel Embedding Space Model (DESM) proposes to represent query terms using IN embeddings and document terms using OUT embeddings for matching</a:t>
            </a:r>
            <a:endParaRPr lang="en-GB" dirty="0">
              <a:latin typeface="+mj-lt"/>
            </a:endParaRPr>
          </a:p>
        </p:txBody>
      </p:sp>
      <p:sp>
        <p:nvSpPr>
          <p:cNvPr id="5" name="TextBox 4">
            <a:extLst>
              <a:ext uri="{FF2B5EF4-FFF2-40B4-BE49-F238E27FC236}">
                <a16:creationId xmlns:a16="http://schemas.microsoft.com/office/drawing/2014/main" id="{177F41C4-0416-4E9B-92CB-1F79CE1FF1CB}"/>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Nalisnick, Craswell, and Caruana. </a:t>
            </a:r>
            <a:r>
              <a:rPr lang="en-GB" sz="1050" dirty="0">
                <a:hlinkClick r:id="rId3"/>
              </a:rPr>
              <a:t>A Dual Embedding Space Model for Document Ranking</a:t>
            </a:r>
            <a:r>
              <a:rPr lang="en-US" sz="1050" kern="0" dirty="0"/>
              <a:t>. 2016.</a:t>
            </a:r>
          </a:p>
        </p:txBody>
      </p:sp>
      <p:pic>
        <p:nvPicPr>
          <p:cNvPr id="6" name="Picture 5">
            <a:extLst>
              <a:ext uri="{FF2B5EF4-FFF2-40B4-BE49-F238E27FC236}">
                <a16:creationId xmlns:a16="http://schemas.microsoft.com/office/drawing/2014/main" id="{3A950332-13CE-42FC-968C-B934466CA681}"/>
              </a:ext>
            </a:extLst>
          </p:cNvPr>
          <p:cNvPicPr>
            <a:picLocks noChangeAspect="1"/>
          </p:cNvPicPr>
          <p:nvPr/>
        </p:nvPicPr>
        <p:blipFill>
          <a:blip r:embed="rId4"/>
          <a:stretch>
            <a:fillRect/>
          </a:stretch>
        </p:blipFill>
        <p:spPr>
          <a:xfrm>
            <a:off x="2771180" y="1949668"/>
            <a:ext cx="6649639" cy="2280745"/>
          </a:xfrm>
          <a:prstGeom prst="rect">
            <a:avLst/>
          </a:prstGeom>
          <a:effectLst>
            <a:reflection blurRad="6350" stA="50000" endA="275" endPos="20000" dist="101600" dir="5400000" sy="-100000" algn="bl" rotWithShape="0"/>
          </a:effectLst>
        </p:spPr>
      </p:pic>
    </p:spTree>
    <p:extLst>
      <p:ext uri="{BB962C8B-B14F-4D97-AF65-F5344CB8AC3E}">
        <p14:creationId xmlns:p14="http://schemas.microsoft.com/office/powerpoint/2010/main" val="379910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03C9BE-8DAB-4A71-BE54-E352A1E3242C}"/>
              </a:ext>
            </a:extLst>
          </p:cNvPr>
          <p:cNvPicPr>
            <a:picLocks noChangeAspect="1"/>
          </p:cNvPicPr>
          <p:nvPr/>
        </p:nvPicPr>
        <p:blipFill>
          <a:blip r:embed="rId3"/>
          <a:stretch>
            <a:fillRect/>
          </a:stretch>
        </p:blipFill>
        <p:spPr>
          <a:xfrm>
            <a:off x="1221762" y="1905971"/>
            <a:ext cx="9748477" cy="3046058"/>
          </a:xfrm>
          <a:prstGeom prst="rect">
            <a:avLst/>
          </a:prstGeom>
          <a:effectLst>
            <a:reflection blurRad="6350" stA="50000" endA="275" endPos="20000" dist="101600" dir="5400000" sy="-100000" algn="bl" rotWithShape="0"/>
          </a:effectLst>
        </p:spPr>
      </p:pic>
      <p:sp>
        <p:nvSpPr>
          <p:cNvPr id="3" name="TextBox 2">
            <a:extLst>
              <a:ext uri="{FF2B5EF4-FFF2-40B4-BE49-F238E27FC236}">
                <a16:creationId xmlns:a16="http://schemas.microsoft.com/office/drawing/2014/main" id="{44969F1B-AE2C-4B73-9AAF-12528421306E}"/>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Nalisnick, Craswell, and Caruana. </a:t>
            </a:r>
            <a:r>
              <a:rPr lang="en-GB" sz="1050" dirty="0">
                <a:hlinkClick r:id="rId4"/>
              </a:rPr>
              <a:t>A Dual Embedding Space Model for Document Ranking</a:t>
            </a:r>
            <a:r>
              <a:rPr lang="en-US" sz="1050" kern="0" dirty="0"/>
              <a:t>. 2016.</a:t>
            </a:r>
          </a:p>
        </p:txBody>
      </p:sp>
    </p:spTree>
    <p:extLst>
      <p:ext uri="{BB962C8B-B14F-4D97-AF65-F5344CB8AC3E}">
        <p14:creationId xmlns:p14="http://schemas.microsoft.com/office/powerpoint/2010/main" val="1760977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F45D58-7634-43F0-AE9A-1F24E6F9D711}"/>
              </a:ext>
            </a:extLst>
          </p:cNvPr>
          <p:cNvSpPr>
            <a:spLocks noGrp="1"/>
          </p:cNvSpPr>
          <p:nvPr>
            <p:ph type="title"/>
          </p:nvPr>
        </p:nvSpPr>
        <p:spPr>
          <a:xfrm>
            <a:off x="1141456" y="609600"/>
            <a:ext cx="9905955" cy="2605939"/>
          </a:xfrm>
        </p:spPr>
        <p:txBody>
          <a:bodyPr/>
          <a:lstStyle/>
          <a:p>
            <a:pPr algn="ctr"/>
            <a:r>
              <a:rPr lang="en-US" sz="4800" dirty="0"/>
              <a:t>Get the data</a:t>
            </a:r>
            <a:br>
              <a:rPr lang="en-US" dirty="0"/>
            </a:br>
            <a:endParaRPr lang="en-GB" dirty="0"/>
          </a:p>
        </p:txBody>
      </p:sp>
      <p:sp>
        <p:nvSpPr>
          <p:cNvPr id="8" name="Text Placeholder 7">
            <a:extLst>
              <a:ext uri="{FF2B5EF4-FFF2-40B4-BE49-F238E27FC236}">
                <a16:creationId xmlns:a16="http://schemas.microsoft.com/office/drawing/2014/main" id="{83E2BBB7-7C32-4F27-843B-87283D820B3F}"/>
              </a:ext>
            </a:extLst>
          </p:cNvPr>
          <p:cNvSpPr>
            <a:spLocks noGrp="1"/>
          </p:cNvSpPr>
          <p:nvPr>
            <p:ph type="body" sz="half" idx="2"/>
          </p:nvPr>
        </p:nvSpPr>
        <p:spPr/>
        <p:txBody>
          <a:bodyPr>
            <a:normAutofit/>
          </a:bodyPr>
          <a:lstStyle/>
          <a:p>
            <a:pPr algn="ctr"/>
            <a:r>
              <a:rPr lang="en-GB" sz="2400" dirty="0">
                <a:latin typeface="+mj-lt"/>
              </a:rPr>
              <a:t>IN+OUT Embeddings for 2.7M words trained on 600M+ Bing queries</a:t>
            </a:r>
          </a:p>
          <a:p>
            <a:pPr algn="ctr"/>
            <a:r>
              <a:rPr lang="en-GB" sz="2400" dirty="0">
                <a:latin typeface="+mj-lt"/>
                <a:hlinkClick r:id="rId3"/>
              </a:rPr>
              <a:t>https://www.microsoft.com/en-us/download/details.aspx?id=52597</a:t>
            </a:r>
            <a:endParaRPr lang="en-GB" sz="2400" dirty="0">
              <a:latin typeface="+mj-lt"/>
            </a:endParaRPr>
          </a:p>
        </p:txBody>
      </p:sp>
      <p:sp>
        <p:nvSpPr>
          <p:cNvPr id="10" name="Rectangle: Rounded Corners 9">
            <a:hlinkClick r:id="rId3"/>
            <a:extLst>
              <a:ext uri="{FF2B5EF4-FFF2-40B4-BE49-F238E27FC236}">
                <a16:creationId xmlns:a16="http://schemas.microsoft.com/office/drawing/2014/main" id="{DC984383-6C83-4230-9886-DA63D11EB023}"/>
              </a:ext>
            </a:extLst>
          </p:cNvPr>
          <p:cNvSpPr/>
          <p:nvPr/>
        </p:nvSpPr>
        <p:spPr>
          <a:xfrm>
            <a:off x="2427632" y="2724837"/>
            <a:ext cx="7332014" cy="131376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dirty="0">
                <a:solidFill>
                  <a:schemeClr val="tx1">
                    <a:lumMod val="65000"/>
                    <a:lumOff val="35000"/>
                  </a:schemeClr>
                </a:solidFill>
              </a:rPr>
              <a:t>Download</a:t>
            </a:r>
            <a:endParaRPr lang="en-GB" sz="4400" dirty="0">
              <a:solidFill>
                <a:schemeClr val="tx1">
                  <a:lumMod val="65000"/>
                  <a:lumOff val="35000"/>
                </a:schemeClr>
              </a:solidFill>
            </a:endParaRPr>
          </a:p>
        </p:txBody>
      </p:sp>
      <p:sp>
        <p:nvSpPr>
          <p:cNvPr id="5" name="TextBox 4">
            <a:extLst>
              <a:ext uri="{FF2B5EF4-FFF2-40B4-BE49-F238E27FC236}">
                <a16:creationId xmlns:a16="http://schemas.microsoft.com/office/drawing/2014/main" id="{6E725432-235B-4204-9557-54B59822D853}"/>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Nalisnick, Craswell, and Caruana. </a:t>
            </a:r>
            <a:r>
              <a:rPr lang="en-GB" sz="1050" dirty="0">
                <a:hlinkClick r:id="rId4"/>
              </a:rPr>
              <a:t>A Dual Embedding Space Model for Document Ranking</a:t>
            </a:r>
            <a:r>
              <a:rPr lang="en-US" sz="1050" kern="0" dirty="0"/>
              <a:t>. 2016.</a:t>
            </a:r>
          </a:p>
        </p:txBody>
      </p:sp>
    </p:spTree>
    <p:extLst>
      <p:ext uri="{BB962C8B-B14F-4D97-AF65-F5344CB8AC3E}">
        <p14:creationId xmlns:p14="http://schemas.microsoft.com/office/powerpoint/2010/main" val="2107845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58C5969-B96B-4578-BB9E-907ACEF828D9}"/>
              </a:ext>
            </a:extLst>
          </p:cNvPr>
          <p:cNvPicPr>
            <a:picLocks noChangeAspect="1"/>
          </p:cNvPicPr>
          <p:nvPr/>
        </p:nvPicPr>
        <p:blipFill rotWithShape="1">
          <a:blip r:embed="rId3"/>
          <a:srcRect l="15152" t="4262" r="13028" b="23439"/>
          <a:stretch/>
        </p:blipFill>
        <p:spPr>
          <a:xfrm>
            <a:off x="7315206" y="828073"/>
            <a:ext cx="3996847" cy="5201854"/>
          </a:xfrm>
          <a:prstGeom prst="rect">
            <a:avLst/>
          </a:prstGeom>
          <a:ln>
            <a:noFill/>
          </a:ln>
          <a:effectLst>
            <a:reflection blurRad="6350" stA="50000" endA="275" endPos="10000" dist="101600" dir="5400000" sy="-100000" algn="bl" rotWithShape="0"/>
          </a:effectLst>
        </p:spPr>
      </p:pic>
      <p:sp>
        <p:nvSpPr>
          <p:cNvPr id="7" name="Title 6">
            <a:extLst>
              <a:ext uri="{FF2B5EF4-FFF2-40B4-BE49-F238E27FC236}">
                <a16:creationId xmlns:a16="http://schemas.microsoft.com/office/drawing/2014/main" id="{1B63B67F-EC20-4120-B3CE-2E0CD8927905}"/>
              </a:ext>
            </a:extLst>
          </p:cNvPr>
          <p:cNvSpPr>
            <a:spLocks noGrp="1"/>
          </p:cNvSpPr>
          <p:nvPr>
            <p:ph type="title"/>
          </p:nvPr>
        </p:nvSpPr>
        <p:spPr>
          <a:xfrm>
            <a:off x="765524" y="1613305"/>
            <a:ext cx="5934508" cy="1577896"/>
          </a:xfrm>
        </p:spPr>
        <p:txBody>
          <a:bodyPr>
            <a:normAutofit/>
          </a:bodyPr>
          <a:lstStyle/>
          <a:p>
            <a:pPr algn="ctr">
              <a:lnSpc>
                <a:spcPct val="120000"/>
              </a:lnSpc>
            </a:pPr>
            <a:r>
              <a:rPr lang="en-US" sz="3600" dirty="0"/>
              <a:t>An Introduction to</a:t>
            </a:r>
            <a:br>
              <a:rPr lang="en-US" sz="3600" dirty="0"/>
            </a:br>
            <a:r>
              <a:rPr lang="en-US" sz="3600" dirty="0"/>
              <a:t>Neural Information Retrieval</a:t>
            </a:r>
            <a:endParaRPr lang="en-GB" sz="3600" dirty="0"/>
          </a:p>
        </p:txBody>
      </p:sp>
      <p:sp>
        <p:nvSpPr>
          <p:cNvPr id="9" name="Text Placeholder 8">
            <a:extLst>
              <a:ext uri="{FF2B5EF4-FFF2-40B4-BE49-F238E27FC236}">
                <a16:creationId xmlns:a16="http://schemas.microsoft.com/office/drawing/2014/main" id="{A52C258E-0A9F-41A8-A4DB-5F4FBF8FE567}"/>
              </a:ext>
            </a:extLst>
          </p:cNvPr>
          <p:cNvSpPr>
            <a:spLocks noGrp="1"/>
          </p:cNvSpPr>
          <p:nvPr>
            <p:ph type="body" sz="half" idx="2"/>
          </p:nvPr>
        </p:nvSpPr>
        <p:spPr>
          <a:xfrm>
            <a:off x="765521" y="3590099"/>
            <a:ext cx="5934511" cy="1620139"/>
          </a:xfrm>
        </p:spPr>
        <p:txBody>
          <a:bodyPr>
            <a:normAutofit lnSpcReduction="10000"/>
          </a:bodyPr>
          <a:lstStyle/>
          <a:p>
            <a:pPr algn="ctr"/>
            <a:r>
              <a:rPr lang="en-GB" sz="1800" kern="0" dirty="0">
                <a:solidFill>
                  <a:schemeClr val="tx1">
                    <a:lumMod val="65000"/>
                    <a:lumOff val="35000"/>
                  </a:schemeClr>
                </a:solidFill>
                <a:latin typeface="+mj-lt"/>
                <a:cs typeface="Segoe WP" panose="020B0502040204020203" pitchFamily="34" charset="0"/>
              </a:rPr>
              <a:t>Foundations and Trends® in Information Retrieval</a:t>
            </a:r>
          </a:p>
          <a:p>
            <a:pPr algn="ctr"/>
            <a:endParaRPr lang="en-US" sz="1800" kern="0" dirty="0">
              <a:solidFill>
                <a:schemeClr val="tx1">
                  <a:lumMod val="65000"/>
                  <a:lumOff val="35000"/>
                </a:schemeClr>
              </a:solidFill>
              <a:latin typeface="+mj-lt"/>
              <a:cs typeface="Segoe WP" panose="020B0502040204020203" pitchFamily="34" charset="0"/>
            </a:endParaRPr>
          </a:p>
          <a:p>
            <a:pPr algn="ctr"/>
            <a:endParaRPr lang="en-US" sz="1800" kern="0" dirty="0">
              <a:solidFill>
                <a:schemeClr val="tx1">
                  <a:lumMod val="65000"/>
                  <a:lumOff val="35000"/>
                </a:schemeClr>
              </a:solidFill>
              <a:latin typeface="+mj-lt"/>
              <a:cs typeface="Segoe WP" panose="020B0502040204020203" pitchFamily="34" charset="0"/>
            </a:endParaRPr>
          </a:p>
          <a:p>
            <a:pPr algn="ctr"/>
            <a:r>
              <a:rPr lang="en-US" sz="3600" kern="0" dirty="0">
                <a:solidFill>
                  <a:schemeClr val="tx1">
                    <a:lumMod val="65000"/>
                    <a:lumOff val="35000"/>
                  </a:schemeClr>
                </a:solidFill>
                <a:latin typeface="+mj-lt"/>
                <a:cs typeface="Segoe WP" panose="020B0502040204020203" pitchFamily="34" charset="0"/>
                <a:hlinkClick r:id="rId4"/>
              </a:rPr>
              <a:t>http://bit.ly/fntir-neural</a:t>
            </a:r>
            <a:endParaRPr lang="en-US" sz="3600" kern="0" dirty="0">
              <a:solidFill>
                <a:schemeClr val="tx1">
                  <a:lumMod val="65000"/>
                  <a:lumOff val="35000"/>
                </a:schemeClr>
              </a:solidFill>
              <a:latin typeface="+mj-lt"/>
              <a:cs typeface="Segoe WP" panose="020B0502040204020203" pitchFamily="34" charset="0"/>
            </a:endParaRPr>
          </a:p>
        </p:txBody>
      </p:sp>
      <p:sp>
        <p:nvSpPr>
          <p:cNvPr id="5" name="TextBox 4">
            <a:extLst>
              <a:ext uri="{FF2B5EF4-FFF2-40B4-BE49-F238E27FC236}">
                <a16:creationId xmlns:a16="http://schemas.microsoft.com/office/drawing/2014/main" id="{D8F5F839-4679-4170-BA58-12140CBB6D26}"/>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GB" sz="1050" kern="0" dirty="0"/>
              <a:t>Mitra and Craswell. </a:t>
            </a:r>
            <a:r>
              <a:rPr lang="en-GB" sz="1050" kern="0" dirty="0">
                <a:hlinkClick r:id="rId4"/>
              </a:rPr>
              <a:t>An introduction to neural information retrieval</a:t>
            </a:r>
            <a:r>
              <a:rPr lang="en-GB" sz="1050" kern="0" dirty="0"/>
              <a:t>. 2018.</a:t>
            </a:r>
            <a:endParaRPr lang="en-US" sz="1050" kern="0" dirty="0"/>
          </a:p>
        </p:txBody>
      </p:sp>
    </p:spTree>
    <p:extLst>
      <p:ext uri="{BB962C8B-B14F-4D97-AF65-F5344CB8AC3E}">
        <p14:creationId xmlns:p14="http://schemas.microsoft.com/office/powerpoint/2010/main" val="4071502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2685C91-1D82-46FF-A5E9-D72C8D4BE30E}"/>
              </a:ext>
            </a:extLst>
          </p:cNvPr>
          <p:cNvGrpSpPr/>
          <p:nvPr/>
        </p:nvGrpSpPr>
        <p:grpSpPr>
          <a:xfrm>
            <a:off x="2327997" y="1229316"/>
            <a:ext cx="7536007" cy="4399368"/>
            <a:chOff x="2327997" y="1340931"/>
            <a:chExt cx="7536007" cy="4399368"/>
          </a:xfrm>
        </p:grpSpPr>
        <p:pic>
          <p:nvPicPr>
            <p:cNvPr id="4" name="Content Placeholder 11">
              <a:extLst>
                <a:ext uri="{FF2B5EF4-FFF2-40B4-BE49-F238E27FC236}">
                  <a16:creationId xmlns:a16="http://schemas.microsoft.com/office/drawing/2014/main" id="{31A3E554-B775-4393-969B-958EA546A689}"/>
                </a:ext>
              </a:extLst>
            </p:cNvPr>
            <p:cNvPicPr>
              <a:picLocks noChangeAspect="1"/>
            </p:cNvPicPr>
            <p:nvPr/>
          </p:nvPicPr>
          <p:blipFill>
            <a:blip r:embed="rId3"/>
            <a:stretch>
              <a:fillRect/>
            </a:stretch>
          </p:blipFill>
          <p:spPr>
            <a:xfrm>
              <a:off x="2327997" y="3577745"/>
              <a:ext cx="7536007" cy="2162554"/>
            </a:xfrm>
            <a:prstGeom prst="rect">
              <a:avLst/>
            </a:prstGeom>
            <a:effectLst>
              <a:reflection blurRad="6350" stA="50000" endA="275" endPos="20000" dist="101600" dir="5400000" sy="-100000" algn="bl" rotWithShape="0"/>
            </a:effectLst>
          </p:spPr>
        </p:pic>
        <p:sp>
          <p:nvSpPr>
            <p:cNvPr id="5" name="TextBox 4">
              <a:extLst>
                <a:ext uri="{FF2B5EF4-FFF2-40B4-BE49-F238E27FC236}">
                  <a16:creationId xmlns:a16="http://schemas.microsoft.com/office/drawing/2014/main" id="{98928442-DF2B-42A6-A1D2-3E575E16B3F4}"/>
                </a:ext>
              </a:extLst>
            </p:cNvPr>
            <p:cNvSpPr txBox="1"/>
            <p:nvPr/>
          </p:nvSpPr>
          <p:spPr>
            <a:xfrm flipH="1">
              <a:off x="2347136" y="1340931"/>
              <a:ext cx="7516868" cy="1815882"/>
            </a:xfrm>
            <a:prstGeom prst="rect">
              <a:avLst/>
            </a:prstGeom>
            <a:noFill/>
          </p:spPr>
          <p:txBody>
            <a:bodyPr wrap="square" rtlCol="0">
              <a:spAutoFit/>
            </a:bodyPr>
            <a:lstStyle/>
            <a:p>
              <a:r>
                <a:rPr lang="en-US" sz="2800" dirty="0">
                  <a:latin typeface="+mj-lt"/>
                </a:rPr>
                <a:t>Nearest neighbors for “</a:t>
              </a:r>
              <a:r>
                <a:rPr lang="en-US" sz="2800" dirty="0" err="1">
                  <a:latin typeface="+mj-lt"/>
                </a:rPr>
                <a:t>seattle</a:t>
              </a:r>
              <a:r>
                <a:rPr lang="en-US" sz="2800" dirty="0">
                  <a:latin typeface="+mj-lt"/>
                </a:rPr>
                <a:t>” and “</a:t>
              </a:r>
              <a:r>
                <a:rPr lang="en-US" sz="2800" dirty="0" err="1">
                  <a:latin typeface="+mj-lt"/>
                </a:rPr>
                <a:t>taylor</a:t>
              </a:r>
              <a:r>
                <a:rPr lang="en-US" sz="2800" dirty="0">
                  <a:latin typeface="+mj-lt"/>
                </a:rPr>
                <a:t> swift” based on two DSSM models – one trained on query-document pairs and the other trained on query prefix-suffix pairs</a:t>
              </a:r>
              <a:endParaRPr lang="en-GB" sz="2800" dirty="0">
                <a:latin typeface="+mj-lt"/>
              </a:endParaRPr>
            </a:p>
          </p:txBody>
        </p:sp>
      </p:grpSp>
      <p:sp>
        <p:nvSpPr>
          <p:cNvPr id="7" name="TextBox 6">
            <a:extLst>
              <a:ext uri="{FF2B5EF4-FFF2-40B4-BE49-F238E27FC236}">
                <a16:creationId xmlns:a16="http://schemas.microsoft.com/office/drawing/2014/main" id="{08E9EB8E-D324-4F5D-A7D3-5455EEEBB748}"/>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and Craswell. </a:t>
            </a:r>
            <a:r>
              <a:rPr lang="en-GB" sz="1050" dirty="0">
                <a:hlinkClick r:id="rId4"/>
              </a:rPr>
              <a:t>Query Auto-Completion for Rare Prefixes</a:t>
            </a:r>
            <a:r>
              <a:rPr lang="en-US" sz="1050" kern="0" dirty="0"/>
              <a:t>. 2015.</a:t>
            </a:r>
          </a:p>
        </p:txBody>
      </p:sp>
    </p:spTree>
    <p:extLst>
      <p:ext uri="{BB962C8B-B14F-4D97-AF65-F5344CB8AC3E}">
        <p14:creationId xmlns:p14="http://schemas.microsoft.com/office/powerpoint/2010/main" val="3336243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EACA40-D53A-4D0F-85DD-21F7FCC4F4A8}"/>
              </a:ext>
            </a:extLst>
          </p:cNvPr>
          <p:cNvGrpSpPr/>
          <p:nvPr/>
        </p:nvGrpSpPr>
        <p:grpSpPr>
          <a:xfrm>
            <a:off x="1498598" y="870315"/>
            <a:ext cx="9247136" cy="5117371"/>
            <a:chOff x="1498598" y="400833"/>
            <a:chExt cx="9247136" cy="5117371"/>
          </a:xfrm>
        </p:grpSpPr>
        <p:pic>
          <p:nvPicPr>
            <p:cNvPr id="2" name="Picture 1">
              <a:extLst>
                <a:ext uri="{FF2B5EF4-FFF2-40B4-BE49-F238E27FC236}">
                  <a16:creationId xmlns:a16="http://schemas.microsoft.com/office/drawing/2014/main" id="{8B119E3E-3134-48FC-BC80-F6F6A4705BC2}"/>
                </a:ext>
              </a:extLst>
            </p:cNvPr>
            <p:cNvPicPr>
              <a:picLocks noChangeAspect="1"/>
            </p:cNvPicPr>
            <p:nvPr/>
          </p:nvPicPr>
          <p:blipFill>
            <a:blip r:embed="rId3"/>
            <a:stretch>
              <a:fillRect/>
            </a:stretch>
          </p:blipFill>
          <p:spPr>
            <a:xfrm>
              <a:off x="1498598" y="1793929"/>
              <a:ext cx="9191625" cy="3724275"/>
            </a:xfrm>
            <a:prstGeom prst="rect">
              <a:avLst/>
            </a:prstGeom>
            <a:effectLst>
              <a:reflection blurRad="6350" stA="50000" endA="275" endPos="10000" dist="101600" dir="5400000" sy="-100000" algn="bl" rotWithShape="0"/>
            </a:effectLst>
          </p:spPr>
        </p:pic>
        <p:sp>
          <p:nvSpPr>
            <p:cNvPr id="3" name="TextBox 2">
              <a:extLst>
                <a:ext uri="{FF2B5EF4-FFF2-40B4-BE49-F238E27FC236}">
                  <a16:creationId xmlns:a16="http://schemas.microsoft.com/office/drawing/2014/main" id="{D4955B4D-B345-4831-87AE-701D9A87FA6B}"/>
                </a:ext>
              </a:extLst>
            </p:cNvPr>
            <p:cNvSpPr txBox="1"/>
            <p:nvPr/>
          </p:nvSpPr>
          <p:spPr>
            <a:xfrm flipH="1">
              <a:off x="1498598" y="400833"/>
              <a:ext cx="9247136" cy="1077218"/>
            </a:xfrm>
            <a:prstGeom prst="rect">
              <a:avLst/>
            </a:prstGeom>
            <a:noFill/>
          </p:spPr>
          <p:txBody>
            <a:bodyPr wrap="square" rtlCol="0">
              <a:spAutoFit/>
            </a:bodyPr>
            <a:lstStyle/>
            <a:p>
              <a:r>
                <a:rPr lang="en-US" sz="3200" dirty="0">
                  <a:latin typeface="+mj-lt"/>
                </a:rPr>
                <a:t>Analogy task using DSSM text embeddings trained on session query pairs</a:t>
              </a:r>
              <a:endParaRPr lang="en-GB" sz="3200" dirty="0">
                <a:latin typeface="+mj-lt"/>
              </a:endParaRPr>
            </a:p>
          </p:txBody>
        </p:sp>
      </p:grpSp>
      <p:sp>
        <p:nvSpPr>
          <p:cNvPr id="5" name="TextBox 4">
            <a:extLst>
              <a:ext uri="{FF2B5EF4-FFF2-40B4-BE49-F238E27FC236}">
                <a16:creationId xmlns:a16="http://schemas.microsoft.com/office/drawing/2014/main" id="{E272ADDF-8F98-4ADE-811D-FB85B0564B72}"/>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a:t>
            </a:r>
            <a:r>
              <a:rPr lang="en-GB" sz="1050" dirty="0">
                <a:hlinkClick r:id="rId4"/>
              </a:rPr>
              <a:t>Exploring Session Context using Distributed Representations of Queries and Reformulations</a:t>
            </a:r>
            <a:r>
              <a:rPr lang="en-US" sz="1050" kern="0" dirty="0"/>
              <a:t>. 2015.</a:t>
            </a:r>
          </a:p>
        </p:txBody>
      </p:sp>
    </p:spTree>
    <p:extLst>
      <p:ext uri="{BB962C8B-B14F-4D97-AF65-F5344CB8AC3E}">
        <p14:creationId xmlns:p14="http://schemas.microsoft.com/office/powerpoint/2010/main" val="1992938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8071A19-508F-43AB-AA84-4993612BE141}"/>
              </a:ext>
            </a:extLst>
          </p:cNvPr>
          <p:cNvGraphicFramePr>
            <a:graphicFrameLocks noGrp="1"/>
          </p:cNvGraphicFramePr>
          <p:nvPr>
            <p:extLst>
              <p:ext uri="{D42A27DB-BD31-4B8C-83A1-F6EECF244321}">
                <p14:modId xmlns:p14="http://schemas.microsoft.com/office/powerpoint/2010/main" val="2931619959"/>
              </p:ext>
            </p:extLst>
          </p:nvPr>
        </p:nvGraphicFramePr>
        <p:xfrm>
          <a:off x="838200" y="2282931"/>
          <a:ext cx="10515600" cy="3626915"/>
        </p:xfrm>
        <a:graphic>
          <a:graphicData uri="http://schemas.openxmlformats.org/drawingml/2006/table">
            <a:tbl>
              <a:tblPr firstRow="1" bandRow="1">
                <a:tableStyleId>{2D5ABB26-0587-4C30-8999-92F81FD0307C}</a:tableStyleId>
              </a:tblPr>
              <a:tblGrid>
                <a:gridCol w="1524511">
                  <a:extLst>
                    <a:ext uri="{9D8B030D-6E8A-4147-A177-3AD203B41FA5}">
                      <a16:colId xmlns:a16="http://schemas.microsoft.com/office/drawing/2014/main" val="4032532751"/>
                    </a:ext>
                  </a:extLst>
                </a:gridCol>
                <a:gridCol w="8991089">
                  <a:extLst>
                    <a:ext uri="{9D8B030D-6E8A-4147-A177-3AD203B41FA5}">
                      <a16:colId xmlns:a16="http://schemas.microsoft.com/office/drawing/2014/main" val="3606737989"/>
                    </a:ext>
                  </a:extLst>
                </a:gridCol>
              </a:tblGrid>
              <a:tr h="725383">
                <a:tc>
                  <a:txBody>
                    <a:bodyPr/>
                    <a:lstStyle/>
                    <a:p>
                      <a:r>
                        <a:rPr lang="en-US" sz="3200" dirty="0"/>
                        <a:t>#1</a:t>
                      </a:r>
                      <a:endParaRPr lang="en-GB" sz="3200" dirty="0"/>
                    </a:p>
                  </a:txBody>
                  <a:tcPr marT="91440" marB="91440" anchor="ctr"/>
                </a:tc>
                <a:tc>
                  <a:txBody>
                    <a:bodyPr/>
                    <a:lstStyle/>
                    <a:p>
                      <a:r>
                        <a:rPr lang="en-US" sz="3200" dirty="0"/>
                        <a:t>Think sparse, act dense</a:t>
                      </a:r>
                      <a:endParaRPr lang="en-GB" sz="3200" dirty="0"/>
                    </a:p>
                  </a:txBody>
                  <a:tcPr marT="91440" marB="91440" anchor="ctr"/>
                </a:tc>
                <a:extLst>
                  <a:ext uri="{0D108BD9-81ED-4DB2-BD59-A6C34878D82A}">
                    <a16:rowId xmlns:a16="http://schemas.microsoft.com/office/drawing/2014/main" val="112842329"/>
                  </a:ext>
                </a:extLst>
              </a:tr>
              <a:tr h="725383">
                <a:tc>
                  <a:txBody>
                    <a:bodyPr/>
                    <a:lstStyle/>
                    <a:p>
                      <a:endParaRPr lang="en-GB" sz="3200" dirty="0"/>
                    </a:p>
                  </a:txBody>
                  <a:tcPr marT="91440" marB="91440" anchor="ctr"/>
                </a:tc>
                <a:tc>
                  <a:txBody>
                    <a:bodyPr/>
                    <a:lstStyle/>
                    <a:p>
                      <a:endParaRPr lang="en-GB" sz="3200" dirty="0"/>
                    </a:p>
                  </a:txBody>
                  <a:tcPr marT="91440" marB="91440" anchor="ctr"/>
                </a:tc>
                <a:extLst>
                  <a:ext uri="{0D108BD9-81ED-4DB2-BD59-A6C34878D82A}">
                    <a16:rowId xmlns:a16="http://schemas.microsoft.com/office/drawing/2014/main" val="705140263"/>
                  </a:ext>
                </a:extLst>
              </a:tr>
              <a:tr h="725383">
                <a:tc>
                  <a:txBody>
                    <a:bodyPr/>
                    <a:lstStyle/>
                    <a:p>
                      <a:endParaRPr lang="en-GB" sz="3200" dirty="0"/>
                    </a:p>
                  </a:txBody>
                  <a:tcPr marT="91440" marB="91440" anchor="ctr"/>
                </a:tc>
                <a:tc>
                  <a:txBody>
                    <a:bodyPr/>
                    <a:lstStyle/>
                    <a:p>
                      <a:endParaRPr lang="en-GB" sz="3200" dirty="0"/>
                    </a:p>
                  </a:txBody>
                  <a:tcPr marT="91440" marB="91440" anchor="ctr"/>
                </a:tc>
                <a:extLst>
                  <a:ext uri="{0D108BD9-81ED-4DB2-BD59-A6C34878D82A}">
                    <a16:rowId xmlns:a16="http://schemas.microsoft.com/office/drawing/2014/main" val="487187649"/>
                  </a:ext>
                </a:extLst>
              </a:tr>
              <a:tr h="725383">
                <a:tc>
                  <a:txBody>
                    <a:bodyPr/>
                    <a:lstStyle/>
                    <a:p>
                      <a:endParaRPr lang="en-GB" sz="3200" dirty="0"/>
                    </a:p>
                  </a:txBody>
                  <a:tcPr marT="91440" marB="91440" anchor="ctr"/>
                </a:tc>
                <a:tc>
                  <a:txBody>
                    <a:bodyPr/>
                    <a:lstStyle/>
                    <a:p>
                      <a:endParaRPr lang="en-GB" sz="3200" dirty="0"/>
                    </a:p>
                  </a:txBody>
                  <a:tcPr marT="91440" marB="91440" anchor="ctr"/>
                </a:tc>
                <a:extLst>
                  <a:ext uri="{0D108BD9-81ED-4DB2-BD59-A6C34878D82A}">
                    <a16:rowId xmlns:a16="http://schemas.microsoft.com/office/drawing/2014/main" val="2717847892"/>
                  </a:ext>
                </a:extLst>
              </a:tr>
              <a:tr h="725383">
                <a:tc>
                  <a:txBody>
                    <a:bodyPr/>
                    <a:lstStyle/>
                    <a:p>
                      <a:endParaRPr lang="en-GB" sz="3200" dirty="0"/>
                    </a:p>
                  </a:txBody>
                  <a:tcPr marT="91440" marB="91440" anchor="ctr"/>
                </a:tc>
                <a:tc>
                  <a:txBody>
                    <a:bodyPr/>
                    <a:lstStyle/>
                    <a:p>
                      <a:endParaRPr lang="en-GB" sz="3200" dirty="0"/>
                    </a:p>
                  </a:txBody>
                  <a:tcPr marT="91440" marB="91440" anchor="ctr"/>
                </a:tc>
                <a:extLst>
                  <a:ext uri="{0D108BD9-81ED-4DB2-BD59-A6C34878D82A}">
                    <a16:rowId xmlns:a16="http://schemas.microsoft.com/office/drawing/2014/main" val="595626884"/>
                  </a:ext>
                </a:extLst>
              </a:tr>
            </a:tbl>
          </a:graphicData>
        </a:graphic>
      </p:graphicFrame>
      <p:sp>
        <p:nvSpPr>
          <p:cNvPr id="2" name="Title 1">
            <a:extLst>
              <a:ext uri="{FF2B5EF4-FFF2-40B4-BE49-F238E27FC236}">
                <a16:creationId xmlns:a16="http://schemas.microsoft.com/office/drawing/2014/main" id="{D73B4F75-22EE-4FFE-8C99-944684CEF41B}"/>
              </a:ext>
            </a:extLst>
          </p:cNvPr>
          <p:cNvSpPr>
            <a:spLocks noGrp="1"/>
          </p:cNvSpPr>
          <p:nvPr>
            <p:ph type="title"/>
          </p:nvPr>
        </p:nvSpPr>
        <p:spPr/>
        <p:txBody>
          <a:bodyPr>
            <a:normAutofit fontScale="90000"/>
          </a:bodyPr>
          <a:lstStyle/>
          <a:p>
            <a:r>
              <a:rPr lang="en-US" sz="9600" dirty="0"/>
              <a:t>Lessons Learned</a:t>
            </a:r>
            <a:endParaRPr lang="en-GB" sz="9600" dirty="0"/>
          </a:p>
        </p:txBody>
      </p:sp>
    </p:spTree>
    <p:extLst>
      <p:ext uri="{BB962C8B-B14F-4D97-AF65-F5344CB8AC3E}">
        <p14:creationId xmlns:p14="http://schemas.microsoft.com/office/powerpoint/2010/main" val="3775741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D48E43-563E-46A2-82F2-CC01F529D964}"/>
              </a:ext>
            </a:extLst>
          </p:cNvPr>
          <p:cNvPicPr>
            <a:picLocks noChangeAspect="1"/>
          </p:cNvPicPr>
          <p:nvPr/>
        </p:nvPicPr>
        <p:blipFill rotWithShape="1">
          <a:blip r:embed="rId3"/>
          <a:srcRect t="739"/>
          <a:stretch/>
        </p:blipFill>
        <p:spPr>
          <a:xfrm>
            <a:off x="3030449" y="1469366"/>
            <a:ext cx="6131103" cy="3919269"/>
          </a:xfrm>
          <a:prstGeom prst="rect">
            <a:avLst/>
          </a:prstGeom>
          <a:effectLst>
            <a:reflection blurRad="6350" stA="50000" endPos="10000" dist="101600" dir="5400000" sy="-100000" algn="bl" rotWithShape="0"/>
          </a:effectLst>
        </p:spPr>
      </p:pic>
    </p:spTree>
    <p:extLst>
      <p:ext uri="{BB962C8B-B14F-4D97-AF65-F5344CB8AC3E}">
        <p14:creationId xmlns:p14="http://schemas.microsoft.com/office/powerpoint/2010/main" val="557242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E28CF8-663C-4EE9-9746-F74FA0FAD3CE}"/>
              </a:ext>
            </a:extLst>
          </p:cNvPr>
          <p:cNvSpPr>
            <a:spLocks noGrp="1"/>
          </p:cNvSpPr>
          <p:nvPr>
            <p:ph type="body" idx="1"/>
          </p:nvPr>
        </p:nvSpPr>
        <p:spPr>
          <a:xfrm>
            <a:off x="831850" y="1729666"/>
            <a:ext cx="10515600" cy="1500187"/>
          </a:xfrm>
        </p:spPr>
        <p:txBody>
          <a:bodyPr anchor="b">
            <a:normAutofit/>
          </a:bodyPr>
          <a:lstStyle/>
          <a:p>
            <a:r>
              <a:rPr lang="en-US" sz="4000" dirty="0"/>
              <a:t>Lesson #2</a:t>
            </a:r>
            <a:endParaRPr lang="en-GB" sz="4000" dirty="0"/>
          </a:p>
        </p:txBody>
      </p:sp>
      <p:sp>
        <p:nvSpPr>
          <p:cNvPr id="6" name="Title 3">
            <a:extLst>
              <a:ext uri="{FF2B5EF4-FFF2-40B4-BE49-F238E27FC236}">
                <a16:creationId xmlns:a16="http://schemas.microsoft.com/office/drawing/2014/main" id="{3FA7E321-076D-4DAA-AB86-A8E7E7A4F66F}"/>
              </a:ext>
            </a:extLst>
          </p:cNvPr>
          <p:cNvSpPr txBox="1">
            <a:spLocks/>
          </p:cNvSpPr>
          <p:nvPr/>
        </p:nvSpPr>
        <p:spPr>
          <a:xfrm>
            <a:off x="831850" y="3377141"/>
            <a:ext cx="10515600" cy="13326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t>The two query problem</a:t>
            </a:r>
            <a:endParaRPr lang="en-GB" sz="7200" dirty="0"/>
          </a:p>
        </p:txBody>
      </p:sp>
    </p:spTree>
    <p:extLst>
      <p:ext uri="{BB962C8B-B14F-4D97-AF65-F5344CB8AC3E}">
        <p14:creationId xmlns:p14="http://schemas.microsoft.com/office/powerpoint/2010/main" val="1402953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9222826-7B23-419A-81F0-9121E1A09381}"/>
              </a:ext>
            </a:extLst>
          </p:cNvPr>
          <p:cNvSpPr>
            <a:spLocks noGrp="1"/>
          </p:cNvSpPr>
          <p:nvPr>
            <p:ph sz="half" idx="2"/>
          </p:nvPr>
        </p:nvSpPr>
        <p:spPr>
          <a:xfrm>
            <a:off x="527770" y="2561546"/>
            <a:ext cx="5178559" cy="3684588"/>
          </a:xfrm>
        </p:spPr>
        <p:txBody>
          <a:bodyPr>
            <a:normAutofit/>
          </a:bodyPr>
          <a:lstStyle/>
          <a:p>
            <a:pPr marL="0" indent="0">
              <a:lnSpc>
                <a:spcPct val="100000"/>
              </a:lnSpc>
              <a:spcBef>
                <a:spcPts val="2400"/>
              </a:spcBef>
              <a:buNone/>
            </a:pPr>
            <a:r>
              <a:rPr lang="en-US" sz="2400" dirty="0">
                <a:latin typeface="+mj-lt"/>
              </a:rPr>
              <a:t>Hard to learn good representations for the rare term “</a:t>
            </a:r>
            <a:r>
              <a:rPr lang="en-US" sz="2400" dirty="0" err="1">
                <a:latin typeface="+mj-lt"/>
              </a:rPr>
              <a:t>pekarovic</a:t>
            </a:r>
            <a:r>
              <a:rPr lang="en-US" sz="2400" dirty="0">
                <a:latin typeface="+mj-lt"/>
              </a:rPr>
              <a:t>”</a:t>
            </a:r>
          </a:p>
          <a:p>
            <a:pPr marL="0" indent="0">
              <a:lnSpc>
                <a:spcPct val="100000"/>
              </a:lnSpc>
              <a:spcBef>
                <a:spcPts val="2400"/>
              </a:spcBef>
              <a:buNone/>
            </a:pPr>
            <a:r>
              <a:rPr lang="en-US" sz="2400" dirty="0">
                <a:latin typeface="+mj-lt"/>
              </a:rPr>
              <a:t>Easy to estimate relevance based on patterns of exact matches</a:t>
            </a:r>
          </a:p>
          <a:p>
            <a:pPr marL="0" indent="0">
              <a:lnSpc>
                <a:spcPct val="100000"/>
              </a:lnSpc>
              <a:spcBef>
                <a:spcPts val="2400"/>
              </a:spcBef>
              <a:buNone/>
            </a:pPr>
            <a:r>
              <a:rPr lang="en-US" sz="2400" dirty="0">
                <a:latin typeface="+mj-lt"/>
              </a:rPr>
              <a:t>Solution: match query and document in term space (Salton’s vector space)</a:t>
            </a:r>
          </a:p>
        </p:txBody>
      </p:sp>
      <p:sp>
        <p:nvSpPr>
          <p:cNvPr id="11" name="Content Placeholder 10">
            <a:extLst>
              <a:ext uri="{FF2B5EF4-FFF2-40B4-BE49-F238E27FC236}">
                <a16:creationId xmlns:a16="http://schemas.microsoft.com/office/drawing/2014/main" id="{752E0109-AD8A-465E-8BD8-78C9D8410CEB}"/>
              </a:ext>
            </a:extLst>
          </p:cNvPr>
          <p:cNvSpPr>
            <a:spLocks noGrp="1"/>
          </p:cNvSpPr>
          <p:nvPr>
            <p:ph sz="quarter" idx="4"/>
          </p:nvPr>
        </p:nvSpPr>
        <p:spPr>
          <a:xfrm>
            <a:off x="6498075" y="2561546"/>
            <a:ext cx="5204062" cy="3684588"/>
          </a:xfrm>
        </p:spPr>
        <p:txBody>
          <a:bodyPr vert="horz" lIns="91440" tIns="45720" rIns="91440" bIns="45720" rtlCol="0">
            <a:normAutofit/>
          </a:bodyPr>
          <a:lstStyle/>
          <a:p>
            <a:pPr marL="0" indent="0">
              <a:lnSpc>
                <a:spcPct val="100000"/>
              </a:lnSpc>
              <a:spcBef>
                <a:spcPts val="2400"/>
              </a:spcBef>
              <a:buNone/>
            </a:pPr>
            <a:r>
              <a:rPr lang="en-US" sz="2400" dirty="0">
                <a:latin typeface="+mj-lt"/>
              </a:rPr>
              <a:t>Target document likely contains “ESPN” or “Sky Sports” instead of “channel”</a:t>
            </a:r>
          </a:p>
          <a:p>
            <a:pPr marL="0" indent="0">
              <a:lnSpc>
                <a:spcPct val="100000"/>
              </a:lnSpc>
              <a:spcBef>
                <a:spcPts val="2400"/>
              </a:spcBef>
              <a:buNone/>
            </a:pPr>
            <a:r>
              <a:rPr lang="en-US" sz="2400" dirty="0">
                <a:latin typeface="+mj-lt"/>
              </a:rPr>
              <a:t>An embedding model can associate “ESPN” to “channel” when matching</a:t>
            </a:r>
          </a:p>
          <a:p>
            <a:pPr marL="0" indent="0">
              <a:lnSpc>
                <a:spcPct val="100000"/>
              </a:lnSpc>
              <a:spcBef>
                <a:spcPts val="2400"/>
              </a:spcBef>
              <a:buNone/>
            </a:pPr>
            <a:r>
              <a:rPr lang="en-US" sz="2400" dirty="0">
                <a:latin typeface="+mj-lt"/>
              </a:rPr>
              <a:t>Solution: match query and document in learned latent (embedding) space</a:t>
            </a:r>
            <a:endParaRPr lang="en-GB" sz="2400" dirty="0">
              <a:latin typeface="+mj-lt"/>
            </a:endParaRPr>
          </a:p>
        </p:txBody>
      </p:sp>
      <p:grpSp>
        <p:nvGrpSpPr>
          <p:cNvPr id="4" name="Group 3">
            <a:extLst>
              <a:ext uri="{FF2B5EF4-FFF2-40B4-BE49-F238E27FC236}">
                <a16:creationId xmlns:a16="http://schemas.microsoft.com/office/drawing/2014/main" id="{C5A98976-F290-498C-BD65-CA3EE7443EE5}"/>
              </a:ext>
            </a:extLst>
          </p:cNvPr>
          <p:cNvGrpSpPr/>
          <p:nvPr/>
        </p:nvGrpSpPr>
        <p:grpSpPr>
          <a:xfrm>
            <a:off x="7559842" y="1527212"/>
            <a:ext cx="3080527" cy="365760"/>
            <a:chOff x="832492" y="3525681"/>
            <a:chExt cx="3080527" cy="365760"/>
          </a:xfrm>
          <a:effectLst>
            <a:reflection blurRad="6350" stA="50000" endA="275" endPos="40000" dist="101600" dir="5400000" sy="-100000" algn="bl" rotWithShape="0"/>
          </a:effectLst>
        </p:grpSpPr>
        <p:sp>
          <p:nvSpPr>
            <p:cNvPr id="5" name="TextBox 4">
              <a:extLst>
                <a:ext uri="{FF2B5EF4-FFF2-40B4-BE49-F238E27FC236}">
                  <a16:creationId xmlns:a16="http://schemas.microsoft.com/office/drawing/2014/main" id="{F2757F99-019E-4573-88B4-4C984038153B}"/>
                </a:ext>
              </a:extLst>
            </p:cNvPr>
            <p:cNvSpPr txBox="1"/>
            <p:nvPr/>
          </p:nvSpPr>
          <p:spPr>
            <a:xfrm>
              <a:off x="832492" y="3525681"/>
              <a:ext cx="3080527" cy="365760"/>
            </a:xfrm>
            <a:prstGeom prst="rect">
              <a:avLst/>
            </a:prstGeom>
            <a:solidFill>
              <a:schemeClr val="tx1"/>
            </a:solidFill>
            <a:ln>
              <a:solidFill>
                <a:srgbClr val="DDDDD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Light"/>
                </a:rPr>
                <a:t>what channel </a:t>
              </a:r>
              <a:r>
                <a:rPr kumimoji="0" lang="en-US" sz="1400" b="0" i="0" u="none" strike="noStrike" kern="0" cap="none" spc="0" normalizeH="0" baseline="0" noProof="0" dirty="0" err="1">
                  <a:ln>
                    <a:noFill/>
                  </a:ln>
                  <a:solidFill>
                    <a:prstClr val="black"/>
                  </a:solidFill>
                  <a:effectLst/>
                  <a:uLnTx/>
                  <a:uFillTx/>
                  <a:latin typeface="Segoe UI Light"/>
                </a:rPr>
                <a:t>seahawks</a:t>
              </a:r>
              <a:r>
                <a:rPr kumimoji="0" lang="en-US" sz="1400" b="0" i="0" u="none" strike="noStrike" kern="0" cap="none" spc="0" normalizeH="0" baseline="0" noProof="0" dirty="0">
                  <a:ln>
                    <a:noFill/>
                  </a:ln>
                  <a:solidFill>
                    <a:prstClr val="black"/>
                  </a:solidFill>
                  <a:effectLst/>
                  <a:uLnTx/>
                  <a:uFillTx/>
                  <a:latin typeface="Segoe UI Light"/>
                </a:rPr>
                <a:t> on today</a:t>
              </a:r>
              <a:endParaRPr kumimoji="0" lang="en-GB" sz="1400" b="0" i="0" u="none" strike="noStrike" kern="0" cap="none" spc="0" normalizeH="0" baseline="0" noProof="0" dirty="0">
                <a:ln>
                  <a:noFill/>
                </a:ln>
                <a:solidFill>
                  <a:prstClr val="black"/>
                </a:solidFill>
                <a:effectLst/>
                <a:uLnTx/>
                <a:uFillTx/>
                <a:latin typeface="Segoe UI Light"/>
              </a:endParaRPr>
            </a:p>
          </p:txBody>
        </p:sp>
        <p:pic>
          <p:nvPicPr>
            <p:cNvPr id="6" name="Picture 5">
              <a:extLst>
                <a:ext uri="{FF2B5EF4-FFF2-40B4-BE49-F238E27FC236}">
                  <a16:creationId xmlns:a16="http://schemas.microsoft.com/office/drawing/2014/main" id="{1AE4F8EA-53AB-40E7-B93A-F71000E7EDF4}"/>
                </a:ext>
              </a:extLst>
            </p:cNvPr>
            <p:cNvPicPr>
              <a:picLocks noChangeAspect="1"/>
            </p:cNvPicPr>
            <p:nvPr/>
          </p:nvPicPr>
          <p:blipFill rotWithShape="1">
            <a:blip r:embed="rId3">
              <a:grayscl/>
            </a:blip>
            <a:srcRect l="92131" t="8214" r="769" b="10342"/>
            <a:stretch/>
          </p:blipFill>
          <p:spPr>
            <a:xfrm>
              <a:off x="3539923" y="3525691"/>
              <a:ext cx="364671" cy="351064"/>
            </a:xfrm>
            <a:prstGeom prst="rect">
              <a:avLst/>
            </a:prstGeom>
          </p:spPr>
        </p:pic>
      </p:grpSp>
      <p:grpSp>
        <p:nvGrpSpPr>
          <p:cNvPr id="12" name="Group 11">
            <a:extLst>
              <a:ext uri="{FF2B5EF4-FFF2-40B4-BE49-F238E27FC236}">
                <a16:creationId xmlns:a16="http://schemas.microsoft.com/office/drawing/2014/main" id="{DD659E6B-42BA-45BF-84D1-230063FC04B2}"/>
              </a:ext>
            </a:extLst>
          </p:cNvPr>
          <p:cNvGrpSpPr/>
          <p:nvPr/>
        </p:nvGrpSpPr>
        <p:grpSpPr>
          <a:xfrm>
            <a:off x="1576785" y="1527212"/>
            <a:ext cx="3080527" cy="365760"/>
            <a:chOff x="832492" y="3525680"/>
            <a:chExt cx="3080527" cy="365760"/>
          </a:xfrm>
          <a:effectLst>
            <a:reflection blurRad="6350" stA="50000" endA="275" endPos="40000" dist="101600" dir="5400000" sy="-100000" algn="bl" rotWithShape="0"/>
          </a:effectLst>
        </p:grpSpPr>
        <p:sp>
          <p:nvSpPr>
            <p:cNvPr id="13" name="TextBox 12">
              <a:extLst>
                <a:ext uri="{FF2B5EF4-FFF2-40B4-BE49-F238E27FC236}">
                  <a16:creationId xmlns:a16="http://schemas.microsoft.com/office/drawing/2014/main" id="{4F0E1815-1007-46C1-BF0E-A66A00588A31}"/>
                </a:ext>
              </a:extLst>
            </p:cNvPr>
            <p:cNvSpPr txBox="1"/>
            <p:nvPr/>
          </p:nvSpPr>
          <p:spPr>
            <a:xfrm>
              <a:off x="832492" y="3525680"/>
              <a:ext cx="3080527" cy="365760"/>
            </a:xfrm>
            <a:prstGeom prst="rect">
              <a:avLst/>
            </a:prstGeom>
            <a:solidFill>
              <a:schemeClr val="tx1"/>
            </a:solidFill>
            <a:ln>
              <a:solidFill>
                <a:srgbClr val="DDDDD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black"/>
                  </a:solidFill>
                  <a:effectLst/>
                  <a:uLnTx/>
                  <a:uFillTx/>
                  <a:latin typeface="Segoe UI Light"/>
                </a:rPr>
                <a:t>pekarovic</a:t>
              </a:r>
              <a:r>
                <a:rPr kumimoji="0" lang="en-US" sz="1400" b="0" i="0" u="none" strike="noStrike" kern="0" cap="none" spc="0" normalizeH="0" baseline="0" noProof="0" dirty="0">
                  <a:ln>
                    <a:noFill/>
                  </a:ln>
                  <a:solidFill>
                    <a:prstClr val="black"/>
                  </a:solidFill>
                  <a:effectLst/>
                  <a:uLnTx/>
                  <a:uFillTx/>
                  <a:latin typeface="Segoe UI Light"/>
                </a:rPr>
                <a:t> land company</a:t>
              </a:r>
              <a:endParaRPr kumimoji="0" lang="en-GB" sz="1400" b="0" i="0" u="none" strike="noStrike" kern="0" cap="none" spc="0" normalizeH="0" baseline="0" noProof="0" dirty="0">
                <a:ln>
                  <a:noFill/>
                </a:ln>
                <a:solidFill>
                  <a:prstClr val="black"/>
                </a:solidFill>
                <a:effectLst/>
                <a:uLnTx/>
                <a:uFillTx/>
                <a:latin typeface="Segoe UI Light"/>
              </a:endParaRPr>
            </a:p>
          </p:txBody>
        </p:sp>
        <p:pic>
          <p:nvPicPr>
            <p:cNvPr id="14" name="Picture 13">
              <a:extLst>
                <a:ext uri="{FF2B5EF4-FFF2-40B4-BE49-F238E27FC236}">
                  <a16:creationId xmlns:a16="http://schemas.microsoft.com/office/drawing/2014/main" id="{4745E9E7-9CDC-4C8B-AD00-D0A5A3685507}"/>
                </a:ext>
              </a:extLst>
            </p:cNvPr>
            <p:cNvPicPr>
              <a:picLocks noChangeAspect="1"/>
            </p:cNvPicPr>
            <p:nvPr/>
          </p:nvPicPr>
          <p:blipFill rotWithShape="1">
            <a:blip r:embed="rId3">
              <a:grayscl/>
            </a:blip>
            <a:srcRect l="92131" t="8214" r="769" b="10342"/>
            <a:stretch/>
          </p:blipFill>
          <p:spPr>
            <a:xfrm>
              <a:off x="3539923" y="3525691"/>
              <a:ext cx="364671" cy="351064"/>
            </a:xfrm>
            <a:prstGeom prst="rect">
              <a:avLst/>
            </a:prstGeom>
          </p:spPr>
        </p:pic>
      </p:grpSp>
      <p:sp>
        <p:nvSpPr>
          <p:cNvPr id="15" name="TextBox 14">
            <a:extLst>
              <a:ext uri="{FF2B5EF4-FFF2-40B4-BE49-F238E27FC236}">
                <a16:creationId xmlns:a16="http://schemas.microsoft.com/office/drawing/2014/main" id="{22C3176D-C3B4-4CEB-AB1C-A4A9D1FC151C}"/>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Diaz, and Craswell. </a:t>
            </a:r>
            <a:r>
              <a:rPr lang="en-GB" sz="1050" dirty="0">
                <a:hlinkClick r:id="rId4"/>
              </a:rPr>
              <a:t>Learning to Match Using Local and Distributed Representations of Text for Web Search</a:t>
            </a:r>
            <a:r>
              <a:rPr lang="en-US" sz="1050" kern="0" dirty="0"/>
              <a:t>. 2017.</a:t>
            </a:r>
          </a:p>
        </p:txBody>
      </p:sp>
    </p:spTree>
    <p:extLst>
      <p:ext uri="{BB962C8B-B14F-4D97-AF65-F5344CB8AC3E}">
        <p14:creationId xmlns:p14="http://schemas.microsoft.com/office/powerpoint/2010/main" val="3637385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838200" y="2002632"/>
            <a:ext cx="10515600" cy="2852737"/>
          </a:xfrm>
        </p:spPr>
        <p:txBody>
          <a:bodyPr anchor="ctr">
            <a:normAutofit/>
          </a:bodyPr>
          <a:lstStyle/>
          <a:p>
            <a:pPr>
              <a:lnSpc>
                <a:spcPct val="120000"/>
              </a:lnSpc>
            </a:pPr>
            <a:r>
              <a:rPr lang="en-GB" sz="4400" dirty="0"/>
              <a:t>A good IR model should consider both matches in the term space as well as matches in the latent space</a:t>
            </a:r>
            <a:endParaRPr lang="en-GB" sz="5400" dirty="0"/>
          </a:p>
        </p:txBody>
      </p:sp>
    </p:spTree>
    <p:extLst>
      <p:ext uri="{BB962C8B-B14F-4D97-AF65-F5344CB8AC3E}">
        <p14:creationId xmlns:p14="http://schemas.microsoft.com/office/powerpoint/2010/main" val="272174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838200" y="1351388"/>
            <a:ext cx="10515600" cy="4155225"/>
          </a:xfrm>
        </p:spPr>
        <p:txBody>
          <a:bodyPr anchor="ctr">
            <a:normAutofit fontScale="90000"/>
          </a:bodyPr>
          <a:lstStyle/>
          <a:p>
            <a:pPr>
              <a:lnSpc>
                <a:spcPct val="120000"/>
              </a:lnSpc>
            </a:pPr>
            <a:r>
              <a:rPr lang="en-GB" sz="4400" dirty="0"/>
              <a:t>E.g.,</a:t>
            </a:r>
            <a:br>
              <a:rPr lang="en-GB" sz="4400" dirty="0"/>
            </a:br>
            <a:r>
              <a:rPr lang="en-GB" sz="4400" dirty="0"/>
              <a:t>in the DESM paper the embedding based matching follows a lexical candidate generation step (</a:t>
            </a:r>
            <a:r>
              <a:rPr lang="en-GB" sz="4400" i="1" dirty="0"/>
              <a:t>telescoping</a:t>
            </a:r>
            <a:r>
              <a:rPr lang="en-GB" sz="4400" dirty="0"/>
              <a:t>); or the DESM score can be linearly combined with the lexical model score</a:t>
            </a:r>
            <a:endParaRPr lang="en-GB" sz="5400" dirty="0"/>
          </a:p>
        </p:txBody>
      </p:sp>
      <p:sp>
        <p:nvSpPr>
          <p:cNvPr id="3" name="TextBox 2">
            <a:extLst>
              <a:ext uri="{FF2B5EF4-FFF2-40B4-BE49-F238E27FC236}">
                <a16:creationId xmlns:a16="http://schemas.microsoft.com/office/drawing/2014/main" id="{963E345A-178E-409A-B333-C0147942C215}"/>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Nalisnick, Craswell, and Caruana. </a:t>
            </a:r>
            <a:r>
              <a:rPr lang="en-GB" sz="1050" dirty="0">
                <a:hlinkClick r:id="rId3"/>
              </a:rPr>
              <a:t>A Dual Embedding Space Model for Document Ranking</a:t>
            </a:r>
            <a:r>
              <a:rPr lang="en-US" sz="1050" kern="0" dirty="0"/>
              <a:t>. 2016.</a:t>
            </a:r>
          </a:p>
        </p:txBody>
      </p:sp>
    </p:spTree>
    <p:extLst>
      <p:ext uri="{BB962C8B-B14F-4D97-AF65-F5344CB8AC3E}">
        <p14:creationId xmlns:p14="http://schemas.microsoft.com/office/powerpoint/2010/main" val="794102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90AA39E6-1D98-4E2F-9479-18F7B5A33F86}"/>
              </a:ext>
            </a:extLst>
          </p:cNvPr>
          <p:cNvPicPr>
            <a:picLocks noChangeAspect="1"/>
          </p:cNvPicPr>
          <p:nvPr/>
        </p:nvPicPr>
        <p:blipFill>
          <a:blip r:embed="rId3"/>
          <a:stretch>
            <a:fillRect/>
          </a:stretch>
        </p:blipFill>
        <p:spPr>
          <a:xfrm>
            <a:off x="5703250" y="1429901"/>
            <a:ext cx="6057529" cy="4372549"/>
          </a:xfrm>
          <a:prstGeom prst="rect">
            <a:avLst/>
          </a:prstGeom>
          <a:effectLst>
            <a:reflection blurRad="6350" stA="50000" endA="275" endPos="10000" dist="101600" dir="5400000" sy="-100000" algn="bl" rotWithShape="0"/>
          </a:effectLst>
        </p:spPr>
      </p:pic>
      <p:sp>
        <p:nvSpPr>
          <p:cNvPr id="44" name="Text Placeholder 6">
            <a:extLst>
              <a:ext uri="{FF2B5EF4-FFF2-40B4-BE49-F238E27FC236}">
                <a16:creationId xmlns:a16="http://schemas.microsoft.com/office/drawing/2014/main" id="{1D10C9DC-9765-429C-8780-57A7E17EE6E0}"/>
              </a:ext>
            </a:extLst>
          </p:cNvPr>
          <p:cNvSpPr txBox="1">
            <a:spLocks/>
          </p:cNvSpPr>
          <p:nvPr/>
        </p:nvSpPr>
        <p:spPr>
          <a:xfrm>
            <a:off x="787232" y="1371598"/>
            <a:ext cx="4361637" cy="443085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dirty="0">
                <a:latin typeface="+mj-lt"/>
              </a:rPr>
              <a:t>The </a:t>
            </a:r>
            <a:r>
              <a:rPr lang="en-GB" sz="4800" dirty="0">
                <a:latin typeface="+mj-lt"/>
              </a:rPr>
              <a:t>duet</a:t>
            </a:r>
            <a:r>
              <a:rPr lang="en-GB" dirty="0">
                <a:latin typeface="+mj-lt"/>
              </a:rPr>
              <a:t> architecture uses deep neural networks to model matching in both term and latent space, and learns their parameters jointly for ranking</a:t>
            </a:r>
          </a:p>
        </p:txBody>
      </p:sp>
      <p:sp>
        <p:nvSpPr>
          <p:cNvPr id="45" name="TextBox 44">
            <a:extLst>
              <a:ext uri="{FF2B5EF4-FFF2-40B4-BE49-F238E27FC236}">
                <a16:creationId xmlns:a16="http://schemas.microsoft.com/office/drawing/2014/main" id="{ABA37125-02B8-4046-8347-BE818489CE0A}"/>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Diaz, and Craswell. </a:t>
            </a:r>
            <a:r>
              <a:rPr lang="en-GB" sz="1050" dirty="0">
                <a:hlinkClick r:id="rId4"/>
              </a:rPr>
              <a:t>Learning to Match Using Local and Distributed Representations of Text for Web Search</a:t>
            </a:r>
            <a:r>
              <a:rPr lang="en-US" sz="1050" kern="0" dirty="0"/>
              <a:t>. 2017.</a:t>
            </a:r>
          </a:p>
        </p:txBody>
      </p:sp>
    </p:spTree>
    <p:extLst>
      <p:ext uri="{BB962C8B-B14F-4D97-AF65-F5344CB8AC3E}">
        <p14:creationId xmlns:p14="http://schemas.microsoft.com/office/powerpoint/2010/main" val="226493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862459-9321-46E8-8E47-7B3C0CA98288}"/>
              </a:ext>
            </a:extLst>
          </p:cNvPr>
          <p:cNvSpPr txBox="1"/>
          <p:nvPr/>
        </p:nvSpPr>
        <p:spPr>
          <a:xfrm flipH="1">
            <a:off x="1498598" y="870315"/>
            <a:ext cx="9247136" cy="769441"/>
          </a:xfrm>
          <a:prstGeom prst="rect">
            <a:avLst/>
          </a:prstGeom>
          <a:noFill/>
        </p:spPr>
        <p:txBody>
          <a:bodyPr wrap="square" rtlCol="0">
            <a:spAutoFit/>
          </a:bodyPr>
          <a:lstStyle/>
          <a:p>
            <a:pPr algn="ctr"/>
            <a:r>
              <a:rPr lang="en-US" sz="4400" dirty="0">
                <a:latin typeface="+mj-lt"/>
              </a:rPr>
              <a:t>Query: united states president</a:t>
            </a:r>
          </a:p>
        </p:txBody>
      </p:sp>
      <p:pic>
        <p:nvPicPr>
          <p:cNvPr id="7" name="Content Placeholder 6">
            <a:extLst>
              <a:ext uri="{FF2B5EF4-FFF2-40B4-BE49-F238E27FC236}">
                <a16:creationId xmlns:a16="http://schemas.microsoft.com/office/drawing/2014/main" id="{A6381005-E1B4-413C-9546-5007D866E247}"/>
              </a:ext>
            </a:extLst>
          </p:cNvPr>
          <p:cNvPicPr>
            <a:picLocks noChangeAspect="1"/>
          </p:cNvPicPr>
          <p:nvPr/>
        </p:nvPicPr>
        <p:blipFill>
          <a:blip r:embed="rId3"/>
          <a:stretch>
            <a:fillRect/>
          </a:stretch>
        </p:blipFill>
        <p:spPr>
          <a:xfrm>
            <a:off x="687004" y="2604981"/>
            <a:ext cx="4950754" cy="1694681"/>
          </a:xfrm>
          <a:prstGeom prst="rect">
            <a:avLst/>
          </a:prstGeom>
          <a:effectLst>
            <a:reflection blurRad="6350" stA="50000" endA="275" endPos="15000" dist="101600" dir="5400000" sy="-100000" algn="bl" rotWithShape="0"/>
          </a:effectLst>
        </p:spPr>
      </p:pic>
      <p:pic>
        <p:nvPicPr>
          <p:cNvPr id="8" name="Picture 7">
            <a:extLst>
              <a:ext uri="{FF2B5EF4-FFF2-40B4-BE49-F238E27FC236}">
                <a16:creationId xmlns:a16="http://schemas.microsoft.com/office/drawing/2014/main" id="{4F08F2AD-1D39-41DF-B9C0-BA872423F670}"/>
              </a:ext>
            </a:extLst>
          </p:cNvPr>
          <p:cNvPicPr>
            <a:picLocks noChangeAspect="1"/>
          </p:cNvPicPr>
          <p:nvPr/>
        </p:nvPicPr>
        <p:blipFill>
          <a:blip r:embed="rId4"/>
          <a:stretch>
            <a:fillRect/>
          </a:stretch>
        </p:blipFill>
        <p:spPr>
          <a:xfrm>
            <a:off x="6443585" y="2604980"/>
            <a:ext cx="4913629" cy="1694681"/>
          </a:xfrm>
          <a:prstGeom prst="rect">
            <a:avLst/>
          </a:prstGeom>
          <a:effectLst>
            <a:reflection blurRad="6350" stA="50000" endA="275" endPos="15000" dist="101600" dir="5400000" sy="-100000" algn="bl" rotWithShape="0"/>
          </a:effectLst>
        </p:spPr>
      </p:pic>
      <p:sp>
        <p:nvSpPr>
          <p:cNvPr id="10" name="Text Placeholder 7">
            <a:extLst>
              <a:ext uri="{FF2B5EF4-FFF2-40B4-BE49-F238E27FC236}">
                <a16:creationId xmlns:a16="http://schemas.microsoft.com/office/drawing/2014/main" id="{DFA2A2ED-9E08-472F-A3C8-2D47125DA610}"/>
              </a:ext>
            </a:extLst>
          </p:cNvPr>
          <p:cNvSpPr txBox="1">
            <a:spLocks/>
          </p:cNvSpPr>
          <p:nvPr/>
        </p:nvSpPr>
        <p:spPr>
          <a:xfrm>
            <a:off x="1165632" y="4842753"/>
            <a:ext cx="3993497" cy="54542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pPr algn="ctr"/>
            <a:r>
              <a:rPr lang="en-US" sz="2400" dirty="0">
                <a:latin typeface="Segoe UI Light" panose="020B0502040204020203" pitchFamily="34" charset="0"/>
                <a:cs typeface="Segoe UI Light" panose="020B0502040204020203" pitchFamily="34" charset="0"/>
              </a:rPr>
              <a:t>Matching in term space</a:t>
            </a:r>
            <a:endParaRPr lang="en-GB" sz="2400" dirty="0">
              <a:latin typeface="Segoe UI Light" panose="020B0502040204020203" pitchFamily="34" charset="0"/>
              <a:cs typeface="Segoe UI Light" panose="020B0502040204020203" pitchFamily="34" charset="0"/>
            </a:endParaRPr>
          </a:p>
        </p:txBody>
      </p:sp>
      <p:sp>
        <p:nvSpPr>
          <p:cNvPr id="11" name="Text Placeholder 7">
            <a:extLst>
              <a:ext uri="{FF2B5EF4-FFF2-40B4-BE49-F238E27FC236}">
                <a16:creationId xmlns:a16="http://schemas.microsoft.com/office/drawing/2014/main" id="{838B40DC-D82F-48DA-83FC-A85BED51DA9B}"/>
              </a:ext>
            </a:extLst>
          </p:cNvPr>
          <p:cNvSpPr txBox="1">
            <a:spLocks/>
          </p:cNvSpPr>
          <p:nvPr/>
        </p:nvSpPr>
        <p:spPr>
          <a:xfrm>
            <a:off x="6903650" y="4842753"/>
            <a:ext cx="3993497" cy="54542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pPr algn="ctr"/>
            <a:r>
              <a:rPr lang="en-US" sz="2400" dirty="0">
                <a:latin typeface="Segoe UI Light" panose="020B0502040204020203" pitchFamily="34" charset="0"/>
                <a:cs typeface="Segoe UI Light" panose="020B0502040204020203" pitchFamily="34" charset="0"/>
              </a:rPr>
              <a:t>Matching in latent space</a:t>
            </a:r>
            <a:endParaRPr lang="en-GB" sz="2400" dirty="0">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E0631943-E07E-4DA5-99F7-88CCD6A274A4}"/>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Diaz, and Craswell. </a:t>
            </a:r>
            <a:r>
              <a:rPr lang="en-GB" sz="1050" dirty="0">
                <a:hlinkClick r:id="rId5"/>
              </a:rPr>
              <a:t>Learning to Match Using Local and Distributed Representations of Text for Web Search</a:t>
            </a:r>
            <a:r>
              <a:rPr lang="en-US" sz="1050" kern="0" dirty="0"/>
              <a:t>. 2017.</a:t>
            </a:r>
          </a:p>
        </p:txBody>
      </p:sp>
    </p:spTree>
    <p:extLst>
      <p:ext uri="{BB962C8B-B14F-4D97-AF65-F5344CB8AC3E}">
        <p14:creationId xmlns:p14="http://schemas.microsoft.com/office/powerpoint/2010/main" val="1030506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04F2DF-0A19-4671-B64F-21D50EE77E48}"/>
              </a:ext>
            </a:extLst>
          </p:cNvPr>
          <p:cNvSpPr>
            <a:spLocks noGrp="1"/>
          </p:cNvSpPr>
          <p:nvPr>
            <p:ph type="title"/>
          </p:nvPr>
        </p:nvSpPr>
        <p:spPr>
          <a:xfrm>
            <a:off x="831850" y="3377141"/>
            <a:ext cx="10515600" cy="1332622"/>
          </a:xfrm>
        </p:spPr>
        <p:txBody>
          <a:bodyPr anchor="t">
            <a:normAutofit/>
          </a:bodyPr>
          <a:lstStyle/>
          <a:p>
            <a:r>
              <a:rPr lang="en-US" sz="7200" dirty="0"/>
              <a:t>Think sparse, act dense</a:t>
            </a:r>
            <a:endParaRPr lang="en-GB" sz="7200" dirty="0"/>
          </a:p>
        </p:txBody>
      </p:sp>
      <p:sp>
        <p:nvSpPr>
          <p:cNvPr id="5" name="Text Placeholder 4">
            <a:extLst>
              <a:ext uri="{FF2B5EF4-FFF2-40B4-BE49-F238E27FC236}">
                <a16:creationId xmlns:a16="http://schemas.microsoft.com/office/drawing/2014/main" id="{ACE28CF8-663C-4EE9-9746-F74FA0FAD3CE}"/>
              </a:ext>
            </a:extLst>
          </p:cNvPr>
          <p:cNvSpPr>
            <a:spLocks noGrp="1"/>
          </p:cNvSpPr>
          <p:nvPr>
            <p:ph type="body" idx="1"/>
          </p:nvPr>
        </p:nvSpPr>
        <p:spPr>
          <a:xfrm>
            <a:off x="831850" y="1729666"/>
            <a:ext cx="10515600" cy="1500187"/>
          </a:xfrm>
        </p:spPr>
        <p:txBody>
          <a:bodyPr anchor="b">
            <a:normAutofit/>
          </a:bodyPr>
          <a:lstStyle/>
          <a:p>
            <a:r>
              <a:rPr lang="en-US" sz="4000" dirty="0"/>
              <a:t>Lesson #1</a:t>
            </a:r>
            <a:endParaRPr lang="en-GB" sz="4000" dirty="0"/>
          </a:p>
        </p:txBody>
      </p:sp>
    </p:spTree>
    <p:extLst>
      <p:ext uri="{BB962C8B-B14F-4D97-AF65-F5344CB8AC3E}">
        <p14:creationId xmlns:p14="http://schemas.microsoft.com/office/powerpoint/2010/main" val="2065784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CBBABE-81ED-473C-A929-500204C35593}"/>
              </a:ext>
            </a:extLst>
          </p:cNvPr>
          <p:cNvGrpSpPr/>
          <p:nvPr/>
        </p:nvGrpSpPr>
        <p:grpSpPr>
          <a:xfrm>
            <a:off x="1848792" y="1458701"/>
            <a:ext cx="8506691" cy="4920619"/>
            <a:chOff x="1799681" y="1833052"/>
            <a:chExt cx="8506691" cy="4920619"/>
          </a:xfrm>
        </p:grpSpPr>
        <p:grpSp>
          <p:nvGrpSpPr>
            <p:cNvPr id="6" name="Group 5">
              <a:extLst>
                <a:ext uri="{FF2B5EF4-FFF2-40B4-BE49-F238E27FC236}">
                  <a16:creationId xmlns:a16="http://schemas.microsoft.com/office/drawing/2014/main" id="{166CF38E-C729-49B2-AC30-8583D651FCDF}"/>
                </a:ext>
              </a:extLst>
            </p:cNvPr>
            <p:cNvGrpSpPr/>
            <p:nvPr/>
          </p:nvGrpSpPr>
          <p:grpSpPr>
            <a:xfrm>
              <a:off x="1907244" y="1833052"/>
              <a:ext cx="8377512" cy="3850698"/>
              <a:chOff x="1291279" y="1430796"/>
              <a:chExt cx="9479629" cy="4357283"/>
            </a:xfrm>
            <a:effectLst>
              <a:reflection blurRad="6350" stA="50000" endA="275" endPos="10000" dist="101600" dir="5400000" sy="-100000" algn="bl" rotWithShape="0"/>
            </a:effectLst>
          </p:grpSpPr>
          <p:pic>
            <p:nvPicPr>
              <p:cNvPr id="2" name="Content Placeholder 6">
                <a:extLst>
                  <a:ext uri="{FF2B5EF4-FFF2-40B4-BE49-F238E27FC236}">
                    <a16:creationId xmlns:a16="http://schemas.microsoft.com/office/drawing/2014/main" id="{521F94A6-500E-4CEC-A9FF-CB5B69F113B1}"/>
                  </a:ext>
                </a:extLst>
              </p:cNvPr>
              <p:cNvPicPr>
                <a:picLocks noChangeAspect="1"/>
              </p:cNvPicPr>
              <p:nvPr/>
            </p:nvPicPr>
            <p:blipFill>
              <a:blip r:embed="rId3"/>
              <a:stretch>
                <a:fillRect/>
              </a:stretch>
            </p:blipFill>
            <p:spPr>
              <a:xfrm>
                <a:off x="1291279" y="1436741"/>
                <a:ext cx="4275442" cy="4351338"/>
              </a:xfrm>
              <a:prstGeom prst="rect">
                <a:avLst/>
              </a:prstGeom>
            </p:spPr>
          </p:pic>
          <p:sp>
            <p:nvSpPr>
              <p:cNvPr id="3" name="Rectangle 2">
                <a:extLst>
                  <a:ext uri="{FF2B5EF4-FFF2-40B4-BE49-F238E27FC236}">
                    <a16:creationId xmlns:a16="http://schemas.microsoft.com/office/drawing/2014/main" id="{3065224C-C449-4980-A363-09B9356CE0F5}"/>
                  </a:ext>
                </a:extLst>
              </p:cNvPr>
              <p:cNvSpPr/>
              <p:nvPr/>
            </p:nvSpPr>
            <p:spPr>
              <a:xfrm>
                <a:off x="1454448" y="5405244"/>
                <a:ext cx="3682148" cy="227065"/>
              </a:xfrm>
              <a:prstGeom prst="rect">
                <a:avLst/>
              </a:prstGeom>
              <a:solidFill>
                <a:srgbClr val="00B0F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13">
                <a:extLst>
                  <a:ext uri="{FF2B5EF4-FFF2-40B4-BE49-F238E27FC236}">
                    <a16:creationId xmlns:a16="http://schemas.microsoft.com/office/drawing/2014/main" id="{71F050AE-E555-471A-837A-DC1D8C611497}"/>
                  </a:ext>
                </a:extLst>
              </p:cNvPr>
              <p:cNvPicPr>
                <a:picLocks noChangeAspect="1"/>
              </p:cNvPicPr>
              <p:nvPr/>
            </p:nvPicPr>
            <p:blipFill>
              <a:blip r:embed="rId4"/>
              <a:stretch>
                <a:fillRect/>
              </a:stretch>
            </p:blipFill>
            <p:spPr>
              <a:xfrm>
                <a:off x="6302609" y="1430796"/>
                <a:ext cx="4468299" cy="4352541"/>
              </a:xfrm>
              <a:prstGeom prst="rect">
                <a:avLst/>
              </a:prstGeom>
            </p:spPr>
          </p:pic>
          <p:sp>
            <p:nvSpPr>
              <p:cNvPr id="5" name="Rectangle 4">
                <a:extLst>
                  <a:ext uri="{FF2B5EF4-FFF2-40B4-BE49-F238E27FC236}">
                    <a16:creationId xmlns:a16="http://schemas.microsoft.com/office/drawing/2014/main" id="{180122D4-448A-4D8C-AF4F-C2269B07CCF0}"/>
                  </a:ext>
                </a:extLst>
              </p:cNvPr>
              <p:cNvSpPr/>
              <p:nvPr/>
            </p:nvSpPr>
            <p:spPr>
              <a:xfrm>
                <a:off x="6448872" y="5190453"/>
                <a:ext cx="4174124" cy="441856"/>
              </a:xfrm>
              <a:prstGeom prst="rect">
                <a:avLst/>
              </a:prstGeom>
              <a:solidFill>
                <a:srgbClr val="00B0F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 Placeholder 7">
              <a:extLst>
                <a:ext uri="{FF2B5EF4-FFF2-40B4-BE49-F238E27FC236}">
                  <a16:creationId xmlns:a16="http://schemas.microsoft.com/office/drawing/2014/main" id="{3D9559C5-7BFD-4F01-B547-39922FA1F9C5}"/>
                </a:ext>
              </a:extLst>
            </p:cNvPr>
            <p:cNvSpPr txBox="1">
              <a:spLocks/>
            </p:cNvSpPr>
            <p:nvPr/>
          </p:nvSpPr>
          <p:spPr>
            <a:xfrm>
              <a:off x="1799681" y="6208246"/>
              <a:ext cx="3993497" cy="54542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pPr algn="ctr"/>
              <a:r>
                <a:rPr lang="en-US" sz="2200" dirty="0">
                  <a:latin typeface="Segoe UI Light" panose="020B0502040204020203" pitchFamily="34" charset="0"/>
                  <a:cs typeface="Segoe UI Light" panose="020B0502040204020203" pitchFamily="34" charset="0"/>
                </a:rPr>
                <a:t>Document ranking</a:t>
              </a:r>
              <a:endParaRPr lang="en-GB" sz="2200" dirty="0">
                <a:latin typeface="Segoe UI Light" panose="020B0502040204020203" pitchFamily="34" charset="0"/>
                <a:cs typeface="Segoe UI Light" panose="020B0502040204020203" pitchFamily="34" charset="0"/>
              </a:endParaRPr>
            </a:p>
          </p:txBody>
        </p:sp>
        <p:sp>
          <p:nvSpPr>
            <p:cNvPr id="8" name="Text Placeholder 7">
              <a:extLst>
                <a:ext uri="{FF2B5EF4-FFF2-40B4-BE49-F238E27FC236}">
                  <a16:creationId xmlns:a16="http://schemas.microsoft.com/office/drawing/2014/main" id="{C4F2EAA5-E030-4913-AE03-57BE56B7547A}"/>
                </a:ext>
              </a:extLst>
            </p:cNvPr>
            <p:cNvSpPr txBox="1">
              <a:spLocks/>
            </p:cNvSpPr>
            <p:nvPr/>
          </p:nvSpPr>
          <p:spPr>
            <a:xfrm>
              <a:off x="6312875" y="6208246"/>
              <a:ext cx="3993497" cy="545425"/>
            </a:xfrm>
            <a:prstGeom prst="rect">
              <a:avLst/>
            </a:prstGeom>
          </p:spPr>
          <p:txBody>
            <a:bodyPr vert="horz" lIns="91440" tIns="45720" rIns="91440" bIns="45720" rtlCol="0" anchor="t">
              <a:normAutofit fontScale="92500"/>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pPr algn="ctr"/>
              <a:r>
                <a:rPr lang="en-US" sz="2400" dirty="0">
                  <a:latin typeface="Segoe UI Light" panose="020B0502040204020203" pitchFamily="34" charset="0"/>
                  <a:cs typeface="Segoe UI Light" panose="020B0502040204020203" pitchFamily="34" charset="0"/>
                </a:rPr>
                <a:t>TREC Complex Answer Retrieval</a:t>
              </a:r>
              <a:endParaRPr lang="en-GB" sz="2400" dirty="0">
                <a:latin typeface="Segoe UI Light" panose="020B0502040204020203" pitchFamily="34" charset="0"/>
                <a:cs typeface="Segoe UI Light" panose="020B0502040204020203" pitchFamily="34" charset="0"/>
              </a:endParaRPr>
            </a:p>
          </p:txBody>
        </p:sp>
      </p:grpSp>
      <p:sp>
        <p:nvSpPr>
          <p:cNvPr id="10" name="TextBox 9">
            <a:extLst>
              <a:ext uri="{FF2B5EF4-FFF2-40B4-BE49-F238E27FC236}">
                <a16:creationId xmlns:a16="http://schemas.microsoft.com/office/drawing/2014/main" id="{29865B38-8388-44FF-B32E-1CF32CEB2E85}"/>
              </a:ext>
            </a:extLst>
          </p:cNvPr>
          <p:cNvSpPr txBox="1"/>
          <p:nvPr/>
        </p:nvSpPr>
        <p:spPr>
          <a:xfrm flipH="1">
            <a:off x="563573" y="434595"/>
            <a:ext cx="11064854" cy="523220"/>
          </a:xfrm>
          <a:prstGeom prst="rect">
            <a:avLst/>
          </a:prstGeom>
          <a:noFill/>
        </p:spPr>
        <p:txBody>
          <a:bodyPr wrap="square" rtlCol="0">
            <a:spAutoFit/>
          </a:bodyPr>
          <a:lstStyle/>
          <a:p>
            <a:pPr algn="ctr"/>
            <a:r>
              <a:rPr lang="en-US" sz="2800" dirty="0">
                <a:latin typeface="+mj-lt"/>
              </a:rPr>
              <a:t>Strong improvements over lexical-only / semantic-only matching models</a:t>
            </a:r>
          </a:p>
        </p:txBody>
      </p:sp>
      <p:sp>
        <p:nvSpPr>
          <p:cNvPr id="11" name="TextBox 10">
            <a:extLst>
              <a:ext uri="{FF2B5EF4-FFF2-40B4-BE49-F238E27FC236}">
                <a16:creationId xmlns:a16="http://schemas.microsoft.com/office/drawing/2014/main" id="{D1DE6661-2968-43B6-B6BA-538936AC02AD}"/>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Diaz, and Craswell. </a:t>
            </a:r>
            <a:r>
              <a:rPr lang="en-GB" sz="1050" dirty="0">
                <a:hlinkClick r:id="rId5"/>
              </a:rPr>
              <a:t>Learning to Match Using Local and Distributed Representations of Text for Web Search</a:t>
            </a:r>
            <a:r>
              <a:rPr lang="en-US" sz="1050" kern="0" dirty="0"/>
              <a:t>. 2017.</a:t>
            </a:r>
          </a:p>
        </p:txBody>
      </p:sp>
    </p:spTree>
    <p:extLst>
      <p:ext uri="{BB962C8B-B14F-4D97-AF65-F5344CB8AC3E}">
        <p14:creationId xmlns:p14="http://schemas.microsoft.com/office/powerpoint/2010/main" val="2067552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a16="http://schemas.microsoft.com/office/drawing/2014/main" id="{E6AA2F0A-5D93-45AF-B997-F250D6941F30}"/>
              </a:ext>
            </a:extLst>
          </p:cNvPr>
          <p:cNvPicPr>
            <a:picLocks noChangeAspect="1"/>
          </p:cNvPicPr>
          <p:nvPr/>
        </p:nvPicPr>
        <p:blipFill>
          <a:blip r:embed="rId3"/>
          <a:stretch>
            <a:fillRect/>
          </a:stretch>
        </p:blipFill>
        <p:spPr>
          <a:xfrm>
            <a:off x="5381118" y="906445"/>
            <a:ext cx="5880908" cy="4873625"/>
          </a:xfrm>
          <a:prstGeom prst="rect">
            <a:avLst/>
          </a:prstGeom>
          <a:effectLst>
            <a:reflection blurRad="6350" stA="50000" endA="275" endPos="10000" dist="101600" dir="5400000" sy="-100000" algn="bl" rotWithShape="0"/>
          </a:effectLst>
        </p:spPr>
      </p:pic>
      <p:sp>
        <p:nvSpPr>
          <p:cNvPr id="3" name="Text Placeholder 6">
            <a:extLst>
              <a:ext uri="{FF2B5EF4-FFF2-40B4-BE49-F238E27FC236}">
                <a16:creationId xmlns:a16="http://schemas.microsoft.com/office/drawing/2014/main" id="{8B68C388-889A-43EF-9588-62E95AD30C01}"/>
              </a:ext>
            </a:extLst>
          </p:cNvPr>
          <p:cNvSpPr txBox="1">
            <a:spLocks/>
          </p:cNvSpPr>
          <p:nvPr/>
        </p:nvSpPr>
        <p:spPr>
          <a:xfrm>
            <a:off x="787232" y="1371598"/>
            <a:ext cx="3790905" cy="443085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dirty="0">
                <a:latin typeface="+mj-lt"/>
              </a:rPr>
              <a:t>Models that match in the term space perform well on different queries than models that match in the latent space</a:t>
            </a:r>
          </a:p>
        </p:txBody>
      </p:sp>
      <p:sp>
        <p:nvSpPr>
          <p:cNvPr id="5" name="TextBox 4">
            <a:extLst>
              <a:ext uri="{FF2B5EF4-FFF2-40B4-BE49-F238E27FC236}">
                <a16:creationId xmlns:a16="http://schemas.microsoft.com/office/drawing/2014/main" id="{9432EC7C-8550-45D1-A51D-054D0F28F40B}"/>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Diaz, and Craswell. </a:t>
            </a:r>
            <a:r>
              <a:rPr lang="en-GB" sz="1050" dirty="0">
                <a:hlinkClick r:id="rId4"/>
              </a:rPr>
              <a:t>Learning to Match Using Local and Distributed Representations of Text for Web Search</a:t>
            </a:r>
            <a:r>
              <a:rPr lang="en-US" sz="1050" kern="0" dirty="0"/>
              <a:t>. 2017.</a:t>
            </a:r>
          </a:p>
        </p:txBody>
      </p:sp>
    </p:spTree>
    <p:extLst>
      <p:ext uri="{BB962C8B-B14F-4D97-AF65-F5344CB8AC3E}">
        <p14:creationId xmlns:p14="http://schemas.microsoft.com/office/powerpoint/2010/main" val="1038622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8071A19-508F-43AB-AA84-4993612BE141}"/>
              </a:ext>
            </a:extLst>
          </p:cNvPr>
          <p:cNvGraphicFramePr>
            <a:graphicFrameLocks noGrp="1"/>
          </p:cNvGraphicFramePr>
          <p:nvPr>
            <p:extLst>
              <p:ext uri="{D42A27DB-BD31-4B8C-83A1-F6EECF244321}">
                <p14:modId xmlns:p14="http://schemas.microsoft.com/office/powerpoint/2010/main" val="2308211252"/>
              </p:ext>
            </p:extLst>
          </p:nvPr>
        </p:nvGraphicFramePr>
        <p:xfrm>
          <a:off x="838200" y="2282931"/>
          <a:ext cx="10515600" cy="3626915"/>
        </p:xfrm>
        <a:graphic>
          <a:graphicData uri="http://schemas.openxmlformats.org/drawingml/2006/table">
            <a:tbl>
              <a:tblPr firstRow="1" bandRow="1">
                <a:tableStyleId>{2D5ABB26-0587-4C30-8999-92F81FD0307C}</a:tableStyleId>
              </a:tblPr>
              <a:tblGrid>
                <a:gridCol w="1524511">
                  <a:extLst>
                    <a:ext uri="{9D8B030D-6E8A-4147-A177-3AD203B41FA5}">
                      <a16:colId xmlns:a16="http://schemas.microsoft.com/office/drawing/2014/main" val="4032532751"/>
                    </a:ext>
                  </a:extLst>
                </a:gridCol>
                <a:gridCol w="8991089">
                  <a:extLst>
                    <a:ext uri="{9D8B030D-6E8A-4147-A177-3AD203B41FA5}">
                      <a16:colId xmlns:a16="http://schemas.microsoft.com/office/drawing/2014/main" val="3606737989"/>
                    </a:ext>
                  </a:extLst>
                </a:gridCol>
              </a:tblGrid>
              <a:tr h="725383">
                <a:tc>
                  <a:txBody>
                    <a:bodyPr/>
                    <a:lstStyle/>
                    <a:p>
                      <a:r>
                        <a:rPr lang="en-US" sz="3200" dirty="0"/>
                        <a:t>#1</a:t>
                      </a:r>
                      <a:endParaRPr lang="en-GB" sz="3200" dirty="0"/>
                    </a:p>
                  </a:txBody>
                  <a:tcPr marT="91440" marB="91440" anchor="ctr"/>
                </a:tc>
                <a:tc>
                  <a:txBody>
                    <a:bodyPr/>
                    <a:lstStyle/>
                    <a:p>
                      <a:r>
                        <a:rPr lang="en-US" sz="3200" dirty="0"/>
                        <a:t>Think sparse, act dense</a:t>
                      </a:r>
                      <a:endParaRPr lang="en-GB" sz="3200" dirty="0"/>
                    </a:p>
                  </a:txBody>
                  <a:tcPr marT="91440" marB="91440" anchor="ctr"/>
                </a:tc>
                <a:extLst>
                  <a:ext uri="{0D108BD9-81ED-4DB2-BD59-A6C34878D82A}">
                    <a16:rowId xmlns:a16="http://schemas.microsoft.com/office/drawing/2014/main" val="112842329"/>
                  </a:ext>
                </a:extLst>
              </a:tr>
              <a:tr h="725383">
                <a:tc>
                  <a:txBody>
                    <a:bodyPr/>
                    <a:lstStyle/>
                    <a:p>
                      <a:r>
                        <a:rPr lang="en-US" sz="3200" dirty="0"/>
                        <a:t>#2</a:t>
                      </a:r>
                      <a:endParaRPr lang="en-GB" sz="3200" dirty="0"/>
                    </a:p>
                  </a:txBody>
                  <a:tcPr marT="91440" marB="91440" anchor="ctr"/>
                </a:tc>
                <a:tc>
                  <a:txBody>
                    <a:bodyPr/>
                    <a:lstStyle/>
                    <a:p>
                      <a:r>
                        <a:rPr lang="en-US" sz="3200" dirty="0"/>
                        <a:t>The two query problem</a:t>
                      </a:r>
                      <a:endParaRPr lang="en-GB" sz="3200" dirty="0"/>
                    </a:p>
                  </a:txBody>
                  <a:tcPr marT="91440" marB="91440" anchor="ctr"/>
                </a:tc>
                <a:extLst>
                  <a:ext uri="{0D108BD9-81ED-4DB2-BD59-A6C34878D82A}">
                    <a16:rowId xmlns:a16="http://schemas.microsoft.com/office/drawing/2014/main" val="705140263"/>
                  </a:ext>
                </a:extLst>
              </a:tr>
              <a:tr h="725383">
                <a:tc>
                  <a:txBody>
                    <a:bodyPr/>
                    <a:lstStyle/>
                    <a:p>
                      <a:endParaRPr lang="en-GB" sz="3200" dirty="0"/>
                    </a:p>
                  </a:txBody>
                  <a:tcPr marT="91440" marB="91440" anchor="ctr"/>
                </a:tc>
                <a:tc>
                  <a:txBody>
                    <a:bodyPr/>
                    <a:lstStyle/>
                    <a:p>
                      <a:endParaRPr lang="en-GB" sz="3200" dirty="0"/>
                    </a:p>
                  </a:txBody>
                  <a:tcPr marT="91440" marB="91440" anchor="ctr"/>
                </a:tc>
                <a:extLst>
                  <a:ext uri="{0D108BD9-81ED-4DB2-BD59-A6C34878D82A}">
                    <a16:rowId xmlns:a16="http://schemas.microsoft.com/office/drawing/2014/main" val="487187649"/>
                  </a:ext>
                </a:extLst>
              </a:tr>
              <a:tr h="725383">
                <a:tc>
                  <a:txBody>
                    <a:bodyPr/>
                    <a:lstStyle/>
                    <a:p>
                      <a:endParaRPr lang="en-GB" sz="3200" dirty="0"/>
                    </a:p>
                  </a:txBody>
                  <a:tcPr marT="91440" marB="91440" anchor="ctr"/>
                </a:tc>
                <a:tc>
                  <a:txBody>
                    <a:bodyPr/>
                    <a:lstStyle/>
                    <a:p>
                      <a:endParaRPr lang="en-GB" sz="3200" dirty="0"/>
                    </a:p>
                  </a:txBody>
                  <a:tcPr marT="91440" marB="91440" anchor="ctr"/>
                </a:tc>
                <a:extLst>
                  <a:ext uri="{0D108BD9-81ED-4DB2-BD59-A6C34878D82A}">
                    <a16:rowId xmlns:a16="http://schemas.microsoft.com/office/drawing/2014/main" val="2717847892"/>
                  </a:ext>
                </a:extLst>
              </a:tr>
              <a:tr h="725383">
                <a:tc>
                  <a:txBody>
                    <a:bodyPr/>
                    <a:lstStyle/>
                    <a:p>
                      <a:endParaRPr lang="en-GB" sz="3200" dirty="0"/>
                    </a:p>
                  </a:txBody>
                  <a:tcPr marT="91440" marB="91440" anchor="ctr"/>
                </a:tc>
                <a:tc>
                  <a:txBody>
                    <a:bodyPr/>
                    <a:lstStyle/>
                    <a:p>
                      <a:endParaRPr lang="en-GB" sz="3200" dirty="0"/>
                    </a:p>
                  </a:txBody>
                  <a:tcPr marT="91440" marB="91440" anchor="ctr"/>
                </a:tc>
                <a:extLst>
                  <a:ext uri="{0D108BD9-81ED-4DB2-BD59-A6C34878D82A}">
                    <a16:rowId xmlns:a16="http://schemas.microsoft.com/office/drawing/2014/main" val="595626884"/>
                  </a:ext>
                </a:extLst>
              </a:tr>
            </a:tbl>
          </a:graphicData>
        </a:graphic>
      </p:graphicFrame>
      <p:sp>
        <p:nvSpPr>
          <p:cNvPr id="2" name="Title 1">
            <a:extLst>
              <a:ext uri="{FF2B5EF4-FFF2-40B4-BE49-F238E27FC236}">
                <a16:creationId xmlns:a16="http://schemas.microsoft.com/office/drawing/2014/main" id="{D73B4F75-22EE-4FFE-8C99-944684CEF41B}"/>
              </a:ext>
            </a:extLst>
          </p:cNvPr>
          <p:cNvSpPr>
            <a:spLocks noGrp="1"/>
          </p:cNvSpPr>
          <p:nvPr>
            <p:ph type="title"/>
          </p:nvPr>
        </p:nvSpPr>
        <p:spPr/>
        <p:txBody>
          <a:bodyPr>
            <a:normAutofit fontScale="90000"/>
          </a:bodyPr>
          <a:lstStyle/>
          <a:p>
            <a:r>
              <a:rPr lang="en-US" sz="9600" dirty="0"/>
              <a:t>Lessons Learned</a:t>
            </a:r>
            <a:endParaRPr lang="en-GB" sz="9600" dirty="0"/>
          </a:p>
        </p:txBody>
      </p:sp>
    </p:spTree>
    <p:extLst>
      <p:ext uri="{BB962C8B-B14F-4D97-AF65-F5344CB8AC3E}">
        <p14:creationId xmlns:p14="http://schemas.microsoft.com/office/powerpoint/2010/main" val="507646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F45D58-7634-43F0-AE9A-1F24E6F9D711}"/>
              </a:ext>
            </a:extLst>
          </p:cNvPr>
          <p:cNvSpPr>
            <a:spLocks noGrp="1"/>
          </p:cNvSpPr>
          <p:nvPr>
            <p:ph type="title"/>
          </p:nvPr>
        </p:nvSpPr>
        <p:spPr>
          <a:xfrm>
            <a:off x="1141456" y="609600"/>
            <a:ext cx="9905955" cy="2605939"/>
          </a:xfrm>
        </p:spPr>
        <p:txBody>
          <a:bodyPr/>
          <a:lstStyle/>
          <a:p>
            <a:pPr algn="ctr"/>
            <a:r>
              <a:rPr lang="en-US" sz="4800" dirty="0"/>
              <a:t>Get the code</a:t>
            </a:r>
            <a:br>
              <a:rPr lang="en-US" dirty="0"/>
            </a:br>
            <a:endParaRPr lang="en-GB" dirty="0"/>
          </a:p>
        </p:txBody>
      </p:sp>
      <p:sp>
        <p:nvSpPr>
          <p:cNvPr id="8" name="Text Placeholder 7">
            <a:extLst>
              <a:ext uri="{FF2B5EF4-FFF2-40B4-BE49-F238E27FC236}">
                <a16:creationId xmlns:a16="http://schemas.microsoft.com/office/drawing/2014/main" id="{83E2BBB7-7C32-4F27-843B-87283D820B3F}"/>
              </a:ext>
            </a:extLst>
          </p:cNvPr>
          <p:cNvSpPr>
            <a:spLocks noGrp="1"/>
          </p:cNvSpPr>
          <p:nvPr>
            <p:ph type="body" sz="half" idx="2"/>
          </p:nvPr>
        </p:nvSpPr>
        <p:spPr/>
        <p:txBody>
          <a:bodyPr>
            <a:normAutofit/>
          </a:bodyPr>
          <a:lstStyle/>
          <a:p>
            <a:pPr algn="ctr"/>
            <a:r>
              <a:rPr lang="en-GB" sz="2400" dirty="0">
                <a:latin typeface="+mj-lt"/>
              </a:rPr>
              <a:t>Implemented using CNTK python API </a:t>
            </a:r>
          </a:p>
          <a:p>
            <a:pPr algn="ctr"/>
            <a:r>
              <a:rPr lang="en-GB" sz="2400" dirty="0">
                <a:latin typeface="+mj-lt"/>
                <a:hlinkClick r:id="rId3"/>
              </a:rPr>
              <a:t>https://github.com/bmitra-msft/NDRM/blob/master/notebooks/Duet.ipynb</a:t>
            </a:r>
            <a:endParaRPr lang="en-GB" sz="2400" dirty="0">
              <a:latin typeface="+mj-lt"/>
            </a:endParaRPr>
          </a:p>
        </p:txBody>
      </p:sp>
      <p:sp>
        <p:nvSpPr>
          <p:cNvPr id="10" name="Rectangle: Rounded Corners 9">
            <a:hlinkClick r:id="rId3"/>
            <a:extLst>
              <a:ext uri="{FF2B5EF4-FFF2-40B4-BE49-F238E27FC236}">
                <a16:creationId xmlns:a16="http://schemas.microsoft.com/office/drawing/2014/main" id="{DC984383-6C83-4230-9886-DA63D11EB023}"/>
              </a:ext>
            </a:extLst>
          </p:cNvPr>
          <p:cNvSpPr/>
          <p:nvPr/>
        </p:nvSpPr>
        <p:spPr>
          <a:xfrm>
            <a:off x="2427632" y="2724837"/>
            <a:ext cx="7332014" cy="131376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dirty="0">
                <a:solidFill>
                  <a:schemeClr val="tx1">
                    <a:lumMod val="65000"/>
                    <a:lumOff val="35000"/>
                  </a:schemeClr>
                </a:solidFill>
              </a:rPr>
              <a:t>Download</a:t>
            </a:r>
            <a:endParaRPr lang="en-GB" sz="4400" dirty="0">
              <a:solidFill>
                <a:schemeClr val="tx1">
                  <a:lumMod val="65000"/>
                  <a:lumOff val="35000"/>
                </a:schemeClr>
              </a:solidFill>
            </a:endParaRPr>
          </a:p>
        </p:txBody>
      </p:sp>
      <p:sp>
        <p:nvSpPr>
          <p:cNvPr id="5" name="TextBox 4">
            <a:extLst>
              <a:ext uri="{FF2B5EF4-FFF2-40B4-BE49-F238E27FC236}">
                <a16:creationId xmlns:a16="http://schemas.microsoft.com/office/drawing/2014/main" id="{B16EF446-B4D5-4919-8E2B-B8E78CDFA91C}"/>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Diaz, and Craswell. </a:t>
            </a:r>
            <a:r>
              <a:rPr lang="en-GB" sz="1050" dirty="0">
                <a:hlinkClick r:id="rId4"/>
              </a:rPr>
              <a:t>Learning to Match Using Local and Distributed Representations of Text for Web Search</a:t>
            </a:r>
            <a:r>
              <a:rPr lang="en-US" sz="1050" kern="0" dirty="0"/>
              <a:t>. 2017.</a:t>
            </a:r>
          </a:p>
        </p:txBody>
      </p:sp>
    </p:spTree>
    <p:extLst>
      <p:ext uri="{BB962C8B-B14F-4D97-AF65-F5344CB8AC3E}">
        <p14:creationId xmlns:p14="http://schemas.microsoft.com/office/powerpoint/2010/main" val="1124353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E28CF8-663C-4EE9-9746-F74FA0FAD3CE}"/>
              </a:ext>
            </a:extLst>
          </p:cNvPr>
          <p:cNvSpPr>
            <a:spLocks noGrp="1"/>
          </p:cNvSpPr>
          <p:nvPr>
            <p:ph type="body" idx="1"/>
          </p:nvPr>
        </p:nvSpPr>
        <p:spPr>
          <a:xfrm>
            <a:off x="831850" y="1729666"/>
            <a:ext cx="10515600" cy="1500187"/>
          </a:xfrm>
        </p:spPr>
        <p:txBody>
          <a:bodyPr anchor="b">
            <a:normAutofit/>
          </a:bodyPr>
          <a:lstStyle/>
          <a:p>
            <a:r>
              <a:rPr lang="en-US" sz="4000" dirty="0"/>
              <a:t>Lesson #3</a:t>
            </a:r>
            <a:endParaRPr lang="en-GB" sz="4000" dirty="0"/>
          </a:p>
        </p:txBody>
      </p:sp>
      <p:sp>
        <p:nvSpPr>
          <p:cNvPr id="6" name="Title 3">
            <a:extLst>
              <a:ext uri="{FF2B5EF4-FFF2-40B4-BE49-F238E27FC236}">
                <a16:creationId xmlns:a16="http://schemas.microsoft.com/office/drawing/2014/main" id="{FEF57B9D-DC90-488A-9875-836227E2C381}"/>
              </a:ext>
            </a:extLst>
          </p:cNvPr>
          <p:cNvSpPr>
            <a:spLocks noGrp="1"/>
          </p:cNvSpPr>
          <p:nvPr>
            <p:ph type="title"/>
          </p:nvPr>
        </p:nvSpPr>
        <p:spPr>
          <a:xfrm>
            <a:off x="831850" y="3377140"/>
            <a:ext cx="10515600" cy="2041753"/>
          </a:xfrm>
        </p:spPr>
        <p:txBody>
          <a:bodyPr anchor="t">
            <a:normAutofit fontScale="90000"/>
          </a:bodyPr>
          <a:lstStyle/>
          <a:p>
            <a:r>
              <a:rPr lang="en-US" sz="7200" dirty="0"/>
              <a:t>The Library or Librarian dilemma</a:t>
            </a:r>
            <a:endParaRPr lang="en-GB" sz="7200" dirty="0"/>
          </a:p>
        </p:txBody>
      </p:sp>
    </p:spTree>
    <p:extLst>
      <p:ext uri="{BB962C8B-B14F-4D97-AF65-F5344CB8AC3E}">
        <p14:creationId xmlns:p14="http://schemas.microsoft.com/office/powerpoint/2010/main" val="3480255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961FA28-9C23-4550-AB72-ED8A613714B7}"/>
              </a:ext>
            </a:extLst>
          </p:cNvPr>
          <p:cNvPicPr>
            <a:picLocks noChangeAspect="1"/>
          </p:cNvPicPr>
          <p:nvPr/>
        </p:nvPicPr>
        <p:blipFill rotWithShape="1">
          <a:blip r:embed="rId3"/>
          <a:srcRect b="60580"/>
          <a:stretch/>
        </p:blipFill>
        <p:spPr>
          <a:xfrm>
            <a:off x="7029315" y="368122"/>
            <a:ext cx="4324484" cy="1921192"/>
          </a:xfrm>
          <a:prstGeom prst="rect">
            <a:avLst/>
          </a:prstGeom>
          <a:effectLst>
            <a:reflection blurRad="6350" stA="50000" endA="275" endPos="20000" dist="101600" dir="5400000" sy="-100000" algn="bl" rotWithShape="0"/>
          </a:effectLst>
        </p:spPr>
      </p:pic>
      <p:sp>
        <p:nvSpPr>
          <p:cNvPr id="5" name="TextBox 4">
            <a:extLst>
              <a:ext uri="{FF2B5EF4-FFF2-40B4-BE49-F238E27FC236}">
                <a16:creationId xmlns:a16="http://schemas.microsoft.com/office/drawing/2014/main" id="{197F17AC-17B4-4B51-BA82-54911E2D0657}"/>
              </a:ext>
            </a:extLst>
          </p:cNvPr>
          <p:cNvSpPr txBox="1"/>
          <p:nvPr/>
        </p:nvSpPr>
        <p:spPr>
          <a:xfrm>
            <a:off x="7894407" y="2776931"/>
            <a:ext cx="2594300" cy="338554"/>
          </a:xfrm>
          <a:prstGeom prst="rect">
            <a:avLst/>
          </a:prstGeom>
          <a:noFill/>
        </p:spPr>
        <p:txBody>
          <a:bodyPr wrap="none" rtlCol="0">
            <a:spAutoFit/>
          </a:bodyPr>
          <a:lstStyle/>
          <a:p>
            <a:pPr algn="ctr"/>
            <a:r>
              <a:rPr lang="en-US" sz="1600" dirty="0"/>
              <a:t>Passage </a:t>
            </a:r>
            <a:r>
              <a:rPr lang="en-US" sz="1600" i="1" dirty="0"/>
              <a:t>about</a:t>
            </a:r>
            <a:r>
              <a:rPr lang="en-US" sz="1600" dirty="0"/>
              <a:t> Albuquerque</a:t>
            </a:r>
            <a:endParaRPr lang="en-GB" sz="1600" dirty="0"/>
          </a:p>
        </p:txBody>
      </p:sp>
      <p:sp>
        <p:nvSpPr>
          <p:cNvPr id="6" name="TextBox 5">
            <a:extLst>
              <a:ext uri="{FF2B5EF4-FFF2-40B4-BE49-F238E27FC236}">
                <a16:creationId xmlns:a16="http://schemas.microsoft.com/office/drawing/2014/main" id="{B1824E0B-02C7-4F1E-A04F-E5604587BE4F}"/>
              </a:ext>
            </a:extLst>
          </p:cNvPr>
          <p:cNvSpPr txBox="1"/>
          <p:nvPr/>
        </p:nvSpPr>
        <p:spPr>
          <a:xfrm>
            <a:off x="7695634" y="5899707"/>
            <a:ext cx="2991846" cy="338554"/>
          </a:xfrm>
          <a:prstGeom prst="rect">
            <a:avLst/>
          </a:prstGeom>
          <a:noFill/>
        </p:spPr>
        <p:txBody>
          <a:bodyPr wrap="none" rtlCol="0">
            <a:spAutoFit/>
          </a:bodyPr>
          <a:lstStyle/>
          <a:p>
            <a:pPr algn="ctr"/>
            <a:r>
              <a:rPr lang="en-US" sz="1600" dirty="0"/>
              <a:t>Passage </a:t>
            </a:r>
            <a:r>
              <a:rPr lang="en-US" sz="1600" i="1" u="sng" dirty="0"/>
              <a:t>not</a:t>
            </a:r>
            <a:r>
              <a:rPr lang="en-US" sz="1600" i="1" dirty="0"/>
              <a:t> about </a:t>
            </a:r>
            <a:r>
              <a:rPr lang="en-US" sz="1600" dirty="0"/>
              <a:t>Albuquerque</a:t>
            </a:r>
            <a:endParaRPr lang="en-GB" sz="1600" dirty="0"/>
          </a:p>
        </p:txBody>
      </p:sp>
      <p:pic>
        <p:nvPicPr>
          <p:cNvPr id="7" name="Content Placeholder 3">
            <a:extLst>
              <a:ext uri="{FF2B5EF4-FFF2-40B4-BE49-F238E27FC236}">
                <a16:creationId xmlns:a16="http://schemas.microsoft.com/office/drawing/2014/main" id="{B90E37F3-27A9-4789-AC74-342C5176B79F}"/>
              </a:ext>
            </a:extLst>
          </p:cNvPr>
          <p:cNvPicPr>
            <a:picLocks noChangeAspect="1"/>
          </p:cNvPicPr>
          <p:nvPr/>
        </p:nvPicPr>
        <p:blipFill rotWithShape="1">
          <a:blip r:embed="rId3"/>
          <a:srcRect t="51896" b="9607"/>
          <a:stretch/>
        </p:blipFill>
        <p:spPr>
          <a:xfrm>
            <a:off x="7029315" y="3494560"/>
            <a:ext cx="4324484" cy="1876225"/>
          </a:xfrm>
          <a:prstGeom prst="rect">
            <a:avLst/>
          </a:prstGeom>
          <a:effectLst>
            <a:reflection blurRad="6350" stA="50000" endA="275" endPos="20000" dist="101600" dir="5400000" sy="-100000" algn="bl" rotWithShape="0"/>
          </a:effectLst>
        </p:spPr>
      </p:pic>
      <p:sp>
        <p:nvSpPr>
          <p:cNvPr id="9" name="Text Placeholder 6">
            <a:extLst>
              <a:ext uri="{FF2B5EF4-FFF2-40B4-BE49-F238E27FC236}">
                <a16:creationId xmlns:a16="http://schemas.microsoft.com/office/drawing/2014/main" id="{C1B6C588-A9C3-4404-AA5B-53FD35062551}"/>
              </a:ext>
            </a:extLst>
          </p:cNvPr>
          <p:cNvSpPr txBox="1">
            <a:spLocks/>
          </p:cNvSpPr>
          <p:nvPr/>
        </p:nvSpPr>
        <p:spPr>
          <a:xfrm>
            <a:off x="787232" y="1371598"/>
            <a:ext cx="4754400" cy="443085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3200" dirty="0">
                <a:latin typeface="+mj-lt"/>
              </a:rPr>
              <a:t>How does a latent space matching model tell these two passages apart?</a:t>
            </a:r>
          </a:p>
        </p:txBody>
      </p:sp>
      <p:sp>
        <p:nvSpPr>
          <p:cNvPr id="10" name="TextBox 9">
            <a:extLst>
              <a:ext uri="{FF2B5EF4-FFF2-40B4-BE49-F238E27FC236}">
                <a16:creationId xmlns:a16="http://schemas.microsoft.com/office/drawing/2014/main" id="{6A2D961A-8334-48B2-8BBB-804B08D9BF24}"/>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Nalisnick, Craswell, and Caruana. </a:t>
            </a:r>
            <a:r>
              <a:rPr lang="en-GB" sz="1050" dirty="0">
                <a:hlinkClick r:id="rId4"/>
              </a:rPr>
              <a:t>A Dual Embedding Space Model for Document Ranking</a:t>
            </a:r>
            <a:r>
              <a:rPr lang="en-US" sz="1050" kern="0" dirty="0"/>
              <a:t>. 2016.</a:t>
            </a:r>
          </a:p>
        </p:txBody>
      </p:sp>
    </p:spTree>
    <p:extLst>
      <p:ext uri="{BB962C8B-B14F-4D97-AF65-F5344CB8AC3E}">
        <p14:creationId xmlns:p14="http://schemas.microsoft.com/office/powerpoint/2010/main" val="2887386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83D4AFD1-9088-4A77-BACC-748349018B89}"/>
              </a:ext>
            </a:extLst>
          </p:cNvPr>
          <p:cNvPicPr>
            <a:picLocks noChangeAspect="1"/>
          </p:cNvPicPr>
          <p:nvPr/>
        </p:nvPicPr>
        <p:blipFill>
          <a:blip r:embed="rId3"/>
          <a:stretch>
            <a:fillRect/>
          </a:stretch>
        </p:blipFill>
        <p:spPr>
          <a:xfrm>
            <a:off x="2177963" y="2097088"/>
            <a:ext cx="7836074" cy="2857901"/>
          </a:xfrm>
          <a:prstGeom prst="rect">
            <a:avLst/>
          </a:prstGeom>
          <a:effectLst>
            <a:reflection blurRad="6350" stA="50000" endA="275" endPos="20000" dist="101600" dir="5400000" sy="-100000" algn="bl" rotWithShape="0"/>
          </a:effectLst>
        </p:spPr>
      </p:pic>
      <p:sp>
        <p:nvSpPr>
          <p:cNvPr id="3" name="TextBox 2">
            <a:extLst>
              <a:ext uri="{FF2B5EF4-FFF2-40B4-BE49-F238E27FC236}">
                <a16:creationId xmlns:a16="http://schemas.microsoft.com/office/drawing/2014/main" id="{67EBC738-6BE5-464A-915F-56F8F478985F}"/>
              </a:ext>
            </a:extLst>
          </p:cNvPr>
          <p:cNvSpPr txBox="1"/>
          <p:nvPr/>
        </p:nvSpPr>
        <p:spPr>
          <a:xfrm flipH="1">
            <a:off x="563573" y="821226"/>
            <a:ext cx="11064854" cy="523220"/>
          </a:xfrm>
          <a:prstGeom prst="rect">
            <a:avLst/>
          </a:prstGeom>
          <a:noFill/>
        </p:spPr>
        <p:txBody>
          <a:bodyPr wrap="square" rtlCol="0">
            <a:spAutoFit/>
          </a:bodyPr>
          <a:lstStyle/>
          <a:p>
            <a:pPr algn="ctr"/>
            <a:r>
              <a:rPr lang="en-US" sz="2800" dirty="0">
                <a:latin typeface="+mj-lt"/>
              </a:rPr>
              <a:t>Learning latent representations requires lots more training data</a:t>
            </a:r>
          </a:p>
        </p:txBody>
      </p:sp>
      <p:sp>
        <p:nvSpPr>
          <p:cNvPr id="4" name="TextBox 3">
            <a:extLst>
              <a:ext uri="{FF2B5EF4-FFF2-40B4-BE49-F238E27FC236}">
                <a16:creationId xmlns:a16="http://schemas.microsoft.com/office/drawing/2014/main" id="{AE71ABFF-FFEF-4D2F-A2C5-27E0BD033E16}"/>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Mitra, Diaz, and Craswell. </a:t>
            </a:r>
            <a:r>
              <a:rPr lang="en-GB" sz="1050" dirty="0">
                <a:hlinkClick r:id="rId4"/>
              </a:rPr>
              <a:t>Learning to Match Using Local and Distributed Representations of Text for Web Search</a:t>
            </a:r>
            <a:r>
              <a:rPr lang="en-US" sz="1050" kern="0" dirty="0"/>
              <a:t>. 2017.</a:t>
            </a:r>
          </a:p>
        </p:txBody>
      </p:sp>
    </p:spTree>
    <p:extLst>
      <p:ext uri="{BB962C8B-B14F-4D97-AF65-F5344CB8AC3E}">
        <p14:creationId xmlns:p14="http://schemas.microsoft.com/office/powerpoint/2010/main" val="1624155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09946C-1A2E-4226-9E3D-8C58A45A867E}"/>
              </a:ext>
            </a:extLst>
          </p:cNvPr>
          <p:cNvSpPr txBox="1"/>
          <p:nvPr/>
        </p:nvSpPr>
        <p:spPr>
          <a:xfrm>
            <a:off x="5492267" y="2814888"/>
            <a:ext cx="1321606" cy="707886"/>
          </a:xfrm>
          <a:prstGeom prst="rect">
            <a:avLst/>
          </a:prstGeom>
          <a:noFill/>
        </p:spPr>
        <p:txBody>
          <a:bodyPr wrap="square" rtlCol="0">
            <a:spAutoFit/>
          </a:bodyPr>
          <a:lstStyle/>
          <a:p>
            <a:pPr algn="ctr"/>
            <a:r>
              <a:rPr lang="en-US" sz="4000" dirty="0"/>
              <a:t>or</a:t>
            </a:r>
            <a:endParaRPr lang="en-GB" sz="4000" dirty="0"/>
          </a:p>
        </p:txBody>
      </p:sp>
      <p:pic>
        <p:nvPicPr>
          <p:cNvPr id="12" name="Picture 11">
            <a:extLst>
              <a:ext uri="{FF2B5EF4-FFF2-40B4-BE49-F238E27FC236}">
                <a16:creationId xmlns:a16="http://schemas.microsoft.com/office/drawing/2014/main" id="{14DCA214-002F-4EC7-996F-771BE6F9E2BB}"/>
              </a:ext>
            </a:extLst>
          </p:cNvPr>
          <p:cNvPicPr>
            <a:picLocks noChangeAspect="1"/>
          </p:cNvPicPr>
          <p:nvPr/>
        </p:nvPicPr>
        <p:blipFill rotWithShape="1">
          <a:blip r:embed="rId3"/>
          <a:srcRect b="31964"/>
          <a:stretch/>
        </p:blipFill>
        <p:spPr>
          <a:xfrm>
            <a:off x="1073844" y="2143466"/>
            <a:ext cx="3255546" cy="2127825"/>
          </a:xfrm>
          <a:prstGeom prst="rect">
            <a:avLst/>
          </a:prstGeom>
          <a:effectLst>
            <a:reflection blurRad="6350" stA="50000" endA="275" endPos="20000" dist="101600" dir="5400000" sy="-100000" algn="bl" rotWithShape="0"/>
          </a:effectLst>
        </p:spPr>
      </p:pic>
      <p:pic>
        <p:nvPicPr>
          <p:cNvPr id="14" name="Picture 13">
            <a:extLst>
              <a:ext uri="{FF2B5EF4-FFF2-40B4-BE49-F238E27FC236}">
                <a16:creationId xmlns:a16="http://schemas.microsoft.com/office/drawing/2014/main" id="{14BA0D6A-1368-498F-AC3A-1365FE7A57C5}"/>
              </a:ext>
            </a:extLst>
          </p:cNvPr>
          <p:cNvPicPr>
            <a:picLocks noChangeAspect="1"/>
          </p:cNvPicPr>
          <p:nvPr/>
        </p:nvPicPr>
        <p:blipFill rotWithShape="1">
          <a:blip r:embed="rId4"/>
          <a:srcRect b="32228"/>
          <a:stretch/>
        </p:blipFill>
        <p:spPr>
          <a:xfrm>
            <a:off x="7976750" y="2143466"/>
            <a:ext cx="3249450" cy="2127825"/>
          </a:xfrm>
          <a:prstGeom prst="rect">
            <a:avLst/>
          </a:prstGeom>
          <a:effectLst>
            <a:reflection blurRad="6350" stA="50000" endA="275" endPos="20000" dist="101600" dir="5400000" sy="-100000" algn="bl" rotWithShape="0"/>
          </a:effectLst>
        </p:spPr>
      </p:pic>
    </p:spTree>
    <p:extLst>
      <p:ext uri="{BB962C8B-B14F-4D97-AF65-F5344CB8AC3E}">
        <p14:creationId xmlns:p14="http://schemas.microsoft.com/office/powerpoint/2010/main" val="2506242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262128" y="1552889"/>
            <a:ext cx="5235664" cy="1130156"/>
          </a:xfrm>
        </p:spPr>
        <p:txBody>
          <a:bodyPr anchor="ctr">
            <a:normAutofit fontScale="90000"/>
          </a:bodyPr>
          <a:lstStyle/>
          <a:p>
            <a:pPr algn="ctr">
              <a:lnSpc>
                <a:spcPct val="120000"/>
              </a:lnSpc>
            </a:pPr>
            <a:r>
              <a:rPr lang="en-GB" dirty="0"/>
              <a:t>Local analysis</a:t>
            </a:r>
            <a:endParaRPr lang="en-GB" sz="7200" dirty="0"/>
          </a:p>
        </p:txBody>
      </p:sp>
      <p:sp>
        <p:nvSpPr>
          <p:cNvPr id="3" name="Title 3">
            <a:extLst>
              <a:ext uri="{FF2B5EF4-FFF2-40B4-BE49-F238E27FC236}">
                <a16:creationId xmlns:a16="http://schemas.microsoft.com/office/drawing/2014/main" id="{164E7B2D-40E0-49FF-ABDA-70B27A8CC3C6}"/>
              </a:ext>
            </a:extLst>
          </p:cNvPr>
          <p:cNvSpPr txBox="1">
            <a:spLocks/>
          </p:cNvSpPr>
          <p:nvPr/>
        </p:nvSpPr>
        <p:spPr>
          <a:xfrm>
            <a:off x="5503754" y="1552890"/>
            <a:ext cx="1250696" cy="113015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dirty="0"/>
              <a:t>vs.</a:t>
            </a:r>
            <a:endParaRPr lang="en-GB" sz="7200" dirty="0"/>
          </a:p>
        </p:txBody>
      </p:sp>
      <p:sp>
        <p:nvSpPr>
          <p:cNvPr id="6" name="Title 3">
            <a:extLst>
              <a:ext uri="{FF2B5EF4-FFF2-40B4-BE49-F238E27FC236}">
                <a16:creationId xmlns:a16="http://schemas.microsoft.com/office/drawing/2014/main" id="{E0E789B5-1429-447B-B00D-357335B71D88}"/>
              </a:ext>
            </a:extLst>
          </p:cNvPr>
          <p:cNvSpPr txBox="1">
            <a:spLocks/>
          </p:cNvSpPr>
          <p:nvPr/>
        </p:nvSpPr>
        <p:spPr>
          <a:xfrm>
            <a:off x="767432" y="2976515"/>
            <a:ext cx="4293807" cy="22672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3100" dirty="0"/>
              <a:t>E.g., Pseudo Relevance Feedback or PRF</a:t>
            </a:r>
            <a:endParaRPr lang="en-GB" sz="3100" dirty="0"/>
          </a:p>
        </p:txBody>
      </p:sp>
      <p:sp>
        <p:nvSpPr>
          <p:cNvPr id="9" name="Title 3">
            <a:extLst>
              <a:ext uri="{FF2B5EF4-FFF2-40B4-BE49-F238E27FC236}">
                <a16:creationId xmlns:a16="http://schemas.microsoft.com/office/drawing/2014/main" id="{DEFCD559-1750-45CB-800B-E4A397460078}"/>
              </a:ext>
            </a:extLst>
          </p:cNvPr>
          <p:cNvSpPr txBox="1">
            <a:spLocks/>
          </p:cNvSpPr>
          <p:nvPr/>
        </p:nvSpPr>
        <p:spPr>
          <a:xfrm>
            <a:off x="366638" y="2780871"/>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0" name="Title 3">
            <a:extLst>
              <a:ext uri="{FF2B5EF4-FFF2-40B4-BE49-F238E27FC236}">
                <a16:creationId xmlns:a16="http://schemas.microsoft.com/office/drawing/2014/main" id="{99E46405-B0C8-41E2-9E65-E7B686CF0BF7}"/>
              </a:ext>
            </a:extLst>
          </p:cNvPr>
          <p:cNvSpPr txBox="1">
            <a:spLocks/>
          </p:cNvSpPr>
          <p:nvPr/>
        </p:nvSpPr>
        <p:spPr>
          <a:xfrm>
            <a:off x="5061239" y="2780870"/>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4" name="Title 3">
            <a:extLst>
              <a:ext uri="{FF2B5EF4-FFF2-40B4-BE49-F238E27FC236}">
                <a16:creationId xmlns:a16="http://schemas.microsoft.com/office/drawing/2014/main" id="{32D1C359-904D-4E1F-BA45-06302C41C29A}"/>
              </a:ext>
            </a:extLst>
          </p:cNvPr>
          <p:cNvSpPr txBox="1">
            <a:spLocks/>
          </p:cNvSpPr>
          <p:nvPr/>
        </p:nvSpPr>
        <p:spPr>
          <a:xfrm>
            <a:off x="6754450" y="1552889"/>
            <a:ext cx="5235664" cy="1130156"/>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dirty="0"/>
              <a:t>Global analysis</a:t>
            </a:r>
            <a:endParaRPr lang="en-GB" sz="7200" dirty="0"/>
          </a:p>
        </p:txBody>
      </p:sp>
      <p:sp>
        <p:nvSpPr>
          <p:cNvPr id="15" name="Title 3">
            <a:extLst>
              <a:ext uri="{FF2B5EF4-FFF2-40B4-BE49-F238E27FC236}">
                <a16:creationId xmlns:a16="http://schemas.microsoft.com/office/drawing/2014/main" id="{9F18894E-5C81-4730-92CC-B3B629F825BC}"/>
              </a:ext>
            </a:extLst>
          </p:cNvPr>
          <p:cNvSpPr txBox="1">
            <a:spLocks/>
          </p:cNvSpPr>
          <p:nvPr/>
        </p:nvSpPr>
        <p:spPr>
          <a:xfrm>
            <a:off x="7259754" y="2976515"/>
            <a:ext cx="4293807" cy="22672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3100" dirty="0"/>
              <a:t>E.g., embeddings trained on a global corpus</a:t>
            </a:r>
            <a:endParaRPr lang="en-GB" sz="3100" dirty="0"/>
          </a:p>
        </p:txBody>
      </p:sp>
      <p:sp>
        <p:nvSpPr>
          <p:cNvPr id="16" name="Title 3">
            <a:extLst>
              <a:ext uri="{FF2B5EF4-FFF2-40B4-BE49-F238E27FC236}">
                <a16:creationId xmlns:a16="http://schemas.microsoft.com/office/drawing/2014/main" id="{0844810E-F81B-43DF-9E44-3BF231932D01}"/>
              </a:ext>
            </a:extLst>
          </p:cNvPr>
          <p:cNvSpPr txBox="1">
            <a:spLocks/>
          </p:cNvSpPr>
          <p:nvPr/>
        </p:nvSpPr>
        <p:spPr>
          <a:xfrm>
            <a:off x="6858960" y="2780871"/>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7" name="Title 3">
            <a:extLst>
              <a:ext uri="{FF2B5EF4-FFF2-40B4-BE49-F238E27FC236}">
                <a16:creationId xmlns:a16="http://schemas.microsoft.com/office/drawing/2014/main" id="{7BF7A8AE-7319-4886-8F22-7D28F3BDF4EB}"/>
              </a:ext>
            </a:extLst>
          </p:cNvPr>
          <p:cNvSpPr txBox="1">
            <a:spLocks/>
          </p:cNvSpPr>
          <p:nvPr/>
        </p:nvSpPr>
        <p:spPr>
          <a:xfrm>
            <a:off x="11553561" y="2780870"/>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Tree>
    <p:extLst>
      <p:ext uri="{BB962C8B-B14F-4D97-AF65-F5344CB8AC3E}">
        <p14:creationId xmlns:p14="http://schemas.microsoft.com/office/powerpoint/2010/main" val="193617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D165FF8-6EF0-4B9E-9717-BD9846D5DA42}"/>
              </a:ext>
            </a:extLst>
          </p:cNvPr>
          <p:cNvGrpSpPr/>
          <p:nvPr/>
        </p:nvGrpSpPr>
        <p:grpSpPr>
          <a:xfrm>
            <a:off x="5185666" y="639129"/>
            <a:ext cx="6277537" cy="5579742"/>
            <a:chOff x="5185666" y="901090"/>
            <a:chExt cx="6277537" cy="5579742"/>
          </a:xfrm>
        </p:grpSpPr>
        <p:sp>
          <p:nvSpPr>
            <p:cNvPr id="17" name="TextBox 16">
              <a:extLst>
                <a:ext uri="{FF2B5EF4-FFF2-40B4-BE49-F238E27FC236}">
                  <a16:creationId xmlns:a16="http://schemas.microsoft.com/office/drawing/2014/main" id="{0759ADE4-79CF-4A82-8183-B5A01701B47F}"/>
                </a:ext>
              </a:extLst>
            </p:cNvPr>
            <p:cNvSpPr txBox="1"/>
            <p:nvPr/>
          </p:nvSpPr>
          <p:spPr>
            <a:xfrm>
              <a:off x="6165813" y="4814941"/>
              <a:ext cx="2772542" cy="365760"/>
            </a:xfrm>
            <a:prstGeom prst="rect">
              <a:avLst/>
            </a:prstGeom>
            <a:solidFill>
              <a:schemeClr val="tx1"/>
            </a:solidFill>
            <a:ln>
              <a:solidFill>
                <a:schemeClr val="accent1"/>
              </a:solidFill>
            </a:ln>
          </p:spPr>
          <p:txBody>
            <a:bodyPr wrap="square" rtlCol="0">
              <a:spAutoFit/>
            </a:bodyPr>
            <a:lstStyle/>
            <a:p>
              <a:r>
                <a:rPr lang="en-US" sz="1400" dirty="0">
                  <a:solidFill>
                    <a:schemeClr val="bg1"/>
                  </a:solidFill>
                  <a:latin typeface="+mj-lt"/>
                </a:rPr>
                <a:t>cut gasoline tax deficit budget</a:t>
              </a:r>
              <a:endParaRPr lang="en-GB" sz="1400" b="1" dirty="0">
                <a:solidFill>
                  <a:schemeClr val="bg1"/>
                </a:solidFill>
                <a:latin typeface="+mj-lt"/>
              </a:endParaRPr>
            </a:p>
          </p:txBody>
        </p:sp>
        <p:pic>
          <p:nvPicPr>
            <p:cNvPr id="16" name="Picture 15">
              <a:extLst>
                <a:ext uri="{FF2B5EF4-FFF2-40B4-BE49-F238E27FC236}">
                  <a16:creationId xmlns:a16="http://schemas.microsoft.com/office/drawing/2014/main" id="{D641F3BD-F937-4DBC-A310-F8CEF97BFABF}"/>
                </a:ext>
              </a:extLst>
            </p:cNvPr>
            <p:cNvPicPr>
              <a:picLocks noChangeAspect="1"/>
            </p:cNvPicPr>
            <p:nvPr/>
          </p:nvPicPr>
          <p:blipFill rotWithShape="1">
            <a:blip r:embed="rId3">
              <a:grayscl/>
            </a:blip>
            <a:srcRect l="92131" t="8214" r="769" b="10342"/>
            <a:stretch/>
          </p:blipFill>
          <p:spPr>
            <a:xfrm>
              <a:off x="8573684" y="4814947"/>
              <a:ext cx="364671" cy="351064"/>
            </a:xfrm>
            <a:prstGeom prst="rect">
              <a:avLst/>
            </a:prstGeom>
          </p:spPr>
        </p:pic>
        <p:sp>
          <p:nvSpPr>
            <p:cNvPr id="8" name="TextBox 7">
              <a:extLst>
                <a:ext uri="{FF2B5EF4-FFF2-40B4-BE49-F238E27FC236}">
                  <a16:creationId xmlns:a16="http://schemas.microsoft.com/office/drawing/2014/main" id="{9840A012-B62E-4A94-B641-0D24FBB3E0D4}"/>
                </a:ext>
              </a:extLst>
            </p:cNvPr>
            <p:cNvSpPr txBox="1"/>
            <p:nvPr/>
          </p:nvSpPr>
          <p:spPr>
            <a:xfrm>
              <a:off x="6165813" y="1301368"/>
              <a:ext cx="2246379" cy="365760"/>
            </a:xfrm>
            <a:prstGeom prst="rect">
              <a:avLst/>
            </a:prstGeom>
            <a:solidFill>
              <a:schemeClr val="tx1"/>
            </a:solidFill>
            <a:ln>
              <a:solidFill>
                <a:schemeClr val="accent1"/>
              </a:solidFill>
            </a:ln>
          </p:spPr>
          <p:txBody>
            <a:bodyPr wrap="square" rtlCol="0">
              <a:spAutoFit/>
            </a:bodyPr>
            <a:lstStyle/>
            <a:p>
              <a:r>
                <a:rPr lang="en-US" sz="1400" dirty="0">
                  <a:solidFill>
                    <a:schemeClr val="bg1"/>
                  </a:solidFill>
                  <a:latin typeface="+mj-lt"/>
                </a:rPr>
                <a:t>cut gasoline tax</a:t>
              </a:r>
              <a:endParaRPr lang="en-GB" sz="1400" b="1" dirty="0">
                <a:solidFill>
                  <a:schemeClr val="bg1"/>
                </a:solidFill>
                <a:latin typeface="+mj-lt"/>
              </a:endParaRPr>
            </a:p>
          </p:txBody>
        </p:sp>
        <p:pic>
          <p:nvPicPr>
            <p:cNvPr id="4" name="Picture 3" descr="Woman, Human, User, Avatar, Female, Yellow">
              <a:extLst>
                <a:ext uri="{FF2B5EF4-FFF2-40B4-BE49-F238E27FC236}">
                  <a16:creationId xmlns:a16="http://schemas.microsoft.com/office/drawing/2014/main" id="{E36A8C9D-DF47-48C3-93E8-118CB12410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85666" y="1154814"/>
              <a:ext cx="571000" cy="725079"/>
            </a:xfrm>
            <a:prstGeom prst="rect">
              <a:avLst/>
            </a:prstGeom>
            <a:noFill/>
            <a:extLst>
              <a:ext uri="{909E8E84-426E-40DD-AFC4-6F175D3DCCD1}">
                <a14:hiddenFill xmlns:a14="http://schemas.microsoft.com/office/drawing/2010/main">
                  <a:solidFill>
                    <a:srgbClr val="FFFFFF"/>
                  </a:solidFill>
                </a14:hiddenFill>
              </a:ext>
            </a:extLst>
          </p:spPr>
        </p:pic>
        <p:sp>
          <p:nvSpPr>
            <p:cNvPr id="5" name="Cylinder 4">
              <a:extLst>
                <a:ext uri="{FF2B5EF4-FFF2-40B4-BE49-F238E27FC236}">
                  <a16:creationId xmlns:a16="http://schemas.microsoft.com/office/drawing/2014/main" id="{2B1005CA-4FF7-4095-9A7F-3DFD4E371E5A}"/>
                </a:ext>
              </a:extLst>
            </p:cNvPr>
            <p:cNvSpPr/>
            <p:nvPr/>
          </p:nvSpPr>
          <p:spPr>
            <a:xfrm>
              <a:off x="10400775" y="901090"/>
              <a:ext cx="1062428" cy="1162705"/>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tx1">
                      <a:lumMod val="65000"/>
                      <a:lumOff val="35000"/>
                    </a:schemeClr>
                  </a:solidFill>
                </a:rPr>
                <a:t>corpus</a:t>
              </a:r>
              <a:endParaRPr lang="en-GB" dirty="0">
                <a:solidFill>
                  <a:schemeClr val="tx1">
                    <a:lumMod val="65000"/>
                    <a:lumOff val="35000"/>
                  </a:schemeClr>
                </a:solidFill>
              </a:endParaRPr>
            </a:p>
          </p:txBody>
        </p:sp>
        <p:pic>
          <p:nvPicPr>
            <p:cNvPr id="7" name="Picture 6">
              <a:extLst>
                <a:ext uri="{FF2B5EF4-FFF2-40B4-BE49-F238E27FC236}">
                  <a16:creationId xmlns:a16="http://schemas.microsoft.com/office/drawing/2014/main" id="{44D05DCC-D6EA-4630-AD44-58941145349A}"/>
                </a:ext>
              </a:extLst>
            </p:cNvPr>
            <p:cNvPicPr>
              <a:picLocks noChangeAspect="1"/>
            </p:cNvPicPr>
            <p:nvPr/>
          </p:nvPicPr>
          <p:blipFill rotWithShape="1">
            <a:blip r:embed="rId3">
              <a:grayscl/>
            </a:blip>
            <a:srcRect l="92131" t="8214" r="769" b="10342"/>
            <a:stretch/>
          </p:blipFill>
          <p:spPr>
            <a:xfrm>
              <a:off x="8047522" y="1301373"/>
              <a:ext cx="364671" cy="351064"/>
            </a:xfrm>
            <a:prstGeom prst="rect">
              <a:avLst/>
            </a:prstGeom>
          </p:spPr>
        </p:pic>
        <p:cxnSp>
          <p:nvCxnSpPr>
            <p:cNvPr id="9" name="Straight Arrow Connector 8">
              <a:extLst>
                <a:ext uri="{FF2B5EF4-FFF2-40B4-BE49-F238E27FC236}">
                  <a16:creationId xmlns:a16="http://schemas.microsoft.com/office/drawing/2014/main" id="{E4F4CFCC-BD8C-4D69-8BE4-CBB36AB8A19B}"/>
                </a:ext>
              </a:extLst>
            </p:cNvPr>
            <p:cNvCxnSpPr>
              <a:cxnSpLocks/>
            </p:cNvCxnSpPr>
            <p:nvPr/>
          </p:nvCxnSpPr>
          <p:spPr>
            <a:xfrm>
              <a:off x="8616527" y="1476905"/>
              <a:ext cx="1528714" cy="0"/>
            </a:xfrm>
            <a:prstGeom prst="straightConnector1">
              <a:avLst/>
            </a:prstGeom>
            <a:ln w="3810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Flowchart: Multidocument 9">
              <a:extLst>
                <a:ext uri="{FF2B5EF4-FFF2-40B4-BE49-F238E27FC236}">
                  <a16:creationId xmlns:a16="http://schemas.microsoft.com/office/drawing/2014/main" id="{F750CBB4-CDD1-4725-86AC-1A5177E34BAB}"/>
                </a:ext>
              </a:extLst>
            </p:cNvPr>
            <p:cNvSpPr/>
            <p:nvPr/>
          </p:nvSpPr>
          <p:spPr>
            <a:xfrm>
              <a:off x="7318998" y="2063795"/>
              <a:ext cx="1093194" cy="791799"/>
            </a:xfrm>
            <a:prstGeom prst="flowChartMultidocumen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lumMod val="65000"/>
                      <a:lumOff val="35000"/>
                    </a:schemeClr>
                  </a:solidFill>
                </a:rPr>
                <a:t>results</a:t>
              </a:r>
              <a:endParaRPr lang="en-GB" sz="1200" dirty="0">
                <a:solidFill>
                  <a:schemeClr val="tx1">
                    <a:lumMod val="65000"/>
                    <a:lumOff val="35000"/>
                  </a:schemeClr>
                </a:solidFill>
              </a:endParaRPr>
            </a:p>
          </p:txBody>
        </p:sp>
        <p:cxnSp>
          <p:nvCxnSpPr>
            <p:cNvPr id="11" name="Straight Arrow Connector 10">
              <a:extLst>
                <a:ext uri="{FF2B5EF4-FFF2-40B4-BE49-F238E27FC236}">
                  <a16:creationId xmlns:a16="http://schemas.microsoft.com/office/drawing/2014/main" id="{7FAF6CEF-7325-4CBF-9C7A-4618D760CF1A}"/>
                </a:ext>
              </a:extLst>
            </p:cNvPr>
            <p:cNvCxnSpPr>
              <a:cxnSpLocks/>
            </p:cNvCxnSpPr>
            <p:nvPr/>
          </p:nvCxnSpPr>
          <p:spPr>
            <a:xfrm flipH="1">
              <a:off x="8616527" y="1684125"/>
              <a:ext cx="1528714" cy="645305"/>
            </a:xfrm>
            <a:prstGeom prst="straightConnector1">
              <a:avLst/>
            </a:prstGeom>
            <a:ln w="3810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Flowchart: Terminator 11">
              <a:extLst>
                <a:ext uri="{FF2B5EF4-FFF2-40B4-BE49-F238E27FC236}">
                  <a16:creationId xmlns:a16="http://schemas.microsoft.com/office/drawing/2014/main" id="{B8F05F4B-EC58-4BB6-BAE1-45094FC30182}"/>
                </a:ext>
              </a:extLst>
            </p:cNvPr>
            <p:cNvSpPr/>
            <p:nvPr/>
          </p:nvSpPr>
          <p:spPr>
            <a:xfrm>
              <a:off x="7014576" y="3468151"/>
              <a:ext cx="1763700" cy="552185"/>
            </a:xfrm>
            <a:prstGeom prst="flowChartTerminator">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topic-specific term embeddings</a:t>
              </a:r>
              <a:endParaRPr lang="en-GB" sz="1400" dirty="0">
                <a:solidFill>
                  <a:schemeClr val="tx1">
                    <a:lumMod val="65000"/>
                    <a:lumOff val="35000"/>
                  </a:schemeClr>
                </a:solidFill>
              </a:endParaRPr>
            </a:p>
          </p:txBody>
        </p:sp>
        <p:sp>
          <p:nvSpPr>
            <p:cNvPr id="15" name="TextBox 14">
              <a:extLst>
                <a:ext uri="{FF2B5EF4-FFF2-40B4-BE49-F238E27FC236}">
                  <a16:creationId xmlns:a16="http://schemas.microsoft.com/office/drawing/2014/main" id="{2F6FCB24-04B7-487F-86BB-05B697B0E703}"/>
                </a:ext>
              </a:extLst>
            </p:cNvPr>
            <p:cNvSpPr txBox="1"/>
            <p:nvPr/>
          </p:nvSpPr>
          <p:spPr>
            <a:xfrm>
              <a:off x="6805834" y="5195394"/>
              <a:ext cx="1492499" cy="307777"/>
            </a:xfrm>
            <a:prstGeom prst="rect">
              <a:avLst/>
            </a:prstGeom>
            <a:noFill/>
            <a:ln>
              <a:noFill/>
            </a:ln>
          </p:spPr>
          <p:txBody>
            <a:bodyPr wrap="square" rtlCol="0">
              <a:spAutoFit/>
            </a:bodyPr>
            <a:lstStyle/>
            <a:p>
              <a:pPr algn="ctr"/>
              <a:r>
                <a:rPr lang="en-US" sz="1400" dirty="0">
                  <a:latin typeface="+mj-lt"/>
                </a:rPr>
                <a:t>expanded query</a:t>
              </a:r>
              <a:endParaRPr lang="en-GB" sz="1400" b="1" dirty="0">
                <a:latin typeface="+mj-lt"/>
              </a:endParaRPr>
            </a:p>
          </p:txBody>
        </p:sp>
        <p:cxnSp>
          <p:nvCxnSpPr>
            <p:cNvPr id="18" name="Straight Arrow Connector 17">
              <a:extLst>
                <a:ext uri="{FF2B5EF4-FFF2-40B4-BE49-F238E27FC236}">
                  <a16:creationId xmlns:a16="http://schemas.microsoft.com/office/drawing/2014/main" id="{D86201BA-8041-4D47-9746-FEA64D707923}"/>
                </a:ext>
              </a:extLst>
            </p:cNvPr>
            <p:cNvCxnSpPr>
              <a:cxnSpLocks/>
            </p:cNvCxnSpPr>
            <p:nvPr/>
          </p:nvCxnSpPr>
          <p:spPr>
            <a:xfrm>
              <a:off x="7850727" y="2897282"/>
              <a:ext cx="0" cy="492905"/>
            </a:xfrm>
            <a:prstGeom prst="straightConnector1">
              <a:avLst/>
            </a:prstGeom>
            <a:ln w="3810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2C9C97D-140F-48C2-B2E2-1F5175EFC872}"/>
                </a:ext>
              </a:extLst>
            </p:cNvPr>
            <p:cNvCxnSpPr>
              <a:cxnSpLocks/>
            </p:cNvCxnSpPr>
            <p:nvPr/>
          </p:nvCxnSpPr>
          <p:spPr>
            <a:xfrm>
              <a:off x="7874107" y="4096900"/>
              <a:ext cx="0" cy="492905"/>
            </a:xfrm>
            <a:prstGeom prst="straightConnector1">
              <a:avLst/>
            </a:prstGeom>
            <a:ln w="3810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6B1A7F6-BB9A-4793-BCC6-7D6DD5D0EAF7}"/>
                </a:ext>
              </a:extLst>
            </p:cNvPr>
            <p:cNvCxnSpPr>
              <a:cxnSpLocks/>
            </p:cNvCxnSpPr>
            <p:nvPr/>
          </p:nvCxnSpPr>
          <p:spPr>
            <a:xfrm flipV="1">
              <a:off x="8694463" y="2112353"/>
              <a:ext cx="1818583" cy="2413672"/>
            </a:xfrm>
            <a:prstGeom prst="straightConnector1">
              <a:avLst/>
            </a:prstGeom>
            <a:ln w="3810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Flowchart: Multidocument 20">
              <a:extLst>
                <a:ext uri="{FF2B5EF4-FFF2-40B4-BE49-F238E27FC236}">
                  <a16:creationId xmlns:a16="http://schemas.microsoft.com/office/drawing/2014/main" id="{BE861140-E360-4262-9794-078248E6DFC6}"/>
                </a:ext>
              </a:extLst>
            </p:cNvPr>
            <p:cNvSpPr/>
            <p:nvPr/>
          </p:nvSpPr>
          <p:spPr>
            <a:xfrm>
              <a:off x="7327511" y="5689033"/>
              <a:ext cx="1093194" cy="791799"/>
            </a:xfrm>
            <a:prstGeom prst="flowChartMultidocumen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lumMod val="65000"/>
                      <a:lumOff val="35000"/>
                    </a:schemeClr>
                  </a:solidFill>
                </a:rPr>
                <a:t>final results</a:t>
              </a:r>
              <a:endParaRPr lang="en-GB" sz="1200" dirty="0">
                <a:solidFill>
                  <a:schemeClr val="tx1">
                    <a:lumMod val="65000"/>
                    <a:lumOff val="35000"/>
                  </a:schemeClr>
                </a:solidFill>
              </a:endParaRPr>
            </a:p>
          </p:txBody>
        </p:sp>
        <p:cxnSp>
          <p:nvCxnSpPr>
            <p:cNvPr id="22" name="Connector: Elbow 21">
              <a:extLst>
                <a:ext uri="{FF2B5EF4-FFF2-40B4-BE49-F238E27FC236}">
                  <a16:creationId xmlns:a16="http://schemas.microsoft.com/office/drawing/2014/main" id="{F7040591-44CA-465E-9060-EF3699E92C49}"/>
                </a:ext>
              </a:extLst>
            </p:cNvPr>
            <p:cNvCxnSpPr>
              <a:cxnSpLocks/>
            </p:cNvCxnSpPr>
            <p:nvPr/>
          </p:nvCxnSpPr>
          <p:spPr>
            <a:xfrm rot="5400000">
              <a:off x="7888616" y="3050129"/>
              <a:ext cx="3901009" cy="2299717"/>
            </a:xfrm>
            <a:prstGeom prst="bentConnector3">
              <a:avLst>
                <a:gd name="adj1" fmla="val 100023"/>
              </a:avLst>
            </a:prstGeom>
            <a:ln w="3810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0C275248-B752-47B2-9461-016BF69ACD9E}"/>
                </a:ext>
              </a:extLst>
            </p:cNvPr>
            <p:cNvCxnSpPr>
              <a:cxnSpLocks/>
            </p:cNvCxnSpPr>
            <p:nvPr/>
          </p:nvCxnSpPr>
          <p:spPr>
            <a:xfrm rot="16200000" flipV="1">
              <a:off x="4214366" y="3305904"/>
              <a:ext cx="4101389" cy="1587787"/>
            </a:xfrm>
            <a:prstGeom prst="bentConnector3">
              <a:avLst>
                <a:gd name="adj1" fmla="val 13"/>
              </a:avLst>
            </a:prstGeom>
            <a:ln w="3810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C2D2C41-174D-42B5-9559-54281CD3AEC3}"/>
                </a:ext>
              </a:extLst>
            </p:cNvPr>
            <p:cNvSpPr txBox="1"/>
            <p:nvPr/>
          </p:nvSpPr>
          <p:spPr>
            <a:xfrm>
              <a:off x="6542752" y="919726"/>
              <a:ext cx="1492499" cy="307777"/>
            </a:xfrm>
            <a:prstGeom prst="rect">
              <a:avLst/>
            </a:prstGeom>
            <a:noFill/>
            <a:ln>
              <a:noFill/>
            </a:ln>
          </p:spPr>
          <p:txBody>
            <a:bodyPr wrap="square" rtlCol="0">
              <a:spAutoFit/>
            </a:bodyPr>
            <a:lstStyle/>
            <a:p>
              <a:pPr algn="ctr"/>
              <a:r>
                <a:rPr lang="en-US" sz="1400" dirty="0">
                  <a:latin typeface="+mj-lt"/>
                </a:rPr>
                <a:t>query</a:t>
              </a:r>
              <a:endParaRPr lang="en-GB" sz="1400" b="1" dirty="0">
                <a:latin typeface="+mj-lt"/>
              </a:endParaRPr>
            </a:p>
          </p:txBody>
        </p:sp>
        <p:cxnSp>
          <p:nvCxnSpPr>
            <p:cNvPr id="25" name="Straight Arrow Connector 24">
              <a:extLst>
                <a:ext uri="{FF2B5EF4-FFF2-40B4-BE49-F238E27FC236}">
                  <a16:creationId xmlns:a16="http://schemas.microsoft.com/office/drawing/2014/main" id="{7AF81BB4-93D7-42F6-A69C-21A91DBEC98D}"/>
                </a:ext>
              </a:extLst>
            </p:cNvPr>
            <p:cNvCxnSpPr>
              <a:cxnSpLocks/>
            </p:cNvCxnSpPr>
            <p:nvPr/>
          </p:nvCxnSpPr>
          <p:spPr>
            <a:xfrm>
              <a:off x="6542752" y="1755228"/>
              <a:ext cx="0" cy="2834577"/>
            </a:xfrm>
            <a:prstGeom prst="straightConnector1">
              <a:avLst/>
            </a:prstGeom>
            <a:ln w="3810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7" name="Text Placeholder 6">
            <a:extLst>
              <a:ext uri="{FF2B5EF4-FFF2-40B4-BE49-F238E27FC236}">
                <a16:creationId xmlns:a16="http://schemas.microsoft.com/office/drawing/2014/main" id="{2C994C12-7AF0-4455-826F-BB90D8AA7938}"/>
              </a:ext>
            </a:extLst>
          </p:cNvPr>
          <p:cNvSpPr txBox="1">
            <a:spLocks/>
          </p:cNvSpPr>
          <p:nvPr/>
        </p:nvSpPr>
        <p:spPr>
          <a:xfrm>
            <a:off x="787232" y="1371598"/>
            <a:ext cx="3790905" cy="443085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dirty="0">
                <a:latin typeface="+mj-lt"/>
              </a:rPr>
              <a:t>Learning query specific latent representations of text for retrieval</a:t>
            </a:r>
          </a:p>
        </p:txBody>
      </p:sp>
      <p:sp>
        <p:nvSpPr>
          <p:cNvPr id="28" name="TextBox 27">
            <a:extLst>
              <a:ext uri="{FF2B5EF4-FFF2-40B4-BE49-F238E27FC236}">
                <a16:creationId xmlns:a16="http://schemas.microsoft.com/office/drawing/2014/main" id="{AEB10362-C524-459D-B3B5-39B19377D4E1}"/>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Diaz, Mitra, and Craswell. </a:t>
            </a:r>
            <a:r>
              <a:rPr lang="en-GB" sz="1050" dirty="0">
                <a:hlinkClick r:id="rId6"/>
              </a:rPr>
              <a:t>Query Expansion with Locally-Trained Word Embeddings</a:t>
            </a:r>
            <a:r>
              <a:rPr lang="en-US" sz="1050" kern="0" dirty="0"/>
              <a:t>. 2016.</a:t>
            </a:r>
          </a:p>
        </p:txBody>
      </p:sp>
    </p:spTree>
    <p:extLst>
      <p:ext uri="{BB962C8B-B14F-4D97-AF65-F5344CB8AC3E}">
        <p14:creationId xmlns:p14="http://schemas.microsoft.com/office/powerpoint/2010/main" val="189188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2B8C5C-AEFF-4CDB-AB52-1A07F09B6D52}"/>
              </a:ext>
            </a:extLst>
          </p:cNvPr>
          <p:cNvPicPr>
            <a:picLocks noChangeAspect="1"/>
          </p:cNvPicPr>
          <p:nvPr/>
        </p:nvPicPr>
        <p:blipFill rotWithShape="1">
          <a:blip r:embed="rId3"/>
          <a:srcRect l="1174" t="36379" r="992" b="2917"/>
          <a:stretch/>
        </p:blipFill>
        <p:spPr>
          <a:xfrm>
            <a:off x="658123" y="1547428"/>
            <a:ext cx="6744923" cy="2256011"/>
          </a:xfrm>
          <a:prstGeom prst="rect">
            <a:avLst/>
          </a:prstGeom>
          <a:effectLst>
            <a:reflection blurRad="6350" stA="50000" endA="275" endPos="20000" dist="101600" dir="5400000" sy="-100000" algn="bl" rotWithShape="0"/>
          </a:effectLst>
        </p:spPr>
      </p:pic>
      <p:pic>
        <p:nvPicPr>
          <p:cNvPr id="5" name="Picture 4">
            <a:extLst>
              <a:ext uri="{FF2B5EF4-FFF2-40B4-BE49-F238E27FC236}">
                <a16:creationId xmlns:a16="http://schemas.microsoft.com/office/drawing/2014/main" id="{FDB02A44-1632-4CA4-82FB-4C25A0A16B92}"/>
              </a:ext>
            </a:extLst>
          </p:cNvPr>
          <p:cNvPicPr>
            <a:picLocks noChangeAspect="1"/>
          </p:cNvPicPr>
          <p:nvPr/>
        </p:nvPicPr>
        <p:blipFill rotWithShape="1">
          <a:blip r:embed="rId3"/>
          <a:srcRect l="1920" t="2967" r="50317" b="79665"/>
          <a:stretch/>
        </p:blipFill>
        <p:spPr>
          <a:xfrm>
            <a:off x="652868" y="625145"/>
            <a:ext cx="3913019" cy="767011"/>
          </a:xfrm>
          <a:prstGeom prst="rect">
            <a:avLst/>
          </a:prstGeom>
        </p:spPr>
      </p:pic>
      <p:sp>
        <p:nvSpPr>
          <p:cNvPr id="9" name="Rectangle 8">
            <a:extLst>
              <a:ext uri="{FF2B5EF4-FFF2-40B4-BE49-F238E27FC236}">
                <a16:creationId xmlns:a16="http://schemas.microsoft.com/office/drawing/2014/main" id="{A12F90EA-C080-406A-9794-B38FA99E5776}"/>
              </a:ext>
            </a:extLst>
          </p:cNvPr>
          <p:cNvSpPr/>
          <p:nvPr/>
        </p:nvSpPr>
        <p:spPr>
          <a:xfrm>
            <a:off x="3048000" y="6508931"/>
            <a:ext cx="6096000" cy="307777"/>
          </a:xfrm>
          <a:prstGeom prst="rect">
            <a:avLst/>
          </a:prstGeom>
        </p:spPr>
        <p:txBody>
          <a:bodyPr>
            <a:spAutoFit/>
          </a:bodyPr>
          <a:lstStyle/>
          <a:p>
            <a:r>
              <a:rPr lang="en-GB" sz="1400" dirty="0">
                <a:hlinkClick r:id="rId4"/>
              </a:rPr>
              <a:t>https://trends.google.com/trends/explore?date=all&amp;q=word%20embeddings</a:t>
            </a:r>
            <a:endParaRPr lang="en-GB" sz="1400" dirty="0"/>
          </a:p>
        </p:txBody>
      </p:sp>
      <p:pic>
        <p:nvPicPr>
          <p:cNvPr id="7" name="Picture 6">
            <a:extLst>
              <a:ext uri="{FF2B5EF4-FFF2-40B4-BE49-F238E27FC236}">
                <a16:creationId xmlns:a16="http://schemas.microsoft.com/office/drawing/2014/main" id="{86BFFC04-E162-4BBF-9954-A5BBEFDCB4A2}"/>
              </a:ext>
            </a:extLst>
          </p:cNvPr>
          <p:cNvPicPr>
            <a:picLocks noChangeAspect="1"/>
          </p:cNvPicPr>
          <p:nvPr/>
        </p:nvPicPr>
        <p:blipFill>
          <a:blip r:embed="rId5"/>
          <a:stretch>
            <a:fillRect/>
          </a:stretch>
        </p:blipFill>
        <p:spPr>
          <a:xfrm>
            <a:off x="7829843" y="3803439"/>
            <a:ext cx="3962108" cy="1855139"/>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spTree>
    <p:extLst>
      <p:ext uri="{BB962C8B-B14F-4D97-AF65-F5344CB8AC3E}">
        <p14:creationId xmlns:p14="http://schemas.microsoft.com/office/powerpoint/2010/main" val="3400464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5C0A466-1D2A-4B0F-9492-DD594143E7B7}"/>
              </a:ext>
            </a:extLst>
          </p:cNvPr>
          <p:cNvPicPr>
            <a:picLocks noChangeAspect="1"/>
          </p:cNvPicPr>
          <p:nvPr/>
        </p:nvPicPr>
        <p:blipFill>
          <a:blip r:embed="rId3"/>
          <a:stretch>
            <a:fillRect/>
          </a:stretch>
        </p:blipFill>
        <p:spPr>
          <a:xfrm>
            <a:off x="3505200" y="1572546"/>
            <a:ext cx="5181600" cy="3712908"/>
          </a:xfrm>
          <a:prstGeom prst="rect">
            <a:avLst/>
          </a:prstGeom>
          <a:effectLst>
            <a:reflection blurRad="6350" stA="50000" endA="275" endPos="20000" dist="101600" dir="5400000" sy="-100000" algn="bl" rotWithShape="0"/>
          </a:effectLst>
        </p:spPr>
      </p:pic>
      <p:sp>
        <p:nvSpPr>
          <p:cNvPr id="3" name="TextBox 2">
            <a:extLst>
              <a:ext uri="{FF2B5EF4-FFF2-40B4-BE49-F238E27FC236}">
                <a16:creationId xmlns:a16="http://schemas.microsoft.com/office/drawing/2014/main" id="{0A92FC10-FB74-4269-9988-7C567BAD6834}"/>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Diaz, Mitra, and Craswell. </a:t>
            </a:r>
            <a:r>
              <a:rPr lang="en-GB" sz="1050" dirty="0">
                <a:hlinkClick r:id="rId4"/>
              </a:rPr>
              <a:t>Query Expansion with Locally-Trained Word Embeddings</a:t>
            </a:r>
            <a:r>
              <a:rPr lang="en-US" sz="1050" kern="0" dirty="0"/>
              <a:t>. 2016.</a:t>
            </a:r>
          </a:p>
        </p:txBody>
      </p:sp>
    </p:spTree>
    <p:extLst>
      <p:ext uri="{BB962C8B-B14F-4D97-AF65-F5344CB8AC3E}">
        <p14:creationId xmlns:p14="http://schemas.microsoft.com/office/powerpoint/2010/main" val="29589367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C84A72-0866-442C-8FFB-4A1212CF6FF5}"/>
              </a:ext>
            </a:extLst>
          </p:cNvPr>
          <p:cNvGrpSpPr/>
          <p:nvPr/>
        </p:nvGrpSpPr>
        <p:grpSpPr>
          <a:xfrm>
            <a:off x="1391614" y="1471603"/>
            <a:ext cx="9408773" cy="3914794"/>
            <a:chOff x="1564027" y="776079"/>
            <a:chExt cx="9408773" cy="3914794"/>
          </a:xfrm>
        </p:grpSpPr>
        <p:pic>
          <p:nvPicPr>
            <p:cNvPr id="3" name="Picture 2">
              <a:extLst>
                <a:ext uri="{FF2B5EF4-FFF2-40B4-BE49-F238E27FC236}">
                  <a16:creationId xmlns:a16="http://schemas.microsoft.com/office/drawing/2014/main" id="{61C11EDA-92D7-4105-A931-137DFE59534C}"/>
                </a:ext>
              </a:extLst>
            </p:cNvPr>
            <p:cNvPicPr>
              <a:picLocks noChangeAspect="1"/>
            </p:cNvPicPr>
            <p:nvPr/>
          </p:nvPicPr>
          <p:blipFill>
            <a:blip r:embed="rId3"/>
            <a:stretch>
              <a:fillRect/>
            </a:stretch>
          </p:blipFill>
          <p:spPr>
            <a:xfrm>
              <a:off x="1564027" y="776079"/>
              <a:ext cx="4050194" cy="2652117"/>
            </a:xfrm>
            <a:prstGeom prst="rect">
              <a:avLst/>
            </a:prstGeom>
            <a:effectLst>
              <a:reflection blurRad="6350" stA="50000" endA="275" endPos="20000" dist="101600" dir="5400000" sy="-100000" algn="bl" rotWithShape="0"/>
            </a:effectLst>
          </p:spPr>
        </p:pic>
        <p:pic>
          <p:nvPicPr>
            <p:cNvPr id="4" name="Picture 3">
              <a:extLst>
                <a:ext uri="{FF2B5EF4-FFF2-40B4-BE49-F238E27FC236}">
                  <a16:creationId xmlns:a16="http://schemas.microsoft.com/office/drawing/2014/main" id="{C18863D6-F552-448E-A2F3-01554A1D3B8F}"/>
                </a:ext>
              </a:extLst>
            </p:cNvPr>
            <p:cNvPicPr>
              <a:picLocks noChangeAspect="1"/>
            </p:cNvPicPr>
            <p:nvPr/>
          </p:nvPicPr>
          <p:blipFill>
            <a:blip r:embed="rId4"/>
            <a:stretch>
              <a:fillRect/>
            </a:stretch>
          </p:blipFill>
          <p:spPr>
            <a:xfrm>
              <a:off x="6930771" y="776079"/>
              <a:ext cx="4042029" cy="2643393"/>
            </a:xfrm>
            <a:prstGeom prst="rect">
              <a:avLst/>
            </a:prstGeom>
            <a:effectLst>
              <a:reflection blurRad="6350" stA="50000" endA="275" endPos="20000" dist="101600" dir="5400000" sy="-100000" algn="bl" rotWithShape="0"/>
            </a:effectLst>
          </p:spPr>
        </p:pic>
        <p:sp>
          <p:nvSpPr>
            <p:cNvPr id="5" name="Text Placeholder 3">
              <a:extLst>
                <a:ext uri="{FF2B5EF4-FFF2-40B4-BE49-F238E27FC236}">
                  <a16:creationId xmlns:a16="http://schemas.microsoft.com/office/drawing/2014/main" id="{D9D7E4A3-18CE-4AF6-AA39-124325996B23}"/>
                </a:ext>
              </a:extLst>
            </p:cNvPr>
            <p:cNvSpPr txBox="1">
              <a:spLocks/>
            </p:cNvSpPr>
            <p:nvPr/>
          </p:nvSpPr>
          <p:spPr>
            <a:xfrm>
              <a:off x="1564027" y="3922968"/>
              <a:ext cx="4050194" cy="7679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3200" dirty="0"/>
                <a:t>Global embeddings</a:t>
              </a:r>
            </a:p>
          </p:txBody>
        </p:sp>
        <p:sp>
          <p:nvSpPr>
            <p:cNvPr id="6" name="Text Placeholder 3">
              <a:extLst>
                <a:ext uri="{FF2B5EF4-FFF2-40B4-BE49-F238E27FC236}">
                  <a16:creationId xmlns:a16="http://schemas.microsoft.com/office/drawing/2014/main" id="{2134AF69-5F81-4902-859F-94C5007AB824}"/>
                </a:ext>
              </a:extLst>
            </p:cNvPr>
            <p:cNvSpPr txBox="1">
              <a:spLocks/>
            </p:cNvSpPr>
            <p:nvPr/>
          </p:nvSpPr>
          <p:spPr>
            <a:xfrm>
              <a:off x="6922606" y="3914245"/>
              <a:ext cx="4050194" cy="7679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3200" dirty="0"/>
                <a:t>Local embeddings</a:t>
              </a:r>
            </a:p>
          </p:txBody>
        </p:sp>
      </p:grpSp>
      <p:sp>
        <p:nvSpPr>
          <p:cNvPr id="7" name="TextBox 6">
            <a:extLst>
              <a:ext uri="{FF2B5EF4-FFF2-40B4-BE49-F238E27FC236}">
                <a16:creationId xmlns:a16="http://schemas.microsoft.com/office/drawing/2014/main" id="{B2EBE5F6-0426-4ABF-B12A-1D8B899E0B08}"/>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US" sz="1050" kern="0" dirty="0"/>
              <a:t>Diaz, Mitra, and Craswell. </a:t>
            </a:r>
            <a:r>
              <a:rPr lang="en-GB" sz="1050" dirty="0">
                <a:hlinkClick r:id="rId5"/>
              </a:rPr>
              <a:t>Query Expansion with Locally-Trained Word Embeddings</a:t>
            </a:r>
            <a:r>
              <a:rPr lang="en-US" sz="1050" kern="0" dirty="0"/>
              <a:t>. 2016.</a:t>
            </a:r>
          </a:p>
        </p:txBody>
      </p:sp>
    </p:spTree>
    <p:extLst>
      <p:ext uri="{BB962C8B-B14F-4D97-AF65-F5344CB8AC3E}">
        <p14:creationId xmlns:p14="http://schemas.microsoft.com/office/powerpoint/2010/main" val="1538081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D479CE-86D8-45A5-AFFB-DDCAA24D946A}"/>
              </a:ext>
            </a:extLst>
          </p:cNvPr>
          <p:cNvPicPr>
            <a:picLocks noChangeAspect="1"/>
          </p:cNvPicPr>
          <p:nvPr/>
        </p:nvPicPr>
        <p:blipFill>
          <a:blip r:embed="rId3"/>
          <a:stretch>
            <a:fillRect/>
          </a:stretch>
        </p:blipFill>
        <p:spPr>
          <a:xfrm>
            <a:off x="4774442" y="1019556"/>
            <a:ext cx="6801203" cy="4818888"/>
          </a:xfrm>
          <a:prstGeom prst="rect">
            <a:avLst/>
          </a:prstGeom>
          <a:effectLst>
            <a:reflection blurRad="6350" stA="50000" endA="275" endPos="10000" dist="101600" dir="5400000" sy="-100000" algn="bl" rotWithShape="0"/>
          </a:effectLst>
        </p:spPr>
      </p:pic>
      <p:sp>
        <p:nvSpPr>
          <p:cNvPr id="6" name="Text Placeholder 6">
            <a:extLst>
              <a:ext uri="{FF2B5EF4-FFF2-40B4-BE49-F238E27FC236}">
                <a16:creationId xmlns:a16="http://schemas.microsoft.com/office/drawing/2014/main" id="{5A6ABAED-C677-4C7D-A864-322BED4DA26A}"/>
              </a:ext>
            </a:extLst>
          </p:cNvPr>
          <p:cNvSpPr txBox="1">
            <a:spLocks/>
          </p:cNvSpPr>
          <p:nvPr/>
        </p:nvSpPr>
        <p:spPr>
          <a:xfrm>
            <a:off x="787233" y="1019556"/>
            <a:ext cx="3400720" cy="4782893"/>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dirty="0"/>
              <a:t>The mythical tail?</a:t>
            </a:r>
          </a:p>
          <a:p>
            <a:pPr marL="0" indent="0">
              <a:lnSpc>
                <a:spcPct val="120000"/>
              </a:lnSpc>
              <a:buNone/>
            </a:pPr>
            <a:r>
              <a:rPr lang="en-US" dirty="0">
                <a:latin typeface="+mj-lt"/>
              </a:rPr>
              <a:t>A concept that may be relatively rare may still be referenced by enough number of documents in the collection to derive reliable latent representations from</a:t>
            </a:r>
            <a:endParaRPr lang="en-GB" dirty="0">
              <a:latin typeface="+mj-lt"/>
            </a:endParaRPr>
          </a:p>
        </p:txBody>
      </p:sp>
      <p:sp>
        <p:nvSpPr>
          <p:cNvPr id="2" name="Rectangle 1">
            <a:extLst>
              <a:ext uri="{FF2B5EF4-FFF2-40B4-BE49-F238E27FC236}">
                <a16:creationId xmlns:a16="http://schemas.microsoft.com/office/drawing/2014/main" id="{5DE1BD8A-C39B-4266-BA53-3EA8346C5910}"/>
              </a:ext>
            </a:extLst>
          </p:cNvPr>
          <p:cNvSpPr/>
          <p:nvPr/>
        </p:nvSpPr>
        <p:spPr>
          <a:xfrm>
            <a:off x="5412757" y="2954443"/>
            <a:ext cx="791662" cy="59238"/>
          </a:xfrm>
          <a:prstGeom prst="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5942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8071A19-508F-43AB-AA84-4993612BE141}"/>
              </a:ext>
            </a:extLst>
          </p:cNvPr>
          <p:cNvGraphicFramePr>
            <a:graphicFrameLocks noGrp="1"/>
          </p:cNvGraphicFramePr>
          <p:nvPr>
            <p:extLst>
              <p:ext uri="{D42A27DB-BD31-4B8C-83A1-F6EECF244321}">
                <p14:modId xmlns:p14="http://schemas.microsoft.com/office/powerpoint/2010/main" val="3280640580"/>
              </p:ext>
            </p:extLst>
          </p:nvPr>
        </p:nvGraphicFramePr>
        <p:xfrm>
          <a:off x="838200" y="2282931"/>
          <a:ext cx="10515600" cy="3626915"/>
        </p:xfrm>
        <a:graphic>
          <a:graphicData uri="http://schemas.openxmlformats.org/drawingml/2006/table">
            <a:tbl>
              <a:tblPr firstRow="1" bandRow="1">
                <a:tableStyleId>{2D5ABB26-0587-4C30-8999-92F81FD0307C}</a:tableStyleId>
              </a:tblPr>
              <a:tblGrid>
                <a:gridCol w="1524511">
                  <a:extLst>
                    <a:ext uri="{9D8B030D-6E8A-4147-A177-3AD203B41FA5}">
                      <a16:colId xmlns:a16="http://schemas.microsoft.com/office/drawing/2014/main" val="4032532751"/>
                    </a:ext>
                  </a:extLst>
                </a:gridCol>
                <a:gridCol w="8991089">
                  <a:extLst>
                    <a:ext uri="{9D8B030D-6E8A-4147-A177-3AD203B41FA5}">
                      <a16:colId xmlns:a16="http://schemas.microsoft.com/office/drawing/2014/main" val="3606737989"/>
                    </a:ext>
                  </a:extLst>
                </a:gridCol>
              </a:tblGrid>
              <a:tr h="725383">
                <a:tc>
                  <a:txBody>
                    <a:bodyPr/>
                    <a:lstStyle/>
                    <a:p>
                      <a:r>
                        <a:rPr lang="en-US" sz="3200" dirty="0"/>
                        <a:t>#1</a:t>
                      </a:r>
                      <a:endParaRPr lang="en-GB" sz="3200" dirty="0"/>
                    </a:p>
                  </a:txBody>
                  <a:tcPr marT="91440" marB="91440" anchor="ctr"/>
                </a:tc>
                <a:tc>
                  <a:txBody>
                    <a:bodyPr/>
                    <a:lstStyle/>
                    <a:p>
                      <a:r>
                        <a:rPr lang="en-US" sz="3200" dirty="0"/>
                        <a:t>Think sparse, act dense</a:t>
                      </a:r>
                      <a:endParaRPr lang="en-GB" sz="3200" dirty="0"/>
                    </a:p>
                  </a:txBody>
                  <a:tcPr marT="91440" marB="91440" anchor="ctr"/>
                </a:tc>
                <a:extLst>
                  <a:ext uri="{0D108BD9-81ED-4DB2-BD59-A6C34878D82A}">
                    <a16:rowId xmlns:a16="http://schemas.microsoft.com/office/drawing/2014/main" val="112842329"/>
                  </a:ext>
                </a:extLst>
              </a:tr>
              <a:tr h="725383">
                <a:tc>
                  <a:txBody>
                    <a:bodyPr/>
                    <a:lstStyle/>
                    <a:p>
                      <a:r>
                        <a:rPr lang="en-US" sz="3200" dirty="0"/>
                        <a:t>#2</a:t>
                      </a:r>
                      <a:endParaRPr lang="en-GB" sz="3200" dirty="0"/>
                    </a:p>
                  </a:txBody>
                  <a:tcPr marT="91440" marB="91440" anchor="ctr"/>
                </a:tc>
                <a:tc>
                  <a:txBody>
                    <a:bodyPr/>
                    <a:lstStyle/>
                    <a:p>
                      <a:r>
                        <a:rPr lang="en-US" sz="3200" dirty="0"/>
                        <a:t>The two query problem</a:t>
                      </a:r>
                      <a:endParaRPr lang="en-GB" sz="3200" dirty="0"/>
                    </a:p>
                  </a:txBody>
                  <a:tcPr marT="91440" marB="91440" anchor="ctr"/>
                </a:tc>
                <a:extLst>
                  <a:ext uri="{0D108BD9-81ED-4DB2-BD59-A6C34878D82A}">
                    <a16:rowId xmlns:a16="http://schemas.microsoft.com/office/drawing/2014/main" val="705140263"/>
                  </a:ext>
                </a:extLst>
              </a:tr>
              <a:tr h="725383">
                <a:tc>
                  <a:txBody>
                    <a:bodyPr/>
                    <a:lstStyle/>
                    <a:p>
                      <a:r>
                        <a:rPr lang="en-US" sz="3200" dirty="0"/>
                        <a:t>#3</a:t>
                      </a:r>
                      <a:endParaRPr lang="en-GB" sz="3200" dirty="0"/>
                    </a:p>
                  </a:txBody>
                  <a:tcPr marT="91440" marB="91440" anchor="ctr"/>
                </a:tc>
                <a:tc>
                  <a:txBody>
                    <a:bodyPr/>
                    <a:lstStyle/>
                    <a:p>
                      <a:r>
                        <a:rPr lang="en-US" sz="3200" dirty="0"/>
                        <a:t>The Library or Librarian dilemma</a:t>
                      </a:r>
                      <a:endParaRPr lang="en-GB" sz="3200" dirty="0"/>
                    </a:p>
                  </a:txBody>
                  <a:tcPr marT="91440" marB="91440" anchor="ctr"/>
                </a:tc>
                <a:extLst>
                  <a:ext uri="{0D108BD9-81ED-4DB2-BD59-A6C34878D82A}">
                    <a16:rowId xmlns:a16="http://schemas.microsoft.com/office/drawing/2014/main" val="487187649"/>
                  </a:ext>
                </a:extLst>
              </a:tr>
              <a:tr h="725383">
                <a:tc>
                  <a:txBody>
                    <a:bodyPr/>
                    <a:lstStyle/>
                    <a:p>
                      <a:endParaRPr lang="en-GB" sz="3200" dirty="0"/>
                    </a:p>
                  </a:txBody>
                  <a:tcPr marT="91440" marB="91440" anchor="ctr"/>
                </a:tc>
                <a:tc>
                  <a:txBody>
                    <a:bodyPr/>
                    <a:lstStyle/>
                    <a:p>
                      <a:endParaRPr lang="en-GB" sz="3200" dirty="0"/>
                    </a:p>
                  </a:txBody>
                  <a:tcPr marT="91440" marB="91440" anchor="ctr"/>
                </a:tc>
                <a:extLst>
                  <a:ext uri="{0D108BD9-81ED-4DB2-BD59-A6C34878D82A}">
                    <a16:rowId xmlns:a16="http://schemas.microsoft.com/office/drawing/2014/main" val="2717847892"/>
                  </a:ext>
                </a:extLst>
              </a:tr>
              <a:tr h="725383">
                <a:tc>
                  <a:txBody>
                    <a:bodyPr/>
                    <a:lstStyle/>
                    <a:p>
                      <a:endParaRPr lang="en-GB" sz="3200" dirty="0"/>
                    </a:p>
                  </a:txBody>
                  <a:tcPr marT="91440" marB="91440" anchor="ctr"/>
                </a:tc>
                <a:tc>
                  <a:txBody>
                    <a:bodyPr/>
                    <a:lstStyle/>
                    <a:p>
                      <a:endParaRPr lang="en-GB" sz="3200" dirty="0"/>
                    </a:p>
                  </a:txBody>
                  <a:tcPr marT="91440" marB="91440" anchor="ctr"/>
                </a:tc>
                <a:extLst>
                  <a:ext uri="{0D108BD9-81ED-4DB2-BD59-A6C34878D82A}">
                    <a16:rowId xmlns:a16="http://schemas.microsoft.com/office/drawing/2014/main" val="595626884"/>
                  </a:ext>
                </a:extLst>
              </a:tr>
            </a:tbl>
          </a:graphicData>
        </a:graphic>
      </p:graphicFrame>
      <p:sp>
        <p:nvSpPr>
          <p:cNvPr id="2" name="Title 1">
            <a:extLst>
              <a:ext uri="{FF2B5EF4-FFF2-40B4-BE49-F238E27FC236}">
                <a16:creationId xmlns:a16="http://schemas.microsoft.com/office/drawing/2014/main" id="{D73B4F75-22EE-4FFE-8C99-944684CEF41B}"/>
              </a:ext>
            </a:extLst>
          </p:cNvPr>
          <p:cNvSpPr>
            <a:spLocks noGrp="1"/>
          </p:cNvSpPr>
          <p:nvPr>
            <p:ph type="title"/>
          </p:nvPr>
        </p:nvSpPr>
        <p:spPr/>
        <p:txBody>
          <a:bodyPr>
            <a:normAutofit fontScale="90000"/>
          </a:bodyPr>
          <a:lstStyle/>
          <a:p>
            <a:r>
              <a:rPr lang="en-US" sz="9600" dirty="0"/>
              <a:t>Lessons Learned</a:t>
            </a:r>
            <a:endParaRPr lang="en-GB" sz="9600" dirty="0"/>
          </a:p>
        </p:txBody>
      </p:sp>
    </p:spTree>
    <p:extLst>
      <p:ext uri="{BB962C8B-B14F-4D97-AF65-F5344CB8AC3E}">
        <p14:creationId xmlns:p14="http://schemas.microsoft.com/office/powerpoint/2010/main" val="1393458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BD573A62-4A06-41E5-9223-42F59AE72661}"/>
              </a:ext>
            </a:extLst>
          </p:cNvPr>
          <p:cNvPicPr>
            <a:picLocks noChangeAspect="1"/>
          </p:cNvPicPr>
          <p:nvPr/>
        </p:nvPicPr>
        <p:blipFill>
          <a:blip r:embed="rId3"/>
          <a:stretch>
            <a:fillRect/>
          </a:stretch>
        </p:blipFill>
        <p:spPr>
          <a:xfrm>
            <a:off x="2818157" y="2434055"/>
            <a:ext cx="6555687" cy="1989890"/>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spTree>
    <p:extLst>
      <p:ext uri="{BB962C8B-B14F-4D97-AF65-F5344CB8AC3E}">
        <p14:creationId xmlns:p14="http://schemas.microsoft.com/office/powerpoint/2010/main" val="2413887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E28CF8-663C-4EE9-9746-F74FA0FAD3CE}"/>
              </a:ext>
            </a:extLst>
          </p:cNvPr>
          <p:cNvSpPr>
            <a:spLocks noGrp="1"/>
          </p:cNvSpPr>
          <p:nvPr>
            <p:ph type="body" idx="1"/>
          </p:nvPr>
        </p:nvSpPr>
        <p:spPr>
          <a:xfrm>
            <a:off x="831850" y="1729666"/>
            <a:ext cx="10515600" cy="1500187"/>
          </a:xfrm>
        </p:spPr>
        <p:txBody>
          <a:bodyPr anchor="b">
            <a:normAutofit/>
          </a:bodyPr>
          <a:lstStyle/>
          <a:p>
            <a:r>
              <a:rPr lang="en-US" sz="4000" dirty="0"/>
              <a:t>Lesson #4</a:t>
            </a:r>
            <a:endParaRPr lang="en-GB" sz="4000" dirty="0"/>
          </a:p>
        </p:txBody>
      </p:sp>
      <p:sp>
        <p:nvSpPr>
          <p:cNvPr id="6" name="Title 3">
            <a:extLst>
              <a:ext uri="{FF2B5EF4-FFF2-40B4-BE49-F238E27FC236}">
                <a16:creationId xmlns:a16="http://schemas.microsoft.com/office/drawing/2014/main" id="{C03A30F3-1873-42B1-92A9-E5FB7655920B}"/>
              </a:ext>
            </a:extLst>
          </p:cNvPr>
          <p:cNvSpPr>
            <a:spLocks noGrp="1"/>
          </p:cNvSpPr>
          <p:nvPr>
            <p:ph type="title"/>
          </p:nvPr>
        </p:nvSpPr>
        <p:spPr>
          <a:xfrm>
            <a:off x="831850" y="3377141"/>
            <a:ext cx="10515600" cy="1332622"/>
          </a:xfrm>
        </p:spPr>
        <p:txBody>
          <a:bodyPr anchor="t">
            <a:normAutofit/>
          </a:bodyPr>
          <a:lstStyle/>
          <a:p>
            <a:r>
              <a:rPr lang="en-US" sz="7200" dirty="0"/>
              <a:t>The Clever Hans problem</a:t>
            </a:r>
            <a:endParaRPr lang="en-GB" sz="7200" dirty="0"/>
          </a:p>
        </p:txBody>
      </p:sp>
    </p:spTree>
    <p:extLst>
      <p:ext uri="{BB962C8B-B14F-4D97-AF65-F5344CB8AC3E}">
        <p14:creationId xmlns:p14="http://schemas.microsoft.com/office/powerpoint/2010/main" val="2577228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e/e3/CleverHans.jpg">
            <a:extLst>
              <a:ext uri="{FF2B5EF4-FFF2-40B4-BE49-F238E27FC236}">
                <a16:creationId xmlns:a16="http://schemas.microsoft.com/office/drawing/2014/main" id="{BB350454-BC55-459D-AE7E-AB81B4EA5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710" y="2816602"/>
            <a:ext cx="4448303" cy="2985847"/>
          </a:xfrm>
          <a:prstGeom prst="rect">
            <a:avLst/>
          </a:prstGeom>
          <a:noFill/>
          <a:effectLst>
            <a:reflection blurRad="6350" stA="50000" endA="275" endPos="10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5" name="Text Placeholder 6">
            <a:extLst>
              <a:ext uri="{FF2B5EF4-FFF2-40B4-BE49-F238E27FC236}">
                <a16:creationId xmlns:a16="http://schemas.microsoft.com/office/drawing/2014/main" id="{F4C84509-A34A-48D5-9CD1-9B5EC44D61F0}"/>
              </a:ext>
            </a:extLst>
          </p:cNvPr>
          <p:cNvSpPr txBox="1">
            <a:spLocks/>
          </p:cNvSpPr>
          <p:nvPr/>
        </p:nvSpPr>
        <p:spPr>
          <a:xfrm>
            <a:off x="497090" y="1116918"/>
            <a:ext cx="5578454" cy="4685531"/>
          </a:xfrm>
          <a:prstGeom prst="rect">
            <a:avLst/>
          </a:prstGeom>
        </p:spPr>
        <p:txBody>
          <a:bodyPr anchor="b">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800"/>
              </a:spcBef>
              <a:buNone/>
            </a:pPr>
            <a:r>
              <a:rPr lang="en-GB" dirty="0">
                <a:latin typeface="+mj-lt"/>
              </a:rPr>
              <a:t>Clever Hans was a horse claimed to have been capable of performing arithmetic and other intellectual tasks.</a:t>
            </a:r>
          </a:p>
          <a:p>
            <a:pPr marL="0" indent="0">
              <a:lnSpc>
                <a:spcPct val="120000"/>
              </a:lnSpc>
              <a:spcBef>
                <a:spcPts val="2400"/>
              </a:spcBef>
              <a:buNone/>
            </a:pPr>
            <a:r>
              <a:rPr lang="en-GB" dirty="0">
                <a:latin typeface="+mj-lt"/>
              </a:rPr>
              <a:t>"If the eighth day of the month comes on a Tuesday, what is the date of the following Friday?“</a:t>
            </a:r>
          </a:p>
          <a:p>
            <a:pPr marL="0" indent="0">
              <a:lnSpc>
                <a:spcPct val="120000"/>
              </a:lnSpc>
              <a:spcBef>
                <a:spcPts val="600"/>
              </a:spcBef>
              <a:buNone/>
            </a:pPr>
            <a:r>
              <a:rPr lang="en-GB" dirty="0">
                <a:latin typeface="+mj-lt"/>
              </a:rPr>
              <a:t>Hans would answer by tapping his hoof.</a:t>
            </a:r>
          </a:p>
          <a:p>
            <a:pPr marL="0" indent="0">
              <a:lnSpc>
                <a:spcPct val="120000"/>
              </a:lnSpc>
              <a:spcBef>
                <a:spcPts val="2400"/>
              </a:spcBef>
              <a:buNone/>
            </a:pPr>
            <a:r>
              <a:rPr lang="en-GB" dirty="0">
                <a:latin typeface="+mj-lt"/>
              </a:rPr>
              <a:t>In fact, the horse was purported to have been responding directly to involuntary cues in the body language of the human trainer, who had the faculties to solve each problem. The trainer was entirely unaware that he was providing such cues.</a:t>
            </a:r>
          </a:p>
          <a:p>
            <a:pPr marL="0" indent="0" algn="r">
              <a:lnSpc>
                <a:spcPct val="120000"/>
              </a:lnSpc>
              <a:spcBef>
                <a:spcPts val="1800"/>
              </a:spcBef>
              <a:buNone/>
            </a:pPr>
            <a:r>
              <a:rPr lang="en-US" sz="1800" dirty="0">
                <a:latin typeface="+mj-lt"/>
              </a:rPr>
              <a:t>(</a:t>
            </a:r>
            <a:r>
              <a:rPr lang="en-GB" sz="1800" dirty="0">
                <a:latin typeface="+mj-lt"/>
              </a:rPr>
              <a:t>source: Wikipedia)</a:t>
            </a:r>
          </a:p>
        </p:txBody>
      </p:sp>
    </p:spTree>
    <p:extLst>
      <p:ext uri="{BB962C8B-B14F-4D97-AF65-F5344CB8AC3E}">
        <p14:creationId xmlns:p14="http://schemas.microsoft.com/office/powerpoint/2010/main" val="3268868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4B96DAB-02D7-4986-B6B8-9DBC94A4DF3A}"/>
              </a:ext>
            </a:extLst>
          </p:cNvPr>
          <p:cNvGrpSpPr/>
          <p:nvPr/>
        </p:nvGrpSpPr>
        <p:grpSpPr>
          <a:xfrm>
            <a:off x="2043383" y="824996"/>
            <a:ext cx="8105234" cy="5208009"/>
            <a:chOff x="2360298" y="749052"/>
            <a:chExt cx="8105234" cy="5208009"/>
          </a:xfrm>
        </p:grpSpPr>
        <p:grpSp>
          <p:nvGrpSpPr>
            <p:cNvPr id="2" name="Group 1">
              <a:extLst>
                <a:ext uri="{FF2B5EF4-FFF2-40B4-BE49-F238E27FC236}">
                  <a16:creationId xmlns:a16="http://schemas.microsoft.com/office/drawing/2014/main" id="{F461281F-FB0A-450C-B0C6-623ADA55B93D}"/>
                </a:ext>
              </a:extLst>
            </p:cNvPr>
            <p:cNvGrpSpPr/>
            <p:nvPr/>
          </p:nvGrpSpPr>
          <p:grpSpPr>
            <a:xfrm>
              <a:off x="2360298" y="2053501"/>
              <a:ext cx="1527414" cy="3289894"/>
              <a:chOff x="5582181" y="2053501"/>
              <a:chExt cx="1527414" cy="3289894"/>
            </a:xfrm>
          </p:grpSpPr>
          <p:pic>
            <p:nvPicPr>
              <p:cNvPr id="4" name="Picture 3">
                <a:extLst>
                  <a:ext uri="{FF2B5EF4-FFF2-40B4-BE49-F238E27FC236}">
                    <a16:creationId xmlns:a16="http://schemas.microsoft.com/office/drawing/2014/main" id="{6B354B3A-FB66-46A2-9F5D-78D75BD48FF8}"/>
                  </a:ext>
                </a:extLst>
              </p:cNvPr>
              <p:cNvPicPr>
                <a:picLocks noChangeAspect="1"/>
              </p:cNvPicPr>
              <p:nvPr/>
            </p:nvPicPr>
            <p:blipFill>
              <a:blip r:embed="rId3"/>
              <a:stretch>
                <a:fillRect/>
              </a:stretch>
            </p:blipFill>
            <p:spPr>
              <a:xfrm>
                <a:off x="5582181" y="2053501"/>
                <a:ext cx="1527414" cy="2150966"/>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sp>
            <p:nvSpPr>
              <p:cNvPr id="5" name="TextBox 4">
                <a:extLst>
                  <a:ext uri="{FF2B5EF4-FFF2-40B4-BE49-F238E27FC236}">
                    <a16:creationId xmlns:a16="http://schemas.microsoft.com/office/drawing/2014/main" id="{D1C8662E-89BD-4A92-B85A-7450D6A2C4DD}"/>
                  </a:ext>
                </a:extLst>
              </p:cNvPr>
              <p:cNvSpPr txBox="1"/>
              <p:nvPr/>
            </p:nvSpPr>
            <p:spPr>
              <a:xfrm>
                <a:off x="5582181" y="4943285"/>
                <a:ext cx="152741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mj-lt"/>
                  </a:rPr>
                  <a:t>Today</a:t>
                </a:r>
              </a:p>
            </p:txBody>
          </p:sp>
        </p:grpSp>
        <p:grpSp>
          <p:nvGrpSpPr>
            <p:cNvPr id="3" name="Group 2">
              <a:extLst>
                <a:ext uri="{FF2B5EF4-FFF2-40B4-BE49-F238E27FC236}">
                  <a16:creationId xmlns:a16="http://schemas.microsoft.com/office/drawing/2014/main" id="{2D387844-F5D5-4818-8AB1-ACD259AF1354}"/>
                </a:ext>
              </a:extLst>
            </p:cNvPr>
            <p:cNvGrpSpPr/>
            <p:nvPr/>
          </p:nvGrpSpPr>
          <p:grpSpPr>
            <a:xfrm>
              <a:off x="5684793" y="2053501"/>
              <a:ext cx="1564236" cy="3269745"/>
              <a:chOff x="7669027" y="2073650"/>
              <a:chExt cx="1564236" cy="3269745"/>
            </a:xfrm>
          </p:grpSpPr>
          <p:pic>
            <p:nvPicPr>
              <p:cNvPr id="6" name="Picture 5">
                <a:extLst>
                  <a:ext uri="{FF2B5EF4-FFF2-40B4-BE49-F238E27FC236}">
                    <a16:creationId xmlns:a16="http://schemas.microsoft.com/office/drawing/2014/main" id="{32EAF316-F295-44DE-AAD9-DDAB976A126D}"/>
                  </a:ext>
                </a:extLst>
              </p:cNvPr>
              <p:cNvPicPr>
                <a:picLocks noChangeAspect="1"/>
              </p:cNvPicPr>
              <p:nvPr/>
            </p:nvPicPr>
            <p:blipFill>
              <a:blip r:embed="rId4"/>
              <a:stretch>
                <a:fillRect/>
              </a:stretch>
            </p:blipFill>
            <p:spPr>
              <a:xfrm>
                <a:off x="7669028" y="2073650"/>
                <a:ext cx="1564235" cy="2149961"/>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sp>
            <p:nvSpPr>
              <p:cNvPr id="7" name="TextBox 6">
                <a:extLst>
                  <a:ext uri="{FF2B5EF4-FFF2-40B4-BE49-F238E27FC236}">
                    <a16:creationId xmlns:a16="http://schemas.microsoft.com/office/drawing/2014/main" id="{69168CC8-1A3D-45AF-AD54-A01194147DFF}"/>
                  </a:ext>
                </a:extLst>
              </p:cNvPr>
              <p:cNvSpPr txBox="1"/>
              <p:nvPr/>
            </p:nvSpPr>
            <p:spPr>
              <a:xfrm>
                <a:off x="7669027" y="4943285"/>
                <a:ext cx="156423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mj-lt"/>
                  </a:rPr>
                  <a:t>Recent</a:t>
                </a:r>
              </a:p>
            </p:txBody>
          </p:sp>
        </p:grpSp>
        <p:grpSp>
          <p:nvGrpSpPr>
            <p:cNvPr id="13" name="Group 12">
              <a:extLst>
                <a:ext uri="{FF2B5EF4-FFF2-40B4-BE49-F238E27FC236}">
                  <a16:creationId xmlns:a16="http://schemas.microsoft.com/office/drawing/2014/main" id="{2A0B9014-6497-453D-ABF2-FCA3933C98D2}"/>
                </a:ext>
              </a:extLst>
            </p:cNvPr>
            <p:cNvGrpSpPr/>
            <p:nvPr/>
          </p:nvGrpSpPr>
          <p:grpSpPr>
            <a:xfrm>
              <a:off x="9046108" y="2053501"/>
              <a:ext cx="1419424" cy="3903560"/>
              <a:chOff x="9831633" y="2053739"/>
              <a:chExt cx="1419424" cy="3903560"/>
            </a:xfrm>
          </p:grpSpPr>
          <p:pic>
            <p:nvPicPr>
              <p:cNvPr id="8" name="Picture 7">
                <a:extLst>
                  <a:ext uri="{FF2B5EF4-FFF2-40B4-BE49-F238E27FC236}">
                    <a16:creationId xmlns:a16="http://schemas.microsoft.com/office/drawing/2014/main" id="{BEBC83AD-1B0A-42A3-976D-15C0AA516A1A}"/>
                  </a:ext>
                </a:extLst>
              </p:cNvPr>
              <p:cNvPicPr>
                <a:picLocks noChangeAspect="1"/>
              </p:cNvPicPr>
              <p:nvPr/>
            </p:nvPicPr>
            <p:blipFill>
              <a:blip r:embed="rId5"/>
              <a:stretch>
                <a:fillRect/>
              </a:stretch>
            </p:blipFill>
            <p:spPr>
              <a:xfrm>
                <a:off x="9831633" y="2053739"/>
                <a:ext cx="1419424" cy="2152597"/>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sp>
            <p:nvSpPr>
              <p:cNvPr id="9" name="TextBox 8">
                <a:extLst>
                  <a:ext uri="{FF2B5EF4-FFF2-40B4-BE49-F238E27FC236}">
                    <a16:creationId xmlns:a16="http://schemas.microsoft.com/office/drawing/2014/main" id="{E1C1AD6F-6571-4A27-88F4-B173921027B0}"/>
                  </a:ext>
                </a:extLst>
              </p:cNvPr>
              <p:cNvSpPr txBox="1"/>
              <p:nvPr/>
            </p:nvSpPr>
            <p:spPr>
              <a:xfrm>
                <a:off x="9831634" y="4941636"/>
                <a:ext cx="1419423"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mj-lt"/>
                  </a:rPr>
                  <a:t>In older (1990s) TREC data</a:t>
                </a:r>
              </a:p>
            </p:txBody>
          </p:sp>
        </p:grpSp>
        <p:sp>
          <p:nvSpPr>
            <p:cNvPr id="10" name="Rectangle 9">
              <a:extLst>
                <a:ext uri="{FF2B5EF4-FFF2-40B4-BE49-F238E27FC236}">
                  <a16:creationId xmlns:a16="http://schemas.microsoft.com/office/drawing/2014/main" id="{DA39997C-D44B-43C7-9708-744C19EB6B9A}"/>
                </a:ext>
              </a:extLst>
            </p:cNvPr>
            <p:cNvSpPr/>
            <p:nvPr/>
          </p:nvSpPr>
          <p:spPr>
            <a:xfrm>
              <a:off x="3632472" y="749052"/>
              <a:ext cx="566887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effectLst/>
                  <a:uLnTx/>
                  <a:uFillTx/>
                  <a:latin typeface="+mj-lt"/>
                </a:rPr>
                <a:t>Query: </a:t>
              </a:r>
              <a:r>
                <a:rPr kumimoji="0" lang="en-US" sz="3200" b="0" i="0" u="none" strike="noStrike" kern="0" cap="none" spc="0" normalizeH="0" baseline="0" noProof="0" dirty="0" err="1">
                  <a:ln>
                    <a:noFill/>
                  </a:ln>
                  <a:effectLst/>
                  <a:uLnTx/>
                  <a:uFillTx/>
                  <a:latin typeface="+mj-lt"/>
                </a:rPr>
                <a:t>uk</a:t>
              </a:r>
              <a:r>
                <a:rPr kumimoji="0" lang="en-US" sz="3200" b="0" i="0" u="none" strike="noStrike" kern="0" cap="none" spc="0" normalizeH="0" baseline="0" noProof="0" dirty="0">
                  <a:ln>
                    <a:noFill/>
                  </a:ln>
                  <a:effectLst/>
                  <a:uLnTx/>
                  <a:uFillTx/>
                  <a:latin typeface="+mj-lt"/>
                </a:rPr>
                <a:t> prime minister</a:t>
              </a:r>
            </a:p>
          </p:txBody>
        </p:sp>
      </p:grpSp>
    </p:spTree>
    <p:extLst>
      <p:ext uri="{BB962C8B-B14F-4D97-AF65-F5344CB8AC3E}">
        <p14:creationId xmlns:p14="http://schemas.microsoft.com/office/powerpoint/2010/main" val="3728847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262128" y="2494721"/>
            <a:ext cx="5235664" cy="1130156"/>
          </a:xfrm>
        </p:spPr>
        <p:txBody>
          <a:bodyPr anchor="ctr">
            <a:normAutofit fontScale="90000"/>
          </a:bodyPr>
          <a:lstStyle/>
          <a:p>
            <a:pPr algn="ctr">
              <a:lnSpc>
                <a:spcPct val="120000"/>
              </a:lnSpc>
            </a:pPr>
            <a:r>
              <a:rPr lang="en-GB" dirty="0"/>
              <a:t>BM25</a:t>
            </a:r>
            <a:endParaRPr lang="en-GB" sz="7200" dirty="0"/>
          </a:p>
        </p:txBody>
      </p:sp>
      <p:sp>
        <p:nvSpPr>
          <p:cNvPr id="3" name="Title 3">
            <a:extLst>
              <a:ext uri="{FF2B5EF4-FFF2-40B4-BE49-F238E27FC236}">
                <a16:creationId xmlns:a16="http://schemas.microsoft.com/office/drawing/2014/main" id="{164E7B2D-40E0-49FF-ABDA-70B27A8CC3C6}"/>
              </a:ext>
            </a:extLst>
          </p:cNvPr>
          <p:cNvSpPr txBox="1">
            <a:spLocks/>
          </p:cNvSpPr>
          <p:nvPr/>
        </p:nvSpPr>
        <p:spPr>
          <a:xfrm>
            <a:off x="5503754" y="2494722"/>
            <a:ext cx="1250696" cy="113015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dirty="0"/>
              <a:t>vs.</a:t>
            </a:r>
            <a:endParaRPr lang="en-GB" sz="7200" dirty="0"/>
          </a:p>
        </p:txBody>
      </p:sp>
      <p:sp>
        <p:nvSpPr>
          <p:cNvPr id="6" name="Title 3">
            <a:extLst>
              <a:ext uri="{FF2B5EF4-FFF2-40B4-BE49-F238E27FC236}">
                <a16:creationId xmlns:a16="http://schemas.microsoft.com/office/drawing/2014/main" id="{E0E789B5-1429-447B-B00D-357335B71D88}"/>
              </a:ext>
            </a:extLst>
          </p:cNvPr>
          <p:cNvSpPr txBox="1">
            <a:spLocks/>
          </p:cNvSpPr>
          <p:nvPr/>
        </p:nvSpPr>
        <p:spPr>
          <a:xfrm>
            <a:off x="767432" y="3918347"/>
            <a:ext cx="4293807" cy="22672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sz="3100" dirty="0"/>
              <a:t>Inverse document frequency of terms</a:t>
            </a:r>
          </a:p>
        </p:txBody>
      </p:sp>
      <p:sp>
        <p:nvSpPr>
          <p:cNvPr id="9" name="Title 3">
            <a:extLst>
              <a:ext uri="{FF2B5EF4-FFF2-40B4-BE49-F238E27FC236}">
                <a16:creationId xmlns:a16="http://schemas.microsoft.com/office/drawing/2014/main" id="{DEFCD559-1750-45CB-800B-E4A397460078}"/>
              </a:ext>
            </a:extLst>
          </p:cNvPr>
          <p:cNvSpPr txBox="1">
            <a:spLocks/>
          </p:cNvSpPr>
          <p:nvPr/>
        </p:nvSpPr>
        <p:spPr>
          <a:xfrm>
            <a:off x="366638" y="3722703"/>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0" name="Title 3">
            <a:extLst>
              <a:ext uri="{FF2B5EF4-FFF2-40B4-BE49-F238E27FC236}">
                <a16:creationId xmlns:a16="http://schemas.microsoft.com/office/drawing/2014/main" id="{99E46405-B0C8-41E2-9E65-E7B686CF0BF7}"/>
              </a:ext>
            </a:extLst>
          </p:cNvPr>
          <p:cNvSpPr txBox="1">
            <a:spLocks/>
          </p:cNvSpPr>
          <p:nvPr/>
        </p:nvSpPr>
        <p:spPr>
          <a:xfrm>
            <a:off x="5061239" y="3722702"/>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4" name="Title 3">
            <a:extLst>
              <a:ext uri="{FF2B5EF4-FFF2-40B4-BE49-F238E27FC236}">
                <a16:creationId xmlns:a16="http://schemas.microsoft.com/office/drawing/2014/main" id="{32D1C359-904D-4E1F-BA45-06302C41C29A}"/>
              </a:ext>
            </a:extLst>
          </p:cNvPr>
          <p:cNvSpPr txBox="1">
            <a:spLocks/>
          </p:cNvSpPr>
          <p:nvPr/>
        </p:nvSpPr>
        <p:spPr>
          <a:xfrm>
            <a:off x="6754450" y="2494721"/>
            <a:ext cx="5235664" cy="1130156"/>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dirty="0"/>
              <a:t>Duet</a:t>
            </a:r>
            <a:endParaRPr lang="en-GB" sz="7200" dirty="0"/>
          </a:p>
        </p:txBody>
      </p:sp>
      <p:sp>
        <p:nvSpPr>
          <p:cNvPr id="15" name="Title 3">
            <a:extLst>
              <a:ext uri="{FF2B5EF4-FFF2-40B4-BE49-F238E27FC236}">
                <a16:creationId xmlns:a16="http://schemas.microsoft.com/office/drawing/2014/main" id="{9F18894E-5C81-4730-92CC-B3B629F825BC}"/>
              </a:ext>
            </a:extLst>
          </p:cNvPr>
          <p:cNvSpPr txBox="1">
            <a:spLocks/>
          </p:cNvSpPr>
          <p:nvPr/>
        </p:nvSpPr>
        <p:spPr>
          <a:xfrm>
            <a:off x="7259754" y="3918347"/>
            <a:ext cx="4293807" cy="22672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sz="3100" dirty="0"/>
              <a:t>Embeddings containing noisy co-occurrence information</a:t>
            </a:r>
          </a:p>
        </p:txBody>
      </p:sp>
      <p:sp>
        <p:nvSpPr>
          <p:cNvPr id="16" name="Title 3">
            <a:extLst>
              <a:ext uri="{FF2B5EF4-FFF2-40B4-BE49-F238E27FC236}">
                <a16:creationId xmlns:a16="http://schemas.microsoft.com/office/drawing/2014/main" id="{0844810E-F81B-43DF-9E44-3BF231932D01}"/>
              </a:ext>
            </a:extLst>
          </p:cNvPr>
          <p:cNvSpPr txBox="1">
            <a:spLocks/>
          </p:cNvSpPr>
          <p:nvPr/>
        </p:nvSpPr>
        <p:spPr>
          <a:xfrm>
            <a:off x="6858960" y="3722703"/>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7" name="Title 3">
            <a:extLst>
              <a:ext uri="{FF2B5EF4-FFF2-40B4-BE49-F238E27FC236}">
                <a16:creationId xmlns:a16="http://schemas.microsoft.com/office/drawing/2014/main" id="{7BF7A8AE-7319-4886-8F22-7D28F3BDF4EB}"/>
              </a:ext>
            </a:extLst>
          </p:cNvPr>
          <p:cNvSpPr txBox="1">
            <a:spLocks/>
          </p:cNvSpPr>
          <p:nvPr/>
        </p:nvSpPr>
        <p:spPr>
          <a:xfrm>
            <a:off x="11553561" y="3722702"/>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1" name="Title 3">
            <a:extLst>
              <a:ext uri="{FF2B5EF4-FFF2-40B4-BE49-F238E27FC236}">
                <a16:creationId xmlns:a16="http://schemas.microsoft.com/office/drawing/2014/main" id="{6C7F5C4F-500D-47A5-A073-CABE1AD27412}"/>
              </a:ext>
            </a:extLst>
          </p:cNvPr>
          <p:cNvSpPr txBox="1">
            <a:spLocks/>
          </p:cNvSpPr>
          <p:nvPr/>
        </p:nvSpPr>
        <p:spPr>
          <a:xfrm>
            <a:off x="838200" y="591139"/>
            <a:ext cx="10515600" cy="100445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sz="5400" dirty="0"/>
              <a:t>What corpus statistics do they depend on?</a:t>
            </a:r>
            <a:endParaRPr lang="en-GB" sz="6600" dirty="0"/>
          </a:p>
        </p:txBody>
      </p:sp>
    </p:spTree>
    <p:extLst>
      <p:ext uri="{BB962C8B-B14F-4D97-AF65-F5344CB8AC3E}">
        <p14:creationId xmlns:p14="http://schemas.microsoft.com/office/powerpoint/2010/main" val="3919279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838200" y="2002632"/>
            <a:ext cx="10515600" cy="2852737"/>
          </a:xfrm>
        </p:spPr>
        <p:txBody>
          <a:bodyPr anchor="ctr">
            <a:normAutofit/>
          </a:bodyPr>
          <a:lstStyle/>
          <a:p>
            <a:pPr>
              <a:lnSpc>
                <a:spcPct val="120000"/>
              </a:lnSpc>
            </a:pPr>
            <a:r>
              <a:rPr lang="en-GB" sz="4400" dirty="0"/>
              <a:t>Cross domain performance is an important requirement in many IR scenarios</a:t>
            </a:r>
            <a:br>
              <a:rPr lang="en-GB" sz="4400" dirty="0"/>
            </a:br>
            <a:r>
              <a:rPr lang="en-GB" sz="4400" dirty="0"/>
              <a:t>e.g., enterprise search</a:t>
            </a:r>
            <a:endParaRPr lang="en-GB" sz="5400" dirty="0"/>
          </a:p>
        </p:txBody>
      </p:sp>
    </p:spTree>
    <p:extLst>
      <p:ext uri="{BB962C8B-B14F-4D97-AF65-F5344CB8AC3E}">
        <p14:creationId xmlns:p14="http://schemas.microsoft.com/office/powerpoint/2010/main" val="1012847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lp.stanford.edu/manning/images/Christopher_Manning_027_1154x1154.jpg">
            <a:extLst>
              <a:ext uri="{FF2B5EF4-FFF2-40B4-BE49-F238E27FC236}">
                <a16:creationId xmlns:a16="http://schemas.microsoft.com/office/drawing/2014/main" id="{E8804183-A09D-4DB0-9A14-84FF9637B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23" y="762975"/>
            <a:ext cx="2313616" cy="23136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30110E-0620-4EEF-8960-8EEE71536E7C}"/>
              </a:ext>
            </a:extLst>
          </p:cNvPr>
          <p:cNvSpPr txBox="1"/>
          <p:nvPr/>
        </p:nvSpPr>
        <p:spPr>
          <a:xfrm>
            <a:off x="1510861" y="3379605"/>
            <a:ext cx="331076" cy="1323439"/>
          </a:xfrm>
          <a:prstGeom prst="rect">
            <a:avLst/>
          </a:prstGeom>
          <a:noFill/>
        </p:spPr>
        <p:txBody>
          <a:bodyPr wrap="square" rtlCol="0" anchor="ctr">
            <a:spAutoFit/>
          </a:bodyPr>
          <a:lstStyle/>
          <a:p>
            <a:pPr algn="ctr"/>
            <a:r>
              <a:rPr lang="en-US" sz="8000" dirty="0">
                <a:solidFill>
                  <a:prstClr val="white">
                    <a:lumMod val="75000"/>
                  </a:prstClr>
                </a:solidFill>
                <a:latin typeface="Arial Rounded MT Bold" panose="020F0704030504030204" pitchFamily="34" charset="0"/>
              </a:rPr>
              <a:t>“</a:t>
            </a:r>
            <a:endParaRPr lang="en-GB" sz="6600" dirty="0">
              <a:solidFill>
                <a:prstClr val="white">
                  <a:lumMod val="75000"/>
                </a:prstClr>
              </a:solidFill>
              <a:latin typeface="Arial Rounded MT Bold" panose="020F0704030504030204" pitchFamily="34" charset="0"/>
            </a:endParaRPr>
          </a:p>
        </p:txBody>
      </p:sp>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1676400" y="3076591"/>
            <a:ext cx="10515600" cy="2852737"/>
          </a:xfrm>
        </p:spPr>
        <p:txBody>
          <a:bodyPr anchor="ctr">
            <a:normAutofit/>
          </a:bodyPr>
          <a:lstStyle/>
          <a:p>
            <a:pPr>
              <a:lnSpc>
                <a:spcPct val="120000"/>
              </a:lnSpc>
            </a:pPr>
            <a:r>
              <a:rPr lang="en-GB" sz="5400" dirty="0"/>
              <a:t>Word2vec is the sriracha sauce of deep learning!</a:t>
            </a:r>
            <a:endParaRPr lang="en-GB" sz="6600" dirty="0"/>
          </a:p>
        </p:txBody>
      </p:sp>
    </p:spTree>
    <p:extLst>
      <p:ext uri="{BB962C8B-B14F-4D97-AF65-F5344CB8AC3E}">
        <p14:creationId xmlns:p14="http://schemas.microsoft.com/office/powerpoint/2010/main" val="1350378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886F00-39C5-433D-94BE-8789B2C90022}"/>
              </a:ext>
            </a:extLst>
          </p:cNvPr>
          <p:cNvPicPr>
            <a:picLocks noChangeAspect="1"/>
          </p:cNvPicPr>
          <p:nvPr/>
        </p:nvPicPr>
        <p:blipFill>
          <a:blip r:embed="rId3"/>
          <a:stretch>
            <a:fillRect/>
          </a:stretch>
        </p:blipFill>
        <p:spPr>
          <a:xfrm>
            <a:off x="2006771" y="1965823"/>
            <a:ext cx="8178459" cy="2926355"/>
          </a:xfrm>
          <a:prstGeom prst="rect">
            <a:avLst/>
          </a:prstGeom>
          <a:effectLst>
            <a:reflection blurRad="6350" stA="50000" endA="275" endPos="10000" dist="101600" dir="5400000" sy="-100000" algn="bl" rotWithShape="0"/>
          </a:effectLst>
        </p:spPr>
      </p:pic>
      <p:sp>
        <p:nvSpPr>
          <p:cNvPr id="3" name="TextBox 2">
            <a:extLst>
              <a:ext uri="{FF2B5EF4-FFF2-40B4-BE49-F238E27FC236}">
                <a16:creationId xmlns:a16="http://schemas.microsoft.com/office/drawing/2014/main" id="{1E33C266-245F-4DD3-850B-ED4A703C5134}"/>
              </a:ext>
            </a:extLst>
          </p:cNvPr>
          <p:cNvSpPr txBox="1"/>
          <p:nvPr/>
        </p:nvSpPr>
        <p:spPr>
          <a:xfrm>
            <a:off x="2185327" y="6583744"/>
            <a:ext cx="7821347" cy="253916"/>
          </a:xfrm>
          <a:prstGeom prst="rect">
            <a:avLst/>
          </a:prstGeom>
          <a:noFill/>
        </p:spPr>
        <p:txBody>
          <a:bodyPr wrap="square" rtlCol="0">
            <a:spAutoFit/>
          </a:bodyPr>
          <a:lstStyle/>
          <a:p>
            <a:pPr lvl="0" algn="ctr" defTabSz="914400">
              <a:defRPr/>
            </a:pPr>
            <a:r>
              <a:rPr lang="en-US" sz="1050" kern="0" dirty="0"/>
              <a:t>Cohen, Mitra, Hofmann, and Croft. </a:t>
            </a:r>
            <a:r>
              <a:rPr lang="en-GB" sz="1050" dirty="0">
                <a:hlinkClick r:id="rId4"/>
              </a:rPr>
              <a:t>Cross Domain Regularization for Neural Ranking Models using Adversarial Learning</a:t>
            </a:r>
            <a:r>
              <a:rPr lang="en-US" sz="1050" kern="0" dirty="0"/>
              <a:t>. 2018.</a:t>
            </a:r>
          </a:p>
        </p:txBody>
      </p:sp>
    </p:spTree>
    <p:extLst>
      <p:ext uri="{BB962C8B-B14F-4D97-AF65-F5344CB8AC3E}">
        <p14:creationId xmlns:p14="http://schemas.microsoft.com/office/powerpoint/2010/main" val="3291117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D46C0-DEDC-479A-BC51-F96EC120F19D}"/>
              </a:ext>
            </a:extLst>
          </p:cNvPr>
          <p:cNvPicPr>
            <a:picLocks noChangeAspect="1"/>
          </p:cNvPicPr>
          <p:nvPr/>
        </p:nvPicPr>
        <p:blipFill>
          <a:blip r:embed="rId3"/>
          <a:stretch>
            <a:fillRect/>
          </a:stretch>
        </p:blipFill>
        <p:spPr>
          <a:xfrm>
            <a:off x="994180" y="1599251"/>
            <a:ext cx="10203640" cy="3659498"/>
          </a:xfrm>
          <a:prstGeom prst="rect">
            <a:avLst/>
          </a:prstGeom>
          <a:effectLst>
            <a:reflection blurRad="6350" stA="50000" endA="275" endPos="10000" dist="101600" dir="5400000" sy="-100000" algn="bl" rotWithShape="0"/>
          </a:effectLst>
        </p:spPr>
      </p:pic>
      <p:sp>
        <p:nvSpPr>
          <p:cNvPr id="3" name="TextBox 2">
            <a:extLst>
              <a:ext uri="{FF2B5EF4-FFF2-40B4-BE49-F238E27FC236}">
                <a16:creationId xmlns:a16="http://schemas.microsoft.com/office/drawing/2014/main" id="{48A91E11-05DA-4A14-BB26-E19E60D40675}"/>
              </a:ext>
            </a:extLst>
          </p:cNvPr>
          <p:cNvSpPr txBox="1"/>
          <p:nvPr/>
        </p:nvSpPr>
        <p:spPr>
          <a:xfrm>
            <a:off x="2185327" y="6583744"/>
            <a:ext cx="7821347" cy="253916"/>
          </a:xfrm>
          <a:prstGeom prst="rect">
            <a:avLst/>
          </a:prstGeom>
          <a:noFill/>
        </p:spPr>
        <p:txBody>
          <a:bodyPr wrap="square" rtlCol="0">
            <a:spAutoFit/>
          </a:bodyPr>
          <a:lstStyle/>
          <a:p>
            <a:pPr lvl="0" algn="ctr" defTabSz="914400">
              <a:defRPr/>
            </a:pPr>
            <a:r>
              <a:rPr lang="en-US" sz="1050" kern="0" dirty="0"/>
              <a:t>Cohen, Mitra, Hofmann, and Croft. </a:t>
            </a:r>
            <a:r>
              <a:rPr lang="en-GB" sz="1050" dirty="0">
                <a:hlinkClick r:id="rId4"/>
              </a:rPr>
              <a:t>Cross Domain Regularization for Neural Ranking Models using Adversarial Learning</a:t>
            </a:r>
            <a:r>
              <a:rPr lang="en-US" sz="1050" kern="0" dirty="0"/>
              <a:t>. 2018.</a:t>
            </a:r>
          </a:p>
        </p:txBody>
      </p:sp>
    </p:spTree>
    <p:extLst>
      <p:ext uri="{BB962C8B-B14F-4D97-AF65-F5344CB8AC3E}">
        <p14:creationId xmlns:p14="http://schemas.microsoft.com/office/powerpoint/2010/main" val="1028768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08472-4F7F-45CE-81DA-4B85608DC9B7}"/>
              </a:ext>
            </a:extLst>
          </p:cNvPr>
          <p:cNvPicPr>
            <a:picLocks noChangeAspect="1"/>
          </p:cNvPicPr>
          <p:nvPr/>
        </p:nvPicPr>
        <p:blipFill>
          <a:blip r:embed="rId3"/>
          <a:stretch>
            <a:fillRect/>
          </a:stretch>
        </p:blipFill>
        <p:spPr>
          <a:xfrm>
            <a:off x="6937148" y="632102"/>
            <a:ext cx="4312281" cy="5593796"/>
          </a:xfrm>
          <a:prstGeom prst="rect">
            <a:avLst/>
          </a:prstGeom>
          <a:effectLst>
            <a:reflection blurRad="6350" stA="50000" endA="275" endPos="10000" dist="101600" dir="5400000" sy="-100000" algn="bl" rotWithShape="0"/>
          </a:effectLst>
        </p:spPr>
      </p:pic>
      <p:sp>
        <p:nvSpPr>
          <p:cNvPr id="3" name="Text Placeholder 6">
            <a:extLst>
              <a:ext uri="{FF2B5EF4-FFF2-40B4-BE49-F238E27FC236}">
                <a16:creationId xmlns:a16="http://schemas.microsoft.com/office/drawing/2014/main" id="{9F2490F7-C6B8-4892-93F3-6BF1C5EFCC86}"/>
              </a:ext>
            </a:extLst>
          </p:cNvPr>
          <p:cNvSpPr txBox="1">
            <a:spLocks/>
          </p:cNvSpPr>
          <p:nvPr/>
        </p:nvSpPr>
        <p:spPr>
          <a:xfrm>
            <a:off x="787232" y="1371598"/>
            <a:ext cx="3790905" cy="443085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dirty="0">
                <a:latin typeface="+mj-lt"/>
              </a:rPr>
              <a:t>Ethical questions about over dependence on correlations</a:t>
            </a:r>
          </a:p>
        </p:txBody>
      </p:sp>
      <p:sp>
        <p:nvSpPr>
          <p:cNvPr id="4" name="TextBox 3">
            <a:extLst>
              <a:ext uri="{FF2B5EF4-FFF2-40B4-BE49-F238E27FC236}">
                <a16:creationId xmlns:a16="http://schemas.microsoft.com/office/drawing/2014/main" id="{AF032E23-DE98-41A3-A6E7-26434B54FBCE}"/>
              </a:ext>
            </a:extLst>
          </p:cNvPr>
          <p:cNvSpPr txBox="1"/>
          <p:nvPr/>
        </p:nvSpPr>
        <p:spPr>
          <a:xfrm>
            <a:off x="1313592" y="6583744"/>
            <a:ext cx="9564816" cy="253916"/>
          </a:xfrm>
          <a:prstGeom prst="rect">
            <a:avLst/>
          </a:prstGeom>
          <a:noFill/>
        </p:spPr>
        <p:txBody>
          <a:bodyPr wrap="square" rtlCol="0">
            <a:spAutoFit/>
          </a:bodyPr>
          <a:lstStyle/>
          <a:p>
            <a:pPr lvl="0" algn="ctr" defTabSz="914400">
              <a:defRPr/>
            </a:pPr>
            <a:r>
              <a:rPr lang="en-US" sz="1050" kern="0" dirty="0"/>
              <a:t>Bolukbasi, Chang, Zou, </a:t>
            </a:r>
            <a:r>
              <a:rPr lang="en-US" sz="1050" kern="0" dirty="0" err="1"/>
              <a:t>Saligrama</a:t>
            </a:r>
            <a:r>
              <a:rPr lang="en-US" sz="1050" kern="0" dirty="0"/>
              <a:t>, and </a:t>
            </a:r>
            <a:r>
              <a:rPr lang="en-US" sz="1050" kern="0" dirty="0" err="1"/>
              <a:t>Kalai</a:t>
            </a:r>
            <a:r>
              <a:rPr lang="en-US" sz="1050" kern="0" dirty="0"/>
              <a:t>. </a:t>
            </a:r>
            <a:r>
              <a:rPr lang="en-US" sz="1050" kern="0" dirty="0">
                <a:hlinkClick r:id="rId4"/>
              </a:rPr>
              <a:t>Man is to computer programmer as woman is to homemaker? debiasing word embeddings</a:t>
            </a:r>
            <a:r>
              <a:rPr lang="en-US" sz="1050" kern="0" dirty="0"/>
              <a:t>. 2016.</a:t>
            </a:r>
          </a:p>
        </p:txBody>
      </p:sp>
    </p:spTree>
    <p:extLst>
      <p:ext uri="{BB962C8B-B14F-4D97-AF65-F5344CB8AC3E}">
        <p14:creationId xmlns:p14="http://schemas.microsoft.com/office/powerpoint/2010/main" val="592065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FB5B42-EE46-4BF5-9705-F2E747EFA330}"/>
              </a:ext>
            </a:extLst>
          </p:cNvPr>
          <p:cNvPicPr>
            <a:picLocks noChangeAspect="1"/>
          </p:cNvPicPr>
          <p:nvPr/>
        </p:nvPicPr>
        <p:blipFill>
          <a:blip r:embed="rId3"/>
          <a:stretch>
            <a:fillRect/>
          </a:stretch>
        </p:blipFill>
        <p:spPr>
          <a:xfrm>
            <a:off x="1497480" y="1334074"/>
            <a:ext cx="9197040" cy="3634815"/>
          </a:xfrm>
          <a:prstGeom prst="rect">
            <a:avLst/>
          </a:prstGeom>
          <a:effectLst>
            <a:reflection blurRad="6350" stA="50000" endA="275" endPos="20000" dist="101600" dir="5400000" sy="-100000" algn="bl" rotWithShape="0"/>
          </a:effectLst>
        </p:spPr>
      </p:pic>
      <p:sp>
        <p:nvSpPr>
          <p:cNvPr id="3" name="TextBox 2">
            <a:extLst>
              <a:ext uri="{FF2B5EF4-FFF2-40B4-BE49-F238E27FC236}">
                <a16:creationId xmlns:a16="http://schemas.microsoft.com/office/drawing/2014/main" id="{45BB3649-1C75-4C50-BD00-128405806231}"/>
              </a:ext>
            </a:extLst>
          </p:cNvPr>
          <p:cNvSpPr txBox="1"/>
          <p:nvPr/>
        </p:nvSpPr>
        <p:spPr>
          <a:xfrm>
            <a:off x="1313592" y="6583744"/>
            <a:ext cx="9564816" cy="253916"/>
          </a:xfrm>
          <a:prstGeom prst="rect">
            <a:avLst/>
          </a:prstGeom>
          <a:noFill/>
        </p:spPr>
        <p:txBody>
          <a:bodyPr wrap="square" rtlCol="0">
            <a:spAutoFit/>
          </a:bodyPr>
          <a:lstStyle/>
          <a:p>
            <a:pPr lvl="0" algn="ctr" defTabSz="914400">
              <a:defRPr/>
            </a:pPr>
            <a:r>
              <a:rPr lang="en-US" sz="1050" kern="0" dirty="0"/>
              <a:t>Rekabsaz, Lupu, Hanbury, and Mitra. </a:t>
            </a:r>
            <a:r>
              <a:rPr lang="en-GB" sz="1050" dirty="0">
                <a:hlinkClick r:id="rId4"/>
              </a:rPr>
              <a:t>Explicit Neural Word Representation</a:t>
            </a:r>
            <a:r>
              <a:rPr lang="en-US" sz="1050" kern="0" dirty="0"/>
              <a:t>. 2017.</a:t>
            </a:r>
          </a:p>
        </p:txBody>
      </p:sp>
    </p:spTree>
    <p:extLst>
      <p:ext uri="{BB962C8B-B14F-4D97-AF65-F5344CB8AC3E}">
        <p14:creationId xmlns:p14="http://schemas.microsoft.com/office/powerpoint/2010/main" val="3232807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8071A19-508F-43AB-AA84-4993612BE141}"/>
              </a:ext>
            </a:extLst>
          </p:cNvPr>
          <p:cNvGraphicFramePr>
            <a:graphicFrameLocks noGrp="1"/>
          </p:cNvGraphicFramePr>
          <p:nvPr>
            <p:extLst>
              <p:ext uri="{D42A27DB-BD31-4B8C-83A1-F6EECF244321}">
                <p14:modId xmlns:p14="http://schemas.microsoft.com/office/powerpoint/2010/main" val="4279024447"/>
              </p:ext>
            </p:extLst>
          </p:nvPr>
        </p:nvGraphicFramePr>
        <p:xfrm>
          <a:off x="838200" y="2282931"/>
          <a:ext cx="10515600" cy="3626915"/>
        </p:xfrm>
        <a:graphic>
          <a:graphicData uri="http://schemas.openxmlformats.org/drawingml/2006/table">
            <a:tbl>
              <a:tblPr firstRow="1" bandRow="1">
                <a:tableStyleId>{2D5ABB26-0587-4C30-8999-92F81FD0307C}</a:tableStyleId>
              </a:tblPr>
              <a:tblGrid>
                <a:gridCol w="1524511">
                  <a:extLst>
                    <a:ext uri="{9D8B030D-6E8A-4147-A177-3AD203B41FA5}">
                      <a16:colId xmlns:a16="http://schemas.microsoft.com/office/drawing/2014/main" val="4032532751"/>
                    </a:ext>
                  </a:extLst>
                </a:gridCol>
                <a:gridCol w="8991089">
                  <a:extLst>
                    <a:ext uri="{9D8B030D-6E8A-4147-A177-3AD203B41FA5}">
                      <a16:colId xmlns:a16="http://schemas.microsoft.com/office/drawing/2014/main" val="3606737989"/>
                    </a:ext>
                  </a:extLst>
                </a:gridCol>
              </a:tblGrid>
              <a:tr h="725383">
                <a:tc>
                  <a:txBody>
                    <a:bodyPr/>
                    <a:lstStyle/>
                    <a:p>
                      <a:r>
                        <a:rPr lang="en-US" sz="3200" dirty="0"/>
                        <a:t>#1</a:t>
                      </a:r>
                      <a:endParaRPr lang="en-GB" sz="3200" dirty="0"/>
                    </a:p>
                  </a:txBody>
                  <a:tcPr marT="91440" marB="91440" anchor="ctr"/>
                </a:tc>
                <a:tc>
                  <a:txBody>
                    <a:bodyPr/>
                    <a:lstStyle/>
                    <a:p>
                      <a:r>
                        <a:rPr lang="en-US" sz="3200" dirty="0"/>
                        <a:t>Think sparse, act dense</a:t>
                      </a:r>
                      <a:endParaRPr lang="en-GB" sz="3200" dirty="0"/>
                    </a:p>
                  </a:txBody>
                  <a:tcPr marT="91440" marB="91440" anchor="ctr"/>
                </a:tc>
                <a:extLst>
                  <a:ext uri="{0D108BD9-81ED-4DB2-BD59-A6C34878D82A}">
                    <a16:rowId xmlns:a16="http://schemas.microsoft.com/office/drawing/2014/main" val="112842329"/>
                  </a:ext>
                </a:extLst>
              </a:tr>
              <a:tr h="725383">
                <a:tc>
                  <a:txBody>
                    <a:bodyPr/>
                    <a:lstStyle/>
                    <a:p>
                      <a:r>
                        <a:rPr lang="en-US" sz="3200" dirty="0"/>
                        <a:t>#2</a:t>
                      </a:r>
                      <a:endParaRPr lang="en-GB" sz="3200" dirty="0"/>
                    </a:p>
                  </a:txBody>
                  <a:tcPr marT="91440" marB="91440" anchor="ctr"/>
                </a:tc>
                <a:tc>
                  <a:txBody>
                    <a:bodyPr/>
                    <a:lstStyle/>
                    <a:p>
                      <a:r>
                        <a:rPr lang="en-US" sz="3200" dirty="0"/>
                        <a:t>The two query problem</a:t>
                      </a:r>
                      <a:endParaRPr lang="en-GB" sz="3200" dirty="0"/>
                    </a:p>
                  </a:txBody>
                  <a:tcPr marT="91440" marB="91440" anchor="ctr"/>
                </a:tc>
                <a:extLst>
                  <a:ext uri="{0D108BD9-81ED-4DB2-BD59-A6C34878D82A}">
                    <a16:rowId xmlns:a16="http://schemas.microsoft.com/office/drawing/2014/main" val="705140263"/>
                  </a:ext>
                </a:extLst>
              </a:tr>
              <a:tr h="725383">
                <a:tc>
                  <a:txBody>
                    <a:bodyPr/>
                    <a:lstStyle/>
                    <a:p>
                      <a:r>
                        <a:rPr lang="en-US" sz="3200" dirty="0"/>
                        <a:t>#3</a:t>
                      </a:r>
                      <a:endParaRPr lang="en-GB" sz="3200" dirty="0"/>
                    </a:p>
                  </a:txBody>
                  <a:tcPr marT="91440" marB="91440" anchor="ctr"/>
                </a:tc>
                <a:tc>
                  <a:txBody>
                    <a:bodyPr/>
                    <a:lstStyle/>
                    <a:p>
                      <a:r>
                        <a:rPr lang="en-US" sz="3200" dirty="0"/>
                        <a:t>The Library or Librarian dilemma</a:t>
                      </a:r>
                      <a:endParaRPr lang="en-GB" sz="3200" dirty="0"/>
                    </a:p>
                  </a:txBody>
                  <a:tcPr marT="91440" marB="91440" anchor="ctr"/>
                </a:tc>
                <a:extLst>
                  <a:ext uri="{0D108BD9-81ED-4DB2-BD59-A6C34878D82A}">
                    <a16:rowId xmlns:a16="http://schemas.microsoft.com/office/drawing/2014/main" val="487187649"/>
                  </a:ext>
                </a:extLst>
              </a:tr>
              <a:tr h="725383">
                <a:tc>
                  <a:txBody>
                    <a:bodyPr/>
                    <a:lstStyle/>
                    <a:p>
                      <a:r>
                        <a:rPr lang="en-US" sz="3200" dirty="0"/>
                        <a:t>#4</a:t>
                      </a:r>
                      <a:endParaRPr lang="en-GB" sz="3200" dirty="0"/>
                    </a:p>
                  </a:txBody>
                  <a:tcPr marT="91440" marB="91440" anchor="ctr"/>
                </a:tc>
                <a:tc>
                  <a:txBody>
                    <a:bodyPr/>
                    <a:lstStyle/>
                    <a:p>
                      <a:r>
                        <a:rPr lang="en-US" sz="3200" dirty="0"/>
                        <a:t>The Clever Hans problem</a:t>
                      </a:r>
                      <a:endParaRPr lang="en-GB" sz="3200" dirty="0"/>
                    </a:p>
                  </a:txBody>
                  <a:tcPr marT="91440" marB="91440" anchor="ctr"/>
                </a:tc>
                <a:extLst>
                  <a:ext uri="{0D108BD9-81ED-4DB2-BD59-A6C34878D82A}">
                    <a16:rowId xmlns:a16="http://schemas.microsoft.com/office/drawing/2014/main" val="2717847892"/>
                  </a:ext>
                </a:extLst>
              </a:tr>
              <a:tr h="725383">
                <a:tc>
                  <a:txBody>
                    <a:bodyPr/>
                    <a:lstStyle/>
                    <a:p>
                      <a:endParaRPr lang="en-GB" sz="3200" dirty="0"/>
                    </a:p>
                  </a:txBody>
                  <a:tcPr marT="91440" marB="91440" anchor="ctr"/>
                </a:tc>
                <a:tc>
                  <a:txBody>
                    <a:bodyPr/>
                    <a:lstStyle/>
                    <a:p>
                      <a:endParaRPr lang="en-GB" sz="3200" dirty="0"/>
                    </a:p>
                  </a:txBody>
                  <a:tcPr marT="91440" marB="91440" anchor="ctr"/>
                </a:tc>
                <a:extLst>
                  <a:ext uri="{0D108BD9-81ED-4DB2-BD59-A6C34878D82A}">
                    <a16:rowId xmlns:a16="http://schemas.microsoft.com/office/drawing/2014/main" val="595626884"/>
                  </a:ext>
                </a:extLst>
              </a:tr>
            </a:tbl>
          </a:graphicData>
        </a:graphic>
      </p:graphicFrame>
      <p:sp>
        <p:nvSpPr>
          <p:cNvPr id="2" name="Title 1">
            <a:extLst>
              <a:ext uri="{FF2B5EF4-FFF2-40B4-BE49-F238E27FC236}">
                <a16:creationId xmlns:a16="http://schemas.microsoft.com/office/drawing/2014/main" id="{D73B4F75-22EE-4FFE-8C99-944684CEF41B}"/>
              </a:ext>
            </a:extLst>
          </p:cNvPr>
          <p:cNvSpPr>
            <a:spLocks noGrp="1"/>
          </p:cNvSpPr>
          <p:nvPr>
            <p:ph type="title"/>
          </p:nvPr>
        </p:nvSpPr>
        <p:spPr/>
        <p:txBody>
          <a:bodyPr>
            <a:normAutofit fontScale="90000"/>
          </a:bodyPr>
          <a:lstStyle/>
          <a:p>
            <a:r>
              <a:rPr lang="en-US" sz="9600" dirty="0"/>
              <a:t>Lessons Learned</a:t>
            </a:r>
            <a:endParaRPr lang="en-GB" sz="9600" dirty="0"/>
          </a:p>
        </p:txBody>
      </p:sp>
    </p:spTree>
    <p:extLst>
      <p:ext uri="{BB962C8B-B14F-4D97-AF65-F5344CB8AC3E}">
        <p14:creationId xmlns:p14="http://schemas.microsoft.com/office/powerpoint/2010/main" val="2448361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E28CF8-663C-4EE9-9746-F74FA0FAD3CE}"/>
              </a:ext>
            </a:extLst>
          </p:cNvPr>
          <p:cNvSpPr>
            <a:spLocks noGrp="1"/>
          </p:cNvSpPr>
          <p:nvPr>
            <p:ph type="body" idx="1"/>
          </p:nvPr>
        </p:nvSpPr>
        <p:spPr>
          <a:xfrm>
            <a:off x="831850" y="1729666"/>
            <a:ext cx="10515600" cy="1500187"/>
          </a:xfrm>
        </p:spPr>
        <p:txBody>
          <a:bodyPr anchor="b">
            <a:normAutofit/>
          </a:bodyPr>
          <a:lstStyle/>
          <a:p>
            <a:r>
              <a:rPr lang="en-US" sz="4000" dirty="0"/>
              <a:t>Lesson #5</a:t>
            </a:r>
            <a:endParaRPr lang="en-GB" sz="4000" dirty="0"/>
          </a:p>
        </p:txBody>
      </p:sp>
      <p:sp>
        <p:nvSpPr>
          <p:cNvPr id="6" name="Title 3">
            <a:extLst>
              <a:ext uri="{FF2B5EF4-FFF2-40B4-BE49-F238E27FC236}">
                <a16:creationId xmlns:a16="http://schemas.microsoft.com/office/drawing/2014/main" id="{004E8831-A0FF-4772-A66D-06B7B4C1AAF8}"/>
              </a:ext>
            </a:extLst>
          </p:cNvPr>
          <p:cNvSpPr>
            <a:spLocks noGrp="1"/>
          </p:cNvSpPr>
          <p:nvPr>
            <p:ph type="title"/>
          </p:nvPr>
        </p:nvSpPr>
        <p:spPr>
          <a:xfrm>
            <a:off x="831850" y="3377141"/>
            <a:ext cx="10515600" cy="1332622"/>
          </a:xfrm>
        </p:spPr>
        <p:txBody>
          <a:bodyPr anchor="t">
            <a:normAutofit/>
          </a:bodyPr>
          <a:lstStyle/>
          <a:p>
            <a:r>
              <a:rPr lang="en-US" sz="7200" dirty="0"/>
              <a:t>Hammers and nails</a:t>
            </a:r>
            <a:endParaRPr lang="en-GB" sz="7200" dirty="0"/>
          </a:p>
        </p:txBody>
      </p:sp>
    </p:spTree>
    <p:extLst>
      <p:ext uri="{BB962C8B-B14F-4D97-AF65-F5344CB8AC3E}">
        <p14:creationId xmlns:p14="http://schemas.microsoft.com/office/powerpoint/2010/main" val="266532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30110E-0620-4EEF-8960-8EEE71536E7C}"/>
              </a:ext>
            </a:extLst>
          </p:cNvPr>
          <p:cNvSpPr txBox="1"/>
          <p:nvPr/>
        </p:nvSpPr>
        <p:spPr>
          <a:xfrm>
            <a:off x="1670501" y="1538531"/>
            <a:ext cx="331076" cy="1323439"/>
          </a:xfrm>
          <a:prstGeom prst="rect">
            <a:avLst/>
          </a:prstGeom>
          <a:noFill/>
        </p:spPr>
        <p:txBody>
          <a:bodyPr wrap="square" rtlCol="0" anchor="ctr">
            <a:spAutoFit/>
          </a:bodyPr>
          <a:lstStyle/>
          <a:p>
            <a:pPr algn="ctr"/>
            <a:r>
              <a:rPr lang="en-US" sz="8000" dirty="0">
                <a:solidFill>
                  <a:prstClr val="white">
                    <a:lumMod val="75000"/>
                  </a:prstClr>
                </a:solidFill>
                <a:latin typeface="Arial Rounded MT Bold" panose="020F0704030504030204" pitchFamily="34" charset="0"/>
              </a:rPr>
              <a:t>“</a:t>
            </a:r>
            <a:endParaRPr lang="en-GB" sz="6600" dirty="0">
              <a:solidFill>
                <a:prstClr val="white">
                  <a:lumMod val="75000"/>
                </a:prstClr>
              </a:solidFill>
              <a:latin typeface="Arial Rounded MT Bold" panose="020F0704030504030204" pitchFamily="34" charset="0"/>
            </a:endParaRPr>
          </a:p>
        </p:txBody>
      </p:sp>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1793001" y="1674941"/>
            <a:ext cx="8461780" cy="2852737"/>
          </a:xfrm>
        </p:spPr>
        <p:txBody>
          <a:bodyPr anchor="ctr">
            <a:normAutofit fontScale="90000"/>
          </a:bodyPr>
          <a:lstStyle/>
          <a:p>
            <a:pPr>
              <a:lnSpc>
                <a:spcPct val="120000"/>
              </a:lnSpc>
            </a:pPr>
            <a:r>
              <a:rPr lang="en-GB" sz="5400" dirty="0"/>
              <a:t>Give a small boy a hammer, and he will find that everything he encounters needs pounding.</a:t>
            </a:r>
            <a:endParaRPr lang="en-GB" sz="6600" dirty="0"/>
          </a:p>
        </p:txBody>
      </p:sp>
      <p:sp>
        <p:nvSpPr>
          <p:cNvPr id="2" name="TextBox 1">
            <a:extLst>
              <a:ext uri="{FF2B5EF4-FFF2-40B4-BE49-F238E27FC236}">
                <a16:creationId xmlns:a16="http://schemas.microsoft.com/office/drawing/2014/main" id="{F213A0EE-FF8D-410D-9A9B-2402A4B034B7}"/>
              </a:ext>
            </a:extLst>
          </p:cNvPr>
          <p:cNvSpPr txBox="1"/>
          <p:nvPr/>
        </p:nvSpPr>
        <p:spPr>
          <a:xfrm>
            <a:off x="6904028" y="4664088"/>
            <a:ext cx="3350754" cy="523220"/>
          </a:xfrm>
          <a:prstGeom prst="rect">
            <a:avLst/>
          </a:prstGeom>
          <a:noFill/>
        </p:spPr>
        <p:txBody>
          <a:bodyPr wrap="square" rtlCol="0">
            <a:spAutoFit/>
          </a:bodyPr>
          <a:lstStyle/>
          <a:p>
            <a:pPr algn="r"/>
            <a:r>
              <a:rPr lang="en-GB" sz="2800" dirty="0"/>
              <a:t>- Abraham Kaplan</a:t>
            </a:r>
          </a:p>
        </p:txBody>
      </p:sp>
      <p:sp>
        <p:nvSpPr>
          <p:cNvPr id="3" name="Rectangle 2">
            <a:extLst>
              <a:ext uri="{FF2B5EF4-FFF2-40B4-BE49-F238E27FC236}">
                <a16:creationId xmlns:a16="http://schemas.microsoft.com/office/drawing/2014/main" id="{7E3D0879-6598-4AEA-9156-2D96D7CDD553}"/>
              </a:ext>
            </a:extLst>
          </p:cNvPr>
          <p:cNvSpPr/>
          <p:nvPr/>
        </p:nvSpPr>
        <p:spPr>
          <a:xfrm>
            <a:off x="3433637" y="6460077"/>
            <a:ext cx="5387244" cy="369332"/>
          </a:xfrm>
          <a:prstGeom prst="rect">
            <a:avLst/>
          </a:prstGeom>
        </p:spPr>
        <p:txBody>
          <a:bodyPr wrap="none">
            <a:spAutoFit/>
          </a:bodyPr>
          <a:lstStyle/>
          <a:p>
            <a:r>
              <a:rPr lang="en-GB" dirty="0">
                <a:hlinkClick r:id="rId3"/>
              </a:rPr>
              <a:t>https://en.wikipedia.org/wiki/Law_of_the_instrument</a:t>
            </a:r>
            <a:endParaRPr lang="en-GB" dirty="0"/>
          </a:p>
        </p:txBody>
      </p:sp>
    </p:spTree>
    <p:extLst>
      <p:ext uri="{BB962C8B-B14F-4D97-AF65-F5344CB8AC3E}">
        <p14:creationId xmlns:p14="http://schemas.microsoft.com/office/powerpoint/2010/main" val="3414444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D1A1517-3231-4721-BD05-9ECE367465E1}"/>
              </a:ext>
            </a:extLst>
          </p:cNvPr>
          <p:cNvGrpSpPr/>
          <p:nvPr/>
        </p:nvGrpSpPr>
        <p:grpSpPr>
          <a:xfrm>
            <a:off x="2917468" y="1211715"/>
            <a:ext cx="6357065" cy="4434570"/>
            <a:chOff x="4935743" y="3260054"/>
            <a:chExt cx="6357065" cy="4434570"/>
          </a:xfrm>
        </p:grpSpPr>
        <p:grpSp>
          <p:nvGrpSpPr>
            <p:cNvPr id="13" name="Group 12">
              <a:extLst>
                <a:ext uri="{FF2B5EF4-FFF2-40B4-BE49-F238E27FC236}">
                  <a16:creationId xmlns:a16="http://schemas.microsoft.com/office/drawing/2014/main" id="{AC04CEB6-B29F-46CE-8ADF-CCDFC7DEE077}"/>
                </a:ext>
              </a:extLst>
            </p:cNvPr>
            <p:cNvGrpSpPr/>
            <p:nvPr/>
          </p:nvGrpSpPr>
          <p:grpSpPr>
            <a:xfrm>
              <a:off x="7855926" y="3779823"/>
              <a:ext cx="3436882" cy="3914801"/>
              <a:chOff x="9751200" y="3301847"/>
              <a:chExt cx="914400" cy="1041553"/>
            </a:xfrm>
            <a:solidFill>
              <a:schemeClr val="bg1">
                <a:lumMod val="85000"/>
                <a:lumOff val="15000"/>
              </a:schemeClr>
            </a:solidFill>
          </p:grpSpPr>
          <p:pic>
            <p:nvPicPr>
              <p:cNvPr id="17" name="Graphic 16" descr="Nails">
                <a:extLst>
                  <a:ext uri="{FF2B5EF4-FFF2-40B4-BE49-F238E27FC236}">
                    <a16:creationId xmlns:a16="http://schemas.microsoft.com/office/drawing/2014/main" id="{2013B5DE-A50D-43BC-9A28-666862F68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1200" y="3429000"/>
                <a:ext cx="914400" cy="914400"/>
              </a:xfrm>
              <a:prstGeom prst="rect">
                <a:avLst/>
              </a:prstGeom>
            </p:spPr>
          </p:pic>
          <p:sp>
            <p:nvSpPr>
              <p:cNvPr id="18" name="Rectangle 17">
                <a:extLst>
                  <a:ext uri="{FF2B5EF4-FFF2-40B4-BE49-F238E27FC236}">
                    <a16:creationId xmlns:a16="http://schemas.microsoft.com/office/drawing/2014/main" id="{AEACBE4B-FBDA-4599-862E-5A4F78FA68FA}"/>
                  </a:ext>
                </a:extLst>
              </p:cNvPr>
              <p:cNvSpPr/>
              <p:nvPr/>
            </p:nvSpPr>
            <p:spPr>
              <a:xfrm rot="2700000">
                <a:off x="9854478" y="3604805"/>
                <a:ext cx="840828" cy="234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Graphic 13" descr="Hammer">
              <a:extLst>
                <a:ext uri="{FF2B5EF4-FFF2-40B4-BE49-F238E27FC236}">
                  <a16:creationId xmlns:a16="http://schemas.microsoft.com/office/drawing/2014/main" id="{14D4402C-9CBF-4604-B633-C7518AA0E4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5743" y="3468648"/>
              <a:ext cx="3436882" cy="3436882"/>
            </a:xfrm>
            <a:prstGeom prst="rect">
              <a:avLst/>
            </a:prstGeom>
          </p:spPr>
        </p:pic>
        <p:sp>
          <p:nvSpPr>
            <p:cNvPr id="15" name="TextBox 14">
              <a:extLst>
                <a:ext uri="{FF2B5EF4-FFF2-40B4-BE49-F238E27FC236}">
                  <a16:creationId xmlns:a16="http://schemas.microsoft.com/office/drawing/2014/main" id="{D6B9E407-B875-4D38-BBC5-5C2DEFB5749E}"/>
                </a:ext>
              </a:extLst>
            </p:cNvPr>
            <p:cNvSpPr txBox="1"/>
            <p:nvPr/>
          </p:nvSpPr>
          <p:spPr>
            <a:xfrm rot="20306415">
              <a:off x="8470124" y="5185637"/>
              <a:ext cx="593834" cy="523221"/>
            </a:xfrm>
            <a:prstGeom prst="rect">
              <a:avLst/>
            </a:prstGeom>
            <a:noFill/>
          </p:spPr>
          <p:txBody>
            <a:bodyPr wrap="square" rtlCol="0">
              <a:spAutoFit/>
            </a:bodyPr>
            <a:lstStyle/>
            <a:p>
              <a:pPr algn="ctr"/>
              <a:r>
                <a:rPr lang="en-US" sz="2800" dirty="0"/>
                <a:t>IR</a:t>
              </a:r>
              <a:endParaRPr lang="en-GB" sz="2800" dirty="0"/>
            </a:p>
          </p:txBody>
        </p:sp>
        <p:sp>
          <p:nvSpPr>
            <p:cNvPr id="16" name="TextBox 15">
              <a:extLst>
                <a:ext uri="{FF2B5EF4-FFF2-40B4-BE49-F238E27FC236}">
                  <a16:creationId xmlns:a16="http://schemas.microsoft.com/office/drawing/2014/main" id="{5C3D415C-4FFB-44CA-9DA0-FD1EFFD60A8B}"/>
                </a:ext>
              </a:extLst>
            </p:cNvPr>
            <p:cNvSpPr txBox="1"/>
            <p:nvPr/>
          </p:nvSpPr>
          <p:spPr>
            <a:xfrm rot="2607629">
              <a:off x="7276131" y="3260054"/>
              <a:ext cx="1774840" cy="954108"/>
            </a:xfrm>
            <a:prstGeom prst="rect">
              <a:avLst/>
            </a:prstGeom>
            <a:noFill/>
          </p:spPr>
          <p:txBody>
            <a:bodyPr wrap="square" rtlCol="0">
              <a:spAutoFit/>
            </a:bodyPr>
            <a:lstStyle/>
            <a:p>
              <a:pPr algn="ctr"/>
              <a:r>
                <a:rPr lang="en-US" sz="2800" dirty="0"/>
                <a:t>neural networks</a:t>
              </a:r>
              <a:endParaRPr lang="en-GB" sz="2800" dirty="0"/>
            </a:p>
          </p:txBody>
        </p:sp>
      </p:grpSp>
    </p:spTree>
    <p:extLst>
      <p:ext uri="{BB962C8B-B14F-4D97-AF65-F5344CB8AC3E}">
        <p14:creationId xmlns:p14="http://schemas.microsoft.com/office/powerpoint/2010/main" val="33478420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838200" y="2002632"/>
            <a:ext cx="10515600" cy="2852737"/>
          </a:xfrm>
        </p:spPr>
        <p:txBody>
          <a:bodyPr anchor="ctr">
            <a:normAutofit/>
          </a:bodyPr>
          <a:lstStyle/>
          <a:p>
            <a:pPr>
              <a:lnSpc>
                <a:spcPct val="120000"/>
              </a:lnSpc>
            </a:pPr>
            <a:r>
              <a:rPr lang="en-GB" sz="4400" dirty="0"/>
              <a:t>We should be careful not to look too hard for problems that best fits our solution</a:t>
            </a:r>
            <a:endParaRPr lang="en-GB" sz="5400" dirty="0"/>
          </a:p>
        </p:txBody>
      </p:sp>
    </p:spTree>
    <p:extLst>
      <p:ext uri="{BB962C8B-B14F-4D97-AF65-F5344CB8AC3E}">
        <p14:creationId xmlns:p14="http://schemas.microsoft.com/office/powerpoint/2010/main" val="36269015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7DA513-8ED1-461D-A437-8622A5D43B28}"/>
              </a:ext>
            </a:extLst>
          </p:cNvPr>
          <p:cNvSpPr txBox="1"/>
          <p:nvPr/>
        </p:nvSpPr>
        <p:spPr>
          <a:xfrm>
            <a:off x="863004" y="1097593"/>
            <a:ext cx="10465992" cy="4662815"/>
          </a:xfrm>
          <a:prstGeom prst="rect">
            <a:avLst/>
          </a:prstGeom>
          <a:noFill/>
        </p:spPr>
        <p:txBody>
          <a:bodyPr wrap="square" rtlCol="0" anchor="ctr">
            <a:spAutoFit/>
          </a:bodyPr>
          <a:lstStyle/>
          <a:p>
            <a:pPr>
              <a:spcBef>
                <a:spcPts val="4200"/>
              </a:spcBef>
            </a:pPr>
            <a:r>
              <a:rPr lang="en-GB" sz="3200" dirty="0">
                <a:solidFill>
                  <a:prstClr val="white"/>
                </a:solidFill>
                <a:latin typeface="Segoe UI Light"/>
                <a:ea typeface="+mj-ea"/>
                <a:cs typeface="+mj-cs"/>
              </a:rPr>
              <a:t>E.g.,</a:t>
            </a:r>
          </a:p>
          <a:p>
            <a:pPr>
              <a:spcBef>
                <a:spcPts val="4200"/>
              </a:spcBef>
            </a:pPr>
            <a:r>
              <a:rPr lang="en-GB" sz="3200" dirty="0">
                <a:solidFill>
                  <a:prstClr val="white"/>
                </a:solidFill>
                <a:latin typeface="Segoe UI Light"/>
                <a:ea typeface="+mj-ea"/>
                <a:cs typeface="+mj-cs"/>
              </a:rPr>
              <a:t>Most neural matching models focus on short text where the vocabulary mismatch problem is more severe</a:t>
            </a:r>
          </a:p>
          <a:p>
            <a:pPr>
              <a:spcBef>
                <a:spcPts val="4200"/>
              </a:spcBef>
            </a:pPr>
            <a:r>
              <a:rPr lang="en-US" sz="3200" dirty="0">
                <a:solidFill>
                  <a:prstClr val="white"/>
                </a:solidFill>
                <a:latin typeface="Segoe UI Light"/>
                <a:ea typeface="+mj-ea"/>
                <a:cs typeface="+mj-cs"/>
              </a:rPr>
              <a:t>Traditional IR baselines are much stronger when ranking long documents in response to short queries</a:t>
            </a:r>
          </a:p>
          <a:p>
            <a:pPr>
              <a:spcBef>
                <a:spcPts val="4200"/>
              </a:spcBef>
            </a:pPr>
            <a:r>
              <a:rPr lang="en-US" sz="3200" dirty="0">
                <a:solidFill>
                  <a:prstClr val="white"/>
                </a:solidFill>
                <a:latin typeface="Segoe UI Light"/>
                <a:ea typeface="+mj-ea"/>
                <a:cs typeface="+mj-cs"/>
              </a:rPr>
              <a:t>Harder to show improvements on long text retrieval</a:t>
            </a:r>
            <a:endParaRPr lang="en-GB" sz="1200" dirty="0"/>
          </a:p>
        </p:txBody>
      </p:sp>
    </p:spTree>
    <p:extLst>
      <p:ext uri="{BB962C8B-B14F-4D97-AF65-F5344CB8AC3E}">
        <p14:creationId xmlns:p14="http://schemas.microsoft.com/office/powerpoint/2010/main" val="3168529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8BDCEA22-6C79-4B97-8C76-130351BB3219}"/>
              </a:ext>
            </a:extLst>
          </p:cNvPr>
          <p:cNvPicPr>
            <a:picLocks noChangeAspect="1"/>
          </p:cNvPicPr>
          <p:nvPr/>
        </p:nvPicPr>
        <p:blipFill>
          <a:blip r:embed="rId3"/>
          <a:stretch>
            <a:fillRect/>
          </a:stretch>
        </p:blipFill>
        <p:spPr>
          <a:xfrm>
            <a:off x="2309674" y="678938"/>
            <a:ext cx="7572653" cy="4508534"/>
          </a:xfrm>
          <a:prstGeom prst="rect">
            <a:avLst/>
          </a:prstGeom>
          <a:effectLst>
            <a:reflection blurRad="6350" stA="50000" endA="275" endPos="10000" dist="101600" dir="5400000" sy="-100000" algn="bl" rotWithShape="0"/>
          </a:effectLst>
        </p:spPr>
      </p:pic>
      <p:sp>
        <p:nvSpPr>
          <p:cNvPr id="5" name="TextBox 4">
            <a:extLst>
              <a:ext uri="{FF2B5EF4-FFF2-40B4-BE49-F238E27FC236}">
                <a16:creationId xmlns:a16="http://schemas.microsoft.com/office/drawing/2014/main" id="{B9A3B069-CEB2-4BBF-84A5-BA05CF1A5B53}"/>
              </a:ext>
            </a:extLst>
          </p:cNvPr>
          <p:cNvSpPr txBox="1"/>
          <p:nvPr/>
        </p:nvSpPr>
        <p:spPr>
          <a:xfrm flipH="1">
            <a:off x="3393968" y="6004166"/>
            <a:ext cx="5404066" cy="369332"/>
          </a:xfrm>
          <a:prstGeom prst="rect">
            <a:avLst/>
          </a:prstGeom>
          <a:noFill/>
        </p:spPr>
        <p:txBody>
          <a:bodyPr wrap="square" rtlCol="0">
            <a:spAutoFit/>
          </a:bodyPr>
          <a:lstStyle/>
          <a:p>
            <a:pPr algn="ctr"/>
            <a:r>
              <a:rPr lang="en-US" dirty="0"/>
              <a:t>200-dimensional term embedding for “banana”</a:t>
            </a:r>
            <a:endParaRPr lang="en-GB" dirty="0"/>
          </a:p>
        </p:txBody>
      </p:sp>
    </p:spTree>
    <p:extLst>
      <p:ext uri="{BB962C8B-B14F-4D97-AF65-F5344CB8AC3E}">
        <p14:creationId xmlns:p14="http://schemas.microsoft.com/office/powerpoint/2010/main" val="17595591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Grp="1" noChangeAspect="1"/>
          </p:cNvPicPr>
          <p:nvPr>
            <p:ph idx="1"/>
          </p:nvPr>
        </p:nvPicPr>
        <p:blipFill>
          <a:blip r:embed="rId3"/>
          <a:stretch>
            <a:fillRect/>
          </a:stretch>
        </p:blipFill>
        <p:spPr>
          <a:xfrm>
            <a:off x="8842811" y="219402"/>
            <a:ext cx="3259354" cy="2279137"/>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11" name="Picture 10"/>
          <p:cNvPicPr>
            <a:picLocks noChangeAspect="1"/>
          </p:cNvPicPr>
          <p:nvPr/>
        </p:nvPicPr>
        <p:blipFill>
          <a:blip r:embed="rId4"/>
          <a:stretch>
            <a:fillRect/>
          </a:stretch>
        </p:blipFill>
        <p:spPr>
          <a:xfrm>
            <a:off x="211357" y="223524"/>
            <a:ext cx="1847838" cy="2357793"/>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13" name="Picture 12"/>
          <p:cNvPicPr>
            <a:picLocks noChangeAspect="1"/>
          </p:cNvPicPr>
          <p:nvPr/>
        </p:nvPicPr>
        <p:blipFill>
          <a:blip r:embed="rId5"/>
          <a:stretch>
            <a:fillRect/>
          </a:stretch>
        </p:blipFill>
        <p:spPr>
          <a:xfrm>
            <a:off x="2224428" y="260741"/>
            <a:ext cx="3122168" cy="1465087"/>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15" name="Picture 14"/>
          <p:cNvPicPr>
            <a:picLocks noChangeAspect="1"/>
          </p:cNvPicPr>
          <p:nvPr/>
        </p:nvPicPr>
        <p:blipFill>
          <a:blip r:embed="rId6"/>
          <a:stretch>
            <a:fillRect/>
          </a:stretch>
        </p:blipFill>
        <p:spPr>
          <a:xfrm>
            <a:off x="4623781" y="3738428"/>
            <a:ext cx="3858122" cy="1618388"/>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17" name="Picture 16"/>
          <p:cNvPicPr>
            <a:picLocks noChangeAspect="1"/>
          </p:cNvPicPr>
          <p:nvPr/>
        </p:nvPicPr>
        <p:blipFill>
          <a:blip r:embed="rId7"/>
          <a:stretch>
            <a:fillRect/>
          </a:stretch>
        </p:blipFill>
        <p:spPr>
          <a:xfrm>
            <a:off x="2295339" y="2123372"/>
            <a:ext cx="3198385" cy="1420268"/>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2" name="Picture 1"/>
          <p:cNvPicPr>
            <a:picLocks noChangeAspect="1"/>
          </p:cNvPicPr>
          <p:nvPr/>
        </p:nvPicPr>
        <p:blipFill rotWithShape="1">
          <a:blip r:embed="rId8"/>
          <a:srcRect r="3143"/>
          <a:stretch/>
        </p:blipFill>
        <p:spPr>
          <a:xfrm>
            <a:off x="5720115" y="2082220"/>
            <a:ext cx="1176293" cy="87453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3" name="Picture 2"/>
          <p:cNvPicPr>
            <a:picLocks noChangeAspect="1"/>
          </p:cNvPicPr>
          <p:nvPr/>
        </p:nvPicPr>
        <p:blipFill>
          <a:blip r:embed="rId9"/>
          <a:stretch>
            <a:fillRect/>
          </a:stretch>
        </p:blipFill>
        <p:spPr>
          <a:xfrm>
            <a:off x="412015" y="5608811"/>
            <a:ext cx="2252764" cy="1087725"/>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4" name="Picture 3"/>
          <p:cNvPicPr>
            <a:picLocks noChangeAspect="1"/>
          </p:cNvPicPr>
          <p:nvPr/>
        </p:nvPicPr>
        <p:blipFill>
          <a:blip r:embed="rId10"/>
          <a:stretch>
            <a:fillRect/>
          </a:stretch>
        </p:blipFill>
        <p:spPr>
          <a:xfrm>
            <a:off x="5603552" y="540852"/>
            <a:ext cx="1638511" cy="896021"/>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22" name="Content Placeholder 9">
            <a:extLst>
              <a:ext uri="{FF2B5EF4-FFF2-40B4-BE49-F238E27FC236}">
                <a16:creationId xmlns:a16="http://schemas.microsoft.com/office/drawing/2014/main" id="{F8FFCD0E-666A-4DB1-9083-C0901B6756AF}"/>
              </a:ext>
            </a:extLst>
          </p:cNvPr>
          <p:cNvPicPr>
            <a:picLocks noChangeAspect="1"/>
          </p:cNvPicPr>
          <p:nvPr/>
        </p:nvPicPr>
        <p:blipFill>
          <a:blip r:embed="rId11"/>
          <a:stretch>
            <a:fillRect/>
          </a:stretch>
        </p:blipFill>
        <p:spPr>
          <a:xfrm>
            <a:off x="3551051" y="5695772"/>
            <a:ext cx="1953472" cy="949805"/>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6" name="Picture 5">
            <a:extLst>
              <a:ext uri="{FF2B5EF4-FFF2-40B4-BE49-F238E27FC236}">
                <a16:creationId xmlns:a16="http://schemas.microsoft.com/office/drawing/2014/main" id="{C000F3FE-C1D4-483B-A3BC-673915EF15E3}"/>
              </a:ext>
            </a:extLst>
          </p:cNvPr>
          <p:cNvPicPr>
            <a:picLocks noChangeAspect="1"/>
          </p:cNvPicPr>
          <p:nvPr/>
        </p:nvPicPr>
        <p:blipFill>
          <a:blip r:embed="rId12"/>
          <a:stretch>
            <a:fillRect/>
          </a:stretch>
        </p:blipFill>
        <p:spPr>
          <a:xfrm>
            <a:off x="6391047" y="5695772"/>
            <a:ext cx="3319023" cy="913801"/>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7" name="Picture 6">
            <a:extLst>
              <a:ext uri="{FF2B5EF4-FFF2-40B4-BE49-F238E27FC236}">
                <a16:creationId xmlns:a16="http://schemas.microsoft.com/office/drawing/2014/main" id="{9C4F9DD1-1C2D-47EC-BFA8-BFDFDEB49B88}"/>
              </a:ext>
            </a:extLst>
          </p:cNvPr>
          <p:cNvPicPr>
            <a:picLocks noChangeAspect="1"/>
          </p:cNvPicPr>
          <p:nvPr/>
        </p:nvPicPr>
        <p:blipFill>
          <a:blip r:embed="rId13"/>
          <a:stretch>
            <a:fillRect/>
          </a:stretch>
        </p:blipFill>
        <p:spPr>
          <a:xfrm>
            <a:off x="9326744" y="2856331"/>
            <a:ext cx="2595384" cy="505657"/>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8" name="Picture 7">
            <a:extLst>
              <a:ext uri="{FF2B5EF4-FFF2-40B4-BE49-F238E27FC236}">
                <a16:creationId xmlns:a16="http://schemas.microsoft.com/office/drawing/2014/main" id="{06486FE5-F532-4469-932C-8917B6BCA874}"/>
              </a:ext>
            </a:extLst>
          </p:cNvPr>
          <p:cNvPicPr>
            <a:picLocks noChangeAspect="1"/>
          </p:cNvPicPr>
          <p:nvPr/>
        </p:nvPicPr>
        <p:blipFill>
          <a:blip r:embed="rId14"/>
          <a:stretch>
            <a:fillRect/>
          </a:stretch>
        </p:blipFill>
        <p:spPr>
          <a:xfrm>
            <a:off x="195150" y="2777825"/>
            <a:ext cx="1786850" cy="73813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28" name="Picture 27">
            <a:extLst>
              <a:ext uri="{FF2B5EF4-FFF2-40B4-BE49-F238E27FC236}">
                <a16:creationId xmlns:a16="http://schemas.microsoft.com/office/drawing/2014/main" id="{8EDDFF28-BF78-45AF-AC8B-CBB38CA499FC}"/>
              </a:ext>
            </a:extLst>
          </p:cNvPr>
          <p:cNvPicPr>
            <a:picLocks noChangeAspect="1"/>
          </p:cNvPicPr>
          <p:nvPr/>
        </p:nvPicPr>
        <p:blipFill rotWithShape="1">
          <a:blip r:embed="rId15"/>
          <a:srcRect r="699"/>
          <a:stretch/>
        </p:blipFill>
        <p:spPr>
          <a:xfrm>
            <a:off x="7380785" y="543701"/>
            <a:ext cx="1346115" cy="899166"/>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31" name="Picture 30">
            <a:extLst>
              <a:ext uri="{FF2B5EF4-FFF2-40B4-BE49-F238E27FC236}">
                <a16:creationId xmlns:a16="http://schemas.microsoft.com/office/drawing/2014/main" id="{AA9D6CED-DA6F-4C40-BD6C-750ADECBCDAF}"/>
              </a:ext>
            </a:extLst>
          </p:cNvPr>
          <p:cNvPicPr>
            <a:picLocks noChangeAspect="1"/>
          </p:cNvPicPr>
          <p:nvPr/>
        </p:nvPicPr>
        <p:blipFill>
          <a:blip r:embed="rId16"/>
          <a:stretch>
            <a:fillRect/>
          </a:stretch>
        </p:blipFill>
        <p:spPr>
          <a:xfrm>
            <a:off x="233420" y="3752078"/>
            <a:ext cx="3982016" cy="1685892"/>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32" name="Content Placeholder 6">
            <a:extLst>
              <a:ext uri="{FF2B5EF4-FFF2-40B4-BE49-F238E27FC236}">
                <a16:creationId xmlns:a16="http://schemas.microsoft.com/office/drawing/2014/main" id="{FED88431-6AB1-4183-BBC8-AC589DF53AD4}"/>
              </a:ext>
            </a:extLst>
          </p:cNvPr>
          <p:cNvPicPr>
            <a:picLocks noChangeAspect="1"/>
          </p:cNvPicPr>
          <p:nvPr/>
        </p:nvPicPr>
        <p:blipFill>
          <a:blip r:embed="rId17"/>
          <a:stretch>
            <a:fillRect/>
          </a:stretch>
        </p:blipFill>
        <p:spPr>
          <a:xfrm>
            <a:off x="10297740" y="5367468"/>
            <a:ext cx="1687824" cy="1242107"/>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33" name="Content Placeholder 4">
            <a:extLst>
              <a:ext uri="{FF2B5EF4-FFF2-40B4-BE49-F238E27FC236}">
                <a16:creationId xmlns:a16="http://schemas.microsoft.com/office/drawing/2014/main" id="{FCE01918-896E-4FEE-BE4C-F1B531DA19D5}"/>
              </a:ext>
            </a:extLst>
          </p:cNvPr>
          <p:cNvPicPr>
            <a:picLocks noChangeAspect="1"/>
          </p:cNvPicPr>
          <p:nvPr/>
        </p:nvPicPr>
        <p:blipFill rotWithShape="1">
          <a:blip r:embed="rId18"/>
          <a:srcRect l="13342" r="13095" b="16979"/>
          <a:stretch/>
        </p:blipFill>
        <p:spPr>
          <a:xfrm>
            <a:off x="9072391" y="3805070"/>
            <a:ext cx="2800194" cy="1347802"/>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10" name="Picture 9">
            <a:extLst>
              <a:ext uri="{FF2B5EF4-FFF2-40B4-BE49-F238E27FC236}">
                <a16:creationId xmlns:a16="http://schemas.microsoft.com/office/drawing/2014/main" id="{D3EA1833-5748-4D4D-9317-D9B245D58FCD}"/>
              </a:ext>
            </a:extLst>
          </p:cNvPr>
          <p:cNvPicPr>
            <a:picLocks noChangeAspect="1"/>
          </p:cNvPicPr>
          <p:nvPr/>
        </p:nvPicPr>
        <p:blipFill>
          <a:blip r:embed="rId19"/>
          <a:stretch>
            <a:fillRect/>
          </a:stretch>
        </p:blipFill>
        <p:spPr>
          <a:xfrm>
            <a:off x="7011476" y="1802232"/>
            <a:ext cx="1773380" cy="1434506"/>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Tree>
    <p:extLst>
      <p:ext uri="{BB962C8B-B14F-4D97-AF65-F5344CB8AC3E}">
        <p14:creationId xmlns:p14="http://schemas.microsoft.com/office/powerpoint/2010/main" val="9572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 fill="hold"/>
                                        <p:tgtEl>
                                          <p:spTgt spid="31"/>
                                        </p:tgtEl>
                                        <p:attrNameLst>
                                          <p:attrName>ppt_w</p:attrName>
                                        </p:attrNameLst>
                                      </p:cBhvr>
                                      <p:tavLst>
                                        <p:tav tm="0">
                                          <p:val>
                                            <p:fltVal val="0"/>
                                          </p:val>
                                        </p:tav>
                                        <p:tav tm="100000">
                                          <p:val>
                                            <p:strVal val="#ppt_w"/>
                                          </p:val>
                                        </p:tav>
                                      </p:tavLst>
                                    </p:anim>
                                    <p:anim calcmode="lin" valueType="num">
                                      <p:cBhvr>
                                        <p:cTn id="8" dur="200" fill="hold"/>
                                        <p:tgtEl>
                                          <p:spTgt spid="31"/>
                                        </p:tgtEl>
                                        <p:attrNameLst>
                                          <p:attrName>ppt_h</p:attrName>
                                        </p:attrNameLst>
                                      </p:cBhvr>
                                      <p:tavLst>
                                        <p:tav tm="0">
                                          <p:val>
                                            <p:fltVal val="0"/>
                                          </p:val>
                                        </p:tav>
                                        <p:tav tm="100000">
                                          <p:val>
                                            <p:strVal val="#ppt_h"/>
                                          </p:val>
                                        </p:tav>
                                      </p:tavLst>
                                    </p:anim>
                                    <p:animEffect transition="in" filter="fade">
                                      <p:cBhvr>
                                        <p:cTn id="9" dur="200"/>
                                        <p:tgtEl>
                                          <p:spTgt spid="31"/>
                                        </p:tgtEl>
                                      </p:cBhvr>
                                    </p:animEffect>
                                  </p:childTnLst>
                                </p:cTn>
                              </p:par>
                            </p:childTnLst>
                          </p:cTn>
                        </p:par>
                        <p:par>
                          <p:cTn id="10" fill="hold">
                            <p:stCondLst>
                              <p:cond delay="2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200" fill="hold"/>
                                        <p:tgtEl>
                                          <p:spTgt spid="33"/>
                                        </p:tgtEl>
                                        <p:attrNameLst>
                                          <p:attrName>ppt_w</p:attrName>
                                        </p:attrNameLst>
                                      </p:cBhvr>
                                      <p:tavLst>
                                        <p:tav tm="0">
                                          <p:val>
                                            <p:fltVal val="0"/>
                                          </p:val>
                                        </p:tav>
                                        <p:tav tm="100000">
                                          <p:val>
                                            <p:strVal val="#ppt_w"/>
                                          </p:val>
                                        </p:tav>
                                      </p:tavLst>
                                    </p:anim>
                                    <p:anim calcmode="lin" valueType="num">
                                      <p:cBhvr>
                                        <p:cTn id="14" dur="200" fill="hold"/>
                                        <p:tgtEl>
                                          <p:spTgt spid="33"/>
                                        </p:tgtEl>
                                        <p:attrNameLst>
                                          <p:attrName>ppt_h</p:attrName>
                                        </p:attrNameLst>
                                      </p:cBhvr>
                                      <p:tavLst>
                                        <p:tav tm="0">
                                          <p:val>
                                            <p:fltVal val="0"/>
                                          </p:val>
                                        </p:tav>
                                        <p:tav tm="100000">
                                          <p:val>
                                            <p:strVal val="#ppt_h"/>
                                          </p:val>
                                        </p:tav>
                                      </p:tavLst>
                                    </p:anim>
                                    <p:animEffect transition="in" filter="fade">
                                      <p:cBhvr>
                                        <p:cTn id="15" dur="200"/>
                                        <p:tgtEl>
                                          <p:spTgt spid="33"/>
                                        </p:tgtEl>
                                      </p:cBhvr>
                                    </p:animEffect>
                                  </p:childTnLst>
                                </p:cTn>
                              </p:par>
                            </p:childTnLst>
                          </p:cTn>
                        </p:par>
                        <p:par>
                          <p:cTn id="16" fill="hold">
                            <p:stCondLst>
                              <p:cond delay="400"/>
                            </p:stCondLst>
                            <p:childTnLst>
                              <p:par>
                                <p:cTn id="17" presetID="53" presetClass="entr" presetSubtype="16"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200" fill="hold"/>
                                        <p:tgtEl>
                                          <p:spTgt spid="32"/>
                                        </p:tgtEl>
                                        <p:attrNameLst>
                                          <p:attrName>ppt_w</p:attrName>
                                        </p:attrNameLst>
                                      </p:cBhvr>
                                      <p:tavLst>
                                        <p:tav tm="0">
                                          <p:val>
                                            <p:fltVal val="0"/>
                                          </p:val>
                                        </p:tav>
                                        <p:tav tm="100000">
                                          <p:val>
                                            <p:strVal val="#ppt_w"/>
                                          </p:val>
                                        </p:tav>
                                      </p:tavLst>
                                    </p:anim>
                                    <p:anim calcmode="lin" valueType="num">
                                      <p:cBhvr>
                                        <p:cTn id="20" dur="200" fill="hold"/>
                                        <p:tgtEl>
                                          <p:spTgt spid="32"/>
                                        </p:tgtEl>
                                        <p:attrNameLst>
                                          <p:attrName>ppt_h</p:attrName>
                                        </p:attrNameLst>
                                      </p:cBhvr>
                                      <p:tavLst>
                                        <p:tav tm="0">
                                          <p:val>
                                            <p:fltVal val="0"/>
                                          </p:val>
                                        </p:tav>
                                        <p:tav tm="100000">
                                          <p:val>
                                            <p:strVal val="#ppt_h"/>
                                          </p:val>
                                        </p:tav>
                                      </p:tavLst>
                                    </p:anim>
                                    <p:animEffect transition="in" filter="fade">
                                      <p:cBhvr>
                                        <p:cTn id="21" dur="200"/>
                                        <p:tgtEl>
                                          <p:spTgt spid="32"/>
                                        </p:tgtEl>
                                      </p:cBhvr>
                                    </p:animEffect>
                                  </p:childTnLst>
                                </p:cTn>
                              </p:par>
                            </p:childTnLst>
                          </p:cTn>
                        </p:par>
                        <p:par>
                          <p:cTn id="22" fill="hold">
                            <p:stCondLst>
                              <p:cond delay="6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200" fill="hold"/>
                                        <p:tgtEl>
                                          <p:spTgt spid="11"/>
                                        </p:tgtEl>
                                        <p:attrNameLst>
                                          <p:attrName>ppt_w</p:attrName>
                                        </p:attrNameLst>
                                      </p:cBhvr>
                                      <p:tavLst>
                                        <p:tav tm="0">
                                          <p:val>
                                            <p:fltVal val="0"/>
                                          </p:val>
                                        </p:tav>
                                        <p:tav tm="100000">
                                          <p:val>
                                            <p:strVal val="#ppt_w"/>
                                          </p:val>
                                        </p:tav>
                                      </p:tavLst>
                                    </p:anim>
                                    <p:anim calcmode="lin" valueType="num">
                                      <p:cBhvr>
                                        <p:cTn id="26" dur="200" fill="hold"/>
                                        <p:tgtEl>
                                          <p:spTgt spid="11"/>
                                        </p:tgtEl>
                                        <p:attrNameLst>
                                          <p:attrName>ppt_h</p:attrName>
                                        </p:attrNameLst>
                                      </p:cBhvr>
                                      <p:tavLst>
                                        <p:tav tm="0">
                                          <p:val>
                                            <p:fltVal val="0"/>
                                          </p:val>
                                        </p:tav>
                                        <p:tav tm="100000">
                                          <p:val>
                                            <p:strVal val="#ppt_h"/>
                                          </p:val>
                                        </p:tav>
                                      </p:tavLst>
                                    </p:anim>
                                    <p:animEffect transition="in" filter="fade">
                                      <p:cBhvr>
                                        <p:cTn id="27" dur="200"/>
                                        <p:tgtEl>
                                          <p:spTgt spid="11"/>
                                        </p:tgtEl>
                                      </p:cBhvr>
                                    </p:animEffect>
                                  </p:childTnLst>
                                </p:cTn>
                              </p:par>
                            </p:childTnLst>
                          </p:cTn>
                        </p:par>
                        <p:par>
                          <p:cTn id="28" fill="hold">
                            <p:stCondLst>
                              <p:cond delay="800"/>
                            </p:stCondLst>
                            <p:childTnLst>
                              <p:par>
                                <p:cTn id="29" presetID="53" presetClass="entr" presetSubtype="16"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200" fill="hold"/>
                                        <p:tgtEl>
                                          <p:spTgt spid="17"/>
                                        </p:tgtEl>
                                        <p:attrNameLst>
                                          <p:attrName>ppt_w</p:attrName>
                                        </p:attrNameLst>
                                      </p:cBhvr>
                                      <p:tavLst>
                                        <p:tav tm="0">
                                          <p:val>
                                            <p:fltVal val="0"/>
                                          </p:val>
                                        </p:tav>
                                        <p:tav tm="100000">
                                          <p:val>
                                            <p:strVal val="#ppt_w"/>
                                          </p:val>
                                        </p:tav>
                                      </p:tavLst>
                                    </p:anim>
                                    <p:anim calcmode="lin" valueType="num">
                                      <p:cBhvr>
                                        <p:cTn id="32" dur="200" fill="hold"/>
                                        <p:tgtEl>
                                          <p:spTgt spid="17"/>
                                        </p:tgtEl>
                                        <p:attrNameLst>
                                          <p:attrName>ppt_h</p:attrName>
                                        </p:attrNameLst>
                                      </p:cBhvr>
                                      <p:tavLst>
                                        <p:tav tm="0">
                                          <p:val>
                                            <p:fltVal val="0"/>
                                          </p:val>
                                        </p:tav>
                                        <p:tav tm="100000">
                                          <p:val>
                                            <p:strVal val="#ppt_h"/>
                                          </p:val>
                                        </p:tav>
                                      </p:tavLst>
                                    </p:anim>
                                    <p:animEffect transition="in" filter="fade">
                                      <p:cBhvr>
                                        <p:cTn id="33" dur="200"/>
                                        <p:tgtEl>
                                          <p:spTgt spid="17"/>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200" fill="hold"/>
                                        <p:tgtEl>
                                          <p:spTgt spid="22"/>
                                        </p:tgtEl>
                                        <p:attrNameLst>
                                          <p:attrName>ppt_w</p:attrName>
                                        </p:attrNameLst>
                                      </p:cBhvr>
                                      <p:tavLst>
                                        <p:tav tm="0">
                                          <p:val>
                                            <p:fltVal val="0"/>
                                          </p:val>
                                        </p:tav>
                                        <p:tav tm="100000">
                                          <p:val>
                                            <p:strVal val="#ppt_w"/>
                                          </p:val>
                                        </p:tav>
                                      </p:tavLst>
                                    </p:anim>
                                    <p:anim calcmode="lin" valueType="num">
                                      <p:cBhvr>
                                        <p:cTn id="38" dur="200" fill="hold"/>
                                        <p:tgtEl>
                                          <p:spTgt spid="22"/>
                                        </p:tgtEl>
                                        <p:attrNameLst>
                                          <p:attrName>ppt_h</p:attrName>
                                        </p:attrNameLst>
                                      </p:cBhvr>
                                      <p:tavLst>
                                        <p:tav tm="0">
                                          <p:val>
                                            <p:fltVal val="0"/>
                                          </p:val>
                                        </p:tav>
                                        <p:tav tm="100000">
                                          <p:val>
                                            <p:strVal val="#ppt_h"/>
                                          </p:val>
                                        </p:tav>
                                      </p:tavLst>
                                    </p:anim>
                                    <p:animEffect transition="in" filter="fade">
                                      <p:cBhvr>
                                        <p:cTn id="39" dur="200"/>
                                        <p:tgtEl>
                                          <p:spTgt spid="22"/>
                                        </p:tgtEl>
                                      </p:cBhvr>
                                    </p:animEffect>
                                  </p:childTnLst>
                                </p:cTn>
                              </p:par>
                            </p:childTnLst>
                          </p:cTn>
                        </p:par>
                        <p:par>
                          <p:cTn id="40" fill="hold">
                            <p:stCondLst>
                              <p:cond delay="1200"/>
                            </p:stCondLst>
                            <p:childTnLst>
                              <p:par>
                                <p:cTn id="41" presetID="53" presetClass="entr" presetSubtype="16"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200" fill="hold"/>
                                        <p:tgtEl>
                                          <p:spTgt spid="9"/>
                                        </p:tgtEl>
                                        <p:attrNameLst>
                                          <p:attrName>ppt_w</p:attrName>
                                        </p:attrNameLst>
                                      </p:cBhvr>
                                      <p:tavLst>
                                        <p:tav tm="0">
                                          <p:val>
                                            <p:fltVal val="0"/>
                                          </p:val>
                                        </p:tav>
                                        <p:tav tm="100000">
                                          <p:val>
                                            <p:strVal val="#ppt_w"/>
                                          </p:val>
                                        </p:tav>
                                      </p:tavLst>
                                    </p:anim>
                                    <p:anim calcmode="lin" valueType="num">
                                      <p:cBhvr>
                                        <p:cTn id="44" dur="200" fill="hold"/>
                                        <p:tgtEl>
                                          <p:spTgt spid="9"/>
                                        </p:tgtEl>
                                        <p:attrNameLst>
                                          <p:attrName>ppt_h</p:attrName>
                                        </p:attrNameLst>
                                      </p:cBhvr>
                                      <p:tavLst>
                                        <p:tav tm="0">
                                          <p:val>
                                            <p:fltVal val="0"/>
                                          </p:val>
                                        </p:tav>
                                        <p:tav tm="100000">
                                          <p:val>
                                            <p:strVal val="#ppt_h"/>
                                          </p:val>
                                        </p:tav>
                                      </p:tavLst>
                                    </p:anim>
                                    <p:animEffect transition="in" filter="fade">
                                      <p:cBhvr>
                                        <p:cTn id="45" dur="200"/>
                                        <p:tgtEl>
                                          <p:spTgt spid="9"/>
                                        </p:tgtEl>
                                      </p:cBhvr>
                                    </p:animEffect>
                                  </p:childTnLst>
                                </p:cTn>
                              </p:par>
                            </p:childTnLst>
                          </p:cTn>
                        </p:par>
                        <p:par>
                          <p:cTn id="46" fill="hold">
                            <p:stCondLst>
                              <p:cond delay="1400"/>
                            </p:stCondLst>
                            <p:childTnLst>
                              <p:par>
                                <p:cTn id="47" presetID="53" presetClass="entr" presetSubtype="16"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200" fill="hold"/>
                                        <p:tgtEl>
                                          <p:spTgt spid="6"/>
                                        </p:tgtEl>
                                        <p:attrNameLst>
                                          <p:attrName>ppt_w</p:attrName>
                                        </p:attrNameLst>
                                      </p:cBhvr>
                                      <p:tavLst>
                                        <p:tav tm="0">
                                          <p:val>
                                            <p:fltVal val="0"/>
                                          </p:val>
                                        </p:tav>
                                        <p:tav tm="100000">
                                          <p:val>
                                            <p:strVal val="#ppt_w"/>
                                          </p:val>
                                        </p:tav>
                                      </p:tavLst>
                                    </p:anim>
                                    <p:anim calcmode="lin" valueType="num">
                                      <p:cBhvr>
                                        <p:cTn id="50" dur="200" fill="hold"/>
                                        <p:tgtEl>
                                          <p:spTgt spid="6"/>
                                        </p:tgtEl>
                                        <p:attrNameLst>
                                          <p:attrName>ppt_h</p:attrName>
                                        </p:attrNameLst>
                                      </p:cBhvr>
                                      <p:tavLst>
                                        <p:tav tm="0">
                                          <p:val>
                                            <p:fltVal val="0"/>
                                          </p:val>
                                        </p:tav>
                                        <p:tav tm="100000">
                                          <p:val>
                                            <p:strVal val="#ppt_h"/>
                                          </p:val>
                                        </p:tav>
                                      </p:tavLst>
                                    </p:anim>
                                    <p:animEffect transition="in" filter="fade">
                                      <p:cBhvr>
                                        <p:cTn id="51" dur="200"/>
                                        <p:tgtEl>
                                          <p:spTgt spid="6"/>
                                        </p:tgtEl>
                                      </p:cBhvr>
                                    </p:animEffect>
                                  </p:childTnLst>
                                </p:cTn>
                              </p:par>
                            </p:childTnLst>
                          </p:cTn>
                        </p:par>
                        <p:par>
                          <p:cTn id="52" fill="hold">
                            <p:stCondLst>
                              <p:cond delay="1600"/>
                            </p:stCondLst>
                            <p:childTnLst>
                              <p:par>
                                <p:cTn id="53" presetID="53" presetClass="entr" presetSubtype="16"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00" fill="hold"/>
                                        <p:tgtEl>
                                          <p:spTgt spid="15"/>
                                        </p:tgtEl>
                                        <p:attrNameLst>
                                          <p:attrName>ppt_w</p:attrName>
                                        </p:attrNameLst>
                                      </p:cBhvr>
                                      <p:tavLst>
                                        <p:tav tm="0">
                                          <p:val>
                                            <p:fltVal val="0"/>
                                          </p:val>
                                        </p:tav>
                                        <p:tav tm="100000">
                                          <p:val>
                                            <p:strVal val="#ppt_w"/>
                                          </p:val>
                                        </p:tav>
                                      </p:tavLst>
                                    </p:anim>
                                    <p:anim calcmode="lin" valueType="num">
                                      <p:cBhvr>
                                        <p:cTn id="56" dur="200" fill="hold"/>
                                        <p:tgtEl>
                                          <p:spTgt spid="15"/>
                                        </p:tgtEl>
                                        <p:attrNameLst>
                                          <p:attrName>ppt_h</p:attrName>
                                        </p:attrNameLst>
                                      </p:cBhvr>
                                      <p:tavLst>
                                        <p:tav tm="0">
                                          <p:val>
                                            <p:fltVal val="0"/>
                                          </p:val>
                                        </p:tav>
                                        <p:tav tm="100000">
                                          <p:val>
                                            <p:strVal val="#ppt_h"/>
                                          </p:val>
                                        </p:tav>
                                      </p:tavLst>
                                    </p:anim>
                                    <p:animEffect transition="in" filter="fade">
                                      <p:cBhvr>
                                        <p:cTn id="57" dur="200"/>
                                        <p:tgtEl>
                                          <p:spTgt spid="15"/>
                                        </p:tgtEl>
                                      </p:cBhvr>
                                    </p:animEffect>
                                  </p:childTnLst>
                                </p:cTn>
                              </p:par>
                            </p:childTnLst>
                          </p:cTn>
                        </p:par>
                        <p:par>
                          <p:cTn id="58" fill="hold">
                            <p:stCondLst>
                              <p:cond delay="1800"/>
                            </p:stCondLst>
                            <p:childTnLst>
                              <p:par>
                                <p:cTn id="59" presetID="53" presetClass="entr" presetSubtype="16"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200" fill="hold"/>
                                        <p:tgtEl>
                                          <p:spTgt spid="4"/>
                                        </p:tgtEl>
                                        <p:attrNameLst>
                                          <p:attrName>ppt_w</p:attrName>
                                        </p:attrNameLst>
                                      </p:cBhvr>
                                      <p:tavLst>
                                        <p:tav tm="0">
                                          <p:val>
                                            <p:fltVal val="0"/>
                                          </p:val>
                                        </p:tav>
                                        <p:tav tm="100000">
                                          <p:val>
                                            <p:strVal val="#ppt_w"/>
                                          </p:val>
                                        </p:tav>
                                      </p:tavLst>
                                    </p:anim>
                                    <p:anim calcmode="lin" valueType="num">
                                      <p:cBhvr>
                                        <p:cTn id="62" dur="200" fill="hold"/>
                                        <p:tgtEl>
                                          <p:spTgt spid="4"/>
                                        </p:tgtEl>
                                        <p:attrNameLst>
                                          <p:attrName>ppt_h</p:attrName>
                                        </p:attrNameLst>
                                      </p:cBhvr>
                                      <p:tavLst>
                                        <p:tav tm="0">
                                          <p:val>
                                            <p:fltVal val="0"/>
                                          </p:val>
                                        </p:tav>
                                        <p:tav tm="100000">
                                          <p:val>
                                            <p:strVal val="#ppt_h"/>
                                          </p:val>
                                        </p:tav>
                                      </p:tavLst>
                                    </p:anim>
                                    <p:animEffect transition="in" filter="fade">
                                      <p:cBhvr>
                                        <p:cTn id="63" dur="200"/>
                                        <p:tgtEl>
                                          <p:spTgt spid="4"/>
                                        </p:tgtEl>
                                      </p:cBhvr>
                                    </p:animEffect>
                                  </p:childTnLst>
                                </p:cTn>
                              </p:par>
                            </p:childTnLst>
                          </p:cTn>
                        </p:par>
                        <p:par>
                          <p:cTn id="64" fill="hold">
                            <p:stCondLst>
                              <p:cond delay="2000"/>
                            </p:stCondLst>
                            <p:childTnLst>
                              <p:par>
                                <p:cTn id="65" presetID="53" presetClass="entr" presetSubtype="16" fill="hold" nodeType="after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200" fill="hold"/>
                                        <p:tgtEl>
                                          <p:spTgt spid="2"/>
                                        </p:tgtEl>
                                        <p:attrNameLst>
                                          <p:attrName>ppt_w</p:attrName>
                                        </p:attrNameLst>
                                      </p:cBhvr>
                                      <p:tavLst>
                                        <p:tav tm="0">
                                          <p:val>
                                            <p:fltVal val="0"/>
                                          </p:val>
                                        </p:tav>
                                        <p:tav tm="100000">
                                          <p:val>
                                            <p:strVal val="#ppt_w"/>
                                          </p:val>
                                        </p:tav>
                                      </p:tavLst>
                                    </p:anim>
                                    <p:anim calcmode="lin" valueType="num">
                                      <p:cBhvr>
                                        <p:cTn id="68" dur="200" fill="hold"/>
                                        <p:tgtEl>
                                          <p:spTgt spid="2"/>
                                        </p:tgtEl>
                                        <p:attrNameLst>
                                          <p:attrName>ppt_h</p:attrName>
                                        </p:attrNameLst>
                                      </p:cBhvr>
                                      <p:tavLst>
                                        <p:tav tm="0">
                                          <p:val>
                                            <p:fltVal val="0"/>
                                          </p:val>
                                        </p:tav>
                                        <p:tav tm="100000">
                                          <p:val>
                                            <p:strVal val="#ppt_h"/>
                                          </p:val>
                                        </p:tav>
                                      </p:tavLst>
                                    </p:anim>
                                    <p:animEffect transition="in" filter="fade">
                                      <p:cBhvr>
                                        <p:cTn id="69" dur="200"/>
                                        <p:tgtEl>
                                          <p:spTgt spid="2"/>
                                        </p:tgtEl>
                                      </p:cBhvr>
                                    </p:animEffect>
                                  </p:childTnLst>
                                </p:cTn>
                              </p:par>
                            </p:childTnLst>
                          </p:cTn>
                        </p:par>
                        <p:par>
                          <p:cTn id="70" fill="hold">
                            <p:stCondLst>
                              <p:cond delay="2200"/>
                            </p:stCondLst>
                            <p:childTnLst>
                              <p:par>
                                <p:cTn id="71" presetID="53" presetClass="entr" presetSubtype="16" fill="hold" nodeType="after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00" fill="hold"/>
                                        <p:tgtEl>
                                          <p:spTgt spid="28"/>
                                        </p:tgtEl>
                                        <p:attrNameLst>
                                          <p:attrName>ppt_w</p:attrName>
                                        </p:attrNameLst>
                                      </p:cBhvr>
                                      <p:tavLst>
                                        <p:tav tm="0">
                                          <p:val>
                                            <p:fltVal val="0"/>
                                          </p:val>
                                        </p:tav>
                                        <p:tav tm="100000">
                                          <p:val>
                                            <p:strVal val="#ppt_w"/>
                                          </p:val>
                                        </p:tav>
                                      </p:tavLst>
                                    </p:anim>
                                    <p:anim calcmode="lin" valueType="num">
                                      <p:cBhvr>
                                        <p:cTn id="74" dur="200" fill="hold"/>
                                        <p:tgtEl>
                                          <p:spTgt spid="28"/>
                                        </p:tgtEl>
                                        <p:attrNameLst>
                                          <p:attrName>ppt_h</p:attrName>
                                        </p:attrNameLst>
                                      </p:cBhvr>
                                      <p:tavLst>
                                        <p:tav tm="0">
                                          <p:val>
                                            <p:fltVal val="0"/>
                                          </p:val>
                                        </p:tav>
                                        <p:tav tm="100000">
                                          <p:val>
                                            <p:strVal val="#ppt_h"/>
                                          </p:val>
                                        </p:tav>
                                      </p:tavLst>
                                    </p:anim>
                                    <p:animEffect transition="in" filter="fade">
                                      <p:cBhvr>
                                        <p:cTn id="75" dur="200"/>
                                        <p:tgtEl>
                                          <p:spTgt spid="28"/>
                                        </p:tgtEl>
                                      </p:cBhvr>
                                    </p:animEffect>
                                  </p:childTnLst>
                                </p:cTn>
                              </p:par>
                            </p:childTnLst>
                          </p:cTn>
                        </p:par>
                        <p:par>
                          <p:cTn id="76" fill="hold">
                            <p:stCondLst>
                              <p:cond delay="2400"/>
                            </p:stCondLst>
                            <p:childTnLst>
                              <p:par>
                                <p:cTn id="77" presetID="53" presetClass="entr" presetSubtype="16"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200" fill="hold"/>
                                        <p:tgtEl>
                                          <p:spTgt spid="13"/>
                                        </p:tgtEl>
                                        <p:attrNameLst>
                                          <p:attrName>ppt_w</p:attrName>
                                        </p:attrNameLst>
                                      </p:cBhvr>
                                      <p:tavLst>
                                        <p:tav tm="0">
                                          <p:val>
                                            <p:fltVal val="0"/>
                                          </p:val>
                                        </p:tav>
                                        <p:tav tm="100000">
                                          <p:val>
                                            <p:strVal val="#ppt_w"/>
                                          </p:val>
                                        </p:tav>
                                      </p:tavLst>
                                    </p:anim>
                                    <p:anim calcmode="lin" valueType="num">
                                      <p:cBhvr>
                                        <p:cTn id="80" dur="200" fill="hold"/>
                                        <p:tgtEl>
                                          <p:spTgt spid="13"/>
                                        </p:tgtEl>
                                        <p:attrNameLst>
                                          <p:attrName>ppt_h</p:attrName>
                                        </p:attrNameLst>
                                      </p:cBhvr>
                                      <p:tavLst>
                                        <p:tav tm="0">
                                          <p:val>
                                            <p:fltVal val="0"/>
                                          </p:val>
                                        </p:tav>
                                        <p:tav tm="100000">
                                          <p:val>
                                            <p:strVal val="#ppt_h"/>
                                          </p:val>
                                        </p:tav>
                                      </p:tavLst>
                                    </p:anim>
                                    <p:animEffect transition="in" filter="fade">
                                      <p:cBhvr>
                                        <p:cTn id="81" dur="200"/>
                                        <p:tgtEl>
                                          <p:spTgt spid="13"/>
                                        </p:tgtEl>
                                      </p:cBhvr>
                                    </p:animEffect>
                                  </p:childTnLst>
                                </p:cTn>
                              </p:par>
                            </p:childTnLst>
                          </p:cTn>
                        </p:par>
                        <p:par>
                          <p:cTn id="82" fill="hold">
                            <p:stCondLst>
                              <p:cond delay="2600"/>
                            </p:stCondLst>
                            <p:childTnLst>
                              <p:par>
                                <p:cTn id="83" presetID="53" presetClass="entr" presetSubtype="16" fill="hold" nodeType="after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p:cTn id="85" dur="200" fill="hold"/>
                                        <p:tgtEl>
                                          <p:spTgt spid="7"/>
                                        </p:tgtEl>
                                        <p:attrNameLst>
                                          <p:attrName>ppt_w</p:attrName>
                                        </p:attrNameLst>
                                      </p:cBhvr>
                                      <p:tavLst>
                                        <p:tav tm="0">
                                          <p:val>
                                            <p:fltVal val="0"/>
                                          </p:val>
                                        </p:tav>
                                        <p:tav tm="100000">
                                          <p:val>
                                            <p:strVal val="#ppt_w"/>
                                          </p:val>
                                        </p:tav>
                                      </p:tavLst>
                                    </p:anim>
                                    <p:anim calcmode="lin" valueType="num">
                                      <p:cBhvr>
                                        <p:cTn id="86" dur="200" fill="hold"/>
                                        <p:tgtEl>
                                          <p:spTgt spid="7"/>
                                        </p:tgtEl>
                                        <p:attrNameLst>
                                          <p:attrName>ppt_h</p:attrName>
                                        </p:attrNameLst>
                                      </p:cBhvr>
                                      <p:tavLst>
                                        <p:tav tm="0">
                                          <p:val>
                                            <p:fltVal val="0"/>
                                          </p:val>
                                        </p:tav>
                                        <p:tav tm="100000">
                                          <p:val>
                                            <p:strVal val="#ppt_h"/>
                                          </p:val>
                                        </p:tav>
                                      </p:tavLst>
                                    </p:anim>
                                    <p:animEffect transition="in" filter="fade">
                                      <p:cBhvr>
                                        <p:cTn id="87" dur="200"/>
                                        <p:tgtEl>
                                          <p:spTgt spid="7"/>
                                        </p:tgtEl>
                                      </p:cBhvr>
                                    </p:animEffect>
                                  </p:childTnLst>
                                </p:cTn>
                              </p:par>
                            </p:childTnLst>
                          </p:cTn>
                        </p:par>
                        <p:par>
                          <p:cTn id="88" fill="hold">
                            <p:stCondLst>
                              <p:cond delay="2800"/>
                            </p:stCondLst>
                            <p:childTnLst>
                              <p:par>
                                <p:cTn id="89" presetID="53" presetClass="entr" presetSubtype="16"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p:cTn id="91" dur="200" fill="hold"/>
                                        <p:tgtEl>
                                          <p:spTgt spid="3"/>
                                        </p:tgtEl>
                                        <p:attrNameLst>
                                          <p:attrName>ppt_w</p:attrName>
                                        </p:attrNameLst>
                                      </p:cBhvr>
                                      <p:tavLst>
                                        <p:tav tm="0">
                                          <p:val>
                                            <p:fltVal val="0"/>
                                          </p:val>
                                        </p:tav>
                                        <p:tav tm="100000">
                                          <p:val>
                                            <p:strVal val="#ppt_w"/>
                                          </p:val>
                                        </p:tav>
                                      </p:tavLst>
                                    </p:anim>
                                    <p:anim calcmode="lin" valueType="num">
                                      <p:cBhvr>
                                        <p:cTn id="92" dur="200" fill="hold"/>
                                        <p:tgtEl>
                                          <p:spTgt spid="3"/>
                                        </p:tgtEl>
                                        <p:attrNameLst>
                                          <p:attrName>ppt_h</p:attrName>
                                        </p:attrNameLst>
                                      </p:cBhvr>
                                      <p:tavLst>
                                        <p:tav tm="0">
                                          <p:val>
                                            <p:fltVal val="0"/>
                                          </p:val>
                                        </p:tav>
                                        <p:tav tm="100000">
                                          <p:val>
                                            <p:strVal val="#ppt_h"/>
                                          </p:val>
                                        </p:tav>
                                      </p:tavLst>
                                    </p:anim>
                                    <p:animEffect transition="in" filter="fade">
                                      <p:cBhvr>
                                        <p:cTn id="93" dur="200"/>
                                        <p:tgtEl>
                                          <p:spTgt spid="3"/>
                                        </p:tgtEl>
                                      </p:cBhvr>
                                    </p:animEffect>
                                  </p:childTnLst>
                                </p:cTn>
                              </p:par>
                            </p:childTnLst>
                          </p:cTn>
                        </p:par>
                        <p:par>
                          <p:cTn id="94" fill="hold">
                            <p:stCondLst>
                              <p:cond delay="3000"/>
                            </p:stCondLst>
                            <p:childTnLst>
                              <p:par>
                                <p:cTn id="95" presetID="53" presetClass="entr" presetSubtype="16" fill="hold" nodeType="after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p:cTn id="97" dur="200" fill="hold"/>
                                        <p:tgtEl>
                                          <p:spTgt spid="8"/>
                                        </p:tgtEl>
                                        <p:attrNameLst>
                                          <p:attrName>ppt_w</p:attrName>
                                        </p:attrNameLst>
                                      </p:cBhvr>
                                      <p:tavLst>
                                        <p:tav tm="0">
                                          <p:val>
                                            <p:fltVal val="0"/>
                                          </p:val>
                                        </p:tav>
                                        <p:tav tm="100000">
                                          <p:val>
                                            <p:strVal val="#ppt_w"/>
                                          </p:val>
                                        </p:tav>
                                      </p:tavLst>
                                    </p:anim>
                                    <p:anim calcmode="lin" valueType="num">
                                      <p:cBhvr>
                                        <p:cTn id="98" dur="200" fill="hold"/>
                                        <p:tgtEl>
                                          <p:spTgt spid="8"/>
                                        </p:tgtEl>
                                        <p:attrNameLst>
                                          <p:attrName>ppt_h</p:attrName>
                                        </p:attrNameLst>
                                      </p:cBhvr>
                                      <p:tavLst>
                                        <p:tav tm="0">
                                          <p:val>
                                            <p:fltVal val="0"/>
                                          </p:val>
                                        </p:tav>
                                        <p:tav tm="100000">
                                          <p:val>
                                            <p:strVal val="#ppt_h"/>
                                          </p:val>
                                        </p:tav>
                                      </p:tavLst>
                                    </p:anim>
                                    <p:animEffect transition="in" filter="fade">
                                      <p:cBhvr>
                                        <p:cTn id="99" dur="200"/>
                                        <p:tgtEl>
                                          <p:spTgt spid="8"/>
                                        </p:tgtEl>
                                      </p:cBhvr>
                                    </p:animEffect>
                                  </p:childTnLst>
                                </p:cTn>
                              </p:par>
                            </p:childTnLst>
                          </p:cTn>
                        </p:par>
                        <p:par>
                          <p:cTn id="100" fill="hold">
                            <p:stCondLst>
                              <p:cond delay="3200"/>
                            </p:stCondLst>
                            <p:childTnLst>
                              <p:par>
                                <p:cTn id="101" presetID="53" presetClass="entr" presetSubtype="16" fill="hold" nodeType="after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p:cTn id="103" dur="200" fill="hold"/>
                                        <p:tgtEl>
                                          <p:spTgt spid="10"/>
                                        </p:tgtEl>
                                        <p:attrNameLst>
                                          <p:attrName>ppt_w</p:attrName>
                                        </p:attrNameLst>
                                      </p:cBhvr>
                                      <p:tavLst>
                                        <p:tav tm="0">
                                          <p:val>
                                            <p:fltVal val="0"/>
                                          </p:val>
                                        </p:tav>
                                        <p:tav tm="100000">
                                          <p:val>
                                            <p:strVal val="#ppt_w"/>
                                          </p:val>
                                        </p:tav>
                                      </p:tavLst>
                                    </p:anim>
                                    <p:anim calcmode="lin" valueType="num">
                                      <p:cBhvr>
                                        <p:cTn id="104" dur="200" fill="hold"/>
                                        <p:tgtEl>
                                          <p:spTgt spid="10"/>
                                        </p:tgtEl>
                                        <p:attrNameLst>
                                          <p:attrName>ppt_h</p:attrName>
                                        </p:attrNameLst>
                                      </p:cBhvr>
                                      <p:tavLst>
                                        <p:tav tm="0">
                                          <p:val>
                                            <p:fltVal val="0"/>
                                          </p:val>
                                        </p:tav>
                                        <p:tav tm="100000">
                                          <p:val>
                                            <p:strVal val="#ppt_h"/>
                                          </p:val>
                                        </p:tav>
                                      </p:tavLst>
                                    </p:anim>
                                    <p:animEffect transition="in" filter="fade">
                                      <p:cBhvr>
                                        <p:cTn id="105"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838200" y="2002632"/>
            <a:ext cx="10515600" cy="2852737"/>
          </a:xfrm>
        </p:spPr>
        <p:txBody>
          <a:bodyPr anchor="ctr">
            <a:normAutofit/>
          </a:bodyPr>
          <a:lstStyle/>
          <a:p>
            <a:pPr algn="ctr">
              <a:lnSpc>
                <a:spcPct val="120000"/>
              </a:lnSpc>
            </a:pPr>
            <a:r>
              <a:rPr lang="en-GB" dirty="0"/>
              <a:t>IR ≠ matching</a:t>
            </a:r>
            <a:endParaRPr lang="en-GB" sz="7200" dirty="0"/>
          </a:p>
        </p:txBody>
      </p:sp>
    </p:spTree>
    <p:extLst>
      <p:ext uri="{BB962C8B-B14F-4D97-AF65-F5344CB8AC3E}">
        <p14:creationId xmlns:p14="http://schemas.microsoft.com/office/powerpoint/2010/main" val="19948978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FB720F-8665-44A2-9053-5C72EBFA893F}"/>
              </a:ext>
            </a:extLst>
          </p:cNvPr>
          <p:cNvSpPr txBox="1"/>
          <p:nvPr/>
        </p:nvSpPr>
        <p:spPr>
          <a:xfrm>
            <a:off x="664832" y="1559258"/>
            <a:ext cx="10862336" cy="3739485"/>
          </a:xfrm>
          <a:prstGeom prst="rect">
            <a:avLst/>
          </a:prstGeom>
          <a:noFill/>
        </p:spPr>
        <p:txBody>
          <a:bodyPr wrap="square" rtlCol="0">
            <a:spAutoFit/>
          </a:bodyPr>
          <a:lstStyle/>
          <a:p>
            <a:pPr>
              <a:lnSpc>
                <a:spcPct val="120000"/>
              </a:lnSpc>
              <a:spcBef>
                <a:spcPts val="5400"/>
              </a:spcBef>
            </a:pPr>
            <a:r>
              <a:rPr lang="en-GB" sz="4000" dirty="0">
                <a:solidFill>
                  <a:prstClr val="white"/>
                </a:solidFill>
                <a:latin typeface="Segoe UI Light"/>
                <a:ea typeface="+mj-ea"/>
                <a:cs typeface="+mj-cs"/>
              </a:rPr>
              <a:t>IR is about relevance, efficiency, metrics, user modelling, recommendations, structured data, and much more</a:t>
            </a:r>
          </a:p>
          <a:p>
            <a:pPr>
              <a:lnSpc>
                <a:spcPct val="120000"/>
              </a:lnSpc>
              <a:spcBef>
                <a:spcPts val="5400"/>
              </a:spcBef>
            </a:pPr>
            <a:r>
              <a:rPr lang="en-GB" sz="4000" dirty="0">
                <a:solidFill>
                  <a:prstClr val="white"/>
                </a:solidFill>
                <a:latin typeface="Segoe UI Light"/>
                <a:ea typeface="+mj-ea"/>
                <a:cs typeface="+mj-cs"/>
              </a:rPr>
              <a:t>Neural IR should also encompass all of them</a:t>
            </a:r>
            <a:endParaRPr lang="en-GB" sz="1400" dirty="0"/>
          </a:p>
        </p:txBody>
      </p:sp>
    </p:spTree>
    <p:extLst>
      <p:ext uri="{BB962C8B-B14F-4D97-AF65-F5344CB8AC3E}">
        <p14:creationId xmlns:p14="http://schemas.microsoft.com/office/powerpoint/2010/main" val="1964877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FF0923-3564-401D-9038-579A27F45702}"/>
              </a:ext>
            </a:extLst>
          </p:cNvPr>
          <p:cNvPicPr>
            <a:picLocks noChangeAspect="1"/>
          </p:cNvPicPr>
          <p:nvPr/>
        </p:nvPicPr>
        <p:blipFill>
          <a:blip r:embed="rId3"/>
          <a:stretch>
            <a:fillRect/>
          </a:stretch>
        </p:blipFill>
        <p:spPr>
          <a:xfrm>
            <a:off x="2449656" y="1571050"/>
            <a:ext cx="7292689" cy="3778720"/>
          </a:xfrm>
          <a:prstGeom prst="rect">
            <a:avLst/>
          </a:prstGeom>
          <a:effectLst>
            <a:reflection blurRad="6350" stA="50000" endA="275" endPos="20000" dist="101600" dir="5400000" sy="-100000" algn="bl" rotWithShape="0"/>
          </a:effectLst>
        </p:spPr>
      </p:pic>
      <p:sp>
        <p:nvSpPr>
          <p:cNvPr id="5" name="TextBox 4">
            <a:extLst>
              <a:ext uri="{FF2B5EF4-FFF2-40B4-BE49-F238E27FC236}">
                <a16:creationId xmlns:a16="http://schemas.microsoft.com/office/drawing/2014/main" id="{E410E0E7-49B3-4547-A8E3-C6CA7F9F1536}"/>
              </a:ext>
            </a:extLst>
          </p:cNvPr>
          <p:cNvSpPr txBox="1"/>
          <p:nvPr/>
        </p:nvSpPr>
        <p:spPr>
          <a:xfrm flipH="1">
            <a:off x="563572" y="317996"/>
            <a:ext cx="11064854" cy="954107"/>
          </a:xfrm>
          <a:prstGeom prst="rect">
            <a:avLst/>
          </a:prstGeom>
          <a:noFill/>
        </p:spPr>
        <p:txBody>
          <a:bodyPr wrap="square" rtlCol="0">
            <a:spAutoFit/>
          </a:bodyPr>
          <a:lstStyle/>
          <a:p>
            <a:pPr algn="ctr"/>
            <a:r>
              <a:rPr lang="en-US" sz="2800" dirty="0">
                <a:latin typeface="+mj-lt"/>
              </a:rPr>
              <a:t>E.g., in Bing the candidate generation involves complicated match planning that can be cast as a reinforcement learning task</a:t>
            </a:r>
          </a:p>
        </p:txBody>
      </p:sp>
      <p:sp>
        <p:nvSpPr>
          <p:cNvPr id="6" name="TextBox 5">
            <a:extLst>
              <a:ext uri="{FF2B5EF4-FFF2-40B4-BE49-F238E27FC236}">
                <a16:creationId xmlns:a16="http://schemas.microsoft.com/office/drawing/2014/main" id="{694D8769-10BF-470F-8571-0CB3BC182C15}"/>
              </a:ext>
            </a:extLst>
          </p:cNvPr>
          <p:cNvSpPr txBox="1"/>
          <p:nvPr/>
        </p:nvSpPr>
        <p:spPr>
          <a:xfrm>
            <a:off x="2185327" y="6583744"/>
            <a:ext cx="7821347" cy="253916"/>
          </a:xfrm>
          <a:prstGeom prst="rect">
            <a:avLst/>
          </a:prstGeom>
          <a:noFill/>
        </p:spPr>
        <p:txBody>
          <a:bodyPr wrap="square" rtlCol="0">
            <a:spAutoFit/>
          </a:bodyPr>
          <a:lstStyle/>
          <a:p>
            <a:pPr lvl="0" algn="ctr" defTabSz="914400">
              <a:defRPr/>
            </a:pPr>
            <a:r>
              <a:rPr lang="en-GB" sz="1050" dirty="0"/>
              <a:t>Rosset, Jose, Ghosh, Mitra, and Tiwary</a:t>
            </a:r>
            <a:r>
              <a:rPr lang="en-US" sz="1050" kern="0" dirty="0"/>
              <a:t>. </a:t>
            </a:r>
            <a:r>
              <a:rPr lang="en-GB" sz="1050" dirty="0">
                <a:hlinkClick r:id="rId4"/>
              </a:rPr>
              <a:t>Optimizing Query Evaluations using Reinforcement Learning for Web Search</a:t>
            </a:r>
            <a:r>
              <a:rPr lang="en-US" sz="1050" kern="0" dirty="0"/>
              <a:t>. 2018.</a:t>
            </a:r>
          </a:p>
        </p:txBody>
      </p:sp>
    </p:spTree>
    <p:extLst>
      <p:ext uri="{BB962C8B-B14F-4D97-AF65-F5344CB8AC3E}">
        <p14:creationId xmlns:p14="http://schemas.microsoft.com/office/powerpoint/2010/main" val="100685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FB720F-8665-44A2-9053-5C72EBFA893F}"/>
              </a:ext>
            </a:extLst>
          </p:cNvPr>
          <p:cNvSpPr txBox="1"/>
          <p:nvPr/>
        </p:nvSpPr>
        <p:spPr>
          <a:xfrm>
            <a:off x="664832" y="3047742"/>
            <a:ext cx="10862336" cy="1089529"/>
          </a:xfrm>
          <a:prstGeom prst="rect">
            <a:avLst/>
          </a:prstGeom>
          <a:noFill/>
        </p:spPr>
        <p:txBody>
          <a:bodyPr wrap="square" rtlCol="0">
            <a:spAutoFit/>
          </a:bodyPr>
          <a:lstStyle/>
          <a:p>
            <a:pPr algn="ctr">
              <a:lnSpc>
                <a:spcPct val="120000"/>
              </a:lnSpc>
              <a:spcBef>
                <a:spcPts val="5400"/>
              </a:spcBef>
            </a:pPr>
            <a:r>
              <a:rPr lang="en-GB" sz="5400" dirty="0">
                <a:solidFill>
                  <a:prstClr val="white"/>
                </a:solidFill>
                <a:latin typeface="Segoe UI Light"/>
                <a:ea typeface="+mj-ea"/>
                <a:cs typeface="+mj-cs"/>
              </a:rPr>
              <a:t>Neural IR → impact + insight</a:t>
            </a:r>
            <a:endParaRPr lang="en-GB" sz="2000" dirty="0"/>
          </a:p>
        </p:txBody>
      </p:sp>
    </p:spTree>
    <p:extLst>
      <p:ext uri="{BB962C8B-B14F-4D97-AF65-F5344CB8AC3E}">
        <p14:creationId xmlns:p14="http://schemas.microsoft.com/office/powerpoint/2010/main" val="3063587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8071A19-508F-43AB-AA84-4993612BE141}"/>
              </a:ext>
            </a:extLst>
          </p:cNvPr>
          <p:cNvGraphicFramePr>
            <a:graphicFrameLocks noGrp="1"/>
          </p:cNvGraphicFramePr>
          <p:nvPr>
            <p:extLst>
              <p:ext uri="{D42A27DB-BD31-4B8C-83A1-F6EECF244321}">
                <p14:modId xmlns:p14="http://schemas.microsoft.com/office/powerpoint/2010/main" val="703514260"/>
              </p:ext>
            </p:extLst>
          </p:nvPr>
        </p:nvGraphicFramePr>
        <p:xfrm>
          <a:off x="838200" y="2282931"/>
          <a:ext cx="10515600" cy="3626915"/>
        </p:xfrm>
        <a:graphic>
          <a:graphicData uri="http://schemas.openxmlformats.org/drawingml/2006/table">
            <a:tbl>
              <a:tblPr firstRow="1" bandRow="1">
                <a:tableStyleId>{2D5ABB26-0587-4C30-8999-92F81FD0307C}</a:tableStyleId>
              </a:tblPr>
              <a:tblGrid>
                <a:gridCol w="1524511">
                  <a:extLst>
                    <a:ext uri="{9D8B030D-6E8A-4147-A177-3AD203B41FA5}">
                      <a16:colId xmlns:a16="http://schemas.microsoft.com/office/drawing/2014/main" val="4032532751"/>
                    </a:ext>
                  </a:extLst>
                </a:gridCol>
                <a:gridCol w="8991089">
                  <a:extLst>
                    <a:ext uri="{9D8B030D-6E8A-4147-A177-3AD203B41FA5}">
                      <a16:colId xmlns:a16="http://schemas.microsoft.com/office/drawing/2014/main" val="3606737989"/>
                    </a:ext>
                  </a:extLst>
                </a:gridCol>
              </a:tblGrid>
              <a:tr h="725383">
                <a:tc>
                  <a:txBody>
                    <a:bodyPr/>
                    <a:lstStyle/>
                    <a:p>
                      <a:r>
                        <a:rPr lang="en-US" sz="3200" dirty="0"/>
                        <a:t>#1</a:t>
                      </a:r>
                      <a:endParaRPr lang="en-GB" sz="3200" dirty="0"/>
                    </a:p>
                  </a:txBody>
                  <a:tcPr marT="91440" marB="91440" anchor="ctr"/>
                </a:tc>
                <a:tc>
                  <a:txBody>
                    <a:bodyPr/>
                    <a:lstStyle/>
                    <a:p>
                      <a:r>
                        <a:rPr lang="en-US" sz="3200" dirty="0"/>
                        <a:t>Think sparse, act dense</a:t>
                      </a:r>
                      <a:endParaRPr lang="en-GB" sz="3200" dirty="0"/>
                    </a:p>
                  </a:txBody>
                  <a:tcPr marT="91440" marB="91440" anchor="ctr"/>
                </a:tc>
                <a:extLst>
                  <a:ext uri="{0D108BD9-81ED-4DB2-BD59-A6C34878D82A}">
                    <a16:rowId xmlns:a16="http://schemas.microsoft.com/office/drawing/2014/main" val="112842329"/>
                  </a:ext>
                </a:extLst>
              </a:tr>
              <a:tr h="725383">
                <a:tc>
                  <a:txBody>
                    <a:bodyPr/>
                    <a:lstStyle/>
                    <a:p>
                      <a:r>
                        <a:rPr lang="en-US" sz="3200" dirty="0"/>
                        <a:t>#2</a:t>
                      </a:r>
                      <a:endParaRPr lang="en-GB" sz="3200" dirty="0"/>
                    </a:p>
                  </a:txBody>
                  <a:tcPr marT="91440" marB="91440" anchor="ctr"/>
                </a:tc>
                <a:tc>
                  <a:txBody>
                    <a:bodyPr/>
                    <a:lstStyle/>
                    <a:p>
                      <a:r>
                        <a:rPr lang="en-US" sz="3200" dirty="0"/>
                        <a:t>The two query problem</a:t>
                      </a:r>
                      <a:endParaRPr lang="en-GB" sz="3200" dirty="0"/>
                    </a:p>
                  </a:txBody>
                  <a:tcPr marT="91440" marB="91440" anchor="ctr"/>
                </a:tc>
                <a:extLst>
                  <a:ext uri="{0D108BD9-81ED-4DB2-BD59-A6C34878D82A}">
                    <a16:rowId xmlns:a16="http://schemas.microsoft.com/office/drawing/2014/main" val="705140263"/>
                  </a:ext>
                </a:extLst>
              </a:tr>
              <a:tr h="725383">
                <a:tc>
                  <a:txBody>
                    <a:bodyPr/>
                    <a:lstStyle/>
                    <a:p>
                      <a:r>
                        <a:rPr lang="en-US" sz="3200" dirty="0"/>
                        <a:t>#3</a:t>
                      </a:r>
                      <a:endParaRPr lang="en-GB" sz="3200" dirty="0"/>
                    </a:p>
                  </a:txBody>
                  <a:tcPr marT="91440" marB="91440" anchor="ctr"/>
                </a:tc>
                <a:tc>
                  <a:txBody>
                    <a:bodyPr/>
                    <a:lstStyle/>
                    <a:p>
                      <a:r>
                        <a:rPr lang="en-US" sz="3200" dirty="0"/>
                        <a:t>The Library or Librarian dilemma</a:t>
                      </a:r>
                      <a:endParaRPr lang="en-GB" sz="3200" dirty="0"/>
                    </a:p>
                  </a:txBody>
                  <a:tcPr marT="91440" marB="91440" anchor="ctr"/>
                </a:tc>
                <a:extLst>
                  <a:ext uri="{0D108BD9-81ED-4DB2-BD59-A6C34878D82A}">
                    <a16:rowId xmlns:a16="http://schemas.microsoft.com/office/drawing/2014/main" val="487187649"/>
                  </a:ext>
                </a:extLst>
              </a:tr>
              <a:tr h="725383">
                <a:tc>
                  <a:txBody>
                    <a:bodyPr/>
                    <a:lstStyle/>
                    <a:p>
                      <a:r>
                        <a:rPr lang="en-US" sz="3200" dirty="0"/>
                        <a:t>#4</a:t>
                      </a:r>
                      <a:endParaRPr lang="en-GB" sz="3200" dirty="0"/>
                    </a:p>
                  </a:txBody>
                  <a:tcPr marT="91440" marB="91440" anchor="ctr"/>
                </a:tc>
                <a:tc>
                  <a:txBody>
                    <a:bodyPr/>
                    <a:lstStyle/>
                    <a:p>
                      <a:r>
                        <a:rPr lang="en-US" sz="3200" dirty="0"/>
                        <a:t>The Clever Hans problem</a:t>
                      </a:r>
                      <a:endParaRPr lang="en-GB" sz="3200" dirty="0"/>
                    </a:p>
                  </a:txBody>
                  <a:tcPr marT="91440" marB="91440" anchor="ctr"/>
                </a:tc>
                <a:extLst>
                  <a:ext uri="{0D108BD9-81ED-4DB2-BD59-A6C34878D82A}">
                    <a16:rowId xmlns:a16="http://schemas.microsoft.com/office/drawing/2014/main" val="2717847892"/>
                  </a:ext>
                </a:extLst>
              </a:tr>
              <a:tr h="725383">
                <a:tc>
                  <a:txBody>
                    <a:bodyPr/>
                    <a:lstStyle/>
                    <a:p>
                      <a:r>
                        <a:rPr lang="en-US" sz="3200" dirty="0"/>
                        <a:t>#5</a:t>
                      </a:r>
                      <a:endParaRPr lang="en-GB" sz="3200" dirty="0"/>
                    </a:p>
                  </a:txBody>
                  <a:tcPr marT="91440" marB="91440" anchor="ctr"/>
                </a:tc>
                <a:tc>
                  <a:txBody>
                    <a:bodyPr/>
                    <a:lstStyle/>
                    <a:p>
                      <a:r>
                        <a:rPr lang="en-US" sz="3200" dirty="0"/>
                        <a:t>Hammers and nails</a:t>
                      </a:r>
                      <a:endParaRPr lang="en-GB" sz="3200" dirty="0"/>
                    </a:p>
                  </a:txBody>
                  <a:tcPr marT="91440" marB="91440" anchor="ctr"/>
                </a:tc>
                <a:extLst>
                  <a:ext uri="{0D108BD9-81ED-4DB2-BD59-A6C34878D82A}">
                    <a16:rowId xmlns:a16="http://schemas.microsoft.com/office/drawing/2014/main" val="595626884"/>
                  </a:ext>
                </a:extLst>
              </a:tr>
            </a:tbl>
          </a:graphicData>
        </a:graphic>
      </p:graphicFrame>
      <p:sp>
        <p:nvSpPr>
          <p:cNvPr id="2" name="Title 1">
            <a:extLst>
              <a:ext uri="{FF2B5EF4-FFF2-40B4-BE49-F238E27FC236}">
                <a16:creationId xmlns:a16="http://schemas.microsoft.com/office/drawing/2014/main" id="{D73B4F75-22EE-4FFE-8C99-944684CEF41B}"/>
              </a:ext>
            </a:extLst>
          </p:cNvPr>
          <p:cNvSpPr>
            <a:spLocks noGrp="1"/>
          </p:cNvSpPr>
          <p:nvPr>
            <p:ph type="title"/>
          </p:nvPr>
        </p:nvSpPr>
        <p:spPr/>
        <p:txBody>
          <a:bodyPr>
            <a:normAutofit fontScale="90000"/>
          </a:bodyPr>
          <a:lstStyle/>
          <a:p>
            <a:r>
              <a:rPr lang="en-US" sz="9600" dirty="0"/>
              <a:t>Lessons Learned</a:t>
            </a:r>
            <a:endParaRPr lang="en-GB" sz="9600" dirty="0"/>
          </a:p>
        </p:txBody>
      </p:sp>
    </p:spTree>
    <p:extLst>
      <p:ext uri="{BB962C8B-B14F-4D97-AF65-F5344CB8AC3E}">
        <p14:creationId xmlns:p14="http://schemas.microsoft.com/office/powerpoint/2010/main" val="4186594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E1A3CDD-3127-4CCA-911C-239572551F6E}"/>
              </a:ext>
            </a:extLst>
          </p:cNvPr>
          <p:cNvGrpSpPr/>
          <p:nvPr/>
        </p:nvGrpSpPr>
        <p:grpSpPr>
          <a:xfrm>
            <a:off x="3405890" y="3242442"/>
            <a:ext cx="5380220" cy="373117"/>
            <a:chOff x="5838497" y="5418083"/>
            <a:chExt cx="5380220" cy="373117"/>
          </a:xfrm>
        </p:grpSpPr>
        <p:sp>
          <p:nvSpPr>
            <p:cNvPr id="5" name="Rectangle 4">
              <a:extLst>
                <a:ext uri="{FF2B5EF4-FFF2-40B4-BE49-F238E27FC236}">
                  <a16:creationId xmlns:a16="http://schemas.microsoft.com/office/drawing/2014/main" id="{5DC23F4C-ED3F-43E6-B49F-F23995BE5EBB}"/>
                </a:ext>
              </a:extLst>
            </p:cNvPr>
            <p:cNvSpPr/>
            <p:nvPr/>
          </p:nvSpPr>
          <p:spPr>
            <a:xfrm>
              <a:off x="6212412" y="5418083"/>
              <a:ext cx="1949669" cy="369332"/>
            </a:xfrm>
            <a:prstGeom prst="rect">
              <a:avLst/>
            </a:prstGeom>
          </p:spPr>
          <p:txBody>
            <a:bodyPr wrap="square">
              <a:spAutoFit/>
            </a:bodyPr>
            <a:lstStyle/>
            <a:p>
              <a:r>
                <a:rPr lang="en-US" dirty="0"/>
                <a:t>@</a:t>
              </a:r>
              <a:r>
                <a:rPr lang="en-US" dirty="0" err="1"/>
                <a:t>UnderdogGeek</a:t>
              </a:r>
              <a:endParaRPr lang="en-GB" dirty="0"/>
            </a:p>
          </p:txBody>
        </p:sp>
        <p:sp>
          <p:nvSpPr>
            <p:cNvPr id="6" name="Rectangle 5">
              <a:extLst>
                <a:ext uri="{FF2B5EF4-FFF2-40B4-BE49-F238E27FC236}">
                  <a16:creationId xmlns:a16="http://schemas.microsoft.com/office/drawing/2014/main" id="{1964AFB8-3FC9-4A18-A123-32077B5492B6}"/>
                </a:ext>
              </a:extLst>
            </p:cNvPr>
            <p:cNvSpPr/>
            <p:nvPr/>
          </p:nvSpPr>
          <p:spPr>
            <a:xfrm>
              <a:off x="8733020" y="5421868"/>
              <a:ext cx="2485697" cy="369332"/>
            </a:xfrm>
            <a:prstGeom prst="rect">
              <a:avLst/>
            </a:prstGeom>
          </p:spPr>
          <p:txBody>
            <a:bodyPr wrap="square">
              <a:spAutoFit/>
            </a:bodyPr>
            <a:lstStyle/>
            <a:p>
              <a:r>
                <a:rPr lang="en-US" dirty="0"/>
                <a:t>bmitra@microsoft.com</a:t>
              </a:r>
              <a:endParaRPr lang="en-GB" dirty="0"/>
            </a:p>
          </p:txBody>
        </p:sp>
        <p:pic>
          <p:nvPicPr>
            <p:cNvPr id="7" name="Picture 6" descr="File:&lt;strong&gt;Twitter&lt;/strong&gt; bird logo 2012.svg - Wikipedia, the free encyclopedia">
              <a:extLst>
                <a:ext uri="{FF2B5EF4-FFF2-40B4-BE49-F238E27FC236}">
                  <a16:creationId xmlns:a16="http://schemas.microsoft.com/office/drawing/2014/main" id="{C99E4373-2548-4758-B2FD-0EC423DD8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497" y="5438233"/>
              <a:ext cx="400191" cy="325333"/>
            </a:xfrm>
            <a:prstGeom prst="rect">
              <a:avLst/>
            </a:prstGeom>
          </p:spPr>
        </p:pic>
        <p:pic>
          <p:nvPicPr>
            <p:cNvPr id="8" name="Picture 7" descr="File:&lt;strong&gt;Microsoft&lt;/strong&gt; &lt;strong&gt;Outlook&lt;/strong&gt; 2013 logo.svg - Wikipedia, the free ...">
              <a:extLst>
                <a:ext uri="{FF2B5EF4-FFF2-40B4-BE49-F238E27FC236}">
                  <a16:creationId xmlns:a16="http://schemas.microsoft.com/office/drawing/2014/main" id="{480E963F-CD98-413C-8EC6-E59983AAD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980" y="5418083"/>
              <a:ext cx="380040" cy="373117"/>
            </a:xfrm>
            <a:prstGeom prst="rect">
              <a:avLst/>
            </a:prstGeom>
          </p:spPr>
        </p:pic>
      </p:grpSp>
    </p:spTree>
    <p:extLst>
      <p:ext uri="{BB962C8B-B14F-4D97-AF65-F5344CB8AC3E}">
        <p14:creationId xmlns:p14="http://schemas.microsoft.com/office/powerpoint/2010/main" val="3314699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2DC7E-ACB2-470E-916B-2D9A3070E271}"/>
              </a:ext>
            </a:extLst>
          </p:cNvPr>
          <p:cNvPicPr>
            <a:picLocks noChangeAspect="1"/>
          </p:cNvPicPr>
          <p:nvPr/>
        </p:nvPicPr>
        <p:blipFill>
          <a:blip r:embed="rId3"/>
          <a:stretch>
            <a:fillRect/>
          </a:stretch>
        </p:blipFill>
        <p:spPr>
          <a:xfrm>
            <a:off x="7592803" y="1119987"/>
            <a:ext cx="3563196" cy="4618027"/>
          </a:xfrm>
          <a:prstGeom prst="rect">
            <a:avLst/>
          </a:prstGeom>
          <a:effectLst>
            <a:reflection blurRad="6350" stA="50000" endA="275" endPos="10000" dist="101600" dir="5400000" sy="-100000" algn="bl" rotWithShape="0"/>
          </a:effectLst>
        </p:spPr>
      </p:pic>
      <p:sp>
        <p:nvSpPr>
          <p:cNvPr id="3" name="Title 3">
            <a:extLst>
              <a:ext uri="{FF2B5EF4-FFF2-40B4-BE49-F238E27FC236}">
                <a16:creationId xmlns:a16="http://schemas.microsoft.com/office/drawing/2014/main" id="{A1B3AF5A-6A89-4B45-B860-296C96AD3B56}"/>
              </a:ext>
            </a:extLst>
          </p:cNvPr>
          <p:cNvSpPr txBox="1">
            <a:spLocks/>
          </p:cNvSpPr>
          <p:nvPr/>
        </p:nvSpPr>
        <p:spPr>
          <a:xfrm>
            <a:off x="601716" y="2057936"/>
            <a:ext cx="5486102" cy="274212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GB" sz="3600" dirty="0"/>
              <a:t>IR has a long history of learning latent representations of terms</a:t>
            </a:r>
            <a:endParaRPr lang="en-GB" dirty="0"/>
          </a:p>
        </p:txBody>
      </p:sp>
      <p:sp>
        <p:nvSpPr>
          <p:cNvPr id="4" name="TextBox 3">
            <a:extLst>
              <a:ext uri="{FF2B5EF4-FFF2-40B4-BE49-F238E27FC236}">
                <a16:creationId xmlns:a16="http://schemas.microsoft.com/office/drawing/2014/main" id="{00DDCCD5-5E1D-4482-9CDA-F01BF0F084A4}"/>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GB" sz="1050" kern="0" dirty="0" err="1"/>
              <a:t>Deerwester</a:t>
            </a:r>
            <a:r>
              <a:rPr lang="en-GB" sz="1050" kern="0" dirty="0"/>
              <a:t>, Dumais, </a:t>
            </a:r>
            <a:r>
              <a:rPr lang="en-GB" sz="1050" kern="0" dirty="0" err="1"/>
              <a:t>Furnas</a:t>
            </a:r>
            <a:r>
              <a:rPr lang="en-GB" sz="1050" kern="0" dirty="0"/>
              <a:t>, </a:t>
            </a:r>
            <a:r>
              <a:rPr lang="en-GB" sz="1050" kern="0" dirty="0" err="1"/>
              <a:t>Landauer</a:t>
            </a:r>
            <a:r>
              <a:rPr lang="en-GB" sz="1050" kern="0" dirty="0"/>
              <a:t>, and Harshman. </a:t>
            </a:r>
            <a:r>
              <a:rPr lang="en-GB" sz="1050" kern="0" dirty="0">
                <a:hlinkClick r:id="rId4"/>
              </a:rPr>
              <a:t>Indexing by latent semantic analysis</a:t>
            </a:r>
            <a:r>
              <a:rPr lang="en-GB" sz="1050" kern="0" dirty="0"/>
              <a:t>. 1990.</a:t>
            </a:r>
            <a:endParaRPr lang="en-US" sz="1050" kern="0" dirty="0"/>
          </a:p>
        </p:txBody>
      </p:sp>
    </p:spTree>
    <p:extLst>
      <p:ext uri="{BB962C8B-B14F-4D97-AF65-F5344CB8AC3E}">
        <p14:creationId xmlns:p14="http://schemas.microsoft.com/office/powerpoint/2010/main" val="468220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838200" y="1715212"/>
            <a:ext cx="10515600" cy="3427576"/>
          </a:xfrm>
        </p:spPr>
        <p:txBody>
          <a:bodyPr anchor="ctr">
            <a:normAutofit fontScale="90000"/>
          </a:bodyPr>
          <a:lstStyle/>
          <a:p>
            <a:pPr>
              <a:lnSpc>
                <a:spcPct val="120000"/>
              </a:lnSpc>
            </a:pPr>
            <a:r>
              <a:rPr lang="en-GB" sz="4400" dirty="0"/>
              <a:t>An </a:t>
            </a:r>
            <a:r>
              <a:rPr lang="en-GB" sz="6700" dirty="0"/>
              <a:t>embedding</a:t>
            </a:r>
            <a:r>
              <a:rPr lang="en-GB" dirty="0"/>
              <a:t> </a:t>
            </a:r>
            <a:r>
              <a:rPr lang="en-GB" sz="4400" dirty="0"/>
              <a:t>is a representation of items in a new space such that the properties of—and the relationships between—the items are preserved from the original representation</a:t>
            </a:r>
            <a:endParaRPr lang="en-GB" sz="5400" dirty="0"/>
          </a:p>
        </p:txBody>
      </p:sp>
    </p:spTree>
    <p:extLst>
      <p:ext uri="{BB962C8B-B14F-4D97-AF65-F5344CB8AC3E}">
        <p14:creationId xmlns:p14="http://schemas.microsoft.com/office/powerpoint/2010/main" val="19985675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l about Segoe">
      <a:majorFont>
        <a:latin typeface="Segoe UI Light"/>
        <a:ea typeface=""/>
        <a:cs typeface=""/>
      </a:majorFont>
      <a:minorFont>
        <a:latin typeface="Segoe UI Semi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8298</TotalTime>
  <Words>6886</Words>
  <Application>Microsoft Office PowerPoint</Application>
  <PresentationFormat>Widescreen</PresentationFormat>
  <Paragraphs>537</Paragraphs>
  <Slides>76</Slides>
  <Notes>76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Arial</vt:lpstr>
      <vt:lpstr>Arial Rounded MT Bold</vt:lpstr>
      <vt:lpstr>Calibri</vt:lpstr>
      <vt:lpstr>Segoe Print</vt:lpstr>
      <vt:lpstr>Segoe UI</vt:lpstr>
      <vt:lpstr>Segoe UI Light</vt:lpstr>
      <vt:lpstr>Segoe UI Semibold</vt:lpstr>
      <vt:lpstr>Segoe UI Semilight</vt:lpstr>
      <vt:lpstr>Segoe WP</vt:lpstr>
      <vt:lpstr>Office Theme</vt:lpstr>
      <vt:lpstr>5 Lessons Learned from Designing Neural Models for Information Retrieval</vt:lpstr>
      <vt:lpstr>Neural IR is the application of shallow or deep neural networks to IR tasks</vt:lpstr>
      <vt:lpstr>An Introduction to Neural Information Retrieval</vt:lpstr>
      <vt:lpstr>Think sparse, act dense</vt:lpstr>
      <vt:lpstr>PowerPoint Presentation</vt:lpstr>
      <vt:lpstr>Word2vec is the sriracha sauce of deep learning!</vt:lpstr>
      <vt:lpstr>PowerPoint Presentation</vt:lpstr>
      <vt:lpstr>PowerPoint Presentation</vt:lpstr>
      <vt:lpstr>An embedding is a representation of items in a new space such that the properties of—and the relationships between—the items are preserved from the original representation</vt:lpstr>
      <vt:lpstr>observed space</vt:lpstr>
      <vt:lpstr>PowerPoint Presentation</vt:lpstr>
      <vt:lpstr>PowerPoint Presentation</vt:lpstr>
      <vt:lpstr>PowerPoint Presentation</vt:lpstr>
      <vt:lpstr>PowerPoint Presentation</vt:lpstr>
      <vt:lpstr>PowerPoint Presentation</vt:lpstr>
      <vt:lpstr>PowerPoint Presentation</vt:lpstr>
      <vt:lpstr>observed space</vt:lpstr>
      <vt:lpstr>observed space</vt:lpstr>
      <vt:lpstr>Notions of similarity</vt:lpstr>
      <vt:lpstr>Notions of similarity</vt:lpstr>
      <vt:lpstr>Notions of similarity</vt:lpstr>
      <vt:lpstr>Notions of similarity</vt:lpstr>
      <vt:lpstr>Regularities in observed feature spaces</vt:lpstr>
      <vt:lpstr>Why is this important?</vt:lpstr>
      <vt:lpstr>PowerPoint Presentation</vt:lpstr>
      <vt:lpstr>PowerPoint Presentation</vt:lpstr>
      <vt:lpstr>PowerPoint Presentation</vt:lpstr>
      <vt:lpstr>PowerPoint Presentation</vt:lpstr>
      <vt:lpstr>Get the data </vt:lpstr>
      <vt:lpstr>PowerPoint Presentation</vt:lpstr>
      <vt:lpstr>PowerPoint Presentation</vt:lpstr>
      <vt:lpstr>Lessons Learned</vt:lpstr>
      <vt:lpstr>PowerPoint Presentation</vt:lpstr>
      <vt:lpstr>PowerPoint Presentation</vt:lpstr>
      <vt:lpstr>PowerPoint Presentation</vt:lpstr>
      <vt:lpstr>A good IR model should consider both matches in the term space as well as matches in the latent space</vt:lpstr>
      <vt:lpstr>E.g., in the DESM paper the embedding based matching follows a lexical candidate generation step (telescoping); or the DESM score can be linearly combined with the lexical model score</vt:lpstr>
      <vt:lpstr>PowerPoint Presentation</vt:lpstr>
      <vt:lpstr>PowerPoint Presentation</vt:lpstr>
      <vt:lpstr>PowerPoint Presentation</vt:lpstr>
      <vt:lpstr>PowerPoint Presentation</vt:lpstr>
      <vt:lpstr>Lessons Learned</vt:lpstr>
      <vt:lpstr>Get the code </vt:lpstr>
      <vt:lpstr>The Library or Librarian dilemma</vt:lpstr>
      <vt:lpstr>PowerPoint Presentation</vt:lpstr>
      <vt:lpstr>PowerPoint Presentation</vt:lpstr>
      <vt:lpstr>PowerPoint Presentation</vt:lpstr>
      <vt:lpstr>Local analysis</vt:lpstr>
      <vt:lpstr>PowerPoint Presentation</vt:lpstr>
      <vt:lpstr>PowerPoint Presentation</vt:lpstr>
      <vt:lpstr>PowerPoint Presentation</vt:lpstr>
      <vt:lpstr>PowerPoint Presentation</vt:lpstr>
      <vt:lpstr>Lessons Learned</vt:lpstr>
      <vt:lpstr>PowerPoint Presentation</vt:lpstr>
      <vt:lpstr>The Clever Hans problem</vt:lpstr>
      <vt:lpstr>PowerPoint Presentation</vt:lpstr>
      <vt:lpstr>PowerPoint Presentation</vt:lpstr>
      <vt:lpstr>BM25</vt:lpstr>
      <vt:lpstr>Cross domain performance is an important requirement in many IR scenarios e.g., enterprise search</vt:lpstr>
      <vt:lpstr>PowerPoint Presentation</vt:lpstr>
      <vt:lpstr>PowerPoint Presentation</vt:lpstr>
      <vt:lpstr>PowerPoint Presentation</vt:lpstr>
      <vt:lpstr>PowerPoint Presentation</vt:lpstr>
      <vt:lpstr>Lessons Learned</vt:lpstr>
      <vt:lpstr>Hammers and nails</vt:lpstr>
      <vt:lpstr>Give a small boy a hammer, and he will find that everything he encounters needs pounding.</vt:lpstr>
      <vt:lpstr>PowerPoint Presentation</vt:lpstr>
      <vt:lpstr>We should be careful not to look too hard for problems that best fits our solution</vt:lpstr>
      <vt:lpstr>PowerPoint Presentation</vt:lpstr>
      <vt:lpstr>PowerPoint Presentation</vt:lpstr>
      <vt:lpstr>IR ≠ matching</vt:lpstr>
      <vt:lpstr>PowerPoint Presentation</vt:lpstr>
      <vt:lpstr>PowerPoint Presentation</vt:lpstr>
      <vt:lpstr>PowerPoint Presentation</vt:lpstr>
      <vt:lpstr>Lessons Learned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Bhaskar Mitra</dc:creator>
  <cp:lastModifiedBy>Bhaskar Mitra</cp:lastModifiedBy>
  <cp:revision>14</cp:revision>
  <dcterms:created xsi:type="dcterms:W3CDTF">2018-04-20T03:54:57Z</dcterms:created>
  <dcterms:modified xsi:type="dcterms:W3CDTF">2018-05-14T17:38:16Z</dcterms:modified>
</cp:coreProperties>
</file>