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2"/>
  </p:notesMasterIdLst>
  <p:sldIdLst>
    <p:sldId id="256" r:id="rId2"/>
    <p:sldId id="571" r:id="rId3"/>
    <p:sldId id="432" r:id="rId4"/>
    <p:sldId id="431" r:id="rId5"/>
    <p:sldId id="433" r:id="rId6"/>
    <p:sldId id="456" r:id="rId7"/>
    <p:sldId id="438" r:id="rId8"/>
    <p:sldId id="444" r:id="rId9"/>
    <p:sldId id="445" r:id="rId10"/>
    <p:sldId id="448" r:id="rId11"/>
    <p:sldId id="446" r:id="rId12"/>
    <p:sldId id="450" r:id="rId13"/>
    <p:sldId id="451" r:id="rId14"/>
    <p:sldId id="452" r:id="rId15"/>
    <p:sldId id="453" r:id="rId16"/>
    <p:sldId id="454" r:id="rId17"/>
    <p:sldId id="530" r:id="rId18"/>
    <p:sldId id="531" r:id="rId19"/>
    <p:sldId id="533" r:id="rId20"/>
    <p:sldId id="534" r:id="rId21"/>
    <p:sldId id="535" r:id="rId22"/>
    <p:sldId id="434" r:id="rId23"/>
    <p:sldId id="457" r:id="rId24"/>
    <p:sldId id="460" r:id="rId25"/>
    <p:sldId id="458" r:id="rId26"/>
    <p:sldId id="467" r:id="rId27"/>
    <p:sldId id="468" r:id="rId28"/>
    <p:sldId id="469" r:id="rId29"/>
    <p:sldId id="459" r:id="rId30"/>
    <p:sldId id="461" r:id="rId31"/>
    <p:sldId id="462" r:id="rId32"/>
    <p:sldId id="463" r:id="rId33"/>
    <p:sldId id="464" r:id="rId34"/>
    <p:sldId id="465" r:id="rId35"/>
    <p:sldId id="466" r:id="rId36"/>
    <p:sldId id="470" r:id="rId37"/>
    <p:sldId id="471" r:id="rId38"/>
    <p:sldId id="473" r:id="rId39"/>
    <p:sldId id="472" r:id="rId40"/>
    <p:sldId id="477" r:id="rId41"/>
    <p:sldId id="478" r:id="rId42"/>
    <p:sldId id="474" r:id="rId43"/>
    <p:sldId id="475" r:id="rId44"/>
    <p:sldId id="476" r:id="rId45"/>
    <p:sldId id="479" r:id="rId46"/>
    <p:sldId id="480" r:id="rId47"/>
    <p:sldId id="481" r:id="rId48"/>
    <p:sldId id="482" r:id="rId49"/>
    <p:sldId id="483" r:id="rId50"/>
    <p:sldId id="484" r:id="rId51"/>
    <p:sldId id="485" r:id="rId52"/>
    <p:sldId id="486" r:id="rId53"/>
    <p:sldId id="487" r:id="rId54"/>
    <p:sldId id="489" r:id="rId55"/>
    <p:sldId id="439" r:id="rId56"/>
    <p:sldId id="442" r:id="rId57"/>
    <p:sldId id="435" r:id="rId58"/>
    <p:sldId id="490" r:id="rId59"/>
    <p:sldId id="492" r:id="rId60"/>
    <p:sldId id="495" r:id="rId61"/>
    <p:sldId id="497" r:id="rId62"/>
    <p:sldId id="499" r:id="rId63"/>
    <p:sldId id="500" r:id="rId64"/>
    <p:sldId id="503" r:id="rId65"/>
    <p:sldId id="501" r:id="rId66"/>
    <p:sldId id="502" r:id="rId67"/>
    <p:sldId id="504" r:id="rId68"/>
    <p:sldId id="496" r:id="rId69"/>
    <p:sldId id="505" r:id="rId70"/>
    <p:sldId id="508" r:id="rId71"/>
    <p:sldId id="510" r:id="rId72"/>
    <p:sldId id="509" r:id="rId73"/>
    <p:sldId id="511" r:id="rId74"/>
    <p:sldId id="512" r:id="rId75"/>
    <p:sldId id="525" r:id="rId76"/>
    <p:sldId id="596" r:id="rId77"/>
    <p:sldId id="515" r:id="rId78"/>
    <p:sldId id="514" r:id="rId79"/>
    <p:sldId id="516" r:id="rId80"/>
    <p:sldId id="517" r:id="rId81"/>
    <p:sldId id="518" r:id="rId82"/>
    <p:sldId id="520" r:id="rId83"/>
    <p:sldId id="519" r:id="rId84"/>
    <p:sldId id="524" r:id="rId85"/>
    <p:sldId id="526" r:id="rId86"/>
    <p:sldId id="436" r:id="rId87"/>
    <p:sldId id="527" r:id="rId88"/>
    <p:sldId id="528" r:id="rId89"/>
    <p:sldId id="529" r:id="rId90"/>
    <p:sldId id="545" r:id="rId91"/>
    <p:sldId id="546" r:id="rId92"/>
    <p:sldId id="540" r:id="rId93"/>
    <p:sldId id="547" r:id="rId94"/>
    <p:sldId id="548" r:id="rId95"/>
    <p:sldId id="549" r:id="rId96"/>
    <p:sldId id="550" r:id="rId97"/>
    <p:sldId id="551" r:id="rId98"/>
    <p:sldId id="537" r:id="rId99"/>
    <p:sldId id="440" r:id="rId100"/>
    <p:sldId id="443" r:id="rId101"/>
    <p:sldId id="437" r:id="rId102"/>
    <p:sldId id="552" r:id="rId103"/>
    <p:sldId id="553" r:id="rId104"/>
    <p:sldId id="554" r:id="rId105"/>
    <p:sldId id="555" r:id="rId106"/>
    <p:sldId id="556" r:id="rId107"/>
    <p:sldId id="558" r:id="rId108"/>
    <p:sldId id="559" r:id="rId109"/>
    <p:sldId id="563" r:id="rId110"/>
    <p:sldId id="561" r:id="rId111"/>
    <p:sldId id="562" r:id="rId112"/>
    <p:sldId id="565" r:id="rId113"/>
    <p:sldId id="566" r:id="rId114"/>
    <p:sldId id="567" r:id="rId115"/>
    <p:sldId id="564" r:id="rId116"/>
    <p:sldId id="568" r:id="rId117"/>
    <p:sldId id="536" r:id="rId118"/>
    <p:sldId id="569" r:id="rId119"/>
    <p:sldId id="572" r:id="rId120"/>
    <p:sldId id="574" r:id="rId121"/>
    <p:sldId id="577" r:id="rId122"/>
    <p:sldId id="590" r:id="rId123"/>
    <p:sldId id="591" r:id="rId124"/>
    <p:sldId id="592" r:id="rId125"/>
    <p:sldId id="593" r:id="rId126"/>
    <p:sldId id="594" r:id="rId127"/>
    <p:sldId id="578" r:id="rId128"/>
    <p:sldId id="581" r:id="rId129"/>
    <p:sldId id="579" r:id="rId130"/>
    <p:sldId id="582" r:id="rId131"/>
    <p:sldId id="583" r:id="rId132"/>
    <p:sldId id="584" r:id="rId133"/>
    <p:sldId id="585" r:id="rId134"/>
    <p:sldId id="597" r:id="rId135"/>
    <p:sldId id="575" r:id="rId136"/>
    <p:sldId id="587" r:id="rId137"/>
    <p:sldId id="588" r:id="rId138"/>
    <p:sldId id="589" r:id="rId139"/>
    <p:sldId id="570" r:id="rId140"/>
    <p:sldId id="429" r:id="rId1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ssion 1" id="{6F3150DB-CCE6-482C-8261-3D7D4F4178AA}">
          <p14:sldIdLst>
            <p14:sldId id="256"/>
            <p14:sldId id="571"/>
            <p14:sldId id="432"/>
            <p14:sldId id="431"/>
            <p14:sldId id="433"/>
            <p14:sldId id="456"/>
            <p14:sldId id="438"/>
            <p14:sldId id="444"/>
            <p14:sldId id="445"/>
            <p14:sldId id="448"/>
            <p14:sldId id="446"/>
            <p14:sldId id="450"/>
            <p14:sldId id="451"/>
            <p14:sldId id="452"/>
            <p14:sldId id="453"/>
            <p14:sldId id="454"/>
            <p14:sldId id="530"/>
            <p14:sldId id="531"/>
            <p14:sldId id="533"/>
            <p14:sldId id="534"/>
            <p14:sldId id="535"/>
            <p14:sldId id="434"/>
            <p14:sldId id="457"/>
            <p14:sldId id="460"/>
            <p14:sldId id="458"/>
            <p14:sldId id="467"/>
            <p14:sldId id="468"/>
            <p14:sldId id="469"/>
            <p14:sldId id="459"/>
            <p14:sldId id="461"/>
            <p14:sldId id="462"/>
            <p14:sldId id="463"/>
            <p14:sldId id="464"/>
            <p14:sldId id="465"/>
            <p14:sldId id="466"/>
            <p14:sldId id="470"/>
            <p14:sldId id="471"/>
            <p14:sldId id="473"/>
            <p14:sldId id="472"/>
            <p14:sldId id="477"/>
            <p14:sldId id="478"/>
            <p14:sldId id="474"/>
            <p14:sldId id="475"/>
            <p14:sldId id="476"/>
            <p14:sldId id="479"/>
            <p14:sldId id="480"/>
            <p14:sldId id="481"/>
            <p14:sldId id="482"/>
            <p14:sldId id="483"/>
            <p14:sldId id="484"/>
            <p14:sldId id="485"/>
            <p14:sldId id="486"/>
            <p14:sldId id="487"/>
            <p14:sldId id="489"/>
            <p14:sldId id="439"/>
            <p14:sldId id="442"/>
          </p14:sldIdLst>
        </p14:section>
        <p14:section name="Session 2" id="{54991DAC-2214-4FFA-9454-A6144D286858}">
          <p14:sldIdLst>
            <p14:sldId id="435"/>
            <p14:sldId id="490"/>
            <p14:sldId id="492"/>
            <p14:sldId id="495"/>
            <p14:sldId id="497"/>
            <p14:sldId id="499"/>
            <p14:sldId id="500"/>
            <p14:sldId id="503"/>
            <p14:sldId id="501"/>
            <p14:sldId id="502"/>
            <p14:sldId id="504"/>
            <p14:sldId id="496"/>
            <p14:sldId id="505"/>
            <p14:sldId id="508"/>
            <p14:sldId id="510"/>
            <p14:sldId id="509"/>
            <p14:sldId id="511"/>
            <p14:sldId id="512"/>
            <p14:sldId id="525"/>
            <p14:sldId id="596"/>
            <p14:sldId id="515"/>
            <p14:sldId id="514"/>
            <p14:sldId id="516"/>
            <p14:sldId id="517"/>
            <p14:sldId id="518"/>
            <p14:sldId id="520"/>
            <p14:sldId id="519"/>
            <p14:sldId id="524"/>
            <p14:sldId id="526"/>
            <p14:sldId id="436"/>
            <p14:sldId id="527"/>
            <p14:sldId id="528"/>
            <p14:sldId id="529"/>
            <p14:sldId id="545"/>
            <p14:sldId id="546"/>
            <p14:sldId id="540"/>
            <p14:sldId id="547"/>
            <p14:sldId id="548"/>
            <p14:sldId id="549"/>
            <p14:sldId id="550"/>
            <p14:sldId id="551"/>
            <p14:sldId id="537"/>
            <p14:sldId id="440"/>
          </p14:sldIdLst>
        </p14:section>
        <p14:section name="Session 3" id="{7665DFD8-5B50-426C-BFAB-B59A63BD46D8}">
          <p14:sldIdLst>
            <p14:sldId id="443"/>
            <p14:sldId id="437"/>
            <p14:sldId id="552"/>
            <p14:sldId id="553"/>
            <p14:sldId id="554"/>
            <p14:sldId id="555"/>
            <p14:sldId id="556"/>
            <p14:sldId id="558"/>
            <p14:sldId id="559"/>
            <p14:sldId id="563"/>
            <p14:sldId id="561"/>
            <p14:sldId id="562"/>
            <p14:sldId id="565"/>
            <p14:sldId id="566"/>
            <p14:sldId id="567"/>
            <p14:sldId id="564"/>
            <p14:sldId id="568"/>
            <p14:sldId id="536"/>
            <p14:sldId id="569"/>
            <p14:sldId id="572"/>
            <p14:sldId id="574"/>
            <p14:sldId id="577"/>
            <p14:sldId id="590"/>
            <p14:sldId id="591"/>
            <p14:sldId id="592"/>
            <p14:sldId id="593"/>
            <p14:sldId id="594"/>
            <p14:sldId id="578"/>
            <p14:sldId id="581"/>
            <p14:sldId id="579"/>
            <p14:sldId id="582"/>
            <p14:sldId id="583"/>
            <p14:sldId id="584"/>
            <p14:sldId id="585"/>
            <p14:sldId id="597"/>
            <p14:sldId id="575"/>
            <p14:sldId id="587"/>
            <p14:sldId id="588"/>
            <p14:sldId id="589"/>
            <p14:sldId id="570"/>
            <p14:sldId id="4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90" d="100"/>
          <a:sy n="90" d="100"/>
        </p:scale>
        <p:origin x="75" y="74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17595D-04C6-4C08-B1EE-E2DF67AD774B}" type="doc">
      <dgm:prSet loTypeId="urn:microsoft.com/office/officeart/2005/8/layout/hProcess9" loCatId="process" qsTypeId="urn:microsoft.com/office/officeart/2005/8/quickstyle/simple1" qsCatId="simple" csTypeId="urn:microsoft.com/office/officeart/2005/8/colors/accent0_2" csCatId="mainScheme" phldr="1"/>
      <dgm:spPr/>
      <dgm:t>
        <a:bodyPr/>
        <a:lstStyle/>
        <a:p>
          <a:endParaRPr lang="en-US"/>
        </a:p>
      </dgm:t>
    </dgm:pt>
    <dgm:pt modelId="{985198EF-B4B4-48C6-8EC4-D751598DB6EF}">
      <dgm:prSet phldrT="[Text]"/>
      <dgm:spPr>
        <a:solidFill>
          <a:srgbClr val="66CCFF"/>
        </a:solidFill>
      </dgm:spPr>
      <dgm:t>
        <a:bodyPr/>
        <a:lstStyle/>
        <a:p>
          <a:r>
            <a:rPr lang="en-US" dirty="0"/>
            <a:t>Fundamentals</a:t>
          </a:r>
          <a:br>
            <a:rPr lang="en-US" dirty="0"/>
          </a:br>
          <a:r>
            <a:rPr lang="en-US" dirty="0"/>
            <a:t>(15 mins)</a:t>
          </a:r>
        </a:p>
      </dgm:t>
    </dgm:pt>
    <dgm:pt modelId="{049BBF74-B655-4BA2-8111-BF1BEA8C15B9}" type="parTrans" cxnId="{EDB8C7FD-9400-4D9B-9BB9-B10ED5EB3043}">
      <dgm:prSet/>
      <dgm:spPr/>
      <dgm:t>
        <a:bodyPr/>
        <a:lstStyle/>
        <a:p>
          <a:endParaRPr lang="en-US"/>
        </a:p>
      </dgm:t>
    </dgm:pt>
    <dgm:pt modelId="{E69B98F6-C901-41F5-A6B1-9CBF36F69BA8}" type="sibTrans" cxnId="{EDB8C7FD-9400-4D9B-9BB9-B10ED5EB3043}">
      <dgm:prSet/>
      <dgm:spPr/>
      <dgm:t>
        <a:bodyPr/>
        <a:lstStyle/>
        <a:p>
          <a:endParaRPr lang="en-US"/>
        </a:p>
      </dgm:t>
    </dgm:pt>
    <dgm:pt modelId="{00F6047C-20F8-4C05-9A2E-3E3636F458B4}">
      <dgm:prSet phldrT="[Text]"/>
      <dgm:spPr/>
      <dgm:t>
        <a:bodyPr/>
        <a:lstStyle/>
        <a:p>
          <a:r>
            <a:rPr lang="en-US" dirty="0"/>
            <a:t>Break</a:t>
          </a:r>
          <a:br>
            <a:rPr lang="en-US" dirty="0"/>
          </a:br>
          <a:r>
            <a:rPr lang="en-US" dirty="0"/>
            <a:t>(10 mins)</a:t>
          </a:r>
        </a:p>
      </dgm:t>
    </dgm:pt>
    <dgm:pt modelId="{39B3FEDC-8EAD-46AF-A82D-5AFEB68808CB}" type="parTrans" cxnId="{6FE5C30D-A991-4AE4-BEB8-63CC6E645BED}">
      <dgm:prSet/>
      <dgm:spPr/>
      <dgm:t>
        <a:bodyPr/>
        <a:lstStyle/>
        <a:p>
          <a:endParaRPr lang="en-US"/>
        </a:p>
      </dgm:t>
    </dgm:pt>
    <dgm:pt modelId="{7C92CA8E-A24D-4D36-9C1B-BEE250DABA19}" type="sibTrans" cxnId="{6FE5C30D-A991-4AE4-BEB8-63CC6E645BED}">
      <dgm:prSet/>
      <dgm:spPr/>
      <dgm:t>
        <a:bodyPr/>
        <a:lstStyle/>
        <a:p>
          <a:endParaRPr lang="en-US"/>
        </a:p>
      </dgm:t>
    </dgm:pt>
    <dgm:pt modelId="{14B3087B-498D-4249-A4A8-FEE32002A769}">
      <dgm:prSet phldrT="[Text]"/>
      <dgm:spPr>
        <a:solidFill>
          <a:srgbClr val="66CCFF"/>
        </a:solidFill>
      </dgm:spPr>
      <dgm:t>
        <a:bodyPr/>
        <a:lstStyle/>
        <a:p>
          <a:r>
            <a:rPr lang="en-US" dirty="0"/>
            <a:t>Term embeddings for IR</a:t>
          </a:r>
          <a:br>
            <a:rPr lang="en-US" dirty="0"/>
          </a:br>
          <a:r>
            <a:rPr lang="en-US" dirty="0"/>
            <a:t>(20 mins)</a:t>
          </a:r>
        </a:p>
      </dgm:t>
    </dgm:pt>
    <dgm:pt modelId="{B26279AE-1C81-4134-97EF-AAA079149116}" type="parTrans" cxnId="{6B0B54A9-9E8B-4573-9D7C-0F2743C46FEE}">
      <dgm:prSet/>
      <dgm:spPr/>
      <dgm:t>
        <a:bodyPr/>
        <a:lstStyle/>
        <a:p>
          <a:endParaRPr lang="en-US"/>
        </a:p>
      </dgm:t>
    </dgm:pt>
    <dgm:pt modelId="{26648A07-FD52-41F7-B6F4-5D434CA1FEFF}" type="sibTrans" cxnId="{6B0B54A9-9E8B-4573-9D7C-0F2743C46FEE}">
      <dgm:prSet/>
      <dgm:spPr/>
      <dgm:t>
        <a:bodyPr/>
        <a:lstStyle/>
        <a:p>
          <a:endParaRPr lang="en-US"/>
        </a:p>
      </dgm:t>
    </dgm:pt>
    <dgm:pt modelId="{33B75E13-6D36-4BD6-9231-4E9524A574CB}">
      <dgm:prSet phldrT="[Text]"/>
      <dgm:spPr/>
      <dgm:t>
        <a:bodyPr/>
        <a:lstStyle/>
        <a:p>
          <a:r>
            <a:rPr lang="en-US" dirty="0"/>
            <a:t>Break</a:t>
          </a:r>
          <a:br>
            <a:rPr lang="en-US" dirty="0"/>
          </a:br>
          <a:r>
            <a:rPr lang="en-US" dirty="0"/>
            <a:t>(10 mins)</a:t>
          </a:r>
        </a:p>
      </dgm:t>
    </dgm:pt>
    <dgm:pt modelId="{B59C0C0D-EBD3-40C8-B8EB-2EB7A6DD531F}" type="parTrans" cxnId="{E733C735-8CD7-41B4-B685-E9CFF2A024A2}">
      <dgm:prSet/>
      <dgm:spPr/>
      <dgm:t>
        <a:bodyPr/>
        <a:lstStyle/>
        <a:p>
          <a:endParaRPr lang="en-US"/>
        </a:p>
      </dgm:t>
    </dgm:pt>
    <dgm:pt modelId="{C787ABF7-BD24-4E12-B026-4DDDBF3B1AD6}" type="sibTrans" cxnId="{E733C735-8CD7-41B4-B685-E9CFF2A024A2}">
      <dgm:prSet/>
      <dgm:spPr/>
      <dgm:t>
        <a:bodyPr/>
        <a:lstStyle/>
        <a:p>
          <a:endParaRPr lang="en-US"/>
        </a:p>
      </dgm:t>
    </dgm:pt>
    <dgm:pt modelId="{78A2E66E-AFDF-416E-BB85-38BF833F9FB3}">
      <dgm:prSet phldrT="[Text]"/>
      <dgm:spPr>
        <a:solidFill>
          <a:srgbClr val="66CCFF"/>
        </a:solidFill>
      </dgm:spPr>
      <dgm:t>
        <a:bodyPr/>
        <a:lstStyle/>
        <a:p>
          <a:r>
            <a:rPr lang="en-US" dirty="0"/>
            <a:t>Deep neural networks</a:t>
          </a:r>
          <a:br>
            <a:rPr lang="en-US" dirty="0"/>
          </a:br>
          <a:r>
            <a:rPr lang="en-US" dirty="0"/>
            <a:t>(20 mins)</a:t>
          </a:r>
        </a:p>
      </dgm:t>
    </dgm:pt>
    <dgm:pt modelId="{1C6783DE-5797-48A8-9D46-48A0205D9B1A}" type="parTrans" cxnId="{3426FD21-86FF-4795-99EF-33FEEE3C5045}">
      <dgm:prSet/>
      <dgm:spPr/>
      <dgm:t>
        <a:bodyPr/>
        <a:lstStyle/>
        <a:p>
          <a:endParaRPr lang="en-US"/>
        </a:p>
      </dgm:t>
    </dgm:pt>
    <dgm:pt modelId="{BC231175-6B7B-43C5-9716-B3D9FE065507}" type="sibTrans" cxnId="{3426FD21-86FF-4795-99EF-33FEEE3C5045}">
      <dgm:prSet/>
      <dgm:spPr/>
      <dgm:t>
        <a:bodyPr/>
        <a:lstStyle/>
        <a:p>
          <a:endParaRPr lang="en-US"/>
        </a:p>
      </dgm:t>
    </dgm:pt>
    <dgm:pt modelId="{8D843927-322A-43C1-858C-E8C049951509}">
      <dgm:prSet phldrT="[Text]"/>
      <dgm:spPr>
        <a:solidFill>
          <a:srgbClr val="66CCFF"/>
        </a:solidFill>
      </dgm:spPr>
      <dgm:t>
        <a:bodyPr/>
        <a:lstStyle/>
        <a:p>
          <a:r>
            <a:rPr lang="en-US" dirty="0"/>
            <a:t>Learning to rank</a:t>
          </a:r>
          <a:br>
            <a:rPr lang="en-US" dirty="0"/>
          </a:br>
          <a:r>
            <a:rPr lang="en-US" dirty="0"/>
            <a:t>(20 mins)</a:t>
          </a:r>
        </a:p>
      </dgm:t>
    </dgm:pt>
    <dgm:pt modelId="{93289697-E957-4F6E-8341-29EB6B053DCC}" type="parTrans" cxnId="{ED3F84E1-F659-4A1E-8865-6F453FAA5181}">
      <dgm:prSet/>
      <dgm:spPr/>
      <dgm:t>
        <a:bodyPr/>
        <a:lstStyle/>
        <a:p>
          <a:endParaRPr lang="en-US"/>
        </a:p>
      </dgm:t>
    </dgm:pt>
    <dgm:pt modelId="{76F62CAB-C611-41C7-B891-F17A238C18DF}" type="sibTrans" cxnId="{ED3F84E1-F659-4A1E-8865-6F453FAA5181}">
      <dgm:prSet/>
      <dgm:spPr/>
      <dgm:t>
        <a:bodyPr/>
        <a:lstStyle/>
        <a:p>
          <a:endParaRPr lang="en-US"/>
        </a:p>
      </dgm:t>
    </dgm:pt>
    <dgm:pt modelId="{AAAE138A-ED12-462A-A22E-04C350C47575}">
      <dgm:prSet phldrT="[Text]"/>
      <dgm:spPr>
        <a:solidFill>
          <a:srgbClr val="66CCFF"/>
        </a:solidFill>
      </dgm:spPr>
      <dgm:t>
        <a:bodyPr/>
        <a:lstStyle/>
        <a:p>
          <a:r>
            <a:rPr lang="en-US" dirty="0"/>
            <a:t>Deep neural networks for IR</a:t>
          </a:r>
          <a:br>
            <a:rPr lang="en-US" dirty="0"/>
          </a:br>
          <a:r>
            <a:rPr lang="en-US" dirty="0"/>
            <a:t>(30 mins)</a:t>
          </a:r>
        </a:p>
      </dgm:t>
    </dgm:pt>
    <dgm:pt modelId="{DCCEA3D5-C327-4610-B462-B07750167557}" type="parTrans" cxnId="{784F343E-8582-4F89-A8B1-3BDFB3FF337C}">
      <dgm:prSet/>
      <dgm:spPr/>
      <dgm:t>
        <a:bodyPr/>
        <a:lstStyle/>
        <a:p>
          <a:endParaRPr lang="en-US"/>
        </a:p>
      </dgm:t>
    </dgm:pt>
    <dgm:pt modelId="{FEF5AA2C-DA92-4857-9303-EC289017FBC0}" type="sibTrans" cxnId="{784F343E-8582-4F89-A8B1-3BDFB3FF337C}">
      <dgm:prSet/>
      <dgm:spPr/>
      <dgm:t>
        <a:bodyPr/>
        <a:lstStyle/>
        <a:p>
          <a:endParaRPr lang="en-US"/>
        </a:p>
      </dgm:t>
    </dgm:pt>
    <dgm:pt modelId="{A5AF9126-EC27-40B2-AFDE-5442A2BE0E96}">
      <dgm:prSet phldrT="[Text]"/>
      <dgm:spPr>
        <a:solidFill>
          <a:srgbClr val="66CCFF"/>
        </a:solidFill>
      </dgm:spPr>
      <dgm:t>
        <a:bodyPr/>
        <a:lstStyle/>
        <a:p>
          <a:r>
            <a:rPr lang="en-US" dirty="0"/>
            <a:t>Vector representations</a:t>
          </a:r>
          <a:br>
            <a:rPr lang="en-US" dirty="0"/>
          </a:br>
          <a:r>
            <a:rPr lang="en-US" dirty="0"/>
            <a:t>(45 mins)</a:t>
          </a:r>
        </a:p>
      </dgm:t>
    </dgm:pt>
    <dgm:pt modelId="{B55AA4F0-883E-4A18-8DCE-9937479831E2}" type="parTrans" cxnId="{3EDCD383-74A7-4A43-8DBA-149990ED508A}">
      <dgm:prSet/>
      <dgm:spPr/>
      <dgm:t>
        <a:bodyPr/>
        <a:lstStyle/>
        <a:p>
          <a:endParaRPr lang="en-US"/>
        </a:p>
      </dgm:t>
    </dgm:pt>
    <dgm:pt modelId="{0A3215D1-9931-4D73-BC30-EDB7532DACE2}" type="sibTrans" cxnId="{3EDCD383-74A7-4A43-8DBA-149990ED508A}">
      <dgm:prSet/>
      <dgm:spPr/>
      <dgm:t>
        <a:bodyPr/>
        <a:lstStyle/>
        <a:p>
          <a:endParaRPr lang="en-US"/>
        </a:p>
      </dgm:t>
    </dgm:pt>
    <dgm:pt modelId="{CF96A5D5-1A75-410F-A58A-319B1C837B2E}">
      <dgm:prSet phldrT="[Text]"/>
      <dgm:spPr/>
      <dgm:t>
        <a:bodyPr/>
        <a:lstStyle/>
        <a:p>
          <a:r>
            <a:rPr lang="en-US" dirty="0"/>
            <a:t>Discussions</a:t>
          </a:r>
          <a:br>
            <a:rPr lang="en-US" dirty="0"/>
          </a:br>
          <a:r>
            <a:rPr lang="en-US" dirty="0"/>
            <a:t>(10 mins)</a:t>
          </a:r>
        </a:p>
      </dgm:t>
    </dgm:pt>
    <dgm:pt modelId="{5FBABB0C-0165-4E4C-82CE-BD31E98C3817}" type="parTrans" cxnId="{DDB01AF4-DEA1-43A9-8957-93DE820E4AFA}">
      <dgm:prSet/>
      <dgm:spPr/>
      <dgm:t>
        <a:bodyPr/>
        <a:lstStyle/>
        <a:p>
          <a:endParaRPr lang="en-US"/>
        </a:p>
      </dgm:t>
    </dgm:pt>
    <dgm:pt modelId="{7D25B25E-D011-4078-9A48-ACB6AAE2A917}" type="sibTrans" cxnId="{DDB01AF4-DEA1-43A9-8957-93DE820E4AFA}">
      <dgm:prSet/>
      <dgm:spPr/>
      <dgm:t>
        <a:bodyPr/>
        <a:lstStyle/>
        <a:p>
          <a:endParaRPr lang="en-US"/>
        </a:p>
      </dgm:t>
    </dgm:pt>
    <dgm:pt modelId="{25B495F0-6593-41A3-8BBF-40C1F68D97CC}" type="pres">
      <dgm:prSet presAssocID="{0D17595D-04C6-4C08-B1EE-E2DF67AD774B}" presName="CompostProcess" presStyleCnt="0">
        <dgm:presLayoutVars>
          <dgm:dir/>
          <dgm:resizeHandles val="exact"/>
        </dgm:presLayoutVars>
      </dgm:prSet>
      <dgm:spPr/>
    </dgm:pt>
    <dgm:pt modelId="{C1F26365-1041-492E-931C-737EA17DDFCA}" type="pres">
      <dgm:prSet presAssocID="{0D17595D-04C6-4C08-B1EE-E2DF67AD774B}" presName="arrow" presStyleLbl="bgShp" presStyleIdx="0" presStyleCnt="1"/>
      <dgm:spPr/>
    </dgm:pt>
    <dgm:pt modelId="{50557D0D-B9A6-49B4-8B8F-B1F6CDBED552}" type="pres">
      <dgm:prSet presAssocID="{0D17595D-04C6-4C08-B1EE-E2DF67AD774B}" presName="linearProcess" presStyleCnt="0"/>
      <dgm:spPr/>
    </dgm:pt>
    <dgm:pt modelId="{F66B00E6-19C4-433D-8DC5-0ED3B6CE0620}" type="pres">
      <dgm:prSet presAssocID="{985198EF-B4B4-48C6-8EC4-D751598DB6EF}" presName="textNode" presStyleLbl="node1" presStyleIdx="0" presStyleCnt="9">
        <dgm:presLayoutVars>
          <dgm:bulletEnabled val="1"/>
        </dgm:presLayoutVars>
      </dgm:prSet>
      <dgm:spPr/>
    </dgm:pt>
    <dgm:pt modelId="{708B8217-6EB1-46CF-BF84-B6EFCDDC4173}" type="pres">
      <dgm:prSet presAssocID="{E69B98F6-C901-41F5-A6B1-9CBF36F69BA8}" presName="sibTrans" presStyleCnt="0"/>
      <dgm:spPr/>
    </dgm:pt>
    <dgm:pt modelId="{1B99394E-8278-446D-B4FF-355743355365}" type="pres">
      <dgm:prSet presAssocID="{A5AF9126-EC27-40B2-AFDE-5442A2BE0E96}" presName="textNode" presStyleLbl="node1" presStyleIdx="1" presStyleCnt="9">
        <dgm:presLayoutVars>
          <dgm:bulletEnabled val="1"/>
        </dgm:presLayoutVars>
      </dgm:prSet>
      <dgm:spPr/>
    </dgm:pt>
    <dgm:pt modelId="{72CA672C-A4C4-4855-A68A-F9A60822C24B}" type="pres">
      <dgm:prSet presAssocID="{0A3215D1-9931-4D73-BC30-EDB7532DACE2}" presName="sibTrans" presStyleCnt="0"/>
      <dgm:spPr/>
    </dgm:pt>
    <dgm:pt modelId="{5B1DAA67-828D-460E-9511-A1CF271A2DB7}" type="pres">
      <dgm:prSet presAssocID="{00F6047C-20F8-4C05-9A2E-3E3636F458B4}" presName="textNode" presStyleLbl="node1" presStyleIdx="2" presStyleCnt="9">
        <dgm:presLayoutVars>
          <dgm:bulletEnabled val="1"/>
        </dgm:presLayoutVars>
      </dgm:prSet>
      <dgm:spPr/>
    </dgm:pt>
    <dgm:pt modelId="{750429B0-F392-4B76-8E9C-FB87BAE14622}" type="pres">
      <dgm:prSet presAssocID="{7C92CA8E-A24D-4D36-9C1B-BEE250DABA19}" presName="sibTrans" presStyleCnt="0"/>
      <dgm:spPr/>
    </dgm:pt>
    <dgm:pt modelId="{0D9EEA26-D299-4549-8DCD-16C286E772C5}" type="pres">
      <dgm:prSet presAssocID="{14B3087B-498D-4249-A4A8-FEE32002A769}" presName="textNode" presStyleLbl="node1" presStyleIdx="3" presStyleCnt="9">
        <dgm:presLayoutVars>
          <dgm:bulletEnabled val="1"/>
        </dgm:presLayoutVars>
      </dgm:prSet>
      <dgm:spPr/>
    </dgm:pt>
    <dgm:pt modelId="{AA105C08-A865-4741-98EC-B2892B984DB9}" type="pres">
      <dgm:prSet presAssocID="{26648A07-FD52-41F7-B6F4-5D434CA1FEFF}" presName="sibTrans" presStyleCnt="0"/>
      <dgm:spPr/>
    </dgm:pt>
    <dgm:pt modelId="{5534ECC4-B41C-4304-BB8D-3DB340EAB3A7}" type="pres">
      <dgm:prSet presAssocID="{8D843927-322A-43C1-858C-E8C049951509}" presName="textNode" presStyleLbl="node1" presStyleIdx="4" presStyleCnt="9">
        <dgm:presLayoutVars>
          <dgm:bulletEnabled val="1"/>
        </dgm:presLayoutVars>
      </dgm:prSet>
      <dgm:spPr/>
    </dgm:pt>
    <dgm:pt modelId="{A1296E73-94DA-4C5D-AB3E-5E1003745DF2}" type="pres">
      <dgm:prSet presAssocID="{76F62CAB-C611-41C7-B891-F17A238C18DF}" presName="sibTrans" presStyleCnt="0"/>
      <dgm:spPr/>
    </dgm:pt>
    <dgm:pt modelId="{2FEDA594-01BC-4484-8186-AFDFE72896E8}" type="pres">
      <dgm:prSet presAssocID="{33B75E13-6D36-4BD6-9231-4E9524A574CB}" presName="textNode" presStyleLbl="node1" presStyleIdx="5" presStyleCnt="9">
        <dgm:presLayoutVars>
          <dgm:bulletEnabled val="1"/>
        </dgm:presLayoutVars>
      </dgm:prSet>
      <dgm:spPr/>
    </dgm:pt>
    <dgm:pt modelId="{0BE10A75-3193-42AF-B677-E18C8E3E0247}" type="pres">
      <dgm:prSet presAssocID="{C787ABF7-BD24-4E12-B026-4DDDBF3B1AD6}" presName="sibTrans" presStyleCnt="0"/>
      <dgm:spPr/>
    </dgm:pt>
    <dgm:pt modelId="{474CB2AE-9B78-4719-8031-19438458EF7A}" type="pres">
      <dgm:prSet presAssocID="{78A2E66E-AFDF-416E-BB85-38BF833F9FB3}" presName="textNode" presStyleLbl="node1" presStyleIdx="6" presStyleCnt="9">
        <dgm:presLayoutVars>
          <dgm:bulletEnabled val="1"/>
        </dgm:presLayoutVars>
      </dgm:prSet>
      <dgm:spPr/>
    </dgm:pt>
    <dgm:pt modelId="{CDF964F0-3CFF-443D-BE94-952D3B542E3F}" type="pres">
      <dgm:prSet presAssocID="{BC231175-6B7B-43C5-9716-B3D9FE065507}" presName="sibTrans" presStyleCnt="0"/>
      <dgm:spPr/>
    </dgm:pt>
    <dgm:pt modelId="{4E7B0F6B-A7B0-492B-AFD7-3FFF6E303519}" type="pres">
      <dgm:prSet presAssocID="{AAAE138A-ED12-462A-A22E-04C350C47575}" presName="textNode" presStyleLbl="node1" presStyleIdx="7" presStyleCnt="9">
        <dgm:presLayoutVars>
          <dgm:bulletEnabled val="1"/>
        </dgm:presLayoutVars>
      </dgm:prSet>
      <dgm:spPr/>
    </dgm:pt>
    <dgm:pt modelId="{423AEE71-B1F8-4ED6-A4AA-605240C29E36}" type="pres">
      <dgm:prSet presAssocID="{FEF5AA2C-DA92-4857-9303-EC289017FBC0}" presName="sibTrans" presStyleCnt="0"/>
      <dgm:spPr/>
    </dgm:pt>
    <dgm:pt modelId="{C842DCA5-38B0-42DA-8E01-7A9A514C4CFC}" type="pres">
      <dgm:prSet presAssocID="{CF96A5D5-1A75-410F-A58A-319B1C837B2E}" presName="textNode" presStyleLbl="node1" presStyleIdx="8" presStyleCnt="9">
        <dgm:presLayoutVars>
          <dgm:bulletEnabled val="1"/>
        </dgm:presLayoutVars>
      </dgm:prSet>
      <dgm:spPr/>
    </dgm:pt>
  </dgm:ptLst>
  <dgm:cxnLst>
    <dgm:cxn modelId="{C2FFC203-B29A-498B-BBF2-664492844DD9}" type="presOf" srcId="{14B3087B-498D-4249-A4A8-FEE32002A769}" destId="{0D9EEA26-D299-4549-8DCD-16C286E772C5}" srcOrd="0" destOrd="0" presId="urn:microsoft.com/office/officeart/2005/8/layout/hProcess9"/>
    <dgm:cxn modelId="{2F977708-3386-4049-A274-DD04264FD570}" type="presOf" srcId="{A5AF9126-EC27-40B2-AFDE-5442A2BE0E96}" destId="{1B99394E-8278-446D-B4FF-355743355365}" srcOrd="0" destOrd="0" presId="urn:microsoft.com/office/officeart/2005/8/layout/hProcess9"/>
    <dgm:cxn modelId="{6FE5C30D-A991-4AE4-BEB8-63CC6E645BED}" srcId="{0D17595D-04C6-4C08-B1EE-E2DF67AD774B}" destId="{00F6047C-20F8-4C05-9A2E-3E3636F458B4}" srcOrd="2" destOrd="0" parTransId="{39B3FEDC-8EAD-46AF-A82D-5AFEB68808CB}" sibTransId="{7C92CA8E-A24D-4D36-9C1B-BEE250DABA19}"/>
    <dgm:cxn modelId="{A4721E19-4F44-4336-98E3-C7E46AE41373}" type="presOf" srcId="{78A2E66E-AFDF-416E-BB85-38BF833F9FB3}" destId="{474CB2AE-9B78-4719-8031-19438458EF7A}" srcOrd="0" destOrd="0" presId="urn:microsoft.com/office/officeart/2005/8/layout/hProcess9"/>
    <dgm:cxn modelId="{3426FD21-86FF-4795-99EF-33FEEE3C5045}" srcId="{0D17595D-04C6-4C08-B1EE-E2DF67AD774B}" destId="{78A2E66E-AFDF-416E-BB85-38BF833F9FB3}" srcOrd="6" destOrd="0" parTransId="{1C6783DE-5797-48A8-9D46-48A0205D9B1A}" sibTransId="{BC231175-6B7B-43C5-9716-B3D9FE065507}"/>
    <dgm:cxn modelId="{6E198629-1429-4F37-8F86-BDDD08C6F440}" type="presOf" srcId="{0D17595D-04C6-4C08-B1EE-E2DF67AD774B}" destId="{25B495F0-6593-41A3-8BBF-40C1F68D97CC}" srcOrd="0" destOrd="0" presId="urn:microsoft.com/office/officeart/2005/8/layout/hProcess9"/>
    <dgm:cxn modelId="{E733C735-8CD7-41B4-B685-E9CFF2A024A2}" srcId="{0D17595D-04C6-4C08-B1EE-E2DF67AD774B}" destId="{33B75E13-6D36-4BD6-9231-4E9524A574CB}" srcOrd="5" destOrd="0" parTransId="{B59C0C0D-EBD3-40C8-B8EB-2EB7A6DD531F}" sibTransId="{C787ABF7-BD24-4E12-B026-4DDDBF3B1AD6}"/>
    <dgm:cxn modelId="{784F343E-8582-4F89-A8B1-3BDFB3FF337C}" srcId="{0D17595D-04C6-4C08-B1EE-E2DF67AD774B}" destId="{AAAE138A-ED12-462A-A22E-04C350C47575}" srcOrd="7" destOrd="0" parTransId="{DCCEA3D5-C327-4610-B462-B07750167557}" sibTransId="{FEF5AA2C-DA92-4857-9303-EC289017FBC0}"/>
    <dgm:cxn modelId="{0533B83F-84E2-4928-940A-2BDA8BC86A80}" type="presOf" srcId="{8D843927-322A-43C1-858C-E8C049951509}" destId="{5534ECC4-B41C-4304-BB8D-3DB340EAB3A7}" srcOrd="0" destOrd="0" presId="urn:microsoft.com/office/officeart/2005/8/layout/hProcess9"/>
    <dgm:cxn modelId="{11890559-93E1-4E80-BD5A-572918F3D4D1}" type="presOf" srcId="{00F6047C-20F8-4C05-9A2E-3E3636F458B4}" destId="{5B1DAA67-828D-460E-9511-A1CF271A2DB7}" srcOrd="0" destOrd="0" presId="urn:microsoft.com/office/officeart/2005/8/layout/hProcess9"/>
    <dgm:cxn modelId="{3EDCD383-74A7-4A43-8DBA-149990ED508A}" srcId="{0D17595D-04C6-4C08-B1EE-E2DF67AD774B}" destId="{A5AF9126-EC27-40B2-AFDE-5442A2BE0E96}" srcOrd="1" destOrd="0" parTransId="{B55AA4F0-883E-4A18-8DCE-9937479831E2}" sibTransId="{0A3215D1-9931-4D73-BC30-EDB7532DACE2}"/>
    <dgm:cxn modelId="{6B0B54A9-9E8B-4573-9D7C-0F2743C46FEE}" srcId="{0D17595D-04C6-4C08-B1EE-E2DF67AD774B}" destId="{14B3087B-498D-4249-A4A8-FEE32002A769}" srcOrd="3" destOrd="0" parTransId="{B26279AE-1C81-4134-97EF-AAA079149116}" sibTransId="{26648A07-FD52-41F7-B6F4-5D434CA1FEFF}"/>
    <dgm:cxn modelId="{36C64DB9-1A40-4EDC-B74F-7D08241D1DD0}" type="presOf" srcId="{CF96A5D5-1A75-410F-A58A-319B1C837B2E}" destId="{C842DCA5-38B0-42DA-8E01-7A9A514C4CFC}" srcOrd="0" destOrd="0" presId="urn:microsoft.com/office/officeart/2005/8/layout/hProcess9"/>
    <dgm:cxn modelId="{297054BC-F0D1-45D4-BF64-DFB1B2EF7D1A}" type="presOf" srcId="{33B75E13-6D36-4BD6-9231-4E9524A574CB}" destId="{2FEDA594-01BC-4484-8186-AFDFE72896E8}" srcOrd="0" destOrd="0" presId="urn:microsoft.com/office/officeart/2005/8/layout/hProcess9"/>
    <dgm:cxn modelId="{D8108CDF-8B60-4CDC-8649-88C470FA03F5}" type="presOf" srcId="{AAAE138A-ED12-462A-A22E-04C350C47575}" destId="{4E7B0F6B-A7B0-492B-AFD7-3FFF6E303519}" srcOrd="0" destOrd="0" presId="urn:microsoft.com/office/officeart/2005/8/layout/hProcess9"/>
    <dgm:cxn modelId="{ED3F84E1-F659-4A1E-8865-6F453FAA5181}" srcId="{0D17595D-04C6-4C08-B1EE-E2DF67AD774B}" destId="{8D843927-322A-43C1-858C-E8C049951509}" srcOrd="4" destOrd="0" parTransId="{93289697-E957-4F6E-8341-29EB6B053DCC}" sibTransId="{76F62CAB-C611-41C7-B891-F17A238C18DF}"/>
    <dgm:cxn modelId="{DDB01AF4-DEA1-43A9-8957-93DE820E4AFA}" srcId="{0D17595D-04C6-4C08-B1EE-E2DF67AD774B}" destId="{CF96A5D5-1A75-410F-A58A-319B1C837B2E}" srcOrd="8" destOrd="0" parTransId="{5FBABB0C-0165-4E4C-82CE-BD31E98C3817}" sibTransId="{7D25B25E-D011-4078-9A48-ACB6AAE2A917}"/>
    <dgm:cxn modelId="{EEC548FD-13FB-4B1C-A966-84C7CC6BD6E8}" type="presOf" srcId="{985198EF-B4B4-48C6-8EC4-D751598DB6EF}" destId="{F66B00E6-19C4-433D-8DC5-0ED3B6CE0620}" srcOrd="0" destOrd="0" presId="urn:microsoft.com/office/officeart/2005/8/layout/hProcess9"/>
    <dgm:cxn modelId="{EDB8C7FD-9400-4D9B-9BB9-B10ED5EB3043}" srcId="{0D17595D-04C6-4C08-B1EE-E2DF67AD774B}" destId="{985198EF-B4B4-48C6-8EC4-D751598DB6EF}" srcOrd="0" destOrd="0" parTransId="{049BBF74-B655-4BA2-8111-BF1BEA8C15B9}" sibTransId="{E69B98F6-C901-41F5-A6B1-9CBF36F69BA8}"/>
    <dgm:cxn modelId="{D28A7F45-8CB6-4F42-93CE-F7563EBFCF10}" type="presParOf" srcId="{25B495F0-6593-41A3-8BBF-40C1F68D97CC}" destId="{C1F26365-1041-492E-931C-737EA17DDFCA}" srcOrd="0" destOrd="0" presId="urn:microsoft.com/office/officeart/2005/8/layout/hProcess9"/>
    <dgm:cxn modelId="{FF3ED05D-9960-424F-82B5-1465B2125AA5}" type="presParOf" srcId="{25B495F0-6593-41A3-8BBF-40C1F68D97CC}" destId="{50557D0D-B9A6-49B4-8B8F-B1F6CDBED552}" srcOrd="1" destOrd="0" presId="urn:microsoft.com/office/officeart/2005/8/layout/hProcess9"/>
    <dgm:cxn modelId="{B48F0C76-6921-46EE-B976-53AD616A81DC}" type="presParOf" srcId="{50557D0D-B9A6-49B4-8B8F-B1F6CDBED552}" destId="{F66B00E6-19C4-433D-8DC5-0ED3B6CE0620}" srcOrd="0" destOrd="0" presId="urn:microsoft.com/office/officeart/2005/8/layout/hProcess9"/>
    <dgm:cxn modelId="{AD49DF1F-77FB-4844-8E0B-2BF02D5FE598}" type="presParOf" srcId="{50557D0D-B9A6-49B4-8B8F-B1F6CDBED552}" destId="{708B8217-6EB1-46CF-BF84-B6EFCDDC4173}" srcOrd="1" destOrd="0" presId="urn:microsoft.com/office/officeart/2005/8/layout/hProcess9"/>
    <dgm:cxn modelId="{B1B111F4-A39D-497D-93B7-042F0EB75CC3}" type="presParOf" srcId="{50557D0D-B9A6-49B4-8B8F-B1F6CDBED552}" destId="{1B99394E-8278-446D-B4FF-355743355365}" srcOrd="2" destOrd="0" presId="urn:microsoft.com/office/officeart/2005/8/layout/hProcess9"/>
    <dgm:cxn modelId="{99A2C72D-F323-443B-9FD9-91FF05686695}" type="presParOf" srcId="{50557D0D-B9A6-49B4-8B8F-B1F6CDBED552}" destId="{72CA672C-A4C4-4855-A68A-F9A60822C24B}" srcOrd="3" destOrd="0" presId="urn:microsoft.com/office/officeart/2005/8/layout/hProcess9"/>
    <dgm:cxn modelId="{94E97630-F73D-43D5-9028-465B2E8F4B9B}" type="presParOf" srcId="{50557D0D-B9A6-49B4-8B8F-B1F6CDBED552}" destId="{5B1DAA67-828D-460E-9511-A1CF271A2DB7}" srcOrd="4" destOrd="0" presId="urn:microsoft.com/office/officeart/2005/8/layout/hProcess9"/>
    <dgm:cxn modelId="{C324DEDB-98D8-4068-8B6B-0E8AECCA5286}" type="presParOf" srcId="{50557D0D-B9A6-49B4-8B8F-B1F6CDBED552}" destId="{750429B0-F392-4B76-8E9C-FB87BAE14622}" srcOrd="5" destOrd="0" presId="urn:microsoft.com/office/officeart/2005/8/layout/hProcess9"/>
    <dgm:cxn modelId="{CC919127-C9D3-4A7C-A5AC-EF0187C79144}" type="presParOf" srcId="{50557D0D-B9A6-49B4-8B8F-B1F6CDBED552}" destId="{0D9EEA26-D299-4549-8DCD-16C286E772C5}" srcOrd="6" destOrd="0" presId="urn:microsoft.com/office/officeart/2005/8/layout/hProcess9"/>
    <dgm:cxn modelId="{75B331A7-98D9-4675-9DE2-DD1736351079}" type="presParOf" srcId="{50557D0D-B9A6-49B4-8B8F-B1F6CDBED552}" destId="{AA105C08-A865-4741-98EC-B2892B984DB9}" srcOrd="7" destOrd="0" presId="urn:microsoft.com/office/officeart/2005/8/layout/hProcess9"/>
    <dgm:cxn modelId="{08C91204-C1A0-4114-9305-A8BA0E70FCB6}" type="presParOf" srcId="{50557D0D-B9A6-49B4-8B8F-B1F6CDBED552}" destId="{5534ECC4-B41C-4304-BB8D-3DB340EAB3A7}" srcOrd="8" destOrd="0" presId="urn:microsoft.com/office/officeart/2005/8/layout/hProcess9"/>
    <dgm:cxn modelId="{C2AF619A-9DAA-48A8-9A6F-5A939B5261D3}" type="presParOf" srcId="{50557D0D-B9A6-49B4-8B8F-B1F6CDBED552}" destId="{A1296E73-94DA-4C5D-AB3E-5E1003745DF2}" srcOrd="9" destOrd="0" presId="urn:microsoft.com/office/officeart/2005/8/layout/hProcess9"/>
    <dgm:cxn modelId="{75983778-4101-4E11-B998-EE3A847FF4C1}" type="presParOf" srcId="{50557D0D-B9A6-49B4-8B8F-B1F6CDBED552}" destId="{2FEDA594-01BC-4484-8186-AFDFE72896E8}" srcOrd="10" destOrd="0" presId="urn:microsoft.com/office/officeart/2005/8/layout/hProcess9"/>
    <dgm:cxn modelId="{15619A21-A323-4C09-A232-67E578A77DDB}" type="presParOf" srcId="{50557D0D-B9A6-49B4-8B8F-B1F6CDBED552}" destId="{0BE10A75-3193-42AF-B677-E18C8E3E0247}" srcOrd="11" destOrd="0" presId="urn:microsoft.com/office/officeart/2005/8/layout/hProcess9"/>
    <dgm:cxn modelId="{AAEBB47B-59CF-4D94-9F3D-81289CC2999D}" type="presParOf" srcId="{50557D0D-B9A6-49B4-8B8F-B1F6CDBED552}" destId="{474CB2AE-9B78-4719-8031-19438458EF7A}" srcOrd="12" destOrd="0" presId="urn:microsoft.com/office/officeart/2005/8/layout/hProcess9"/>
    <dgm:cxn modelId="{2D44DAC3-4D47-4280-A233-2D73C95F4E69}" type="presParOf" srcId="{50557D0D-B9A6-49B4-8B8F-B1F6CDBED552}" destId="{CDF964F0-3CFF-443D-BE94-952D3B542E3F}" srcOrd="13" destOrd="0" presId="urn:microsoft.com/office/officeart/2005/8/layout/hProcess9"/>
    <dgm:cxn modelId="{706A12B2-0267-44D9-BEA5-0329C66FE938}" type="presParOf" srcId="{50557D0D-B9A6-49B4-8B8F-B1F6CDBED552}" destId="{4E7B0F6B-A7B0-492B-AFD7-3FFF6E303519}" srcOrd="14" destOrd="0" presId="urn:microsoft.com/office/officeart/2005/8/layout/hProcess9"/>
    <dgm:cxn modelId="{DFD33887-E80D-45EA-9B41-D2A9B96A21CB}" type="presParOf" srcId="{50557D0D-B9A6-49B4-8B8F-B1F6CDBED552}" destId="{423AEE71-B1F8-4ED6-A4AA-605240C29E36}" srcOrd="15" destOrd="0" presId="urn:microsoft.com/office/officeart/2005/8/layout/hProcess9"/>
    <dgm:cxn modelId="{A3E627B9-13E4-4582-BA7C-796BF9FFAEAC}" type="presParOf" srcId="{50557D0D-B9A6-49B4-8B8F-B1F6CDBED552}" destId="{C842DCA5-38B0-42DA-8E01-7A9A514C4CFC}" srcOrd="1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26365-1041-492E-931C-737EA17DDFCA}">
      <dsp:nvSpPr>
        <dsp:cNvPr id="0" name=""/>
        <dsp:cNvSpPr/>
      </dsp:nvSpPr>
      <dsp:spPr>
        <a:xfrm>
          <a:off x="853230" y="0"/>
          <a:ext cx="9669946" cy="4272181"/>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B00E6-19C4-433D-8DC5-0ED3B6CE0620}">
      <dsp:nvSpPr>
        <dsp:cNvPr id="0" name=""/>
        <dsp:cNvSpPr/>
      </dsp:nvSpPr>
      <dsp:spPr>
        <a:xfrm>
          <a:off x="5929" y="1281654"/>
          <a:ext cx="1174096" cy="1708872"/>
        </a:xfrm>
        <a:prstGeom prst="roundRect">
          <a:avLst/>
        </a:prstGeom>
        <a:solidFill>
          <a:srgbClr val="66CCFF"/>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Fundamentals</a:t>
          </a:r>
          <a:br>
            <a:rPr lang="en-US" sz="1100" kern="1200" dirty="0"/>
          </a:br>
          <a:r>
            <a:rPr lang="en-US" sz="1100" kern="1200" dirty="0"/>
            <a:t>(15 mins)</a:t>
          </a:r>
        </a:p>
      </dsp:txBody>
      <dsp:txXfrm>
        <a:off x="63244" y="1338969"/>
        <a:ext cx="1059466" cy="1594242"/>
      </dsp:txXfrm>
    </dsp:sp>
    <dsp:sp modelId="{1B99394E-8278-446D-B4FF-355743355365}">
      <dsp:nvSpPr>
        <dsp:cNvPr id="0" name=""/>
        <dsp:cNvSpPr/>
      </dsp:nvSpPr>
      <dsp:spPr>
        <a:xfrm>
          <a:off x="1279736" y="1281654"/>
          <a:ext cx="1174096" cy="1708872"/>
        </a:xfrm>
        <a:prstGeom prst="roundRect">
          <a:avLst/>
        </a:prstGeom>
        <a:solidFill>
          <a:srgbClr val="66CCFF"/>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Vector representations</a:t>
          </a:r>
          <a:br>
            <a:rPr lang="en-US" sz="1100" kern="1200" dirty="0"/>
          </a:br>
          <a:r>
            <a:rPr lang="en-US" sz="1100" kern="1200" dirty="0"/>
            <a:t>(45 mins)</a:t>
          </a:r>
        </a:p>
      </dsp:txBody>
      <dsp:txXfrm>
        <a:off x="1337051" y="1338969"/>
        <a:ext cx="1059466" cy="1594242"/>
      </dsp:txXfrm>
    </dsp:sp>
    <dsp:sp modelId="{5B1DAA67-828D-460E-9511-A1CF271A2DB7}">
      <dsp:nvSpPr>
        <dsp:cNvPr id="0" name=""/>
        <dsp:cNvSpPr/>
      </dsp:nvSpPr>
      <dsp:spPr>
        <a:xfrm>
          <a:off x="2553542" y="1281654"/>
          <a:ext cx="1174096" cy="1708872"/>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Break</a:t>
          </a:r>
          <a:br>
            <a:rPr lang="en-US" sz="1100" kern="1200" dirty="0"/>
          </a:br>
          <a:r>
            <a:rPr lang="en-US" sz="1100" kern="1200" dirty="0"/>
            <a:t>(10 mins)</a:t>
          </a:r>
        </a:p>
      </dsp:txBody>
      <dsp:txXfrm>
        <a:off x="2610857" y="1338969"/>
        <a:ext cx="1059466" cy="1594242"/>
      </dsp:txXfrm>
    </dsp:sp>
    <dsp:sp modelId="{0D9EEA26-D299-4549-8DCD-16C286E772C5}">
      <dsp:nvSpPr>
        <dsp:cNvPr id="0" name=""/>
        <dsp:cNvSpPr/>
      </dsp:nvSpPr>
      <dsp:spPr>
        <a:xfrm>
          <a:off x="3827349" y="1281654"/>
          <a:ext cx="1174096" cy="1708872"/>
        </a:xfrm>
        <a:prstGeom prst="roundRect">
          <a:avLst/>
        </a:prstGeom>
        <a:solidFill>
          <a:srgbClr val="66CCFF"/>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Term embeddings for IR</a:t>
          </a:r>
          <a:br>
            <a:rPr lang="en-US" sz="1100" kern="1200" dirty="0"/>
          </a:br>
          <a:r>
            <a:rPr lang="en-US" sz="1100" kern="1200" dirty="0"/>
            <a:t>(20 mins)</a:t>
          </a:r>
        </a:p>
      </dsp:txBody>
      <dsp:txXfrm>
        <a:off x="3884664" y="1338969"/>
        <a:ext cx="1059466" cy="1594242"/>
      </dsp:txXfrm>
    </dsp:sp>
    <dsp:sp modelId="{5534ECC4-B41C-4304-BB8D-3DB340EAB3A7}">
      <dsp:nvSpPr>
        <dsp:cNvPr id="0" name=""/>
        <dsp:cNvSpPr/>
      </dsp:nvSpPr>
      <dsp:spPr>
        <a:xfrm>
          <a:off x="5101155" y="1281654"/>
          <a:ext cx="1174096" cy="1708872"/>
        </a:xfrm>
        <a:prstGeom prst="roundRect">
          <a:avLst/>
        </a:prstGeom>
        <a:solidFill>
          <a:srgbClr val="66CCFF"/>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Learning to rank</a:t>
          </a:r>
          <a:br>
            <a:rPr lang="en-US" sz="1100" kern="1200" dirty="0"/>
          </a:br>
          <a:r>
            <a:rPr lang="en-US" sz="1100" kern="1200" dirty="0"/>
            <a:t>(20 mins)</a:t>
          </a:r>
        </a:p>
      </dsp:txBody>
      <dsp:txXfrm>
        <a:off x="5158470" y="1338969"/>
        <a:ext cx="1059466" cy="1594242"/>
      </dsp:txXfrm>
    </dsp:sp>
    <dsp:sp modelId="{2FEDA594-01BC-4484-8186-AFDFE72896E8}">
      <dsp:nvSpPr>
        <dsp:cNvPr id="0" name=""/>
        <dsp:cNvSpPr/>
      </dsp:nvSpPr>
      <dsp:spPr>
        <a:xfrm>
          <a:off x="6374962" y="1281654"/>
          <a:ext cx="1174096" cy="1708872"/>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Break</a:t>
          </a:r>
          <a:br>
            <a:rPr lang="en-US" sz="1100" kern="1200" dirty="0"/>
          </a:br>
          <a:r>
            <a:rPr lang="en-US" sz="1100" kern="1200" dirty="0"/>
            <a:t>(10 mins)</a:t>
          </a:r>
        </a:p>
      </dsp:txBody>
      <dsp:txXfrm>
        <a:off x="6432277" y="1338969"/>
        <a:ext cx="1059466" cy="1594242"/>
      </dsp:txXfrm>
    </dsp:sp>
    <dsp:sp modelId="{474CB2AE-9B78-4719-8031-19438458EF7A}">
      <dsp:nvSpPr>
        <dsp:cNvPr id="0" name=""/>
        <dsp:cNvSpPr/>
      </dsp:nvSpPr>
      <dsp:spPr>
        <a:xfrm>
          <a:off x="7648768" y="1281654"/>
          <a:ext cx="1174096" cy="1708872"/>
        </a:xfrm>
        <a:prstGeom prst="roundRect">
          <a:avLst/>
        </a:prstGeom>
        <a:solidFill>
          <a:srgbClr val="66CCFF"/>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Deep neural networks</a:t>
          </a:r>
          <a:br>
            <a:rPr lang="en-US" sz="1100" kern="1200" dirty="0"/>
          </a:br>
          <a:r>
            <a:rPr lang="en-US" sz="1100" kern="1200" dirty="0"/>
            <a:t>(20 mins)</a:t>
          </a:r>
        </a:p>
      </dsp:txBody>
      <dsp:txXfrm>
        <a:off x="7706083" y="1338969"/>
        <a:ext cx="1059466" cy="1594242"/>
      </dsp:txXfrm>
    </dsp:sp>
    <dsp:sp modelId="{4E7B0F6B-A7B0-492B-AFD7-3FFF6E303519}">
      <dsp:nvSpPr>
        <dsp:cNvPr id="0" name=""/>
        <dsp:cNvSpPr/>
      </dsp:nvSpPr>
      <dsp:spPr>
        <a:xfrm>
          <a:off x="8922575" y="1281654"/>
          <a:ext cx="1174096" cy="1708872"/>
        </a:xfrm>
        <a:prstGeom prst="roundRect">
          <a:avLst/>
        </a:prstGeom>
        <a:solidFill>
          <a:srgbClr val="66CCFF"/>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Deep neural networks for IR</a:t>
          </a:r>
          <a:br>
            <a:rPr lang="en-US" sz="1100" kern="1200" dirty="0"/>
          </a:br>
          <a:r>
            <a:rPr lang="en-US" sz="1100" kern="1200" dirty="0"/>
            <a:t>(30 mins)</a:t>
          </a:r>
        </a:p>
      </dsp:txBody>
      <dsp:txXfrm>
        <a:off x="8979890" y="1338969"/>
        <a:ext cx="1059466" cy="1594242"/>
      </dsp:txXfrm>
    </dsp:sp>
    <dsp:sp modelId="{C842DCA5-38B0-42DA-8E01-7A9A514C4CFC}">
      <dsp:nvSpPr>
        <dsp:cNvPr id="0" name=""/>
        <dsp:cNvSpPr/>
      </dsp:nvSpPr>
      <dsp:spPr>
        <a:xfrm>
          <a:off x="10196381" y="1281654"/>
          <a:ext cx="1174096" cy="1708872"/>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Discussions</a:t>
          </a:r>
          <a:br>
            <a:rPr lang="en-US" sz="1100" kern="1200" dirty="0"/>
          </a:br>
          <a:r>
            <a:rPr lang="en-US" sz="1100" kern="1200" dirty="0"/>
            <a:t>(10 mins)</a:t>
          </a:r>
        </a:p>
      </dsp:txBody>
      <dsp:txXfrm>
        <a:off x="10253696" y="1338969"/>
        <a:ext cx="1059466" cy="15942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287BD-B641-41CD-9821-ABC5183B4B6B}" type="datetimeFigureOut">
              <a:rPr lang="en-GB" smtClean="0"/>
              <a:t>21/03/2018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37596-0F1B-49D5-A097-6AFD2A383C79}" type="slidenum">
              <a:rPr lang="en-GB" smtClean="0"/>
              <a:t>‹#›</a:t>
            </a:fld>
            <a:endParaRPr lang="en-GB"/>
          </a:p>
        </p:txBody>
      </p:sp>
    </p:spTree>
    <p:extLst>
      <p:ext uri="{BB962C8B-B14F-4D97-AF65-F5344CB8AC3E}">
        <p14:creationId xmlns:p14="http://schemas.microsoft.com/office/powerpoint/2010/main" val="117072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Local representation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Distributed representation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One dimension for “banana”	“banana” is a pattern</a:t>
            </a:r>
          </a:p>
          <a:p>
            <a:pPr rtl="0" eaLnBrk="1" fontAlgn="t" latinLnBrk="0" hangingPunct="1"/>
            <a:r>
              <a:rPr lang="en-US" sz="1200" b="0" i="0" u="none" strike="noStrike" kern="1200" dirty="0">
                <a:solidFill>
                  <a:schemeClr val="tx1"/>
                </a:solidFill>
                <a:effectLst/>
                <a:latin typeface="+mn-lt"/>
                <a:ea typeface="+mn-ea"/>
                <a:cs typeface="+mn-cs"/>
              </a:rPr>
              <a:t>Brittle under noise	More robust to noise</a:t>
            </a:r>
          </a:p>
          <a:p>
            <a:pPr rtl="0" eaLnBrk="1" fontAlgn="t" latinLnBrk="0" hangingPunct="1"/>
            <a:r>
              <a:rPr lang="en-US" sz="1200" b="0" i="0" u="none" strike="noStrike" kern="1200" dirty="0">
                <a:solidFill>
                  <a:schemeClr val="tx1"/>
                </a:solidFill>
                <a:effectLst/>
                <a:latin typeface="+mn-lt"/>
                <a:ea typeface="+mn-ea"/>
                <a:cs typeface="+mn-cs"/>
              </a:rPr>
              <a:t>Precise		Near “mango”, “pineapple”. (Nuanced)</a:t>
            </a:r>
          </a:p>
          <a:p>
            <a:pPr rtl="0" eaLnBrk="1" fontAlgn="t" latinLnBrk="0" hangingPunct="1"/>
            <a:r>
              <a:rPr lang="en-US" sz="1200" b="0" i="0" u="none" strike="noStrike" kern="1200" dirty="0">
                <a:solidFill>
                  <a:schemeClr val="tx1"/>
                </a:solidFill>
                <a:effectLst/>
                <a:latin typeface="+mn-lt"/>
                <a:ea typeface="+mn-ea"/>
                <a:cs typeface="+mn-cs"/>
              </a:rPr>
              <a:t>Add vocab </a:t>
            </a:r>
            <a:r>
              <a:rPr lang="en-US" sz="1200" b="0" i="0" u="none" strike="noStrike" kern="1200" dirty="0">
                <a:solidFill>
                  <a:schemeClr val="tx1"/>
                </a:solidFill>
                <a:effectLst/>
                <a:latin typeface="+mn-lt"/>
                <a:ea typeface="+mn-ea"/>
                <a:cs typeface="+mn-cs"/>
                <a:sym typeface="Wingdings" panose="05000000000000000000" pitchFamily="2" charset="2"/>
              </a:rPr>
              <a:t></a:t>
            </a:r>
            <a:r>
              <a:rPr lang="en-US" sz="1200" b="0" i="0" u="none" strike="noStrike" kern="1200" dirty="0">
                <a:solidFill>
                  <a:schemeClr val="tx1"/>
                </a:solidFill>
                <a:effectLst/>
                <a:latin typeface="+mn-lt"/>
                <a:ea typeface="+mn-ea"/>
                <a:cs typeface="+mn-cs"/>
              </a:rPr>
              <a:t> Add dimensions	Add vocab </a:t>
            </a:r>
            <a:r>
              <a:rPr lang="en-US" sz="1200" b="0" i="0" u="none" strike="noStrike" kern="1200" dirty="0">
                <a:solidFill>
                  <a:schemeClr val="tx1"/>
                </a:solidFill>
                <a:effectLst/>
                <a:latin typeface="+mn-lt"/>
                <a:ea typeface="+mn-ea"/>
                <a:cs typeface="+mn-cs"/>
                <a:sym typeface="Wingdings" panose="05000000000000000000" pitchFamily="2" charset="2"/>
              </a:rPr>
              <a:t></a:t>
            </a:r>
            <a:r>
              <a:rPr lang="en-US" sz="1200" b="0" i="0" u="none" strike="noStrike" kern="1200" dirty="0">
                <a:solidFill>
                  <a:schemeClr val="tx1"/>
                </a:solidFill>
                <a:effectLst/>
                <a:latin typeface="+mn-lt"/>
                <a:ea typeface="+mn-ea"/>
                <a:cs typeface="+mn-cs"/>
              </a:rPr>
              <a:t> Generate more vectors</a:t>
            </a:r>
          </a:p>
          <a:p>
            <a:pPr rtl="0" eaLnBrk="1" fontAlgn="t" latinLnBrk="0" hangingPunct="1"/>
            <a:r>
              <a:rPr lang="en-US" sz="1200" b="0" i="0" u="none" strike="noStrike" kern="1200" dirty="0">
                <a:solidFill>
                  <a:schemeClr val="tx1"/>
                </a:solidFill>
                <a:effectLst/>
                <a:latin typeface="+mn-lt"/>
                <a:ea typeface="+mn-ea"/>
                <a:cs typeface="+mn-cs"/>
              </a:rPr>
              <a:t>K dimensions </a:t>
            </a:r>
            <a:r>
              <a:rPr lang="en-US" sz="1200" b="0" i="0" u="none" strike="noStrike" kern="1200" dirty="0">
                <a:solidFill>
                  <a:schemeClr val="tx1"/>
                </a:solidFill>
                <a:effectLst/>
                <a:latin typeface="+mn-lt"/>
                <a:ea typeface="+mn-ea"/>
                <a:cs typeface="+mn-cs"/>
                <a:sym typeface="Wingdings" panose="05000000000000000000" pitchFamily="2" charset="2"/>
              </a:rPr>
              <a:t></a:t>
            </a:r>
            <a:r>
              <a:rPr lang="en-US" sz="1200" b="0" i="0" u="none" strike="noStrike" kern="1200" dirty="0">
                <a:solidFill>
                  <a:schemeClr val="tx1"/>
                </a:solidFill>
                <a:effectLst/>
                <a:latin typeface="+mn-lt"/>
                <a:ea typeface="+mn-ea"/>
                <a:cs typeface="+mn-cs"/>
              </a:rPr>
              <a:t> K items	K dimensions </a:t>
            </a:r>
            <a:r>
              <a:rPr lang="en-US" sz="1200" b="0" i="0" u="none" strike="noStrike" kern="1200" dirty="0">
                <a:solidFill>
                  <a:schemeClr val="tx1"/>
                </a:solidFill>
                <a:effectLst/>
                <a:latin typeface="+mn-lt"/>
                <a:ea typeface="+mn-ea"/>
                <a:cs typeface="+mn-cs"/>
                <a:sym typeface="Wingdings" panose="05000000000000000000" pitchFamily="2" charset="2"/>
              </a:rPr>
              <a:t></a:t>
            </a:r>
            <a:r>
              <a:rPr lang="en-US" sz="1200" b="0" i="0" u="none" strike="noStrike" kern="1200" dirty="0">
                <a:solidFill>
                  <a:schemeClr val="tx1"/>
                </a:solidFill>
                <a:effectLst/>
                <a:latin typeface="+mn-lt"/>
                <a:ea typeface="+mn-ea"/>
                <a:cs typeface="+mn-cs"/>
              </a:rPr>
              <a:t> 2</a:t>
            </a:r>
            <a:r>
              <a:rPr lang="en-US" sz="1200" b="0" i="0" u="none" strike="noStrike" kern="1200" baseline="30000" dirty="0">
                <a:solidFill>
                  <a:schemeClr val="tx1"/>
                </a:solidFill>
                <a:effectLst/>
                <a:latin typeface="+mn-lt"/>
                <a:ea typeface="+mn-ea"/>
                <a:cs typeface="+mn-cs"/>
              </a:rPr>
              <a:t>k</a:t>
            </a:r>
            <a:r>
              <a:rPr lang="en-US" sz="1200" b="0" i="0" u="none" strike="noStrike" kern="1200" dirty="0">
                <a:solidFill>
                  <a:schemeClr val="tx1"/>
                </a:solidFill>
                <a:effectLst/>
                <a:latin typeface="+mn-lt"/>
                <a:ea typeface="+mn-ea"/>
                <a:cs typeface="+mn-cs"/>
              </a:rPr>
              <a:t> “regions”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992B71C-80D6-4770-A264-56CB7C2A6D20}"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2446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E0953FB0-82F1-4EB9-9F97-C27649C8B6D1}" type="datetimeFigureOut">
              <a:rPr lang="en-GB" smtClean="0"/>
              <a:t>21/03/2018</a:t>
            </a:fld>
            <a:endParaRPr lang="en-GB"/>
          </a:p>
        </p:txBody>
      </p:sp>
      <p:sp>
        <p:nvSpPr>
          <p:cNvPr id="5" name="Footer Placeholder 4"/>
          <p:cNvSpPr>
            <a:spLocks noGrp="1"/>
          </p:cNvSpPr>
          <p:nvPr>
            <p:ph type="ftr" sz="quarter" idx="11"/>
          </p:nvPr>
        </p:nvSpPr>
        <p:spPr>
          <a:xfrm>
            <a:off x="1876424" y="5410201"/>
            <a:ext cx="5124886" cy="365125"/>
          </a:xfrm>
        </p:spPr>
        <p:txBody>
          <a:bodyPr/>
          <a:lstStyle/>
          <a:p>
            <a:endParaRPr lang="en-GB"/>
          </a:p>
        </p:txBody>
      </p:sp>
      <p:sp>
        <p:nvSpPr>
          <p:cNvPr id="6" name="Slide Number Placeholder 5"/>
          <p:cNvSpPr>
            <a:spLocks noGrp="1"/>
          </p:cNvSpPr>
          <p:nvPr>
            <p:ph type="sldNum" sz="quarter" idx="12"/>
          </p:nvPr>
        </p:nvSpPr>
        <p:spPr>
          <a:xfrm>
            <a:off x="9896911" y="5410199"/>
            <a:ext cx="771089" cy="365125"/>
          </a:xfrm>
        </p:spPr>
        <p:txBody>
          <a:bodyPr/>
          <a:lstStyle/>
          <a:p>
            <a:fld id="{BE1C6A29-59E9-4F8C-B2A8-C337101A54CB}" type="slidenum">
              <a:rPr lang="en-GB" smtClean="0"/>
              <a:t>‹#›</a:t>
            </a:fld>
            <a:endParaRPr lang="en-GB"/>
          </a:p>
        </p:txBody>
      </p:sp>
      <p:sp>
        <p:nvSpPr>
          <p:cNvPr id="67" name="Oval 66">
            <a:extLst>
              <a:ext uri="{FF2B5EF4-FFF2-40B4-BE49-F238E27FC236}">
                <a16:creationId xmlns:a16="http://schemas.microsoft.com/office/drawing/2014/main" id="{49F0E1BD-B41C-4397-98ED-2A09A8075291}"/>
              </a:ext>
            </a:extLst>
          </p:cNvPr>
          <p:cNvSpPr/>
          <p:nvPr userDrawn="1"/>
        </p:nvSpPr>
        <p:spPr>
          <a:xfrm>
            <a:off x="11349588" y="444428"/>
            <a:ext cx="189414" cy="1894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Picture 68">
            <a:extLst>
              <a:ext uri="{FF2B5EF4-FFF2-40B4-BE49-F238E27FC236}">
                <a16:creationId xmlns:a16="http://schemas.microsoft.com/office/drawing/2014/main" id="{B3AC3DFF-FDA1-4310-B479-DACB3EAA5304}"/>
              </a:ext>
            </a:extLst>
          </p:cNvPr>
          <p:cNvPicPr>
            <a:picLocks noChangeAspect="1"/>
          </p:cNvPicPr>
          <p:nvPr userDrawn="1"/>
        </p:nvPicPr>
        <p:blipFill rotWithShape="1">
          <a:blip r:embed="rId3"/>
          <a:srcRect t="41734"/>
          <a:stretch/>
        </p:blipFill>
        <p:spPr>
          <a:xfrm>
            <a:off x="-6353" y="-23919"/>
            <a:ext cx="12201528" cy="780050"/>
          </a:xfrm>
          <a:prstGeom prst="rect">
            <a:avLst/>
          </a:prstGeom>
        </p:spPr>
      </p:pic>
    </p:spTree>
    <p:extLst>
      <p:ext uri="{BB962C8B-B14F-4D97-AF65-F5344CB8AC3E}">
        <p14:creationId xmlns:p14="http://schemas.microsoft.com/office/powerpoint/2010/main" val="33510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953FB0-82F1-4EB9-9F97-C27649C8B6D1}"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186382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953FB0-82F1-4EB9-9F97-C27649C8B6D1}"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3032067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953FB0-82F1-4EB9-9F97-C27649C8B6D1}"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C6A29-59E9-4F8C-B2A8-C337101A54CB}" type="slidenum">
              <a:rPr lang="en-GB" smtClean="0"/>
              <a:t>‹#›</a:t>
            </a:fld>
            <a:endParaRPr lang="en-GB"/>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56058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953FB0-82F1-4EB9-9F97-C27649C8B6D1}"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51751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0953FB0-82F1-4EB9-9F97-C27649C8B6D1}" type="datetimeFigureOut">
              <a:rPr lang="en-GB" smtClean="0"/>
              <a:t>21/03/2018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987786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0953FB0-82F1-4EB9-9F97-C27649C8B6D1}" type="datetimeFigureOut">
              <a:rPr lang="en-GB" smtClean="0"/>
              <a:t>21/03/2018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3882664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953FB0-82F1-4EB9-9F97-C27649C8B6D1}"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1220721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953FB0-82F1-4EB9-9F97-C27649C8B6D1}"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2586032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953FB0-82F1-4EB9-9F97-C27649C8B6D1}"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2570267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953FB0-82F1-4EB9-9F97-C27649C8B6D1}"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295974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953FB0-82F1-4EB9-9F97-C27649C8B6D1}"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1685303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953FB0-82F1-4EB9-9F97-C27649C8B6D1}" type="datetimeFigureOut">
              <a:rPr lang="en-GB" smtClean="0"/>
              <a:t>21/03/2018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3292855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953FB0-82F1-4EB9-9F97-C27649C8B6D1}" type="datetimeFigureOut">
              <a:rPr lang="en-GB" smtClean="0"/>
              <a:t>21/03/2018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59477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53FB0-82F1-4EB9-9F97-C27649C8B6D1}" type="datetimeFigureOut">
              <a:rPr lang="en-GB" smtClean="0"/>
              <a:t>21/03/2018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1602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953FB0-82F1-4EB9-9F97-C27649C8B6D1}"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1951585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953FB0-82F1-4EB9-9F97-C27649C8B6D1}"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2979662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0953FB0-82F1-4EB9-9F97-C27649C8B6D1}" type="datetimeFigureOut">
              <a:rPr lang="en-GB" smtClean="0"/>
              <a:t>21/03/2018</a:t>
            </a:fld>
            <a:endParaRPr lang="en-GB"/>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E1C6A29-59E9-4F8C-B2A8-C337101A54CB}" type="slidenum">
              <a:rPr lang="en-GB" smtClean="0"/>
              <a:t>‹#›</a:t>
            </a:fld>
            <a:endParaRPr lang="en-GB"/>
          </a:p>
        </p:txBody>
      </p:sp>
      <p:sp>
        <p:nvSpPr>
          <p:cNvPr id="49" name="Oval 48"/>
          <p:cNvSpPr/>
          <p:nvPr userDrawn="1"/>
        </p:nvSpPr>
        <p:spPr>
          <a:xfrm>
            <a:off x="11349588" y="444428"/>
            <a:ext cx="189414" cy="1894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a:extLst>
              <a:ext uri="{FF2B5EF4-FFF2-40B4-BE49-F238E27FC236}">
                <a16:creationId xmlns:a16="http://schemas.microsoft.com/office/drawing/2014/main" id="{49CA7757-A593-467C-8621-713CBE091D0A}"/>
              </a:ext>
            </a:extLst>
          </p:cNvPr>
          <p:cNvPicPr>
            <a:picLocks noChangeAspect="1"/>
          </p:cNvPicPr>
          <p:nvPr userDrawn="1"/>
        </p:nvPicPr>
        <p:blipFill rotWithShape="1">
          <a:blip r:embed="rId19"/>
          <a:srcRect t="41734"/>
          <a:stretch/>
        </p:blipFill>
        <p:spPr>
          <a:xfrm>
            <a:off x="-6353" y="-23919"/>
            <a:ext cx="12201528" cy="780050"/>
          </a:xfrm>
          <a:prstGeom prst="rect">
            <a:avLst/>
          </a:prstGeom>
        </p:spPr>
      </p:pic>
    </p:spTree>
    <p:extLst>
      <p:ext uri="{BB962C8B-B14F-4D97-AF65-F5344CB8AC3E}">
        <p14:creationId xmlns:p14="http://schemas.microsoft.com/office/powerpoint/2010/main" val="2072675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www.cs.huji.ac.il/labs/learning/Papers/allerton.pdf" TargetMode="External"/><Relationship Id="rId1" Type="http://schemas.openxmlformats.org/officeDocument/2006/relationships/slideLayout" Target="../slideLayouts/slideLayout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9.xml"/><Relationship Id="rId4" Type="http://schemas.openxmlformats.org/officeDocument/2006/relationships/image" Target="../media/image122.png"/></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hyperlink" Target="https://arxiv.org/abs/1409.4842" TargetMode="External"/><Relationship Id="rId2" Type="http://schemas.openxmlformats.org/officeDocument/2006/relationships/image" Target="../media/image124.png"/><Relationship Id="rId1" Type="http://schemas.openxmlformats.org/officeDocument/2006/relationships/slideLayout" Target="../slideLayouts/slideLayout8.xml"/><Relationship Id="rId6" Type="http://schemas.openxmlformats.org/officeDocument/2006/relationships/hyperlink" Target="http://www.cv-foundation.org/openaccess/content_cvpr_2016/papers/He_Deep_Residual_Learning_CVPR_2016_paper.pdf" TargetMode="External"/><Relationship Id="rId5" Type="http://schemas.openxmlformats.org/officeDocument/2006/relationships/hyperlink" Target="https://arxiv.org/abs/1605.07648v2" TargetMode="External"/><Relationship Id="rId4" Type="http://schemas.openxmlformats.org/officeDocument/2006/relationships/image" Target="../media/image126.png"/></Relationships>
</file>

<file path=ppt/slides/_rels/slide116.xml.rels><?xml version="1.0" encoding="UTF-8" standalone="yes"?>
<Relationships xmlns="http://schemas.openxmlformats.org/package/2006/relationships"><Relationship Id="rId3" Type="http://schemas.openxmlformats.org/officeDocument/2006/relationships/hyperlink" Target="https://towardsdatascience.com/battle-of-the-deep-learning-frameworks-part-i-cff0e3841750" TargetMode="External"/><Relationship Id="rId2" Type="http://schemas.openxmlformats.org/officeDocument/2006/relationships/image" Target="../media/image127.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8.xml"/><Relationship Id="rId4" Type="http://schemas.openxmlformats.org/officeDocument/2006/relationships/hyperlink" Target="http://www.cs.utoronto.ca/~rsalakhu/papers/semantic_final.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hyperlink" Target="https://www.microsoft.com/en-us/research/wp-content/uploads/2016/02/cikm2013_DSSM_fullversion.pdf" TargetMode="External"/><Relationship Id="rId2" Type="http://schemas.openxmlformats.org/officeDocument/2006/relationships/image" Target="../media/image131.png"/><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1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www.iro.umontreal.ca/~lisa/pointeurs/ir0895-he-2.pdf" TargetMode="External"/><Relationship Id="rId1" Type="http://schemas.openxmlformats.org/officeDocument/2006/relationships/slideLayout" Target="../slideLayouts/slideLayout8.xml"/><Relationship Id="rId4" Type="http://schemas.openxmlformats.org/officeDocument/2006/relationships/image" Target="../media/image134.png"/></Relationships>
</file>

<file path=ppt/slides/_rels/slide12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hyperlink" Target="https://dl.acm.org/citation.cfm?id=2806599" TargetMode="External"/><Relationship Id="rId7" Type="http://schemas.openxmlformats.org/officeDocument/2006/relationships/hyperlink" Target="https://www.microsoft.com/en-us/research/wp-content/uploads/2015/08/sigirfp093-mitra.pdf" TargetMode="External"/><Relationship Id="rId2" Type="http://schemas.openxmlformats.org/officeDocument/2006/relationships/hyperlink" Target="https://dl.acm.org/citation.cfm?id=2661935" TargetMode="External"/><Relationship Id="rId1" Type="http://schemas.openxmlformats.org/officeDocument/2006/relationships/slideLayout" Target="../slideLayouts/slideLayout14.xml"/><Relationship Id="rId6" Type="http://schemas.openxmlformats.org/officeDocument/2006/relationships/hyperlink" Target="https://www.microsoft.com/en-us/research/wp-content/uploads/2015/10/spir0468-mitra.pdf" TargetMode="External"/><Relationship Id="rId5" Type="http://schemas.openxmlformats.org/officeDocument/2006/relationships/hyperlink" Target="http://www.iro.umontreal.ca/~lisa/pointeurs/ir0895-he-2.pdf" TargetMode="External"/><Relationship Id="rId4" Type="http://schemas.openxmlformats.org/officeDocument/2006/relationships/hyperlink" Target="https://dl.acm.org/citation.cfm?id=2766462.2767702"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www.iro.umontreal.ca/~lisa/pointeurs/ir0895-he-2.pdf" TargetMode="External"/><Relationship Id="rId2" Type="http://schemas.openxmlformats.org/officeDocument/2006/relationships/image" Target="../media/image136.png"/><Relationship Id="rId1" Type="http://schemas.openxmlformats.org/officeDocument/2006/relationships/slideLayout" Target="../slideLayouts/slideLayout6.xml"/><Relationship Id="rId4" Type="http://schemas.openxmlformats.org/officeDocument/2006/relationships/hyperlink" Target="https://www.microsoft.com/en-us/research/wp-content/uploads/2015/10/spir0468-mitra.pdf"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hyperlink" Target="https://www.microsoft.com/en-us/research/wp-content/uploads/2015/08/sigirfp093-mitra.pdf"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microsoft.com/en-us/research/wp-content/uploads/2015/08/sigirfp093-mitra.pdf" TargetMode="External"/><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9.xml"/><Relationship Id="rId4" Type="http://schemas.openxmlformats.org/officeDocument/2006/relationships/hyperlink" Target="https://papers.nips.cc/paper/5019-a-deep-architecture-for-matching-short-texts.pdf" TargetMode="External"/></Relationships>
</file>

<file path=ppt/slides/_rels/slide12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hyperlink" Target="https://www.microsoft.com/en-us/research/wp-content/uploads/2016/10/wwwfp0192-mitra.pdf" TargetMode="External"/><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hyperlink" Target="https://www.microsoft.com/en-us/research/wp-content/uploads/2016/10/wwwfp0192-mitra.pdf" TargetMode="External"/><Relationship Id="rId2" Type="http://schemas.openxmlformats.org/officeDocument/2006/relationships/image" Target="../media/image144.png"/><Relationship Id="rId1" Type="http://schemas.openxmlformats.org/officeDocument/2006/relationships/slideLayout" Target="../slideLayouts/slideLayout8.xml"/><Relationship Id="rId4" Type="http://schemas.openxmlformats.org/officeDocument/2006/relationships/image" Target="../media/image145.png"/></Relationships>
</file>

<file path=ppt/slides/_rels/slide131.xml.rels><?xml version="1.0" encoding="UTF-8" standalone="yes"?>
<Relationships xmlns="http://schemas.openxmlformats.org/package/2006/relationships"><Relationship Id="rId3" Type="http://schemas.openxmlformats.org/officeDocument/2006/relationships/hyperlink" Target="https://www.microsoft.com/en-us/research/wp-content/uploads/2016/10/wwwfp0192-mitra.pdf" TargetMode="External"/><Relationship Id="rId2" Type="http://schemas.openxmlformats.org/officeDocument/2006/relationships/image" Target="../media/image146.png"/><Relationship Id="rId1" Type="http://schemas.openxmlformats.org/officeDocument/2006/relationships/slideLayout" Target="../slideLayouts/slideLayout8.xml"/><Relationship Id="rId4" Type="http://schemas.openxmlformats.org/officeDocument/2006/relationships/image" Target="../media/image147.png"/></Relationships>
</file>

<file path=ppt/slides/_rels/slide13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www.microsoft.com/en-us/research/wp-content/uploads/2016/10/wwwfp0192-mitra.pdf" TargetMode="Externa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8.xml"/><Relationship Id="rId4" Type="http://schemas.openxmlformats.org/officeDocument/2006/relationships/hyperlink" Target="https://www.microsoft.com/en-us/research/wp-content/uploads/2016/10/wwwfp0192-mitra.pdf" TargetMode="External"/></Relationships>
</file>

<file path=ppt/slides/_rels/slide134.xml.rels><?xml version="1.0" encoding="UTF-8" standalone="yes"?>
<Relationships xmlns="http://schemas.openxmlformats.org/package/2006/relationships"><Relationship Id="rId2" Type="http://schemas.openxmlformats.org/officeDocument/2006/relationships/hyperlink" Target="http://bit.ly/CodeDUET" TargetMode="Externa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7.png"/><Relationship Id="rId18" Type="http://schemas.openxmlformats.org/officeDocument/2006/relationships/hyperlink" Target="https://arxiv.org/abs/1503.00075v3.pdf" TargetMode="External"/><Relationship Id="rId26" Type="http://schemas.openxmlformats.org/officeDocument/2006/relationships/image" Target="../media/image163.png"/><Relationship Id="rId3" Type="http://schemas.openxmlformats.org/officeDocument/2006/relationships/hyperlink" Target="https://arxiv.org/abs/1412.6629" TargetMode="External"/><Relationship Id="rId21" Type="http://schemas.openxmlformats.org/officeDocument/2006/relationships/hyperlink" Target="https://arxiv.org/pdf/1704.03940.pdf" TargetMode="External"/><Relationship Id="rId7" Type="http://schemas.openxmlformats.org/officeDocument/2006/relationships/hyperlink" Target="https://arxiv.org/abs/1406.3830v1" TargetMode="External"/><Relationship Id="rId12" Type="http://schemas.openxmlformats.org/officeDocument/2006/relationships/image" Target="../media/image156.png"/><Relationship Id="rId17" Type="http://schemas.openxmlformats.org/officeDocument/2006/relationships/image" Target="../media/image159.png"/><Relationship Id="rId25" Type="http://schemas.openxmlformats.org/officeDocument/2006/relationships/hyperlink" Target="https://arxiv.org/pdf/1701.07795.pdf" TargetMode="External"/><Relationship Id="rId2" Type="http://schemas.openxmlformats.org/officeDocument/2006/relationships/image" Target="../media/image151.png"/><Relationship Id="rId16" Type="http://schemas.openxmlformats.org/officeDocument/2006/relationships/hyperlink" Target="https://papers.nips.cc/paper/5550-convolutional-neural-network-architectures-for-matching-natural-language-sentences" TargetMode="External"/><Relationship Id="rId20"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hyperlink" Target="http://dl.acm.org/citation.cfm?id=2767738" TargetMode="External"/><Relationship Id="rId24" Type="http://schemas.openxmlformats.org/officeDocument/2006/relationships/image" Target="../media/image162.png"/><Relationship Id="rId5" Type="http://schemas.openxmlformats.org/officeDocument/2006/relationships/hyperlink" Target="http://www.aclweb.org/anthology/P14-1062" TargetMode="External"/><Relationship Id="rId15" Type="http://schemas.openxmlformats.org/officeDocument/2006/relationships/image" Target="../media/image158.png"/><Relationship Id="rId23" Type="http://schemas.openxmlformats.org/officeDocument/2006/relationships/hyperlink" Target="https://arxiv.org/pdf/1606.04648.pdf" TargetMode="External"/><Relationship Id="rId10" Type="http://schemas.openxmlformats.org/officeDocument/2006/relationships/image" Target="../media/image155.png"/><Relationship Id="rId19" Type="http://schemas.openxmlformats.org/officeDocument/2006/relationships/hyperlink" Target="http://dl.acm.org/citation.cfm?id=2983769" TargetMode="External"/><Relationship Id="rId4" Type="http://schemas.openxmlformats.org/officeDocument/2006/relationships/image" Target="../media/image152.png"/><Relationship Id="rId9" Type="http://schemas.openxmlformats.org/officeDocument/2006/relationships/hyperlink" Target="http://aclweb.org/anthology/D/D14/D14-1181.pdf" TargetMode="External"/><Relationship Id="rId14" Type="http://schemas.openxmlformats.org/officeDocument/2006/relationships/hyperlink" Target="https://arxiv.org/abs/1504.05070v2.pdf" TargetMode="External"/><Relationship Id="rId22" Type="http://schemas.openxmlformats.org/officeDocument/2006/relationships/image" Target="../media/image161.png"/><Relationship Id="rId27" Type="http://schemas.openxmlformats.org/officeDocument/2006/relationships/hyperlink" Target="https://arxiv.org/pdf/1704.08803.pdf" TargetMode="External"/></Relationships>
</file>

<file path=ppt/slides/_rels/slide136.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6.xml"/><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svg"/></Relationships>
</file>

<file path=ppt/slides/_rels/slide137.xml.rels><?xml version="1.0" encoding="UTF-8" standalone="yes"?>
<Relationships xmlns="http://schemas.openxmlformats.org/package/2006/relationships"><Relationship Id="rId3" Type="http://schemas.openxmlformats.org/officeDocument/2006/relationships/hyperlink" Target="https://www.microsoft.com/en-us/research/wp-content/uploads/2017/06/fntir-neuralir-mitra.pdf" TargetMode="External"/><Relationship Id="rId2" Type="http://schemas.openxmlformats.org/officeDocument/2006/relationships/image" Target="../media/image171.png"/><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8" Type="http://schemas.openxmlformats.org/officeDocument/2006/relationships/hyperlink" Target="https://arxiv.org/abs/1504.06063" TargetMode="External"/><Relationship Id="rId3" Type="http://schemas.openxmlformats.org/officeDocument/2006/relationships/hyperlink" Target="http://ir.hit.edu.cn/~zhaosq/paper/EMNLP2016.pdf" TargetMode="External"/><Relationship Id="rId7" Type="http://schemas.openxmlformats.org/officeDocument/2006/relationships/image" Target="../media/image174.png"/><Relationship Id="rId2" Type="http://schemas.openxmlformats.org/officeDocument/2006/relationships/image" Target="../media/image172.png"/><Relationship Id="rId1" Type="http://schemas.openxmlformats.org/officeDocument/2006/relationships/slideLayout" Target="../slideLayouts/slideLayout9.xml"/><Relationship Id="rId6" Type="http://schemas.openxmlformats.org/officeDocument/2006/relationships/hyperlink" Target="https://arxiv.org/abs/1606.06137v1" TargetMode="External"/><Relationship Id="rId5" Type="http://schemas.openxmlformats.org/officeDocument/2006/relationships/image" Target="../media/image173.png"/><Relationship Id="rId10" Type="http://schemas.openxmlformats.org/officeDocument/2006/relationships/hyperlink" Target="https://arxiv.org/abs/1606.07211v1" TargetMode="External"/><Relationship Id="rId4" Type="http://schemas.openxmlformats.org/officeDocument/2006/relationships/hyperlink" Target="http://dl.acm.org/citation.cfm?id=2911542" TargetMode="External"/><Relationship Id="rId9" Type="http://schemas.openxmlformats.org/officeDocument/2006/relationships/image" Target="../media/image175.png"/></Relationships>
</file>

<file path=ppt/slides/_rels/slide139.xml.rels><?xml version="1.0" encoding="UTF-8" standalone="yes"?>
<Relationships xmlns="http://schemas.openxmlformats.org/package/2006/relationships"><Relationship Id="rId2" Type="http://schemas.openxmlformats.org/officeDocument/2006/relationships/image" Target="../media/image176.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hyperlink" Target="http://bit.ly/neuralir-intro" TargetMode="External"/><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abs/1402.1869"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playground.tensorflow.org/" TargetMode="Externa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repository.cmu.edu/cgi/viewcontent.cgi?article=2841&amp;context=compsci"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hyperlink" Target="https://www.tandfonline.com/doi/pdf/10.1080/00437956.1954.11659520" TargetMode="External"/><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hyperlink" Target="http://www.jair.org/media/2934/live-2934-4846-jair.pdf" TargetMode="External"/><Relationship Id="rId4" Type="http://schemas.openxmlformats.org/officeDocument/2006/relationships/hyperlink" Target="http://annabellelukin.edublogs.org/files/2013/08/Firth-JR-1962-A-Synopsis-of-Linguistic-Theory-wfihi5.pdf"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www.marekrei.com/blog/26-things-i-learned-in-the-deep-learning-summer-school/"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www.jair.org/media/2934/live-2934-4846-jair.pdf" TargetMode="External"/><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dl.acm.org/citation.cfm?id=361220" TargetMode="External"/><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bit.ly/neuralir-intro" TargetMode="External"/><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hyperlink" Target="http://bit.ly/neuralir-lecture-mar201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dl.acm.org/citation.cfm?id=361220" TargetMode="External"/><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390.png"/></Relationships>
</file>

<file path=ppt/slides/_rels/slide36.xml.rels><?xml version="1.0" encoding="UTF-8" standalone="yes"?>
<Relationships xmlns="http://schemas.openxmlformats.org/package/2006/relationships"><Relationship Id="rId3" Type="http://schemas.openxmlformats.org/officeDocument/2006/relationships/hyperlink" Target="http://anthology.aclweb.org/W/W14/W14-16.pdf#page=181" TargetMode="External"/><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hyperlink" Target="http://www.deeplearningbook.org/"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lsa.colorado.edu/papers/JASIS.lsi.90.pdf" TargetMode="External"/><Relationship Id="rId2" Type="http://schemas.openxmlformats.org/officeDocument/2006/relationships/image" Target="../media/image450.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lsa.colorado.edu/papers/JASIS.lsi.90.pdf"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papers.nips.cc/paper/5021-distributed-representations-of-words-and-phrases-and-their-compositionality.pdf" TargetMode="External"/><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30.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s://www.aclweb.org/anthology/D14-1162" TargetMode="External"/><Relationship Id="rId2" Type="http://schemas.openxmlformats.org/officeDocument/2006/relationships/image" Target="../media/image610.png"/><Relationship Id="rId1" Type="http://schemas.openxmlformats.org/officeDocument/2006/relationships/slideLayout" Target="../slideLayouts/slideLayout8.xml"/><Relationship Id="rId5" Type="http://schemas.openxmlformats.org/officeDocument/2006/relationships/image" Target="../media/image630.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hyperlink" Target="https://cs.stanford.edu/~quocle/paragraph_vector.pdf" TargetMode="External"/><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11.sv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cs.unibo.it/~montesi/CBD/Articoli/2015_A%20Word%20Embedding%20based%20Generalized%20Language%20Model%20for%20Information%20Retrieval.pdf"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cs.unibo.it/~montesi/CBD/Articoli/2015_A%20Word%20Embedding%20based%20Generalized%20Language%20Model%20for%20Information%20Retrieval.pdf"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cs.unibo.it/~montesi/CBD/Articoli/2015_A%20Word%20Embedding%20based%20Generalized%20Language%20Model%20for%20Information%20Retrieval.pdf"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hyperlink" Target="http://www.cs.unibo.it/~montesi/CBD/Articoli/2015_A%20Word%20Embedding%20based%20Generalized%20Language%20Model%20for%20Information%20Retrieval.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hyperlink" Target="http://zuccon.net/publications/adcs2015_neural_translation_lm.pdf" TargetMode="Externa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hyperlink" Target="https://www.microsoft.com/en-us/research/wp-content/uploads/2016/04/pp1291-Nalisnick.pdf" TargetMode="External"/><Relationship Id="rId2" Type="http://schemas.openxmlformats.org/officeDocument/2006/relationships/image" Target="../media/image78.png"/><Relationship Id="rId1" Type="http://schemas.openxmlformats.org/officeDocument/2006/relationships/slideLayout" Target="../slideLayouts/slideLayout8.xml"/><Relationship Id="rId4" Type="http://schemas.openxmlformats.org/officeDocument/2006/relationships/hyperlink" Target="https://arxiv.org/pdf/1602.01137.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users.cs.duke.edu/~tomasi/papers/rubner/rubnerIccv98.pdf" TargetMode="External"/><Relationship Id="rId7" Type="http://schemas.openxmlformats.org/officeDocument/2006/relationships/hyperlink" Target="https://ciir-publications.cs.umass.edu/pub/web/getpdf.php?id=1248" TargetMode="External"/><Relationship Id="rId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hyperlink" Target="http://proceedings.mlr.press/v37/kusnerb15.pdf" TargetMode="External"/><Relationship Id="rId5" Type="http://schemas.openxmlformats.org/officeDocument/2006/relationships/hyperlink" Target="https://dl.acm.org/citation.cfm?id=1274224" TargetMode="External"/><Relationship Id="rId4" Type="http://schemas.openxmlformats.org/officeDocument/2006/relationships/hyperlink" Target="https://dl.acm.org/citation.cfm?id=1099637"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hyperlink" Target="https://www.microsoft.com/en-us/research/wp-content/uploads/2016/04/pp1291-Nalisnick.pdf" TargetMode="External"/><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hyperlink" Target="https://arxiv.org/pdf/1602.01137.pdf"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hyperlink" Target="https://www.microsoft.com/en-us/research/wp-content/uploads/2016/04/pp1291-Nalisnick.pdf" TargetMode="Externa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hyperlink" Target="https://www.microsoft.com/en-us/research/wp-content/uploads/2016/04/pp1291-Nalisnick.pdf" TargetMode="Externa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hyperlink" Target="https://www.microsoft.com/en-us/research/wp-content/uploads/2016/04/pp1291-Nalisnick.pdf" TargetMode="Externa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2" Type="http://schemas.openxmlformats.org/officeDocument/2006/relationships/hyperlink" Target="http://bit.ly/DataDESM" TargetMode="Externa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zuccon.net/publications/adcs2015_neural_translation_lm.pdf" TargetMode="External"/><Relationship Id="rId7" Type="http://schemas.openxmlformats.org/officeDocument/2006/relationships/image" Target="../media/image69.png"/><Relationship Id="rId2" Type="http://schemas.openxmlformats.org/officeDocument/2006/relationships/hyperlink" Target="http://www.cs.unibo.it/~montesi/CBD/Articoli/2015_A%20Word%20Embedding%20based%20Generalized%20Language%20Model%20for%20Information%20Retrieval.pdf" TargetMode="External"/><Relationship Id="rId1" Type="http://schemas.openxmlformats.org/officeDocument/2006/relationships/slideLayout" Target="../slideLayouts/slideLayout9.xml"/><Relationship Id="rId6" Type="http://schemas.openxmlformats.org/officeDocument/2006/relationships/hyperlink" Target="https://ciir-publications.cs.umass.edu/getpdf.php?id=1234" TargetMode="External"/><Relationship Id="rId5" Type="http://schemas.openxmlformats.org/officeDocument/2006/relationships/hyperlink" Target="https://www.microsoft.com/en-us/research/wp-content/uploads/2016/04/pp1291-Nalisnick.pdf" TargetMode="External"/><Relationship Id="rId4" Type="http://schemas.openxmlformats.org/officeDocument/2006/relationships/hyperlink" Target="https://cs.stanford.edu/~quocle/paragraph_vector.pd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hyperlink" Target="http://www.aclweb.org/anthology/P16-1035" TargetMode="External"/><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hyperlink" Target="https://ciir-publications.cs.umass.edu/getpdf.php?id=1225" TargetMode="External"/><Relationship Id="rId4" Type="http://schemas.openxmlformats.org/officeDocument/2006/relationships/hyperlink" Target="https://arxiv.org/pdf/1606.07608.pdf"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www.cda.cn/uploadfile/image/20151220/20151220115436_46293.pdf" TargetMode="External"/><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hyperlink" Target="http://www.cda.cn/uploadfile/image/20151220/20151220115436_46293.pdf" TargetMode="External"/><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 Id="rId6" Type="http://schemas.openxmlformats.org/officeDocument/2006/relationships/hyperlink" Target="https://link.springer.com/chapter/10.1007/11776420_44" TargetMode="External"/><Relationship Id="rId5" Type="http://schemas.openxmlformats.org/officeDocument/2006/relationships/hyperlink" Target="https://dl.acm.org/citation.cfm?id=65944" TargetMode="External"/><Relationship Id="rId4" Type="http://schemas.openxmlformats.org/officeDocument/2006/relationships/image" Target="../media/image91.png"/></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Layout" Target="../slideLayouts/slideLayout8.xml"/><Relationship Id="rId5" Type="http://schemas.openxmlformats.org/officeDocument/2006/relationships/hyperlink" Target="https://papers.nips.cc/paper/3270-mcrank-learning-to-rank-using-multiple-classification-and-gradient-boosting.pdf" TargetMode="External"/><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5.png"/><Relationship Id="rId7" Type="http://schemas.openxmlformats.org/officeDocument/2006/relationships/hyperlink" Target="https://icml.cc/Conferences/2005/proceedings/papers/012_LearningToRank_BurgesEtAl.pdf" TargetMode="External"/><Relationship Id="rId2" Type="http://schemas.openxmlformats.org/officeDocument/2006/relationships/image" Target="../media/image94.png"/><Relationship Id="rId1" Type="http://schemas.openxmlformats.org/officeDocument/2006/relationships/slideLayout" Target="../slideLayouts/slideLayout8.xml"/><Relationship Id="rId6" Type="http://schemas.openxmlformats.org/officeDocument/2006/relationships/hyperlink" Target="http://www.jmlr.org/papers/volume4/freund03a/freund03a.pdf" TargetMode="External"/><Relationship Id="rId5" Type="http://schemas.openxmlformats.org/officeDocument/2006/relationships/hyperlink" Target="https://www.tib.eu/en/search/id/BLCP:CN037318231/Large-Margin-Rank-Boundaries-for-Ordinal-Regression/" TargetMode="External"/><Relationship Id="rId4" Type="http://schemas.openxmlformats.org/officeDocument/2006/relationships/hyperlink" Target="http://papers.nips.cc/paper/3708-ranking-measures-and-loss-functions-in-learning-to-rank.pd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7.png"/><Relationship Id="rId1" Type="http://schemas.openxmlformats.org/officeDocument/2006/relationships/slideLayout" Target="../slideLayouts/slideLayout8.xml"/><Relationship Id="rId5" Type="http://schemas.openxmlformats.org/officeDocument/2006/relationships/hyperlink" Target="https://www.microsoft.com/en-us/research/blog/ranknet-a-ranking-retrospective/" TargetMode="External"/><Relationship Id="rId4" Type="http://schemas.openxmlformats.org/officeDocument/2006/relationships/hyperlink" Target="https://icml.cc/Conferences/2005/proceedings/papers/012_LearningToRank_BurgesEtAl.pdf"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microsoft.com/en-us/research/wp-content/uploads/2016/02/cikm2013_DSSM_fullversion.pdf" TargetMode="External"/><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hyperlink" Target="https://www.microsoft.com/en-us/research/wp-content/uploads/2016/10/wwwfp0192-mitra.pdf" TargetMode="External"/><Relationship Id="rId4" Type="http://schemas.openxmlformats.org/officeDocument/2006/relationships/hyperlink" Target="https://www.microsoft.com/en-us/research/wp-content/uploads/2016/02/cikm2014_cdssm_final.pdf"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microsoft.com/en-us/research/wp-content/uploads/2016/02/MSR-TR-2010-82.pdf" TargetMode="External"/><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papers.nips.cc/paper/2971-learning-to-rank-with-nonsmooth-cost-functions.pdf" TargetMode="Externa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hyperlink" Target="http://store.doverpublications.com/0486441369.html" TargetMode="External"/><Relationship Id="rId2" Type="http://schemas.openxmlformats.org/officeDocument/2006/relationships/image" Target="../media/image101.png"/><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hyperlink" Target="http://icml2008.cs.helsinki.fi/papers/167.pdf" TargetMode="External"/><Relationship Id="rId4" Type="http://schemas.openxmlformats.org/officeDocument/2006/relationships/hyperlink" Target="https://www.microsoft.com/en-us/research/wp-content/uploads/2016/02/tr-2007-40.pdf"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86"/>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88" name="Rectangle 87"/>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2"/>
            <p:cNvPicPr>
              <a:picLocks noChangeAspect="1" noChangeArrowheads="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59" name="Group 90"/>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92" name="Freeform 32"/>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3"/>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4"/>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Freeform 35"/>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6" name="Freeform 36"/>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7"/>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8"/>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9"/>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40"/>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Rectangle 41"/>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nvGrpSpPr>
          <p:cNvPr id="103" name="Group 102"/>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04" name="Rectangle 5"/>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5" name="Freeform 6"/>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7"/>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8"/>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9"/>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10"/>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11"/>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12"/>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13"/>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14"/>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15"/>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16"/>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17"/>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18"/>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19"/>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20"/>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21"/>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1" name="Freeform 22"/>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2" name="Freeform 23"/>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3" name="Freeform 24"/>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4" name="Freeform 25"/>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5" name="Freeform 26"/>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6" name="Freeform 27"/>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7" name="Freeform 28"/>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8" name="Freeform 29"/>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9" name="Freeform 30"/>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0" name="Freeform 31"/>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1" name="Freeform 32"/>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2" name="Rectangle 33"/>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3" name="Freeform 34"/>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4" name="Freeform 35"/>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5" name="Freeform 36"/>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6" name="Freeform 37"/>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7" name="Freeform 38"/>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8" name="Freeform 39"/>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9" name="Freeform 40"/>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0" name="Freeform 41"/>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1" name="Freeform 42"/>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2" name="Freeform 43"/>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3" name="Freeform 44"/>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4" name="Rectangle 45"/>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45" name="Freeform 46"/>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6" name="Freeform 47"/>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7" name="Freeform 48"/>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8" name="Freeform 49"/>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9" name="Freeform 50"/>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0" name="Freeform 51"/>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1" name="Freeform 52"/>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2" name="Freeform 53"/>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3" name="Freeform 54"/>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4" name="Freeform 55"/>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5" name="Freeform 56"/>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6" name="Freeform 57"/>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7" name="Freeform 58"/>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160" name="Title 1"/>
          <p:cNvSpPr>
            <a:spLocks noGrp="1"/>
          </p:cNvSpPr>
          <p:nvPr>
            <p:ph type="ctrTitle"/>
          </p:nvPr>
        </p:nvSpPr>
        <p:spPr>
          <a:xfrm>
            <a:off x="2017712" y="1322894"/>
            <a:ext cx="9243428" cy="2387600"/>
          </a:xfrm>
        </p:spPr>
        <p:txBody>
          <a:bodyPr>
            <a:normAutofit/>
          </a:bodyPr>
          <a:lstStyle/>
          <a:p>
            <a:pPr>
              <a:lnSpc>
                <a:spcPct val="120000"/>
              </a:lnSpc>
            </a:pPr>
            <a:r>
              <a:rPr lang="en-GB" sz="3200" cap="none" dirty="0">
                <a:solidFill>
                  <a:schemeClr val="tx1">
                    <a:lumMod val="85000"/>
                    <a:lumOff val="15000"/>
                  </a:schemeClr>
                </a:solidFill>
              </a:rPr>
              <a:t>A Simple Introduction to</a:t>
            </a:r>
            <a:br>
              <a:rPr lang="en-GB" dirty="0">
                <a:solidFill>
                  <a:schemeClr val="tx1">
                    <a:lumMod val="85000"/>
                    <a:lumOff val="15000"/>
                  </a:schemeClr>
                </a:solidFill>
              </a:rPr>
            </a:br>
            <a:r>
              <a:rPr lang="en-GB" dirty="0">
                <a:solidFill>
                  <a:schemeClr val="tx1">
                    <a:lumMod val="85000"/>
                    <a:lumOff val="15000"/>
                  </a:schemeClr>
                </a:solidFill>
              </a:rPr>
              <a:t>Neural Information Retrieval</a:t>
            </a:r>
          </a:p>
        </p:txBody>
      </p:sp>
      <p:sp>
        <p:nvSpPr>
          <p:cNvPr id="161" name="Subtitle 2"/>
          <p:cNvSpPr>
            <a:spLocks noGrp="1"/>
          </p:cNvSpPr>
          <p:nvPr>
            <p:ph type="subTitle" idx="1"/>
          </p:nvPr>
        </p:nvSpPr>
        <p:spPr>
          <a:xfrm>
            <a:off x="8502869" y="4108441"/>
            <a:ext cx="2758271" cy="2487621"/>
          </a:xfrm>
        </p:spPr>
        <p:txBody>
          <a:bodyPr>
            <a:normAutofit/>
          </a:bodyPr>
          <a:lstStyle/>
          <a:p>
            <a:pPr>
              <a:lnSpc>
                <a:spcPct val="100000"/>
              </a:lnSpc>
              <a:spcBef>
                <a:spcPts val="0"/>
              </a:spcBef>
            </a:pPr>
            <a:r>
              <a:rPr lang="en-US" sz="1900" cap="none" dirty="0">
                <a:latin typeface="Segoe UI Light" panose="020B0502040204020203" pitchFamily="34" charset="0"/>
                <a:cs typeface="Segoe UI Light" panose="020B0502040204020203" pitchFamily="34" charset="0"/>
              </a:rPr>
              <a:t>Guest Lecturer</a:t>
            </a:r>
          </a:p>
          <a:p>
            <a:pPr>
              <a:lnSpc>
                <a:spcPct val="100000"/>
              </a:lnSpc>
              <a:spcBef>
                <a:spcPts val="600"/>
              </a:spcBef>
            </a:pPr>
            <a:r>
              <a:rPr lang="en-US" sz="2400" dirty="0">
                <a:latin typeface="Segoe UI" panose="020B0502040204020203" pitchFamily="34" charset="0"/>
                <a:cs typeface="Segoe UI" panose="020B0502040204020203" pitchFamily="34" charset="0"/>
              </a:rPr>
              <a:t>Bhaskar Mitra</a:t>
            </a:r>
            <a:endParaRPr lang="en-US" dirty="0">
              <a:latin typeface="Segoe UI" panose="020B0502040204020203" pitchFamily="34" charset="0"/>
              <a:cs typeface="Segoe UI" panose="020B0502040204020203" pitchFamily="34" charset="0"/>
            </a:endParaRPr>
          </a:p>
          <a:p>
            <a:pPr>
              <a:lnSpc>
                <a:spcPct val="100000"/>
              </a:lnSpc>
              <a:spcBef>
                <a:spcPts val="1200"/>
              </a:spcBef>
            </a:pPr>
            <a:r>
              <a:rPr lang="en-US" sz="1600" cap="none" dirty="0">
                <a:solidFill>
                  <a:schemeClr val="tx1">
                    <a:lumMod val="85000"/>
                    <a:lumOff val="15000"/>
                  </a:schemeClr>
                </a:solidFill>
                <a:latin typeface="Segoe UI Semilight" panose="020B0402040204020203" pitchFamily="34" charset="0"/>
                <a:cs typeface="Segoe UI Semilight" panose="020B0402040204020203" pitchFamily="34" charset="0"/>
              </a:rPr>
              <a:t>Principal Applied Scientist</a:t>
            </a:r>
          </a:p>
          <a:p>
            <a:pPr>
              <a:lnSpc>
                <a:spcPct val="100000"/>
              </a:lnSpc>
              <a:spcBef>
                <a:spcPts val="0"/>
              </a:spcBef>
            </a:pPr>
            <a:r>
              <a:rPr lang="en-US" sz="1600" cap="none" dirty="0">
                <a:solidFill>
                  <a:schemeClr val="tx1">
                    <a:lumMod val="65000"/>
                    <a:lumOff val="35000"/>
                  </a:schemeClr>
                </a:solidFill>
                <a:latin typeface="Segoe UI Light" panose="020B0502040204020203" pitchFamily="34" charset="0"/>
                <a:cs typeface="Segoe UI Light" panose="020B0502040204020203" pitchFamily="34" charset="0"/>
              </a:rPr>
              <a:t>Microsoft AI and Research</a:t>
            </a:r>
          </a:p>
          <a:p>
            <a:pPr>
              <a:lnSpc>
                <a:spcPct val="100000"/>
              </a:lnSpc>
              <a:spcBef>
                <a:spcPts val="1200"/>
              </a:spcBef>
            </a:pPr>
            <a:r>
              <a:rPr lang="en-US" sz="1600" cap="none" dirty="0">
                <a:solidFill>
                  <a:schemeClr val="tx1">
                    <a:lumMod val="85000"/>
                    <a:lumOff val="15000"/>
                  </a:schemeClr>
                </a:solidFill>
                <a:latin typeface="Segoe UI Semilight" panose="020B0402040204020203" pitchFamily="34" charset="0"/>
                <a:cs typeface="Segoe UI Semilight" panose="020B0402040204020203" pitchFamily="34" charset="0"/>
              </a:rPr>
              <a:t>Research Student</a:t>
            </a:r>
          </a:p>
          <a:p>
            <a:pPr>
              <a:lnSpc>
                <a:spcPct val="100000"/>
              </a:lnSpc>
              <a:spcBef>
                <a:spcPts val="0"/>
              </a:spcBef>
            </a:pPr>
            <a:r>
              <a:rPr lang="en-US" sz="1600" cap="none" dirty="0">
                <a:solidFill>
                  <a:schemeClr val="tx1">
                    <a:lumMod val="65000"/>
                    <a:lumOff val="35000"/>
                  </a:schemeClr>
                </a:solidFill>
                <a:latin typeface="Segoe UI Light" panose="020B0502040204020203" pitchFamily="34" charset="0"/>
                <a:cs typeface="Segoe UI Light" panose="020B0502040204020203" pitchFamily="34" charset="0"/>
              </a:rPr>
              <a:t>Dept. of Computer Science</a:t>
            </a:r>
          </a:p>
          <a:p>
            <a:pPr>
              <a:lnSpc>
                <a:spcPct val="100000"/>
              </a:lnSpc>
              <a:spcBef>
                <a:spcPts val="0"/>
              </a:spcBef>
            </a:pPr>
            <a:r>
              <a:rPr lang="en-US" sz="1600" cap="none" dirty="0">
                <a:solidFill>
                  <a:schemeClr val="tx1">
                    <a:lumMod val="65000"/>
                    <a:lumOff val="35000"/>
                  </a:schemeClr>
                </a:solidFill>
                <a:latin typeface="Segoe UI Light" panose="020B0502040204020203" pitchFamily="34" charset="0"/>
                <a:cs typeface="Segoe UI Light" panose="020B0502040204020203" pitchFamily="34" charset="0"/>
              </a:rPr>
              <a:t>University College London</a:t>
            </a:r>
            <a:endParaRPr lang="en-GB" sz="1600" cap="none" dirty="0">
              <a:solidFill>
                <a:schemeClr val="tx1">
                  <a:lumMod val="65000"/>
                  <a:lumOff val="35000"/>
                </a:schemeClr>
              </a:solidFill>
              <a:latin typeface="Segoe UI Light" panose="020B0502040204020203" pitchFamily="34" charset="0"/>
              <a:cs typeface="Segoe UI Light" panose="020B0502040204020203" pitchFamily="34" charset="0"/>
            </a:endParaRPr>
          </a:p>
        </p:txBody>
      </p:sp>
      <p:sp>
        <p:nvSpPr>
          <p:cNvPr id="86" name="Oval 85">
            <a:extLst>
              <a:ext uri="{FF2B5EF4-FFF2-40B4-BE49-F238E27FC236}">
                <a16:creationId xmlns:a16="http://schemas.microsoft.com/office/drawing/2014/main" id="{2F23A966-BDD9-461D-81FF-7015BAE5CD4C}"/>
              </a:ext>
            </a:extLst>
          </p:cNvPr>
          <p:cNvSpPr/>
          <p:nvPr/>
        </p:nvSpPr>
        <p:spPr>
          <a:xfrm>
            <a:off x="11349588" y="444428"/>
            <a:ext cx="189414" cy="1894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Picture 86">
            <a:extLst>
              <a:ext uri="{FF2B5EF4-FFF2-40B4-BE49-F238E27FC236}">
                <a16:creationId xmlns:a16="http://schemas.microsoft.com/office/drawing/2014/main" id="{42E72D41-E407-4E41-A95A-728C874219EE}"/>
              </a:ext>
            </a:extLst>
          </p:cNvPr>
          <p:cNvPicPr>
            <a:picLocks noChangeAspect="1"/>
          </p:cNvPicPr>
          <p:nvPr/>
        </p:nvPicPr>
        <p:blipFill rotWithShape="1">
          <a:blip r:embed="rId3"/>
          <a:srcRect t="41734"/>
          <a:stretch/>
        </p:blipFill>
        <p:spPr>
          <a:xfrm>
            <a:off x="-6353" y="-23919"/>
            <a:ext cx="12201528" cy="780050"/>
          </a:xfrm>
          <a:prstGeom prst="rect">
            <a:avLst/>
          </a:prstGeom>
        </p:spPr>
      </p:pic>
      <p:sp>
        <p:nvSpPr>
          <p:cNvPr id="76" name="Subtitle 2">
            <a:extLst>
              <a:ext uri="{FF2B5EF4-FFF2-40B4-BE49-F238E27FC236}">
                <a16:creationId xmlns:a16="http://schemas.microsoft.com/office/drawing/2014/main" id="{3452E4E3-6872-4F16-98BE-44DF011D05C4}"/>
              </a:ext>
            </a:extLst>
          </p:cNvPr>
          <p:cNvSpPr txBox="1">
            <a:spLocks/>
          </p:cNvSpPr>
          <p:nvPr/>
        </p:nvSpPr>
        <p:spPr>
          <a:xfrm>
            <a:off x="3604710" y="4210051"/>
            <a:ext cx="4979402" cy="43820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spcBef>
                <a:spcPts val="1200"/>
              </a:spcBef>
            </a:pPr>
            <a:r>
              <a:rPr lang="en-US" sz="1800" cap="none" dirty="0">
                <a:solidFill>
                  <a:schemeClr val="tx1">
                    <a:lumMod val="85000"/>
                    <a:lumOff val="15000"/>
                  </a:schemeClr>
                </a:solidFill>
              </a:rPr>
              <a:t>March, 2018</a:t>
            </a:r>
            <a:endParaRPr lang="en-GB" sz="1800" cap="none" dirty="0">
              <a:solidFill>
                <a:schemeClr val="tx1">
                  <a:lumMod val="65000"/>
                  <a:lumOff val="35000"/>
                </a:schemeClr>
              </a:solidFill>
              <a:latin typeface="+mj-lt"/>
            </a:endParaRPr>
          </a:p>
        </p:txBody>
      </p:sp>
    </p:spTree>
    <p:extLst>
      <p:ext uri="{BB962C8B-B14F-4D97-AF65-F5344CB8AC3E}">
        <p14:creationId xmlns:p14="http://schemas.microsoft.com/office/powerpoint/2010/main" val="4205041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21636BD-140D-4971-B9C1-FE2B5FB08A04}"/>
              </a:ext>
            </a:extLst>
          </p:cNvPr>
          <p:cNvSpPr>
            <a:spLocks noGrp="1"/>
          </p:cNvSpPr>
          <p:nvPr>
            <p:ph type="body" sz="half" idx="2"/>
          </p:nvPr>
        </p:nvSpPr>
        <p:spPr>
          <a:xfrm>
            <a:off x="1146705" y="2063750"/>
            <a:ext cx="3939645" cy="3459918"/>
          </a:xfrm>
        </p:spPr>
        <p:txBody>
          <a:bodyPr>
            <a:normAutofit fontScale="92500"/>
          </a:bodyPr>
          <a:lstStyle/>
          <a:p>
            <a:r>
              <a:rPr lang="en-GB" sz="2400" dirty="0"/>
              <a:t>Need to learn Q-D relationship that generalizes to the tail</a:t>
            </a:r>
          </a:p>
          <a:p>
            <a:pPr marL="342900" indent="-342900">
              <a:buFont typeface="Arial" panose="020B0604020202020204" pitchFamily="34" charset="0"/>
              <a:buChar char="•"/>
            </a:pPr>
            <a:r>
              <a:rPr lang="en-GB" sz="2400" dirty="0"/>
              <a:t>Unseen Q</a:t>
            </a:r>
          </a:p>
          <a:p>
            <a:pPr marL="342900" indent="-342900">
              <a:buFont typeface="Arial" panose="020B0604020202020204" pitchFamily="34" charset="0"/>
              <a:buChar char="•"/>
            </a:pPr>
            <a:r>
              <a:rPr lang="en-GB" sz="2400" dirty="0"/>
              <a:t>Unseen D</a:t>
            </a:r>
          </a:p>
          <a:p>
            <a:pPr marL="342900" indent="-342900">
              <a:buFont typeface="Arial" panose="020B0604020202020204" pitchFamily="34" charset="0"/>
              <a:buChar char="•"/>
            </a:pPr>
            <a:r>
              <a:rPr lang="en-GB" sz="2400" dirty="0"/>
              <a:t>Unseen information needs</a:t>
            </a:r>
          </a:p>
          <a:p>
            <a:pPr marL="342900" indent="-342900">
              <a:buFont typeface="Arial" panose="020B0604020202020204" pitchFamily="34" charset="0"/>
              <a:buChar char="•"/>
            </a:pPr>
            <a:r>
              <a:rPr lang="en-GB" sz="2400" dirty="0"/>
              <a:t>Unseen vocabulary</a:t>
            </a:r>
          </a:p>
        </p:txBody>
      </p:sp>
      <p:sp>
        <p:nvSpPr>
          <p:cNvPr id="14" name="Title 1">
            <a:extLst>
              <a:ext uri="{FF2B5EF4-FFF2-40B4-BE49-F238E27FC236}">
                <a16:creationId xmlns:a16="http://schemas.microsoft.com/office/drawing/2014/main" id="{C3EEE48E-4490-46F4-89B0-F8E4FB9D4641}"/>
              </a:ext>
            </a:extLst>
          </p:cNvPr>
          <p:cNvSpPr>
            <a:spLocks noGrp="1"/>
          </p:cNvSpPr>
          <p:nvPr>
            <p:ph type="title"/>
          </p:nvPr>
        </p:nvSpPr>
        <p:spPr>
          <a:xfrm>
            <a:off x="1141413" y="618518"/>
            <a:ext cx="9905998" cy="1478570"/>
          </a:xfrm>
        </p:spPr>
        <p:txBody>
          <a:bodyPr anchor="ctr">
            <a:normAutofit/>
          </a:bodyPr>
          <a:lstStyle/>
          <a:p>
            <a:r>
              <a:rPr lang="en-US" sz="3600" dirty="0"/>
              <a:t>Challenges in IR [slide 2/3]</a:t>
            </a:r>
          </a:p>
        </p:txBody>
      </p:sp>
      <p:pic>
        <p:nvPicPr>
          <p:cNvPr id="4" name="Content Placeholder 3">
            <a:extLst>
              <a:ext uri="{FF2B5EF4-FFF2-40B4-BE49-F238E27FC236}">
                <a16:creationId xmlns:a16="http://schemas.microsoft.com/office/drawing/2014/main" id="{E2E02843-15EF-4785-99A1-6949EC6FF01A}"/>
              </a:ext>
            </a:extLst>
          </p:cNvPr>
          <p:cNvPicPr>
            <a:picLocks noGrp="1" noChangeAspect="1"/>
          </p:cNvPicPr>
          <p:nvPr>
            <p:ph idx="1"/>
          </p:nvPr>
        </p:nvPicPr>
        <p:blipFill>
          <a:blip r:embed="rId2"/>
          <a:stretch>
            <a:fillRect/>
          </a:stretch>
        </p:blipFill>
        <p:spPr>
          <a:xfrm>
            <a:off x="5156198" y="2063750"/>
            <a:ext cx="5891213" cy="3014798"/>
          </a:xfrm>
          <a:prstGeom prst="rect">
            <a:avLst/>
          </a:prstGeom>
        </p:spPr>
      </p:pic>
    </p:spTree>
    <p:extLst>
      <p:ext uri="{BB962C8B-B14F-4D97-AF65-F5344CB8AC3E}">
        <p14:creationId xmlns:p14="http://schemas.microsoft.com/office/powerpoint/2010/main" val="1598883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5115A5-BC17-4122-ADE6-7279F1A805E9}"/>
              </a:ext>
            </a:extLst>
          </p:cNvPr>
          <p:cNvSpPr>
            <a:spLocks noGrp="1"/>
          </p:cNvSpPr>
          <p:nvPr>
            <p:ph type="body" sz="half" idx="2"/>
          </p:nvPr>
        </p:nvSpPr>
        <p:spPr>
          <a:xfrm>
            <a:off x="594909" y="1347925"/>
            <a:ext cx="7198512" cy="4690269"/>
          </a:xfrm>
        </p:spPr>
        <p:txBody>
          <a:bodyPr>
            <a:normAutofit/>
          </a:bodyPr>
          <a:lstStyle/>
          <a:p>
            <a:r>
              <a:rPr lang="en-US" sz="2000" dirty="0"/>
              <a:t>So far we have discussed:</a:t>
            </a:r>
          </a:p>
          <a:p>
            <a:pPr marL="342900" indent="-342900">
              <a:buFont typeface="+mj-lt"/>
              <a:buAutoNum type="arabicPeriod"/>
            </a:pPr>
            <a:r>
              <a:rPr lang="en-US" sz="2000" dirty="0"/>
              <a:t>Unsupervised learning of text representations using shallow neural networks and employing them in traditional IR models</a:t>
            </a:r>
          </a:p>
          <a:p>
            <a:pPr marL="342900" indent="-342900">
              <a:buFont typeface="+mj-lt"/>
              <a:buAutoNum type="arabicPeriod"/>
            </a:pPr>
            <a:r>
              <a:rPr lang="en-US" sz="2000" dirty="0"/>
              <a:t>Supervised learning of neural models (shallow or deep) for the ranking task using hand-crafted features</a:t>
            </a:r>
          </a:p>
          <a:p>
            <a:endParaRPr lang="en-US" sz="2000" dirty="0"/>
          </a:p>
          <a:p>
            <a:r>
              <a:rPr lang="en-US" sz="2000" dirty="0"/>
              <a:t>In the last session, we will discuss:</a:t>
            </a:r>
          </a:p>
          <a:p>
            <a:r>
              <a:rPr lang="en-US" sz="2000" dirty="0"/>
              <a:t>Supervised training of deep neural networks—with richer structures—for IR tasks based on raw representations of query and document text</a:t>
            </a:r>
          </a:p>
        </p:txBody>
      </p:sp>
      <p:pic>
        <p:nvPicPr>
          <p:cNvPr id="8194" name="Picture 2" descr="Machine Learning">
            <a:extLst>
              <a:ext uri="{FF2B5EF4-FFF2-40B4-BE49-F238E27FC236}">
                <a16:creationId xmlns:a16="http://schemas.microsoft.com/office/drawing/2014/main" id="{3D4BEE39-609F-4182-B4D2-1AAAC153AF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37443" y="1347925"/>
            <a:ext cx="3533775"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0476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Deep neural networks</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(20 mins)</a:t>
            </a:r>
            <a:endParaRPr lang="en-GB" sz="2400" dirty="0"/>
          </a:p>
        </p:txBody>
      </p:sp>
    </p:spTree>
    <p:extLst>
      <p:ext uri="{BB962C8B-B14F-4D97-AF65-F5344CB8AC3E}">
        <p14:creationId xmlns:p14="http://schemas.microsoft.com/office/powerpoint/2010/main" val="18333072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b="76424"/>
          <a:stretch/>
        </p:blipFill>
        <p:spPr>
          <a:xfrm>
            <a:off x="1486845" y="2359572"/>
            <a:ext cx="9218310" cy="3683876"/>
          </a:xfrm>
          <a:prstGeom prst="rect">
            <a:avLst/>
          </a:prstGeom>
        </p:spPr>
      </p:pic>
    </p:spTree>
    <p:extLst>
      <p:ext uri="{BB962C8B-B14F-4D97-AF65-F5344CB8AC3E}">
        <p14:creationId xmlns:p14="http://schemas.microsoft.com/office/powerpoint/2010/main" val="40632551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t="24786" b="51638"/>
          <a:stretch/>
        </p:blipFill>
        <p:spPr>
          <a:xfrm>
            <a:off x="1486845" y="2359572"/>
            <a:ext cx="9218310" cy="3683876"/>
          </a:xfrm>
          <a:prstGeom prst="rect">
            <a:avLst/>
          </a:prstGeom>
        </p:spPr>
      </p:pic>
    </p:spTree>
    <p:extLst>
      <p:ext uri="{BB962C8B-B14F-4D97-AF65-F5344CB8AC3E}">
        <p14:creationId xmlns:p14="http://schemas.microsoft.com/office/powerpoint/2010/main" val="15976779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t="49775" b="26649"/>
          <a:stretch/>
        </p:blipFill>
        <p:spPr>
          <a:xfrm>
            <a:off x="1486845" y="2359572"/>
            <a:ext cx="9218310" cy="3683876"/>
          </a:xfrm>
          <a:prstGeom prst="rect">
            <a:avLst/>
          </a:prstGeom>
        </p:spPr>
      </p:pic>
    </p:spTree>
    <p:extLst>
      <p:ext uri="{BB962C8B-B14F-4D97-AF65-F5344CB8AC3E}">
        <p14:creationId xmlns:p14="http://schemas.microsoft.com/office/powerpoint/2010/main" val="26607592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t="76109" b="315"/>
          <a:stretch/>
        </p:blipFill>
        <p:spPr>
          <a:xfrm>
            <a:off x="1486845" y="2359572"/>
            <a:ext cx="9218310" cy="3683876"/>
          </a:xfrm>
          <a:prstGeom prst="rect">
            <a:avLst/>
          </a:prstGeom>
        </p:spPr>
      </p:pic>
    </p:spTree>
    <p:extLst>
      <p:ext uri="{BB962C8B-B14F-4D97-AF65-F5344CB8AC3E}">
        <p14:creationId xmlns:p14="http://schemas.microsoft.com/office/powerpoint/2010/main" val="27516103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B26B24-4814-480E-9C4B-5C19B98E7CB4}"/>
              </a:ext>
            </a:extLst>
          </p:cNvPr>
          <p:cNvSpPr>
            <a:spLocks noGrp="1"/>
          </p:cNvSpPr>
          <p:nvPr>
            <p:ph type="title"/>
          </p:nvPr>
        </p:nvSpPr>
        <p:spPr/>
        <p:txBody>
          <a:bodyPr>
            <a:normAutofit/>
          </a:bodyPr>
          <a:lstStyle/>
          <a:p>
            <a:r>
              <a:rPr lang="en-US" sz="4400" dirty="0"/>
              <a:t>Shift-invariant neural operations</a:t>
            </a:r>
            <a:endParaRPr lang="en-GB" sz="4400" dirty="0"/>
          </a:p>
        </p:txBody>
      </p:sp>
      <p:sp>
        <p:nvSpPr>
          <p:cNvPr id="5" name="Text Placeholder 4">
            <a:extLst>
              <a:ext uri="{FF2B5EF4-FFF2-40B4-BE49-F238E27FC236}">
                <a16:creationId xmlns:a16="http://schemas.microsoft.com/office/drawing/2014/main" id="{62866D19-FE14-4B7C-BEFC-429F7F84BCFC}"/>
              </a:ext>
            </a:extLst>
          </p:cNvPr>
          <p:cNvSpPr>
            <a:spLocks noGrp="1"/>
          </p:cNvSpPr>
          <p:nvPr>
            <p:ph type="body" sz="half" idx="2"/>
          </p:nvPr>
        </p:nvSpPr>
        <p:spPr>
          <a:xfrm>
            <a:off x="1141410" y="2669628"/>
            <a:ext cx="5934511" cy="3463158"/>
          </a:xfrm>
        </p:spPr>
        <p:txBody>
          <a:bodyPr>
            <a:normAutofit fontScale="70000" lnSpcReduction="20000"/>
          </a:bodyPr>
          <a:lstStyle/>
          <a:p>
            <a:pPr>
              <a:lnSpc>
                <a:spcPct val="140000"/>
              </a:lnSpc>
              <a:spcBef>
                <a:spcPts val="2400"/>
              </a:spcBef>
            </a:pPr>
            <a:r>
              <a:rPr lang="en-US" sz="2400" dirty="0"/>
              <a:t>Detecting a pattern in one part of the input space is similar to detecting it in another</a:t>
            </a:r>
          </a:p>
          <a:p>
            <a:pPr>
              <a:lnSpc>
                <a:spcPct val="140000"/>
              </a:lnSpc>
              <a:spcBef>
                <a:spcPts val="2400"/>
              </a:spcBef>
            </a:pPr>
            <a:r>
              <a:rPr lang="en-US" sz="2400" dirty="0"/>
              <a:t>Leverage redundancy by moving a window over the whole input space and then aggregate</a:t>
            </a:r>
          </a:p>
          <a:p>
            <a:pPr>
              <a:lnSpc>
                <a:spcPct val="140000"/>
              </a:lnSpc>
              <a:spcBef>
                <a:spcPts val="2400"/>
              </a:spcBef>
            </a:pPr>
            <a:r>
              <a:rPr lang="en-US" sz="2400" dirty="0"/>
              <a:t>On each instance of the window a kernel—also known as a filter or a cell—is applied</a:t>
            </a:r>
          </a:p>
          <a:p>
            <a:pPr>
              <a:lnSpc>
                <a:spcPct val="140000"/>
              </a:lnSpc>
              <a:spcBef>
                <a:spcPts val="2400"/>
              </a:spcBef>
            </a:pPr>
            <a:r>
              <a:rPr lang="en-US" sz="2400" dirty="0"/>
              <a:t>Different aggregation strategies lead to different architectures</a:t>
            </a:r>
            <a:endParaRPr lang="en-GB" sz="2400" dirty="0"/>
          </a:p>
        </p:txBody>
      </p:sp>
      <p:pic>
        <p:nvPicPr>
          <p:cNvPr id="12" name="Picture 11">
            <a:extLst>
              <a:ext uri="{FF2B5EF4-FFF2-40B4-BE49-F238E27FC236}">
                <a16:creationId xmlns:a16="http://schemas.microsoft.com/office/drawing/2014/main" id="{4CBDF3FE-9EF1-444F-9983-601AA549B169}"/>
              </a:ext>
            </a:extLst>
          </p:cNvPr>
          <p:cNvPicPr>
            <a:picLocks noChangeAspect="1"/>
          </p:cNvPicPr>
          <p:nvPr/>
        </p:nvPicPr>
        <p:blipFill>
          <a:blip r:embed="rId2"/>
          <a:stretch>
            <a:fillRect/>
          </a:stretch>
        </p:blipFill>
        <p:spPr>
          <a:xfrm>
            <a:off x="8055399" y="2517549"/>
            <a:ext cx="3438442" cy="3005588"/>
          </a:xfrm>
          <a:prstGeom prst="rect">
            <a:avLst/>
          </a:prstGeom>
        </p:spPr>
      </p:pic>
    </p:spTree>
    <p:extLst>
      <p:ext uri="{BB962C8B-B14F-4D97-AF65-F5344CB8AC3E}">
        <p14:creationId xmlns:p14="http://schemas.microsoft.com/office/powerpoint/2010/main" val="35699713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Convolution</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fontScale="92500" lnSpcReduction="10000"/>
              </a:bodyPr>
              <a:lstStyle/>
              <a:p>
                <a:pPr>
                  <a:spcBef>
                    <a:spcPts val="2400"/>
                  </a:spcBef>
                </a:pPr>
                <a:r>
                  <a:rPr lang="en-US" sz="1800" dirty="0"/>
                  <a:t>Move the window over the input space each time applying the same cell over the window</a:t>
                </a:r>
              </a:p>
              <a:p>
                <a:pPr>
                  <a:spcBef>
                    <a:spcPts val="2400"/>
                  </a:spcBef>
                  <a:spcAft>
                    <a:spcPts val="1800"/>
                  </a:spcAft>
                </a:pPr>
                <a:r>
                  <a:rPr lang="en-US" sz="1800" dirty="0"/>
                  <a:t>A typical cell operation can be,</a:t>
                </a:r>
              </a:p>
              <a:p>
                <a:pPr>
                  <a:spcBef>
                    <a:spcPts val="2400"/>
                  </a:spcBef>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h</m:t>
                      </m:r>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rPr>
                            <m:t>𝑊𝑋</m:t>
                          </m:r>
                          <m:r>
                            <a:rPr lang="en-US" sz="1800" i="1">
                              <a:latin typeface="Cambria Math" panose="02040503050406030204" pitchFamily="18" charset="0"/>
                            </a:rPr>
                            <m:t>+</m:t>
                          </m:r>
                          <m:r>
                            <a:rPr lang="en-US" sz="1800" i="1">
                              <a:latin typeface="Cambria Math" panose="02040503050406030204" pitchFamily="18" charset="0"/>
                            </a:rPr>
                            <m:t>𝑏</m:t>
                          </m:r>
                        </m:e>
                      </m:d>
                    </m:oMath>
                  </m:oMathPara>
                </a14:m>
                <a:endParaRPr lang="en-GB" sz="1800" dirty="0"/>
              </a:p>
              <a:p>
                <a:pPr>
                  <a:spcBef>
                    <a:spcPts val="2400"/>
                  </a:spcBef>
                </a:pPr>
                <a:endParaRPr lang="en-GB" sz="18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2"/>
                <a:stretch>
                  <a:fillRect l="-616" t="-660"/>
                </a:stretch>
              </a:blipFill>
            </p:spPr>
            <p:txBody>
              <a:bodyPr/>
              <a:lstStyle/>
              <a:p>
                <a:r>
                  <a:rPr lang="en-GB">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extLst>
              <p:ext uri="{D42A27DB-BD31-4B8C-83A1-F6EECF244321}">
                <p14:modId xmlns:p14="http://schemas.microsoft.com/office/powerpoint/2010/main" val="1301859358"/>
              </p:ext>
            </p:extLst>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a:t>
                      </a:r>
                      <a:r>
                        <a:rPr lang="en-US" sz="1600" dirty="0" err="1"/>
                        <a:t>in_channels</a:t>
                      </a:r>
                      <a:r>
                        <a:rPr lang="en-US" sz="16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dirty="0"/>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 (words – window) / stride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pic>
        <p:nvPicPr>
          <p:cNvPr id="12" name="Picture 11">
            <a:extLst>
              <a:ext uri="{FF2B5EF4-FFF2-40B4-BE49-F238E27FC236}">
                <a16:creationId xmlns:a16="http://schemas.microsoft.com/office/drawing/2014/main" id="{48163205-10AF-4A67-9E28-C7AD69DDF10E}"/>
              </a:ext>
            </a:extLst>
          </p:cNvPr>
          <p:cNvPicPr>
            <a:picLocks noChangeAspect="1"/>
          </p:cNvPicPr>
          <p:nvPr/>
        </p:nvPicPr>
        <p:blipFill>
          <a:blip r:embed="rId3"/>
          <a:stretch>
            <a:fillRect/>
          </a:stretch>
        </p:blipFill>
        <p:spPr>
          <a:xfrm>
            <a:off x="7075921" y="4189750"/>
            <a:ext cx="4607472" cy="2068889"/>
          </a:xfrm>
          <a:prstGeom prst="rect">
            <a:avLst/>
          </a:prstGeom>
        </p:spPr>
      </p:pic>
    </p:spTree>
    <p:extLst>
      <p:ext uri="{BB962C8B-B14F-4D97-AF65-F5344CB8AC3E}">
        <p14:creationId xmlns:p14="http://schemas.microsoft.com/office/powerpoint/2010/main" val="19245195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Pooling</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spcAft>
                    <a:spcPts val="1800"/>
                  </a:spcAft>
                </a:pPr>
                <a:r>
                  <a:rPr lang="en-US" sz="1700" dirty="0"/>
                  <a:t>Move the window over the input space each time applying an aggregate function over each dimension in within the window</a:t>
                </a:r>
              </a:p>
              <a:p>
                <a:pPr>
                  <a:lnSpc>
                    <a:spcPct val="100000"/>
                  </a:lnSpc>
                  <a:spcBef>
                    <a:spcPts val="1800"/>
                  </a:spcBef>
                </a:pPr>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𝑗</m:t>
                          </m:r>
                        </m:sub>
                      </m:sSub>
                      <m:r>
                        <a:rPr lang="en-US" sz="1700" i="1">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𝑚𝑎𝑥</m:t>
                          </m:r>
                        </m:e>
                        <m:sub>
                          <m:r>
                            <a:rPr lang="en-US" sz="1700" i="1">
                              <a:latin typeface="Cambria Math" panose="02040503050406030204" pitchFamily="18" charset="0"/>
                            </a:rPr>
                            <m:t>𝑖</m:t>
                          </m:r>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𝑤𝑖𝑛</m:t>
                          </m:r>
                        </m:sub>
                      </m:sSub>
                      <m:d>
                        <m:dPr>
                          <m:ctrlPr>
                            <a:rPr lang="en-US" sz="1700" i="1">
                              <a:latin typeface="Cambria Math" panose="02040503050406030204" pitchFamily="18" charset="0"/>
                            </a:rPr>
                          </m:ctrlPr>
                        </m:dPr>
                        <m:e>
                          <m:sSub>
                            <m:sSubPr>
                              <m:ctrlPr>
                                <a:rPr lang="en-US" sz="1700" i="1">
                                  <a:latin typeface="Cambria Math" panose="02040503050406030204" pitchFamily="18" charset="0"/>
                                </a:rPr>
                              </m:ctrlPr>
                            </m:sSubPr>
                            <m:e>
                              <m:r>
                                <a:rPr lang="en-US" sz="1700" i="1">
                                  <a:latin typeface="Cambria Math" panose="02040503050406030204" pitchFamily="18" charset="0"/>
                                </a:rPr>
                                <m:t>𝑋</m:t>
                              </m:r>
                            </m:e>
                            <m:sub>
                              <m:r>
                                <a:rPr lang="en-US" sz="1700" i="1">
                                  <a:latin typeface="Cambria Math" panose="02040503050406030204" pitchFamily="18" charset="0"/>
                                </a:rPr>
                                <m:t>𝑖</m:t>
                              </m:r>
                              <m:r>
                                <a:rPr lang="en-US" sz="1700" i="1">
                                  <a:latin typeface="Cambria Math" panose="02040503050406030204" pitchFamily="18" charset="0"/>
                                </a:rPr>
                                <m:t>,</m:t>
                              </m:r>
                              <m:r>
                                <a:rPr lang="en-US" sz="1700" i="1">
                                  <a:latin typeface="Cambria Math" panose="02040503050406030204" pitchFamily="18" charset="0"/>
                                </a:rPr>
                                <m:t>𝑗</m:t>
                              </m:r>
                            </m:sub>
                          </m:sSub>
                        </m:e>
                      </m:d>
                      <m:r>
                        <a:rPr lang="en-US" sz="1700" i="1">
                          <a:latin typeface="Cambria Math" panose="02040503050406030204" pitchFamily="18" charset="0"/>
                        </a:rPr>
                        <m:t>   </m:t>
                      </m:r>
                      <m:r>
                        <a:rPr lang="en-US" sz="1700" i="1">
                          <a:latin typeface="Cambria Math" panose="02040503050406030204" pitchFamily="18" charset="0"/>
                        </a:rPr>
                        <m:t>𝑜𝑟</m:t>
                      </m:r>
                      <m:r>
                        <a:rPr lang="en-US" sz="1700" i="1">
                          <a:latin typeface="Cambria Math" panose="02040503050406030204" pitchFamily="18" charset="0"/>
                        </a:rPr>
                        <m:t>   </m:t>
                      </m:r>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𝑗</m:t>
                          </m:r>
                        </m:sub>
                      </m:sSub>
                      <m:r>
                        <a:rPr lang="en-US" sz="1700" i="1">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𝑎𝑣𝑔</m:t>
                          </m:r>
                        </m:e>
                        <m:sub>
                          <m:r>
                            <a:rPr lang="en-US" sz="1700" i="1">
                              <a:latin typeface="Cambria Math" panose="02040503050406030204" pitchFamily="18" charset="0"/>
                            </a:rPr>
                            <m:t>𝑖</m:t>
                          </m:r>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𝑤𝑖𝑛</m:t>
                          </m:r>
                        </m:sub>
                      </m:sSub>
                      <m:d>
                        <m:dPr>
                          <m:ctrlPr>
                            <a:rPr lang="en-US" sz="1700" i="1">
                              <a:latin typeface="Cambria Math" panose="02040503050406030204" pitchFamily="18" charset="0"/>
                            </a:rPr>
                          </m:ctrlPr>
                        </m:dPr>
                        <m:e>
                          <m:sSub>
                            <m:sSubPr>
                              <m:ctrlPr>
                                <a:rPr lang="en-US" sz="1700" i="1">
                                  <a:latin typeface="Cambria Math" panose="02040503050406030204" pitchFamily="18" charset="0"/>
                                </a:rPr>
                              </m:ctrlPr>
                            </m:sSubPr>
                            <m:e>
                              <m:r>
                                <a:rPr lang="en-US" sz="1700" i="1">
                                  <a:latin typeface="Cambria Math" panose="02040503050406030204" pitchFamily="18" charset="0"/>
                                </a:rPr>
                                <m:t>𝑋</m:t>
                              </m:r>
                            </m:e>
                            <m:sub>
                              <m:r>
                                <a:rPr lang="en-US" sz="1700" i="1">
                                  <a:latin typeface="Cambria Math" panose="02040503050406030204" pitchFamily="18" charset="0"/>
                                </a:rPr>
                                <m:t>𝑖</m:t>
                              </m:r>
                              <m:r>
                                <a:rPr lang="en-US" sz="1700" i="1">
                                  <a:latin typeface="Cambria Math" panose="02040503050406030204" pitchFamily="18" charset="0"/>
                                </a:rPr>
                                <m:t>,</m:t>
                              </m:r>
                              <m:r>
                                <a:rPr lang="en-US" sz="1700" i="1">
                                  <a:latin typeface="Cambria Math" panose="02040503050406030204" pitchFamily="18" charset="0"/>
                                </a:rPr>
                                <m:t>𝑗</m:t>
                              </m:r>
                            </m:sub>
                          </m:sSub>
                        </m:e>
                      </m:d>
                    </m:oMath>
                  </m:oMathPara>
                </a14:m>
                <a:endParaRPr lang="en-GB" sz="17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2"/>
                <a:stretch>
                  <a:fillRect l="-616" t="-990" r="-719"/>
                </a:stretch>
              </a:blipFill>
            </p:spPr>
            <p:txBody>
              <a:bodyPr/>
              <a:lstStyle/>
              <a:p>
                <a:r>
                  <a:rPr lang="en-GB">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extLst>
              <p:ext uri="{D42A27DB-BD31-4B8C-83A1-F6EECF244321}">
                <p14:modId xmlns:p14="http://schemas.microsoft.com/office/powerpoint/2010/main" val="2513663483"/>
              </p:ext>
            </p:extLst>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channels]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a:t>[1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 (words – window) / stride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pic>
        <p:nvPicPr>
          <p:cNvPr id="12" name="Picture 11">
            <a:extLst>
              <a:ext uri="{FF2B5EF4-FFF2-40B4-BE49-F238E27FC236}">
                <a16:creationId xmlns:a16="http://schemas.microsoft.com/office/drawing/2014/main" id="{48163205-10AF-4A67-9E28-C7AD69DDF10E}"/>
              </a:ext>
            </a:extLst>
          </p:cNvPr>
          <p:cNvPicPr>
            <a:picLocks noChangeAspect="1"/>
          </p:cNvPicPr>
          <p:nvPr/>
        </p:nvPicPr>
        <p:blipFill>
          <a:blip r:embed="rId3"/>
          <a:stretch>
            <a:fillRect/>
          </a:stretch>
        </p:blipFill>
        <p:spPr>
          <a:xfrm>
            <a:off x="7075921" y="4189750"/>
            <a:ext cx="4607472" cy="2068889"/>
          </a:xfrm>
          <a:prstGeom prst="rect">
            <a:avLst/>
          </a:prstGeom>
        </p:spPr>
      </p:pic>
      <p:sp>
        <p:nvSpPr>
          <p:cNvPr id="6" name="Arc 5">
            <a:extLst>
              <a:ext uri="{FF2B5EF4-FFF2-40B4-BE49-F238E27FC236}">
                <a16:creationId xmlns:a16="http://schemas.microsoft.com/office/drawing/2014/main" id="{5BCCF055-88F2-48D1-81A8-D7A1A4072B66}"/>
              </a:ext>
            </a:extLst>
          </p:cNvPr>
          <p:cNvSpPr/>
          <p:nvPr/>
        </p:nvSpPr>
        <p:spPr>
          <a:xfrm rot="5400000" flipV="1">
            <a:off x="5320999" y="3072319"/>
            <a:ext cx="673155" cy="1330527"/>
          </a:xfrm>
          <a:prstGeom prst="arc">
            <a:avLst/>
          </a:prstGeom>
          <a:ln w="19050">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 name="TextBox 7">
            <a:extLst>
              <a:ext uri="{FF2B5EF4-FFF2-40B4-BE49-F238E27FC236}">
                <a16:creationId xmlns:a16="http://schemas.microsoft.com/office/drawing/2014/main" id="{73516430-B5BB-4054-8709-B28B3C50E1DA}"/>
              </a:ext>
            </a:extLst>
          </p:cNvPr>
          <p:cNvSpPr txBox="1"/>
          <p:nvPr/>
        </p:nvSpPr>
        <p:spPr>
          <a:xfrm flipH="1">
            <a:off x="714766" y="3858090"/>
            <a:ext cx="1355540"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max -pooling</a:t>
            </a:r>
            <a:endParaRPr kumimoji="0" lang="en-GB" sz="1600" b="0" i="0" u="none" strike="noStrike" kern="0" cap="none" spc="0" normalizeH="0" baseline="0" noProof="0" dirty="0">
              <a:ln>
                <a:noFill/>
              </a:ln>
              <a:solidFill>
                <a:sysClr val="windowText" lastClr="000000"/>
              </a:solidFill>
              <a:effectLst/>
              <a:uLnTx/>
              <a:uFillTx/>
            </a:endParaRPr>
          </a:p>
        </p:txBody>
      </p:sp>
      <p:sp>
        <p:nvSpPr>
          <p:cNvPr id="11" name="TextBox 10">
            <a:extLst>
              <a:ext uri="{FF2B5EF4-FFF2-40B4-BE49-F238E27FC236}">
                <a16:creationId xmlns:a16="http://schemas.microsoft.com/office/drawing/2014/main" id="{76068881-0AF4-404A-8809-D1E13E67EA92}"/>
              </a:ext>
            </a:extLst>
          </p:cNvPr>
          <p:cNvSpPr txBox="1"/>
          <p:nvPr/>
        </p:nvSpPr>
        <p:spPr>
          <a:xfrm flipH="1">
            <a:off x="5657577" y="3858090"/>
            <a:ext cx="172093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average -pooling</a:t>
            </a:r>
            <a:endParaRPr kumimoji="0" lang="en-GB" sz="1600" b="0" i="0" u="none" strike="noStrike" kern="0" cap="none" spc="0" normalizeH="0" baseline="0" noProof="0" dirty="0">
              <a:ln>
                <a:noFill/>
              </a:ln>
              <a:solidFill>
                <a:sysClr val="windowText" lastClr="000000"/>
              </a:solidFill>
              <a:effectLst/>
              <a:uLnTx/>
              <a:uFillTx/>
            </a:endParaRPr>
          </a:p>
        </p:txBody>
      </p:sp>
      <p:sp>
        <p:nvSpPr>
          <p:cNvPr id="13" name="Arc 12">
            <a:extLst>
              <a:ext uri="{FF2B5EF4-FFF2-40B4-BE49-F238E27FC236}">
                <a16:creationId xmlns:a16="http://schemas.microsoft.com/office/drawing/2014/main" id="{F17D459E-F5E4-46D7-AD17-6E8961611194}"/>
              </a:ext>
            </a:extLst>
          </p:cNvPr>
          <p:cNvSpPr/>
          <p:nvPr/>
        </p:nvSpPr>
        <p:spPr>
          <a:xfrm rot="5400000">
            <a:off x="1738662" y="3127793"/>
            <a:ext cx="673155" cy="1219580"/>
          </a:xfrm>
          <a:prstGeom prst="arc">
            <a:avLst/>
          </a:prstGeom>
          <a:ln w="19050">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5079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7D9DF-CDE1-4A8D-8133-CB4DD0C44B64}"/>
              </a:ext>
            </a:extLst>
          </p:cNvPr>
          <p:cNvPicPr>
            <a:picLocks noChangeAspect="1"/>
          </p:cNvPicPr>
          <p:nvPr/>
        </p:nvPicPr>
        <p:blipFill>
          <a:blip r:embed="rId2"/>
          <a:stretch>
            <a:fillRect/>
          </a:stretch>
        </p:blipFill>
        <p:spPr>
          <a:xfrm>
            <a:off x="6540079" y="3094217"/>
            <a:ext cx="5122751" cy="3138312"/>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Convolution w/ Global Pooling</a:t>
            </a:r>
            <a:endParaRPr lang="en-GB" sz="4000" dirty="0"/>
          </a:p>
        </p:txBody>
      </p:sp>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spcAft>
                <a:spcPts val="1800"/>
              </a:spcAft>
            </a:pPr>
            <a:r>
              <a:rPr lang="en-GB" sz="1700" dirty="0"/>
              <a:t>Stacking a global pooling layer on top of a convolutional layer is a common strategy for generating a fixed length embedding for a variable length text</a:t>
            </a:r>
          </a:p>
        </p:txBody>
      </p:sp>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extLst/>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spTree>
    <p:extLst>
      <p:ext uri="{BB962C8B-B14F-4D97-AF65-F5344CB8AC3E}">
        <p14:creationId xmlns:p14="http://schemas.microsoft.com/office/powerpoint/2010/main" val="2391140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21636BD-140D-4971-B9C1-FE2B5FB08A04}"/>
              </a:ext>
            </a:extLst>
          </p:cNvPr>
          <p:cNvSpPr>
            <a:spLocks noGrp="1"/>
          </p:cNvSpPr>
          <p:nvPr>
            <p:ph type="body" sz="half" idx="2"/>
          </p:nvPr>
        </p:nvSpPr>
        <p:spPr>
          <a:xfrm>
            <a:off x="1146705" y="2070100"/>
            <a:ext cx="3558645" cy="3459918"/>
          </a:xfrm>
        </p:spPr>
        <p:txBody>
          <a:bodyPr>
            <a:normAutofit/>
          </a:bodyPr>
          <a:lstStyle/>
          <a:p>
            <a:r>
              <a:rPr lang="en-US" sz="2400" dirty="0"/>
              <a:t>Query and document vary in length</a:t>
            </a:r>
          </a:p>
          <a:p>
            <a:pPr marL="285750" indent="-285750">
              <a:buFont typeface="Arial" panose="020B0604020202020204" pitchFamily="34" charset="0"/>
              <a:buChar char="•"/>
            </a:pPr>
            <a:r>
              <a:rPr lang="en-US" sz="2400" dirty="0"/>
              <a:t>Models must handle variable length input</a:t>
            </a:r>
          </a:p>
          <a:p>
            <a:pPr marL="285750" indent="-285750">
              <a:buFont typeface="Arial" panose="020B0604020202020204" pitchFamily="34" charset="0"/>
              <a:buChar char="•"/>
            </a:pPr>
            <a:r>
              <a:rPr lang="en-US" sz="2400" dirty="0"/>
              <a:t>Relevant docs have irrelevant sections</a:t>
            </a:r>
          </a:p>
        </p:txBody>
      </p:sp>
      <p:pic>
        <p:nvPicPr>
          <p:cNvPr id="10" name="Content Placeholder 9">
            <a:extLst>
              <a:ext uri="{FF2B5EF4-FFF2-40B4-BE49-F238E27FC236}">
                <a16:creationId xmlns:a16="http://schemas.microsoft.com/office/drawing/2014/main" id="{9B749415-1A84-45C5-B18A-5EAEE5C9FDB1}"/>
              </a:ext>
            </a:extLst>
          </p:cNvPr>
          <p:cNvPicPr>
            <a:picLocks noGrp="1" noChangeAspect="1"/>
          </p:cNvPicPr>
          <p:nvPr>
            <p:ph idx="1"/>
          </p:nvPr>
        </p:nvPicPr>
        <p:blipFill>
          <a:blip r:embed="rId2"/>
          <a:stretch>
            <a:fillRect/>
          </a:stretch>
        </p:blipFill>
        <p:spPr>
          <a:xfrm>
            <a:off x="5156198" y="2070100"/>
            <a:ext cx="5891213" cy="3459918"/>
          </a:xfrm>
          <a:prstGeom prst="rect">
            <a:avLst/>
          </a:prstGeom>
        </p:spPr>
      </p:pic>
      <p:sp>
        <p:nvSpPr>
          <p:cNvPr id="14" name="Title 1">
            <a:extLst>
              <a:ext uri="{FF2B5EF4-FFF2-40B4-BE49-F238E27FC236}">
                <a16:creationId xmlns:a16="http://schemas.microsoft.com/office/drawing/2014/main" id="{C3EEE48E-4490-46F4-89B0-F8E4FB9D4641}"/>
              </a:ext>
            </a:extLst>
          </p:cNvPr>
          <p:cNvSpPr>
            <a:spLocks noGrp="1"/>
          </p:cNvSpPr>
          <p:nvPr>
            <p:ph type="title"/>
          </p:nvPr>
        </p:nvSpPr>
        <p:spPr>
          <a:xfrm>
            <a:off x="1141413" y="618518"/>
            <a:ext cx="9905998" cy="1478570"/>
          </a:xfrm>
        </p:spPr>
        <p:txBody>
          <a:bodyPr anchor="ctr">
            <a:normAutofit/>
          </a:bodyPr>
          <a:lstStyle/>
          <a:p>
            <a:r>
              <a:rPr lang="en-US" sz="3600" dirty="0"/>
              <a:t>Challenges in IR [slide 3/3]</a:t>
            </a:r>
          </a:p>
        </p:txBody>
      </p:sp>
    </p:spTree>
    <p:extLst>
      <p:ext uri="{BB962C8B-B14F-4D97-AF65-F5344CB8AC3E}">
        <p14:creationId xmlns:p14="http://schemas.microsoft.com/office/powerpoint/2010/main" val="15549417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Recurrent neural network</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pPr>
                <a:r>
                  <a:rPr lang="en-US" sz="1700" dirty="0"/>
                  <a:t>Similar to a convolution layer but additional dependency on previous hidden state</a:t>
                </a:r>
              </a:p>
              <a:p>
                <a:pPr>
                  <a:lnSpc>
                    <a:spcPct val="100000"/>
                  </a:lnSpc>
                  <a:spcBef>
                    <a:spcPts val="1800"/>
                  </a:spcBef>
                  <a:spcAft>
                    <a:spcPts val="1800"/>
                  </a:spcAft>
                </a:pPr>
                <a:r>
                  <a:rPr lang="en-US" sz="1700" dirty="0"/>
                  <a:t>A simple cell operation shown below but others like LSTM and GRUs are more popular in practice,</a:t>
                </a:r>
              </a:p>
              <a:p>
                <a:pPr>
                  <a:lnSpc>
                    <a:spcPct val="100000"/>
                  </a:lnSpc>
                  <a:spcBef>
                    <a:spcPts val="1800"/>
                  </a:spcBef>
                </a:pPr>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𝑖</m:t>
                          </m:r>
                        </m:sub>
                      </m:sSub>
                      <m:r>
                        <a:rPr lang="en-US" sz="1700" i="1">
                          <a:latin typeface="Cambria Math" panose="02040503050406030204" pitchFamily="18" charset="0"/>
                        </a:rPr>
                        <m:t>=</m:t>
                      </m:r>
                      <m:r>
                        <a:rPr lang="en-US" sz="1700" i="1">
                          <a:latin typeface="Cambria Math" panose="02040503050406030204" pitchFamily="18" charset="0"/>
                          <a:ea typeface="Cambria Math" panose="02040503050406030204" pitchFamily="18" charset="0"/>
                        </a:rPr>
                        <m:t>𝜎</m:t>
                      </m:r>
                      <m:d>
                        <m:dPr>
                          <m:ctrlPr>
                            <a:rPr lang="en-US" sz="1700" i="1">
                              <a:latin typeface="Cambria Math" panose="02040503050406030204" pitchFamily="18" charset="0"/>
                              <a:ea typeface="Cambria Math" panose="02040503050406030204" pitchFamily="18" charset="0"/>
                            </a:rPr>
                          </m:ctrlPr>
                        </m:dPr>
                        <m:e>
                          <m:r>
                            <a:rPr lang="en-US" sz="1700" i="1">
                              <a:latin typeface="Cambria Math" panose="02040503050406030204" pitchFamily="18" charset="0"/>
                            </a:rPr>
                            <m:t>𝑊</m:t>
                          </m:r>
                          <m:sSub>
                            <m:sSubPr>
                              <m:ctrlPr>
                                <a:rPr lang="en-US" sz="1700" i="1">
                                  <a:latin typeface="Cambria Math" panose="02040503050406030204" pitchFamily="18" charset="0"/>
                                </a:rPr>
                              </m:ctrlPr>
                            </m:sSubPr>
                            <m:e>
                              <m:r>
                                <a:rPr lang="en-US" sz="1700" i="1">
                                  <a:latin typeface="Cambria Math" panose="02040503050406030204" pitchFamily="18" charset="0"/>
                                </a:rPr>
                                <m:t>𝑋</m:t>
                              </m:r>
                            </m:e>
                            <m:sub>
                              <m:r>
                                <a:rPr lang="en-US" sz="1700" i="1">
                                  <a:latin typeface="Cambria Math" panose="02040503050406030204" pitchFamily="18" charset="0"/>
                                </a:rPr>
                                <m:t>𝑖</m:t>
                              </m:r>
                            </m:sub>
                          </m:sSub>
                          <m:r>
                            <a:rPr lang="en-US" sz="1700" i="1">
                              <a:latin typeface="Cambria Math" panose="02040503050406030204" pitchFamily="18" charset="0"/>
                            </a:rPr>
                            <m:t>+</m:t>
                          </m:r>
                          <m:r>
                            <a:rPr lang="en-US" sz="1700" i="1">
                              <a:latin typeface="Cambria Math" panose="02040503050406030204" pitchFamily="18" charset="0"/>
                            </a:rPr>
                            <m:t>𝑈</m:t>
                          </m:r>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𝑖</m:t>
                              </m:r>
                              <m:r>
                                <a:rPr lang="en-US" sz="1700" i="1">
                                  <a:latin typeface="Cambria Math" panose="02040503050406030204" pitchFamily="18" charset="0"/>
                                </a:rPr>
                                <m:t>−1</m:t>
                              </m:r>
                            </m:sub>
                          </m:sSub>
                          <m:r>
                            <a:rPr lang="en-US" sz="1700" i="1">
                              <a:latin typeface="Cambria Math" panose="02040503050406030204" pitchFamily="18" charset="0"/>
                            </a:rPr>
                            <m:t>+</m:t>
                          </m:r>
                          <m:r>
                            <a:rPr lang="en-US" sz="1700" i="1">
                              <a:latin typeface="Cambria Math" panose="02040503050406030204" pitchFamily="18" charset="0"/>
                            </a:rPr>
                            <m:t>𝑏</m:t>
                          </m:r>
                        </m:e>
                      </m:d>
                    </m:oMath>
                  </m:oMathPara>
                </a14:m>
                <a:endParaRPr lang="en-GB" sz="17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2"/>
                <a:stretch>
                  <a:fillRect l="-616" t="-990" r="-1540"/>
                </a:stretch>
              </a:blipFill>
            </p:spPr>
            <p:txBody>
              <a:bodyPr/>
              <a:lstStyle/>
              <a:p>
                <a:r>
                  <a:rPr lang="en-GB">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extLst>
              <p:ext uri="{D42A27DB-BD31-4B8C-83A1-F6EECF244321}">
                <p14:modId xmlns:p14="http://schemas.microsoft.com/office/powerpoint/2010/main" val="1685263917"/>
              </p:ext>
            </p:extLst>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a:t>
                      </a:r>
                      <a:r>
                        <a:rPr lang="en-US" sz="1600" dirty="0" err="1"/>
                        <a:t>in_channels</a:t>
                      </a:r>
                      <a:r>
                        <a:rPr lang="en-US" sz="1600" dirty="0"/>
                        <a:t>] + [1 x </a:t>
                      </a:r>
                      <a:r>
                        <a:rPr lang="en-US" sz="1600" dirty="0" err="1"/>
                        <a:t>out_channels</a:t>
                      </a:r>
                      <a:r>
                        <a:rPr lang="en-US" sz="16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dirty="0"/>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pic>
        <p:nvPicPr>
          <p:cNvPr id="8" name="Picture 7">
            <a:extLst>
              <a:ext uri="{FF2B5EF4-FFF2-40B4-BE49-F238E27FC236}">
                <a16:creationId xmlns:a16="http://schemas.microsoft.com/office/drawing/2014/main" id="{941B8A47-F917-4E54-8C33-AB433D973579}"/>
              </a:ext>
            </a:extLst>
          </p:cNvPr>
          <p:cNvPicPr>
            <a:picLocks noChangeAspect="1"/>
          </p:cNvPicPr>
          <p:nvPr/>
        </p:nvPicPr>
        <p:blipFill>
          <a:blip r:embed="rId3"/>
          <a:stretch>
            <a:fillRect/>
          </a:stretch>
        </p:blipFill>
        <p:spPr>
          <a:xfrm>
            <a:off x="7127475" y="4177465"/>
            <a:ext cx="4645958" cy="2063006"/>
          </a:xfrm>
          <a:prstGeom prst="rect">
            <a:avLst/>
          </a:prstGeom>
        </p:spPr>
      </p:pic>
    </p:spTree>
    <p:extLst>
      <p:ext uri="{BB962C8B-B14F-4D97-AF65-F5344CB8AC3E}">
        <p14:creationId xmlns:p14="http://schemas.microsoft.com/office/powerpoint/2010/main" val="15391538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6A127-AF83-4621-BA6A-2EA6E41747A3}"/>
              </a:ext>
            </a:extLst>
          </p:cNvPr>
          <p:cNvPicPr>
            <a:picLocks noChangeAspect="1"/>
          </p:cNvPicPr>
          <p:nvPr/>
        </p:nvPicPr>
        <p:blipFill>
          <a:blip r:embed="rId2"/>
          <a:stretch>
            <a:fillRect/>
          </a:stretch>
        </p:blipFill>
        <p:spPr>
          <a:xfrm>
            <a:off x="7121420" y="1988567"/>
            <a:ext cx="4531693" cy="4229579"/>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a:xfrm>
            <a:off x="1141413" y="609600"/>
            <a:ext cx="5380500" cy="1639886"/>
          </a:xfrm>
        </p:spPr>
        <p:txBody>
          <a:bodyPr>
            <a:normAutofit/>
          </a:bodyPr>
          <a:lstStyle/>
          <a:p>
            <a:r>
              <a:rPr lang="en-US" sz="4000" dirty="0"/>
              <a:t>Recursive NN or Tree-RNN</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pPr>
                <a:r>
                  <a:rPr lang="en-US" sz="1700" dirty="0"/>
                  <a:t>Shared weights among all the levels of the tree</a:t>
                </a:r>
              </a:p>
              <a:p>
                <a:pPr>
                  <a:lnSpc>
                    <a:spcPct val="100000"/>
                  </a:lnSpc>
                  <a:spcBef>
                    <a:spcPts val="1800"/>
                  </a:spcBef>
                  <a:spcAft>
                    <a:spcPts val="1800"/>
                  </a:spcAft>
                </a:pPr>
                <a:r>
                  <a:rPr lang="en-US" sz="1700" dirty="0"/>
                  <a:t>Cell can be an LSTM or as simple as</a:t>
                </a:r>
              </a:p>
              <a:p>
                <a:pPr>
                  <a:lnSpc>
                    <a:spcPct val="100000"/>
                  </a:lnSpc>
                  <a:spcBef>
                    <a:spcPts val="1800"/>
                  </a:spcBef>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rPr>
                        <m:t>h</m:t>
                      </m:r>
                      <m:r>
                        <a:rPr lang="en-US" sz="1700" i="1">
                          <a:latin typeface="Cambria Math" panose="02040503050406030204" pitchFamily="18" charset="0"/>
                        </a:rPr>
                        <m:t>=</m:t>
                      </m:r>
                      <m:r>
                        <a:rPr lang="en-US" sz="1700" i="1">
                          <a:latin typeface="Cambria Math" panose="02040503050406030204" pitchFamily="18" charset="0"/>
                          <a:ea typeface="Cambria Math" panose="02040503050406030204" pitchFamily="18" charset="0"/>
                        </a:rPr>
                        <m:t>𝜎</m:t>
                      </m:r>
                      <m:d>
                        <m:dPr>
                          <m:ctrlPr>
                            <a:rPr lang="en-US" sz="1700" i="1">
                              <a:latin typeface="Cambria Math" panose="02040503050406030204" pitchFamily="18" charset="0"/>
                              <a:ea typeface="Cambria Math" panose="02040503050406030204" pitchFamily="18" charset="0"/>
                            </a:rPr>
                          </m:ctrlPr>
                        </m:dPr>
                        <m:e>
                          <m:r>
                            <a:rPr lang="en-US" sz="1700" i="1">
                              <a:latin typeface="Cambria Math" panose="02040503050406030204" pitchFamily="18" charset="0"/>
                            </a:rPr>
                            <m:t>𝑊𝑋</m:t>
                          </m:r>
                          <m:r>
                            <a:rPr lang="en-US" sz="1700" i="1">
                              <a:latin typeface="Cambria Math" panose="02040503050406030204" pitchFamily="18" charset="0"/>
                            </a:rPr>
                            <m:t>+</m:t>
                          </m:r>
                          <m:r>
                            <a:rPr lang="en-US" sz="1700" i="1">
                              <a:latin typeface="Cambria Math" panose="02040503050406030204" pitchFamily="18" charset="0"/>
                            </a:rPr>
                            <m:t>𝑏</m:t>
                          </m:r>
                        </m:e>
                      </m:d>
                    </m:oMath>
                  </m:oMathPara>
                </a14:m>
                <a:endParaRPr lang="en-US" sz="17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3"/>
                <a:stretch>
                  <a:fillRect l="-616" t="-990"/>
                </a:stretch>
              </a:blipFill>
            </p:spPr>
            <p:txBody>
              <a:bodyPr/>
              <a:lstStyle/>
              <a:p>
                <a:r>
                  <a:rPr lang="en-GB">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extLst>
              <p:ext uri="{D42A27DB-BD31-4B8C-83A1-F6EECF244321}">
                <p14:modId xmlns:p14="http://schemas.microsoft.com/office/powerpoint/2010/main" val="2313900480"/>
              </p:ext>
            </p:extLst>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channels]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dirty="0"/>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spTree>
    <p:extLst>
      <p:ext uri="{BB962C8B-B14F-4D97-AF65-F5344CB8AC3E}">
        <p14:creationId xmlns:p14="http://schemas.microsoft.com/office/powerpoint/2010/main" val="23310288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a:xfrm>
            <a:off x="1141413" y="609600"/>
            <a:ext cx="5380500" cy="1639886"/>
          </a:xfrm>
        </p:spPr>
        <p:txBody>
          <a:bodyPr>
            <a:normAutofit/>
          </a:bodyPr>
          <a:lstStyle/>
          <a:p>
            <a:r>
              <a:rPr lang="en-US" sz="4000" dirty="0"/>
              <a:t>Autoencoder</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3590560"/>
              </a:xfrm>
            </p:spPr>
            <p:txBody>
              <a:bodyPr>
                <a:normAutofit/>
              </a:bodyPr>
              <a:lstStyle/>
              <a:p>
                <a:pPr>
                  <a:lnSpc>
                    <a:spcPct val="100000"/>
                  </a:lnSpc>
                  <a:spcBef>
                    <a:spcPts val="1800"/>
                  </a:spcBef>
                </a:pPr>
                <a:r>
                  <a:rPr lang="en-US" sz="2000" dirty="0"/>
                  <a:t>Unsupervised models trained to minimize reconstruction errors</a:t>
                </a:r>
              </a:p>
              <a:p>
                <a:pPr>
                  <a:lnSpc>
                    <a:spcPct val="100000"/>
                  </a:lnSpc>
                  <a:spcBef>
                    <a:spcPts val="1800"/>
                  </a:spcBef>
                </a:pPr>
                <a:endParaRPr lang="en-US" sz="2000" dirty="0"/>
              </a:p>
              <a:p>
                <a:pPr>
                  <a:lnSpc>
                    <a:spcPct val="100000"/>
                  </a:lnSpc>
                  <a:spcBef>
                    <a:spcPts val="1800"/>
                  </a:spcBef>
                </a:pPr>
                <a:endParaRPr lang="en-US" sz="2000" dirty="0"/>
              </a:p>
              <a:p>
                <a:pPr>
                  <a:lnSpc>
                    <a:spcPct val="100000"/>
                  </a:lnSpc>
                  <a:spcBef>
                    <a:spcPts val="1800"/>
                  </a:spcBef>
                </a:pPr>
                <a:r>
                  <a:rPr lang="en-US" sz="2000" dirty="0"/>
                  <a:t>Information Bottleneck method (</a:t>
                </a:r>
                <a:r>
                  <a:rPr lang="en-US" sz="2000" dirty="0" err="1">
                    <a:hlinkClick r:id="rId2"/>
                  </a:rPr>
                  <a:t>Tishby</a:t>
                </a:r>
                <a:r>
                  <a:rPr lang="en-US" sz="2000" dirty="0">
                    <a:hlinkClick r:id="rId2"/>
                  </a:rPr>
                  <a:t> et al.</a:t>
                </a:r>
                <a:r>
                  <a:rPr lang="en-GB" sz="2000" dirty="0">
                    <a:hlinkClick r:id="rId2"/>
                  </a:rPr>
                  <a:t>, 1999</a:t>
                </a:r>
                <a:r>
                  <a:rPr lang="en-US" sz="2000" dirty="0"/>
                  <a:t>)</a:t>
                </a:r>
              </a:p>
              <a:p>
                <a:pPr>
                  <a:lnSpc>
                    <a:spcPct val="100000"/>
                  </a:lnSpc>
                  <a:spcBef>
                    <a:spcPts val="1800"/>
                  </a:spcBef>
                </a:pPr>
                <a:r>
                  <a:rPr lang="en-US" sz="2000" dirty="0"/>
                  <a:t>The bottleneck layer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𝑥</m:t>
                        </m:r>
                      </m:e>
                    </m:acc>
                  </m:oMath>
                </a14:m>
                <a:r>
                  <a:rPr lang="en-US" sz="2000" dirty="0"/>
                  <a:t> captures “minimal sufficient statistics” of </a:t>
                </a:r>
                <a14:m>
                  <m:oMath xmlns:m="http://schemas.openxmlformats.org/officeDocument/2006/math">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𝑣</m:t>
                        </m:r>
                      </m:e>
                    </m:acc>
                  </m:oMath>
                </a14:m>
                <a:r>
                  <a:rPr lang="en-US" sz="2000" dirty="0"/>
                  <a:t> and is a compressed representation of the same</a:t>
                </a:r>
              </a:p>
              <a:p>
                <a:pPr>
                  <a:lnSpc>
                    <a:spcPct val="100000"/>
                  </a:lnSpc>
                  <a:spcBef>
                    <a:spcPts val="1800"/>
                  </a:spcBef>
                </a:pPr>
                <a:endParaRPr lang="en-GB" sz="20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3590560"/>
              </a:xfrm>
              <a:blipFill>
                <a:blip r:embed="rId3"/>
                <a:stretch>
                  <a:fillRect l="-1027" t="-679" r="-1848"/>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A8F77B06-F05D-49F9-9C57-6C20BE6C1144}"/>
              </a:ext>
            </a:extLst>
          </p:cNvPr>
          <p:cNvPicPr>
            <a:picLocks noChangeAspect="1"/>
          </p:cNvPicPr>
          <p:nvPr/>
        </p:nvPicPr>
        <p:blipFill>
          <a:blip r:embed="rId4"/>
          <a:stretch>
            <a:fillRect/>
          </a:stretch>
        </p:blipFill>
        <p:spPr>
          <a:xfrm>
            <a:off x="1997506" y="3518320"/>
            <a:ext cx="3668313" cy="644357"/>
          </a:xfrm>
          <a:prstGeom prst="rect">
            <a:avLst/>
          </a:prstGeom>
        </p:spPr>
      </p:pic>
      <p:pic>
        <p:nvPicPr>
          <p:cNvPr id="4" name="Picture 3">
            <a:extLst>
              <a:ext uri="{FF2B5EF4-FFF2-40B4-BE49-F238E27FC236}">
                <a16:creationId xmlns:a16="http://schemas.microsoft.com/office/drawing/2014/main" id="{D43FD676-EF4C-484C-B459-BD0BB791B862}"/>
              </a:ext>
            </a:extLst>
          </p:cNvPr>
          <p:cNvPicPr>
            <a:picLocks noChangeAspect="1"/>
          </p:cNvPicPr>
          <p:nvPr/>
        </p:nvPicPr>
        <p:blipFill>
          <a:blip r:embed="rId5"/>
          <a:stretch>
            <a:fillRect/>
          </a:stretch>
        </p:blipFill>
        <p:spPr>
          <a:xfrm>
            <a:off x="7121419" y="2344278"/>
            <a:ext cx="4531693" cy="3873867"/>
          </a:xfrm>
          <a:prstGeom prst="rect">
            <a:avLst/>
          </a:prstGeom>
        </p:spPr>
      </p:pic>
      <p:pic>
        <p:nvPicPr>
          <p:cNvPr id="8" name="Picture 7">
            <a:extLst>
              <a:ext uri="{FF2B5EF4-FFF2-40B4-BE49-F238E27FC236}">
                <a16:creationId xmlns:a16="http://schemas.microsoft.com/office/drawing/2014/main" id="{739E30DD-03C7-440B-8041-591841DBAAA3}"/>
              </a:ext>
            </a:extLst>
          </p:cNvPr>
          <p:cNvPicPr>
            <a:picLocks noChangeAspect="1"/>
          </p:cNvPicPr>
          <p:nvPr/>
        </p:nvPicPr>
        <p:blipFill rotWithShape="1">
          <a:blip r:embed="rId4"/>
          <a:srcRect l="70830" t="27732" r="24670" b="37725"/>
          <a:stretch/>
        </p:blipFill>
        <p:spPr>
          <a:xfrm>
            <a:off x="7475592" y="2121706"/>
            <a:ext cx="165088" cy="222572"/>
          </a:xfrm>
          <a:prstGeom prst="rect">
            <a:avLst/>
          </a:prstGeom>
        </p:spPr>
      </p:pic>
      <p:pic>
        <p:nvPicPr>
          <p:cNvPr id="11" name="Picture 10">
            <a:extLst>
              <a:ext uri="{FF2B5EF4-FFF2-40B4-BE49-F238E27FC236}">
                <a16:creationId xmlns:a16="http://schemas.microsoft.com/office/drawing/2014/main" id="{53457CCF-EF02-4B16-8D8B-1529B61B36E6}"/>
              </a:ext>
            </a:extLst>
          </p:cNvPr>
          <p:cNvPicPr>
            <a:picLocks noChangeAspect="1"/>
          </p:cNvPicPr>
          <p:nvPr/>
        </p:nvPicPr>
        <p:blipFill rotWithShape="1">
          <a:blip r:embed="rId4"/>
          <a:srcRect l="82804" t="18472" r="11584" b="37725"/>
          <a:stretch/>
        </p:blipFill>
        <p:spPr>
          <a:xfrm>
            <a:off x="11228315" y="2062044"/>
            <a:ext cx="205879" cy="282234"/>
          </a:xfrm>
          <a:prstGeom prst="rect">
            <a:avLst/>
          </a:prstGeom>
        </p:spPr>
      </p:pic>
      <p:pic>
        <p:nvPicPr>
          <p:cNvPr id="5" name="Picture 4">
            <a:extLst>
              <a:ext uri="{FF2B5EF4-FFF2-40B4-BE49-F238E27FC236}">
                <a16:creationId xmlns:a16="http://schemas.microsoft.com/office/drawing/2014/main" id="{D2F0DAE2-5B93-4F8C-BB50-BC794032C722}"/>
              </a:ext>
            </a:extLst>
          </p:cNvPr>
          <p:cNvPicPr>
            <a:picLocks noChangeAspect="1"/>
          </p:cNvPicPr>
          <p:nvPr/>
        </p:nvPicPr>
        <p:blipFill>
          <a:blip r:embed="rId6"/>
          <a:stretch>
            <a:fillRect/>
          </a:stretch>
        </p:blipFill>
        <p:spPr>
          <a:xfrm>
            <a:off x="9303031" y="3211719"/>
            <a:ext cx="257326" cy="306601"/>
          </a:xfrm>
          <a:prstGeom prst="rect">
            <a:avLst/>
          </a:prstGeom>
        </p:spPr>
      </p:pic>
    </p:spTree>
    <p:extLst>
      <p:ext uri="{BB962C8B-B14F-4D97-AF65-F5344CB8AC3E}">
        <p14:creationId xmlns:p14="http://schemas.microsoft.com/office/powerpoint/2010/main" val="8736532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359435-9B4A-4522-8A5B-83B654A82AA9}"/>
              </a:ext>
            </a:extLst>
          </p:cNvPr>
          <p:cNvPicPr>
            <a:picLocks noChangeAspect="1"/>
          </p:cNvPicPr>
          <p:nvPr/>
        </p:nvPicPr>
        <p:blipFill>
          <a:blip r:embed="rId2"/>
          <a:stretch>
            <a:fillRect/>
          </a:stretch>
        </p:blipFill>
        <p:spPr>
          <a:xfrm>
            <a:off x="7195056" y="2344278"/>
            <a:ext cx="4384418" cy="3873867"/>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a:xfrm>
            <a:off x="1141413" y="609600"/>
            <a:ext cx="5380500" cy="1639886"/>
          </a:xfrm>
        </p:spPr>
        <p:txBody>
          <a:bodyPr>
            <a:normAutofit/>
          </a:bodyPr>
          <a:lstStyle/>
          <a:p>
            <a:r>
              <a:rPr lang="en-US" sz="4000" dirty="0"/>
              <a:t>Siamese network</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3590560"/>
              </a:xfrm>
            </p:spPr>
            <p:txBody>
              <a:bodyPr>
                <a:normAutofit fontScale="85000" lnSpcReduction="10000"/>
              </a:bodyPr>
              <a:lstStyle/>
              <a:p>
                <a:pPr>
                  <a:spcBef>
                    <a:spcPts val="1800"/>
                  </a:spcBef>
                </a:pPr>
                <a:r>
                  <a:rPr lang="en-US" sz="2000" dirty="0"/>
                  <a:t>Supervised model trained on </a:t>
                </a:r>
                <a14:m>
                  <m:oMath xmlns:m="http://schemas.openxmlformats.org/officeDocument/2006/math">
                    <m:d>
                      <m:dPr>
                        <m:begChr m:val="⟨"/>
                        <m:endChr m:val="⟩"/>
                        <m:ctrlPr>
                          <a:rPr lang="en-US" sz="2000" i="1" dirty="0" smtClean="0">
                            <a:latin typeface="Cambria Math" panose="02040503050406030204" pitchFamily="18" charset="0"/>
                          </a:rPr>
                        </m:ctrlPr>
                      </m:dPr>
                      <m:e>
                        <m:r>
                          <a:rPr lang="en-US" sz="2000" b="0" i="1" dirty="0" smtClean="0">
                            <a:latin typeface="Cambria Math" panose="02040503050406030204" pitchFamily="18" charset="0"/>
                          </a:rPr>
                          <m:t>𝑞</m:t>
                        </m:r>
                        <m:r>
                          <a:rPr lang="en-US" sz="2000" i="1" dirty="0">
                            <a:latin typeface="Cambria Math" panose="02040503050406030204" pitchFamily="18" charset="0"/>
                          </a:rPr>
                          <m:t>,</m:t>
                        </m:r>
                        <m:sSub>
                          <m:sSubPr>
                            <m:ctrlPr>
                              <a:rPr lang="en-US" sz="2000" i="1" dirty="0" smtClean="0">
                                <a:latin typeface="Cambria Math" panose="02040503050406030204" pitchFamily="18" charset="0"/>
                              </a:rPr>
                            </m:ctrlPr>
                          </m:sSubPr>
                          <m:e>
                            <m:r>
                              <a:rPr lang="en-US" sz="2000" i="1" dirty="0">
                                <a:latin typeface="Cambria Math" panose="02040503050406030204" pitchFamily="18" charset="0"/>
                              </a:rPr>
                              <m:t>𝑑</m:t>
                            </m:r>
                          </m:e>
                          <m:sub>
                            <m:r>
                              <a:rPr lang="en-US" sz="2000" b="0" i="1" dirty="0" smtClean="0">
                                <a:latin typeface="Cambria Math" panose="02040503050406030204" pitchFamily="18" charset="0"/>
                              </a:rPr>
                              <m:t>1</m:t>
                            </m:r>
                          </m:sub>
                        </m:sSub>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𝑑</m:t>
                            </m:r>
                          </m:e>
                          <m:sub>
                            <m:r>
                              <a:rPr lang="en-US" sz="2000" b="0" i="1" dirty="0" smtClean="0">
                                <a:latin typeface="Cambria Math" panose="02040503050406030204" pitchFamily="18" charset="0"/>
                              </a:rPr>
                              <m:t>2</m:t>
                            </m:r>
                          </m:sub>
                        </m:sSub>
                      </m:e>
                    </m:d>
                  </m:oMath>
                </a14:m>
                <a:r>
                  <a:rPr lang="en-US" sz="2000" dirty="0"/>
                  <a:t> where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rPr>
                          <m:t>𝑑</m:t>
                        </m:r>
                      </m:e>
                      <m:sub>
                        <m:r>
                          <a:rPr lang="en-US" sz="2000" i="1" dirty="0">
                            <a:latin typeface="Cambria Math" panose="02040503050406030204" pitchFamily="18" charset="0"/>
                          </a:rPr>
                          <m:t>1</m:t>
                        </m:r>
                      </m:sub>
                    </m:sSub>
                  </m:oMath>
                </a14:m>
                <a:r>
                  <a:rPr lang="en-US" sz="2000" dirty="0"/>
                  <a:t>is relevant to q, but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rPr>
                          <m:t>𝑑</m:t>
                        </m:r>
                      </m:e>
                      <m:sub>
                        <m:r>
                          <a:rPr lang="en-US" sz="2000" b="0" i="1" dirty="0" smtClean="0">
                            <a:latin typeface="Cambria Math" panose="02040503050406030204" pitchFamily="18" charset="0"/>
                          </a:rPr>
                          <m:t>2</m:t>
                        </m:r>
                      </m:sub>
                    </m:sSub>
                  </m:oMath>
                </a14:m>
                <a:r>
                  <a:rPr lang="en-US" sz="2000" dirty="0"/>
                  <a:t> is non-relevant</a:t>
                </a:r>
              </a:p>
              <a:p>
                <a:pPr>
                  <a:spcBef>
                    <a:spcPts val="1800"/>
                  </a:spcBef>
                </a:pPr>
                <a:r>
                  <a:rPr lang="en-US" sz="2000" dirty="0"/>
                  <a:t>Logistic loss is popularly used—think </a:t>
                </a:r>
                <a:r>
                  <a:rPr lang="en-US" sz="2000" dirty="0" err="1"/>
                  <a:t>RankNet</a:t>
                </a:r>
                <a:r>
                  <a:rPr lang="en-US" sz="2000" dirty="0"/>
                  <a:t> where </a:t>
                </a:r>
                <a14:m>
                  <m:oMath xmlns:m="http://schemas.openxmlformats.org/officeDocument/2006/math">
                    <m:r>
                      <a:rPr lang="en-US" sz="2000" b="0" i="1" smtClean="0">
                        <a:latin typeface="Cambria Math" panose="02040503050406030204" pitchFamily="18" charset="0"/>
                      </a:rPr>
                      <m:t>𝑠𝑖𝑚</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𝑣</m:t>
                                </m:r>
                              </m:e>
                            </m:acc>
                          </m:e>
                          <m:sub>
                            <m:r>
                              <a:rPr lang="en-US" sz="2000" b="0" i="1" smtClean="0">
                                <a:latin typeface="Cambria Math" panose="02040503050406030204" pitchFamily="18" charset="0"/>
                              </a:rPr>
                              <m:t>𝑞</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𝑣</m:t>
                                </m:r>
                              </m:e>
                            </m:acc>
                          </m:e>
                          <m:sub>
                            <m:r>
                              <a:rPr lang="en-US" sz="2000" b="0" i="1" smtClean="0">
                                <a:latin typeface="Cambria Math" panose="02040503050406030204" pitchFamily="18" charset="0"/>
                              </a:rPr>
                              <m:t>𝑑</m:t>
                            </m:r>
                          </m:sub>
                        </m:sSub>
                      </m:e>
                    </m:d>
                  </m:oMath>
                </a14:m>
                <a:r>
                  <a:rPr lang="en-US" sz="2000" dirty="0"/>
                  <a:t> is the model score</a:t>
                </a:r>
              </a:p>
              <a:p>
                <a:pPr>
                  <a:spcBef>
                    <a:spcPts val="1800"/>
                  </a:spcBef>
                </a:pPr>
                <a:endParaRPr lang="en-US" sz="2000" dirty="0"/>
              </a:p>
              <a:p>
                <a:pPr>
                  <a:spcBef>
                    <a:spcPts val="1800"/>
                  </a:spcBef>
                </a:pPr>
                <a:endParaRPr lang="en-US" sz="2000" dirty="0"/>
              </a:p>
              <a:p>
                <a:pPr>
                  <a:spcBef>
                    <a:spcPts val="1800"/>
                  </a:spcBef>
                </a:pPr>
                <a:r>
                  <a:rPr lang="en-US" sz="2000" dirty="0"/>
                  <a:t>Typically both left and right models share similar architectures, but may also choose to share the learnable parameters</a:t>
                </a:r>
                <a:endParaRPr lang="en-GB" sz="20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3590560"/>
              </a:xfrm>
              <a:blipFill>
                <a:blip r:embed="rId3"/>
                <a:stretch>
                  <a:fillRect l="-616" t="-340" r="-1540"/>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4D47BCE5-8697-49B0-8A7D-7D30BC8F9FB1}"/>
              </a:ext>
            </a:extLst>
          </p:cNvPr>
          <p:cNvPicPr>
            <a:picLocks noChangeAspect="1"/>
          </p:cNvPicPr>
          <p:nvPr/>
        </p:nvPicPr>
        <p:blipFill>
          <a:blip r:embed="rId4"/>
          <a:stretch>
            <a:fillRect/>
          </a:stretch>
        </p:blipFill>
        <p:spPr>
          <a:xfrm>
            <a:off x="1205249" y="4509879"/>
            <a:ext cx="5806832" cy="395206"/>
          </a:xfrm>
          <a:prstGeom prst="rect">
            <a:avLst/>
          </a:prstGeom>
        </p:spPr>
      </p:pic>
    </p:spTree>
    <p:extLst>
      <p:ext uri="{BB962C8B-B14F-4D97-AF65-F5344CB8AC3E}">
        <p14:creationId xmlns:p14="http://schemas.microsoft.com/office/powerpoint/2010/main" val="14292952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3105-D55C-4A91-9323-97C0AA18EE5C}"/>
              </a:ext>
            </a:extLst>
          </p:cNvPr>
          <p:cNvSpPr>
            <a:spLocks noGrp="1"/>
          </p:cNvSpPr>
          <p:nvPr>
            <p:ph type="title"/>
          </p:nvPr>
        </p:nvSpPr>
        <p:spPr/>
        <p:txBody>
          <a:bodyPr>
            <a:normAutofit/>
          </a:bodyPr>
          <a:lstStyle/>
          <a:p>
            <a:r>
              <a:rPr lang="en-US" sz="4000" dirty="0"/>
              <a:t>Computation Networks</a:t>
            </a:r>
            <a:endParaRPr lang="en-GB" sz="4000" dirty="0"/>
          </a:p>
        </p:txBody>
      </p:sp>
      <p:sp>
        <p:nvSpPr>
          <p:cNvPr id="4" name="Text Placeholder 3">
            <a:extLst>
              <a:ext uri="{FF2B5EF4-FFF2-40B4-BE49-F238E27FC236}">
                <a16:creationId xmlns:a16="http://schemas.microsoft.com/office/drawing/2014/main" id="{FDF99804-C8C6-4D03-BC5A-F8A6BBE08B49}"/>
              </a:ext>
            </a:extLst>
          </p:cNvPr>
          <p:cNvSpPr>
            <a:spLocks noGrp="1"/>
          </p:cNvSpPr>
          <p:nvPr>
            <p:ph type="body" sz="half" idx="2"/>
          </p:nvPr>
        </p:nvSpPr>
        <p:spPr>
          <a:xfrm>
            <a:off x="1141410" y="2567586"/>
            <a:ext cx="5934511" cy="3893770"/>
          </a:xfrm>
        </p:spPr>
        <p:txBody>
          <a:bodyPr vert="horz" lIns="91440" tIns="45720" rIns="91440" bIns="45720" rtlCol="0">
            <a:normAutofit fontScale="85000" lnSpcReduction="10000"/>
          </a:bodyPr>
          <a:lstStyle/>
          <a:p>
            <a:pPr>
              <a:spcBef>
                <a:spcPts val="1800"/>
              </a:spcBef>
            </a:pPr>
            <a:r>
              <a:rPr lang="en-US" sz="2000" dirty="0"/>
              <a:t>The “Lego” approach to specifying DNN architectures</a:t>
            </a:r>
          </a:p>
          <a:p>
            <a:pPr>
              <a:spcBef>
                <a:spcPts val="1800"/>
              </a:spcBef>
            </a:pPr>
            <a:r>
              <a:rPr lang="en-US" sz="2000" dirty="0"/>
              <a:t>Library of computation nodes, each node defines logic for:</a:t>
            </a:r>
          </a:p>
          <a:p>
            <a:pPr marL="457200" indent="-457200">
              <a:spcBef>
                <a:spcPts val="1800"/>
              </a:spcBef>
              <a:buFont typeface="+mj-lt"/>
              <a:buAutoNum type="arabicPeriod"/>
            </a:pPr>
            <a:r>
              <a:rPr lang="en-US" sz="2000" dirty="0">
                <a:latin typeface="Segoe UI" panose="020B0502040204020203" pitchFamily="34" charset="0"/>
                <a:cs typeface="Segoe UI" panose="020B0502040204020203" pitchFamily="34" charset="0"/>
              </a:rPr>
              <a:t>Forward pass</a:t>
            </a:r>
            <a:r>
              <a:rPr lang="en-US" sz="2000" dirty="0"/>
              <a:t>: compute output given input</a:t>
            </a:r>
          </a:p>
          <a:p>
            <a:pPr marL="457200" indent="-457200">
              <a:spcBef>
                <a:spcPts val="1800"/>
              </a:spcBef>
              <a:buFont typeface="+mj-lt"/>
              <a:buAutoNum type="arabicPeriod"/>
            </a:pPr>
            <a:r>
              <a:rPr lang="en-US" sz="2100" dirty="0">
                <a:latin typeface="Segoe UI" panose="020B0502040204020203" pitchFamily="34" charset="0"/>
                <a:cs typeface="Segoe UI" panose="020B0502040204020203" pitchFamily="34" charset="0"/>
              </a:rPr>
              <a:t>Backward pass</a:t>
            </a:r>
            <a:r>
              <a:rPr lang="en-US" sz="2000" dirty="0"/>
              <a:t>: compute gradient of loss w.r.t. inputs, given gradient of loss w.r.t. outputs</a:t>
            </a:r>
          </a:p>
          <a:p>
            <a:pPr marL="457200" indent="-457200">
              <a:spcBef>
                <a:spcPts val="1800"/>
              </a:spcBef>
              <a:buFont typeface="+mj-lt"/>
              <a:buAutoNum type="arabicPeriod"/>
            </a:pPr>
            <a:r>
              <a:rPr lang="en-US" sz="2100" dirty="0">
                <a:latin typeface="Segoe UI" panose="020B0502040204020203" pitchFamily="34" charset="0"/>
                <a:cs typeface="Segoe UI" panose="020B0502040204020203" pitchFamily="34" charset="0"/>
              </a:rPr>
              <a:t>Parameter gradient</a:t>
            </a:r>
            <a:r>
              <a:rPr lang="en-US" sz="2000" dirty="0"/>
              <a:t>: compute gradient of loss w.r.t. parameters, given gradient of loss w.r.t. outputs</a:t>
            </a:r>
          </a:p>
          <a:p>
            <a:pPr>
              <a:spcBef>
                <a:spcPts val="1800"/>
              </a:spcBef>
            </a:pPr>
            <a:r>
              <a:rPr lang="en-US" sz="2000" dirty="0"/>
              <a:t>Chain nodes to create bigger and more complex networks</a:t>
            </a:r>
          </a:p>
        </p:txBody>
      </p:sp>
      <p:pic>
        <p:nvPicPr>
          <p:cNvPr id="6" name="Content Placeholder 5">
            <a:extLst>
              <a:ext uri="{FF2B5EF4-FFF2-40B4-BE49-F238E27FC236}">
                <a16:creationId xmlns:a16="http://schemas.microsoft.com/office/drawing/2014/main" id="{CC3ADC7B-1012-41A6-81CE-FC2D1917DCFC}"/>
              </a:ext>
            </a:extLst>
          </p:cNvPr>
          <p:cNvPicPr>
            <a:picLocks noGrp="1" noChangeAspect="1"/>
          </p:cNvPicPr>
          <p:nvPr>
            <p:ph idx="1"/>
          </p:nvPr>
        </p:nvPicPr>
        <p:blipFill>
          <a:blip r:embed="rId2"/>
          <a:stretch>
            <a:fillRect/>
          </a:stretch>
        </p:blipFill>
        <p:spPr>
          <a:xfrm>
            <a:off x="8020790" y="2249486"/>
            <a:ext cx="3427758" cy="3475202"/>
          </a:xfrm>
          <a:prstGeom prst="rect">
            <a:avLst/>
          </a:prstGeom>
        </p:spPr>
      </p:pic>
    </p:spTree>
    <p:extLst>
      <p:ext uri="{BB962C8B-B14F-4D97-AF65-F5344CB8AC3E}">
        <p14:creationId xmlns:p14="http://schemas.microsoft.com/office/powerpoint/2010/main" val="30425000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884115"/>
            <a:ext cx="5536789" cy="1718292"/>
          </a:xfrm>
        </p:spPr>
        <p:txBody>
          <a:bodyPr>
            <a:noAutofit/>
          </a:bodyPr>
          <a:lstStyle/>
          <a:p>
            <a:r>
              <a:rPr lang="en-US" sz="4800" dirty="0"/>
              <a:t>Really Deep Neural Networks</a:t>
            </a:r>
            <a:endParaRPr lang="en-GB" sz="4800" dirty="0"/>
          </a:p>
        </p:txBody>
      </p:sp>
      <p:pic>
        <p:nvPicPr>
          <p:cNvPr id="6" name="Content Placeholder 5"/>
          <p:cNvPicPr>
            <a:picLocks noGrp="1" noChangeAspect="1"/>
          </p:cNvPicPr>
          <p:nvPr>
            <p:ph idx="1"/>
          </p:nvPr>
        </p:nvPicPr>
        <p:blipFill>
          <a:blip r:embed="rId2"/>
          <a:stretch>
            <a:fillRect/>
          </a:stretch>
        </p:blipFill>
        <p:spPr>
          <a:xfrm>
            <a:off x="9759486" y="1382928"/>
            <a:ext cx="1181701" cy="4873625"/>
          </a:xfrm>
          <a:prstGeom prst="rect">
            <a:avLst/>
          </a:prstGeom>
        </p:spPr>
      </p:pic>
      <p:pic>
        <p:nvPicPr>
          <p:cNvPr id="7" name="Picture 6"/>
          <p:cNvPicPr>
            <a:picLocks noChangeAspect="1"/>
          </p:cNvPicPr>
          <p:nvPr/>
        </p:nvPicPr>
        <p:blipFill>
          <a:blip r:embed="rId3"/>
          <a:stretch>
            <a:fillRect/>
          </a:stretch>
        </p:blipFill>
        <p:spPr>
          <a:xfrm>
            <a:off x="6638834" y="1382928"/>
            <a:ext cx="2195430" cy="4873625"/>
          </a:xfrm>
          <a:prstGeom prst="rect">
            <a:avLst/>
          </a:prstGeom>
        </p:spPr>
      </p:pic>
      <p:pic>
        <p:nvPicPr>
          <p:cNvPr id="8" name="Picture 7"/>
          <p:cNvPicPr>
            <a:picLocks noChangeAspect="1"/>
          </p:cNvPicPr>
          <p:nvPr/>
        </p:nvPicPr>
        <p:blipFill>
          <a:blip r:embed="rId4"/>
          <a:stretch>
            <a:fillRect/>
          </a:stretch>
        </p:blipFill>
        <p:spPr>
          <a:xfrm>
            <a:off x="875600" y="3167371"/>
            <a:ext cx="4542625" cy="3089182"/>
          </a:xfrm>
          <a:prstGeom prst="rect">
            <a:avLst/>
          </a:prstGeom>
        </p:spPr>
      </p:pic>
      <p:sp>
        <p:nvSpPr>
          <p:cNvPr id="9" name="TextBox 8"/>
          <p:cNvSpPr txBox="1"/>
          <p:nvPr/>
        </p:nvSpPr>
        <p:spPr>
          <a:xfrm>
            <a:off x="2614396" y="6256553"/>
            <a:ext cx="1509772"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a:t>
            </a:r>
            <a:r>
              <a:rPr kumimoji="0" lang="en-US" sz="1200" b="0" i="0" u="none" strike="noStrike" kern="0" cap="none" spc="0" normalizeH="0" baseline="0" noProof="0" dirty="0">
                <a:ln>
                  <a:noFill/>
                </a:ln>
                <a:solidFill>
                  <a:sysClr val="windowText" lastClr="000000"/>
                </a:solidFill>
                <a:effectLst/>
                <a:uLnTx/>
                <a:uFillTx/>
                <a:hlinkClick r:id="rId5"/>
              </a:rPr>
              <a:t>Larsson et al., 2016</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sp>
        <p:nvSpPr>
          <p:cNvPr id="10" name="TextBox 9"/>
          <p:cNvSpPr txBox="1"/>
          <p:nvPr/>
        </p:nvSpPr>
        <p:spPr>
          <a:xfrm>
            <a:off x="7139270" y="6256552"/>
            <a:ext cx="1194559"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a:t>
            </a:r>
            <a:r>
              <a:rPr kumimoji="0" lang="en-US" sz="1200" b="0" i="0" u="none" strike="noStrike" kern="0" cap="none" spc="0" normalizeH="0" baseline="0" noProof="0" dirty="0">
                <a:ln>
                  <a:noFill/>
                </a:ln>
                <a:solidFill>
                  <a:sysClr val="windowText" lastClr="000000"/>
                </a:solidFill>
                <a:effectLst/>
                <a:uLnTx/>
                <a:uFillTx/>
                <a:hlinkClick r:id="rId6"/>
              </a:rPr>
              <a:t>He et al., 2015</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sp>
        <p:nvSpPr>
          <p:cNvPr id="11" name="TextBox 10"/>
          <p:cNvSpPr txBox="1"/>
          <p:nvPr/>
        </p:nvSpPr>
        <p:spPr>
          <a:xfrm>
            <a:off x="9567109" y="6256551"/>
            <a:ext cx="1566454"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a:t>
            </a:r>
            <a:r>
              <a:rPr kumimoji="0" lang="en-US" sz="1200" b="0" i="0" u="none" strike="noStrike" kern="0" cap="none" spc="0" normalizeH="0" baseline="0" noProof="0" dirty="0">
                <a:ln>
                  <a:noFill/>
                </a:ln>
                <a:solidFill>
                  <a:sysClr val="windowText" lastClr="000000"/>
                </a:solidFill>
                <a:effectLst/>
                <a:uLnTx/>
                <a:uFillTx/>
                <a:hlinkClick r:id="rId7"/>
              </a:rPr>
              <a:t>Szegedy et al., 2014</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538896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3105-D55C-4A91-9323-97C0AA18EE5C}"/>
              </a:ext>
            </a:extLst>
          </p:cNvPr>
          <p:cNvSpPr>
            <a:spLocks noGrp="1"/>
          </p:cNvSpPr>
          <p:nvPr>
            <p:ph type="title"/>
          </p:nvPr>
        </p:nvSpPr>
        <p:spPr/>
        <p:txBody>
          <a:bodyPr>
            <a:normAutofit/>
          </a:bodyPr>
          <a:lstStyle/>
          <a:p>
            <a:r>
              <a:rPr lang="en-US" sz="4000" dirty="0"/>
              <a:t>Toolkits</a:t>
            </a:r>
            <a:endParaRPr lang="en-GB" sz="4000" dirty="0"/>
          </a:p>
        </p:txBody>
      </p:sp>
      <p:sp>
        <p:nvSpPr>
          <p:cNvPr id="5" name="Text Placeholder 4">
            <a:extLst>
              <a:ext uri="{FF2B5EF4-FFF2-40B4-BE49-F238E27FC236}">
                <a16:creationId xmlns:a16="http://schemas.microsoft.com/office/drawing/2014/main" id="{C5B9B955-F2B2-4ED6-B1A3-22AE35D52AC5}"/>
              </a:ext>
            </a:extLst>
          </p:cNvPr>
          <p:cNvSpPr>
            <a:spLocks noGrp="1"/>
          </p:cNvSpPr>
          <p:nvPr>
            <p:ph type="body" sz="half" idx="2"/>
          </p:nvPr>
        </p:nvSpPr>
        <p:spPr>
          <a:xfrm>
            <a:off x="1141411" y="2249486"/>
            <a:ext cx="3363978" cy="3541713"/>
          </a:xfrm>
        </p:spPr>
        <p:txBody>
          <a:bodyPr anchor="ctr">
            <a:normAutofit/>
          </a:bodyPr>
          <a:lstStyle/>
          <a:p>
            <a:r>
              <a:rPr lang="en-US" sz="2400" dirty="0"/>
              <a:t>A diverse set of options to choose from!</a:t>
            </a:r>
            <a:endParaRPr lang="en-GB" sz="2400" dirty="0"/>
          </a:p>
        </p:txBody>
      </p:sp>
      <p:pic>
        <p:nvPicPr>
          <p:cNvPr id="4098" name="Picture 2" descr="https://cdn-images-1.medium.com/max/1600/1*dYjDEI0mLpsCOySKUuX1VA.png">
            <a:extLst>
              <a:ext uri="{FF2B5EF4-FFF2-40B4-BE49-F238E27FC236}">
                <a16:creationId xmlns:a16="http://schemas.microsoft.com/office/drawing/2014/main" id="{1B1D9D89-8ABC-4C45-8459-87116707C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779" y="859894"/>
            <a:ext cx="6667358" cy="5281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7A0368F-A388-48B6-9054-DF7FF20BD3B4}"/>
              </a:ext>
            </a:extLst>
          </p:cNvPr>
          <p:cNvSpPr/>
          <p:nvPr/>
        </p:nvSpPr>
        <p:spPr>
          <a:xfrm>
            <a:off x="6591613" y="6074942"/>
            <a:ext cx="3754490" cy="461665"/>
          </a:xfrm>
          <a:prstGeom prst="rect">
            <a:avLst/>
          </a:prstGeom>
        </p:spPr>
        <p:txBody>
          <a:bodyPr wrap="square">
            <a:spAutoFit/>
          </a:bodyPr>
          <a:lstStyle/>
          <a:p>
            <a:r>
              <a:rPr lang="en-GB" sz="1200" dirty="0"/>
              <a:t>Figure from </a:t>
            </a:r>
            <a:r>
              <a:rPr lang="en-GB" sz="1200" dirty="0">
                <a:hlinkClick r:id="rId3"/>
              </a:rPr>
              <a:t>https://towardsdatascience.com/battle-of-the-deep-learning-frameworks-part-i-cff0e3841750</a:t>
            </a:r>
            <a:endParaRPr lang="en-GB" sz="1200" dirty="0"/>
          </a:p>
        </p:txBody>
      </p:sp>
    </p:spTree>
    <p:extLst>
      <p:ext uri="{BB962C8B-B14F-4D97-AF65-F5344CB8AC3E}">
        <p14:creationId xmlns:p14="http://schemas.microsoft.com/office/powerpoint/2010/main" val="19819963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2" name="Picture 4" descr="https://b-i.forbesimg.com/carminegallo/files/2013/11/6845.strip_.zoom_-e1385136828745.gif">
            <a:extLst>
              <a:ext uri="{FF2B5EF4-FFF2-40B4-BE49-F238E27FC236}">
                <a16:creationId xmlns:a16="http://schemas.microsoft.com/office/drawing/2014/main" id="{2EB3C029-518F-4147-939E-33501F7BB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074" y="1785555"/>
            <a:ext cx="6936673" cy="216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6266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Deep neural networks for IR</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(30 mins)</a:t>
            </a:r>
            <a:endParaRPr lang="en-GB" sz="2400" dirty="0"/>
          </a:p>
        </p:txBody>
      </p:sp>
    </p:spTree>
    <p:extLst>
      <p:ext uri="{BB962C8B-B14F-4D97-AF65-F5344CB8AC3E}">
        <p14:creationId xmlns:p14="http://schemas.microsoft.com/office/powerpoint/2010/main" val="30791574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BC45A-2120-4885-87DA-F03BA21C628A}"/>
              </a:ext>
            </a:extLst>
          </p:cNvPr>
          <p:cNvSpPr>
            <a:spLocks noGrp="1"/>
          </p:cNvSpPr>
          <p:nvPr>
            <p:ph type="title"/>
          </p:nvPr>
        </p:nvSpPr>
        <p:spPr/>
        <p:txBody>
          <a:bodyPr>
            <a:normAutofit/>
          </a:bodyPr>
          <a:lstStyle/>
          <a:p>
            <a:r>
              <a:rPr lang="en-US" sz="4000" dirty="0"/>
              <a:t>Semantic hashing</a:t>
            </a:r>
            <a:endParaRPr lang="en-GB" sz="4000" dirty="0"/>
          </a:p>
        </p:txBody>
      </p:sp>
      <p:sp>
        <p:nvSpPr>
          <p:cNvPr id="6" name="Text Placeholder 5">
            <a:extLst>
              <a:ext uri="{FF2B5EF4-FFF2-40B4-BE49-F238E27FC236}">
                <a16:creationId xmlns:a16="http://schemas.microsoft.com/office/drawing/2014/main" id="{63F58BEA-C2D3-4635-9EDA-6BD508A344F9}"/>
              </a:ext>
            </a:extLst>
          </p:cNvPr>
          <p:cNvSpPr>
            <a:spLocks noGrp="1"/>
          </p:cNvSpPr>
          <p:nvPr>
            <p:ph type="body" sz="half" idx="2"/>
          </p:nvPr>
        </p:nvSpPr>
        <p:spPr>
          <a:xfrm>
            <a:off x="1146705" y="2622086"/>
            <a:ext cx="4424474" cy="3169113"/>
          </a:xfrm>
        </p:spPr>
        <p:txBody>
          <a:bodyPr>
            <a:normAutofit fontScale="85000" lnSpcReduction="10000"/>
          </a:bodyPr>
          <a:lstStyle/>
          <a:p>
            <a:pPr>
              <a:spcBef>
                <a:spcPts val="2400"/>
              </a:spcBef>
            </a:pPr>
            <a:r>
              <a:rPr lang="en-US" sz="2400" dirty="0"/>
              <a:t>Document autoencoder minimizing reconstruction error</a:t>
            </a:r>
          </a:p>
          <a:p>
            <a:pPr>
              <a:spcBef>
                <a:spcPts val="2400"/>
              </a:spcBef>
            </a:pPr>
            <a:r>
              <a:rPr lang="en-US" sz="2400" dirty="0"/>
              <a:t>Input: word counts (vocab size = 2K)</a:t>
            </a:r>
          </a:p>
          <a:p>
            <a:pPr>
              <a:spcBef>
                <a:spcPts val="2400"/>
              </a:spcBef>
            </a:pPr>
            <a:r>
              <a:rPr lang="en-US" sz="2400" dirty="0"/>
              <a:t>Output: binary vector</a:t>
            </a:r>
          </a:p>
          <a:p>
            <a:pPr>
              <a:spcBef>
                <a:spcPts val="2400"/>
              </a:spcBef>
            </a:pPr>
            <a:r>
              <a:rPr lang="en-US" sz="2400" dirty="0"/>
              <a:t>Stacked RBMs w/ layer-by-layer pre-training followed by E2E tuning</a:t>
            </a:r>
          </a:p>
        </p:txBody>
      </p:sp>
      <p:pic>
        <p:nvPicPr>
          <p:cNvPr id="7" name="Content Placeholder 4">
            <a:extLst>
              <a:ext uri="{FF2B5EF4-FFF2-40B4-BE49-F238E27FC236}">
                <a16:creationId xmlns:a16="http://schemas.microsoft.com/office/drawing/2014/main" id="{CF7F6EB7-C6E7-41CA-8194-95992F8646E3}"/>
              </a:ext>
            </a:extLst>
          </p:cNvPr>
          <p:cNvPicPr>
            <a:picLocks noGrp="1" noChangeAspect="1"/>
          </p:cNvPicPr>
          <p:nvPr>
            <p:ph idx="1"/>
          </p:nvPr>
        </p:nvPicPr>
        <p:blipFill rotWithShape="1">
          <a:blip r:embed="rId2"/>
          <a:srcRect l="13342" r="13095" b="16979"/>
          <a:stretch/>
        </p:blipFill>
        <p:spPr>
          <a:xfrm>
            <a:off x="6105863" y="1021174"/>
            <a:ext cx="5291565" cy="2546960"/>
          </a:xfrm>
          <a:prstGeom prst="rect">
            <a:avLst/>
          </a:prstGeom>
        </p:spPr>
      </p:pic>
      <p:pic>
        <p:nvPicPr>
          <p:cNvPr id="8" name="Picture 7">
            <a:extLst>
              <a:ext uri="{FF2B5EF4-FFF2-40B4-BE49-F238E27FC236}">
                <a16:creationId xmlns:a16="http://schemas.microsoft.com/office/drawing/2014/main" id="{D529B502-3BAE-46C4-BC6B-13E7A9AF0DC3}"/>
              </a:ext>
            </a:extLst>
          </p:cNvPr>
          <p:cNvPicPr>
            <a:picLocks noChangeAspect="1"/>
          </p:cNvPicPr>
          <p:nvPr/>
        </p:nvPicPr>
        <p:blipFill>
          <a:blip r:embed="rId3"/>
          <a:stretch>
            <a:fillRect/>
          </a:stretch>
        </p:blipFill>
        <p:spPr>
          <a:xfrm>
            <a:off x="6105862" y="4095804"/>
            <a:ext cx="5291565" cy="2202892"/>
          </a:xfrm>
          <a:prstGeom prst="rect">
            <a:avLst/>
          </a:prstGeom>
        </p:spPr>
      </p:pic>
      <p:sp>
        <p:nvSpPr>
          <p:cNvPr id="9" name="Rectangle 8">
            <a:extLst>
              <a:ext uri="{FF2B5EF4-FFF2-40B4-BE49-F238E27FC236}">
                <a16:creationId xmlns:a16="http://schemas.microsoft.com/office/drawing/2014/main" id="{AA2B12E2-0125-4685-AC6F-B04983E462F7}"/>
              </a:ext>
            </a:extLst>
          </p:cNvPr>
          <p:cNvSpPr/>
          <p:nvPr/>
        </p:nvSpPr>
        <p:spPr>
          <a:xfrm>
            <a:off x="482162" y="6549512"/>
            <a:ext cx="11227676" cy="276999"/>
          </a:xfrm>
          <a:prstGeom prst="rect">
            <a:avLst/>
          </a:prstGeom>
        </p:spPr>
        <p:txBody>
          <a:bodyPr wrap="square">
            <a:spAutoFit/>
          </a:bodyPr>
          <a:lstStyle/>
          <a:p>
            <a:pPr lvl="0" algn="ctr" defTabSz="914400">
              <a:defRPr/>
            </a:pPr>
            <a:r>
              <a:rPr lang="en-GB" sz="1200" dirty="0"/>
              <a:t>Ruslan </a:t>
            </a:r>
            <a:r>
              <a:rPr lang="en-GB" sz="1200" dirty="0" err="1"/>
              <a:t>Salakhutdinov</a:t>
            </a:r>
            <a:r>
              <a:rPr lang="en-GB" sz="1200" dirty="0"/>
              <a:t> and Geoffrey Hinton. </a:t>
            </a:r>
            <a:r>
              <a:rPr lang="en-GB" sz="1200" dirty="0">
                <a:hlinkClick r:id="rId4"/>
              </a:rPr>
              <a:t>Semantic hashing</a:t>
            </a:r>
            <a:r>
              <a:rPr lang="en-GB" sz="1200" dirty="0"/>
              <a:t>. In IJAR, 2009. </a:t>
            </a:r>
          </a:p>
        </p:txBody>
      </p:sp>
    </p:spTree>
    <p:extLst>
      <p:ext uri="{BB962C8B-B14F-4D97-AF65-F5344CB8AC3E}">
        <p14:creationId xmlns:p14="http://schemas.microsoft.com/office/powerpoint/2010/main" val="1353457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tle 219"/>
          <p:cNvSpPr>
            <a:spLocks noGrp="1"/>
          </p:cNvSpPr>
          <p:nvPr>
            <p:ph type="title"/>
          </p:nvPr>
        </p:nvSpPr>
        <p:spPr>
          <a:xfrm>
            <a:off x="1146705" y="609601"/>
            <a:ext cx="3856037" cy="1639884"/>
          </a:xfrm>
        </p:spPr>
        <p:txBody>
          <a:bodyPr>
            <a:noAutofit/>
          </a:bodyPr>
          <a:lstStyle/>
          <a:p>
            <a:r>
              <a:rPr lang="en-US" sz="4400" dirty="0"/>
              <a:t>neural networks</a:t>
            </a:r>
            <a:endParaRPr lang="en-GB" sz="4400" dirty="0"/>
          </a:p>
        </p:txBody>
      </p:sp>
      <p:sp>
        <p:nvSpPr>
          <p:cNvPr id="3" name="Text Placeholder 2"/>
          <p:cNvSpPr>
            <a:spLocks noGrp="1"/>
          </p:cNvSpPr>
          <p:nvPr>
            <p:ph type="body" sz="half" idx="2"/>
          </p:nvPr>
        </p:nvSpPr>
        <p:spPr>
          <a:xfrm>
            <a:off x="1146704" y="2451100"/>
            <a:ext cx="6623917" cy="3844597"/>
          </a:xfrm>
        </p:spPr>
        <p:txBody>
          <a:bodyPr>
            <a:noAutofit/>
          </a:bodyPr>
          <a:lstStyle/>
          <a:p>
            <a:pPr>
              <a:lnSpc>
                <a:spcPct val="100000"/>
              </a:lnSpc>
              <a:spcBef>
                <a:spcPts val="1800"/>
              </a:spcBef>
            </a:pPr>
            <a:r>
              <a:rPr lang="en-US" sz="1800" dirty="0"/>
              <a:t>Chains of parameterized linear transforms (e.g., multiply weight, add bias) followed by non-linear functions (</a:t>
            </a:r>
            <a:r>
              <a:rPr lang="el-GR" sz="1800" dirty="0"/>
              <a:t>σ</a:t>
            </a:r>
            <a:r>
              <a:rPr lang="en-US" sz="1800" dirty="0"/>
              <a:t>)</a:t>
            </a:r>
          </a:p>
          <a:p>
            <a:pPr>
              <a:lnSpc>
                <a:spcPct val="100000"/>
              </a:lnSpc>
              <a:spcBef>
                <a:spcPts val="1800"/>
              </a:spcBef>
            </a:pPr>
            <a:endParaRPr lang="en-US" sz="1800" dirty="0"/>
          </a:p>
          <a:p>
            <a:pPr>
              <a:lnSpc>
                <a:spcPct val="100000"/>
              </a:lnSpc>
              <a:spcBef>
                <a:spcPts val="1800"/>
              </a:spcBef>
            </a:pPr>
            <a:r>
              <a:rPr lang="en-US" sz="1800" dirty="0"/>
              <a:t>    Popular choices for </a:t>
            </a:r>
            <a:r>
              <a:rPr lang="el-GR" sz="1800" dirty="0"/>
              <a:t>σ</a:t>
            </a:r>
            <a:r>
              <a:rPr lang="en-US" sz="1800" dirty="0"/>
              <a:t>:</a:t>
            </a:r>
          </a:p>
          <a:p>
            <a:pPr>
              <a:lnSpc>
                <a:spcPct val="100000"/>
              </a:lnSpc>
              <a:spcBef>
                <a:spcPts val="1800"/>
              </a:spcBef>
            </a:pPr>
            <a:endParaRPr lang="en-US" sz="1800" dirty="0"/>
          </a:p>
          <a:p>
            <a:pPr>
              <a:lnSpc>
                <a:spcPct val="100000"/>
              </a:lnSpc>
              <a:spcBef>
                <a:spcPts val="1800"/>
              </a:spcBef>
            </a:pPr>
            <a:r>
              <a:rPr lang="en-US" sz="1800" dirty="0"/>
              <a:t>Parameters trained using backpropagation</a:t>
            </a:r>
          </a:p>
          <a:p>
            <a:pPr>
              <a:lnSpc>
                <a:spcPct val="100000"/>
              </a:lnSpc>
              <a:spcBef>
                <a:spcPts val="1800"/>
              </a:spcBef>
            </a:pPr>
            <a:r>
              <a:rPr lang="en-US" sz="1800" dirty="0"/>
              <a:t>E2E training over millions of samples in batched mode</a:t>
            </a:r>
          </a:p>
          <a:p>
            <a:pPr>
              <a:lnSpc>
                <a:spcPct val="100000"/>
              </a:lnSpc>
              <a:spcBef>
                <a:spcPts val="1800"/>
              </a:spcBef>
            </a:pPr>
            <a:r>
              <a:rPr lang="en-US" sz="1800" dirty="0"/>
              <a:t>Many choices of architecture and hyper-parameters</a:t>
            </a:r>
          </a:p>
        </p:txBody>
      </p:sp>
      <p:sp>
        <p:nvSpPr>
          <p:cNvPr id="4" name="Rounded Rectangle 3"/>
          <p:cNvSpPr/>
          <p:nvPr/>
        </p:nvSpPr>
        <p:spPr>
          <a:xfrm>
            <a:off x="8827430" y="4225802"/>
            <a:ext cx="1872319" cy="7114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Non-linearity</a:t>
            </a:r>
            <a:endParaRPr kumimoji="0" lang="en-GB" sz="1800" b="0" i="0" u="none" strike="noStrike" kern="0" cap="none" spc="0" normalizeH="0" baseline="0" noProof="0" dirty="0">
              <a:ln>
                <a:noFill/>
              </a:ln>
              <a:solidFill>
                <a:sysClr val="windowText" lastClr="000000"/>
              </a:solidFill>
              <a:effectLst/>
              <a:uLnTx/>
              <a:uFillTx/>
            </a:endParaRPr>
          </a:p>
        </p:txBody>
      </p:sp>
      <p:sp>
        <p:nvSpPr>
          <p:cNvPr id="6" name="Rectangle 5"/>
          <p:cNvSpPr/>
          <p:nvPr/>
        </p:nvSpPr>
        <p:spPr>
          <a:xfrm>
            <a:off x="8827430" y="6208987"/>
            <a:ext cx="1872319" cy="268013"/>
          </a:xfrm>
          <a:prstGeom prst="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Input</a:t>
            </a:r>
            <a:endParaRPr kumimoji="0" lang="en-GB" sz="1600" b="0" i="0" u="none" strike="noStrike" kern="0" cap="none" spc="0" normalizeH="0" baseline="0" noProof="0" dirty="0">
              <a:ln>
                <a:noFill/>
              </a:ln>
              <a:solidFill>
                <a:sysClr val="windowText" lastClr="000000"/>
              </a:solidFill>
              <a:effectLst/>
              <a:uLnTx/>
              <a:uFillTx/>
            </a:endParaRPr>
          </a:p>
        </p:txBody>
      </p:sp>
      <p:sp>
        <p:nvSpPr>
          <p:cNvPr id="7" name="Rectangle 6"/>
          <p:cNvSpPr/>
          <p:nvPr/>
        </p:nvSpPr>
        <p:spPr>
          <a:xfrm>
            <a:off x="8827430" y="5242033"/>
            <a:ext cx="1872319" cy="6621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Linear transform</a:t>
            </a:r>
            <a:endParaRPr kumimoji="0" lang="en-GB" sz="1800" b="0" i="0" u="none" strike="noStrike" kern="0" cap="none" spc="0" normalizeH="0" baseline="0" noProof="0" dirty="0">
              <a:ln>
                <a:noFill/>
              </a:ln>
              <a:solidFill>
                <a:sysClr val="windowText" lastClr="000000"/>
              </a:solidFill>
              <a:effectLst/>
              <a:uLnTx/>
              <a:uFillTx/>
            </a:endParaRPr>
          </a:p>
        </p:txBody>
      </p:sp>
      <p:cxnSp>
        <p:nvCxnSpPr>
          <p:cNvPr id="9" name="Straight Arrow Connector 8"/>
          <p:cNvCxnSpPr>
            <a:stCxn id="6" idx="0"/>
            <a:endCxn id="7" idx="2"/>
          </p:cNvCxnSpPr>
          <p:nvPr/>
        </p:nvCxnSpPr>
        <p:spPr>
          <a:xfrm flipV="1">
            <a:off x="9763590" y="5904185"/>
            <a:ext cx="0" cy="304802"/>
          </a:xfrm>
          <a:prstGeom prst="straightConnector1">
            <a:avLst/>
          </a:prstGeom>
          <a:ln w="381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7" idx="0"/>
            <a:endCxn id="4" idx="2"/>
          </p:cNvCxnSpPr>
          <p:nvPr/>
        </p:nvCxnSpPr>
        <p:spPr>
          <a:xfrm flipV="1">
            <a:off x="9763590" y="4937231"/>
            <a:ext cx="0" cy="304802"/>
          </a:xfrm>
          <a:prstGeom prst="straightConnector1">
            <a:avLst/>
          </a:prstGeom>
          <a:ln w="381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8827430" y="2242617"/>
            <a:ext cx="1872319" cy="7114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Non-linearity</a:t>
            </a:r>
            <a:endParaRPr kumimoji="0" lang="en-GB" sz="1800" b="0" i="0" u="none" strike="noStrike" kern="0" cap="none" spc="0" normalizeH="0" baseline="0" noProof="0" dirty="0">
              <a:ln>
                <a:noFill/>
              </a:ln>
              <a:solidFill>
                <a:sysClr val="windowText" lastClr="000000"/>
              </a:solidFill>
              <a:effectLst/>
              <a:uLnTx/>
              <a:uFillTx/>
            </a:endParaRPr>
          </a:p>
        </p:txBody>
      </p:sp>
      <p:sp>
        <p:nvSpPr>
          <p:cNvPr id="66" name="Rectangle 65"/>
          <p:cNvSpPr/>
          <p:nvPr/>
        </p:nvSpPr>
        <p:spPr>
          <a:xfrm>
            <a:off x="8827430" y="3258848"/>
            <a:ext cx="1872319" cy="6621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Linear transform</a:t>
            </a:r>
            <a:endParaRPr kumimoji="0" lang="en-GB" sz="1800" b="0" i="0" u="none" strike="noStrike" kern="0" cap="none" spc="0" normalizeH="0" baseline="0" noProof="0" dirty="0">
              <a:ln>
                <a:noFill/>
              </a:ln>
              <a:solidFill>
                <a:sysClr val="windowText" lastClr="000000"/>
              </a:solidFill>
              <a:effectLst/>
              <a:uLnTx/>
              <a:uFillTx/>
            </a:endParaRPr>
          </a:p>
        </p:txBody>
      </p:sp>
      <p:cxnSp>
        <p:nvCxnSpPr>
          <p:cNvPr id="67" name="Straight Arrow Connector 66"/>
          <p:cNvCxnSpPr>
            <a:stCxn id="4" idx="0"/>
            <a:endCxn id="66" idx="2"/>
          </p:cNvCxnSpPr>
          <p:nvPr/>
        </p:nvCxnSpPr>
        <p:spPr>
          <a:xfrm flipV="1">
            <a:off x="9763590" y="3921000"/>
            <a:ext cx="0" cy="304802"/>
          </a:xfrm>
          <a:prstGeom prst="straightConnector1">
            <a:avLst/>
          </a:prstGeom>
          <a:ln w="381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6" idx="0"/>
            <a:endCxn id="65" idx="2"/>
          </p:cNvCxnSpPr>
          <p:nvPr/>
        </p:nvCxnSpPr>
        <p:spPr>
          <a:xfrm flipV="1">
            <a:off x="9763590" y="2954046"/>
            <a:ext cx="0" cy="304802"/>
          </a:xfrm>
          <a:prstGeom prst="straightConnector1">
            <a:avLst/>
          </a:prstGeom>
          <a:ln w="381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5" idx="0"/>
            <a:endCxn id="75" idx="2"/>
          </p:cNvCxnSpPr>
          <p:nvPr/>
        </p:nvCxnSpPr>
        <p:spPr>
          <a:xfrm flipV="1">
            <a:off x="9763590" y="1937815"/>
            <a:ext cx="0" cy="304802"/>
          </a:xfrm>
          <a:prstGeom prst="straightConnector1">
            <a:avLst/>
          </a:prstGeom>
          <a:ln w="381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8827430" y="1669802"/>
            <a:ext cx="1872319" cy="268013"/>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Predicted output</a:t>
            </a:r>
            <a:endParaRPr kumimoji="0" lang="en-GB" sz="1600" b="0" i="0" u="none" strike="noStrike" kern="0" cap="none" spc="0" normalizeH="0" baseline="0" noProof="0" dirty="0">
              <a:ln>
                <a:noFill/>
              </a:ln>
              <a:solidFill>
                <a:sysClr val="windowText" lastClr="000000"/>
              </a:solidFill>
              <a:effectLst/>
              <a:uLnTx/>
              <a:uFillTx/>
            </a:endParaRPr>
          </a:p>
        </p:txBody>
      </p:sp>
      <p:cxnSp>
        <p:nvCxnSpPr>
          <p:cNvPr id="26" name="Straight Connector 25"/>
          <p:cNvCxnSpPr/>
          <p:nvPr/>
        </p:nvCxnSpPr>
        <p:spPr>
          <a:xfrm>
            <a:off x="8509071" y="1691911"/>
            <a:ext cx="234950" cy="0"/>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509071" y="6465920"/>
            <a:ext cx="234950" cy="0"/>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8621053" y="1691912"/>
            <a:ext cx="2343" cy="4782743"/>
          </a:xfrm>
          <a:prstGeom prst="straightConnector1">
            <a:avLst/>
          </a:prstGeom>
          <a:ln w="12700">
            <a:solidFill>
              <a:schemeClr val="tx1">
                <a:lumMod val="65000"/>
                <a:lumOff val="3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3" name="TextBox 232"/>
          <p:cNvSpPr txBox="1"/>
          <p:nvPr/>
        </p:nvSpPr>
        <p:spPr>
          <a:xfrm rot="16200000">
            <a:off x="7880089" y="3929394"/>
            <a:ext cx="1162559"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forward pass</a:t>
            </a:r>
            <a:endParaRPr kumimoji="0" lang="en-GB" sz="1400" b="0" i="0" u="none" strike="noStrike" kern="0" cap="none" spc="0" normalizeH="0" baseline="0" noProof="0" dirty="0">
              <a:ln>
                <a:noFill/>
              </a:ln>
              <a:solidFill>
                <a:sysClr val="windowText" lastClr="000000"/>
              </a:solidFill>
              <a:effectLst/>
              <a:uLnTx/>
              <a:uFillTx/>
            </a:endParaRPr>
          </a:p>
        </p:txBody>
      </p:sp>
      <p:sp>
        <p:nvSpPr>
          <p:cNvPr id="99" name="TextBox 98"/>
          <p:cNvSpPr txBox="1"/>
          <p:nvPr/>
        </p:nvSpPr>
        <p:spPr>
          <a:xfrm rot="5400000">
            <a:off x="10385915" y="3929393"/>
            <a:ext cx="1343513"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backward  pass</a:t>
            </a:r>
            <a:endParaRPr kumimoji="0" lang="en-GB" sz="1400" b="0" i="0" u="none" strike="noStrike" kern="0" cap="none" spc="0" normalizeH="0" baseline="0" noProof="0" dirty="0">
              <a:ln>
                <a:noFill/>
              </a:ln>
              <a:solidFill>
                <a:sysClr val="windowText" lastClr="000000"/>
              </a:solidFill>
              <a:effectLst/>
              <a:uLnTx/>
              <a:uFillTx/>
            </a:endParaRPr>
          </a:p>
        </p:txBody>
      </p:sp>
      <p:sp>
        <p:nvSpPr>
          <p:cNvPr id="28" name="Rectangle 27"/>
          <p:cNvSpPr/>
          <p:nvPr/>
        </p:nvSpPr>
        <p:spPr>
          <a:xfrm>
            <a:off x="8827429" y="1007650"/>
            <a:ext cx="1872319" cy="2680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Expected output</a:t>
            </a:r>
            <a:endParaRPr kumimoji="0" lang="en-GB" sz="1600" b="0" i="0" u="none" strike="noStrike" kern="0" cap="none" spc="0" normalizeH="0" baseline="0" noProof="0" dirty="0">
              <a:ln>
                <a:noFill/>
              </a:ln>
              <a:solidFill>
                <a:sysClr val="windowText" lastClr="000000"/>
              </a:solidFill>
              <a:effectLst/>
              <a:uLnTx/>
              <a:uFillTx/>
            </a:endParaRPr>
          </a:p>
        </p:txBody>
      </p:sp>
      <p:cxnSp>
        <p:nvCxnSpPr>
          <p:cNvPr id="42" name="Straight Arrow Connector 41"/>
          <p:cNvCxnSpPr>
            <a:stCxn id="75" idx="0"/>
            <a:endCxn id="28" idx="2"/>
          </p:cNvCxnSpPr>
          <p:nvPr/>
        </p:nvCxnSpPr>
        <p:spPr>
          <a:xfrm flipH="1" flipV="1">
            <a:off x="9763589" y="1275663"/>
            <a:ext cx="1" cy="394139"/>
          </a:xfrm>
          <a:prstGeom prst="straightConnector1">
            <a:avLst/>
          </a:prstGeom>
          <a:ln w="12700">
            <a:solidFill>
              <a:schemeClr val="tx1">
                <a:lumMod val="65000"/>
                <a:lumOff val="35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090860" y="1275663"/>
            <a:ext cx="56749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loss</a:t>
            </a:r>
            <a:endParaRPr kumimoji="0" lang="en-GB" sz="1800" b="0" i="0" u="none" strike="noStrike" kern="0" cap="none" spc="0" normalizeH="0" baseline="0" noProof="0" dirty="0">
              <a:ln>
                <a:noFill/>
              </a:ln>
              <a:solidFill>
                <a:sysClr val="windowText" lastClr="000000"/>
              </a:solidFill>
              <a:effectLst/>
              <a:uLnTx/>
              <a:uFillTx/>
            </a:endParaRPr>
          </a:p>
        </p:txBody>
      </p:sp>
      <p:cxnSp>
        <p:nvCxnSpPr>
          <p:cNvPr id="94" name="Straight Connector 93"/>
          <p:cNvCxnSpPr/>
          <p:nvPr/>
        </p:nvCxnSpPr>
        <p:spPr>
          <a:xfrm rot="10800000">
            <a:off x="10786308" y="6210615"/>
            <a:ext cx="234950" cy="0"/>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0699748" y="1345111"/>
            <a:ext cx="0" cy="230435"/>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8427437" y="3732643"/>
            <a:ext cx="4748658" cy="204032"/>
          </a:xfrm>
          <a:prstGeom prst="bentConnector3">
            <a:avLst>
              <a:gd name="adj1" fmla="val 22"/>
            </a:avLst>
          </a:prstGeom>
          <a:ln w="12700">
            <a:solidFill>
              <a:schemeClr val="tx1">
                <a:lumMod val="65000"/>
                <a:lumOff val="3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4180083" y="3513374"/>
            <a:ext cx="3031547" cy="868159"/>
            <a:chOff x="2092058" y="3091707"/>
            <a:chExt cx="3031547" cy="868159"/>
          </a:xfrm>
        </p:grpSpPr>
        <p:grpSp>
          <p:nvGrpSpPr>
            <p:cNvPr id="11" name="Group 10"/>
            <p:cNvGrpSpPr/>
            <p:nvPr/>
          </p:nvGrpSpPr>
          <p:grpSpPr>
            <a:xfrm>
              <a:off x="2092058" y="3091707"/>
              <a:ext cx="1150883" cy="868159"/>
              <a:chOff x="2092058" y="3081878"/>
              <a:chExt cx="1150883" cy="868159"/>
            </a:xfrm>
          </p:grpSpPr>
          <p:grpSp>
            <p:nvGrpSpPr>
              <p:cNvPr id="8" name="Group 7"/>
              <p:cNvGrpSpPr/>
              <p:nvPr/>
            </p:nvGrpSpPr>
            <p:grpSpPr>
              <a:xfrm>
                <a:off x="2092058" y="3081878"/>
                <a:ext cx="1150883" cy="591161"/>
                <a:chOff x="2050016" y="-571501"/>
                <a:chExt cx="1150883" cy="591161"/>
              </a:xfrm>
            </p:grpSpPr>
            <p:sp>
              <p:nvSpPr>
                <p:cNvPr id="2" name="Rectangle 1"/>
                <p:cNvSpPr/>
                <p:nvPr/>
              </p:nvSpPr>
              <p:spPr>
                <a:xfrm>
                  <a:off x="2050016" y="-571501"/>
                  <a:ext cx="1150883" cy="59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1026" name="Picture 2" descr="Activation tanh.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016" y="-551841"/>
                  <a:ext cx="1143000" cy="57150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2339093" y="3673038"/>
                <a:ext cx="65689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rPr>
                  <a:t>Tanh</a:t>
                </a:r>
                <a:endParaRPr kumimoji="0" lang="en-GB" sz="1200" b="0" i="0" u="none" strike="noStrike" kern="0" cap="none" spc="0" normalizeH="0" baseline="0" noProof="0" dirty="0">
                  <a:ln>
                    <a:noFill/>
                  </a:ln>
                  <a:solidFill>
                    <a:sysClr val="windowText" lastClr="000000"/>
                  </a:solidFill>
                  <a:effectLst/>
                  <a:uLnTx/>
                  <a:uFillTx/>
                </a:endParaRPr>
              </a:p>
            </p:txBody>
          </p:sp>
        </p:grpSp>
        <p:grpSp>
          <p:nvGrpSpPr>
            <p:cNvPr id="12" name="Group 11"/>
            <p:cNvGrpSpPr/>
            <p:nvPr/>
          </p:nvGrpSpPr>
          <p:grpSpPr>
            <a:xfrm>
              <a:off x="3972722" y="3091707"/>
              <a:ext cx="1150883" cy="858330"/>
              <a:chOff x="3972722" y="3091707"/>
              <a:chExt cx="1150883" cy="858330"/>
            </a:xfrm>
          </p:grpSpPr>
          <p:grpSp>
            <p:nvGrpSpPr>
              <p:cNvPr id="5" name="Group 4"/>
              <p:cNvGrpSpPr/>
              <p:nvPr/>
            </p:nvGrpSpPr>
            <p:grpSpPr>
              <a:xfrm>
                <a:off x="3972722" y="3091707"/>
                <a:ext cx="1150883" cy="591161"/>
                <a:chOff x="3432127" y="-532064"/>
                <a:chExt cx="1150883" cy="591161"/>
              </a:xfrm>
            </p:grpSpPr>
            <p:sp>
              <p:nvSpPr>
                <p:cNvPr id="30" name="Rectangle 29"/>
                <p:cNvSpPr/>
                <p:nvPr/>
              </p:nvSpPr>
              <p:spPr>
                <a:xfrm>
                  <a:off x="3432127" y="-532064"/>
                  <a:ext cx="1150883" cy="59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1028" name="Picture 4" descr="Activation rectified linear.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27" y="-522234"/>
                  <a:ext cx="1143000" cy="571501"/>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4215774" y="3673038"/>
                <a:ext cx="65689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rPr>
                  <a:t>ReLU</a:t>
                </a:r>
                <a:endParaRPr kumimoji="0" lang="en-GB" sz="1200"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4233445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488A-A9D3-411D-9E9D-7D79A00DE16C}"/>
              </a:ext>
            </a:extLst>
          </p:cNvPr>
          <p:cNvSpPr>
            <a:spLocks noGrp="1"/>
          </p:cNvSpPr>
          <p:nvPr>
            <p:ph type="title"/>
          </p:nvPr>
        </p:nvSpPr>
        <p:spPr>
          <a:xfrm>
            <a:off x="1146705" y="754938"/>
            <a:ext cx="3856037" cy="1824762"/>
          </a:xfrm>
        </p:spPr>
        <p:txBody>
          <a:bodyPr>
            <a:normAutofit/>
          </a:bodyPr>
          <a:lstStyle/>
          <a:p>
            <a:r>
              <a:rPr lang="en-US" sz="4000" dirty="0"/>
              <a:t>Deep semantic similarity model (DSSM)</a:t>
            </a:r>
            <a:endParaRPr lang="en-GB" sz="4000" dirty="0"/>
          </a:p>
        </p:txBody>
      </p:sp>
      <p:sp>
        <p:nvSpPr>
          <p:cNvPr id="4" name="Text Placeholder 3">
            <a:extLst>
              <a:ext uri="{FF2B5EF4-FFF2-40B4-BE49-F238E27FC236}">
                <a16:creationId xmlns:a16="http://schemas.microsoft.com/office/drawing/2014/main" id="{5C413767-D76D-4E8E-8035-219487915F7A}"/>
              </a:ext>
            </a:extLst>
          </p:cNvPr>
          <p:cNvSpPr>
            <a:spLocks noGrp="1"/>
          </p:cNvSpPr>
          <p:nvPr>
            <p:ph type="body" sz="half" idx="2"/>
          </p:nvPr>
        </p:nvSpPr>
        <p:spPr>
          <a:xfrm>
            <a:off x="1146705" y="2936979"/>
            <a:ext cx="4890757" cy="3154983"/>
          </a:xfrm>
        </p:spPr>
        <p:txBody>
          <a:bodyPr vert="horz" lIns="91440" tIns="45720" rIns="91440" bIns="45720" rtlCol="0">
            <a:normAutofit fontScale="70000" lnSpcReduction="20000"/>
          </a:bodyPr>
          <a:lstStyle/>
          <a:p>
            <a:pPr>
              <a:spcBef>
                <a:spcPts val="2400"/>
              </a:spcBef>
            </a:pPr>
            <a:r>
              <a:rPr lang="en-US" sz="2400" dirty="0"/>
              <a:t>Siamese network trained E2E on query and document title pairs</a:t>
            </a:r>
          </a:p>
          <a:p>
            <a:pPr>
              <a:spcBef>
                <a:spcPts val="2400"/>
              </a:spcBef>
            </a:pPr>
            <a:r>
              <a:rPr lang="en-US" sz="2400" dirty="0"/>
              <a:t>Relevance is estimated by cosine similarity between query and document embeddings</a:t>
            </a:r>
          </a:p>
          <a:p>
            <a:pPr>
              <a:spcBef>
                <a:spcPts val="2400"/>
              </a:spcBef>
            </a:pPr>
            <a:r>
              <a:rPr lang="en-US" sz="2400" dirty="0"/>
              <a:t>Input: character trigraph counts (bag of words assumption)</a:t>
            </a:r>
          </a:p>
          <a:p>
            <a:pPr>
              <a:spcBef>
                <a:spcPts val="2400"/>
              </a:spcBef>
            </a:pPr>
            <a:r>
              <a:rPr lang="en-US" sz="2400" dirty="0"/>
              <a:t>Minimizes cross-entropy loss against randomly sampled negative documents</a:t>
            </a:r>
            <a:endParaRPr lang="en-GB" sz="2400" dirty="0"/>
          </a:p>
          <a:p>
            <a:pPr>
              <a:spcBef>
                <a:spcPts val="2400"/>
              </a:spcBef>
            </a:pPr>
            <a:endParaRPr lang="en-GB" sz="2400" dirty="0"/>
          </a:p>
        </p:txBody>
      </p:sp>
      <p:pic>
        <p:nvPicPr>
          <p:cNvPr id="6" name="Picture 5">
            <a:extLst>
              <a:ext uri="{FF2B5EF4-FFF2-40B4-BE49-F238E27FC236}">
                <a16:creationId xmlns:a16="http://schemas.microsoft.com/office/drawing/2014/main" id="{DDB54440-2E12-4FDD-A362-398DA1884E9E}"/>
              </a:ext>
            </a:extLst>
          </p:cNvPr>
          <p:cNvPicPr>
            <a:picLocks noChangeAspect="1"/>
          </p:cNvPicPr>
          <p:nvPr/>
        </p:nvPicPr>
        <p:blipFill>
          <a:blip r:embed="rId2"/>
          <a:stretch>
            <a:fillRect/>
          </a:stretch>
        </p:blipFill>
        <p:spPr>
          <a:xfrm>
            <a:off x="5597705" y="1579179"/>
            <a:ext cx="6481255" cy="2744011"/>
          </a:xfrm>
          <a:prstGeom prst="rect">
            <a:avLst/>
          </a:prstGeom>
        </p:spPr>
      </p:pic>
      <p:sp>
        <p:nvSpPr>
          <p:cNvPr id="7" name="Rectangle 6">
            <a:extLst>
              <a:ext uri="{FF2B5EF4-FFF2-40B4-BE49-F238E27FC236}">
                <a16:creationId xmlns:a16="http://schemas.microsoft.com/office/drawing/2014/main" id="{9296FACF-45ED-455A-BC5E-A058AFB73D21}"/>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Po-Sen Huang, Xiaodong He, Jianfeng Gao, Li Deng, Alex </a:t>
            </a:r>
            <a:r>
              <a:rPr lang="en-GB" sz="1200" dirty="0" err="1"/>
              <a:t>Acero</a:t>
            </a:r>
            <a:r>
              <a:rPr lang="en-GB" sz="1200" dirty="0"/>
              <a:t>, and Larry Heck. </a:t>
            </a:r>
            <a:r>
              <a:rPr lang="en-GB" sz="1200" dirty="0">
                <a:hlinkClick r:id="rId3"/>
              </a:rPr>
              <a:t>Learning deep structured semantic models for web search using clickthrough data</a:t>
            </a:r>
            <a:r>
              <a:rPr lang="en-GB" sz="1200" dirty="0"/>
              <a:t>. In CIKM, 2013.</a:t>
            </a:r>
          </a:p>
        </p:txBody>
      </p:sp>
      <p:pic>
        <p:nvPicPr>
          <p:cNvPr id="8" name="Picture 7">
            <a:extLst>
              <a:ext uri="{FF2B5EF4-FFF2-40B4-BE49-F238E27FC236}">
                <a16:creationId xmlns:a16="http://schemas.microsoft.com/office/drawing/2014/main" id="{2720DF00-7E62-457A-A5D0-32E378D2AC33}"/>
              </a:ext>
            </a:extLst>
          </p:cNvPr>
          <p:cNvPicPr>
            <a:picLocks noChangeAspect="1"/>
          </p:cNvPicPr>
          <p:nvPr/>
        </p:nvPicPr>
        <p:blipFill>
          <a:blip r:embed="rId4"/>
          <a:stretch>
            <a:fillRect/>
          </a:stretch>
        </p:blipFill>
        <p:spPr>
          <a:xfrm>
            <a:off x="6435274" y="4588299"/>
            <a:ext cx="4806119" cy="1430995"/>
          </a:xfrm>
          <a:prstGeom prst="rect">
            <a:avLst/>
          </a:prstGeom>
        </p:spPr>
      </p:pic>
    </p:spTree>
    <p:extLst>
      <p:ext uri="{BB962C8B-B14F-4D97-AF65-F5344CB8AC3E}">
        <p14:creationId xmlns:p14="http://schemas.microsoft.com/office/powerpoint/2010/main" val="15157741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488A-A9D3-411D-9E9D-7D79A00DE16C}"/>
              </a:ext>
            </a:extLst>
          </p:cNvPr>
          <p:cNvSpPr>
            <a:spLocks noGrp="1"/>
          </p:cNvSpPr>
          <p:nvPr>
            <p:ph type="title"/>
          </p:nvPr>
        </p:nvSpPr>
        <p:spPr>
          <a:xfrm>
            <a:off x="1146705" y="754938"/>
            <a:ext cx="4170137" cy="1824762"/>
          </a:xfrm>
        </p:spPr>
        <p:txBody>
          <a:bodyPr>
            <a:normAutofit/>
          </a:bodyPr>
          <a:lstStyle/>
          <a:p>
            <a:r>
              <a:rPr lang="en-US" sz="4000" dirty="0"/>
              <a:t>Convolutional DSSM (CDSSM)</a:t>
            </a:r>
            <a:endParaRPr lang="en-GB" sz="4000" dirty="0"/>
          </a:p>
        </p:txBody>
      </p:sp>
      <p:sp>
        <p:nvSpPr>
          <p:cNvPr id="4" name="Text Placeholder 3">
            <a:extLst>
              <a:ext uri="{FF2B5EF4-FFF2-40B4-BE49-F238E27FC236}">
                <a16:creationId xmlns:a16="http://schemas.microsoft.com/office/drawing/2014/main" id="{5C413767-D76D-4E8E-8035-219487915F7A}"/>
              </a:ext>
            </a:extLst>
          </p:cNvPr>
          <p:cNvSpPr>
            <a:spLocks noGrp="1"/>
          </p:cNvSpPr>
          <p:nvPr>
            <p:ph type="body" sz="half" idx="2"/>
          </p:nvPr>
        </p:nvSpPr>
        <p:spPr>
          <a:xfrm>
            <a:off x="1146706" y="2936979"/>
            <a:ext cx="5302540" cy="1447296"/>
          </a:xfrm>
        </p:spPr>
        <p:txBody>
          <a:bodyPr vert="horz" lIns="91440" tIns="45720" rIns="91440" bIns="45720" rtlCol="0">
            <a:normAutofit/>
          </a:bodyPr>
          <a:lstStyle/>
          <a:p>
            <a:pPr>
              <a:spcBef>
                <a:spcPts val="1800"/>
              </a:spcBef>
            </a:pPr>
            <a:r>
              <a:rPr lang="en-US" sz="1800" dirty="0"/>
              <a:t>Replace bag-of-words assumption by concatenating term vectors in a sequence on the input</a:t>
            </a:r>
          </a:p>
          <a:p>
            <a:pPr lvl="0">
              <a:spcBef>
                <a:spcPts val="1800"/>
              </a:spcBef>
              <a:buSzTx/>
              <a:defRPr/>
            </a:pPr>
            <a:r>
              <a:rPr lang="en-US" sz="1800" dirty="0"/>
              <a:t>Convolution followed by global max-pooling</a:t>
            </a:r>
          </a:p>
        </p:txBody>
      </p:sp>
      <p:sp>
        <p:nvSpPr>
          <p:cNvPr id="7" name="Rectangle 6">
            <a:extLst>
              <a:ext uri="{FF2B5EF4-FFF2-40B4-BE49-F238E27FC236}">
                <a16:creationId xmlns:a16="http://schemas.microsoft.com/office/drawing/2014/main" id="{9296FACF-45ED-455A-BC5E-A058AFB73D21}"/>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Yelong Shen, Xiaodong He, Jianfeng Gao, Li Deng, and </a:t>
            </a:r>
            <a:r>
              <a:rPr lang="en-GB" sz="1200" dirty="0" err="1"/>
              <a:t>Gregoire</a:t>
            </a:r>
            <a:r>
              <a:rPr lang="en-GB" sz="1200" dirty="0"/>
              <a:t> </a:t>
            </a:r>
            <a:r>
              <a:rPr lang="en-GB" sz="1200" dirty="0" err="1"/>
              <a:t>Mesnil</a:t>
            </a:r>
            <a:r>
              <a:rPr lang="en-GB" sz="1200" dirty="0"/>
              <a:t>. </a:t>
            </a:r>
            <a:r>
              <a:rPr lang="en-GB" sz="1200" dirty="0">
                <a:hlinkClick r:id="rId2"/>
              </a:rPr>
              <a:t>A latent semantic model with convolutional-pooling structure for information retrieval</a:t>
            </a:r>
            <a:r>
              <a:rPr lang="en-GB" sz="1200" dirty="0"/>
              <a:t>. In CIKM, 2014.</a:t>
            </a:r>
          </a:p>
        </p:txBody>
      </p:sp>
      <p:pic>
        <p:nvPicPr>
          <p:cNvPr id="9" name="Content Placeholder 6">
            <a:extLst>
              <a:ext uri="{FF2B5EF4-FFF2-40B4-BE49-F238E27FC236}">
                <a16:creationId xmlns:a16="http://schemas.microsoft.com/office/drawing/2014/main" id="{2791C840-2F8C-45DD-96F4-905B0ADE4652}"/>
              </a:ext>
            </a:extLst>
          </p:cNvPr>
          <p:cNvPicPr>
            <a:picLocks noChangeAspect="1"/>
          </p:cNvPicPr>
          <p:nvPr/>
        </p:nvPicPr>
        <p:blipFill>
          <a:blip r:embed="rId3"/>
          <a:stretch>
            <a:fillRect/>
          </a:stretch>
        </p:blipFill>
        <p:spPr>
          <a:xfrm>
            <a:off x="6698916" y="1634483"/>
            <a:ext cx="5118942" cy="3767143"/>
          </a:xfrm>
          <a:prstGeom prst="rect">
            <a:avLst/>
          </a:prstGeom>
        </p:spPr>
      </p:pic>
      <p:pic>
        <p:nvPicPr>
          <p:cNvPr id="11" name="Content Placeholder 4">
            <a:extLst>
              <a:ext uri="{FF2B5EF4-FFF2-40B4-BE49-F238E27FC236}">
                <a16:creationId xmlns:a16="http://schemas.microsoft.com/office/drawing/2014/main" id="{352CC3CE-EC66-4CB8-A6AF-8DBD15991B10}"/>
              </a:ext>
            </a:extLst>
          </p:cNvPr>
          <p:cNvPicPr>
            <a:picLocks noGrp="1" noChangeAspect="1"/>
          </p:cNvPicPr>
          <p:nvPr>
            <p:ph idx="1"/>
          </p:nvPr>
        </p:nvPicPr>
        <p:blipFill rotWithShape="1">
          <a:blip r:embed="rId4"/>
          <a:srcRect t="31018" b="37298"/>
          <a:stretch/>
        </p:blipFill>
        <p:spPr>
          <a:xfrm>
            <a:off x="1396376" y="4384275"/>
            <a:ext cx="4881920" cy="2034703"/>
          </a:xfrm>
          <a:prstGeom prst="rect">
            <a:avLst/>
          </a:prstGeom>
        </p:spPr>
      </p:pic>
    </p:spTree>
    <p:extLst>
      <p:ext uri="{BB962C8B-B14F-4D97-AF65-F5344CB8AC3E}">
        <p14:creationId xmlns:p14="http://schemas.microsoft.com/office/powerpoint/2010/main" val="26015406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4FF19-C542-4227-A685-86C032925011}"/>
              </a:ext>
            </a:extLst>
          </p:cNvPr>
          <p:cNvPicPr>
            <a:picLocks noChangeAspect="1"/>
          </p:cNvPicPr>
          <p:nvPr/>
        </p:nvPicPr>
        <p:blipFill rotWithShape="1">
          <a:blip r:embed="rId2"/>
          <a:srcRect t="7282"/>
          <a:stretch/>
        </p:blipFill>
        <p:spPr>
          <a:xfrm>
            <a:off x="5234922" y="2249484"/>
            <a:ext cx="5729783" cy="3541715"/>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A55ED60C-5B99-4839-9C82-984B60F88F61}"/>
              </a:ext>
            </a:extLst>
          </p:cNvPr>
          <p:cNvSpPr>
            <a:spLocks noGrp="1"/>
          </p:cNvSpPr>
          <p:nvPr>
            <p:ph type="title"/>
          </p:nvPr>
        </p:nvSpPr>
        <p:spPr/>
        <p:txBody>
          <a:bodyPr>
            <a:normAutofit/>
          </a:bodyPr>
          <a:lstStyle/>
          <a:p>
            <a:r>
              <a:rPr lang="en-US" sz="4000" dirty="0"/>
              <a:t>Remember…</a:t>
            </a:r>
            <a:endParaRPr lang="en-GB" sz="4000" dirty="0"/>
          </a:p>
        </p:txBody>
      </p:sp>
      <p:sp>
        <p:nvSpPr>
          <p:cNvPr id="7" name="Text Placeholder 6">
            <a:extLst>
              <a:ext uri="{FF2B5EF4-FFF2-40B4-BE49-F238E27FC236}">
                <a16:creationId xmlns:a16="http://schemas.microsoft.com/office/drawing/2014/main" id="{618FBAEE-6DAB-4B73-8638-CA694944E78E}"/>
              </a:ext>
            </a:extLst>
          </p:cNvPr>
          <p:cNvSpPr>
            <a:spLocks noGrp="1"/>
          </p:cNvSpPr>
          <p:nvPr>
            <p:ph type="body" sz="half" idx="2"/>
          </p:nvPr>
        </p:nvSpPr>
        <p:spPr/>
        <p:txBody>
          <a:bodyPr anchor="ctr">
            <a:normAutofit/>
          </a:bodyPr>
          <a:lstStyle/>
          <a:p>
            <a:r>
              <a:rPr lang="en-US" sz="2400" dirty="0"/>
              <a:t>…how different embedding spaces capture different notions of similarity?</a:t>
            </a:r>
            <a:endParaRPr lang="en-GB" sz="2400" dirty="0"/>
          </a:p>
        </p:txBody>
      </p:sp>
    </p:spTree>
    <p:extLst>
      <p:ext uri="{BB962C8B-B14F-4D97-AF65-F5344CB8AC3E}">
        <p14:creationId xmlns:p14="http://schemas.microsoft.com/office/powerpoint/2010/main" val="5646864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ACA9BD-4CAC-4BF8-87DB-6056FD3F1486}"/>
              </a:ext>
            </a:extLst>
          </p:cNvPr>
          <p:cNvSpPr>
            <a:spLocks noGrp="1"/>
          </p:cNvSpPr>
          <p:nvPr>
            <p:ph type="title"/>
          </p:nvPr>
        </p:nvSpPr>
        <p:spPr/>
        <p:txBody>
          <a:bodyPr/>
          <a:lstStyle/>
          <a:p>
            <a:r>
              <a:rPr lang="en-US" dirty="0"/>
              <a:t>DSSM trained on different types of data</a:t>
            </a:r>
            <a:endParaRPr lang="en-GB" dirty="0"/>
          </a:p>
        </p:txBody>
      </p:sp>
      <p:graphicFrame>
        <p:nvGraphicFramePr>
          <p:cNvPr id="13" name="Table 12">
            <a:extLst>
              <a:ext uri="{FF2B5EF4-FFF2-40B4-BE49-F238E27FC236}">
                <a16:creationId xmlns:a16="http://schemas.microsoft.com/office/drawing/2014/main" id="{6AC94AF5-6442-4ABF-B5E6-41A944D3FA8D}"/>
              </a:ext>
            </a:extLst>
          </p:cNvPr>
          <p:cNvGraphicFramePr>
            <a:graphicFrameLocks noGrp="1"/>
          </p:cNvGraphicFramePr>
          <p:nvPr>
            <p:extLst>
              <p:ext uri="{D42A27DB-BD31-4B8C-83A1-F6EECF244321}">
                <p14:modId xmlns:p14="http://schemas.microsoft.com/office/powerpoint/2010/main" val="1444814202"/>
              </p:ext>
            </p:extLst>
          </p:nvPr>
        </p:nvGraphicFramePr>
        <p:xfrm>
          <a:off x="910459" y="2391545"/>
          <a:ext cx="10371082" cy="1925320"/>
        </p:xfrm>
        <a:graphic>
          <a:graphicData uri="http://schemas.openxmlformats.org/drawingml/2006/table">
            <a:tbl>
              <a:tblPr firstRow="1">
                <a:tableStyleId>{7DF18680-E054-41AD-8BC1-D1AEF772440D}</a:tableStyleId>
              </a:tblPr>
              <a:tblGrid>
                <a:gridCol w="2267606">
                  <a:extLst>
                    <a:ext uri="{9D8B030D-6E8A-4147-A177-3AD203B41FA5}">
                      <a16:colId xmlns:a16="http://schemas.microsoft.com/office/drawing/2014/main" val="1423197699"/>
                    </a:ext>
                  </a:extLst>
                </a:gridCol>
                <a:gridCol w="3725917">
                  <a:extLst>
                    <a:ext uri="{9D8B030D-6E8A-4147-A177-3AD203B41FA5}">
                      <a16:colId xmlns:a16="http://schemas.microsoft.com/office/drawing/2014/main" val="846390860"/>
                    </a:ext>
                  </a:extLst>
                </a:gridCol>
                <a:gridCol w="1991711">
                  <a:extLst>
                    <a:ext uri="{9D8B030D-6E8A-4147-A177-3AD203B41FA5}">
                      <a16:colId xmlns:a16="http://schemas.microsoft.com/office/drawing/2014/main" val="3687460836"/>
                    </a:ext>
                  </a:extLst>
                </a:gridCol>
                <a:gridCol w="2385848">
                  <a:extLst>
                    <a:ext uri="{9D8B030D-6E8A-4147-A177-3AD203B41FA5}">
                      <a16:colId xmlns:a16="http://schemas.microsoft.com/office/drawing/2014/main" val="2736542785"/>
                    </a:ext>
                  </a:extLst>
                </a:gridCol>
              </a:tblGrid>
              <a:tr h="370840">
                <a:tc>
                  <a:txBody>
                    <a:bodyPr/>
                    <a:lstStyle/>
                    <a:p>
                      <a:r>
                        <a:rPr lang="en-US" sz="1400" dirty="0"/>
                        <a:t>Trained on pairs of…</a:t>
                      </a:r>
                      <a:endParaRPr lang="en-GB" sz="1400" dirty="0"/>
                    </a:p>
                  </a:txBody>
                  <a:tcPr/>
                </a:tc>
                <a:tc>
                  <a:txBody>
                    <a:bodyPr/>
                    <a:lstStyle/>
                    <a:p>
                      <a:r>
                        <a:rPr lang="en-US" sz="1400" dirty="0"/>
                        <a:t>Sample training data</a:t>
                      </a:r>
                      <a:endParaRPr lang="en-GB" sz="1400" dirty="0"/>
                    </a:p>
                  </a:txBody>
                  <a:tcPr/>
                </a:tc>
                <a:tc>
                  <a:txBody>
                    <a:bodyPr/>
                    <a:lstStyle/>
                    <a:p>
                      <a:r>
                        <a:rPr lang="en-US" sz="1400" dirty="0"/>
                        <a:t>Useful for?</a:t>
                      </a:r>
                      <a:endParaRPr lang="en-GB" sz="1400" dirty="0"/>
                    </a:p>
                  </a:txBody>
                  <a:tcPr/>
                </a:tc>
                <a:tc>
                  <a:txBody>
                    <a:bodyPr/>
                    <a:lstStyle/>
                    <a:p>
                      <a:r>
                        <a:rPr lang="en-US" sz="1400" dirty="0"/>
                        <a:t>Paper</a:t>
                      </a:r>
                      <a:endParaRPr lang="en-GB" sz="1400" dirty="0"/>
                    </a:p>
                  </a:txBody>
                  <a:tcPr/>
                </a:tc>
                <a:extLst>
                  <a:ext uri="{0D108BD9-81ED-4DB2-BD59-A6C34878D82A}">
                    <a16:rowId xmlns:a16="http://schemas.microsoft.com/office/drawing/2014/main" val="4255920734"/>
                  </a:ext>
                </a:extLst>
              </a:tr>
              <a:tr h="370840">
                <a:tc>
                  <a:txBody>
                    <a:bodyPr/>
                    <a:lstStyle/>
                    <a:p>
                      <a:r>
                        <a:rPr lang="en-US" sz="1400" dirty="0"/>
                        <a:t>Query and document titles</a:t>
                      </a:r>
                      <a:endParaRPr lang="en-GB" sz="1400" dirty="0"/>
                    </a:p>
                  </a:txBody>
                  <a:tcPr/>
                </a:tc>
                <a:tc>
                  <a:txBody>
                    <a:bodyPr/>
                    <a:lstStyle/>
                    <a:p>
                      <a:r>
                        <a:rPr lang="en-US" sz="1200" dirty="0"/>
                        <a:t>&lt;“things to do in </a:t>
                      </a:r>
                      <a:r>
                        <a:rPr lang="en-US" sz="1200" dirty="0" err="1"/>
                        <a:t>seattle</a:t>
                      </a:r>
                      <a:r>
                        <a:rPr lang="en-US" sz="1200" dirty="0"/>
                        <a:t>”, “</a:t>
                      </a:r>
                      <a:r>
                        <a:rPr lang="en-US" sz="1200" dirty="0" err="1"/>
                        <a:t>seattle</a:t>
                      </a:r>
                      <a:r>
                        <a:rPr lang="en-US" sz="1200" dirty="0"/>
                        <a:t> tourist attractions”&gt;</a:t>
                      </a:r>
                      <a:endParaRPr lang="en-GB" sz="1200" dirty="0"/>
                    </a:p>
                  </a:txBody>
                  <a:tcPr/>
                </a:tc>
                <a:tc>
                  <a:txBody>
                    <a:bodyPr/>
                    <a:lstStyle/>
                    <a:p>
                      <a:r>
                        <a:rPr lang="en-US" sz="1400" dirty="0"/>
                        <a:t>Document ranking</a:t>
                      </a:r>
                      <a:endParaRPr lang="en-GB" sz="1400" dirty="0"/>
                    </a:p>
                  </a:txBody>
                  <a:tcPr/>
                </a:tc>
                <a:tc>
                  <a:txBody>
                    <a:bodyPr/>
                    <a:lstStyle/>
                    <a:p>
                      <a:r>
                        <a:rPr lang="en-US" sz="1400" dirty="0"/>
                        <a:t>(Shen et al., 2014)</a:t>
                      </a:r>
                    </a:p>
                    <a:p>
                      <a:r>
                        <a:rPr lang="en-GB" sz="1400" dirty="0">
                          <a:hlinkClick r:id="rId2"/>
                        </a:rPr>
                        <a:t>https://dl.acm.org/citation...</a:t>
                      </a:r>
                      <a:endParaRPr lang="en-GB" sz="1400" dirty="0"/>
                    </a:p>
                  </a:txBody>
                  <a:tcPr/>
                </a:tc>
                <a:extLst>
                  <a:ext uri="{0D108BD9-81ED-4DB2-BD59-A6C34878D82A}">
                    <a16:rowId xmlns:a16="http://schemas.microsoft.com/office/drawing/2014/main" val="4006343577"/>
                  </a:ext>
                </a:extLst>
              </a:tr>
              <a:tr h="370840">
                <a:tc>
                  <a:txBody>
                    <a:bodyPr/>
                    <a:lstStyle/>
                    <a:p>
                      <a:r>
                        <a:rPr lang="en-US" sz="1400" dirty="0"/>
                        <a:t>Query prefix and suffix</a:t>
                      </a:r>
                      <a:endParaRPr lang="en-GB" sz="1400" dirty="0"/>
                    </a:p>
                  </a:txBody>
                  <a:tcPr/>
                </a:tc>
                <a:tc>
                  <a:txBody>
                    <a:bodyPr/>
                    <a:lstStyle/>
                    <a:p>
                      <a:r>
                        <a:rPr lang="en-US" sz="1200" dirty="0"/>
                        <a:t>&lt;“things to do in”, “</a:t>
                      </a:r>
                      <a:r>
                        <a:rPr lang="en-US" sz="1200" dirty="0" err="1"/>
                        <a:t>seattle</a:t>
                      </a:r>
                      <a:r>
                        <a:rPr lang="en-US" sz="1200" dirty="0"/>
                        <a:t>”&gt;</a:t>
                      </a:r>
                      <a:endParaRPr lang="en-GB" sz="1200" dirty="0"/>
                    </a:p>
                  </a:txBody>
                  <a:tcPr/>
                </a:tc>
                <a:tc>
                  <a:txBody>
                    <a:bodyPr/>
                    <a:lstStyle/>
                    <a:p>
                      <a:r>
                        <a:rPr lang="en-US" sz="1400" dirty="0"/>
                        <a:t>Query auto-completion</a:t>
                      </a:r>
                      <a:endParaRPr lang="en-GB" sz="1400" dirty="0"/>
                    </a:p>
                  </a:txBody>
                  <a:tcPr/>
                </a:tc>
                <a:tc>
                  <a:txBody>
                    <a:bodyPr/>
                    <a:lstStyle/>
                    <a:p>
                      <a:r>
                        <a:rPr lang="en-US" sz="1400" dirty="0"/>
                        <a:t>(Mitra and Craswell, 2015)</a:t>
                      </a:r>
                    </a:p>
                    <a:p>
                      <a:r>
                        <a:rPr lang="en-GB" sz="1400" dirty="0">
                          <a:hlinkClick r:id="rId3"/>
                        </a:rPr>
                        <a:t>https://dl.acm.org/citation...</a:t>
                      </a:r>
                      <a:endParaRPr lang="en-GB" sz="1400" dirty="0"/>
                    </a:p>
                  </a:txBody>
                  <a:tcPr/>
                </a:tc>
                <a:extLst>
                  <a:ext uri="{0D108BD9-81ED-4DB2-BD59-A6C34878D82A}">
                    <a16:rowId xmlns:a16="http://schemas.microsoft.com/office/drawing/2014/main" val="2915242702"/>
                  </a:ext>
                </a:extLst>
              </a:tr>
              <a:tr h="370840">
                <a:tc>
                  <a:txBody>
                    <a:bodyPr/>
                    <a:lstStyle/>
                    <a:p>
                      <a:r>
                        <a:rPr lang="en-US" sz="1400" dirty="0"/>
                        <a:t>Consecutive queries in user sessions</a:t>
                      </a:r>
                      <a:endParaRPr lang="en-GB" sz="1400" dirty="0"/>
                    </a:p>
                  </a:txBody>
                  <a:tcPr/>
                </a:tc>
                <a:tc>
                  <a:txBody>
                    <a:bodyPr/>
                    <a:lstStyle/>
                    <a:p>
                      <a:r>
                        <a:rPr lang="en-US" sz="1200" dirty="0"/>
                        <a:t>&lt;“things to do in </a:t>
                      </a:r>
                      <a:r>
                        <a:rPr lang="en-US" sz="1200" dirty="0" err="1"/>
                        <a:t>seattle</a:t>
                      </a:r>
                      <a:r>
                        <a:rPr lang="en-US" sz="1200" dirty="0"/>
                        <a:t>”, “space needle”&gt;</a:t>
                      </a:r>
                      <a:endParaRPr lang="en-GB" sz="1200" dirty="0"/>
                    </a:p>
                  </a:txBody>
                  <a:tcPr/>
                </a:tc>
                <a:tc>
                  <a:txBody>
                    <a:bodyPr/>
                    <a:lstStyle/>
                    <a:p>
                      <a:r>
                        <a:rPr lang="en-US" sz="1400" dirty="0"/>
                        <a:t>Next query suggestion</a:t>
                      </a:r>
                      <a:endParaRPr lang="en-GB" sz="1400" dirty="0"/>
                    </a:p>
                  </a:txBody>
                  <a:tcPr/>
                </a:tc>
                <a:tc>
                  <a:txBody>
                    <a:bodyPr/>
                    <a:lstStyle/>
                    <a:p>
                      <a:r>
                        <a:rPr lang="en-US" sz="1400" dirty="0"/>
                        <a:t>(Mitra, 2015)</a:t>
                      </a:r>
                    </a:p>
                    <a:p>
                      <a:r>
                        <a:rPr lang="en-GB" sz="1400" dirty="0">
                          <a:hlinkClick r:id="rId4"/>
                        </a:rPr>
                        <a:t>https://dl.acm.org/citation...</a:t>
                      </a:r>
                      <a:endParaRPr lang="en-GB" sz="1400" dirty="0"/>
                    </a:p>
                  </a:txBody>
                  <a:tcPr/>
                </a:tc>
                <a:extLst>
                  <a:ext uri="{0D108BD9-81ED-4DB2-BD59-A6C34878D82A}">
                    <a16:rowId xmlns:a16="http://schemas.microsoft.com/office/drawing/2014/main" val="178106315"/>
                  </a:ext>
                </a:extLst>
              </a:tr>
            </a:tbl>
          </a:graphicData>
        </a:graphic>
      </p:graphicFrame>
      <p:sp>
        <p:nvSpPr>
          <p:cNvPr id="2" name="TextBox 1">
            <a:extLst>
              <a:ext uri="{FF2B5EF4-FFF2-40B4-BE49-F238E27FC236}">
                <a16:creationId xmlns:a16="http://schemas.microsoft.com/office/drawing/2014/main" id="{C050BBDD-D6EA-4144-99E3-E5CB04D6D24E}"/>
              </a:ext>
            </a:extLst>
          </p:cNvPr>
          <p:cNvSpPr txBox="1"/>
          <p:nvPr/>
        </p:nvSpPr>
        <p:spPr>
          <a:xfrm>
            <a:off x="2055288" y="4743567"/>
            <a:ext cx="8081424" cy="954107"/>
          </a:xfrm>
          <a:prstGeom prst="rect">
            <a:avLst/>
          </a:prstGeom>
          <a:noFill/>
        </p:spPr>
        <p:txBody>
          <a:bodyPr wrap="square" rtlCol="0">
            <a:spAutoFit/>
          </a:bodyPr>
          <a:lstStyle/>
          <a:p>
            <a:pPr algn="ctr"/>
            <a:r>
              <a:rPr lang="en-US" sz="2800" dirty="0"/>
              <a:t>Each model captures a different notion of similarity (or regularity) in the learnt embedding space</a:t>
            </a:r>
            <a:endParaRPr lang="en-GB" sz="2800" dirty="0"/>
          </a:p>
        </p:txBody>
      </p:sp>
      <p:sp>
        <p:nvSpPr>
          <p:cNvPr id="5" name="Rectangle 4">
            <a:extLst>
              <a:ext uri="{FF2B5EF4-FFF2-40B4-BE49-F238E27FC236}">
                <a16:creationId xmlns:a16="http://schemas.microsoft.com/office/drawing/2014/main" id="{351C830D-E42C-4A29-B34A-EBFE74B1E6B2}"/>
              </a:ext>
            </a:extLst>
          </p:cNvPr>
          <p:cNvSpPr/>
          <p:nvPr/>
        </p:nvSpPr>
        <p:spPr>
          <a:xfrm>
            <a:off x="179651" y="6204337"/>
            <a:ext cx="11832699" cy="646331"/>
          </a:xfrm>
          <a:prstGeom prst="rect">
            <a:avLst/>
          </a:prstGeom>
        </p:spPr>
        <p:txBody>
          <a:bodyPr wrap="square">
            <a:spAutoFit/>
          </a:bodyPr>
          <a:lstStyle/>
          <a:p>
            <a:pPr lvl="0" algn="ctr" defTabSz="914400">
              <a:defRPr/>
            </a:pPr>
            <a:r>
              <a:rPr lang="en-GB" sz="1200" dirty="0"/>
              <a:t>Yelong Shen, Xiaodong He, Jianfeng Gao, Li Deng, and </a:t>
            </a:r>
            <a:r>
              <a:rPr lang="en-GB" sz="1200" dirty="0" err="1"/>
              <a:t>Gregoire</a:t>
            </a:r>
            <a:r>
              <a:rPr lang="en-GB" sz="1200" dirty="0"/>
              <a:t> </a:t>
            </a:r>
            <a:r>
              <a:rPr lang="en-GB" sz="1200" dirty="0" err="1"/>
              <a:t>Mesnil</a:t>
            </a:r>
            <a:r>
              <a:rPr lang="en-GB" sz="1200" dirty="0"/>
              <a:t>. </a:t>
            </a:r>
            <a:r>
              <a:rPr lang="en-GB" sz="1200" dirty="0">
                <a:hlinkClick r:id="rId5"/>
              </a:rPr>
              <a:t>A latent semantic model with convolutional-pooling structure for information retrieval</a:t>
            </a:r>
            <a:r>
              <a:rPr lang="en-GB" sz="1200" dirty="0"/>
              <a:t>. In CIKM, 2014.</a:t>
            </a:r>
          </a:p>
          <a:p>
            <a:pPr lvl="0" algn="ctr" defTabSz="914400">
              <a:defRPr/>
            </a:pPr>
            <a:r>
              <a:rPr lang="en-GB" sz="1200" dirty="0"/>
              <a:t>Bhaskar Mitra and Nick Craswell. </a:t>
            </a:r>
            <a:r>
              <a:rPr lang="en-GB" sz="1200" dirty="0">
                <a:hlinkClick r:id="rId6"/>
              </a:rPr>
              <a:t>Query auto-completion for rare prefixes</a:t>
            </a:r>
            <a:r>
              <a:rPr lang="en-GB" sz="1200" dirty="0"/>
              <a:t>. In CIKM, 2015.</a:t>
            </a:r>
          </a:p>
          <a:p>
            <a:pPr lvl="0" algn="ctr" defTabSz="914400">
              <a:defRPr/>
            </a:pPr>
            <a:r>
              <a:rPr lang="en-GB" sz="1200" dirty="0"/>
              <a:t>Bhaskar Mitra. </a:t>
            </a:r>
            <a:r>
              <a:rPr lang="en-GB" sz="1200" dirty="0">
                <a:hlinkClick r:id="rId7"/>
              </a:rPr>
              <a:t>Exploring session context using distributed representations of queries and reformulations</a:t>
            </a:r>
            <a:r>
              <a:rPr lang="en-GB" sz="1200" dirty="0"/>
              <a:t>. In SIGIR, 2015.</a:t>
            </a:r>
          </a:p>
        </p:txBody>
      </p:sp>
    </p:spTree>
    <p:extLst>
      <p:ext uri="{BB962C8B-B14F-4D97-AF65-F5344CB8AC3E}">
        <p14:creationId xmlns:p14="http://schemas.microsoft.com/office/powerpoint/2010/main" val="16449302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1">
            <a:extLst>
              <a:ext uri="{FF2B5EF4-FFF2-40B4-BE49-F238E27FC236}">
                <a16:creationId xmlns:a16="http://schemas.microsoft.com/office/drawing/2014/main" id="{63A6816D-63AD-4EFF-A3D1-CECF43081674}"/>
              </a:ext>
            </a:extLst>
          </p:cNvPr>
          <p:cNvPicPr>
            <a:picLocks noChangeAspect="1"/>
          </p:cNvPicPr>
          <p:nvPr/>
        </p:nvPicPr>
        <p:blipFill>
          <a:blip r:embed="rId2"/>
          <a:stretch>
            <a:fillRect/>
          </a:stretch>
        </p:blipFill>
        <p:spPr>
          <a:xfrm>
            <a:off x="2327997" y="3577745"/>
            <a:ext cx="7536007" cy="2162554"/>
          </a:xfrm>
          <a:prstGeom prst="rect">
            <a:avLst/>
          </a:prstGeom>
        </p:spPr>
      </p:pic>
      <p:sp>
        <p:nvSpPr>
          <p:cNvPr id="3" name="TextBox 2">
            <a:extLst>
              <a:ext uri="{FF2B5EF4-FFF2-40B4-BE49-F238E27FC236}">
                <a16:creationId xmlns:a16="http://schemas.microsoft.com/office/drawing/2014/main" id="{3E6DFF46-8840-4AE0-B200-28F68D37EE66}"/>
              </a:ext>
            </a:extLst>
          </p:cNvPr>
          <p:cNvSpPr txBox="1"/>
          <p:nvPr/>
        </p:nvSpPr>
        <p:spPr>
          <a:xfrm flipH="1">
            <a:off x="2335978" y="2408756"/>
            <a:ext cx="7516868" cy="923330"/>
          </a:xfrm>
          <a:prstGeom prst="rect">
            <a:avLst/>
          </a:prstGeom>
          <a:noFill/>
        </p:spPr>
        <p:txBody>
          <a:bodyPr wrap="square" rtlCol="0">
            <a:spAutoFit/>
          </a:bodyPr>
          <a:lstStyle/>
          <a:p>
            <a:r>
              <a:rPr lang="en-US" dirty="0"/>
              <a:t>Nearest neighbors for “</a:t>
            </a:r>
            <a:r>
              <a:rPr lang="en-US" dirty="0" err="1"/>
              <a:t>seattle</a:t>
            </a:r>
            <a:r>
              <a:rPr lang="en-US" dirty="0"/>
              <a:t>” and “</a:t>
            </a:r>
            <a:r>
              <a:rPr lang="en-US" dirty="0" err="1"/>
              <a:t>taylor</a:t>
            </a:r>
            <a:r>
              <a:rPr lang="en-US" dirty="0"/>
              <a:t> swift” based on two DSSM models – one trained on query-document pairs and the other trained on query prefix-suffix pairs</a:t>
            </a:r>
            <a:endParaRPr lang="en-GB" dirty="0"/>
          </a:p>
        </p:txBody>
      </p:sp>
      <p:sp>
        <p:nvSpPr>
          <p:cNvPr id="2" name="Title 1">
            <a:extLst>
              <a:ext uri="{FF2B5EF4-FFF2-40B4-BE49-F238E27FC236}">
                <a16:creationId xmlns:a16="http://schemas.microsoft.com/office/drawing/2014/main" id="{1CAD7C05-D707-4B45-A7AA-73607F97E671}"/>
              </a:ext>
            </a:extLst>
          </p:cNvPr>
          <p:cNvSpPr>
            <a:spLocks noGrp="1"/>
          </p:cNvSpPr>
          <p:nvPr>
            <p:ph type="title"/>
          </p:nvPr>
        </p:nvSpPr>
        <p:spPr/>
        <p:txBody>
          <a:bodyPr/>
          <a:lstStyle/>
          <a:p>
            <a:r>
              <a:rPr lang="en-US" dirty="0"/>
              <a:t>Different regularities in different embedding spaces</a:t>
            </a:r>
            <a:endParaRPr lang="en-GB" dirty="0"/>
          </a:p>
        </p:txBody>
      </p:sp>
      <p:sp>
        <p:nvSpPr>
          <p:cNvPr id="5" name="Rectangle 4">
            <a:extLst>
              <a:ext uri="{FF2B5EF4-FFF2-40B4-BE49-F238E27FC236}">
                <a16:creationId xmlns:a16="http://schemas.microsoft.com/office/drawing/2014/main" id="{5F919A4B-4BCE-4931-B776-0935C8C46C35}"/>
              </a:ext>
            </a:extLst>
          </p:cNvPr>
          <p:cNvSpPr/>
          <p:nvPr/>
        </p:nvSpPr>
        <p:spPr>
          <a:xfrm>
            <a:off x="179651" y="6379954"/>
            <a:ext cx="11832699" cy="461665"/>
          </a:xfrm>
          <a:prstGeom prst="rect">
            <a:avLst/>
          </a:prstGeom>
        </p:spPr>
        <p:txBody>
          <a:bodyPr wrap="square">
            <a:spAutoFit/>
          </a:bodyPr>
          <a:lstStyle/>
          <a:p>
            <a:pPr lvl="0" algn="ctr" defTabSz="914400">
              <a:defRPr/>
            </a:pPr>
            <a:r>
              <a:rPr lang="en-GB" sz="1200" dirty="0"/>
              <a:t>Yelong Shen, Xiaodong He, Jianfeng Gao, Li Deng, and </a:t>
            </a:r>
            <a:r>
              <a:rPr lang="en-GB" sz="1200" dirty="0" err="1"/>
              <a:t>Gregoire</a:t>
            </a:r>
            <a:r>
              <a:rPr lang="en-GB" sz="1200" dirty="0"/>
              <a:t> </a:t>
            </a:r>
            <a:r>
              <a:rPr lang="en-GB" sz="1200" dirty="0" err="1"/>
              <a:t>Mesnil</a:t>
            </a:r>
            <a:r>
              <a:rPr lang="en-GB" sz="1200" dirty="0"/>
              <a:t>. </a:t>
            </a:r>
            <a:r>
              <a:rPr lang="en-GB" sz="1200" dirty="0">
                <a:hlinkClick r:id="rId3"/>
              </a:rPr>
              <a:t>A latent semantic model with convolutional-pooling structure for information retrieval</a:t>
            </a:r>
            <a:r>
              <a:rPr lang="en-GB" sz="1200" dirty="0"/>
              <a:t>. In CIKM, 2014.</a:t>
            </a:r>
          </a:p>
          <a:p>
            <a:pPr lvl="0" algn="ctr" defTabSz="914400">
              <a:defRPr/>
            </a:pPr>
            <a:r>
              <a:rPr lang="en-GB" sz="1200" dirty="0"/>
              <a:t>Bhaskar Mitra and Nick Craswell. </a:t>
            </a:r>
            <a:r>
              <a:rPr lang="en-GB" sz="1200" dirty="0">
                <a:hlinkClick r:id="rId4"/>
              </a:rPr>
              <a:t>Query auto-completion for rare prefixes</a:t>
            </a:r>
            <a:r>
              <a:rPr lang="en-GB" sz="1200" dirty="0"/>
              <a:t>. In CIKM, 2015.</a:t>
            </a:r>
          </a:p>
        </p:txBody>
      </p:sp>
    </p:spTree>
    <p:extLst>
      <p:ext uri="{BB962C8B-B14F-4D97-AF65-F5344CB8AC3E}">
        <p14:creationId xmlns:p14="http://schemas.microsoft.com/office/powerpoint/2010/main" val="26785181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9686-AFC9-4E52-8AD6-EA9285EA2F28}"/>
              </a:ext>
            </a:extLst>
          </p:cNvPr>
          <p:cNvSpPr>
            <a:spLocks noGrp="1"/>
          </p:cNvSpPr>
          <p:nvPr>
            <p:ph type="title"/>
          </p:nvPr>
        </p:nvSpPr>
        <p:spPr/>
        <p:txBody>
          <a:bodyPr/>
          <a:lstStyle/>
          <a:p>
            <a:r>
              <a:rPr lang="en-US" dirty="0"/>
              <a:t>Different regularities in different embedding spaces</a:t>
            </a:r>
            <a:endParaRPr lang="en-GB" dirty="0"/>
          </a:p>
        </p:txBody>
      </p:sp>
      <p:pic>
        <p:nvPicPr>
          <p:cNvPr id="4" name="Picture 3">
            <a:extLst>
              <a:ext uri="{FF2B5EF4-FFF2-40B4-BE49-F238E27FC236}">
                <a16:creationId xmlns:a16="http://schemas.microsoft.com/office/drawing/2014/main" id="{7B5F7275-55DF-4A5B-834D-793FAD4CA613}"/>
              </a:ext>
            </a:extLst>
          </p:cNvPr>
          <p:cNvPicPr>
            <a:picLocks noChangeAspect="1"/>
          </p:cNvPicPr>
          <p:nvPr/>
        </p:nvPicPr>
        <p:blipFill>
          <a:blip r:embed="rId2"/>
          <a:stretch>
            <a:fillRect/>
          </a:stretch>
        </p:blipFill>
        <p:spPr>
          <a:xfrm>
            <a:off x="893132" y="3768421"/>
            <a:ext cx="6683244" cy="2531046"/>
          </a:xfrm>
          <a:prstGeom prst="rect">
            <a:avLst/>
          </a:prstGeom>
        </p:spPr>
      </p:pic>
      <p:grpSp>
        <p:nvGrpSpPr>
          <p:cNvPr id="8" name="Group 7">
            <a:extLst>
              <a:ext uri="{FF2B5EF4-FFF2-40B4-BE49-F238E27FC236}">
                <a16:creationId xmlns:a16="http://schemas.microsoft.com/office/drawing/2014/main" id="{55A7565D-93D6-4B69-B690-BD6D00EDA33F}"/>
              </a:ext>
            </a:extLst>
          </p:cNvPr>
          <p:cNvGrpSpPr/>
          <p:nvPr/>
        </p:nvGrpSpPr>
        <p:grpSpPr>
          <a:xfrm>
            <a:off x="8034724" y="1883260"/>
            <a:ext cx="3740555" cy="4416207"/>
            <a:chOff x="8101337" y="2031938"/>
            <a:chExt cx="3740555" cy="4416207"/>
          </a:xfrm>
        </p:grpSpPr>
        <p:pic>
          <p:nvPicPr>
            <p:cNvPr id="5" name="Content Placeholder 7">
              <a:extLst>
                <a:ext uri="{FF2B5EF4-FFF2-40B4-BE49-F238E27FC236}">
                  <a16:creationId xmlns:a16="http://schemas.microsoft.com/office/drawing/2014/main" id="{7DAA033B-91E3-4C10-B119-BF38636A5465}"/>
                </a:ext>
              </a:extLst>
            </p:cNvPr>
            <p:cNvPicPr>
              <a:picLocks noChangeAspect="1"/>
            </p:cNvPicPr>
            <p:nvPr/>
          </p:nvPicPr>
          <p:blipFill>
            <a:blip r:embed="rId3"/>
            <a:stretch>
              <a:fillRect/>
            </a:stretch>
          </p:blipFill>
          <p:spPr>
            <a:xfrm>
              <a:off x="8101337" y="2707590"/>
              <a:ext cx="3740555" cy="3740555"/>
            </a:xfrm>
            <a:prstGeom prst="rect">
              <a:avLst/>
            </a:prstGeom>
          </p:spPr>
        </p:pic>
        <p:sp>
          <p:nvSpPr>
            <p:cNvPr id="7" name="TextBox 6">
              <a:extLst>
                <a:ext uri="{FF2B5EF4-FFF2-40B4-BE49-F238E27FC236}">
                  <a16:creationId xmlns:a16="http://schemas.microsoft.com/office/drawing/2014/main" id="{5FCC2281-8DA2-4992-82E1-2BF3DE3D4855}"/>
                </a:ext>
              </a:extLst>
            </p:cNvPr>
            <p:cNvSpPr txBox="1"/>
            <p:nvPr/>
          </p:nvSpPr>
          <p:spPr>
            <a:xfrm flipH="1">
              <a:off x="8101337" y="2031938"/>
              <a:ext cx="3740554" cy="584775"/>
            </a:xfrm>
            <a:prstGeom prst="rect">
              <a:avLst/>
            </a:prstGeom>
            <a:noFill/>
          </p:spPr>
          <p:txBody>
            <a:bodyPr wrap="square" rtlCol="0">
              <a:spAutoFit/>
            </a:bodyPr>
            <a:lstStyle/>
            <a:p>
              <a:pPr algn="ctr"/>
              <a:r>
                <a:rPr lang="en-US" sz="1600" dirty="0">
                  <a:latin typeface="Segoe UI" panose="020B0502040204020203" pitchFamily="34" charset="0"/>
                  <a:cs typeface="Segoe UI" panose="020B0502040204020203" pitchFamily="34" charset="0"/>
                </a:rPr>
                <a:t>Groups of similar search intent transitions from a query log</a:t>
              </a:r>
              <a:endParaRPr lang="en-GB" sz="1600" dirty="0">
                <a:latin typeface="Segoe UI" panose="020B0502040204020203" pitchFamily="34" charset="0"/>
                <a:cs typeface="Segoe UI" panose="020B0502040204020203" pitchFamily="34" charset="0"/>
              </a:endParaRPr>
            </a:p>
          </p:txBody>
        </p:sp>
      </p:grpSp>
      <p:sp>
        <p:nvSpPr>
          <p:cNvPr id="3" name="Content Placeholder 2">
            <a:extLst>
              <a:ext uri="{FF2B5EF4-FFF2-40B4-BE49-F238E27FC236}">
                <a16:creationId xmlns:a16="http://schemas.microsoft.com/office/drawing/2014/main" id="{10F612BE-54B1-4477-B84D-93789DE387A3}"/>
              </a:ext>
            </a:extLst>
          </p:cNvPr>
          <p:cNvSpPr>
            <a:spLocks noGrp="1"/>
          </p:cNvSpPr>
          <p:nvPr>
            <p:ph idx="1"/>
          </p:nvPr>
        </p:nvSpPr>
        <p:spPr>
          <a:xfrm>
            <a:off x="893132" y="2236871"/>
            <a:ext cx="5872393" cy="1531550"/>
          </a:xfrm>
        </p:spPr>
        <p:txBody>
          <a:bodyPr>
            <a:noAutofit/>
          </a:bodyPr>
          <a:lstStyle/>
          <a:p>
            <a:pPr marL="0" indent="0">
              <a:buNone/>
            </a:pPr>
            <a:r>
              <a:rPr lang="en-US" dirty="0"/>
              <a:t>The DSSM trained on session query pairs can capture regularities in the query space (similar to word2vec for terms)</a:t>
            </a:r>
            <a:endParaRPr lang="en-GB" dirty="0"/>
          </a:p>
        </p:txBody>
      </p:sp>
      <p:sp>
        <p:nvSpPr>
          <p:cNvPr id="9" name="Rectangle 8">
            <a:extLst>
              <a:ext uri="{FF2B5EF4-FFF2-40B4-BE49-F238E27FC236}">
                <a16:creationId xmlns:a16="http://schemas.microsoft.com/office/drawing/2014/main" id="{56239F01-7EDB-4E29-BAD6-5085E4A11B52}"/>
              </a:ext>
            </a:extLst>
          </p:cNvPr>
          <p:cNvSpPr/>
          <p:nvPr/>
        </p:nvSpPr>
        <p:spPr>
          <a:xfrm>
            <a:off x="179651" y="6561620"/>
            <a:ext cx="11832699" cy="276999"/>
          </a:xfrm>
          <a:prstGeom prst="rect">
            <a:avLst/>
          </a:prstGeom>
        </p:spPr>
        <p:txBody>
          <a:bodyPr wrap="square">
            <a:spAutoFit/>
          </a:bodyPr>
          <a:lstStyle/>
          <a:p>
            <a:pPr lvl="0" algn="ctr" defTabSz="914400">
              <a:defRPr/>
            </a:pPr>
            <a:r>
              <a:rPr lang="en-GB" sz="1200" dirty="0"/>
              <a:t>Bhaskar Mitra. </a:t>
            </a:r>
            <a:r>
              <a:rPr lang="en-GB" sz="1200" dirty="0">
                <a:hlinkClick r:id="rId4"/>
              </a:rPr>
              <a:t>Exploring session context using distributed representations of queries and reformulations</a:t>
            </a:r>
            <a:r>
              <a:rPr lang="en-GB" sz="1200" dirty="0"/>
              <a:t>. In SIGIR, 2015.</a:t>
            </a:r>
          </a:p>
        </p:txBody>
      </p:sp>
    </p:spTree>
    <p:extLst>
      <p:ext uri="{BB962C8B-B14F-4D97-AF65-F5344CB8AC3E}">
        <p14:creationId xmlns:p14="http://schemas.microsoft.com/office/powerpoint/2010/main" val="37554370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9686-AFC9-4E52-8AD6-EA9285EA2F28}"/>
              </a:ext>
            </a:extLst>
          </p:cNvPr>
          <p:cNvSpPr>
            <a:spLocks noGrp="1"/>
          </p:cNvSpPr>
          <p:nvPr>
            <p:ph type="title"/>
          </p:nvPr>
        </p:nvSpPr>
        <p:spPr>
          <a:xfrm>
            <a:off x="1141413" y="867103"/>
            <a:ext cx="9905998" cy="2417380"/>
          </a:xfrm>
        </p:spPr>
        <p:txBody>
          <a:bodyPr>
            <a:normAutofit/>
          </a:bodyPr>
          <a:lstStyle/>
          <a:p>
            <a:r>
              <a:rPr lang="en-US" dirty="0"/>
              <a:t>DSSM trained on Session query pairs Allows for analogies over short text! </a:t>
            </a:r>
            <a:br>
              <a:rPr lang="en-GB" dirty="0"/>
            </a:br>
            <a:endParaRPr lang="en-GB" dirty="0"/>
          </a:p>
        </p:txBody>
      </p:sp>
      <p:pic>
        <p:nvPicPr>
          <p:cNvPr id="7" name="Picture 6">
            <a:extLst>
              <a:ext uri="{FF2B5EF4-FFF2-40B4-BE49-F238E27FC236}">
                <a16:creationId xmlns:a16="http://schemas.microsoft.com/office/drawing/2014/main" id="{569CCF8B-1B9E-4C96-8BB0-4D466240673A}"/>
              </a:ext>
            </a:extLst>
          </p:cNvPr>
          <p:cNvPicPr>
            <a:picLocks noChangeAspect="1"/>
          </p:cNvPicPr>
          <p:nvPr/>
        </p:nvPicPr>
        <p:blipFill>
          <a:blip r:embed="rId2"/>
          <a:stretch>
            <a:fillRect/>
          </a:stretch>
        </p:blipFill>
        <p:spPr>
          <a:xfrm>
            <a:off x="1498598" y="2540689"/>
            <a:ext cx="9191625" cy="3724275"/>
          </a:xfrm>
          <a:prstGeom prst="rect">
            <a:avLst/>
          </a:prstGeom>
        </p:spPr>
      </p:pic>
      <p:sp>
        <p:nvSpPr>
          <p:cNvPr id="4" name="Rectangle 3">
            <a:extLst>
              <a:ext uri="{FF2B5EF4-FFF2-40B4-BE49-F238E27FC236}">
                <a16:creationId xmlns:a16="http://schemas.microsoft.com/office/drawing/2014/main" id="{88D70B81-7AC3-4095-80B1-14B7F3B6862D}"/>
              </a:ext>
            </a:extLst>
          </p:cNvPr>
          <p:cNvSpPr/>
          <p:nvPr/>
        </p:nvSpPr>
        <p:spPr>
          <a:xfrm>
            <a:off x="179651" y="6561620"/>
            <a:ext cx="11832699" cy="276999"/>
          </a:xfrm>
          <a:prstGeom prst="rect">
            <a:avLst/>
          </a:prstGeom>
        </p:spPr>
        <p:txBody>
          <a:bodyPr wrap="square">
            <a:spAutoFit/>
          </a:bodyPr>
          <a:lstStyle/>
          <a:p>
            <a:pPr lvl="0" algn="ctr" defTabSz="914400">
              <a:defRPr/>
            </a:pPr>
            <a:r>
              <a:rPr lang="en-GB" sz="1200" dirty="0"/>
              <a:t>Bhaskar Mitra. </a:t>
            </a:r>
            <a:r>
              <a:rPr lang="en-GB" sz="1200" dirty="0">
                <a:hlinkClick r:id="rId3"/>
              </a:rPr>
              <a:t>Exploring session context using distributed representations of queries and reformulations</a:t>
            </a:r>
            <a:r>
              <a:rPr lang="en-GB" sz="1200" dirty="0"/>
              <a:t>. In SIGIR, 2015.</a:t>
            </a:r>
          </a:p>
        </p:txBody>
      </p:sp>
    </p:spTree>
    <p:extLst>
      <p:ext uri="{BB962C8B-B14F-4D97-AF65-F5344CB8AC3E}">
        <p14:creationId xmlns:p14="http://schemas.microsoft.com/office/powerpoint/2010/main" val="11797289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8905-4732-488B-990F-A1CACDB10C92}"/>
              </a:ext>
            </a:extLst>
          </p:cNvPr>
          <p:cNvSpPr>
            <a:spLocks noGrp="1"/>
          </p:cNvSpPr>
          <p:nvPr>
            <p:ph type="title"/>
          </p:nvPr>
        </p:nvSpPr>
        <p:spPr>
          <a:xfrm>
            <a:off x="1141413" y="609600"/>
            <a:ext cx="5204886" cy="1639886"/>
          </a:xfrm>
        </p:spPr>
        <p:txBody>
          <a:bodyPr/>
          <a:lstStyle/>
          <a:p>
            <a:r>
              <a:rPr lang="en-US" dirty="0"/>
              <a:t>Interaction-based networks</a:t>
            </a:r>
            <a:endParaRPr lang="en-GB" dirty="0"/>
          </a:p>
        </p:txBody>
      </p:sp>
      <p:pic>
        <p:nvPicPr>
          <p:cNvPr id="7" name="Picture 6">
            <a:extLst>
              <a:ext uri="{FF2B5EF4-FFF2-40B4-BE49-F238E27FC236}">
                <a16:creationId xmlns:a16="http://schemas.microsoft.com/office/drawing/2014/main" id="{3833FAE5-84D1-48B8-BC56-DAFBD98F0EC6}"/>
              </a:ext>
            </a:extLst>
          </p:cNvPr>
          <p:cNvPicPr>
            <a:picLocks noChangeAspect="1"/>
          </p:cNvPicPr>
          <p:nvPr/>
        </p:nvPicPr>
        <p:blipFill>
          <a:blip r:embed="rId2"/>
          <a:stretch>
            <a:fillRect/>
          </a:stretch>
        </p:blipFill>
        <p:spPr>
          <a:xfrm>
            <a:off x="6346299" y="2773478"/>
            <a:ext cx="5700682" cy="2894647"/>
          </a:xfrm>
          <a:prstGeom prst="rect">
            <a:avLst/>
          </a:prstGeom>
        </p:spPr>
      </p:pic>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BCCFB5FE-0135-4D5B-A803-670FA2CB9476}"/>
                  </a:ext>
                </a:extLst>
              </p:cNvPr>
              <p:cNvSpPr>
                <a:spLocks noGrp="1"/>
              </p:cNvSpPr>
              <p:nvPr>
                <p:ph type="body" sz="half" idx="2"/>
              </p:nvPr>
            </p:nvSpPr>
            <p:spPr>
              <a:xfrm>
                <a:off x="1141409" y="2773478"/>
                <a:ext cx="5628783" cy="3017722"/>
              </a:xfrm>
            </p:spPr>
            <p:txBody>
              <a:bodyPr vert="horz" lIns="91440" tIns="45720" rIns="91440" bIns="45720" rtlCol="0">
                <a:normAutofit fontScale="92500" lnSpcReduction="20000"/>
              </a:bodyPr>
              <a:lstStyle/>
              <a:p>
                <a:pPr>
                  <a:spcBef>
                    <a:spcPts val="1800"/>
                  </a:spcBef>
                </a:pPr>
                <a:r>
                  <a:rPr lang="en-US" sz="1800" dirty="0"/>
                  <a:t>Typically a document is relevant if some part of the document contains information relevant to the query</a:t>
                </a:r>
              </a:p>
              <a:p>
                <a:pPr>
                  <a:spcBef>
                    <a:spcPts val="1800"/>
                  </a:spcBef>
                </a:pPr>
                <a:r>
                  <a:rPr lang="en-US" sz="1800" dirty="0"/>
                  <a:t>Interaction matrix </a:t>
                </a:r>
                <a14:m>
                  <m:oMath xmlns:m="http://schemas.openxmlformats.org/officeDocument/2006/math">
                    <m:r>
                      <a:rPr lang="en-US" sz="1800">
                        <a:latin typeface="Cambria Math" panose="02040503050406030204" pitchFamily="18" charset="0"/>
                      </a:rPr>
                      <m:t>𝑋</m:t>
                    </m:r>
                  </m:oMath>
                </a14:m>
                <a:r>
                  <a:rPr lang="en-US" sz="1800" dirty="0"/>
                  <a:t>—where </a:t>
                </a:r>
                <a14:m>
                  <m:oMath xmlns:m="http://schemas.openxmlformats.org/officeDocument/2006/math">
                    <m:sSub>
                      <m:sSubPr>
                        <m:ctrlPr>
                          <a:rPr lang="en-US" sz="180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𝑖𝑗</m:t>
                        </m:r>
                      </m:sub>
                    </m:sSub>
                  </m:oMath>
                </a14:m>
                <a:r>
                  <a:rPr lang="en-US" sz="1800" dirty="0"/>
                  <a:t> is obtained by comparing the i</a:t>
                </a:r>
                <a:r>
                  <a:rPr lang="en-US" sz="1800" baseline="30000" dirty="0"/>
                  <a:t>th</a:t>
                </a:r>
                <a:r>
                  <a:rPr lang="en-US" sz="1800" dirty="0"/>
                  <a:t> window over query terms with the j</a:t>
                </a:r>
                <a:r>
                  <a:rPr lang="en-US" sz="1800" baseline="30000" dirty="0"/>
                  <a:t>th</a:t>
                </a:r>
                <a:r>
                  <a:rPr lang="en-US" sz="1800" dirty="0"/>
                  <a:t> window over the document terms—captures evidence of relevance from different parts of the document</a:t>
                </a:r>
              </a:p>
              <a:p>
                <a:pPr>
                  <a:spcBef>
                    <a:spcPts val="1800"/>
                  </a:spcBef>
                </a:pPr>
                <a:r>
                  <a:rPr lang="en-US" sz="1800" dirty="0"/>
                  <a:t>Additional neural network layers can inspect the interaction matrix and aggregate the evidence to estimate overall relevance</a:t>
                </a:r>
              </a:p>
              <a:p>
                <a:pPr>
                  <a:spcBef>
                    <a:spcPts val="1800"/>
                  </a:spcBef>
                </a:pPr>
                <a:endParaRPr lang="en-GB" sz="1800" dirty="0"/>
              </a:p>
            </p:txBody>
          </p:sp>
        </mc:Choice>
        <mc:Fallback xmlns="">
          <p:sp>
            <p:nvSpPr>
              <p:cNvPr id="6" name="Text Placeholder 5">
                <a:extLst>
                  <a:ext uri="{FF2B5EF4-FFF2-40B4-BE49-F238E27FC236}">
                    <a16:creationId xmlns:a16="http://schemas.microsoft.com/office/drawing/2014/main" id="{BCCFB5FE-0135-4D5B-A803-670FA2CB9476}"/>
                  </a:ext>
                </a:extLst>
              </p:cNvPr>
              <p:cNvSpPr>
                <a:spLocks noGrp="1" noRot="1" noChangeAspect="1" noMove="1" noResize="1" noEditPoints="1" noAdjustHandles="1" noChangeArrowheads="1" noChangeShapeType="1" noTextEdit="1"/>
              </p:cNvSpPr>
              <p:nvPr>
                <p:ph type="body" sz="half" idx="2"/>
              </p:nvPr>
            </p:nvSpPr>
            <p:spPr>
              <a:xfrm>
                <a:off x="1141409" y="2773478"/>
                <a:ext cx="5628783" cy="3017722"/>
              </a:xfrm>
              <a:blipFill>
                <a:blip r:embed="rId3"/>
                <a:stretch>
                  <a:fillRect l="-649" t="-808" r="-1515"/>
                </a:stretch>
              </a:blipFill>
            </p:spPr>
            <p:txBody>
              <a:bodyPr/>
              <a:lstStyle/>
              <a:p>
                <a:r>
                  <a:rPr lang="en-GB">
                    <a:noFill/>
                  </a:rPr>
                  <a:t> </a:t>
                </a:r>
              </a:p>
            </p:txBody>
          </p:sp>
        </mc:Fallback>
      </mc:AlternateContent>
      <p:sp>
        <p:nvSpPr>
          <p:cNvPr id="8" name="Rectangle 7">
            <a:extLst>
              <a:ext uri="{FF2B5EF4-FFF2-40B4-BE49-F238E27FC236}">
                <a16:creationId xmlns:a16="http://schemas.microsoft.com/office/drawing/2014/main" id="{D9ACE813-C7A0-4A0D-9BF2-A2991B64BF02}"/>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err="1"/>
              <a:t>Zhengdong</a:t>
            </a:r>
            <a:r>
              <a:rPr lang="en-GB" sz="1200" dirty="0"/>
              <a:t> Lu and Hang Li. </a:t>
            </a:r>
            <a:r>
              <a:rPr lang="en-GB" sz="1200" dirty="0">
                <a:hlinkClick r:id="rId4"/>
              </a:rPr>
              <a:t>A deep architecture for matching short texts</a:t>
            </a:r>
            <a:r>
              <a:rPr lang="en-GB" sz="1200" dirty="0"/>
              <a:t>. In NIPS, 2013.</a:t>
            </a:r>
          </a:p>
        </p:txBody>
      </p:sp>
    </p:spTree>
    <p:extLst>
      <p:ext uri="{BB962C8B-B14F-4D97-AF65-F5344CB8AC3E}">
        <p14:creationId xmlns:p14="http://schemas.microsoft.com/office/powerpoint/2010/main" val="24128493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5ED60C-5B99-4839-9C82-984B60F88F61}"/>
              </a:ext>
            </a:extLst>
          </p:cNvPr>
          <p:cNvSpPr>
            <a:spLocks noGrp="1"/>
          </p:cNvSpPr>
          <p:nvPr>
            <p:ph type="title"/>
          </p:nvPr>
        </p:nvSpPr>
        <p:spPr/>
        <p:txBody>
          <a:bodyPr>
            <a:normAutofit/>
          </a:bodyPr>
          <a:lstStyle/>
          <a:p>
            <a:r>
              <a:rPr lang="en-US" sz="4000" dirty="0"/>
              <a:t>Remember…</a:t>
            </a:r>
            <a:endParaRPr lang="en-GB" sz="4000" dirty="0"/>
          </a:p>
        </p:txBody>
      </p:sp>
      <p:sp>
        <p:nvSpPr>
          <p:cNvPr id="7" name="Text Placeholder 6">
            <a:extLst>
              <a:ext uri="{FF2B5EF4-FFF2-40B4-BE49-F238E27FC236}">
                <a16:creationId xmlns:a16="http://schemas.microsoft.com/office/drawing/2014/main" id="{618FBAEE-6DAB-4B73-8638-CA694944E78E}"/>
              </a:ext>
            </a:extLst>
          </p:cNvPr>
          <p:cNvSpPr>
            <a:spLocks noGrp="1"/>
          </p:cNvSpPr>
          <p:nvPr>
            <p:ph type="body" sz="half" idx="2"/>
          </p:nvPr>
        </p:nvSpPr>
        <p:spPr/>
        <p:txBody>
          <a:bodyPr anchor="ctr">
            <a:normAutofit/>
          </a:bodyPr>
          <a:lstStyle/>
          <a:p>
            <a:r>
              <a:rPr lang="en-US" sz="2400" dirty="0"/>
              <a:t>…the important of incorporating exact term matches as well as matches in the latent space for estimating relevance?</a:t>
            </a:r>
            <a:endParaRPr lang="en-GB" sz="2400" dirty="0"/>
          </a:p>
        </p:txBody>
      </p:sp>
      <p:pic>
        <p:nvPicPr>
          <p:cNvPr id="11" name="Content Placeholder 10">
            <a:extLst>
              <a:ext uri="{FF2B5EF4-FFF2-40B4-BE49-F238E27FC236}">
                <a16:creationId xmlns:a16="http://schemas.microsoft.com/office/drawing/2014/main" id="{0CBF36CE-FDEF-4AAA-BD0A-2236BE76944B}"/>
              </a:ext>
            </a:extLst>
          </p:cNvPr>
          <p:cNvPicPr>
            <a:picLocks noGrp="1" noChangeAspect="1"/>
          </p:cNvPicPr>
          <p:nvPr>
            <p:ph idx="1"/>
          </p:nvPr>
        </p:nvPicPr>
        <p:blipFill rotWithShape="1">
          <a:blip r:embed="rId2"/>
          <a:srcRect t="7282"/>
          <a:stretch/>
        </p:blipFill>
        <p:spPr>
          <a:xfrm>
            <a:off x="5234923" y="2249485"/>
            <a:ext cx="5729783" cy="35417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07534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5" y="609601"/>
            <a:ext cx="5114816" cy="1639884"/>
          </a:xfrm>
        </p:spPr>
        <p:txBody>
          <a:bodyPr>
            <a:normAutofit fontScale="90000"/>
          </a:bodyPr>
          <a:lstStyle/>
          <a:p>
            <a:r>
              <a:rPr lang="en-US" sz="4000" dirty="0"/>
              <a:t>Lexical and semantic matching networks</a:t>
            </a:r>
            <a:endParaRPr lang="en-GB" sz="4000" dirty="0"/>
          </a:p>
        </p:txBody>
      </p:sp>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1146705" y="2767422"/>
            <a:ext cx="4491086" cy="3023777"/>
          </a:xfrm>
        </p:spPr>
        <p:txBody>
          <a:bodyPr vert="horz" lIns="91440" tIns="45720" rIns="91440" bIns="45720" rtlCol="0">
            <a:normAutofit/>
          </a:bodyPr>
          <a:lstStyle/>
          <a:p>
            <a:pPr>
              <a:spcBef>
                <a:spcPts val="1800"/>
              </a:spcBef>
            </a:pPr>
            <a:r>
              <a:rPr lang="en-US" sz="1800" dirty="0"/>
              <a:t>Mitra et al. [2016] argue that both lexical and semantic matching is important for document ranking</a:t>
            </a:r>
          </a:p>
          <a:p>
            <a:pPr>
              <a:spcBef>
                <a:spcPts val="1800"/>
              </a:spcBef>
            </a:pPr>
            <a:r>
              <a:rPr lang="en-US" sz="1800" dirty="0"/>
              <a:t>Duet model is a linear combination of two DNNs—focusing on lexical and semantic matching, respectively—jointly trained on labelled data</a:t>
            </a:r>
            <a:endParaRPr lang="en-GB" sz="1800" dirty="0"/>
          </a:p>
        </p:txBody>
      </p:sp>
      <p:pic>
        <p:nvPicPr>
          <p:cNvPr id="8" name="Content Placeholder 7">
            <a:extLst>
              <a:ext uri="{FF2B5EF4-FFF2-40B4-BE49-F238E27FC236}">
                <a16:creationId xmlns:a16="http://schemas.microsoft.com/office/drawing/2014/main" id="{DA15E828-4F20-44DC-A41C-09F652ECE96B}"/>
              </a:ext>
            </a:extLst>
          </p:cNvPr>
          <p:cNvPicPr>
            <a:picLocks noGrp="1" noChangeAspect="1"/>
          </p:cNvPicPr>
          <p:nvPr>
            <p:ph idx="1"/>
          </p:nvPr>
        </p:nvPicPr>
        <p:blipFill>
          <a:blip r:embed="rId2"/>
          <a:stretch>
            <a:fillRect/>
          </a:stretch>
        </p:blipFill>
        <p:spPr>
          <a:xfrm>
            <a:off x="6437133" y="2102576"/>
            <a:ext cx="5209787" cy="3688623"/>
          </a:xfrm>
          <a:prstGeom prst="rect">
            <a:avLst/>
          </a:prstGeom>
        </p:spPr>
      </p:pic>
      <p:sp>
        <p:nvSpPr>
          <p:cNvPr id="9" name="Rectangle 8">
            <a:extLst>
              <a:ext uri="{FF2B5EF4-FFF2-40B4-BE49-F238E27FC236}">
                <a16:creationId xmlns:a16="http://schemas.microsoft.com/office/drawing/2014/main" id="{04D97CAF-9E36-4201-BB31-7DB9DA2B029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3"/>
              </a:rPr>
              <a:t>Learning to match using local and distributed representations of text for web search</a:t>
            </a:r>
            <a:r>
              <a:rPr lang="en-GB" sz="1200" dirty="0"/>
              <a:t>. In WWW, 2017.</a:t>
            </a:r>
          </a:p>
        </p:txBody>
      </p:sp>
    </p:spTree>
    <p:extLst>
      <p:ext uri="{BB962C8B-B14F-4D97-AF65-F5344CB8AC3E}">
        <p14:creationId xmlns:p14="http://schemas.microsoft.com/office/powerpoint/2010/main" val="1467367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5513386" y="3091357"/>
            <a:ext cx="3300772"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ysClr val="windowText" lastClr="000000"/>
                </a:solidFill>
                <a:effectLst/>
                <a:uLnTx/>
                <a:uFillTx/>
              </a:rPr>
              <a:t>can’t</a:t>
            </a:r>
            <a:r>
              <a:rPr kumimoji="0" lang="en-US" sz="1600" b="0" i="0" u="none" strike="noStrike" kern="0" cap="none" spc="0" normalizeH="0" baseline="0" noProof="0" dirty="0">
                <a:ln>
                  <a:noFill/>
                </a:ln>
                <a:solidFill>
                  <a:sysClr val="windowText" lastClr="000000"/>
                </a:solidFill>
                <a:effectLst/>
                <a:uLnTx/>
                <a:uFillTx/>
              </a:rPr>
              <a:t> separate using a linear model!</a:t>
            </a:r>
            <a:endParaRPr kumimoji="0" lang="en-GB" sz="1600" b="0" i="0" u="none" strike="noStrike" kern="0" cap="none" spc="0" normalizeH="0" baseline="0" noProof="0" dirty="0">
              <a:ln>
                <a:noFill/>
              </a:ln>
              <a:solidFill>
                <a:sysClr val="windowText" lastClr="000000"/>
              </a:solidFill>
              <a:effectLst/>
              <a:uLnTx/>
              <a:uFillTx/>
            </a:endParaRPr>
          </a:p>
        </p:txBody>
      </p:sp>
      <p:graphicFrame>
        <p:nvGraphicFramePr>
          <p:cNvPr id="52" name="Content Placeholder 3"/>
          <p:cNvGraphicFramePr>
            <a:graphicFrameLocks/>
          </p:cNvGraphicFramePr>
          <p:nvPr>
            <p:extLst/>
          </p:nvPr>
        </p:nvGraphicFramePr>
        <p:xfrm>
          <a:off x="5513386" y="1312261"/>
          <a:ext cx="4375830" cy="1645920"/>
        </p:xfrm>
        <a:graphic>
          <a:graphicData uri="http://schemas.openxmlformats.org/drawingml/2006/table">
            <a:tbl>
              <a:tblPr>
                <a:effectLst>
                  <a:outerShdw blurRad="50800" dist="38100" dir="2700000" algn="tl" rotWithShape="0">
                    <a:prstClr val="black">
                      <a:alpha val="40000"/>
                    </a:prstClr>
                  </a:outerShdw>
                </a:effectLst>
                <a:tableStyleId>{7E9639D4-E3E2-4D34-9284-5A2195B3D0D7}</a:tableStyleId>
              </a:tblPr>
              <a:tblGrid>
                <a:gridCol w="875166">
                  <a:extLst>
                    <a:ext uri="{9D8B030D-6E8A-4147-A177-3AD203B41FA5}">
                      <a16:colId xmlns:a16="http://schemas.microsoft.com/office/drawing/2014/main" val="4141558575"/>
                    </a:ext>
                  </a:extLst>
                </a:gridCol>
                <a:gridCol w="875166">
                  <a:extLst>
                    <a:ext uri="{9D8B030D-6E8A-4147-A177-3AD203B41FA5}">
                      <a16:colId xmlns:a16="http://schemas.microsoft.com/office/drawing/2014/main" val="1612761952"/>
                    </a:ext>
                  </a:extLst>
                </a:gridCol>
                <a:gridCol w="875166">
                  <a:extLst>
                    <a:ext uri="{9D8B030D-6E8A-4147-A177-3AD203B41FA5}">
                      <a16:colId xmlns:a16="http://schemas.microsoft.com/office/drawing/2014/main" val="3347973177"/>
                    </a:ext>
                  </a:extLst>
                </a:gridCol>
                <a:gridCol w="875166">
                  <a:extLst>
                    <a:ext uri="{9D8B030D-6E8A-4147-A177-3AD203B41FA5}">
                      <a16:colId xmlns:a16="http://schemas.microsoft.com/office/drawing/2014/main" val="1926100497"/>
                    </a:ext>
                  </a:extLst>
                </a:gridCol>
                <a:gridCol w="875166">
                  <a:extLst>
                    <a:ext uri="{9D8B030D-6E8A-4147-A177-3AD203B41FA5}">
                      <a16:colId xmlns:a16="http://schemas.microsoft.com/office/drawing/2014/main" val="3957035402"/>
                    </a:ext>
                  </a:extLst>
                </a:gridCol>
              </a:tblGrid>
              <a:tr h="260295">
                <a:tc gridSpan="4">
                  <a:txBody>
                    <a:bodyPr/>
                    <a:lstStyle/>
                    <a:p>
                      <a:pPr algn="ctr"/>
                      <a:r>
                        <a:rPr lang="en-US" sz="1200" b="1" dirty="0"/>
                        <a:t>Input features</a:t>
                      </a:r>
                      <a:endParaRPr lang="en-GB" sz="1200" b="1"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B w="12700" cap="flat" cmpd="sng" algn="ctr">
                      <a:solidFill>
                        <a:schemeClr val="tx1"/>
                      </a:solidFill>
                      <a:prstDash val="solid"/>
                      <a:round/>
                      <a:headEnd type="none" w="med" len="med"/>
                      <a:tailEnd type="none" w="med" len="med"/>
                    </a:lnB>
                  </a:tcPr>
                </a:tc>
                <a:tc hMerge="1">
                  <a:txBody>
                    <a:bodyPr/>
                    <a:lstStyle/>
                    <a:p>
                      <a:endParaRPr lang="en-GB" dirty="0"/>
                    </a:p>
                  </a:txBody>
                  <a:tcPr>
                    <a:lnB w="12700" cap="flat" cmpd="sng" algn="ctr">
                      <a:solidFill>
                        <a:schemeClr val="tx1"/>
                      </a:solidFill>
                      <a:prstDash val="solid"/>
                      <a:round/>
                      <a:headEnd type="none" w="med" len="med"/>
                      <a:tailEnd type="none" w="med" len="med"/>
                    </a:lnB>
                  </a:tcPr>
                </a:tc>
                <a:tc hMerge="1">
                  <a:txBody>
                    <a:bodyPr/>
                    <a:lstStyle/>
                    <a:p>
                      <a:endParaRPr lang="en-GB" dirty="0"/>
                    </a:p>
                  </a:txBody>
                  <a:tcPr>
                    <a:lnB w="12700" cap="flat" cmpd="sng" algn="ctr">
                      <a:solidFill>
                        <a:schemeClr val="tx1"/>
                      </a:solidFill>
                      <a:prstDash val="solid"/>
                      <a:round/>
                      <a:headEnd type="none" w="med" len="med"/>
                      <a:tailEnd type="none" w="med" len="med"/>
                    </a:lnB>
                  </a:tcPr>
                </a:tc>
                <a:tc rowSpan="2">
                  <a:txBody>
                    <a:bodyPr/>
                    <a:lstStyle/>
                    <a:p>
                      <a:pPr algn="ctr"/>
                      <a:r>
                        <a:rPr lang="en-US" sz="1200" b="1" dirty="0"/>
                        <a:t>Label</a:t>
                      </a:r>
                      <a:endParaRPr lang="en-GB" sz="1200" b="1"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6108797"/>
                  </a:ext>
                </a:extLst>
              </a:tr>
              <a:tr h="260295">
                <a:tc>
                  <a:txBody>
                    <a:bodyPr/>
                    <a:lstStyle/>
                    <a:p>
                      <a:pPr algn="ctr"/>
                      <a:r>
                        <a:rPr lang="en-US" sz="1200" dirty="0"/>
                        <a:t>surface</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err="1"/>
                        <a:t>kerberos</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book</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library</a:t>
                      </a:r>
                      <a:endParaRPr lang="en-GB" sz="12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GB"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880738"/>
                  </a:ext>
                </a:extLst>
              </a:tr>
              <a:tr h="260295">
                <a:tc>
                  <a:txBody>
                    <a:bodyPr/>
                    <a:lstStyle/>
                    <a:p>
                      <a:pPr algn="ctr"/>
                      <a:r>
                        <a:rPr lang="en-US" sz="1200" dirty="0"/>
                        <a:t>1</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0</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1</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0</a:t>
                      </a:r>
                      <a:endParaRPr lang="en-GB" sz="12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1" dirty="0">
                          <a:solidFill>
                            <a:srgbClr val="00B050"/>
                          </a:solidFill>
                        </a:rPr>
                        <a:t>✓</a:t>
                      </a:r>
                      <a:endParaRPr lang="en-GB" sz="12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149229908"/>
                  </a:ext>
                </a:extLst>
              </a:tr>
              <a:tr h="260295">
                <a:tc>
                  <a:txBody>
                    <a:bodyPr/>
                    <a:lstStyle/>
                    <a:p>
                      <a:pPr algn="ctr"/>
                      <a:r>
                        <a:rPr lang="en-US" sz="1200" dirty="0"/>
                        <a:t>1</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0</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b="1" dirty="0">
                          <a:solidFill>
                            <a:srgbClr val="FF000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215478048"/>
                  </a:ext>
                </a:extLst>
              </a:tr>
              <a:tr h="260295">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b="1" dirty="0">
                          <a:solidFill>
                            <a:srgbClr val="00B05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115399958"/>
                  </a:ext>
                </a:extLst>
              </a:tr>
              <a:tr h="260295">
                <a:tc>
                  <a:txBody>
                    <a:bodyPr/>
                    <a:lstStyle/>
                    <a:p>
                      <a:pPr algn="ctr"/>
                      <a:r>
                        <a:rPr lang="en-US" sz="1200" dirty="0"/>
                        <a:t>0</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1</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725131586"/>
                  </a:ext>
                </a:extLst>
              </a:tr>
            </a:tbl>
          </a:graphicData>
        </a:graphic>
      </p:graphicFrame>
      <p:cxnSp>
        <p:nvCxnSpPr>
          <p:cNvPr id="56" name="Curved Connector 55"/>
          <p:cNvCxnSpPr>
            <a:stCxn id="5" idx="1"/>
          </p:cNvCxnSpPr>
          <p:nvPr/>
        </p:nvCxnSpPr>
        <p:spPr>
          <a:xfrm flipV="1">
            <a:off x="8814158" y="2958181"/>
            <a:ext cx="638482" cy="302453"/>
          </a:xfrm>
          <a:prstGeom prst="curvedConnector2">
            <a:avLst/>
          </a:prstGeom>
          <a:ln w="19050">
            <a:solidFill>
              <a:schemeClr val="tx1">
                <a:lumMod val="50000"/>
                <a:lumOff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9101454" y="3437285"/>
            <a:ext cx="2764792" cy="3107237"/>
            <a:chOff x="8590596" y="3110070"/>
            <a:chExt cx="2764792" cy="3107237"/>
          </a:xfrm>
        </p:grpSpPr>
        <p:sp>
          <p:nvSpPr>
            <p:cNvPr id="106" name="Rectangle 105"/>
            <p:cNvSpPr/>
            <p:nvPr/>
          </p:nvSpPr>
          <p:spPr>
            <a:xfrm>
              <a:off x="9290104"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library</a:t>
              </a:r>
              <a:endParaRPr kumimoji="0" lang="en-GB" sz="1050" b="0" i="0" u="none" strike="noStrike" kern="0" cap="none" spc="0" normalizeH="0" baseline="0" noProof="0" dirty="0">
                <a:ln>
                  <a:noFill/>
                </a:ln>
                <a:solidFill>
                  <a:sysClr val="windowText" lastClr="000000"/>
                </a:solidFill>
                <a:effectLst/>
                <a:uLnTx/>
                <a:uFillTx/>
              </a:endParaRPr>
            </a:p>
          </p:txBody>
        </p:sp>
        <p:sp>
          <p:nvSpPr>
            <p:cNvPr id="107" name="Rectangle 106"/>
            <p:cNvSpPr/>
            <p:nvPr/>
          </p:nvSpPr>
          <p:spPr>
            <a:xfrm>
              <a:off x="9978532"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book</a:t>
              </a:r>
              <a:endParaRPr kumimoji="0" lang="en-GB" sz="1050" b="0" i="0" u="none" strike="noStrike" kern="0" cap="none" spc="0" normalizeH="0" baseline="0" noProof="0" dirty="0">
                <a:ln>
                  <a:noFill/>
                </a:ln>
                <a:solidFill>
                  <a:sysClr val="windowText" lastClr="000000"/>
                </a:solidFill>
                <a:effectLst/>
                <a:uLnTx/>
                <a:uFillTx/>
              </a:endParaRPr>
            </a:p>
          </p:txBody>
        </p:sp>
        <p:sp>
          <p:nvSpPr>
            <p:cNvPr id="108" name="Rectangle 107"/>
            <p:cNvSpPr/>
            <p:nvPr/>
          </p:nvSpPr>
          <p:spPr>
            <a:xfrm>
              <a:off x="8601676"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surface</a:t>
              </a:r>
              <a:endParaRPr kumimoji="0" lang="en-GB" sz="1050" b="0" i="0" u="none" strike="noStrike" kern="0" cap="none" spc="0" normalizeH="0" baseline="0" noProof="0" dirty="0">
                <a:ln>
                  <a:noFill/>
                </a:ln>
                <a:solidFill>
                  <a:sysClr val="windowText" lastClr="000000"/>
                </a:solidFill>
                <a:effectLst/>
                <a:uLnTx/>
                <a:uFillTx/>
              </a:endParaRPr>
            </a:p>
          </p:txBody>
        </p:sp>
        <p:sp>
          <p:nvSpPr>
            <p:cNvPr id="109" name="Rectangle 108"/>
            <p:cNvSpPr/>
            <p:nvPr/>
          </p:nvSpPr>
          <p:spPr>
            <a:xfrm>
              <a:off x="10666960"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ysClr val="windowText" lastClr="000000"/>
                  </a:solidFill>
                  <a:effectLst/>
                  <a:uLnTx/>
                  <a:uFillTx/>
                </a:rPr>
                <a:t>kerberos</a:t>
              </a:r>
              <a:endParaRPr kumimoji="0" lang="en-GB" sz="1050" b="0" i="0" u="none" strike="noStrike" kern="0" cap="none" spc="0" normalizeH="0" baseline="0" noProof="0" dirty="0">
                <a:ln>
                  <a:noFill/>
                </a:ln>
                <a:solidFill>
                  <a:sysClr val="windowText" lastClr="000000"/>
                </a:solidFill>
                <a:effectLst/>
                <a:uLnTx/>
                <a:uFillTx/>
              </a:endParaRPr>
            </a:p>
          </p:txBody>
        </p:sp>
        <p:cxnSp>
          <p:nvCxnSpPr>
            <p:cNvPr id="110" name="Straight Connector 109"/>
            <p:cNvCxnSpPr>
              <a:stCxn id="118" idx="4"/>
              <a:endCxn id="108" idx="0"/>
            </p:cNvCxnSpPr>
            <p:nvPr/>
          </p:nvCxnSpPr>
          <p:spPr>
            <a:xfrm flipH="1">
              <a:off x="8945890" y="4538973"/>
              <a:ext cx="199280"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21" idx="4"/>
              <a:endCxn id="107" idx="0"/>
            </p:cNvCxnSpPr>
            <p:nvPr/>
          </p:nvCxnSpPr>
          <p:spPr>
            <a:xfrm flipH="1">
              <a:off x="10322746" y="4538972"/>
              <a:ext cx="439255"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21" idx="4"/>
              <a:endCxn id="109" idx="0"/>
            </p:cNvCxnSpPr>
            <p:nvPr/>
          </p:nvCxnSpPr>
          <p:spPr>
            <a:xfrm>
              <a:off x="10762001" y="4538972"/>
              <a:ext cx="249173"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21" idx="4"/>
              <a:endCxn id="106" idx="0"/>
            </p:cNvCxnSpPr>
            <p:nvPr/>
          </p:nvCxnSpPr>
          <p:spPr>
            <a:xfrm flipH="1">
              <a:off x="9634318" y="4538972"/>
              <a:ext cx="1127683"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21" idx="4"/>
              <a:endCxn id="108" idx="0"/>
            </p:cNvCxnSpPr>
            <p:nvPr/>
          </p:nvCxnSpPr>
          <p:spPr>
            <a:xfrm flipH="1">
              <a:off x="8945890" y="4538972"/>
              <a:ext cx="1816111"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18" idx="4"/>
              <a:endCxn id="106" idx="0"/>
            </p:cNvCxnSpPr>
            <p:nvPr/>
          </p:nvCxnSpPr>
          <p:spPr>
            <a:xfrm>
              <a:off x="9145170" y="4538973"/>
              <a:ext cx="489148"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18" idx="4"/>
              <a:endCxn id="107" idx="0"/>
            </p:cNvCxnSpPr>
            <p:nvPr/>
          </p:nvCxnSpPr>
          <p:spPr>
            <a:xfrm>
              <a:off x="9145170" y="4538973"/>
              <a:ext cx="1177576"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18" idx="4"/>
              <a:endCxn id="109" idx="0"/>
            </p:cNvCxnSpPr>
            <p:nvPr/>
          </p:nvCxnSpPr>
          <p:spPr>
            <a:xfrm>
              <a:off x="9145170" y="4538973"/>
              <a:ext cx="1866004"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8946412" y="4141458"/>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119" name="Straight Connector 118"/>
            <p:cNvCxnSpPr/>
            <p:nvPr/>
          </p:nvCxnSpPr>
          <p:spPr>
            <a:xfrm>
              <a:off x="9013684" y="4395585"/>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0" name="Straight Connector 119"/>
            <p:cNvCxnSpPr/>
            <p:nvPr/>
          </p:nvCxnSpPr>
          <p:spPr>
            <a:xfrm flipV="1">
              <a:off x="9148512" y="4241276"/>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1" name="Oval 120"/>
            <p:cNvSpPr/>
            <p:nvPr/>
          </p:nvSpPr>
          <p:spPr>
            <a:xfrm>
              <a:off x="10563243" y="4141457"/>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122" name="Straight Connector 121"/>
            <p:cNvCxnSpPr/>
            <p:nvPr/>
          </p:nvCxnSpPr>
          <p:spPr>
            <a:xfrm>
              <a:off x="10630515" y="4395584"/>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3" name="Straight Connector 122"/>
            <p:cNvCxnSpPr/>
            <p:nvPr/>
          </p:nvCxnSpPr>
          <p:spPr>
            <a:xfrm flipV="1">
              <a:off x="10765343" y="4241275"/>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4" name="Straight Connector 123"/>
            <p:cNvCxnSpPr>
              <a:stCxn id="138" idx="3"/>
              <a:endCxn id="118" idx="0"/>
            </p:cNvCxnSpPr>
            <p:nvPr/>
          </p:nvCxnSpPr>
          <p:spPr>
            <a:xfrm flipH="1">
              <a:off x="9145170" y="3644844"/>
              <a:ext cx="696979" cy="49661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38" idx="5"/>
              <a:endCxn id="121" idx="0"/>
            </p:cNvCxnSpPr>
            <p:nvPr/>
          </p:nvCxnSpPr>
          <p:spPr>
            <a:xfrm>
              <a:off x="10123234" y="3644844"/>
              <a:ext cx="638767" cy="49661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9013684" y="4394707"/>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7" name="Straight Connector 126"/>
            <p:cNvCxnSpPr/>
            <p:nvPr/>
          </p:nvCxnSpPr>
          <p:spPr>
            <a:xfrm flipV="1">
              <a:off x="9148512" y="4240398"/>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8" name="Straight Connector 127"/>
            <p:cNvCxnSpPr/>
            <p:nvPr/>
          </p:nvCxnSpPr>
          <p:spPr>
            <a:xfrm>
              <a:off x="10630515" y="4394706"/>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flipV="1">
              <a:off x="10765343" y="4240397"/>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30" name="TextBox 129"/>
            <p:cNvSpPr txBox="1"/>
            <p:nvPr/>
          </p:nvSpPr>
          <p:spPr>
            <a:xfrm flipH="1">
              <a:off x="8830056" y="4982334"/>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1" name="TextBox 130"/>
            <p:cNvSpPr txBox="1"/>
            <p:nvPr/>
          </p:nvSpPr>
          <p:spPr>
            <a:xfrm flipH="1">
              <a:off x="10711104" y="5417334"/>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2" name="TextBox 131"/>
            <p:cNvSpPr txBox="1"/>
            <p:nvPr/>
          </p:nvSpPr>
          <p:spPr>
            <a:xfrm flipH="1">
              <a:off x="9141380" y="5159589"/>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3" name="TextBox 132"/>
            <p:cNvSpPr txBox="1"/>
            <p:nvPr/>
          </p:nvSpPr>
          <p:spPr>
            <a:xfrm flipH="1">
              <a:off x="9507914" y="4694220"/>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4" name="TextBox 133"/>
            <p:cNvSpPr txBox="1"/>
            <p:nvPr/>
          </p:nvSpPr>
          <p:spPr>
            <a:xfrm flipH="1">
              <a:off x="10000852" y="4694220"/>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5" name="TextBox 134"/>
            <p:cNvSpPr txBox="1"/>
            <p:nvPr/>
          </p:nvSpPr>
          <p:spPr>
            <a:xfrm flipH="1">
              <a:off x="10305409" y="5011611"/>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6" name="TextBox 135"/>
            <p:cNvSpPr txBox="1"/>
            <p:nvPr/>
          </p:nvSpPr>
          <p:spPr>
            <a:xfrm flipH="1">
              <a:off x="9159240" y="3736321"/>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7" name="TextBox 136"/>
            <p:cNvSpPr txBox="1"/>
            <p:nvPr/>
          </p:nvSpPr>
          <p:spPr>
            <a:xfrm flipH="1">
              <a:off x="10315720" y="3677935"/>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8" name="Oval 137"/>
            <p:cNvSpPr/>
            <p:nvPr/>
          </p:nvSpPr>
          <p:spPr>
            <a:xfrm>
              <a:off x="9783934" y="3305544"/>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139" name="Straight Connector 138"/>
            <p:cNvCxnSpPr/>
            <p:nvPr/>
          </p:nvCxnSpPr>
          <p:spPr>
            <a:xfrm>
              <a:off x="9851206" y="3559671"/>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0" name="Straight Connector 139"/>
            <p:cNvCxnSpPr/>
            <p:nvPr/>
          </p:nvCxnSpPr>
          <p:spPr>
            <a:xfrm flipV="1">
              <a:off x="9986034" y="3405362"/>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a:off x="9851206" y="3558793"/>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flipV="1">
              <a:off x="9986034" y="3404484"/>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3" name="Straight Connector 142"/>
            <p:cNvCxnSpPr>
              <a:endCxn id="138" idx="0"/>
            </p:cNvCxnSpPr>
            <p:nvPr/>
          </p:nvCxnSpPr>
          <p:spPr>
            <a:xfrm>
              <a:off x="9982691" y="3110070"/>
              <a:ext cx="1" cy="19547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flipH="1">
              <a:off x="9587585" y="5522789"/>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45" name="TextBox 144"/>
            <p:cNvSpPr txBox="1"/>
            <p:nvPr/>
          </p:nvSpPr>
          <p:spPr>
            <a:xfrm flipH="1">
              <a:off x="9391403" y="5015283"/>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46" name="TextBox 145"/>
            <p:cNvSpPr txBox="1"/>
            <p:nvPr/>
          </p:nvSpPr>
          <p:spPr>
            <a:xfrm flipH="1">
              <a:off x="8590596" y="4188966"/>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H</a:t>
              </a:r>
              <a:r>
                <a:rPr kumimoji="0" lang="en-US" sz="1050" b="1" i="0" u="none" strike="noStrike" kern="0" cap="none" spc="0" normalizeH="0" baseline="-25000" noProof="0" dirty="0">
                  <a:ln>
                    <a:noFill/>
                  </a:ln>
                  <a:solidFill>
                    <a:schemeClr val="tx1">
                      <a:lumMod val="65000"/>
                      <a:lumOff val="35000"/>
                    </a:schemeClr>
                  </a:solidFill>
                  <a:effectLst/>
                  <a:uLnTx/>
                  <a:uFillTx/>
                </a:rPr>
                <a:t>1</a:t>
              </a:r>
              <a:endParaRPr kumimoji="0" lang="en-GB" sz="1050" b="1" i="0" u="none" strike="noStrike" kern="0" cap="none" spc="0" normalizeH="0" baseline="-25000" noProof="0" dirty="0">
                <a:ln>
                  <a:noFill/>
                </a:ln>
                <a:solidFill>
                  <a:schemeClr val="tx1">
                    <a:lumMod val="65000"/>
                    <a:lumOff val="35000"/>
                  </a:schemeClr>
                </a:solidFill>
                <a:effectLst/>
                <a:uLnTx/>
                <a:uFillTx/>
              </a:endParaRPr>
            </a:p>
          </p:txBody>
        </p:sp>
        <p:sp>
          <p:nvSpPr>
            <p:cNvPr id="147" name="TextBox 146"/>
            <p:cNvSpPr txBox="1"/>
            <p:nvPr/>
          </p:nvSpPr>
          <p:spPr>
            <a:xfrm flipH="1">
              <a:off x="10960758" y="4188966"/>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H</a:t>
              </a:r>
              <a:r>
                <a:rPr kumimoji="0" lang="en-US" sz="1050" b="1" i="0" u="none" strike="noStrike" kern="0" cap="none" spc="0" normalizeH="0" baseline="-25000" noProof="0" dirty="0">
                  <a:ln>
                    <a:noFill/>
                  </a:ln>
                  <a:solidFill>
                    <a:schemeClr val="tx1">
                      <a:lumMod val="65000"/>
                      <a:lumOff val="35000"/>
                    </a:schemeClr>
                  </a:solidFill>
                  <a:effectLst/>
                  <a:uLnTx/>
                  <a:uFillTx/>
                </a:rPr>
                <a:t>2</a:t>
              </a:r>
              <a:endParaRPr kumimoji="0" lang="en-GB" sz="1050" b="1" i="0" u="none" strike="noStrike" kern="0" cap="none" spc="0" normalizeH="0" baseline="-25000" noProof="0" dirty="0">
                <a:ln>
                  <a:noFill/>
                </a:ln>
                <a:solidFill>
                  <a:schemeClr val="tx1">
                    <a:lumMod val="65000"/>
                    <a:lumOff val="35000"/>
                  </a:schemeClr>
                </a:solidFill>
                <a:effectLst/>
                <a:uLnTx/>
                <a:uFillTx/>
              </a:endParaRPr>
            </a:p>
          </p:txBody>
        </p:sp>
      </p:grpSp>
      <p:sp>
        <p:nvSpPr>
          <p:cNvPr id="148" name="TextBox 147"/>
          <p:cNvSpPr txBox="1"/>
          <p:nvPr/>
        </p:nvSpPr>
        <p:spPr>
          <a:xfrm flipH="1">
            <a:off x="5823617" y="4851732"/>
            <a:ext cx="32864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But let’s consider a tiny neural network with one hidden layer…</a:t>
            </a:r>
            <a:endParaRPr kumimoji="0" lang="en-GB" sz="1600" b="0" i="0" u="none" strike="noStrike" kern="0" cap="none" spc="0" normalizeH="0" baseline="0" noProof="0" dirty="0">
              <a:ln>
                <a:noFill/>
              </a:ln>
              <a:solidFill>
                <a:sysClr val="windowText" lastClr="000000"/>
              </a:solidFill>
              <a:effectLst/>
              <a:uLnTx/>
              <a:uFillTx/>
            </a:endParaRPr>
          </a:p>
        </p:txBody>
      </p:sp>
      <p:sp>
        <p:nvSpPr>
          <p:cNvPr id="57" name="Title 219">
            <a:extLst>
              <a:ext uri="{FF2B5EF4-FFF2-40B4-BE49-F238E27FC236}">
                <a16:creationId xmlns:a16="http://schemas.microsoft.com/office/drawing/2014/main" id="{E752E719-D7A0-4A28-BB0F-43905A3BB0B5}"/>
              </a:ext>
            </a:extLst>
          </p:cNvPr>
          <p:cNvSpPr>
            <a:spLocks noGrp="1"/>
          </p:cNvSpPr>
          <p:nvPr>
            <p:ph type="title"/>
          </p:nvPr>
        </p:nvSpPr>
        <p:spPr>
          <a:xfrm>
            <a:off x="839787" y="482599"/>
            <a:ext cx="4383853" cy="2159002"/>
          </a:xfrm>
        </p:spPr>
        <p:txBody>
          <a:bodyPr>
            <a:noAutofit/>
          </a:bodyPr>
          <a:lstStyle/>
          <a:p>
            <a:r>
              <a:rPr lang="en-US" sz="4000" dirty="0"/>
              <a:t>Visual motivation for hidden units</a:t>
            </a:r>
            <a:endParaRPr lang="en-GB" sz="4000" dirty="0"/>
          </a:p>
        </p:txBody>
      </p:sp>
      <p:sp>
        <p:nvSpPr>
          <p:cNvPr id="58" name="Text Placeholder 1">
            <a:extLst>
              <a:ext uri="{FF2B5EF4-FFF2-40B4-BE49-F238E27FC236}">
                <a16:creationId xmlns:a16="http://schemas.microsoft.com/office/drawing/2014/main" id="{41D5793C-61FD-4517-9F92-AB36C114B94B}"/>
              </a:ext>
            </a:extLst>
          </p:cNvPr>
          <p:cNvSpPr>
            <a:spLocks noGrp="1"/>
          </p:cNvSpPr>
          <p:nvPr>
            <p:ph type="body" sz="half" idx="2"/>
          </p:nvPr>
        </p:nvSpPr>
        <p:spPr>
          <a:xfrm>
            <a:off x="839788" y="2958181"/>
            <a:ext cx="4383853" cy="2910806"/>
          </a:xfrm>
        </p:spPr>
        <p:txBody>
          <a:bodyPr/>
          <a:lstStyle/>
          <a:p>
            <a:pPr>
              <a:lnSpc>
                <a:spcPct val="100000"/>
              </a:lnSpc>
            </a:pPr>
            <a:r>
              <a:rPr lang="en-US" dirty="0"/>
              <a:t>Consider the following “toy” challenge for classifying tech queries:</a:t>
            </a:r>
          </a:p>
          <a:p>
            <a:pPr>
              <a:lnSpc>
                <a:spcPct val="100000"/>
              </a:lnSpc>
              <a:spcBef>
                <a:spcPts val="1800"/>
              </a:spcBef>
            </a:pPr>
            <a:r>
              <a:rPr lang="en-US" dirty="0"/>
              <a:t>Vocab: {surface, </a:t>
            </a:r>
            <a:r>
              <a:rPr lang="en-US" dirty="0" err="1"/>
              <a:t>kerberos</a:t>
            </a:r>
            <a:r>
              <a:rPr lang="en-US" dirty="0"/>
              <a:t>, book, library}</a:t>
            </a:r>
          </a:p>
          <a:p>
            <a:pPr>
              <a:lnSpc>
                <a:spcPct val="100000"/>
              </a:lnSpc>
            </a:pPr>
            <a:r>
              <a:rPr lang="en-US" dirty="0"/>
              <a:t>Labels:</a:t>
            </a:r>
          </a:p>
          <a:p>
            <a:pPr>
              <a:lnSpc>
                <a:spcPct val="100000"/>
              </a:lnSpc>
              <a:spcBef>
                <a:spcPts val="0"/>
              </a:spcBef>
            </a:pPr>
            <a:r>
              <a:rPr lang="en-US" dirty="0"/>
              <a:t>            “surface book”, “</a:t>
            </a:r>
            <a:r>
              <a:rPr lang="en-US" dirty="0" err="1"/>
              <a:t>kerberos</a:t>
            </a:r>
            <a:r>
              <a:rPr lang="en-US" dirty="0"/>
              <a:t> library” </a:t>
            </a:r>
            <a:r>
              <a:rPr lang="en-US" sz="2000" b="1" dirty="0">
                <a:solidFill>
                  <a:srgbClr val="00B050"/>
                </a:solidFill>
              </a:rPr>
              <a:t>✓</a:t>
            </a:r>
            <a:endParaRPr lang="en-US" b="1" dirty="0">
              <a:solidFill>
                <a:srgbClr val="00B050"/>
              </a:solidFill>
            </a:endParaRPr>
          </a:p>
          <a:p>
            <a:pPr>
              <a:lnSpc>
                <a:spcPct val="100000"/>
              </a:lnSpc>
              <a:spcBef>
                <a:spcPts val="0"/>
              </a:spcBef>
            </a:pPr>
            <a:r>
              <a:rPr lang="en-US" dirty="0"/>
              <a:t>            “</a:t>
            </a:r>
            <a:r>
              <a:rPr lang="en-US" dirty="0" err="1"/>
              <a:t>kerberos</a:t>
            </a:r>
            <a:r>
              <a:rPr lang="en-US" dirty="0"/>
              <a:t> surface”, “library book” </a:t>
            </a:r>
            <a:r>
              <a:rPr lang="en-US" sz="2000" b="1" dirty="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416539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left)">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6"/>
                                        </p:tgtEl>
                                      </p:cBhvr>
                                    </p:animEffect>
                                    <p:set>
                                      <p:cBhvr>
                                        <p:cTn id="19" dur="1" fill="hold">
                                          <p:stCondLst>
                                            <p:cond delay="499"/>
                                          </p:stCondLst>
                                        </p:cTn>
                                        <p:tgtEl>
                                          <p:spTgt spid="5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fade">
                                      <p:cBhvr>
                                        <p:cTn id="25"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48"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5" y="609601"/>
            <a:ext cx="5114816" cy="1639884"/>
          </a:xfrm>
        </p:spPr>
        <p:txBody>
          <a:bodyPr>
            <a:normAutofit fontScale="90000"/>
          </a:bodyPr>
          <a:lstStyle/>
          <a:p>
            <a:r>
              <a:rPr lang="en-US" sz="4000" dirty="0"/>
              <a:t>Lexical and semantic matching networks</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1146705" y="2449915"/>
                <a:ext cx="4478974" cy="3690493"/>
              </a:xfrm>
            </p:spPr>
            <p:txBody>
              <a:bodyPr vert="horz" lIns="91440" tIns="45720" rIns="91440" bIns="45720" rtlCol="0">
                <a:noAutofit/>
              </a:bodyPr>
              <a:lstStyle/>
              <a:p>
                <a:pPr>
                  <a:lnSpc>
                    <a:spcPct val="140000"/>
                  </a:lnSpc>
                  <a:spcBef>
                    <a:spcPts val="1800"/>
                  </a:spcBef>
                </a:pPr>
                <a:r>
                  <a:rPr lang="en-US" dirty="0"/>
                  <a:t>Lexical sub-model operates over input matrix </a:t>
                </a:r>
                <a14:m>
                  <m:oMath xmlns:m="http://schemas.openxmlformats.org/officeDocument/2006/math">
                    <m:r>
                      <a:rPr lang="en-US" b="0" i="1" smtClean="0">
                        <a:latin typeface="Cambria Math" panose="02040503050406030204" pitchFamily="18" charset="0"/>
                      </a:rPr>
                      <m:t>𝑋</m:t>
                    </m:r>
                  </m:oMath>
                </a14:m>
                <a:endParaRPr lang="en-US" dirty="0"/>
              </a:p>
              <a:p>
                <a:pPr>
                  <a:spcBef>
                    <a:spcPts val="2400"/>
                  </a:spcBef>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i="1">
                                  <a:latin typeface="Cambria Math" panose="02040503050406030204" pitchFamily="18" charset="0"/>
                                </a:rPr>
                                <m:t>1, </m:t>
                              </m:r>
                              <m:r>
                                <a:rPr lang="en-US" i="1">
                                  <a:latin typeface="Cambria Math" panose="02040503050406030204" pitchFamily="18" charset="0"/>
                                </a:rPr>
                                <m:t>𝑖𝑓</m:t>
                              </m:r>
                              <m:r>
                                <a:rPr lang="en-US" i="1">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𝑞</m:t>
                                  </m:r>
                                  <m:r>
                                    <a:rPr lang="en-US" b="0" i="1" smtClean="0">
                                      <a:latin typeface="Cambria Math" panose="02040503050406030204" pitchFamily="18" charset="0"/>
                                    </a:rPr>
                                    <m:t>,</m:t>
                                  </m:r>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𝑑</m:t>
                                  </m:r>
                                  <m:r>
                                    <a:rPr lang="en-US" b="0" i="1" smtClean="0">
                                      <a:latin typeface="Cambria Math" panose="02040503050406030204" pitchFamily="18" charset="0"/>
                                    </a:rPr>
                                    <m:t>,</m:t>
                                  </m:r>
                                  <m:r>
                                    <a:rPr lang="en-US" i="1">
                                      <a:latin typeface="Cambria Math" panose="02040503050406030204" pitchFamily="18" charset="0"/>
                                    </a:rPr>
                                    <m:t>𝑗</m:t>
                                  </m:r>
                                </m:sub>
                              </m:sSub>
                            </m:e>
                            <m:e>
                              <m:r>
                                <a:rPr lang="en-US" i="1">
                                  <a:latin typeface="Cambria Math" panose="02040503050406030204" pitchFamily="18" charset="0"/>
                                </a:rPr>
                                <m:t>  0, </m:t>
                              </m:r>
                              <m:r>
                                <a:rPr lang="en-US" i="1">
                                  <a:latin typeface="Cambria Math" panose="02040503050406030204" pitchFamily="18" charset="0"/>
                                </a:rPr>
                                <m:t>𝑜𝑡h𝑒𝑟𝑤𝑖𝑠𝑒</m:t>
                              </m:r>
                            </m:e>
                          </m:eqArr>
                        </m:e>
                      </m:d>
                    </m:oMath>
                  </m:oMathPara>
                </a14:m>
                <a:endParaRPr lang="en-US" dirty="0"/>
              </a:p>
              <a:p>
                <a:pPr>
                  <a:spcBef>
                    <a:spcPts val="2400"/>
                  </a:spcBef>
                </a:pPr>
                <a:r>
                  <a:rPr lang="en-US" dirty="0"/>
                  <a:t>In relevant documents,</a:t>
                </a:r>
              </a:p>
              <a:p>
                <a:pPr marL="342900" indent="-342900">
                  <a:lnSpc>
                    <a:spcPct val="140000"/>
                  </a:lnSpc>
                  <a:spcBef>
                    <a:spcPts val="0"/>
                  </a:spcBef>
                  <a:buFont typeface="+mj-lt"/>
                  <a:buAutoNum type="arabicPeriod"/>
                </a:pPr>
                <a:r>
                  <a:rPr lang="en-US" dirty="0"/>
                  <a:t>Many matches, typically in clusters</a:t>
                </a:r>
              </a:p>
              <a:p>
                <a:pPr marL="342900" indent="-342900">
                  <a:lnSpc>
                    <a:spcPct val="140000"/>
                  </a:lnSpc>
                  <a:spcBef>
                    <a:spcPts val="0"/>
                  </a:spcBef>
                  <a:buFont typeface="+mj-lt"/>
                  <a:buAutoNum type="arabicPeriod"/>
                </a:pPr>
                <a:r>
                  <a:rPr lang="en-US" dirty="0"/>
                  <a:t>Matches localized early in document</a:t>
                </a:r>
              </a:p>
              <a:p>
                <a:pPr marL="342900" indent="-342900">
                  <a:lnSpc>
                    <a:spcPct val="140000"/>
                  </a:lnSpc>
                  <a:spcBef>
                    <a:spcPts val="0"/>
                  </a:spcBef>
                  <a:buFont typeface="+mj-lt"/>
                  <a:buAutoNum type="arabicPeriod"/>
                </a:pPr>
                <a:r>
                  <a:rPr lang="en-US" dirty="0"/>
                  <a:t>Matches for all query terms</a:t>
                </a:r>
              </a:p>
              <a:p>
                <a:pPr marL="342900" indent="-342900">
                  <a:lnSpc>
                    <a:spcPct val="140000"/>
                  </a:lnSpc>
                  <a:spcBef>
                    <a:spcPts val="0"/>
                  </a:spcBef>
                  <a:buFont typeface="+mj-lt"/>
                  <a:buAutoNum type="arabicPeriod"/>
                </a:pPr>
                <a:r>
                  <a:rPr lang="en-US" dirty="0"/>
                  <a:t>In-order (phrasal) matches</a:t>
                </a:r>
              </a:p>
            </p:txBody>
          </p:sp>
        </mc:Choice>
        <mc:Fallback xmlns="">
          <p:sp>
            <p:nvSpPr>
              <p:cNvPr id="7" name="Text Placeholder 6">
                <a:extLst>
                  <a:ext uri="{FF2B5EF4-FFF2-40B4-BE49-F238E27FC236}">
                    <a16:creationId xmlns:a16="http://schemas.microsoft.com/office/drawing/2014/main" id="{71A611D5-5922-4466-8A35-1301B17DEDC7}"/>
                  </a:ext>
                </a:extLst>
              </p:cNvPr>
              <p:cNvSpPr>
                <a:spLocks noGrp="1" noRot="1" noChangeAspect="1" noMove="1" noResize="1" noEditPoints="1" noAdjustHandles="1" noChangeArrowheads="1" noChangeShapeType="1" noTextEdit="1"/>
              </p:cNvSpPr>
              <p:nvPr>
                <p:ph type="body" sz="half" idx="2"/>
              </p:nvPr>
            </p:nvSpPr>
            <p:spPr>
              <a:xfrm>
                <a:off x="1146705" y="2449915"/>
                <a:ext cx="4478974" cy="3690493"/>
              </a:xfrm>
              <a:blipFill>
                <a:blip r:embed="rId2"/>
                <a:stretch>
                  <a:fillRect l="-1769"/>
                </a:stretch>
              </a:blipFill>
            </p:spPr>
            <p:txBody>
              <a:bodyPr/>
              <a:lstStyle/>
              <a:p>
                <a:r>
                  <a:rPr lang="en-GB">
                    <a:noFill/>
                  </a:rPr>
                  <a:t> </a:t>
                </a:r>
              </a:p>
            </p:txBody>
          </p:sp>
        </mc:Fallback>
      </mc:AlternateContent>
      <p:sp>
        <p:nvSpPr>
          <p:cNvPr id="9" name="Rectangle 8">
            <a:extLst>
              <a:ext uri="{FF2B5EF4-FFF2-40B4-BE49-F238E27FC236}">
                <a16:creationId xmlns:a16="http://schemas.microsoft.com/office/drawing/2014/main" id="{04D97CAF-9E36-4201-BB31-7DB9DA2B029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3"/>
              </a:rPr>
              <a:t>Learning to match using local and distributed representations of text for web search</a:t>
            </a:r>
            <a:r>
              <a:rPr lang="en-GB" sz="1200" dirty="0"/>
              <a:t>. In WWW, 2017.</a:t>
            </a:r>
          </a:p>
        </p:txBody>
      </p:sp>
      <p:pic>
        <p:nvPicPr>
          <p:cNvPr id="11" name="Content Placeholder 4">
            <a:extLst>
              <a:ext uri="{FF2B5EF4-FFF2-40B4-BE49-F238E27FC236}">
                <a16:creationId xmlns:a16="http://schemas.microsoft.com/office/drawing/2014/main" id="{716BF9A1-8551-46E6-BA79-6C4E55F8945F}"/>
              </a:ext>
            </a:extLst>
          </p:cNvPr>
          <p:cNvPicPr>
            <a:picLocks noGrp="1" noChangeAspect="1"/>
          </p:cNvPicPr>
          <p:nvPr>
            <p:ph idx="1"/>
          </p:nvPr>
        </p:nvPicPr>
        <p:blipFill>
          <a:blip r:embed="rId4"/>
          <a:stretch>
            <a:fillRect/>
          </a:stretch>
        </p:blipFill>
        <p:spPr>
          <a:xfrm>
            <a:off x="5816264" y="2449915"/>
            <a:ext cx="5891213" cy="3341284"/>
          </a:xfrm>
          <a:prstGeom prst="rect">
            <a:avLst/>
          </a:prstGeom>
        </p:spPr>
      </p:pic>
    </p:spTree>
    <p:extLst>
      <p:ext uri="{BB962C8B-B14F-4D97-AF65-F5344CB8AC3E}">
        <p14:creationId xmlns:p14="http://schemas.microsoft.com/office/powerpoint/2010/main" val="24419385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5" y="609601"/>
            <a:ext cx="5114816" cy="1639884"/>
          </a:xfrm>
        </p:spPr>
        <p:txBody>
          <a:bodyPr>
            <a:normAutofit fontScale="90000"/>
          </a:bodyPr>
          <a:lstStyle/>
          <a:p>
            <a:r>
              <a:rPr lang="en-US" sz="4000" dirty="0"/>
              <a:t>Lexical and semantic matching networks</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6798454" y="2476752"/>
                <a:ext cx="5213896" cy="1647132"/>
              </a:xfrm>
            </p:spPr>
            <p:txBody>
              <a:bodyPr vert="horz" lIns="91440" tIns="45720" rIns="91440" bIns="45720" rtlCol="0">
                <a:noAutofit/>
              </a:bodyPr>
              <a:lstStyle/>
              <a:p>
                <a:pPr>
                  <a:spcBef>
                    <a:spcPts val="1200"/>
                  </a:spcBef>
                </a:pPr>
                <a:r>
                  <a:rPr lang="en-US" sz="1800" dirty="0"/>
                  <a:t>Convolve </a:t>
                </a:r>
                <a:r>
                  <a:rPr lang="en-GB" sz="1800" dirty="0"/>
                  <a:t>using window of size </a:t>
                </a:r>
                <a14:m>
                  <m:oMath xmlns:m="http://schemas.openxmlformats.org/officeDocument/2006/math">
                    <m:sSub>
                      <m:sSubPr>
                        <m:ctrlPr>
                          <a:rPr lang="en-GB" sz="1800" i="1">
                            <a:latin typeface="Cambria Math" panose="02040503050406030204" pitchFamily="18" charset="0"/>
                          </a:rPr>
                        </m:ctrlPr>
                      </m:sSubPr>
                      <m:e>
                        <m:r>
                          <a:rPr lang="en-US" sz="1800" i="1">
                            <a:latin typeface="Cambria Math" panose="02040503050406030204" pitchFamily="18" charset="0"/>
                          </a:rPr>
                          <m:t>𝑛</m:t>
                        </m:r>
                      </m:e>
                      <m:sub>
                        <m:r>
                          <a:rPr lang="en-US" sz="1800" i="1">
                            <a:latin typeface="Cambria Math" panose="02040503050406030204" pitchFamily="18" charset="0"/>
                          </a:rPr>
                          <m:t>𝑑</m:t>
                        </m:r>
                      </m:sub>
                    </m:sSub>
                    <m:r>
                      <a:rPr lang="en-GB"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1</m:t>
                    </m:r>
                  </m:oMath>
                </a14:m>
                <a:endParaRPr lang="en-US" sz="1800" dirty="0">
                  <a:ea typeface="Cambria Math" panose="02040503050406030204" pitchFamily="18" charset="0"/>
                </a:endParaRPr>
              </a:p>
              <a:p>
                <a:pPr>
                  <a:spcBef>
                    <a:spcPts val="1200"/>
                  </a:spcBef>
                </a:pPr>
                <a:r>
                  <a:rPr lang="en-US" sz="1800" dirty="0"/>
                  <a:t>Each window instance compares a query term w/ whole document</a:t>
                </a:r>
              </a:p>
            </p:txBody>
          </p:sp>
        </mc:Choice>
        <mc:Fallback xmlns="">
          <p:sp>
            <p:nvSpPr>
              <p:cNvPr id="7" name="Text Placeholder 6">
                <a:extLst>
                  <a:ext uri="{FF2B5EF4-FFF2-40B4-BE49-F238E27FC236}">
                    <a16:creationId xmlns:a16="http://schemas.microsoft.com/office/drawing/2014/main" id="{71A611D5-5922-4466-8A35-1301B17DEDC7}"/>
                  </a:ext>
                </a:extLst>
              </p:cNvPr>
              <p:cNvSpPr>
                <a:spLocks noGrp="1" noRot="1" noChangeAspect="1" noMove="1" noResize="1" noEditPoints="1" noAdjustHandles="1" noChangeArrowheads="1" noChangeShapeType="1" noTextEdit="1"/>
              </p:cNvSpPr>
              <p:nvPr>
                <p:ph type="body" sz="half" idx="2"/>
              </p:nvPr>
            </p:nvSpPr>
            <p:spPr>
              <a:xfrm>
                <a:off x="6798454" y="2476752"/>
                <a:ext cx="5213896" cy="1647132"/>
              </a:xfrm>
              <a:blipFill>
                <a:blip r:embed="rId2"/>
                <a:stretch>
                  <a:fillRect l="-935"/>
                </a:stretch>
              </a:blipFill>
            </p:spPr>
            <p:txBody>
              <a:bodyPr/>
              <a:lstStyle/>
              <a:p>
                <a:r>
                  <a:rPr lang="en-GB">
                    <a:noFill/>
                  </a:rPr>
                  <a:t> </a:t>
                </a:r>
              </a:p>
            </p:txBody>
          </p:sp>
        </mc:Fallback>
      </mc:AlternateContent>
      <p:sp>
        <p:nvSpPr>
          <p:cNvPr id="9" name="Rectangle 8">
            <a:extLst>
              <a:ext uri="{FF2B5EF4-FFF2-40B4-BE49-F238E27FC236}">
                <a16:creationId xmlns:a16="http://schemas.microsoft.com/office/drawing/2014/main" id="{04D97CAF-9E36-4201-BB31-7DB9DA2B029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3"/>
              </a:rPr>
              <a:t>Learning to match using local and distributed representations of text for web search</a:t>
            </a:r>
            <a:r>
              <a:rPr lang="en-GB" sz="1200" dirty="0"/>
              <a:t>. In WWW, 2017.</a:t>
            </a:r>
          </a:p>
        </p:txBody>
      </p:sp>
      <p:pic>
        <p:nvPicPr>
          <p:cNvPr id="5" name="Picture 4">
            <a:extLst>
              <a:ext uri="{FF2B5EF4-FFF2-40B4-BE49-F238E27FC236}">
                <a16:creationId xmlns:a16="http://schemas.microsoft.com/office/drawing/2014/main" id="{AAB6C60C-CDB5-49F2-AAAF-D1EA7DACA40F}"/>
              </a:ext>
            </a:extLst>
          </p:cNvPr>
          <p:cNvPicPr>
            <a:picLocks noChangeAspect="1"/>
          </p:cNvPicPr>
          <p:nvPr/>
        </p:nvPicPr>
        <p:blipFill>
          <a:blip r:embed="rId4"/>
          <a:stretch>
            <a:fillRect/>
          </a:stretch>
        </p:blipFill>
        <p:spPr>
          <a:xfrm>
            <a:off x="711822" y="2234876"/>
            <a:ext cx="7544392" cy="4314636"/>
          </a:xfrm>
          <a:prstGeom prst="rect">
            <a:avLst/>
          </a:prstGeom>
        </p:spPr>
      </p:pic>
    </p:spTree>
    <p:extLst>
      <p:ext uri="{BB962C8B-B14F-4D97-AF65-F5344CB8AC3E}">
        <p14:creationId xmlns:p14="http://schemas.microsoft.com/office/powerpoint/2010/main" val="35138144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5" y="609601"/>
            <a:ext cx="5114816" cy="1639884"/>
          </a:xfrm>
        </p:spPr>
        <p:txBody>
          <a:bodyPr>
            <a:normAutofit fontScale="90000"/>
          </a:bodyPr>
          <a:lstStyle/>
          <a:p>
            <a:r>
              <a:rPr lang="en-US" sz="4000" dirty="0"/>
              <a:t>Lexical and semantic matching networks</a:t>
            </a:r>
            <a:endParaRPr lang="en-GB" sz="4000" dirty="0"/>
          </a:p>
        </p:txBody>
      </p:sp>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6568340" y="2143909"/>
            <a:ext cx="5213896" cy="2083137"/>
          </a:xfrm>
        </p:spPr>
        <p:txBody>
          <a:bodyPr vert="horz" lIns="91440" tIns="45720" rIns="91440" bIns="45720" rtlCol="0">
            <a:noAutofit/>
          </a:bodyPr>
          <a:lstStyle/>
          <a:p>
            <a:pPr>
              <a:spcBef>
                <a:spcPts val="1200"/>
              </a:spcBef>
            </a:pPr>
            <a:r>
              <a:rPr lang="en-GB" sz="1800" dirty="0"/>
              <a:t>Semantic sub-model matches in the latent embedding space</a:t>
            </a:r>
          </a:p>
          <a:p>
            <a:pPr>
              <a:spcBef>
                <a:spcPts val="1200"/>
              </a:spcBef>
            </a:pPr>
            <a:r>
              <a:rPr lang="en-GB" sz="1800" dirty="0"/>
              <a:t>Match query with moving windows over document</a:t>
            </a:r>
          </a:p>
          <a:p>
            <a:pPr>
              <a:spcBef>
                <a:spcPts val="1200"/>
              </a:spcBef>
            </a:pPr>
            <a:r>
              <a:rPr lang="en-GB" sz="1800" dirty="0"/>
              <a:t>Learn text embeddings specifically for the task</a:t>
            </a:r>
          </a:p>
        </p:txBody>
      </p:sp>
      <p:sp>
        <p:nvSpPr>
          <p:cNvPr id="9" name="Rectangle 8">
            <a:extLst>
              <a:ext uri="{FF2B5EF4-FFF2-40B4-BE49-F238E27FC236}">
                <a16:creationId xmlns:a16="http://schemas.microsoft.com/office/drawing/2014/main" id="{04D97CAF-9E36-4201-BB31-7DB9DA2B029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2"/>
              </a:rPr>
              <a:t>Learning to match using local and distributed representations of text for web search</a:t>
            </a:r>
            <a:r>
              <a:rPr lang="en-GB" sz="1200" dirty="0"/>
              <a:t>. In WWW, 2017.</a:t>
            </a:r>
          </a:p>
        </p:txBody>
      </p:sp>
      <p:pic>
        <p:nvPicPr>
          <p:cNvPr id="3" name="Picture 2">
            <a:extLst>
              <a:ext uri="{FF2B5EF4-FFF2-40B4-BE49-F238E27FC236}">
                <a16:creationId xmlns:a16="http://schemas.microsoft.com/office/drawing/2014/main" id="{A7303DF6-F733-4B58-BDBA-49DC4A90BDEE}"/>
              </a:ext>
            </a:extLst>
          </p:cNvPr>
          <p:cNvPicPr>
            <a:picLocks noChangeAspect="1"/>
          </p:cNvPicPr>
          <p:nvPr/>
        </p:nvPicPr>
        <p:blipFill>
          <a:blip r:embed="rId3"/>
          <a:stretch>
            <a:fillRect/>
          </a:stretch>
        </p:blipFill>
        <p:spPr>
          <a:xfrm>
            <a:off x="363338" y="2331633"/>
            <a:ext cx="7038866" cy="4030155"/>
          </a:xfrm>
          <a:prstGeom prst="rect">
            <a:avLst/>
          </a:prstGeom>
        </p:spPr>
      </p:pic>
    </p:spTree>
    <p:extLst>
      <p:ext uri="{BB962C8B-B14F-4D97-AF65-F5344CB8AC3E}">
        <p14:creationId xmlns:p14="http://schemas.microsoft.com/office/powerpoint/2010/main" val="31447026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609601"/>
            <a:ext cx="6238930" cy="1552259"/>
          </a:xfrm>
        </p:spPr>
        <p:txBody>
          <a:bodyPr>
            <a:normAutofit/>
          </a:bodyPr>
          <a:lstStyle/>
          <a:p>
            <a:r>
              <a:rPr lang="en-US" sz="4000" dirty="0"/>
              <a:t>Big vs. small data regimes</a:t>
            </a:r>
            <a:endParaRPr lang="en-GB" sz="4000" dirty="0"/>
          </a:p>
        </p:txBody>
      </p:sp>
      <p:pic>
        <p:nvPicPr>
          <p:cNvPr id="5" name="Content Placeholder 4"/>
          <p:cNvPicPr>
            <a:picLocks noGrp="1" noChangeAspect="1"/>
          </p:cNvPicPr>
          <p:nvPr>
            <p:ph idx="1"/>
          </p:nvPr>
        </p:nvPicPr>
        <p:blipFill rotWithShape="1">
          <a:blip r:embed="rId2"/>
          <a:srcRect b="25909"/>
          <a:stretch/>
        </p:blipFill>
        <p:spPr>
          <a:xfrm>
            <a:off x="7484301" y="987427"/>
            <a:ext cx="3699060" cy="2291802"/>
          </a:xfrm>
          <a:prstGeom prst="rect">
            <a:avLst/>
          </a:prstGeom>
        </p:spPr>
      </p:pic>
      <p:sp>
        <p:nvSpPr>
          <p:cNvPr id="4" name="Text Placeholder 3"/>
          <p:cNvSpPr>
            <a:spLocks noGrp="1"/>
          </p:cNvSpPr>
          <p:nvPr>
            <p:ph type="body" sz="half" idx="2"/>
          </p:nvPr>
        </p:nvSpPr>
        <p:spPr>
          <a:xfrm>
            <a:off x="839788" y="2482637"/>
            <a:ext cx="6238929" cy="1773640"/>
          </a:xfrm>
        </p:spPr>
        <p:txBody>
          <a:bodyPr>
            <a:normAutofit/>
          </a:bodyPr>
          <a:lstStyle/>
          <a:p>
            <a:pPr>
              <a:lnSpc>
                <a:spcPct val="100000"/>
              </a:lnSpc>
              <a:spcBef>
                <a:spcPts val="1800"/>
              </a:spcBef>
            </a:pPr>
            <a:r>
              <a:rPr lang="en-US" sz="1800" dirty="0"/>
              <a:t>Big data seems to be more crucial for models that focus on good representation learning for text</a:t>
            </a:r>
          </a:p>
          <a:p>
            <a:pPr>
              <a:lnSpc>
                <a:spcPct val="100000"/>
              </a:lnSpc>
              <a:spcBef>
                <a:spcPts val="1800"/>
              </a:spcBef>
            </a:pPr>
            <a:r>
              <a:rPr lang="en-US" sz="1800" dirty="0"/>
              <a:t>Partial supervision strategies (e.g., unsupervised pre-training of word embeddings) can be effective but may be leaving the bigger gains on the table</a:t>
            </a:r>
            <a:endParaRPr lang="en-GB" sz="1800" dirty="0"/>
          </a:p>
        </p:txBody>
      </p:sp>
      <p:pic>
        <p:nvPicPr>
          <p:cNvPr id="6" name="Picture 5"/>
          <p:cNvPicPr>
            <a:picLocks noChangeAspect="1"/>
          </p:cNvPicPr>
          <p:nvPr/>
        </p:nvPicPr>
        <p:blipFill>
          <a:blip r:embed="rId3"/>
          <a:stretch>
            <a:fillRect/>
          </a:stretch>
        </p:blipFill>
        <p:spPr>
          <a:xfrm>
            <a:off x="4772025" y="4441813"/>
            <a:ext cx="6411336" cy="2053323"/>
          </a:xfrm>
          <a:prstGeom prst="rect">
            <a:avLst/>
          </a:prstGeom>
        </p:spPr>
      </p:pic>
      <p:sp>
        <p:nvSpPr>
          <p:cNvPr id="7" name="Text Placeholder 3"/>
          <p:cNvSpPr txBox="1">
            <a:spLocks/>
          </p:cNvSpPr>
          <p:nvPr/>
        </p:nvSpPr>
        <p:spPr>
          <a:xfrm>
            <a:off x="839787" y="4337713"/>
            <a:ext cx="3690172" cy="17736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Learning to train on unlabeled data may be key to making progress on neural ad-hoc retrieval</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p:cNvSpPr txBox="1"/>
          <p:nvPr/>
        </p:nvSpPr>
        <p:spPr>
          <a:xfrm>
            <a:off x="7484301" y="3238767"/>
            <a:ext cx="3694387"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Which IR models are similar?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Clustering based on query level retrieval performance.</a:t>
            </a:r>
            <a:endParaRPr kumimoji="0" lang="en-GB" sz="1800" b="0" i="0" u="none" strike="noStrike" kern="0" cap="none" spc="0" normalizeH="0" baseline="0" noProof="0" dirty="0">
              <a:ln>
                <a:noFill/>
              </a:ln>
              <a:solidFill>
                <a:sysClr val="windowText" lastClr="000000"/>
              </a:solidFill>
              <a:effectLst/>
              <a:uLnTx/>
              <a:uFillTx/>
            </a:endParaRPr>
          </a:p>
        </p:txBody>
      </p:sp>
      <p:sp>
        <p:nvSpPr>
          <p:cNvPr id="8" name="Rectangle 7">
            <a:extLst>
              <a:ext uri="{FF2B5EF4-FFF2-40B4-BE49-F238E27FC236}">
                <a16:creationId xmlns:a16="http://schemas.microsoft.com/office/drawing/2014/main" id="{17371139-4C46-4168-93C3-19A005C9BA62}"/>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4"/>
              </a:rPr>
              <a:t>Learning to match using local and distributed representations of text for web search</a:t>
            </a:r>
            <a:r>
              <a:rPr lang="en-GB" sz="1200" dirty="0"/>
              <a:t>. In WWW, 2017.</a:t>
            </a:r>
          </a:p>
        </p:txBody>
      </p:sp>
    </p:spTree>
    <p:extLst>
      <p:ext uri="{BB962C8B-B14F-4D97-AF65-F5344CB8AC3E}">
        <p14:creationId xmlns:p14="http://schemas.microsoft.com/office/powerpoint/2010/main" val="10194501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735C-8D7B-4ADE-B5F8-EC25C5F3C219}"/>
              </a:ext>
            </a:extLst>
          </p:cNvPr>
          <p:cNvSpPr>
            <a:spLocks noGrp="1"/>
          </p:cNvSpPr>
          <p:nvPr>
            <p:ph type="title"/>
          </p:nvPr>
        </p:nvSpPr>
        <p:spPr/>
        <p:txBody>
          <a:bodyPr>
            <a:normAutofit/>
          </a:bodyPr>
          <a:lstStyle/>
          <a:p>
            <a:r>
              <a:rPr lang="en-US" sz="4800" dirty="0"/>
              <a:t>Challenge</a:t>
            </a:r>
            <a:endParaRPr lang="en-GB" sz="4800" dirty="0"/>
          </a:p>
        </p:txBody>
      </p:sp>
      <p:sp>
        <p:nvSpPr>
          <p:cNvPr id="3" name="Content Placeholder 2">
            <a:extLst>
              <a:ext uri="{FF2B5EF4-FFF2-40B4-BE49-F238E27FC236}">
                <a16:creationId xmlns:a16="http://schemas.microsoft.com/office/drawing/2014/main" id="{3639B41A-2097-494A-AB11-74FCCF2200B1}"/>
              </a:ext>
            </a:extLst>
          </p:cNvPr>
          <p:cNvSpPr>
            <a:spLocks noGrp="1"/>
          </p:cNvSpPr>
          <p:nvPr>
            <p:ph idx="1"/>
          </p:nvPr>
        </p:nvSpPr>
        <p:spPr>
          <a:xfrm>
            <a:off x="5792042" y="1877244"/>
            <a:ext cx="5891209" cy="2331419"/>
          </a:xfrm>
        </p:spPr>
        <p:txBody>
          <a:bodyPr>
            <a:normAutofit/>
          </a:bodyPr>
          <a:lstStyle/>
          <a:p>
            <a:pPr marL="0" indent="0" algn="ctr">
              <a:buNone/>
            </a:pPr>
            <a:r>
              <a:rPr lang="en-GB" dirty="0"/>
              <a:t>Duet implementation on CNTK (python)</a:t>
            </a:r>
          </a:p>
          <a:p>
            <a:pPr marL="0" indent="0" algn="ctr">
              <a:buNone/>
            </a:pPr>
            <a:r>
              <a:rPr lang="en-GB" sz="2800" dirty="0">
                <a:hlinkClick r:id="rId2"/>
              </a:rPr>
              <a:t>http://bit.ly/CodeDUET</a:t>
            </a:r>
            <a:endParaRPr lang="en-GB" sz="2800" dirty="0"/>
          </a:p>
        </p:txBody>
      </p:sp>
      <p:sp>
        <p:nvSpPr>
          <p:cNvPr id="4" name="Text Placeholder 3">
            <a:extLst>
              <a:ext uri="{FF2B5EF4-FFF2-40B4-BE49-F238E27FC236}">
                <a16:creationId xmlns:a16="http://schemas.microsoft.com/office/drawing/2014/main" id="{7BE4EFC5-7567-4F5A-A362-C24F82F90ECD}"/>
              </a:ext>
            </a:extLst>
          </p:cNvPr>
          <p:cNvSpPr>
            <a:spLocks noGrp="1"/>
          </p:cNvSpPr>
          <p:nvPr>
            <p:ph type="body" sz="half" idx="2"/>
          </p:nvPr>
        </p:nvSpPr>
        <p:spPr>
          <a:xfrm>
            <a:off x="1146705" y="2676588"/>
            <a:ext cx="4218582" cy="2573890"/>
          </a:xfrm>
        </p:spPr>
        <p:txBody>
          <a:bodyPr anchor="b">
            <a:normAutofit/>
          </a:bodyPr>
          <a:lstStyle/>
          <a:p>
            <a:r>
              <a:rPr lang="en-US" sz="2800" dirty="0"/>
              <a:t>Can you evaluate the duet model on a popular community question-answering task?</a:t>
            </a:r>
            <a:endParaRPr lang="en-GB" sz="2800" dirty="0"/>
          </a:p>
        </p:txBody>
      </p:sp>
      <p:sp>
        <p:nvSpPr>
          <p:cNvPr id="5" name="Rectangle: Rounded Corners 4">
            <a:hlinkClick r:id="rId2"/>
            <a:extLst>
              <a:ext uri="{FF2B5EF4-FFF2-40B4-BE49-F238E27FC236}">
                <a16:creationId xmlns:a16="http://schemas.microsoft.com/office/drawing/2014/main" id="{BEAAF848-17DF-4801-9216-58D8DA1BFAD1}"/>
              </a:ext>
            </a:extLst>
          </p:cNvPr>
          <p:cNvSpPr/>
          <p:nvPr/>
        </p:nvSpPr>
        <p:spPr>
          <a:xfrm>
            <a:off x="6687735" y="4329529"/>
            <a:ext cx="4099821" cy="92094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cap="all" dirty="0">
                <a:solidFill>
                  <a:schemeClr val="tx1">
                    <a:lumMod val="65000"/>
                    <a:lumOff val="35000"/>
                  </a:schemeClr>
                </a:solidFill>
              </a:rPr>
              <a:t>Get the code</a:t>
            </a:r>
            <a:endParaRPr lang="en-GB" sz="4400" cap="all" dirty="0">
              <a:solidFill>
                <a:schemeClr val="tx1">
                  <a:lumMod val="65000"/>
                  <a:lumOff val="35000"/>
                </a:schemeClr>
              </a:solidFill>
            </a:endParaRPr>
          </a:p>
        </p:txBody>
      </p:sp>
    </p:spTree>
    <p:extLst>
      <p:ext uri="{BB962C8B-B14F-4D97-AF65-F5344CB8AC3E}">
        <p14:creationId xmlns:p14="http://schemas.microsoft.com/office/powerpoint/2010/main" val="29069048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Grp="1" noChangeAspect="1"/>
          </p:cNvPicPr>
          <p:nvPr>
            <p:ph idx="1"/>
          </p:nvPr>
        </p:nvPicPr>
        <p:blipFill>
          <a:blip r:embed="rId2"/>
          <a:stretch>
            <a:fillRect/>
          </a:stretch>
        </p:blipFill>
        <p:spPr>
          <a:xfrm>
            <a:off x="7261600" y="4294689"/>
            <a:ext cx="3259354" cy="2279137"/>
          </a:xfrm>
          <a:prstGeom prst="rect">
            <a:avLst/>
          </a:prstGeom>
        </p:spPr>
      </p:pic>
      <p:sp>
        <p:nvSpPr>
          <p:cNvPr id="5" name="Title 4"/>
          <p:cNvSpPr>
            <a:spLocks noGrp="1"/>
          </p:cNvSpPr>
          <p:nvPr>
            <p:ph type="title"/>
          </p:nvPr>
        </p:nvSpPr>
        <p:spPr>
          <a:xfrm>
            <a:off x="353253" y="544496"/>
            <a:ext cx="8051032" cy="1478570"/>
          </a:xfrm>
        </p:spPr>
        <p:txBody>
          <a:bodyPr>
            <a:normAutofit/>
          </a:bodyPr>
          <a:lstStyle/>
          <a:p>
            <a:r>
              <a:rPr lang="en-US" dirty="0"/>
              <a:t>Many other neural architectures</a:t>
            </a:r>
            <a:endParaRPr lang="en-GB" dirty="0"/>
          </a:p>
        </p:txBody>
      </p:sp>
      <p:sp>
        <p:nvSpPr>
          <p:cNvPr id="10" name="TextBox 9"/>
          <p:cNvSpPr txBox="1"/>
          <p:nvPr/>
        </p:nvSpPr>
        <p:spPr>
          <a:xfrm>
            <a:off x="8308425" y="6573826"/>
            <a:ext cx="1165704"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3"/>
              </a:rPr>
              <a:t>Palangi et al.,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1" name="Picture 10"/>
          <p:cNvPicPr>
            <a:picLocks noChangeAspect="1"/>
          </p:cNvPicPr>
          <p:nvPr/>
        </p:nvPicPr>
        <p:blipFill>
          <a:blip r:embed="rId4"/>
          <a:stretch>
            <a:fillRect/>
          </a:stretch>
        </p:blipFill>
        <p:spPr>
          <a:xfrm>
            <a:off x="217494" y="1936896"/>
            <a:ext cx="1847838" cy="2357793"/>
          </a:xfrm>
          <a:prstGeom prst="rect">
            <a:avLst/>
          </a:prstGeom>
        </p:spPr>
      </p:pic>
      <p:sp>
        <p:nvSpPr>
          <p:cNvPr id="12" name="TextBox 11"/>
          <p:cNvSpPr txBox="1"/>
          <p:nvPr/>
        </p:nvSpPr>
        <p:spPr>
          <a:xfrm>
            <a:off x="410283" y="4294689"/>
            <a:ext cx="1462260"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5"/>
              </a:rPr>
              <a:t>Kalchbrenner et al.,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3" name="Picture 12"/>
          <p:cNvPicPr>
            <a:picLocks noChangeAspect="1"/>
          </p:cNvPicPr>
          <p:nvPr/>
        </p:nvPicPr>
        <p:blipFill>
          <a:blip r:embed="rId6"/>
          <a:stretch>
            <a:fillRect/>
          </a:stretch>
        </p:blipFill>
        <p:spPr>
          <a:xfrm>
            <a:off x="2414672" y="1831291"/>
            <a:ext cx="3122168" cy="1465087"/>
          </a:xfrm>
          <a:prstGeom prst="rect">
            <a:avLst/>
          </a:prstGeom>
        </p:spPr>
      </p:pic>
      <p:sp>
        <p:nvSpPr>
          <p:cNvPr id="14" name="TextBox 13"/>
          <p:cNvSpPr txBox="1"/>
          <p:nvPr/>
        </p:nvSpPr>
        <p:spPr>
          <a:xfrm>
            <a:off x="3444200" y="3296378"/>
            <a:ext cx="1063112"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7"/>
              </a:rPr>
              <a:t>Denil et al.,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5" name="Picture 14"/>
          <p:cNvPicPr>
            <a:picLocks noChangeAspect="1"/>
          </p:cNvPicPr>
          <p:nvPr/>
        </p:nvPicPr>
        <p:blipFill>
          <a:blip r:embed="rId8"/>
          <a:stretch>
            <a:fillRect/>
          </a:stretch>
        </p:blipFill>
        <p:spPr>
          <a:xfrm>
            <a:off x="2797624" y="3572439"/>
            <a:ext cx="3858122" cy="1618388"/>
          </a:xfrm>
          <a:prstGeom prst="rect">
            <a:avLst/>
          </a:prstGeom>
        </p:spPr>
      </p:pic>
      <p:sp>
        <p:nvSpPr>
          <p:cNvPr id="16" name="TextBox 15"/>
          <p:cNvSpPr txBox="1"/>
          <p:nvPr/>
        </p:nvSpPr>
        <p:spPr>
          <a:xfrm>
            <a:off x="4744191" y="5100496"/>
            <a:ext cx="726482"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9"/>
              </a:rPr>
              <a:t>Kim,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7" name="Picture 16"/>
          <p:cNvPicPr>
            <a:picLocks noChangeAspect="1"/>
          </p:cNvPicPr>
          <p:nvPr/>
        </p:nvPicPr>
        <p:blipFill>
          <a:blip r:embed="rId10"/>
          <a:stretch>
            <a:fillRect/>
          </a:stretch>
        </p:blipFill>
        <p:spPr>
          <a:xfrm>
            <a:off x="5660113" y="1760973"/>
            <a:ext cx="3694762" cy="1640688"/>
          </a:xfrm>
          <a:prstGeom prst="rect">
            <a:avLst/>
          </a:prstGeom>
        </p:spPr>
      </p:pic>
      <p:sp>
        <p:nvSpPr>
          <p:cNvPr id="18" name="TextBox 17"/>
          <p:cNvSpPr txBox="1"/>
          <p:nvPr/>
        </p:nvSpPr>
        <p:spPr>
          <a:xfrm>
            <a:off x="6692206" y="3401661"/>
            <a:ext cx="163057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1"/>
              </a:rPr>
              <a:t>Severyn and Moschitti,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2" name="Picture 1"/>
          <p:cNvPicPr>
            <a:picLocks noChangeAspect="1"/>
          </p:cNvPicPr>
          <p:nvPr/>
        </p:nvPicPr>
        <p:blipFill rotWithShape="1">
          <a:blip r:embed="rId12"/>
          <a:srcRect r="3143"/>
          <a:stretch/>
        </p:blipFill>
        <p:spPr>
          <a:xfrm>
            <a:off x="3046632" y="5248096"/>
            <a:ext cx="1701691" cy="1265144"/>
          </a:xfrm>
          <a:prstGeom prst="rect">
            <a:avLst/>
          </a:prstGeom>
        </p:spPr>
      </p:pic>
      <p:pic>
        <p:nvPicPr>
          <p:cNvPr id="3" name="Picture 2"/>
          <p:cNvPicPr>
            <a:picLocks noChangeAspect="1"/>
          </p:cNvPicPr>
          <p:nvPr/>
        </p:nvPicPr>
        <p:blipFill>
          <a:blip r:embed="rId13"/>
          <a:stretch>
            <a:fillRect/>
          </a:stretch>
        </p:blipFill>
        <p:spPr>
          <a:xfrm>
            <a:off x="5009811" y="5425515"/>
            <a:ext cx="2252764" cy="1087725"/>
          </a:xfrm>
          <a:prstGeom prst="rect">
            <a:avLst/>
          </a:prstGeom>
        </p:spPr>
      </p:pic>
      <p:sp>
        <p:nvSpPr>
          <p:cNvPr id="20" name="TextBox 19"/>
          <p:cNvSpPr txBox="1"/>
          <p:nvPr/>
        </p:nvSpPr>
        <p:spPr>
          <a:xfrm>
            <a:off x="5607041" y="6513240"/>
            <a:ext cx="1058303"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4"/>
              </a:rPr>
              <a:t>Zhao et al.,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4" name="Picture 3"/>
          <p:cNvPicPr>
            <a:picLocks noChangeAspect="1"/>
          </p:cNvPicPr>
          <p:nvPr/>
        </p:nvPicPr>
        <p:blipFill>
          <a:blip r:embed="rId15"/>
          <a:stretch>
            <a:fillRect/>
          </a:stretch>
        </p:blipFill>
        <p:spPr>
          <a:xfrm>
            <a:off x="9967531" y="5473408"/>
            <a:ext cx="1901491" cy="1039832"/>
          </a:xfrm>
          <a:prstGeom prst="rect">
            <a:avLst/>
          </a:prstGeom>
        </p:spPr>
      </p:pic>
      <p:sp>
        <p:nvSpPr>
          <p:cNvPr id="21" name="TextBox 20"/>
          <p:cNvSpPr txBox="1"/>
          <p:nvPr/>
        </p:nvSpPr>
        <p:spPr>
          <a:xfrm>
            <a:off x="10442023" y="6513240"/>
            <a:ext cx="9525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6"/>
              </a:rPr>
              <a:t>Hu et al.,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22" name="Content Placeholder 9">
            <a:extLst>
              <a:ext uri="{FF2B5EF4-FFF2-40B4-BE49-F238E27FC236}">
                <a16:creationId xmlns:a16="http://schemas.microsoft.com/office/drawing/2014/main" id="{F8FFCD0E-666A-4DB1-9083-C0901B6756AF}"/>
              </a:ext>
            </a:extLst>
          </p:cNvPr>
          <p:cNvPicPr>
            <a:picLocks noChangeAspect="1"/>
          </p:cNvPicPr>
          <p:nvPr/>
        </p:nvPicPr>
        <p:blipFill>
          <a:blip r:embed="rId17"/>
          <a:stretch>
            <a:fillRect/>
          </a:stretch>
        </p:blipFill>
        <p:spPr>
          <a:xfrm>
            <a:off x="46176" y="4868030"/>
            <a:ext cx="2879272" cy="1399942"/>
          </a:xfrm>
          <a:prstGeom prst="rect">
            <a:avLst/>
          </a:prstGeom>
        </p:spPr>
      </p:pic>
      <p:sp>
        <p:nvSpPr>
          <p:cNvPr id="23" name="TextBox 22">
            <a:extLst>
              <a:ext uri="{FF2B5EF4-FFF2-40B4-BE49-F238E27FC236}">
                <a16:creationId xmlns:a16="http://schemas.microsoft.com/office/drawing/2014/main" id="{55099638-E543-4E72-8B9B-691E6377722A}"/>
              </a:ext>
            </a:extLst>
          </p:cNvPr>
          <p:cNvSpPr txBox="1"/>
          <p:nvPr/>
        </p:nvSpPr>
        <p:spPr>
          <a:xfrm>
            <a:off x="3576031" y="6665640"/>
            <a:ext cx="94769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8"/>
              </a:rPr>
              <a:t>Tai et al.,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sp>
        <p:nvSpPr>
          <p:cNvPr id="24" name="TextBox 23">
            <a:extLst>
              <a:ext uri="{FF2B5EF4-FFF2-40B4-BE49-F238E27FC236}">
                <a16:creationId xmlns:a16="http://schemas.microsoft.com/office/drawing/2014/main" id="{47E77192-8AC7-418D-A5D8-D7D50ABD6C50}"/>
              </a:ext>
            </a:extLst>
          </p:cNvPr>
          <p:cNvSpPr txBox="1"/>
          <p:nvPr/>
        </p:nvSpPr>
        <p:spPr>
          <a:xfrm>
            <a:off x="979102" y="6267680"/>
            <a:ext cx="1013419"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19"/>
              </a:rPr>
              <a:t>Guo et al., 2016</a:t>
            </a:r>
            <a:r>
              <a:rPr lang="en-US" dirty="0"/>
              <a:t>)</a:t>
            </a:r>
            <a:endParaRPr lang="en-GB" dirty="0"/>
          </a:p>
        </p:txBody>
      </p:sp>
      <p:pic>
        <p:nvPicPr>
          <p:cNvPr id="6" name="Picture 5">
            <a:extLst>
              <a:ext uri="{FF2B5EF4-FFF2-40B4-BE49-F238E27FC236}">
                <a16:creationId xmlns:a16="http://schemas.microsoft.com/office/drawing/2014/main" id="{C000F3FE-C1D4-483B-A3BC-673915EF15E3}"/>
              </a:ext>
            </a:extLst>
          </p:cNvPr>
          <p:cNvPicPr>
            <a:picLocks noChangeAspect="1"/>
          </p:cNvPicPr>
          <p:nvPr/>
        </p:nvPicPr>
        <p:blipFill>
          <a:blip r:embed="rId20"/>
          <a:stretch>
            <a:fillRect/>
          </a:stretch>
        </p:blipFill>
        <p:spPr>
          <a:xfrm>
            <a:off x="8782511" y="1097080"/>
            <a:ext cx="3319023" cy="913801"/>
          </a:xfrm>
          <a:prstGeom prst="rect">
            <a:avLst/>
          </a:prstGeom>
        </p:spPr>
      </p:pic>
      <p:sp>
        <p:nvSpPr>
          <p:cNvPr id="25" name="TextBox 24">
            <a:extLst>
              <a:ext uri="{FF2B5EF4-FFF2-40B4-BE49-F238E27FC236}">
                <a16:creationId xmlns:a16="http://schemas.microsoft.com/office/drawing/2014/main" id="{CBC82E81-3522-481C-B168-9775A13F0D1B}"/>
              </a:ext>
            </a:extLst>
          </p:cNvPr>
          <p:cNvSpPr txBox="1"/>
          <p:nvPr/>
        </p:nvSpPr>
        <p:spPr>
          <a:xfrm>
            <a:off x="9935312" y="1940829"/>
            <a:ext cx="1013419"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21"/>
              </a:rPr>
              <a:t>Hui et al., 2017</a:t>
            </a:r>
            <a:r>
              <a:rPr lang="en-US" dirty="0"/>
              <a:t>)</a:t>
            </a:r>
            <a:endParaRPr lang="en-GB" dirty="0"/>
          </a:p>
        </p:txBody>
      </p:sp>
      <p:pic>
        <p:nvPicPr>
          <p:cNvPr id="7" name="Picture 6">
            <a:extLst>
              <a:ext uri="{FF2B5EF4-FFF2-40B4-BE49-F238E27FC236}">
                <a16:creationId xmlns:a16="http://schemas.microsoft.com/office/drawing/2014/main" id="{9C4F9DD1-1C2D-47EC-BFA8-BFDFDEB49B88}"/>
              </a:ext>
            </a:extLst>
          </p:cNvPr>
          <p:cNvPicPr>
            <a:picLocks noChangeAspect="1"/>
          </p:cNvPicPr>
          <p:nvPr/>
        </p:nvPicPr>
        <p:blipFill>
          <a:blip r:embed="rId22"/>
          <a:stretch>
            <a:fillRect/>
          </a:stretch>
        </p:blipFill>
        <p:spPr>
          <a:xfrm>
            <a:off x="9354875" y="2572917"/>
            <a:ext cx="2595384" cy="505657"/>
          </a:xfrm>
          <a:prstGeom prst="rect">
            <a:avLst/>
          </a:prstGeom>
        </p:spPr>
      </p:pic>
      <p:sp>
        <p:nvSpPr>
          <p:cNvPr id="26" name="TextBox 25">
            <a:extLst>
              <a:ext uri="{FF2B5EF4-FFF2-40B4-BE49-F238E27FC236}">
                <a16:creationId xmlns:a16="http://schemas.microsoft.com/office/drawing/2014/main" id="{25E21EA4-6713-4BE4-A614-CBBD4AD49430}"/>
              </a:ext>
            </a:extLst>
          </p:cNvPr>
          <p:cNvSpPr txBox="1"/>
          <p:nvPr/>
        </p:nvSpPr>
        <p:spPr>
          <a:xfrm>
            <a:off x="10100699" y="3074184"/>
            <a:ext cx="1103736"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23"/>
              </a:rPr>
              <a:t>Pang et al., 2017</a:t>
            </a:r>
            <a:r>
              <a:rPr lang="en-US" dirty="0"/>
              <a:t>)</a:t>
            </a:r>
            <a:endParaRPr lang="en-GB" dirty="0"/>
          </a:p>
        </p:txBody>
      </p:sp>
      <p:pic>
        <p:nvPicPr>
          <p:cNvPr id="8" name="Picture 7">
            <a:extLst>
              <a:ext uri="{FF2B5EF4-FFF2-40B4-BE49-F238E27FC236}">
                <a16:creationId xmlns:a16="http://schemas.microsoft.com/office/drawing/2014/main" id="{06486FE5-F532-4469-932C-8917B6BCA874}"/>
              </a:ext>
            </a:extLst>
          </p:cNvPr>
          <p:cNvPicPr>
            <a:picLocks noChangeAspect="1"/>
          </p:cNvPicPr>
          <p:nvPr/>
        </p:nvPicPr>
        <p:blipFill>
          <a:blip r:embed="rId24"/>
          <a:stretch>
            <a:fillRect/>
          </a:stretch>
        </p:blipFill>
        <p:spPr>
          <a:xfrm>
            <a:off x="8580704" y="3280620"/>
            <a:ext cx="1786850" cy="738130"/>
          </a:xfrm>
          <a:prstGeom prst="rect">
            <a:avLst/>
          </a:prstGeom>
        </p:spPr>
      </p:pic>
      <p:sp>
        <p:nvSpPr>
          <p:cNvPr id="27" name="TextBox 26">
            <a:extLst>
              <a:ext uri="{FF2B5EF4-FFF2-40B4-BE49-F238E27FC236}">
                <a16:creationId xmlns:a16="http://schemas.microsoft.com/office/drawing/2014/main" id="{74020023-635C-4D51-92A3-F7429F18C40E}"/>
              </a:ext>
            </a:extLst>
          </p:cNvPr>
          <p:cNvSpPr txBox="1"/>
          <p:nvPr/>
        </p:nvSpPr>
        <p:spPr>
          <a:xfrm>
            <a:off x="8922261" y="4025857"/>
            <a:ext cx="1103736"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25"/>
              </a:rPr>
              <a:t>Jaech et al., 2017</a:t>
            </a:r>
            <a:r>
              <a:rPr lang="en-US" dirty="0"/>
              <a:t>)</a:t>
            </a:r>
            <a:endParaRPr lang="en-GB" dirty="0"/>
          </a:p>
        </p:txBody>
      </p:sp>
      <p:pic>
        <p:nvPicPr>
          <p:cNvPr id="28" name="Picture 27">
            <a:extLst>
              <a:ext uri="{FF2B5EF4-FFF2-40B4-BE49-F238E27FC236}">
                <a16:creationId xmlns:a16="http://schemas.microsoft.com/office/drawing/2014/main" id="{8EDDFF28-BF78-45AF-AC8B-CBB38CA499FC}"/>
              </a:ext>
            </a:extLst>
          </p:cNvPr>
          <p:cNvPicPr>
            <a:picLocks noChangeAspect="1"/>
          </p:cNvPicPr>
          <p:nvPr/>
        </p:nvPicPr>
        <p:blipFill rotWithShape="1">
          <a:blip r:embed="rId26"/>
          <a:srcRect r="699"/>
          <a:stretch/>
        </p:blipFill>
        <p:spPr>
          <a:xfrm>
            <a:off x="10557414" y="3440887"/>
            <a:ext cx="1346115" cy="899166"/>
          </a:xfrm>
          <a:prstGeom prst="rect">
            <a:avLst/>
          </a:prstGeom>
        </p:spPr>
      </p:pic>
      <p:sp>
        <p:nvSpPr>
          <p:cNvPr id="29" name="TextBox 28">
            <a:extLst>
              <a:ext uri="{FF2B5EF4-FFF2-40B4-BE49-F238E27FC236}">
                <a16:creationId xmlns:a16="http://schemas.microsoft.com/office/drawing/2014/main" id="{072216CB-F287-4F35-A8CF-0218EB205FB4}"/>
              </a:ext>
            </a:extLst>
          </p:cNvPr>
          <p:cNvSpPr txBox="1"/>
          <p:nvPr/>
        </p:nvSpPr>
        <p:spPr>
          <a:xfrm>
            <a:off x="10570469" y="4340053"/>
            <a:ext cx="1320004"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hlinkClick r:id="rId27"/>
              </a:rPr>
              <a:t>(</a:t>
            </a:r>
            <a:r>
              <a:rPr lang="en-US" sz="900" kern="0" dirty="0">
                <a:solidFill>
                  <a:sysClr val="windowText" lastClr="000000"/>
                </a:solidFill>
                <a:hlinkClick r:id="rId27"/>
              </a:rPr>
              <a:t>Dehghani et al., 2017</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572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 fill="hold"/>
                                        <p:tgtEl>
                                          <p:spTgt spid="11"/>
                                        </p:tgtEl>
                                        <p:attrNameLst>
                                          <p:attrName>ppt_w</p:attrName>
                                        </p:attrNameLst>
                                      </p:cBhvr>
                                      <p:tavLst>
                                        <p:tav tm="0">
                                          <p:val>
                                            <p:fltVal val="0"/>
                                          </p:val>
                                        </p:tav>
                                        <p:tav tm="100000">
                                          <p:val>
                                            <p:strVal val="#ppt_w"/>
                                          </p:val>
                                        </p:tav>
                                      </p:tavLst>
                                    </p:anim>
                                    <p:anim calcmode="lin" valueType="num">
                                      <p:cBhvr>
                                        <p:cTn id="8" dur="200" fill="hold"/>
                                        <p:tgtEl>
                                          <p:spTgt spid="11"/>
                                        </p:tgtEl>
                                        <p:attrNameLst>
                                          <p:attrName>ppt_h</p:attrName>
                                        </p:attrNameLst>
                                      </p:cBhvr>
                                      <p:tavLst>
                                        <p:tav tm="0">
                                          <p:val>
                                            <p:fltVal val="0"/>
                                          </p:val>
                                        </p:tav>
                                        <p:tav tm="100000">
                                          <p:val>
                                            <p:strVal val="#ppt_h"/>
                                          </p:val>
                                        </p:tav>
                                      </p:tavLst>
                                    </p:anim>
                                    <p:animEffect transition="in" filter="fade">
                                      <p:cBhvr>
                                        <p:cTn id="9" dur="2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00" fill="hold"/>
                                        <p:tgtEl>
                                          <p:spTgt spid="12"/>
                                        </p:tgtEl>
                                        <p:attrNameLst>
                                          <p:attrName>ppt_w</p:attrName>
                                        </p:attrNameLst>
                                      </p:cBhvr>
                                      <p:tavLst>
                                        <p:tav tm="0">
                                          <p:val>
                                            <p:fltVal val="0"/>
                                          </p:val>
                                        </p:tav>
                                        <p:tav tm="100000">
                                          <p:val>
                                            <p:strVal val="#ppt_w"/>
                                          </p:val>
                                        </p:tav>
                                      </p:tavLst>
                                    </p:anim>
                                    <p:anim calcmode="lin" valueType="num">
                                      <p:cBhvr>
                                        <p:cTn id="13" dur="200" fill="hold"/>
                                        <p:tgtEl>
                                          <p:spTgt spid="12"/>
                                        </p:tgtEl>
                                        <p:attrNameLst>
                                          <p:attrName>ppt_h</p:attrName>
                                        </p:attrNameLst>
                                      </p:cBhvr>
                                      <p:tavLst>
                                        <p:tav tm="0">
                                          <p:val>
                                            <p:fltVal val="0"/>
                                          </p:val>
                                        </p:tav>
                                        <p:tav tm="100000">
                                          <p:val>
                                            <p:strVal val="#ppt_h"/>
                                          </p:val>
                                        </p:tav>
                                      </p:tavLst>
                                    </p:anim>
                                    <p:animEffect transition="in" filter="fade">
                                      <p:cBhvr>
                                        <p:cTn id="14" dur="200"/>
                                        <p:tgtEl>
                                          <p:spTgt spid="12"/>
                                        </p:tgtEl>
                                      </p:cBhvr>
                                    </p:animEffect>
                                  </p:childTnLst>
                                </p:cTn>
                              </p:par>
                            </p:childTnLst>
                          </p:cTn>
                        </p:par>
                        <p:par>
                          <p:cTn id="15" fill="hold">
                            <p:stCondLst>
                              <p:cond delay="2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00" fill="hold"/>
                                        <p:tgtEl>
                                          <p:spTgt spid="17"/>
                                        </p:tgtEl>
                                        <p:attrNameLst>
                                          <p:attrName>ppt_w</p:attrName>
                                        </p:attrNameLst>
                                      </p:cBhvr>
                                      <p:tavLst>
                                        <p:tav tm="0">
                                          <p:val>
                                            <p:fltVal val="0"/>
                                          </p:val>
                                        </p:tav>
                                        <p:tav tm="100000">
                                          <p:val>
                                            <p:strVal val="#ppt_w"/>
                                          </p:val>
                                        </p:tav>
                                      </p:tavLst>
                                    </p:anim>
                                    <p:anim calcmode="lin" valueType="num">
                                      <p:cBhvr>
                                        <p:cTn id="19" dur="200" fill="hold"/>
                                        <p:tgtEl>
                                          <p:spTgt spid="17"/>
                                        </p:tgtEl>
                                        <p:attrNameLst>
                                          <p:attrName>ppt_h</p:attrName>
                                        </p:attrNameLst>
                                      </p:cBhvr>
                                      <p:tavLst>
                                        <p:tav tm="0">
                                          <p:val>
                                            <p:fltVal val="0"/>
                                          </p:val>
                                        </p:tav>
                                        <p:tav tm="100000">
                                          <p:val>
                                            <p:strVal val="#ppt_h"/>
                                          </p:val>
                                        </p:tav>
                                      </p:tavLst>
                                    </p:anim>
                                    <p:animEffect transition="in" filter="fade">
                                      <p:cBhvr>
                                        <p:cTn id="20" dur="2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200" fill="hold"/>
                                        <p:tgtEl>
                                          <p:spTgt spid="18"/>
                                        </p:tgtEl>
                                        <p:attrNameLst>
                                          <p:attrName>ppt_w</p:attrName>
                                        </p:attrNameLst>
                                      </p:cBhvr>
                                      <p:tavLst>
                                        <p:tav tm="0">
                                          <p:val>
                                            <p:fltVal val="0"/>
                                          </p:val>
                                        </p:tav>
                                        <p:tav tm="100000">
                                          <p:val>
                                            <p:strVal val="#ppt_w"/>
                                          </p:val>
                                        </p:tav>
                                      </p:tavLst>
                                    </p:anim>
                                    <p:anim calcmode="lin" valueType="num">
                                      <p:cBhvr>
                                        <p:cTn id="24" dur="200" fill="hold"/>
                                        <p:tgtEl>
                                          <p:spTgt spid="18"/>
                                        </p:tgtEl>
                                        <p:attrNameLst>
                                          <p:attrName>ppt_h</p:attrName>
                                        </p:attrNameLst>
                                      </p:cBhvr>
                                      <p:tavLst>
                                        <p:tav tm="0">
                                          <p:val>
                                            <p:fltVal val="0"/>
                                          </p:val>
                                        </p:tav>
                                        <p:tav tm="100000">
                                          <p:val>
                                            <p:strVal val="#ppt_h"/>
                                          </p:val>
                                        </p:tav>
                                      </p:tavLst>
                                    </p:anim>
                                    <p:animEffect transition="in" filter="fade">
                                      <p:cBhvr>
                                        <p:cTn id="25" dur="200"/>
                                        <p:tgtEl>
                                          <p:spTgt spid="18"/>
                                        </p:tgtEl>
                                      </p:cBhvr>
                                    </p:animEffect>
                                  </p:childTnLst>
                                </p:cTn>
                              </p:par>
                            </p:childTnLst>
                          </p:cTn>
                        </p:par>
                        <p:par>
                          <p:cTn id="26" fill="hold">
                            <p:stCondLst>
                              <p:cond delay="40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200" fill="hold"/>
                                        <p:tgtEl>
                                          <p:spTgt spid="22"/>
                                        </p:tgtEl>
                                        <p:attrNameLst>
                                          <p:attrName>ppt_w</p:attrName>
                                        </p:attrNameLst>
                                      </p:cBhvr>
                                      <p:tavLst>
                                        <p:tav tm="0">
                                          <p:val>
                                            <p:fltVal val="0"/>
                                          </p:val>
                                        </p:tav>
                                        <p:tav tm="100000">
                                          <p:val>
                                            <p:strVal val="#ppt_w"/>
                                          </p:val>
                                        </p:tav>
                                      </p:tavLst>
                                    </p:anim>
                                    <p:anim calcmode="lin" valueType="num">
                                      <p:cBhvr>
                                        <p:cTn id="30" dur="200" fill="hold"/>
                                        <p:tgtEl>
                                          <p:spTgt spid="22"/>
                                        </p:tgtEl>
                                        <p:attrNameLst>
                                          <p:attrName>ppt_h</p:attrName>
                                        </p:attrNameLst>
                                      </p:cBhvr>
                                      <p:tavLst>
                                        <p:tav tm="0">
                                          <p:val>
                                            <p:fltVal val="0"/>
                                          </p:val>
                                        </p:tav>
                                        <p:tav tm="100000">
                                          <p:val>
                                            <p:strVal val="#ppt_h"/>
                                          </p:val>
                                        </p:tav>
                                      </p:tavLst>
                                    </p:anim>
                                    <p:animEffect transition="in" filter="fade">
                                      <p:cBhvr>
                                        <p:cTn id="31" dur="200"/>
                                        <p:tgtEl>
                                          <p:spTgt spid="2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200" fill="hold"/>
                                        <p:tgtEl>
                                          <p:spTgt spid="24"/>
                                        </p:tgtEl>
                                        <p:attrNameLst>
                                          <p:attrName>ppt_w</p:attrName>
                                        </p:attrNameLst>
                                      </p:cBhvr>
                                      <p:tavLst>
                                        <p:tav tm="0">
                                          <p:val>
                                            <p:fltVal val="0"/>
                                          </p:val>
                                        </p:tav>
                                        <p:tav tm="100000">
                                          <p:val>
                                            <p:strVal val="#ppt_w"/>
                                          </p:val>
                                        </p:tav>
                                      </p:tavLst>
                                    </p:anim>
                                    <p:anim calcmode="lin" valueType="num">
                                      <p:cBhvr>
                                        <p:cTn id="35" dur="200" fill="hold"/>
                                        <p:tgtEl>
                                          <p:spTgt spid="24"/>
                                        </p:tgtEl>
                                        <p:attrNameLst>
                                          <p:attrName>ppt_h</p:attrName>
                                        </p:attrNameLst>
                                      </p:cBhvr>
                                      <p:tavLst>
                                        <p:tav tm="0">
                                          <p:val>
                                            <p:fltVal val="0"/>
                                          </p:val>
                                        </p:tav>
                                        <p:tav tm="100000">
                                          <p:val>
                                            <p:strVal val="#ppt_h"/>
                                          </p:val>
                                        </p:tav>
                                      </p:tavLst>
                                    </p:anim>
                                    <p:animEffect transition="in" filter="fade">
                                      <p:cBhvr>
                                        <p:cTn id="36" dur="200"/>
                                        <p:tgtEl>
                                          <p:spTgt spid="24"/>
                                        </p:tgtEl>
                                      </p:cBhvr>
                                    </p:animEffect>
                                  </p:childTnLst>
                                </p:cTn>
                              </p:par>
                            </p:childTnLst>
                          </p:cTn>
                        </p:par>
                        <p:par>
                          <p:cTn id="37" fill="hold">
                            <p:stCondLst>
                              <p:cond delay="600"/>
                            </p:stCondLst>
                            <p:childTnLst>
                              <p:par>
                                <p:cTn id="38" presetID="53" presetClass="entr" presetSubtype="16"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200" fill="hold"/>
                                        <p:tgtEl>
                                          <p:spTgt spid="9"/>
                                        </p:tgtEl>
                                        <p:attrNameLst>
                                          <p:attrName>ppt_w</p:attrName>
                                        </p:attrNameLst>
                                      </p:cBhvr>
                                      <p:tavLst>
                                        <p:tav tm="0">
                                          <p:val>
                                            <p:fltVal val="0"/>
                                          </p:val>
                                        </p:tav>
                                        <p:tav tm="100000">
                                          <p:val>
                                            <p:strVal val="#ppt_w"/>
                                          </p:val>
                                        </p:tav>
                                      </p:tavLst>
                                    </p:anim>
                                    <p:anim calcmode="lin" valueType="num">
                                      <p:cBhvr>
                                        <p:cTn id="41" dur="200" fill="hold"/>
                                        <p:tgtEl>
                                          <p:spTgt spid="9"/>
                                        </p:tgtEl>
                                        <p:attrNameLst>
                                          <p:attrName>ppt_h</p:attrName>
                                        </p:attrNameLst>
                                      </p:cBhvr>
                                      <p:tavLst>
                                        <p:tav tm="0">
                                          <p:val>
                                            <p:fltVal val="0"/>
                                          </p:val>
                                        </p:tav>
                                        <p:tav tm="100000">
                                          <p:val>
                                            <p:strVal val="#ppt_h"/>
                                          </p:val>
                                        </p:tav>
                                      </p:tavLst>
                                    </p:anim>
                                    <p:animEffect transition="in" filter="fade">
                                      <p:cBhvr>
                                        <p:cTn id="42" dur="200"/>
                                        <p:tgtEl>
                                          <p:spTgt spid="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animEffect transition="in" filter="fade">
                                      <p:cBhvr>
                                        <p:cTn id="47" dur="200"/>
                                        <p:tgtEl>
                                          <p:spTgt spid="10"/>
                                        </p:tgtEl>
                                      </p:cBhvr>
                                    </p:animEffect>
                                  </p:childTnLst>
                                </p:cTn>
                              </p:par>
                            </p:childTnLst>
                          </p:cTn>
                        </p:par>
                        <p:par>
                          <p:cTn id="48" fill="hold">
                            <p:stCondLst>
                              <p:cond delay="800"/>
                            </p:stCondLst>
                            <p:childTnLst>
                              <p:par>
                                <p:cTn id="49" presetID="53" presetClass="entr" presetSubtype="1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Effect transition="in" filter="fade">
                                      <p:cBhvr>
                                        <p:cTn id="53" dur="200"/>
                                        <p:tgtEl>
                                          <p:spTgt spid="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200" fill="hold"/>
                                        <p:tgtEl>
                                          <p:spTgt spid="25"/>
                                        </p:tgtEl>
                                        <p:attrNameLst>
                                          <p:attrName>ppt_w</p:attrName>
                                        </p:attrNameLst>
                                      </p:cBhvr>
                                      <p:tavLst>
                                        <p:tav tm="0">
                                          <p:val>
                                            <p:fltVal val="0"/>
                                          </p:val>
                                        </p:tav>
                                        <p:tav tm="100000">
                                          <p:val>
                                            <p:strVal val="#ppt_w"/>
                                          </p:val>
                                        </p:tav>
                                      </p:tavLst>
                                    </p:anim>
                                    <p:anim calcmode="lin" valueType="num">
                                      <p:cBhvr>
                                        <p:cTn id="57" dur="200" fill="hold"/>
                                        <p:tgtEl>
                                          <p:spTgt spid="25"/>
                                        </p:tgtEl>
                                        <p:attrNameLst>
                                          <p:attrName>ppt_h</p:attrName>
                                        </p:attrNameLst>
                                      </p:cBhvr>
                                      <p:tavLst>
                                        <p:tav tm="0">
                                          <p:val>
                                            <p:fltVal val="0"/>
                                          </p:val>
                                        </p:tav>
                                        <p:tav tm="100000">
                                          <p:val>
                                            <p:strVal val="#ppt_h"/>
                                          </p:val>
                                        </p:tav>
                                      </p:tavLst>
                                    </p:anim>
                                    <p:animEffect transition="in" filter="fade">
                                      <p:cBhvr>
                                        <p:cTn id="58" dur="200"/>
                                        <p:tgtEl>
                                          <p:spTgt spid="25"/>
                                        </p:tgtEl>
                                      </p:cBhvr>
                                    </p:animEffect>
                                  </p:childTnLst>
                                </p:cTn>
                              </p:par>
                            </p:childTnLst>
                          </p:cTn>
                        </p:par>
                        <p:par>
                          <p:cTn id="59" fill="hold">
                            <p:stCondLst>
                              <p:cond delay="1000"/>
                            </p:stCondLst>
                            <p:childTnLst>
                              <p:par>
                                <p:cTn id="60" presetID="53" presetClass="entr" presetSubtype="16"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200" fill="hold"/>
                                        <p:tgtEl>
                                          <p:spTgt spid="15"/>
                                        </p:tgtEl>
                                        <p:attrNameLst>
                                          <p:attrName>ppt_w</p:attrName>
                                        </p:attrNameLst>
                                      </p:cBhvr>
                                      <p:tavLst>
                                        <p:tav tm="0">
                                          <p:val>
                                            <p:fltVal val="0"/>
                                          </p:val>
                                        </p:tav>
                                        <p:tav tm="100000">
                                          <p:val>
                                            <p:strVal val="#ppt_w"/>
                                          </p:val>
                                        </p:tav>
                                      </p:tavLst>
                                    </p:anim>
                                    <p:anim calcmode="lin" valueType="num">
                                      <p:cBhvr>
                                        <p:cTn id="63" dur="200" fill="hold"/>
                                        <p:tgtEl>
                                          <p:spTgt spid="15"/>
                                        </p:tgtEl>
                                        <p:attrNameLst>
                                          <p:attrName>ppt_h</p:attrName>
                                        </p:attrNameLst>
                                      </p:cBhvr>
                                      <p:tavLst>
                                        <p:tav tm="0">
                                          <p:val>
                                            <p:fltVal val="0"/>
                                          </p:val>
                                        </p:tav>
                                        <p:tav tm="100000">
                                          <p:val>
                                            <p:strVal val="#ppt_h"/>
                                          </p:val>
                                        </p:tav>
                                      </p:tavLst>
                                    </p:anim>
                                    <p:animEffect transition="in" filter="fade">
                                      <p:cBhvr>
                                        <p:cTn id="64" dur="200"/>
                                        <p:tgtEl>
                                          <p:spTgt spid="1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200" fill="hold"/>
                                        <p:tgtEl>
                                          <p:spTgt spid="16"/>
                                        </p:tgtEl>
                                        <p:attrNameLst>
                                          <p:attrName>ppt_w</p:attrName>
                                        </p:attrNameLst>
                                      </p:cBhvr>
                                      <p:tavLst>
                                        <p:tav tm="0">
                                          <p:val>
                                            <p:fltVal val="0"/>
                                          </p:val>
                                        </p:tav>
                                        <p:tav tm="100000">
                                          <p:val>
                                            <p:strVal val="#ppt_w"/>
                                          </p:val>
                                        </p:tav>
                                      </p:tavLst>
                                    </p:anim>
                                    <p:anim calcmode="lin" valueType="num">
                                      <p:cBhvr>
                                        <p:cTn id="68" dur="200" fill="hold"/>
                                        <p:tgtEl>
                                          <p:spTgt spid="16"/>
                                        </p:tgtEl>
                                        <p:attrNameLst>
                                          <p:attrName>ppt_h</p:attrName>
                                        </p:attrNameLst>
                                      </p:cBhvr>
                                      <p:tavLst>
                                        <p:tav tm="0">
                                          <p:val>
                                            <p:fltVal val="0"/>
                                          </p:val>
                                        </p:tav>
                                        <p:tav tm="100000">
                                          <p:val>
                                            <p:strVal val="#ppt_h"/>
                                          </p:val>
                                        </p:tav>
                                      </p:tavLst>
                                    </p:anim>
                                    <p:animEffect transition="in" filter="fade">
                                      <p:cBhvr>
                                        <p:cTn id="69" dur="200"/>
                                        <p:tgtEl>
                                          <p:spTgt spid="16"/>
                                        </p:tgtEl>
                                      </p:cBhvr>
                                    </p:animEffect>
                                  </p:childTnLst>
                                </p:cTn>
                              </p:par>
                            </p:childTnLst>
                          </p:cTn>
                        </p:par>
                        <p:par>
                          <p:cTn id="70" fill="hold">
                            <p:stCondLst>
                              <p:cond delay="1200"/>
                            </p:stCondLst>
                            <p:childTnLst>
                              <p:par>
                                <p:cTn id="71" presetID="53" presetClass="entr" presetSubtype="16" fill="hold" nodeType="after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200" fill="hold"/>
                                        <p:tgtEl>
                                          <p:spTgt spid="4"/>
                                        </p:tgtEl>
                                        <p:attrNameLst>
                                          <p:attrName>ppt_w</p:attrName>
                                        </p:attrNameLst>
                                      </p:cBhvr>
                                      <p:tavLst>
                                        <p:tav tm="0">
                                          <p:val>
                                            <p:fltVal val="0"/>
                                          </p:val>
                                        </p:tav>
                                        <p:tav tm="100000">
                                          <p:val>
                                            <p:strVal val="#ppt_w"/>
                                          </p:val>
                                        </p:tav>
                                      </p:tavLst>
                                    </p:anim>
                                    <p:anim calcmode="lin" valueType="num">
                                      <p:cBhvr>
                                        <p:cTn id="74" dur="200" fill="hold"/>
                                        <p:tgtEl>
                                          <p:spTgt spid="4"/>
                                        </p:tgtEl>
                                        <p:attrNameLst>
                                          <p:attrName>ppt_h</p:attrName>
                                        </p:attrNameLst>
                                      </p:cBhvr>
                                      <p:tavLst>
                                        <p:tav tm="0">
                                          <p:val>
                                            <p:fltVal val="0"/>
                                          </p:val>
                                        </p:tav>
                                        <p:tav tm="100000">
                                          <p:val>
                                            <p:strVal val="#ppt_h"/>
                                          </p:val>
                                        </p:tav>
                                      </p:tavLst>
                                    </p:anim>
                                    <p:animEffect transition="in" filter="fade">
                                      <p:cBhvr>
                                        <p:cTn id="75" dur="200"/>
                                        <p:tgtEl>
                                          <p:spTgt spid="4"/>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200" fill="hold"/>
                                        <p:tgtEl>
                                          <p:spTgt spid="21"/>
                                        </p:tgtEl>
                                        <p:attrNameLst>
                                          <p:attrName>ppt_w</p:attrName>
                                        </p:attrNameLst>
                                      </p:cBhvr>
                                      <p:tavLst>
                                        <p:tav tm="0">
                                          <p:val>
                                            <p:fltVal val="0"/>
                                          </p:val>
                                        </p:tav>
                                        <p:tav tm="100000">
                                          <p:val>
                                            <p:strVal val="#ppt_w"/>
                                          </p:val>
                                        </p:tav>
                                      </p:tavLst>
                                    </p:anim>
                                    <p:anim calcmode="lin" valueType="num">
                                      <p:cBhvr>
                                        <p:cTn id="79" dur="200" fill="hold"/>
                                        <p:tgtEl>
                                          <p:spTgt spid="21"/>
                                        </p:tgtEl>
                                        <p:attrNameLst>
                                          <p:attrName>ppt_h</p:attrName>
                                        </p:attrNameLst>
                                      </p:cBhvr>
                                      <p:tavLst>
                                        <p:tav tm="0">
                                          <p:val>
                                            <p:fltVal val="0"/>
                                          </p:val>
                                        </p:tav>
                                        <p:tav tm="100000">
                                          <p:val>
                                            <p:strVal val="#ppt_h"/>
                                          </p:val>
                                        </p:tav>
                                      </p:tavLst>
                                    </p:anim>
                                    <p:animEffect transition="in" filter="fade">
                                      <p:cBhvr>
                                        <p:cTn id="80" dur="200"/>
                                        <p:tgtEl>
                                          <p:spTgt spid="21"/>
                                        </p:tgtEl>
                                      </p:cBhvr>
                                    </p:animEffect>
                                  </p:childTnLst>
                                </p:cTn>
                              </p:par>
                            </p:childTnLst>
                          </p:cTn>
                        </p:par>
                        <p:par>
                          <p:cTn id="81" fill="hold">
                            <p:stCondLst>
                              <p:cond delay="1400"/>
                            </p:stCondLst>
                            <p:childTnLst>
                              <p:par>
                                <p:cTn id="82" presetID="53" presetClass="entr" presetSubtype="16" fill="hold" nodeType="afterEffect">
                                  <p:stCondLst>
                                    <p:cond delay="0"/>
                                  </p:stCondLst>
                                  <p:childTnLst>
                                    <p:set>
                                      <p:cBhvr>
                                        <p:cTn id="83" dur="1" fill="hold">
                                          <p:stCondLst>
                                            <p:cond delay="0"/>
                                          </p:stCondLst>
                                        </p:cTn>
                                        <p:tgtEl>
                                          <p:spTgt spid="2"/>
                                        </p:tgtEl>
                                        <p:attrNameLst>
                                          <p:attrName>style.visibility</p:attrName>
                                        </p:attrNameLst>
                                      </p:cBhvr>
                                      <p:to>
                                        <p:strVal val="visible"/>
                                      </p:to>
                                    </p:set>
                                    <p:anim calcmode="lin" valueType="num">
                                      <p:cBhvr>
                                        <p:cTn id="84" dur="200" fill="hold"/>
                                        <p:tgtEl>
                                          <p:spTgt spid="2"/>
                                        </p:tgtEl>
                                        <p:attrNameLst>
                                          <p:attrName>ppt_w</p:attrName>
                                        </p:attrNameLst>
                                      </p:cBhvr>
                                      <p:tavLst>
                                        <p:tav tm="0">
                                          <p:val>
                                            <p:fltVal val="0"/>
                                          </p:val>
                                        </p:tav>
                                        <p:tav tm="100000">
                                          <p:val>
                                            <p:strVal val="#ppt_w"/>
                                          </p:val>
                                        </p:tav>
                                      </p:tavLst>
                                    </p:anim>
                                    <p:anim calcmode="lin" valueType="num">
                                      <p:cBhvr>
                                        <p:cTn id="85" dur="200" fill="hold"/>
                                        <p:tgtEl>
                                          <p:spTgt spid="2"/>
                                        </p:tgtEl>
                                        <p:attrNameLst>
                                          <p:attrName>ppt_h</p:attrName>
                                        </p:attrNameLst>
                                      </p:cBhvr>
                                      <p:tavLst>
                                        <p:tav tm="0">
                                          <p:val>
                                            <p:fltVal val="0"/>
                                          </p:val>
                                        </p:tav>
                                        <p:tav tm="100000">
                                          <p:val>
                                            <p:strVal val="#ppt_h"/>
                                          </p:val>
                                        </p:tav>
                                      </p:tavLst>
                                    </p:anim>
                                    <p:animEffect transition="in" filter="fade">
                                      <p:cBhvr>
                                        <p:cTn id="86" dur="200"/>
                                        <p:tgtEl>
                                          <p:spTgt spid="2"/>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200" fill="hold"/>
                                        <p:tgtEl>
                                          <p:spTgt spid="23"/>
                                        </p:tgtEl>
                                        <p:attrNameLst>
                                          <p:attrName>ppt_w</p:attrName>
                                        </p:attrNameLst>
                                      </p:cBhvr>
                                      <p:tavLst>
                                        <p:tav tm="0">
                                          <p:val>
                                            <p:fltVal val="0"/>
                                          </p:val>
                                        </p:tav>
                                        <p:tav tm="100000">
                                          <p:val>
                                            <p:strVal val="#ppt_w"/>
                                          </p:val>
                                        </p:tav>
                                      </p:tavLst>
                                    </p:anim>
                                    <p:anim calcmode="lin" valueType="num">
                                      <p:cBhvr>
                                        <p:cTn id="90" dur="200" fill="hold"/>
                                        <p:tgtEl>
                                          <p:spTgt spid="23"/>
                                        </p:tgtEl>
                                        <p:attrNameLst>
                                          <p:attrName>ppt_h</p:attrName>
                                        </p:attrNameLst>
                                      </p:cBhvr>
                                      <p:tavLst>
                                        <p:tav tm="0">
                                          <p:val>
                                            <p:fltVal val="0"/>
                                          </p:val>
                                        </p:tav>
                                        <p:tav tm="100000">
                                          <p:val>
                                            <p:strVal val="#ppt_h"/>
                                          </p:val>
                                        </p:tav>
                                      </p:tavLst>
                                    </p:anim>
                                    <p:animEffect transition="in" filter="fade">
                                      <p:cBhvr>
                                        <p:cTn id="91" dur="200"/>
                                        <p:tgtEl>
                                          <p:spTgt spid="23"/>
                                        </p:tgtEl>
                                      </p:cBhvr>
                                    </p:animEffect>
                                  </p:childTnLst>
                                </p:cTn>
                              </p:par>
                            </p:childTnLst>
                          </p:cTn>
                        </p:par>
                        <p:par>
                          <p:cTn id="92" fill="hold">
                            <p:stCondLst>
                              <p:cond delay="1600"/>
                            </p:stCondLst>
                            <p:childTnLst>
                              <p:par>
                                <p:cTn id="93" presetID="53" presetClass="entr" presetSubtype="16" fill="hold"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200" fill="hold"/>
                                        <p:tgtEl>
                                          <p:spTgt spid="28"/>
                                        </p:tgtEl>
                                        <p:attrNameLst>
                                          <p:attrName>ppt_w</p:attrName>
                                        </p:attrNameLst>
                                      </p:cBhvr>
                                      <p:tavLst>
                                        <p:tav tm="0">
                                          <p:val>
                                            <p:fltVal val="0"/>
                                          </p:val>
                                        </p:tav>
                                        <p:tav tm="100000">
                                          <p:val>
                                            <p:strVal val="#ppt_w"/>
                                          </p:val>
                                        </p:tav>
                                      </p:tavLst>
                                    </p:anim>
                                    <p:anim calcmode="lin" valueType="num">
                                      <p:cBhvr>
                                        <p:cTn id="96" dur="200" fill="hold"/>
                                        <p:tgtEl>
                                          <p:spTgt spid="28"/>
                                        </p:tgtEl>
                                        <p:attrNameLst>
                                          <p:attrName>ppt_h</p:attrName>
                                        </p:attrNameLst>
                                      </p:cBhvr>
                                      <p:tavLst>
                                        <p:tav tm="0">
                                          <p:val>
                                            <p:fltVal val="0"/>
                                          </p:val>
                                        </p:tav>
                                        <p:tav tm="100000">
                                          <p:val>
                                            <p:strVal val="#ppt_h"/>
                                          </p:val>
                                        </p:tav>
                                      </p:tavLst>
                                    </p:anim>
                                    <p:animEffect transition="in" filter="fade">
                                      <p:cBhvr>
                                        <p:cTn id="97" dur="200"/>
                                        <p:tgtEl>
                                          <p:spTgt spid="28"/>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200" fill="hold"/>
                                        <p:tgtEl>
                                          <p:spTgt spid="29"/>
                                        </p:tgtEl>
                                        <p:attrNameLst>
                                          <p:attrName>ppt_w</p:attrName>
                                        </p:attrNameLst>
                                      </p:cBhvr>
                                      <p:tavLst>
                                        <p:tav tm="0">
                                          <p:val>
                                            <p:fltVal val="0"/>
                                          </p:val>
                                        </p:tav>
                                        <p:tav tm="100000">
                                          <p:val>
                                            <p:strVal val="#ppt_w"/>
                                          </p:val>
                                        </p:tav>
                                      </p:tavLst>
                                    </p:anim>
                                    <p:anim calcmode="lin" valueType="num">
                                      <p:cBhvr>
                                        <p:cTn id="101" dur="200" fill="hold"/>
                                        <p:tgtEl>
                                          <p:spTgt spid="29"/>
                                        </p:tgtEl>
                                        <p:attrNameLst>
                                          <p:attrName>ppt_h</p:attrName>
                                        </p:attrNameLst>
                                      </p:cBhvr>
                                      <p:tavLst>
                                        <p:tav tm="0">
                                          <p:val>
                                            <p:fltVal val="0"/>
                                          </p:val>
                                        </p:tav>
                                        <p:tav tm="100000">
                                          <p:val>
                                            <p:strVal val="#ppt_h"/>
                                          </p:val>
                                        </p:tav>
                                      </p:tavLst>
                                    </p:anim>
                                    <p:animEffect transition="in" filter="fade">
                                      <p:cBhvr>
                                        <p:cTn id="102" dur="200"/>
                                        <p:tgtEl>
                                          <p:spTgt spid="29"/>
                                        </p:tgtEl>
                                      </p:cBhvr>
                                    </p:animEffect>
                                  </p:childTnLst>
                                </p:cTn>
                              </p:par>
                            </p:childTnLst>
                          </p:cTn>
                        </p:par>
                        <p:par>
                          <p:cTn id="103" fill="hold">
                            <p:stCondLst>
                              <p:cond delay="1800"/>
                            </p:stCondLst>
                            <p:childTnLst>
                              <p:par>
                                <p:cTn id="104" presetID="53" presetClass="entr" presetSubtype="16" fill="hold" grpId="0" nodeType="afterEffect">
                                  <p:stCondLst>
                                    <p:cond delay="0"/>
                                  </p:stCondLst>
                                  <p:childTnLst>
                                    <p:set>
                                      <p:cBhvr>
                                        <p:cTn id="105" dur="1" fill="hold">
                                          <p:stCondLst>
                                            <p:cond delay="0"/>
                                          </p:stCondLst>
                                        </p:cTn>
                                        <p:tgtEl>
                                          <p:spTgt spid="14"/>
                                        </p:tgtEl>
                                        <p:attrNameLst>
                                          <p:attrName>style.visibility</p:attrName>
                                        </p:attrNameLst>
                                      </p:cBhvr>
                                      <p:to>
                                        <p:strVal val="visible"/>
                                      </p:to>
                                    </p:set>
                                    <p:anim calcmode="lin" valueType="num">
                                      <p:cBhvr>
                                        <p:cTn id="106" dur="200" fill="hold"/>
                                        <p:tgtEl>
                                          <p:spTgt spid="14"/>
                                        </p:tgtEl>
                                        <p:attrNameLst>
                                          <p:attrName>ppt_w</p:attrName>
                                        </p:attrNameLst>
                                      </p:cBhvr>
                                      <p:tavLst>
                                        <p:tav tm="0">
                                          <p:val>
                                            <p:fltVal val="0"/>
                                          </p:val>
                                        </p:tav>
                                        <p:tav tm="100000">
                                          <p:val>
                                            <p:strVal val="#ppt_w"/>
                                          </p:val>
                                        </p:tav>
                                      </p:tavLst>
                                    </p:anim>
                                    <p:anim calcmode="lin" valueType="num">
                                      <p:cBhvr>
                                        <p:cTn id="107" dur="200" fill="hold"/>
                                        <p:tgtEl>
                                          <p:spTgt spid="14"/>
                                        </p:tgtEl>
                                        <p:attrNameLst>
                                          <p:attrName>ppt_h</p:attrName>
                                        </p:attrNameLst>
                                      </p:cBhvr>
                                      <p:tavLst>
                                        <p:tav tm="0">
                                          <p:val>
                                            <p:fltVal val="0"/>
                                          </p:val>
                                        </p:tav>
                                        <p:tav tm="100000">
                                          <p:val>
                                            <p:strVal val="#ppt_h"/>
                                          </p:val>
                                        </p:tav>
                                      </p:tavLst>
                                    </p:anim>
                                    <p:animEffect transition="in" filter="fade">
                                      <p:cBhvr>
                                        <p:cTn id="108" dur="200"/>
                                        <p:tgtEl>
                                          <p:spTgt spid="14"/>
                                        </p:tgtEl>
                                      </p:cBhvr>
                                    </p:animEffect>
                                  </p:childTnLst>
                                </p:cTn>
                              </p:par>
                              <p:par>
                                <p:cTn id="109" presetID="53" presetClass="entr" presetSubtype="16"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anim calcmode="lin" valueType="num">
                                      <p:cBhvr>
                                        <p:cTn id="111" dur="200" fill="hold"/>
                                        <p:tgtEl>
                                          <p:spTgt spid="13"/>
                                        </p:tgtEl>
                                        <p:attrNameLst>
                                          <p:attrName>ppt_w</p:attrName>
                                        </p:attrNameLst>
                                      </p:cBhvr>
                                      <p:tavLst>
                                        <p:tav tm="0">
                                          <p:val>
                                            <p:fltVal val="0"/>
                                          </p:val>
                                        </p:tav>
                                        <p:tav tm="100000">
                                          <p:val>
                                            <p:strVal val="#ppt_w"/>
                                          </p:val>
                                        </p:tav>
                                      </p:tavLst>
                                    </p:anim>
                                    <p:anim calcmode="lin" valueType="num">
                                      <p:cBhvr>
                                        <p:cTn id="112" dur="200" fill="hold"/>
                                        <p:tgtEl>
                                          <p:spTgt spid="13"/>
                                        </p:tgtEl>
                                        <p:attrNameLst>
                                          <p:attrName>ppt_h</p:attrName>
                                        </p:attrNameLst>
                                      </p:cBhvr>
                                      <p:tavLst>
                                        <p:tav tm="0">
                                          <p:val>
                                            <p:fltVal val="0"/>
                                          </p:val>
                                        </p:tav>
                                        <p:tav tm="100000">
                                          <p:val>
                                            <p:strVal val="#ppt_h"/>
                                          </p:val>
                                        </p:tav>
                                      </p:tavLst>
                                    </p:anim>
                                    <p:animEffect transition="in" filter="fade">
                                      <p:cBhvr>
                                        <p:cTn id="113" dur="200"/>
                                        <p:tgtEl>
                                          <p:spTgt spid="13"/>
                                        </p:tgtEl>
                                      </p:cBhvr>
                                    </p:animEffect>
                                  </p:childTnLst>
                                </p:cTn>
                              </p:par>
                            </p:childTnLst>
                          </p:cTn>
                        </p:par>
                        <p:par>
                          <p:cTn id="114" fill="hold">
                            <p:stCondLst>
                              <p:cond delay="2000"/>
                            </p:stCondLst>
                            <p:childTnLst>
                              <p:par>
                                <p:cTn id="115" presetID="53" presetClass="entr" presetSubtype="16" fill="hold" nodeType="afterEffect">
                                  <p:stCondLst>
                                    <p:cond delay="0"/>
                                  </p:stCondLst>
                                  <p:childTnLst>
                                    <p:set>
                                      <p:cBhvr>
                                        <p:cTn id="116" dur="1" fill="hold">
                                          <p:stCondLst>
                                            <p:cond delay="0"/>
                                          </p:stCondLst>
                                        </p:cTn>
                                        <p:tgtEl>
                                          <p:spTgt spid="7"/>
                                        </p:tgtEl>
                                        <p:attrNameLst>
                                          <p:attrName>style.visibility</p:attrName>
                                        </p:attrNameLst>
                                      </p:cBhvr>
                                      <p:to>
                                        <p:strVal val="visible"/>
                                      </p:to>
                                    </p:set>
                                    <p:anim calcmode="lin" valueType="num">
                                      <p:cBhvr>
                                        <p:cTn id="117" dur="200" fill="hold"/>
                                        <p:tgtEl>
                                          <p:spTgt spid="7"/>
                                        </p:tgtEl>
                                        <p:attrNameLst>
                                          <p:attrName>ppt_w</p:attrName>
                                        </p:attrNameLst>
                                      </p:cBhvr>
                                      <p:tavLst>
                                        <p:tav tm="0">
                                          <p:val>
                                            <p:fltVal val="0"/>
                                          </p:val>
                                        </p:tav>
                                        <p:tav tm="100000">
                                          <p:val>
                                            <p:strVal val="#ppt_w"/>
                                          </p:val>
                                        </p:tav>
                                      </p:tavLst>
                                    </p:anim>
                                    <p:anim calcmode="lin" valueType="num">
                                      <p:cBhvr>
                                        <p:cTn id="118" dur="200" fill="hold"/>
                                        <p:tgtEl>
                                          <p:spTgt spid="7"/>
                                        </p:tgtEl>
                                        <p:attrNameLst>
                                          <p:attrName>ppt_h</p:attrName>
                                        </p:attrNameLst>
                                      </p:cBhvr>
                                      <p:tavLst>
                                        <p:tav tm="0">
                                          <p:val>
                                            <p:fltVal val="0"/>
                                          </p:val>
                                        </p:tav>
                                        <p:tav tm="100000">
                                          <p:val>
                                            <p:strVal val="#ppt_h"/>
                                          </p:val>
                                        </p:tav>
                                      </p:tavLst>
                                    </p:anim>
                                    <p:animEffect transition="in" filter="fade">
                                      <p:cBhvr>
                                        <p:cTn id="119" dur="200"/>
                                        <p:tgtEl>
                                          <p:spTgt spid="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6"/>
                                        </p:tgtEl>
                                        <p:attrNameLst>
                                          <p:attrName>style.visibility</p:attrName>
                                        </p:attrNameLst>
                                      </p:cBhvr>
                                      <p:to>
                                        <p:strVal val="visible"/>
                                      </p:to>
                                    </p:set>
                                    <p:anim calcmode="lin" valueType="num">
                                      <p:cBhvr>
                                        <p:cTn id="122" dur="200" fill="hold"/>
                                        <p:tgtEl>
                                          <p:spTgt spid="26"/>
                                        </p:tgtEl>
                                        <p:attrNameLst>
                                          <p:attrName>ppt_w</p:attrName>
                                        </p:attrNameLst>
                                      </p:cBhvr>
                                      <p:tavLst>
                                        <p:tav tm="0">
                                          <p:val>
                                            <p:fltVal val="0"/>
                                          </p:val>
                                        </p:tav>
                                        <p:tav tm="100000">
                                          <p:val>
                                            <p:strVal val="#ppt_w"/>
                                          </p:val>
                                        </p:tav>
                                      </p:tavLst>
                                    </p:anim>
                                    <p:anim calcmode="lin" valueType="num">
                                      <p:cBhvr>
                                        <p:cTn id="123" dur="200" fill="hold"/>
                                        <p:tgtEl>
                                          <p:spTgt spid="26"/>
                                        </p:tgtEl>
                                        <p:attrNameLst>
                                          <p:attrName>ppt_h</p:attrName>
                                        </p:attrNameLst>
                                      </p:cBhvr>
                                      <p:tavLst>
                                        <p:tav tm="0">
                                          <p:val>
                                            <p:fltVal val="0"/>
                                          </p:val>
                                        </p:tav>
                                        <p:tav tm="100000">
                                          <p:val>
                                            <p:strVal val="#ppt_h"/>
                                          </p:val>
                                        </p:tav>
                                      </p:tavLst>
                                    </p:anim>
                                    <p:animEffect transition="in" filter="fade">
                                      <p:cBhvr>
                                        <p:cTn id="124" dur="200"/>
                                        <p:tgtEl>
                                          <p:spTgt spid="26"/>
                                        </p:tgtEl>
                                      </p:cBhvr>
                                    </p:animEffect>
                                  </p:childTnLst>
                                </p:cTn>
                              </p:par>
                            </p:childTnLst>
                          </p:cTn>
                        </p:par>
                        <p:par>
                          <p:cTn id="125" fill="hold">
                            <p:stCondLst>
                              <p:cond delay="2200"/>
                            </p:stCondLst>
                            <p:childTnLst>
                              <p:par>
                                <p:cTn id="126" presetID="53" presetClass="entr" presetSubtype="16" fill="hold" nodeType="after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200" fill="hold"/>
                                        <p:tgtEl>
                                          <p:spTgt spid="3"/>
                                        </p:tgtEl>
                                        <p:attrNameLst>
                                          <p:attrName>ppt_w</p:attrName>
                                        </p:attrNameLst>
                                      </p:cBhvr>
                                      <p:tavLst>
                                        <p:tav tm="0">
                                          <p:val>
                                            <p:fltVal val="0"/>
                                          </p:val>
                                        </p:tav>
                                        <p:tav tm="100000">
                                          <p:val>
                                            <p:strVal val="#ppt_w"/>
                                          </p:val>
                                        </p:tav>
                                      </p:tavLst>
                                    </p:anim>
                                    <p:anim calcmode="lin" valueType="num">
                                      <p:cBhvr>
                                        <p:cTn id="129" dur="200" fill="hold"/>
                                        <p:tgtEl>
                                          <p:spTgt spid="3"/>
                                        </p:tgtEl>
                                        <p:attrNameLst>
                                          <p:attrName>ppt_h</p:attrName>
                                        </p:attrNameLst>
                                      </p:cBhvr>
                                      <p:tavLst>
                                        <p:tav tm="0">
                                          <p:val>
                                            <p:fltVal val="0"/>
                                          </p:val>
                                        </p:tav>
                                        <p:tav tm="100000">
                                          <p:val>
                                            <p:strVal val="#ppt_h"/>
                                          </p:val>
                                        </p:tav>
                                      </p:tavLst>
                                    </p:anim>
                                    <p:animEffect transition="in" filter="fade">
                                      <p:cBhvr>
                                        <p:cTn id="130" dur="200"/>
                                        <p:tgtEl>
                                          <p:spTgt spid="3"/>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p:cTn id="133" dur="200" fill="hold"/>
                                        <p:tgtEl>
                                          <p:spTgt spid="20"/>
                                        </p:tgtEl>
                                        <p:attrNameLst>
                                          <p:attrName>ppt_w</p:attrName>
                                        </p:attrNameLst>
                                      </p:cBhvr>
                                      <p:tavLst>
                                        <p:tav tm="0">
                                          <p:val>
                                            <p:fltVal val="0"/>
                                          </p:val>
                                        </p:tav>
                                        <p:tav tm="100000">
                                          <p:val>
                                            <p:strVal val="#ppt_w"/>
                                          </p:val>
                                        </p:tav>
                                      </p:tavLst>
                                    </p:anim>
                                    <p:anim calcmode="lin" valueType="num">
                                      <p:cBhvr>
                                        <p:cTn id="134" dur="200" fill="hold"/>
                                        <p:tgtEl>
                                          <p:spTgt spid="20"/>
                                        </p:tgtEl>
                                        <p:attrNameLst>
                                          <p:attrName>ppt_h</p:attrName>
                                        </p:attrNameLst>
                                      </p:cBhvr>
                                      <p:tavLst>
                                        <p:tav tm="0">
                                          <p:val>
                                            <p:fltVal val="0"/>
                                          </p:val>
                                        </p:tav>
                                        <p:tav tm="100000">
                                          <p:val>
                                            <p:strVal val="#ppt_h"/>
                                          </p:val>
                                        </p:tav>
                                      </p:tavLst>
                                    </p:anim>
                                    <p:animEffect transition="in" filter="fade">
                                      <p:cBhvr>
                                        <p:cTn id="135" dur="200"/>
                                        <p:tgtEl>
                                          <p:spTgt spid="20"/>
                                        </p:tgtEl>
                                      </p:cBhvr>
                                    </p:animEffect>
                                  </p:childTnLst>
                                </p:cTn>
                              </p:par>
                            </p:childTnLst>
                          </p:cTn>
                        </p:par>
                        <p:par>
                          <p:cTn id="136" fill="hold">
                            <p:stCondLst>
                              <p:cond delay="2400"/>
                            </p:stCondLst>
                            <p:childTnLst>
                              <p:par>
                                <p:cTn id="137" presetID="53" presetClass="entr" presetSubtype="16" fill="hold" nodeType="afterEffect">
                                  <p:stCondLst>
                                    <p:cond delay="0"/>
                                  </p:stCondLst>
                                  <p:childTnLst>
                                    <p:set>
                                      <p:cBhvr>
                                        <p:cTn id="138" dur="1" fill="hold">
                                          <p:stCondLst>
                                            <p:cond delay="0"/>
                                          </p:stCondLst>
                                        </p:cTn>
                                        <p:tgtEl>
                                          <p:spTgt spid="8"/>
                                        </p:tgtEl>
                                        <p:attrNameLst>
                                          <p:attrName>style.visibility</p:attrName>
                                        </p:attrNameLst>
                                      </p:cBhvr>
                                      <p:to>
                                        <p:strVal val="visible"/>
                                      </p:to>
                                    </p:set>
                                    <p:anim calcmode="lin" valueType="num">
                                      <p:cBhvr>
                                        <p:cTn id="139" dur="200" fill="hold"/>
                                        <p:tgtEl>
                                          <p:spTgt spid="8"/>
                                        </p:tgtEl>
                                        <p:attrNameLst>
                                          <p:attrName>ppt_w</p:attrName>
                                        </p:attrNameLst>
                                      </p:cBhvr>
                                      <p:tavLst>
                                        <p:tav tm="0">
                                          <p:val>
                                            <p:fltVal val="0"/>
                                          </p:val>
                                        </p:tav>
                                        <p:tav tm="100000">
                                          <p:val>
                                            <p:strVal val="#ppt_w"/>
                                          </p:val>
                                        </p:tav>
                                      </p:tavLst>
                                    </p:anim>
                                    <p:anim calcmode="lin" valueType="num">
                                      <p:cBhvr>
                                        <p:cTn id="140" dur="200" fill="hold"/>
                                        <p:tgtEl>
                                          <p:spTgt spid="8"/>
                                        </p:tgtEl>
                                        <p:attrNameLst>
                                          <p:attrName>ppt_h</p:attrName>
                                        </p:attrNameLst>
                                      </p:cBhvr>
                                      <p:tavLst>
                                        <p:tav tm="0">
                                          <p:val>
                                            <p:fltVal val="0"/>
                                          </p:val>
                                        </p:tav>
                                        <p:tav tm="100000">
                                          <p:val>
                                            <p:strVal val="#ppt_h"/>
                                          </p:val>
                                        </p:tav>
                                      </p:tavLst>
                                    </p:anim>
                                    <p:animEffect transition="in" filter="fade">
                                      <p:cBhvr>
                                        <p:cTn id="141" dur="200"/>
                                        <p:tgtEl>
                                          <p:spTgt spid="8"/>
                                        </p:tgtEl>
                                      </p:cBhvr>
                                    </p:animEffect>
                                  </p:childTnLst>
                                </p:cTn>
                              </p:par>
                              <p:par>
                                <p:cTn id="142" presetID="53" presetClass="entr" presetSubtype="16" fill="hold" grpId="0" nodeType="with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p:cTn id="144" dur="200" fill="hold"/>
                                        <p:tgtEl>
                                          <p:spTgt spid="27"/>
                                        </p:tgtEl>
                                        <p:attrNameLst>
                                          <p:attrName>ppt_w</p:attrName>
                                        </p:attrNameLst>
                                      </p:cBhvr>
                                      <p:tavLst>
                                        <p:tav tm="0">
                                          <p:val>
                                            <p:fltVal val="0"/>
                                          </p:val>
                                        </p:tav>
                                        <p:tav tm="100000">
                                          <p:val>
                                            <p:strVal val="#ppt_w"/>
                                          </p:val>
                                        </p:tav>
                                      </p:tavLst>
                                    </p:anim>
                                    <p:anim calcmode="lin" valueType="num">
                                      <p:cBhvr>
                                        <p:cTn id="145" dur="200" fill="hold"/>
                                        <p:tgtEl>
                                          <p:spTgt spid="27"/>
                                        </p:tgtEl>
                                        <p:attrNameLst>
                                          <p:attrName>ppt_h</p:attrName>
                                        </p:attrNameLst>
                                      </p:cBhvr>
                                      <p:tavLst>
                                        <p:tav tm="0">
                                          <p:val>
                                            <p:fltVal val="0"/>
                                          </p:val>
                                        </p:tav>
                                        <p:tav tm="100000">
                                          <p:val>
                                            <p:strVal val="#ppt_h"/>
                                          </p:val>
                                        </p:tav>
                                      </p:tavLst>
                                    </p:anim>
                                    <p:animEffect transition="in" filter="fade">
                                      <p:cBhvr>
                                        <p:cTn id="146" dur="2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1" grpId="0"/>
      <p:bldP spid="23" grpId="0"/>
      <p:bldP spid="24" grpId="0"/>
      <p:bldP spid="25" grpId="0"/>
      <p:bldP spid="26" grpId="0"/>
      <p:bldP spid="27" grpId="0"/>
      <p:bldP spid="2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225CF-4C60-4F55-B9A6-76F4EB56DC2D}"/>
              </a:ext>
            </a:extLst>
          </p:cNvPr>
          <p:cNvSpPr>
            <a:spLocks noGrp="1"/>
          </p:cNvSpPr>
          <p:nvPr>
            <p:ph type="title"/>
          </p:nvPr>
        </p:nvSpPr>
        <p:spPr>
          <a:xfrm>
            <a:off x="1141413" y="920603"/>
            <a:ext cx="9905998" cy="1478570"/>
          </a:xfrm>
        </p:spPr>
        <p:txBody>
          <a:bodyPr>
            <a:normAutofit/>
          </a:bodyPr>
          <a:lstStyle/>
          <a:p>
            <a:r>
              <a:rPr lang="en-US" sz="4400" dirty="0"/>
              <a:t>But Web documents are more than just body text…</a:t>
            </a:r>
            <a:endParaRPr lang="en-GB" sz="4400" dirty="0"/>
          </a:p>
        </p:txBody>
      </p:sp>
      <p:grpSp>
        <p:nvGrpSpPr>
          <p:cNvPr id="2067" name="Group 2066">
            <a:extLst>
              <a:ext uri="{FF2B5EF4-FFF2-40B4-BE49-F238E27FC236}">
                <a16:creationId xmlns:a16="http://schemas.microsoft.com/office/drawing/2014/main" id="{494BDC85-E950-4DC7-97FD-BA590CBFE289}"/>
              </a:ext>
            </a:extLst>
          </p:cNvPr>
          <p:cNvGrpSpPr/>
          <p:nvPr/>
        </p:nvGrpSpPr>
        <p:grpSpPr>
          <a:xfrm>
            <a:off x="1925358" y="2497075"/>
            <a:ext cx="8341285" cy="4100171"/>
            <a:chOff x="1433336" y="2424404"/>
            <a:chExt cx="8341285" cy="4100171"/>
          </a:xfrm>
        </p:grpSpPr>
        <p:sp>
          <p:nvSpPr>
            <p:cNvPr id="16" name="Rectangle 15">
              <a:extLst>
                <a:ext uri="{FF2B5EF4-FFF2-40B4-BE49-F238E27FC236}">
                  <a16:creationId xmlns:a16="http://schemas.microsoft.com/office/drawing/2014/main" id="{53E57650-BBC9-425D-8F64-9D6437E2EA3C}"/>
                </a:ext>
              </a:extLst>
            </p:cNvPr>
            <p:cNvSpPr/>
            <p:nvPr/>
          </p:nvSpPr>
          <p:spPr>
            <a:xfrm>
              <a:off x="4355116" y="2912868"/>
              <a:ext cx="1799922" cy="39263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2050" name="Picture 2" descr="Image result for symbol for url">
              <a:extLst>
                <a:ext uri="{FF2B5EF4-FFF2-40B4-BE49-F238E27FC236}">
                  <a16:creationId xmlns:a16="http://schemas.microsoft.com/office/drawing/2014/main" id="{1F549C35-7CEB-4E38-8456-4C7C622AA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322" y="2980731"/>
              <a:ext cx="269083" cy="252062"/>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Arrow: Slight curve">
              <a:extLst>
                <a:ext uri="{FF2B5EF4-FFF2-40B4-BE49-F238E27FC236}">
                  <a16:creationId xmlns:a16="http://schemas.microsoft.com/office/drawing/2014/main" id="{9F109E41-90B0-4774-9106-2480E99EF4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39447" y="2989281"/>
              <a:ext cx="249128" cy="233370"/>
            </a:xfrm>
            <a:prstGeom prst="rect">
              <a:avLst/>
            </a:prstGeom>
          </p:spPr>
        </p:pic>
        <p:sp>
          <p:nvSpPr>
            <p:cNvPr id="17" name="Rectangle: Rounded Corners 16">
              <a:extLst>
                <a:ext uri="{FF2B5EF4-FFF2-40B4-BE49-F238E27FC236}">
                  <a16:creationId xmlns:a16="http://schemas.microsoft.com/office/drawing/2014/main" id="{512C98F9-00FA-47DC-9074-716B8DFCA9EA}"/>
                </a:ext>
              </a:extLst>
            </p:cNvPr>
            <p:cNvSpPr/>
            <p:nvPr/>
          </p:nvSpPr>
          <p:spPr>
            <a:xfrm>
              <a:off x="4769086" y="3007392"/>
              <a:ext cx="1005681" cy="19874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8" name="Rectangle: Folded Corner 17">
              <a:extLst>
                <a:ext uri="{FF2B5EF4-FFF2-40B4-BE49-F238E27FC236}">
                  <a16:creationId xmlns:a16="http://schemas.microsoft.com/office/drawing/2014/main" id="{8DB8D854-52DF-4355-A4DE-6581C48FA68F}"/>
                </a:ext>
              </a:extLst>
            </p:cNvPr>
            <p:cNvSpPr/>
            <p:nvPr/>
          </p:nvSpPr>
          <p:spPr>
            <a:xfrm>
              <a:off x="4355116" y="3395785"/>
              <a:ext cx="1799922" cy="1582052"/>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19" name="Rectangle 18">
              <a:extLst>
                <a:ext uri="{FF2B5EF4-FFF2-40B4-BE49-F238E27FC236}">
                  <a16:creationId xmlns:a16="http://schemas.microsoft.com/office/drawing/2014/main" id="{44617845-5F32-4EE3-BB6C-459AD1A4B2C6}"/>
                </a:ext>
              </a:extLst>
            </p:cNvPr>
            <p:cNvSpPr/>
            <p:nvPr/>
          </p:nvSpPr>
          <p:spPr>
            <a:xfrm>
              <a:off x="4499145" y="3581802"/>
              <a:ext cx="755933"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1" name="Rectangle 20">
              <a:extLst>
                <a:ext uri="{FF2B5EF4-FFF2-40B4-BE49-F238E27FC236}">
                  <a16:creationId xmlns:a16="http://schemas.microsoft.com/office/drawing/2014/main" id="{D755E85F-425A-45E9-BC8B-3E3621465D9D}"/>
                </a:ext>
              </a:extLst>
            </p:cNvPr>
            <p:cNvSpPr/>
            <p:nvPr/>
          </p:nvSpPr>
          <p:spPr>
            <a:xfrm>
              <a:off x="4499145" y="3752671"/>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2" name="Rectangle 21">
              <a:extLst>
                <a:ext uri="{FF2B5EF4-FFF2-40B4-BE49-F238E27FC236}">
                  <a16:creationId xmlns:a16="http://schemas.microsoft.com/office/drawing/2014/main" id="{4E1FA18C-B903-4566-A4D5-C3261B1413C5}"/>
                </a:ext>
              </a:extLst>
            </p:cNvPr>
            <p:cNvSpPr/>
            <p:nvPr/>
          </p:nvSpPr>
          <p:spPr>
            <a:xfrm>
              <a:off x="4499145" y="3923541"/>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3" name="Rectangle 22">
              <a:extLst>
                <a:ext uri="{FF2B5EF4-FFF2-40B4-BE49-F238E27FC236}">
                  <a16:creationId xmlns:a16="http://schemas.microsoft.com/office/drawing/2014/main" id="{CE009354-BCDE-4FCA-B48A-BEB32355185D}"/>
                </a:ext>
              </a:extLst>
            </p:cNvPr>
            <p:cNvSpPr/>
            <p:nvPr/>
          </p:nvSpPr>
          <p:spPr>
            <a:xfrm>
              <a:off x="4499145" y="4091076"/>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4" name="Rectangle 23">
              <a:extLst>
                <a:ext uri="{FF2B5EF4-FFF2-40B4-BE49-F238E27FC236}">
                  <a16:creationId xmlns:a16="http://schemas.microsoft.com/office/drawing/2014/main" id="{A1126D84-EDB7-4708-966D-3917679B8396}"/>
                </a:ext>
              </a:extLst>
            </p:cNvPr>
            <p:cNvSpPr/>
            <p:nvPr/>
          </p:nvSpPr>
          <p:spPr>
            <a:xfrm>
              <a:off x="4499145" y="4258611"/>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9" name="Rectangle 28">
              <a:extLst>
                <a:ext uri="{FF2B5EF4-FFF2-40B4-BE49-F238E27FC236}">
                  <a16:creationId xmlns:a16="http://schemas.microsoft.com/office/drawing/2014/main" id="{8A65C8D5-7EE1-4332-A253-BA784B272D64}"/>
                </a:ext>
              </a:extLst>
            </p:cNvPr>
            <p:cNvSpPr/>
            <p:nvPr/>
          </p:nvSpPr>
          <p:spPr>
            <a:xfrm>
              <a:off x="4499145" y="4427362"/>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0" name="Rectangle 29">
              <a:extLst>
                <a:ext uri="{FF2B5EF4-FFF2-40B4-BE49-F238E27FC236}">
                  <a16:creationId xmlns:a16="http://schemas.microsoft.com/office/drawing/2014/main" id="{922DAC0A-16B1-4DBF-AB99-130783B6407A}"/>
                </a:ext>
              </a:extLst>
            </p:cNvPr>
            <p:cNvSpPr/>
            <p:nvPr/>
          </p:nvSpPr>
          <p:spPr>
            <a:xfrm>
              <a:off x="4499145" y="4594897"/>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2049" name="Group 2048">
              <a:extLst>
                <a:ext uri="{FF2B5EF4-FFF2-40B4-BE49-F238E27FC236}">
                  <a16:creationId xmlns:a16="http://schemas.microsoft.com/office/drawing/2014/main" id="{F09ED469-14DC-4EE1-8772-E4CFF66A639C}"/>
                </a:ext>
              </a:extLst>
            </p:cNvPr>
            <p:cNvGrpSpPr/>
            <p:nvPr/>
          </p:nvGrpSpPr>
          <p:grpSpPr>
            <a:xfrm>
              <a:off x="6517933" y="5356706"/>
              <a:ext cx="1216380" cy="1069144"/>
              <a:chOff x="9731374" y="4519614"/>
              <a:chExt cx="2208742" cy="2072481"/>
            </a:xfrm>
          </p:grpSpPr>
          <p:sp>
            <p:nvSpPr>
              <p:cNvPr id="41" name="Rectangle: Folded Corner 40">
                <a:extLst>
                  <a:ext uri="{FF2B5EF4-FFF2-40B4-BE49-F238E27FC236}">
                    <a16:creationId xmlns:a16="http://schemas.microsoft.com/office/drawing/2014/main" id="{49E50C70-F25F-4BDB-94E6-FA9E89E72DD2}"/>
                  </a:ext>
                </a:extLst>
              </p:cNvPr>
              <p:cNvSpPr/>
              <p:nvPr/>
            </p:nvSpPr>
            <p:spPr>
              <a:xfrm>
                <a:off x="9731374" y="4519614"/>
                <a:ext cx="2208742" cy="2072481"/>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42" name="Rectangle 41">
                <a:extLst>
                  <a:ext uri="{FF2B5EF4-FFF2-40B4-BE49-F238E27FC236}">
                    <a16:creationId xmlns:a16="http://schemas.microsoft.com/office/drawing/2014/main" id="{11783E8A-BBE7-4FBF-A4B4-92718E4DE545}"/>
                  </a:ext>
                </a:extLst>
              </p:cNvPr>
              <p:cNvSpPr/>
              <p:nvPr/>
            </p:nvSpPr>
            <p:spPr>
              <a:xfrm>
                <a:off x="9908116" y="4763295"/>
                <a:ext cx="927629"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3" name="Rectangle 42">
                <a:extLst>
                  <a:ext uri="{FF2B5EF4-FFF2-40B4-BE49-F238E27FC236}">
                    <a16:creationId xmlns:a16="http://schemas.microsoft.com/office/drawing/2014/main" id="{003C77A0-BA17-4BC8-B0C7-49C5D6FD231D}"/>
                  </a:ext>
                </a:extLst>
              </p:cNvPr>
              <p:cNvSpPr/>
              <p:nvPr/>
            </p:nvSpPr>
            <p:spPr>
              <a:xfrm>
                <a:off x="9908116" y="4987133"/>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4" name="Rectangle 43">
                <a:extLst>
                  <a:ext uri="{FF2B5EF4-FFF2-40B4-BE49-F238E27FC236}">
                    <a16:creationId xmlns:a16="http://schemas.microsoft.com/office/drawing/2014/main" id="{3200B1AF-BA54-471D-ABC4-411A0EE8C74F}"/>
                  </a:ext>
                </a:extLst>
              </p:cNvPr>
              <p:cNvSpPr/>
              <p:nvPr/>
            </p:nvSpPr>
            <p:spPr>
              <a:xfrm>
                <a:off x="9908116" y="5210971"/>
                <a:ext cx="794505"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5" name="Rectangle 44">
                <a:extLst>
                  <a:ext uri="{FF2B5EF4-FFF2-40B4-BE49-F238E27FC236}">
                    <a16:creationId xmlns:a16="http://schemas.microsoft.com/office/drawing/2014/main" id="{328274CB-0F24-449D-A1DD-4D7CE4523D84}"/>
                  </a:ext>
                </a:extLst>
              </p:cNvPr>
              <p:cNvSpPr/>
              <p:nvPr/>
            </p:nvSpPr>
            <p:spPr>
              <a:xfrm>
                <a:off x="9908116" y="5430441"/>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6" name="Rectangle 45">
                <a:extLst>
                  <a:ext uri="{FF2B5EF4-FFF2-40B4-BE49-F238E27FC236}">
                    <a16:creationId xmlns:a16="http://schemas.microsoft.com/office/drawing/2014/main" id="{38FE46FD-5899-406E-A141-F61D4E254796}"/>
                  </a:ext>
                </a:extLst>
              </p:cNvPr>
              <p:cNvSpPr/>
              <p:nvPr/>
            </p:nvSpPr>
            <p:spPr>
              <a:xfrm>
                <a:off x="9908116" y="5649911"/>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7" name="Rectangle 46">
                <a:extLst>
                  <a:ext uri="{FF2B5EF4-FFF2-40B4-BE49-F238E27FC236}">
                    <a16:creationId xmlns:a16="http://schemas.microsoft.com/office/drawing/2014/main" id="{C452F2E2-7C56-44F2-BC4B-23491ECC9A23}"/>
                  </a:ext>
                </a:extLst>
              </p:cNvPr>
              <p:cNvSpPr/>
              <p:nvPr/>
            </p:nvSpPr>
            <p:spPr>
              <a:xfrm>
                <a:off x="9908116" y="5870975"/>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8" name="Rectangle 47">
                <a:extLst>
                  <a:ext uri="{FF2B5EF4-FFF2-40B4-BE49-F238E27FC236}">
                    <a16:creationId xmlns:a16="http://schemas.microsoft.com/office/drawing/2014/main" id="{961CCE75-8D37-48E2-BCAE-02251B255A7C}"/>
                  </a:ext>
                </a:extLst>
              </p:cNvPr>
              <p:cNvSpPr/>
              <p:nvPr/>
            </p:nvSpPr>
            <p:spPr>
              <a:xfrm>
                <a:off x="9908116" y="6090445"/>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9" name="Rectangle 48">
                <a:extLst>
                  <a:ext uri="{FF2B5EF4-FFF2-40B4-BE49-F238E27FC236}">
                    <a16:creationId xmlns:a16="http://schemas.microsoft.com/office/drawing/2014/main" id="{3D9158B2-38DE-427F-81A3-FD009CFCD2BA}"/>
                  </a:ext>
                </a:extLst>
              </p:cNvPr>
              <p:cNvSpPr/>
              <p:nvPr/>
            </p:nvSpPr>
            <p:spPr>
              <a:xfrm>
                <a:off x="10742082" y="5210971"/>
                <a:ext cx="204107"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0" name="Rectangle 49">
                <a:extLst>
                  <a:ext uri="{FF2B5EF4-FFF2-40B4-BE49-F238E27FC236}">
                    <a16:creationId xmlns:a16="http://schemas.microsoft.com/office/drawing/2014/main" id="{1DF3A07B-2D4E-476F-9C5F-3D06FA8E416D}"/>
                  </a:ext>
                </a:extLst>
              </p:cNvPr>
              <p:cNvSpPr/>
              <p:nvPr/>
            </p:nvSpPr>
            <p:spPr>
              <a:xfrm>
                <a:off x="10985650" y="5210971"/>
                <a:ext cx="744829"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sp>
          <p:nvSpPr>
            <p:cNvPr id="55" name="Rectangle: Folded Corner 54">
              <a:extLst>
                <a:ext uri="{FF2B5EF4-FFF2-40B4-BE49-F238E27FC236}">
                  <a16:creationId xmlns:a16="http://schemas.microsoft.com/office/drawing/2014/main" id="{952D278C-D04B-4960-A059-8DD42E15D6DE}"/>
                </a:ext>
              </a:extLst>
            </p:cNvPr>
            <p:cNvSpPr/>
            <p:nvPr/>
          </p:nvSpPr>
          <p:spPr>
            <a:xfrm>
              <a:off x="7360062" y="4128173"/>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56" name="Rectangle 55">
              <a:extLst>
                <a:ext uri="{FF2B5EF4-FFF2-40B4-BE49-F238E27FC236}">
                  <a16:creationId xmlns:a16="http://schemas.microsoft.com/office/drawing/2014/main" id="{538C34EF-5FF7-4206-979A-B47E58DB8B09}"/>
                </a:ext>
              </a:extLst>
            </p:cNvPr>
            <p:cNvSpPr/>
            <p:nvPr/>
          </p:nvSpPr>
          <p:spPr>
            <a:xfrm>
              <a:off x="7457396" y="4253882"/>
              <a:ext cx="51085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7" name="Rectangle 56">
              <a:extLst>
                <a:ext uri="{FF2B5EF4-FFF2-40B4-BE49-F238E27FC236}">
                  <a16:creationId xmlns:a16="http://schemas.microsoft.com/office/drawing/2014/main" id="{E9A6BB73-023B-475A-A213-246818CDFF44}"/>
                </a:ext>
              </a:extLst>
            </p:cNvPr>
            <p:cNvSpPr/>
            <p:nvPr/>
          </p:nvSpPr>
          <p:spPr>
            <a:xfrm>
              <a:off x="7457396" y="436935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8" name="Rectangle 57">
              <a:extLst>
                <a:ext uri="{FF2B5EF4-FFF2-40B4-BE49-F238E27FC236}">
                  <a16:creationId xmlns:a16="http://schemas.microsoft.com/office/drawing/2014/main" id="{D2649110-097D-4123-8B4D-A0EEB05BAF54}"/>
                </a:ext>
              </a:extLst>
            </p:cNvPr>
            <p:cNvSpPr/>
            <p:nvPr/>
          </p:nvSpPr>
          <p:spPr>
            <a:xfrm>
              <a:off x="7457396" y="482100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9" name="Rectangle 58">
              <a:extLst>
                <a:ext uri="{FF2B5EF4-FFF2-40B4-BE49-F238E27FC236}">
                  <a16:creationId xmlns:a16="http://schemas.microsoft.com/office/drawing/2014/main" id="{8A472B2B-7C06-4D93-809A-535D104EFD9C}"/>
                </a:ext>
              </a:extLst>
            </p:cNvPr>
            <p:cNvSpPr/>
            <p:nvPr/>
          </p:nvSpPr>
          <p:spPr>
            <a:xfrm>
              <a:off x="7457396" y="4598047"/>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0" name="Rectangle 59">
              <a:extLst>
                <a:ext uri="{FF2B5EF4-FFF2-40B4-BE49-F238E27FC236}">
                  <a16:creationId xmlns:a16="http://schemas.microsoft.com/office/drawing/2014/main" id="{3F2CAFA8-6FCE-4233-9D33-CFF35D06A559}"/>
                </a:ext>
              </a:extLst>
            </p:cNvPr>
            <p:cNvSpPr/>
            <p:nvPr/>
          </p:nvSpPr>
          <p:spPr>
            <a:xfrm>
              <a:off x="7457396" y="471126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1" name="Rectangle 60">
              <a:extLst>
                <a:ext uri="{FF2B5EF4-FFF2-40B4-BE49-F238E27FC236}">
                  <a16:creationId xmlns:a16="http://schemas.microsoft.com/office/drawing/2014/main" id="{947627D4-417C-4F07-8E8C-0D920918D55A}"/>
                </a:ext>
              </a:extLst>
            </p:cNvPr>
            <p:cNvSpPr/>
            <p:nvPr/>
          </p:nvSpPr>
          <p:spPr>
            <a:xfrm>
              <a:off x="7457396" y="4481144"/>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2" name="Rectangle 61">
              <a:extLst>
                <a:ext uri="{FF2B5EF4-FFF2-40B4-BE49-F238E27FC236}">
                  <a16:creationId xmlns:a16="http://schemas.microsoft.com/office/drawing/2014/main" id="{55470092-3562-4DCA-A10E-C954A7239AF4}"/>
                </a:ext>
              </a:extLst>
            </p:cNvPr>
            <p:cNvSpPr/>
            <p:nvPr/>
          </p:nvSpPr>
          <p:spPr>
            <a:xfrm>
              <a:off x="7457396" y="4938528"/>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3" name="Rectangle 62">
              <a:extLst>
                <a:ext uri="{FF2B5EF4-FFF2-40B4-BE49-F238E27FC236}">
                  <a16:creationId xmlns:a16="http://schemas.microsoft.com/office/drawing/2014/main" id="{7C215B2B-61F9-4055-BCE6-B0BE8BBBB857}"/>
                </a:ext>
              </a:extLst>
            </p:cNvPr>
            <p:cNvSpPr/>
            <p:nvPr/>
          </p:nvSpPr>
          <p:spPr>
            <a:xfrm>
              <a:off x="7916670" y="482100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4" name="Rectangle 63">
              <a:extLst>
                <a:ext uri="{FF2B5EF4-FFF2-40B4-BE49-F238E27FC236}">
                  <a16:creationId xmlns:a16="http://schemas.microsoft.com/office/drawing/2014/main" id="{271880A1-F700-4772-BA99-B77CE23F803C}"/>
                </a:ext>
              </a:extLst>
            </p:cNvPr>
            <p:cNvSpPr/>
            <p:nvPr/>
          </p:nvSpPr>
          <p:spPr>
            <a:xfrm>
              <a:off x="8050807" y="482100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6" name="Rectangle: Folded Corner 65">
              <a:extLst>
                <a:ext uri="{FF2B5EF4-FFF2-40B4-BE49-F238E27FC236}">
                  <a16:creationId xmlns:a16="http://schemas.microsoft.com/office/drawing/2014/main" id="{DA6C2B25-EA30-4FD1-925F-E1D8807F7BC6}"/>
                </a:ext>
              </a:extLst>
            </p:cNvPr>
            <p:cNvSpPr/>
            <p:nvPr/>
          </p:nvSpPr>
          <p:spPr>
            <a:xfrm>
              <a:off x="1433336" y="4216004"/>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69" name="Rectangle 68">
              <a:extLst>
                <a:ext uri="{FF2B5EF4-FFF2-40B4-BE49-F238E27FC236}">
                  <a16:creationId xmlns:a16="http://schemas.microsoft.com/office/drawing/2014/main" id="{9703004B-10F2-408E-BCDC-ACFA50928130}"/>
                </a:ext>
              </a:extLst>
            </p:cNvPr>
            <p:cNvSpPr/>
            <p:nvPr/>
          </p:nvSpPr>
          <p:spPr>
            <a:xfrm>
              <a:off x="1530670" y="4572658"/>
              <a:ext cx="37258" cy="349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0" name="Rectangle 69">
              <a:extLst>
                <a:ext uri="{FF2B5EF4-FFF2-40B4-BE49-F238E27FC236}">
                  <a16:creationId xmlns:a16="http://schemas.microsoft.com/office/drawing/2014/main" id="{EC8C2A88-20F9-47DD-BD8D-F087952AD602}"/>
                </a:ext>
              </a:extLst>
            </p:cNvPr>
            <p:cNvSpPr/>
            <p:nvPr/>
          </p:nvSpPr>
          <p:spPr>
            <a:xfrm>
              <a:off x="1530670" y="4685878"/>
              <a:ext cx="37258" cy="349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1" name="Rectangle 70">
              <a:extLst>
                <a:ext uri="{FF2B5EF4-FFF2-40B4-BE49-F238E27FC236}">
                  <a16:creationId xmlns:a16="http://schemas.microsoft.com/office/drawing/2014/main" id="{E167488E-8CDF-494A-9D33-614898D29507}"/>
                </a:ext>
              </a:extLst>
            </p:cNvPr>
            <p:cNvSpPr/>
            <p:nvPr/>
          </p:nvSpPr>
          <p:spPr>
            <a:xfrm>
              <a:off x="1530670" y="4799097"/>
              <a:ext cx="37258" cy="349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2" name="Rectangle 71">
              <a:extLst>
                <a:ext uri="{FF2B5EF4-FFF2-40B4-BE49-F238E27FC236}">
                  <a16:creationId xmlns:a16="http://schemas.microsoft.com/office/drawing/2014/main" id="{12909990-0079-460A-B7E8-374F5A689C30}"/>
                </a:ext>
              </a:extLst>
            </p:cNvPr>
            <p:cNvSpPr/>
            <p:nvPr/>
          </p:nvSpPr>
          <p:spPr>
            <a:xfrm>
              <a:off x="1530670" y="4913139"/>
              <a:ext cx="37258" cy="349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3" name="Rectangle 72">
              <a:extLst>
                <a:ext uri="{FF2B5EF4-FFF2-40B4-BE49-F238E27FC236}">
                  <a16:creationId xmlns:a16="http://schemas.microsoft.com/office/drawing/2014/main" id="{2738CC71-4EF6-4D4B-A020-DBD6B999FD48}"/>
                </a:ext>
              </a:extLst>
            </p:cNvPr>
            <p:cNvSpPr/>
            <p:nvPr/>
          </p:nvSpPr>
          <p:spPr>
            <a:xfrm>
              <a:off x="1530670" y="5026359"/>
              <a:ext cx="37258" cy="349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4" name="Rectangle 73">
              <a:extLst>
                <a:ext uri="{FF2B5EF4-FFF2-40B4-BE49-F238E27FC236}">
                  <a16:creationId xmlns:a16="http://schemas.microsoft.com/office/drawing/2014/main" id="{297AB459-DA80-4FCD-86FB-E0C1507C3A02}"/>
                </a:ext>
              </a:extLst>
            </p:cNvPr>
            <p:cNvSpPr/>
            <p:nvPr/>
          </p:nvSpPr>
          <p:spPr>
            <a:xfrm>
              <a:off x="1617368" y="4570454"/>
              <a:ext cx="484349"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6" name="Rectangle: Rounded Corners 75">
              <a:extLst>
                <a:ext uri="{FF2B5EF4-FFF2-40B4-BE49-F238E27FC236}">
                  <a16:creationId xmlns:a16="http://schemas.microsoft.com/office/drawing/2014/main" id="{915AAA5C-8D7F-4DBE-8290-7F5A2648CE49}"/>
                </a:ext>
              </a:extLst>
            </p:cNvPr>
            <p:cNvSpPr/>
            <p:nvPr/>
          </p:nvSpPr>
          <p:spPr>
            <a:xfrm>
              <a:off x="1516602" y="4312847"/>
              <a:ext cx="643837" cy="958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1" name="Graphic 10" descr="Magnifying glass">
              <a:extLst>
                <a:ext uri="{FF2B5EF4-FFF2-40B4-BE49-F238E27FC236}">
                  <a16:creationId xmlns:a16="http://schemas.microsoft.com/office/drawing/2014/main" id="{5E61F75E-DAC1-496C-BD9F-02E084A5F8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4221" y="4298551"/>
              <a:ext cx="127105" cy="119065"/>
            </a:xfrm>
            <a:prstGeom prst="rect">
              <a:avLst/>
            </a:prstGeom>
          </p:spPr>
        </p:pic>
        <p:sp>
          <p:nvSpPr>
            <p:cNvPr id="77" name="Rectangle 76">
              <a:extLst>
                <a:ext uri="{FF2B5EF4-FFF2-40B4-BE49-F238E27FC236}">
                  <a16:creationId xmlns:a16="http://schemas.microsoft.com/office/drawing/2014/main" id="{12A0D098-7841-4B51-BC2A-7087407654AD}"/>
                </a:ext>
              </a:extLst>
            </p:cNvPr>
            <p:cNvSpPr/>
            <p:nvPr/>
          </p:nvSpPr>
          <p:spPr>
            <a:xfrm>
              <a:off x="1617368" y="4683673"/>
              <a:ext cx="484349"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8" name="Rectangle 77">
              <a:extLst>
                <a:ext uri="{FF2B5EF4-FFF2-40B4-BE49-F238E27FC236}">
                  <a16:creationId xmlns:a16="http://schemas.microsoft.com/office/drawing/2014/main" id="{E92BB436-BC37-4D1C-8A3C-106FF4A9E17B}"/>
                </a:ext>
              </a:extLst>
            </p:cNvPr>
            <p:cNvSpPr/>
            <p:nvPr/>
          </p:nvSpPr>
          <p:spPr>
            <a:xfrm>
              <a:off x="1617485" y="4796849"/>
              <a:ext cx="484349"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9" name="Rectangle 78">
              <a:extLst>
                <a:ext uri="{FF2B5EF4-FFF2-40B4-BE49-F238E27FC236}">
                  <a16:creationId xmlns:a16="http://schemas.microsoft.com/office/drawing/2014/main" id="{C5867F55-0AE5-496A-9688-82F917271186}"/>
                </a:ext>
              </a:extLst>
            </p:cNvPr>
            <p:cNvSpPr/>
            <p:nvPr/>
          </p:nvSpPr>
          <p:spPr>
            <a:xfrm>
              <a:off x="1617368" y="4910025"/>
              <a:ext cx="484349"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0" name="Rectangle 79">
              <a:extLst>
                <a:ext uri="{FF2B5EF4-FFF2-40B4-BE49-F238E27FC236}">
                  <a16:creationId xmlns:a16="http://schemas.microsoft.com/office/drawing/2014/main" id="{805759CB-67B5-4A53-AFBF-AC674B67600C}"/>
                </a:ext>
              </a:extLst>
            </p:cNvPr>
            <p:cNvSpPr/>
            <p:nvPr/>
          </p:nvSpPr>
          <p:spPr>
            <a:xfrm>
              <a:off x="1617368" y="5022368"/>
              <a:ext cx="484349"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1" name="Rectangle 2050">
              <a:extLst>
                <a:ext uri="{FF2B5EF4-FFF2-40B4-BE49-F238E27FC236}">
                  <a16:creationId xmlns:a16="http://schemas.microsoft.com/office/drawing/2014/main" id="{5420668B-9569-48C4-BA1D-2AF53600CB91}"/>
                </a:ext>
              </a:extLst>
            </p:cNvPr>
            <p:cNvSpPr/>
            <p:nvPr/>
          </p:nvSpPr>
          <p:spPr>
            <a:xfrm>
              <a:off x="4097665" y="2424404"/>
              <a:ext cx="558166" cy="338554"/>
            </a:xfrm>
            <a:prstGeom prst="rect">
              <a:avLst/>
            </a:prstGeom>
          </p:spPr>
          <p:txBody>
            <a:bodyPr wrap="none">
              <a:spAutoFit/>
            </a:bodyPr>
            <a:lstStyle/>
            <a:p>
              <a:r>
                <a:rPr lang="en-US" sz="1600" dirty="0">
                  <a:latin typeface="Segoe UI Semibold" panose="020B0702040204020203" pitchFamily="34" charset="0"/>
                  <a:cs typeface="Segoe UI Semibold" panose="020B0702040204020203" pitchFamily="34" charset="0"/>
                </a:rPr>
                <a:t>URL</a:t>
              </a:r>
              <a:endParaRPr lang="en-GB" sz="1600" dirty="0">
                <a:latin typeface="Segoe UI Semibold" panose="020B0702040204020203" pitchFamily="34" charset="0"/>
                <a:cs typeface="Segoe UI Semibold" panose="020B0702040204020203" pitchFamily="34" charset="0"/>
              </a:endParaRPr>
            </a:p>
          </p:txBody>
        </p:sp>
        <p:sp>
          <p:nvSpPr>
            <p:cNvPr id="2052" name="Arc 2051">
              <a:extLst>
                <a:ext uri="{FF2B5EF4-FFF2-40B4-BE49-F238E27FC236}">
                  <a16:creationId xmlns:a16="http://schemas.microsoft.com/office/drawing/2014/main" id="{55AF5489-713C-4B9D-B335-EFB93D6A69BB}"/>
                </a:ext>
              </a:extLst>
            </p:cNvPr>
            <p:cNvSpPr/>
            <p:nvPr/>
          </p:nvSpPr>
          <p:spPr>
            <a:xfrm>
              <a:off x="3992292" y="2591646"/>
              <a:ext cx="1155142" cy="958772"/>
            </a:xfrm>
            <a:prstGeom prst="arc">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sp>
          <p:nvSpPr>
            <p:cNvPr id="83" name="Rectangle 82">
              <a:extLst>
                <a:ext uri="{FF2B5EF4-FFF2-40B4-BE49-F238E27FC236}">
                  <a16:creationId xmlns:a16="http://schemas.microsoft.com/office/drawing/2014/main" id="{4574F329-7A2D-4995-BAAF-56C314046399}"/>
                </a:ext>
              </a:extLst>
            </p:cNvPr>
            <p:cNvSpPr/>
            <p:nvPr/>
          </p:nvSpPr>
          <p:spPr>
            <a:xfrm>
              <a:off x="8471986" y="5939800"/>
              <a:ext cx="1233825" cy="584775"/>
            </a:xfrm>
            <a:prstGeom prst="rect">
              <a:avLst/>
            </a:prstGeom>
          </p:spPr>
          <p:txBody>
            <a:bodyPr wrap="square">
              <a:spAutoFit/>
            </a:bodyPr>
            <a:lstStyle/>
            <a:p>
              <a:r>
                <a:rPr lang="en-US" sz="1600" dirty="0">
                  <a:latin typeface="Segoe UI Semibold" panose="020B0702040204020203" pitchFamily="34" charset="0"/>
                  <a:cs typeface="Segoe UI Semibold" panose="020B0702040204020203" pitchFamily="34" charset="0"/>
                </a:rPr>
                <a:t>incoming anchor text</a:t>
              </a:r>
              <a:endParaRPr lang="en-GB" sz="1600" dirty="0">
                <a:latin typeface="Segoe UI Semibold" panose="020B0702040204020203" pitchFamily="34" charset="0"/>
                <a:cs typeface="Segoe UI Semibold" panose="020B0702040204020203" pitchFamily="34" charset="0"/>
              </a:endParaRPr>
            </a:p>
          </p:txBody>
        </p:sp>
        <p:sp>
          <p:nvSpPr>
            <p:cNvPr id="84" name="Arc 83">
              <a:extLst>
                <a:ext uri="{FF2B5EF4-FFF2-40B4-BE49-F238E27FC236}">
                  <a16:creationId xmlns:a16="http://schemas.microsoft.com/office/drawing/2014/main" id="{53E57B6E-8A42-4EF7-97CE-42C030075CD6}"/>
                </a:ext>
              </a:extLst>
            </p:cNvPr>
            <p:cNvSpPr/>
            <p:nvPr/>
          </p:nvSpPr>
          <p:spPr>
            <a:xfrm rot="10800000">
              <a:off x="7126123" y="5314837"/>
              <a:ext cx="2648498" cy="924225"/>
            </a:xfrm>
            <a:prstGeom prst="arc">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p>
          </p:txBody>
        </p:sp>
        <p:cxnSp>
          <p:nvCxnSpPr>
            <p:cNvPr id="2054" name="Straight Arrow Connector 2053">
              <a:extLst>
                <a:ext uri="{FF2B5EF4-FFF2-40B4-BE49-F238E27FC236}">
                  <a16:creationId xmlns:a16="http://schemas.microsoft.com/office/drawing/2014/main" id="{5B22774C-1221-4A4F-B2D2-B9EC209DB13F}"/>
                </a:ext>
              </a:extLst>
            </p:cNvPr>
            <p:cNvCxnSpPr/>
            <p:nvPr/>
          </p:nvCxnSpPr>
          <p:spPr>
            <a:xfrm flipH="1" flipV="1">
              <a:off x="6048884" y="4909966"/>
              <a:ext cx="1003926" cy="801142"/>
            </a:xfrm>
            <a:prstGeom prst="straightConnector1">
              <a:avLst/>
            </a:prstGeom>
            <a:ln w="19050">
              <a:solidFill>
                <a:schemeClr val="tx1">
                  <a:lumMod val="75000"/>
                  <a:lumOff val="2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A56E86A4-813A-4ED7-A895-BEB4158997A9}"/>
                </a:ext>
              </a:extLst>
            </p:cNvPr>
            <p:cNvCxnSpPr>
              <a:cxnSpLocks/>
            </p:cNvCxnSpPr>
            <p:nvPr/>
          </p:nvCxnSpPr>
          <p:spPr>
            <a:xfrm flipH="1" flipV="1">
              <a:off x="6224272" y="4316779"/>
              <a:ext cx="1670666" cy="504227"/>
            </a:xfrm>
            <a:prstGeom prst="straightConnector1">
              <a:avLst/>
            </a:prstGeom>
            <a:ln w="19050">
              <a:solidFill>
                <a:schemeClr val="tx1">
                  <a:lumMod val="75000"/>
                  <a:lumOff val="2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3" name="Arc 92">
              <a:extLst>
                <a:ext uri="{FF2B5EF4-FFF2-40B4-BE49-F238E27FC236}">
                  <a16:creationId xmlns:a16="http://schemas.microsoft.com/office/drawing/2014/main" id="{92BB447D-5F0C-4C18-8447-AEFC2F3C6006}"/>
                </a:ext>
              </a:extLst>
            </p:cNvPr>
            <p:cNvSpPr/>
            <p:nvPr/>
          </p:nvSpPr>
          <p:spPr>
            <a:xfrm rot="12412111">
              <a:off x="7877206" y="4573163"/>
              <a:ext cx="1887768" cy="1514003"/>
            </a:xfrm>
            <a:prstGeom prst="arc">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p>
          </p:txBody>
        </p:sp>
        <p:sp>
          <p:nvSpPr>
            <p:cNvPr id="94" name="Rectangle 93">
              <a:extLst>
                <a:ext uri="{FF2B5EF4-FFF2-40B4-BE49-F238E27FC236}">
                  <a16:creationId xmlns:a16="http://schemas.microsoft.com/office/drawing/2014/main" id="{9F2FD9E9-036A-45E3-8C21-9D2D9DE7043F}"/>
                </a:ext>
              </a:extLst>
            </p:cNvPr>
            <p:cNvSpPr/>
            <p:nvPr/>
          </p:nvSpPr>
          <p:spPr>
            <a:xfrm>
              <a:off x="3547488" y="3978225"/>
              <a:ext cx="546945" cy="338554"/>
            </a:xfrm>
            <a:prstGeom prst="rect">
              <a:avLst/>
            </a:prstGeom>
          </p:spPr>
          <p:txBody>
            <a:bodyPr wrap="none">
              <a:spAutoFit/>
            </a:bodyPr>
            <a:lstStyle/>
            <a:p>
              <a:r>
                <a:rPr lang="en-US" sz="1600" dirty="0">
                  <a:latin typeface="Segoe UI Semibold" panose="020B0702040204020203" pitchFamily="34" charset="0"/>
                  <a:cs typeface="Segoe UI Semibold" panose="020B0702040204020203" pitchFamily="34" charset="0"/>
                </a:rPr>
                <a:t>title</a:t>
              </a:r>
              <a:endParaRPr lang="en-GB" sz="1600" dirty="0">
                <a:latin typeface="Segoe UI Semibold" panose="020B0702040204020203" pitchFamily="34" charset="0"/>
                <a:cs typeface="Segoe UI Semibold" panose="020B0702040204020203" pitchFamily="34" charset="0"/>
              </a:endParaRPr>
            </a:p>
          </p:txBody>
        </p:sp>
        <p:sp>
          <p:nvSpPr>
            <p:cNvPr id="95" name="Arc 94">
              <a:extLst>
                <a:ext uri="{FF2B5EF4-FFF2-40B4-BE49-F238E27FC236}">
                  <a16:creationId xmlns:a16="http://schemas.microsoft.com/office/drawing/2014/main" id="{769ED1AC-EAE6-4141-BC2C-CAA199ECB785}"/>
                </a:ext>
              </a:extLst>
            </p:cNvPr>
            <p:cNvSpPr/>
            <p:nvPr/>
          </p:nvSpPr>
          <p:spPr>
            <a:xfrm rot="16200000">
              <a:off x="4082459" y="3343663"/>
              <a:ext cx="801892" cy="1328111"/>
            </a:xfrm>
            <a:prstGeom prst="arc">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sp>
          <p:nvSpPr>
            <p:cNvPr id="100" name="Rectangle 99">
              <a:extLst>
                <a:ext uri="{FF2B5EF4-FFF2-40B4-BE49-F238E27FC236}">
                  <a16:creationId xmlns:a16="http://schemas.microsoft.com/office/drawing/2014/main" id="{55DE1EDC-987A-4AF3-A4B0-B8540B95139D}"/>
                </a:ext>
              </a:extLst>
            </p:cNvPr>
            <p:cNvSpPr/>
            <p:nvPr/>
          </p:nvSpPr>
          <p:spPr>
            <a:xfrm>
              <a:off x="6474705" y="3224666"/>
              <a:ext cx="657552" cy="338554"/>
            </a:xfrm>
            <a:prstGeom prst="rect">
              <a:avLst/>
            </a:prstGeom>
          </p:spPr>
          <p:txBody>
            <a:bodyPr wrap="none">
              <a:spAutoFit/>
            </a:bodyPr>
            <a:lstStyle/>
            <a:p>
              <a:r>
                <a:rPr lang="en-US" sz="1600" dirty="0">
                  <a:latin typeface="Segoe UI Semibold" panose="020B0702040204020203" pitchFamily="34" charset="0"/>
                  <a:cs typeface="Segoe UI Semibold" panose="020B0702040204020203" pitchFamily="34" charset="0"/>
                </a:rPr>
                <a:t>body</a:t>
              </a:r>
              <a:endParaRPr lang="en-GB" sz="1600" dirty="0">
                <a:latin typeface="Segoe UI Semibold" panose="020B0702040204020203" pitchFamily="34" charset="0"/>
                <a:cs typeface="Segoe UI Semibold" panose="020B0702040204020203" pitchFamily="34" charset="0"/>
              </a:endParaRPr>
            </a:p>
          </p:txBody>
        </p:sp>
        <p:sp>
          <p:nvSpPr>
            <p:cNvPr id="101" name="Arc 100">
              <a:extLst>
                <a:ext uri="{FF2B5EF4-FFF2-40B4-BE49-F238E27FC236}">
                  <a16:creationId xmlns:a16="http://schemas.microsoft.com/office/drawing/2014/main" id="{3E7B4520-3EFD-45DF-9419-0711E3684BE0}"/>
                </a:ext>
              </a:extLst>
            </p:cNvPr>
            <p:cNvSpPr/>
            <p:nvPr/>
          </p:nvSpPr>
          <p:spPr>
            <a:xfrm rot="6300000">
              <a:off x="5479189" y="2791221"/>
              <a:ext cx="1470997" cy="1220933"/>
            </a:xfrm>
            <a:prstGeom prst="arc">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cxnSp>
          <p:nvCxnSpPr>
            <p:cNvPr id="102" name="Straight Arrow Connector 101">
              <a:extLst>
                <a:ext uri="{FF2B5EF4-FFF2-40B4-BE49-F238E27FC236}">
                  <a16:creationId xmlns:a16="http://schemas.microsoft.com/office/drawing/2014/main" id="{132EB4A6-209A-4837-BB4E-D9C6EFCBB14B}"/>
                </a:ext>
              </a:extLst>
            </p:cNvPr>
            <p:cNvCxnSpPr>
              <a:cxnSpLocks/>
            </p:cNvCxnSpPr>
            <p:nvPr/>
          </p:nvCxnSpPr>
          <p:spPr>
            <a:xfrm flipV="1">
              <a:off x="2166995" y="4513832"/>
              <a:ext cx="2121227" cy="528191"/>
            </a:xfrm>
            <a:prstGeom prst="straightConnector1">
              <a:avLst/>
            </a:prstGeom>
            <a:ln w="19050">
              <a:solidFill>
                <a:schemeClr val="tx1">
                  <a:lumMod val="75000"/>
                  <a:lumOff val="2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2A05F041-58DF-400E-9678-351C56A63A23}"/>
                </a:ext>
              </a:extLst>
            </p:cNvPr>
            <p:cNvSpPr/>
            <p:nvPr/>
          </p:nvSpPr>
          <p:spPr>
            <a:xfrm>
              <a:off x="2211364" y="3453945"/>
              <a:ext cx="1415580" cy="338554"/>
            </a:xfrm>
            <a:prstGeom prst="rect">
              <a:avLst/>
            </a:prstGeom>
          </p:spPr>
          <p:txBody>
            <a:bodyPr wrap="none">
              <a:spAutoFit/>
            </a:bodyPr>
            <a:lstStyle/>
            <a:p>
              <a:r>
                <a:rPr lang="en-US" sz="1600" dirty="0">
                  <a:latin typeface="Segoe UI Semibold" panose="020B0702040204020203" pitchFamily="34" charset="0"/>
                  <a:cs typeface="Segoe UI Semibold" panose="020B0702040204020203" pitchFamily="34" charset="0"/>
                </a:rPr>
                <a:t>clicked query</a:t>
              </a:r>
              <a:endParaRPr lang="en-GB" sz="1600" dirty="0">
                <a:latin typeface="Segoe UI Semibold" panose="020B0702040204020203" pitchFamily="34" charset="0"/>
                <a:cs typeface="Segoe UI Semibold" panose="020B0702040204020203" pitchFamily="34" charset="0"/>
              </a:endParaRPr>
            </a:p>
          </p:txBody>
        </p:sp>
        <p:sp>
          <p:nvSpPr>
            <p:cNvPr id="108" name="Arc 107">
              <a:extLst>
                <a:ext uri="{FF2B5EF4-FFF2-40B4-BE49-F238E27FC236}">
                  <a16:creationId xmlns:a16="http://schemas.microsoft.com/office/drawing/2014/main" id="{11ACD265-7632-4BDF-80B5-CBBFC65AF4A5}"/>
                </a:ext>
              </a:extLst>
            </p:cNvPr>
            <p:cNvSpPr/>
            <p:nvPr/>
          </p:nvSpPr>
          <p:spPr>
            <a:xfrm rot="10800000" flipV="1">
              <a:off x="1840532" y="3642840"/>
              <a:ext cx="801892" cy="1169114"/>
            </a:xfrm>
            <a:prstGeom prst="arc">
              <a:avLst>
                <a:gd name="adj1" fmla="val 16200000"/>
                <a:gd name="adj2" fmla="val 1106556"/>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pic>
          <p:nvPicPr>
            <p:cNvPr id="2065" name="Graphic 2064" descr="Right Pointing Backhand Index ">
              <a:extLst>
                <a:ext uri="{FF2B5EF4-FFF2-40B4-BE49-F238E27FC236}">
                  <a16:creationId xmlns:a16="http://schemas.microsoft.com/office/drawing/2014/main" id="{FC032F9C-1343-48BC-BCA9-4A6043F0E8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1838520" y="4989060"/>
              <a:ext cx="440261" cy="440261"/>
            </a:xfrm>
            <a:prstGeom prst="rect">
              <a:avLst/>
            </a:prstGeom>
          </p:spPr>
        </p:pic>
      </p:grpSp>
    </p:spTree>
    <p:extLst>
      <p:ext uri="{BB962C8B-B14F-4D97-AF65-F5344CB8AC3E}">
        <p14:creationId xmlns:p14="http://schemas.microsoft.com/office/powerpoint/2010/main" val="20181462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064E4818-6E77-437F-8B61-EFBA35A6C83B}"/>
              </a:ext>
            </a:extLst>
          </p:cNvPr>
          <p:cNvSpPr/>
          <p:nvPr/>
        </p:nvSpPr>
        <p:spPr>
          <a:xfrm>
            <a:off x="11466786" y="756654"/>
            <a:ext cx="656897" cy="103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586F222F-369F-4895-8B13-EEA76F8E2C8A}"/>
              </a:ext>
            </a:extLst>
          </p:cNvPr>
          <p:cNvSpPr>
            <a:spLocks noGrp="1"/>
          </p:cNvSpPr>
          <p:nvPr>
            <p:ph type="title"/>
          </p:nvPr>
        </p:nvSpPr>
        <p:spPr>
          <a:xfrm>
            <a:off x="1146705" y="609601"/>
            <a:ext cx="4371227" cy="1639884"/>
          </a:xfrm>
        </p:spPr>
        <p:txBody>
          <a:bodyPr/>
          <a:lstStyle/>
          <a:p>
            <a:r>
              <a:rPr lang="en-US" dirty="0"/>
              <a:t>Ranking Documents with multiple fields</a:t>
            </a:r>
            <a:endParaRPr lang="en-GB" dirty="0"/>
          </a:p>
        </p:txBody>
      </p:sp>
      <p:sp>
        <p:nvSpPr>
          <p:cNvPr id="6" name="Text Placeholder 5">
            <a:extLst>
              <a:ext uri="{FF2B5EF4-FFF2-40B4-BE49-F238E27FC236}">
                <a16:creationId xmlns:a16="http://schemas.microsoft.com/office/drawing/2014/main" id="{5E8CC3F0-C35E-461E-932C-7D04BDAB9335}"/>
              </a:ext>
            </a:extLst>
          </p:cNvPr>
          <p:cNvSpPr>
            <a:spLocks noGrp="1"/>
          </p:cNvSpPr>
          <p:nvPr>
            <p:ph type="body" sz="half" idx="2"/>
          </p:nvPr>
        </p:nvSpPr>
        <p:spPr>
          <a:xfrm>
            <a:off x="1146704" y="2491225"/>
            <a:ext cx="4618255" cy="3520694"/>
          </a:xfrm>
        </p:spPr>
        <p:txBody>
          <a:bodyPr>
            <a:normAutofit fontScale="92500" lnSpcReduction="20000"/>
          </a:bodyPr>
          <a:lstStyle/>
          <a:p>
            <a:pPr>
              <a:lnSpc>
                <a:spcPct val="130000"/>
              </a:lnSpc>
              <a:spcBef>
                <a:spcPts val="1800"/>
              </a:spcBef>
            </a:pPr>
            <a:r>
              <a:rPr lang="en-US" sz="1800" dirty="0"/>
              <a:t>Learn different embedding space for each document field</a:t>
            </a:r>
          </a:p>
          <a:p>
            <a:pPr>
              <a:spcBef>
                <a:spcPts val="1800"/>
              </a:spcBef>
            </a:pPr>
            <a:r>
              <a:rPr lang="en-US" sz="1800" dirty="0"/>
              <a:t>Different fields may match different aspects of the query—learn different query embeddings for matching against different fields</a:t>
            </a:r>
          </a:p>
          <a:p>
            <a:pPr>
              <a:spcBef>
                <a:spcPts val="1800"/>
              </a:spcBef>
            </a:pPr>
            <a:r>
              <a:rPr lang="en-US" sz="1800" dirty="0"/>
              <a:t>Represent per field match by a vector, not a score</a:t>
            </a:r>
          </a:p>
          <a:p>
            <a:pPr>
              <a:spcBef>
                <a:spcPts val="1800"/>
              </a:spcBef>
            </a:pPr>
            <a:r>
              <a:rPr lang="en-US" sz="1800" dirty="0"/>
              <a:t>Field level dropout during training can regularize against over-dependency on any individual field</a:t>
            </a:r>
            <a:endParaRPr lang="en-GB" sz="1800" dirty="0"/>
          </a:p>
          <a:p>
            <a:pPr>
              <a:spcBef>
                <a:spcPts val="1800"/>
              </a:spcBef>
            </a:pPr>
            <a:endParaRPr lang="en-US" sz="1800" dirty="0"/>
          </a:p>
          <a:p>
            <a:pPr>
              <a:spcBef>
                <a:spcPts val="1800"/>
              </a:spcBef>
            </a:pPr>
            <a:endParaRPr lang="en-US" sz="1800" dirty="0"/>
          </a:p>
          <a:p>
            <a:pPr>
              <a:lnSpc>
                <a:spcPct val="130000"/>
              </a:lnSpc>
              <a:spcBef>
                <a:spcPts val="1800"/>
              </a:spcBef>
            </a:pPr>
            <a:endParaRPr lang="en-GB" sz="1800" dirty="0"/>
          </a:p>
        </p:txBody>
      </p:sp>
      <p:pic>
        <p:nvPicPr>
          <p:cNvPr id="100" name="Content Placeholder 99">
            <a:extLst>
              <a:ext uri="{FF2B5EF4-FFF2-40B4-BE49-F238E27FC236}">
                <a16:creationId xmlns:a16="http://schemas.microsoft.com/office/drawing/2014/main" id="{0C0F5AA1-D7F6-4F34-8DC8-9E9A9A2A2182}"/>
              </a:ext>
            </a:extLst>
          </p:cNvPr>
          <p:cNvPicPr>
            <a:picLocks noGrp="1" noChangeAspect="1"/>
          </p:cNvPicPr>
          <p:nvPr>
            <p:ph idx="1"/>
          </p:nvPr>
        </p:nvPicPr>
        <p:blipFill>
          <a:blip r:embed="rId2"/>
          <a:stretch>
            <a:fillRect/>
          </a:stretch>
        </p:blipFill>
        <p:spPr>
          <a:xfrm>
            <a:off x="6038192" y="1657042"/>
            <a:ext cx="5234152" cy="4354877"/>
          </a:xfrm>
          <a:prstGeom prst="rect">
            <a:avLst/>
          </a:prstGeom>
        </p:spPr>
      </p:pic>
      <p:sp>
        <p:nvSpPr>
          <p:cNvPr id="7" name="Rectangle 6">
            <a:extLst>
              <a:ext uri="{FF2B5EF4-FFF2-40B4-BE49-F238E27FC236}">
                <a16:creationId xmlns:a16="http://schemas.microsoft.com/office/drawing/2014/main" id="{14D7FD03-9D99-42EF-A1C9-406DC5237462}"/>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Hamed Zamani, Bhaskar Mitra, Xia Song, Nick Craswell, and Saurabh Tiwary. </a:t>
            </a:r>
            <a:r>
              <a:rPr lang="en-GB" sz="1200" dirty="0">
                <a:hlinkClick r:id="rId3"/>
              </a:rPr>
              <a:t>Neural ranking models with multiple document fields</a:t>
            </a:r>
            <a:r>
              <a:rPr lang="en-GB" sz="1200" dirty="0"/>
              <a:t>. In WSDM, 2018.</a:t>
            </a:r>
          </a:p>
        </p:txBody>
      </p:sp>
    </p:spTree>
    <p:extLst>
      <p:ext uri="{BB962C8B-B14F-4D97-AF65-F5344CB8AC3E}">
        <p14:creationId xmlns:p14="http://schemas.microsoft.com/office/powerpoint/2010/main" val="910827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E279-2A75-4F38-B520-B154DAD8FE3A}"/>
              </a:ext>
            </a:extLst>
          </p:cNvPr>
          <p:cNvSpPr>
            <a:spLocks noGrp="1"/>
          </p:cNvSpPr>
          <p:nvPr>
            <p:ph type="title"/>
          </p:nvPr>
        </p:nvSpPr>
        <p:spPr/>
        <p:txBody>
          <a:bodyPr>
            <a:normAutofit/>
          </a:bodyPr>
          <a:lstStyle/>
          <a:p>
            <a:r>
              <a:rPr lang="en-US" sz="4000" dirty="0"/>
              <a:t>Neural models for Emerging IR tasks</a:t>
            </a:r>
            <a:endParaRPr lang="en-GB" sz="4000" dirty="0"/>
          </a:p>
        </p:txBody>
      </p:sp>
      <p:pic>
        <p:nvPicPr>
          <p:cNvPr id="7" name="Content Placeholder 9">
            <a:extLst>
              <a:ext uri="{FF2B5EF4-FFF2-40B4-BE49-F238E27FC236}">
                <a16:creationId xmlns:a16="http://schemas.microsoft.com/office/drawing/2014/main" id="{B0BC82E7-74BB-430E-82EA-4C7E2DAE3BF8}"/>
              </a:ext>
            </a:extLst>
          </p:cNvPr>
          <p:cNvPicPr>
            <a:picLocks noChangeAspect="1"/>
          </p:cNvPicPr>
          <p:nvPr/>
        </p:nvPicPr>
        <p:blipFill>
          <a:blip r:embed="rId2"/>
          <a:stretch>
            <a:fillRect/>
          </a:stretch>
        </p:blipFill>
        <p:spPr>
          <a:xfrm>
            <a:off x="6955137" y="1130493"/>
            <a:ext cx="4427719" cy="2497774"/>
          </a:xfrm>
          <a:prstGeom prst="rect">
            <a:avLst/>
          </a:prstGeom>
        </p:spPr>
      </p:pic>
      <p:sp>
        <p:nvSpPr>
          <p:cNvPr id="8" name="TextBox 7">
            <a:extLst>
              <a:ext uri="{FF2B5EF4-FFF2-40B4-BE49-F238E27FC236}">
                <a16:creationId xmlns:a16="http://schemas.microsoft.com/office/drawing/2014/main" id="{8FB129B8-F20B-4FE1-B785-2DB6728FDB4D}"/>
              </a:ext>
            </a:extLst>
          </p:cNvPr>
          <p:cNvSpPr txBox="1"/>
          <p:nvPr/>
        </p:nvSpPr>
        <p:spPr>
          <a:xfrm>
            <a:off x="6849290" y="3685284"/>
            <a:ext cx="4639412" cy="276999"/>
          </a:xfrm>
          <a:prstGeom prst="rect">
            <a:avLst/>
          </a:prstGeom>
          <a:noFill/>
        </p:spPr>
        <p:txBody>
          <a:bodyPr wrap="none" rtlCol="0">
            <a:spAutoFit/>
          </a:bodyPr>
          <a:lstStyle/>
          <a:p>
            <a:pPr lvl="0" algn="ctr" defTabSz="914400">
              <a:defRPr/>
            </a:pPr>
            <a:r>
              <a:rPr kumimoji="0" lang="en-US" sz="1200" b="0" i="0" u="none" strike="noStrike" kern="0" cap="none" spc="0" normalizeH="0" baseline="0" noProof="0" dirty="0">
                <a:ln>
                  <a:noFill/>
                </a:ln>
                <a:solidFill>
                  <a:sysClr val="windowText" lastClr="000000"/>
                </a:solidFill>
                <a:effectLst/>
                <a:uLnTx/>
                <a:uFillTx/>
              </a:rPr>
              <a:t>Conversational response retrieval (</a:t>
            </a:r>
            <a:r>
              <a:rPr kumimoji="0" lang="en-US" sz="1200" b="0" i="0" u="none" strike="noStrike" kern="0" cap="none" spc="0" normalizeH="0" baseline="0" noProof="0" dirty="0">
                <a:ln>
                  <a:noFill/>
                </a:ln>
                <a:solidFill>
                  <a:sysClr val="windowText" lastClr="000000"/>
                </a:solidFill>
                <a:effectLst/>
                <a:uLnTx/>
                <a:uFillTx/>
                <a:hlinkClick r:id="rId3"/>
              </a:rPr>
              <a:t>Zhou et al., 2016</a:t>
            </a:r>
            <a:r>
              <a:rPr kumimoji="0" lang="en-US" sz="1200" b="0" i="0" u="none" strike="noStrike" kern="0" cap="none" spc="0" normalizeH="0" baseline="0" noProof="0" dirty="0">
                <a:ln>
                  <a:noFill/>
                </a:ln>
                <a:solidFill>
                  <a:sysClr val="windowText" lastClr="000000"/>
                </a:solidFill>
                <a:effectLst/>
                <a:uLnTx/>
                <a:uFillTx/>
              </a:rPr>
              <a:t>, </a:t>
            </a:r>
            <a:r>
              <a:rPr lang="en-US" sz="1200" kern="0" dirty="0">
                <a:solidFill>
                  <a:sysClr val="windowText" lastClr="000000"/>
                </a:solidFill>
                <a:hlinkClick r:id="rId4"/>
              </a:rPr>
              <a:t>Yan et al., 2016</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pic>
        <p:nvPicPr>
          <p:cNvPr id="10" name="Picture 9">
            <a:extLst>
              <a:ext uri="{FF2B5EF4-FFF2-40B4-BE49-F238E27FC236}">
                <a16:creationId xmlns:a16="http://schemas.microsoft.com/office/drawing/2014/main" id="{D830DA5E-4056-4389-A960-2725665E8528}"/>
              </a:ext>
            </a:extLst>
          </p:cNvPr>
          <p:cNvPicPr>
            <a:picLocks noChangeAspect="1"/>
          </p:cNvPicPr>
          <p:nvPr/>
        </p:nvPicPr>
        <p:blipFill>
          <a:blip r:embed="rId5"/>
          <a:stretch>
            <a:fillRect/>
          </a:stretch>
        </p:blipFill>
        <p:spPr>
          <a:xfrm>
            <a:off x="461200" y="5341064"/>
            <a:ext cx="4093972" cy="1009773"/>
          </a:xfrm>
          <a:prstGeom prst="rect">
            <a:avLst/>
          </a:prstGeom>
        </p:spPr>
      </p:pic>
      <p:sp>
        <p:nvSpPr>
          <p:cNvPr id="11" name="TextBox 10">
            <a:extLst>
              <a:ext uri="{FF2B5EF4-FFF2-40B4-BE49-F238E27FC236}">
                <a16:creationId xmlns:a16="http://schemas.microsoft.com/office/drawing/2014/main" id="{E4ECF35E-9A5E-4D1D-80E0-6FA17E59C0AC}"/>
              </a:ext>
            </a:extLst>
          </p:cNvPr>
          <p:cNvSpPr txBox="1"/>
          <p:nvPr/>
        </p:nvSpPr>
        <p:spPr>
          <a:xfrm>
            <a:off x="1033263" y="6417448"/>
            <a:ext cx="2949846"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Proactive retrieval (</a:t>
            </a:r>
            <a:r>
              <a:rPr kumimoji="0" lang="en-US" sz="1200" b="0" i="0" u="none" strike="noStrike" kern="0" cap="none" spc="0" normalizeH="0" baseline="0" noProof="0" dirty="0">
                <a:ln>
                  <a:noFill/>
                </a:ln>
                <a:solidFill>
                  <a:sysClr val="windowText" lastClr="000000"/>
                </a:solidFill>
                <a:effectLst/>
                <a:uLnTx/>
                <a:uFillTx/>
                <a:hlinkClick r:id="rId6"/>
              </a:rPr>
              <a:t>Luukkonen et al., 2016</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pic>
        <p:nvPicPr>
          <p:cNvPr id="15" name="Picture 14">
            <a:extLst>
              <a:ext uri="{FF2B5EF4-FFF2-40B4-BE49-F238E27FC236}">
                <a16:creationId xmlns:a16="http://schemas.microsoft.com/office/drawing/2014/main" id="{3347BA5B-A33B-4C4A-9451-378111BD2B30}"/>
              </a:ext>
            </a:extLst>
          </p:cNvPr>
          <p:cNvPicPr>
            <a:picLocks noChangeAspect="1"/>
          </p:cNvPicPr>
          <p:nvPr/>
        </p:nvPicPr>
        <p:blipFill>
          <a:blip r:embed="rId7"/>
          <a:stretch>
            <a:fillRect/>
          </a:stretch>
        </p:blipFill>
        <p:spPr>
          <a:xfrm>
            <a:off x="1728809" y="2421205"/>
            <a:ext cx="3283567" cy="2226861"/>
          </a:xfrm>
          <a:prstGeom prst="rect">
            <a:avLst/>
          </a:prstGeom>
        </p:spPr>
      </p:pic>
      <p:sp>
        <p:nvSpPr>
          <p:cNvPr id="16" name="TextBox 15">
            <a:extLst>
              <a:ext uri="{FF2B5EF4-FFF2-40B4-BE49-F238E27FC236}">
                <a16:creationId xmlns:a16="http://schemas.microsoft.com/office/drawing/2014/main" id="{F73B4E31-37AC-4ECB-BEDF-DCDC93EC2AE9}"/>
              </a:ext>
            </a:extLst>
          </p:cNvPr>
          <p:cNvSpPr txBox="1"/>
          <p:nvPr/>
        </p:nvSpPr>
        <p:spPr>
          <a:xfrm>
            <a:off x="1865186" y="4651787"/>
            <a:ext cx="2582759"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Multimodal retrieval (</a:t>
            </a:r>
            <a:r>
              <a:rPr kumimoji="0" lang="en-US" sz="1200" b="0" i="0" u="none" strike="noStrike" kern="0" cap="none" spc="0" normalizeH="0" baseline="0" noProof="0" dirty="0">
                <a:ln>
                  <a:noFill/>
                </a:ln>
                <a:solidFill>
                  <a:sysClr val="windowText" lastClr="000000"/>
                </a:solidFill>
                <a:effectLst/>
                <a:uLnTx/>
                <a:uFillTx/>
                <a:hlinkClick r:id="rId8"/>
              </a:rPr>
              <a:t>Ma et al., 2015</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pic>
        <p:nvPicPr>
          <p:cNvPr id="17" name="Content Placeholder 7">
            <a:extLst>
              <a:ext uri="{FF2B5EF4-FFF2-40B4-BE49-F238E27FC236}">
                <a16:creationId xmlns:a16="http://schemas.microsoft.com/office/drawing/2014/main" id="{FAC6F8D4-18B6-4C02-A21D-36598D70040B}"/>
              </a:ext>
            </a:extLst>
          </p:cNvPr>
          <p:cNvPicPr>
            <a:picLocks noChangeAspect="1"/>
          </p:cNvPicPr>
          <p:nvPr/>
        </p:nvPicPr>
        <p:blipFill>
          <a:blip r:embed="rId9"/>
          <a:stretch>
            <a:fillRect/>
          </a:stretch>
        </p:blipFill>
        <p:spPr>
          <a:xfrm>
            <a:off x="5708188" y="4358687"/>
            <a:ext cx="6172200" cy="1878495"/>
          </a:xfrm>
          <a:prstGeom prst="rect">
            <a:avLst/>
          </a:prstGeom>
        </p:spPr>
      </p:pic>
      <p:sp>
        <p:nvSpPr>
          <p:cNvPr id="18" name="TextBox 17">
            <a:extLst>
              <a:ext uri="{FF2B5EF4-FFF2-40B4-BE49-F238E27FC236}">
                <a16:creationId xmlns:a16="http://schemas.microsoft.com/office/drawing/2014/main" id="{28B58480-5E8C-4995-AAD5-4D51465B0273}"/>
              </a:ext>
            </a:extLst>
          </p:cNvPr>
          <p:cNvSpPr txBox="1"/>
          <p:nvPr/>
        </p:nvSpPr>
        <p:spPr>
          <a:xfrm>
            <a:off x="7330586" y="6294199"/>
            <a:ext cx="2927404"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Knowledge-based IR (</a:t>
            </a:r>
            <a:r>
              <a:rPr kumimoji="0" lang="en-US" sz="1200" b="0" i="0" u="none" strike="noStrike" kern="0" cap="none" spc="0" normalizeH="0" baseline="0" noProof="0" dirty="0">
                <a:ln>
                  <a:noFill/>
                </a:ln>
                <a:solidFill>
                  <a:sysClr val="windowText" lastClr="000000"/>
                </a:solidFill>
                <a:effectLst/>
                <a:uLnTx/>
                <a:uFillTx/>
                <a:hlinkClick r:id="rId10"/>
              </a:rPr>
              <a:t>Nguyen et al., 2016</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869928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4" name="Picture 2" descr="Image result for lecture funny cartoon">
            <a:extLst>
              <a:ext uri="{FF2B5EF4-FFF2-40B4-BE49-F238E27FC236}">
                <a16:creationId xmlns:a16="http://schemas.microsoft.com/office/drawing/2014/main" id="{D0A32E17-EC2A-44D5-A848-DD7800B68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067" y="1144313"/>
            <a:ext cx="4565650" cy="519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067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tle 219"/>
          <p:cNvSpPr>
            <a:spLocks noGrp="1"/>
          </p:cNvSpPr>
          <p:nvPr>
            <p:ph type="title"/>
          </p:nvPr>
        </p:nvSpPr>
        <p:spPr>
          <a:xfrm>
            <a:off x="839787" y="482599"/>
            <a:ext cx="4383853" cy="2159002"/>
          </a:xfrm>
        </p:spPr>
        <p:txBody>
          <a:bodyPr>
            <a:noAutofit/>
          </a:bodyPr>
          <a:lstStyle/>
          <a:p>
            <a:r>
              <a:rPr lang="en-US" sz="4000" dirty="0"/>
              <a:t>Visual motivation for hidden units</a:t>
            </a:r>
            <a:endParaRPr lang="en-GB" sz="4000" dirty="0"/>
          </a:p>
        </p:txBody>
      </p:sp>
      <p:sp>
        <p:nvSpPr>
          <p:cNvPr id="51" name="TextBox 50"/>
          <p:cNvSpPr txBox="1"/>
          <p:nvPr/>
        </p:nvSpPr>
        <p:spPr>
          <a:xfrm flipH="1">
            <a:off x="6933217" y="863599"/>
            <a:ext cx="328649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Or more succinctly…</a:t>
            </a:r>
            <a:endParaRPr kumimoji="0" lang="en-GB" sz="1600" b="0" i="0" u="none" strike="noStrike" kern="0" cap="none" spc="0" normalizeH="0" baseline="0" noProof="0" dirty="0">
              <a:ln>
                <a:noFill/>
              </a:ln>
              <a:solidFill>
                <a:sysClr val="windowText" lastClr="000000"/>
              </a:solidFill>
              <a:effectLst/>
              <a:uLnTx/>
              <a:uFillTx/>
            </a:endParaRPr>
          </a:p>
        </p:txBody>
      </p:sp>
      <p:graphicFrame>
        <p:nvGraphicFramePr>
          <p:cNvPr id="52" name="Content Placeholder 3"/>
          <p:cNvGraphicFramePr>
            <a:graphicFrameLocks/>
          </p:cNvGraphicFramePr>
          <p:nvPr/>
        </p:nvGraphicFramePr>
        <p:xfrm>
          <a:off x="5513386" y="1312261"/>
          <a:ext cx="6126162" cy="1645920"/>
        </p:xfrm>
        <a:graphic>
          <a:graphicData uri="http://schemas.openxmlformats.org/drawingml/2006/table">
            <a:tbl>
              <a:tblPr>
                <a:effectLst>
                  <a:outerShdw blurRad="50800" dist="38100" dir="2700000" algn="tl" rotWithShape="0">
                    <a:prstClr val="black">
                      <a:alpha val="40000"/>
                    </a:prstClr>
                  </a:outerShdw>
                </a:effectLst>
                <a:tableStyleId>{7E9639D4-E3E2-4D34-9284-5A2195B3D0D7}</a:tableStyleId>
              </a:tblPr>
              <a:tblGrid>
                <a:gridCol w="875166">
                  <a:extLst>
                    <a:ext uri="{9D8B030D-6E8A-4147-A177-3AD203B41FA5}">
                      <a16:colId xmlns:a16="http://schemas.microsoft.com/office/drawing/2014/main" val="4141558575"/>
                    </a:ext>
                  </a:extLst>
                </a:gridCol>
                <a:gridCol w="875166">
                  <a:extLst>
                    <a:ext uri="{9D8B030D-6E8A-4147-A177-3AD203B41FA5}">
                      <a16:colId xmlns:a16="http://schemas.microsoft.com/office/drawing/2014/main" val="1612761952"/>
                    </a:ext>
                  </a:extLst>
                </a:gridCol>
                <a:gridCol w="875166">
                  <a:extLst>
                    <a:ext uri="{9D8B030D-6E8A-4147-A177-3AD203B41FA5}">
                      <a16:colId xmlns:a16="http://schemas.microsoft.com/office/drawing/2014/main" val="3347973177"/>
                    </a:ext>
                  </a:extLst>
                </a:gridCol>
                <a:gridCol w="875166">
                  <a:extLst>
                    <a:ext uri="{9D8B030D-6E8A-4147-A177-3AD203B41FA5}">
                      <a16:colId xmlns:a16="http://schemas.microsoft.com/office/drawing/2014/main" val="1926100497"/>
                    </a:ext>
                  </a:extLst>
                </a:gridCol>
                <a:gridCol w="875166">
                  <a:extLst>
                    <a:ext uri="{9D8B030D-6E8A-4147-A177-3AD203B41FA5}">
                      <a16:colId xmlns:a16="http://schemas.microsoft.com/office/drawing/2014/main" val="3770003646"/>
                    </a:ext>
                  </a:extLst>
                </a:gridCol>
                <a:gridCol w="875166">
                  <a:extLst>
                    <a:ext uri="{9D8B030D-6E8A-4147-A177-3AD203B41FA5}">
                      <a16:colId xmlns:a16="http://schemas.microsoft.com/office/drawing/2014/main" val="4216041925"/>
                    </a:ext>
                  </a:extLst>
                </a:gridCol>
                <a:gridCol w="875166">
                  <a:extLst>
                    <a:ext uri="{9D8B030D-6E8A-4147-A177-3AD203B41FA5}">
                      <a16:colId xmlns:a16="http://schemas.microsoft.com/office/drawing/2014/main" val="3957035402"/>
                    </a:ext>
                  </a:extLst>
                </a:gridCol>
              </a:tblGrid>
              <a:tr h="260295">
                <a:tc gridSpan="4">
                  <a:txBody>
                    <a:bodyPr/>
                    <a:lstStyle/>
                    <a:p>
                      <a:pPr algn="ctr"/>
                      <a:r>
                        <a:rPr lang="en-US" sz="1200" b="1" dirty="0"/>
                        <a:t>Input features</a:t>
                      </a:r>
                      <a:endParaRPr lang="en-GB" sz="1200" b="1"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B w="12700" cap="flat" cmpd="sng" algn="ctr">
                      <a:solidFill>
                        <a:schemeClr val="tx1"/>
                      </a:solidFill>
                      <a:prstDash val="solid"/>
                      <a:round/>
                      <a:headEnd type="none" w="med" len="med"/>
                      <a:tailEnd type="none" w="med" len="med"/>
                    </a:lnB>
                  </a:tcPr>
                </a:tc>
                <a:tc hMerge="1">
                  <a:txBody>
                    <a:bodyPr/>
                    <a:lstStyle/>
                    <a:p>
                      <a:endParaRPr lang="en-GB" dirty="0"/>
                    </a:p>
                  </a:txBody>
                  <a:tcPr>
                    <a:lnB w="12700" cap="flat" cmpd="sng" algn="ctr">
                      <a:solidFill>
                        <a:schemeClr val="tx1"/>
                      </a:solidFill>
                      <a:prstDash val="solid"/>
                      <a:round/>
                      <a:headEnd type="none" w="med" len="med"/>
                      <a:tailEnd type="none" w="med" len="med"/>
                    </a:lnB>
                  </a:tcPr>
                </a:tc>
                <a:tc hMerge="1">
                  <a:txBody>
                    <a:bodyPr/>
                    <a:lstStyle/>
                    <a:p>
                      <a:endParaRPr lang="en-GB" dirty="0"/>
                    </a:p>
                  </a:txBody>
                  <a:tcPr>
                    <a:lnB w="12700" cap="flat" cmpd="sng" algn="ctr">
                      <a:solidFill>
                        <a:schemeClr val="tx1"/>
                      </a:solidFill>
                      <a:prstDash val="solid"/>
                      <a:round/>
                      <a:headEnd type="none" w="med" len="med"/>
                      <a:tailEnd type="none" w="med" len="med"/>
                    </a:lnB>
                  </a:tcPr>
                </a:tc>
                <a:tc gridSpan="2">
                  <a:txBody>
                    <a:bodyPr/>
                    <a:lstStyle/>
                    <a:p>
                      <a:pPr algn="ctr"/>
                      <a:r>
                        <a:rPr lang="en-US" sz="1200" b="1" dirty="0"/>
                        <a:t>Hidden layer</a:t>
                      </a:r>
                      <a:endParaRPr lang="en-GB"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GB"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1200" b="1" dirty="0"/>
                        <a:t>Label</a:t>
                      </a:r>
                      <a:endParaRPr lang="en-GB" sz="1200" b="1"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6108797"/>
                  </a:ext>
                </a:extLst>
              </a:tr>
              <a:tr h="260295">
                <a:tc>
                  <a:txBody>
                    <a:bodyPr/>
                    <a:lstStyle/>
                    <a:p>
                      <a:pPr algn="ctr"/>
                      <a:r>
                        <a:rPr lang="en-US" sz="1200" dirty="0"/>
                        <a:t>surface</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err="1"/>
                        <a:t>kerberos</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book</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library</a:t>
                      </a:r>
                      <a:endParaRPr lang="en-GB" sz="12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H</a:t>
                      </a:r>
                      <a:r>
                        <a:rPr lang="en-US" sz="1200" b="1" baseline="-25000" dirty="0">
                          <a:solidFill>
                            <a:schemeClr val="tx1">
                              <a:lumMod val="65000"/>
                              <a:lumOff val="35000"/>
                            </a:schemeClr>
                          </a:solidFill>
                        </a:rPr>
                        <a:t>1</a:t>
                      </a:r>
                      <a:endParaRPr lang="en-GB" sz="1200" b="1" baseline="-25000" dirty="0">
                        <a:solidFill>
                          <a:schemeClr val="tx1">
                            <a:lumMod val="65000"/>
                            <a:lumOff val="3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lumMod val="65000"/>
                              <a:lumOff val="35000"/>
                            </a:schemeClr>
                          </a:solidFill>
                        </a:rPr>
                        <a:t>H</a:t>
                      </a:r>
                      <a:r>
                        <a:rPr lang="en-US" sz="1200" b="1" baseline="-25000" dirty="0">
                          <a:solidFill>
                            <a:schemeClr val="tx1">
                              <a:lumMod val="65000"/>
                              <a:lumOff val="35000"/>
                            </a:schemeClr>
                          </a:solidFill>
                        </a:rPr>
                        <a:t>2</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GB"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880738"/>
                  </a:ext>
                </a:extLst>
              </a:tr>
              <a:tr h="260295">
                <a:tc>
                  <a:txBody>
                    <a:bodyPr/>
                    <a:lstStyle/>
                    <a:p>
                      <a:pPr algn="ctr"/>
                      <a:r>
                        <a:rPr lang="en-US" sz="1200" dirty="0"/>
                        <a:t>1</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0</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1</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0</a:t>
                      </a:r>
                      <a:endParaRPr lang="en-GB" sz="12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1</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1" dirty="0">
                          <a:solidFill>
                            <a:srgbClr val="00B050"/>
                          </a:solidFill>
                        </a:rPr>
                        <a:t>✓</a:t>
                      </a:r>
                      <a:endParaRPr lang="en-GB" sz="12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149229908"/>
                  </a:ext>
                </a:extLst>
              </a:tr>
              <a:tr h="260295">
                <a:tc>
                  <a:txBody>
                    <a:bodyPr/>
                    <a:lstStyle/>
                    <a:p>
                      <a:pPr algn="ctr"/>
                      <a:r>
                        <a:rPr lang="en-US" sz="1200" dirty="0"/>
                        <a:t>1</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0</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b="1" dirty="0">
                          <a:solidFill>
                            <a:srgbClr val="FF000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215478048"/>
                  </a:ext>
                </a:extLst>
              </a:tr>
              <a:tr h="260295">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1</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b="1" dirty="0">
                          <a:solidFill>
                            <a:srgbClr val="00B05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115399958"/>
                  </a:ext>
                </a:extLst>
              </a:tr>
              <a:tr h="260295">
                <a:tc>
                  <a:txBody>
                    <a:bodyPr/>
                    <a:lstStyle/>
                    <a:p>
                      <a:pPr algn="ctr"/>
                      <a:r>
                        <a:rPr lang="en-US" sz="1200" dirty="0"/>
                        <a:t>0</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1</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725131586"/>
                  </a:ext>
                </a:extLst>
              </a:tr>
            </a:tbl>
          </a:graphicData>
        </a:graphic>
      </p:graphicFrame>
      <p:grpSp>
        <p:nvGrpSpPr>
          <p:cNvPr id="53" name="Group 52"/>
          <p:cNvGrpSpPr/>
          <p:nvPr/>
        </p:nvGrpSpPr>
        <p:grpSpPr>
          <a:xfrm>
            <a:off x="9101454" y="3437285"/>
            <a:ext cx="2764792" cy="3107237"/>
            <a:chOff x="8590596" y="3110070"/>
            <a:chExt cx="2764792" cy="3107237"/>
          </a:xfrm>
        </p:grpSpPr>
        <p:sp>
          <p:nvSpPr>
            <p:cNvPr id="54" name="Rectangle 53"/>
            <p:cNvSpPr/>
            <p:nvPr/>
          </p:nvSpPr>
          <p:spPr>
            <a:xfrm>
              <a:off x="9290104"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library</a:t>
              </a:r>
              <a:endParaRPr kumimoji="0" lang="en-GB" sz="1050" b="0" i="0" u="none" strike="noStrike" kern="0" cap="none" spc="0" normalizeH="0" baseline="0" noProof="0" dirty="0">
                <a:ln>
                  <a:noFill/>
                </a:ln>
                <a:solidFill>
                  <a:sysClr val="windowText" lastClr="000000"/>
                </a:solidFill>
                <a:effectLst/>
                <a:uLnTx/>
                <a:uFillTx/>
              </a:endParaRPr>
            </a:p>
          </p:txBody>
        </p:sp>
        <p:sp>
          <p:nvSpPr>
            <p:cNvPr id="55" name="Rectangle 54"/>
            <p:cNvSpPr/>
            <p:nvPr/>
          </p:nvSpPr>
          <p:spPr>
            <a:xfrm>
              <a:off x="9978532"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book</a:t>
              </a:r>
              <a:endParaRPr kumimoji="0" lang="en-GB" sz="1050" b="0" i="0" u="none" strike="noStrike" kern="0" cap="none" spc="0" normalizeH="0" baseline="0" noProof="0" dirty="0">
                <a:ln>
                  <a:noFill/>
                </a:ln>
                <a:solidFill>
                  <a:sysClr val="windowText" lastClr="000000"/>
                </a:solidFill>
                <a:effectLst/>
                <a:uLnTx/>
                <a:uFillTx/>
              </a:endParaRPr>
            </a:p>
          </p:txBody>
        </p:sp>
        <p:sp>
          <p:nvSpPr>
            <p:cNvPr id="57" name="Rectangle 56"/>
            <p:cNvSpPr/>
            <p:nvPr/>
          </p:nvSpPr>
          <p:spPr>
            <a:xfrm>
              <a:off x="8601676"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surface</a:t>
              </a:r>
              <a:endParaRPr kumimoji="0" lang="en-GB" sz="1050" b="0" i="0" u="none" strike="noStrike" kern="0" cap="none" spc="0" normalizeH="0" baseline="0" noProof="0" dirty="0">
                <a:ln>
                  <a:noFill/>
                </a:ln>
                <a:solidFill>
                  <a:sysClr val="windowText" lastClr="000000"/>
                </a:solidFill>
                <a:effectLst/>
                <a:uLnTx/>
                <a:uFillTx/>
              </a:endParaRPr>
            </a:p>
          </p:txBody>
        </p:sp>
        <p:sp>
          <p:nvSpPr>
            <p:cNvPr id="58" name="Rectangle 57"/>
            <p:cNvSpPr/>
            <p:nvPr/>
          </p:nvSpPr>
          <p:spPr>
            <a:xfrm>
              <a:off x="10666960"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ysClr val="windowText" lastClr="000000"/>
                  </a:solidFill>
                  <a:effectLst/>
                  <a:uLnTx/>
                  <a:uFillTx/>
                </a:rPr>
                <a:t>kerberos</a:t>
              </a:r>
              <a:endParaRPr kumimoji="0" lang="en-GB" sz="1050" b="0" i="0" u="none" strike="noStrike" kern="0" cap="none" spc="0" normalizeH="0" baseline="0" noProof="0" dirty="0">
                <a:ln>
                  <a:noFill/>
                </a:ln>
                <a:solidFill>
                  <a:sysClr val="windowText" lastClr="000000"/>
                </a:solidFill>
                <a:effectLst/>
                <a:uLnTx/>
                <a:uFillTx/>
              </a:endParaRPr>
            </a:p>
          </p:txBody>
        </p:sp>
        <p:cxnSp>
          <p:nvCxnSpPr>
            <p:cNvPr id="61" name="Straight Connector 60"/>
            <p:cNvCxnSpPr>
              <a:stCxn id="69" idx="4"/>
              <a:endCxn id="57" idx="0"/>
            </p:cNvCxnSpPr>
            <p:nvPr/>
          </p:nvCxnSpPr>
          <p:spPr>
            <a:xfrm flipH="1">
              <a:off x="8945890" y="4538973"/>
              <a:ext cx="199280"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72" idx="4"/>
              <a:endCxn id="55" idx="0"/>
            </p:cNvCxnSpPr>
            <p:nvPr/>
          </p:nvCxnSpPr>
          <p:spPr>
            <a:xfrm flipH="1">
              <a:off x="10322746" y="4538972"/>
              <a:ext cx="439255"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72" idx="4"/>
              <a:endCxn id="58" idx="0"/>
            </p:cNvCxnSpPr>
            <p:nvPr/>
          </p:nvCxnSpPr>
          <p:spPr>
            <a:xfrm>
              <a:off x="10762001" y="4538972"/>
              <a:ext cx="249173"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72" idx="4"/>
              <a:endCxn id="54" idx="0"/>
            </p:cNvCxnSpPr>
            <p:nvPr/>
          </p:nvCxnSpPr>
          <p:spPr>
            <a:xfrm flipH="1">
              <a:off x="9634318" y="4538972"/>
              <a:ext cx="1127683"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72" idx="4"/>
              <a:endCxn id="57" idx="0"/>
            </p:cNvCxnSpPr>
            <p:nvPr/>
          </p:nvCxnSpPr>
          <p:spPr>
            <a:xfrm flipH="1">
              <a:off x="8945890" y="4538972"/>
              <a:ext cx="1816111"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9" idx="4"/>
              <a:endCxn id="54" idx="0"/>
            </p:cNvCxnSpPr>
            <p:nvPr/>
          </p:nvCxnSpPr>
          <p:spPr>
            <a:xfrm>
              <a:off x="9145170" y="4538973"/>
              <a:ext cx="489148"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9" idx="4"/>
              <a:endCxn id="55" idx="0"/>
            </p:cNvCxnSpPr>
            <p:nvPr/>
          </p:nvCxnSpPr>
          <p:spPr>
            <a:xfrm>
              <a:off x="9145170" y="4538973"/>
              <a:ext cx="1177576"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9" idx="4"/>
              <a:endCxn id="58" idx="0"/>
            </p:cNvCxnSpPr>
            <p:nvPr/>
          </p:nvCxnSpPr>
          <p:spPr>
            <a:xfrm>
              <a:off x="9145170" y="4538973"/>
              <a:ext cx="1866004"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8946412" y="4141458"/>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70" name="Straight Connector 69"/>
            <p:cNvCxnSpPr/>
            <p:nvPr/>
          </p:nvCxnSpPr>
          <p:spPr>
            <a:xfrm>
              <a:off x="9013684" y="4395585"/>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V="1">
              <a:off x="9148512" y="4241276"/>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72" name="Oval 71"/>
            <p:cNvSpPr/>
            <p:nvPr/>
          </p:nvSpPr>
          <p:spPr>
            <a:xfrm>
              <a:off x="10563243" y="4141457"/>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73" name="Straight Connector 72"/>
            <p:cNvCxnSpPr/>
            <p:nvPr/>
          </p:nvCxnSpPr>
          <p:spPr>
            <a:xfrm>
              <a:off x="10630515" y="4395584"/>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flipV="1">
              <a:off x="10765343" y="4241275"/>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5" name="Straight Connector 74"/>
            <p:cNvCxnSpPr>
              <a:stCxn id="89" idx="3"/>
              <a:endCxn id="69" idx="0"/>
            </p:cNvCxnSpPr>
            <p:nvPr/>
          </p:nvCxnSpPr>
          <p:spPr>
            <a:xfrm flipH="1">
              <a:off x="9145170" y="3644844"/>
              <a:ext cx="696979" cy="49661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89" idx="5"/>
              <a:endCxn id="72" idx="0"/>
            </p:cNvCxnSpPr>
            <p:nvPr/>
          </p:nvCxnSpPr>
          <p:spPr>
            <a:xfrm>
              <a:off x="10123234" y="3644844"/>
              <a:ext cx="638767" cy="49661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013684" y="4394707"/>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flipV="1">
              <a:off x="9148512" y="4240398"/>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a:off x="10630515" y="4394706"/>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a:xfrm flipV="1">
              <a:off x="10765343" y="4240397"/>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81" name="TextBox 80"/>
            <p:cNvSpPr txBox="1"/>
            <p:nvPr/>
          </p:nvSpPr>
          <p:spPr>
            <a:xfrm flipH="1">
              <a:off x="8830056" y="4982334"/>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2" name="TextBox 81"/>
            <p:cNvSpPr txBox="1"/>
            <p:nvPr/>
          </p:nvSpPr>
          <p:spPr>
            <a:xfrm flipH="1">
              <a:off x="10711104" y="5417334"/>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3" name="TextBox 82"/>
            <p:cNvSpPr txBox="1"/>
            <p:nvPr/>
          </p:nvSpPr>
          <p:spPr>
            <a:xfrm flipH="1">
              <a:off x="9141380" y="5159589"/>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4" name="TextBox 83"/>
            <p:cNvSpPr txBox="1"/>
            <p:nvPr/>
          </p:nvSpPr>
          <p:spPr>
            <a:xfrm flipH="1">
              <a:off x="9507914" y="4694220"/>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5" name="TextBox 84"/>
            <p:cNvSpPr txBox="1"/>
            <p:nvPr/>
          </p:nvSpPr>
          <p:spPr>
            <a:xfrm flipH="1">
              <a:off x="10000852" y="4694220"/>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6" name="TextBox 85"/>
            <p:cNvSpPr txBox="1"/>
            <p:nvPr/>
          </p:nvSpPr>
          <p:spPr>
            <a:xfrm flipH="1">
              <a:off x="10305409" y="5011611"/>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7" name="TextBox 86"/>
            <p:cNvSpPr txBox="1"/>
            <p:nvPr/>
          </p:nvSpPr>
          <p:spPr>
            <a:xfrm flipH="1">
              <a:off x="9159240" y="3736321"/>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8" name="TextBox 87"/>
            <p:cNvSpPr txBox="1"/>
            <p:nvPr/>
          </p:nvSpPr>
          <p:spPr>
            <a:xfrm flipH="1">
              <a:off x="10315720" y="3677935"/>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9" name="Oval 88"/>
            <p:cNvSpPr/>
            <p:nvPr/>
          </p:nvSpPr>
          <p:spPr>
            <a:xfrm>
              <a:off x="9783934" y="3305544"/>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90" name="Straight Connector 89"/>
            <p:cNvCxnSpPr/>
            <p:nvPr/>
          </p:nvCxnSpPr>
          <p:spPr>
            <a:xfrm>
              <a:off x="9851206" y="3559671"/>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flipV="1">
              <a:off x="9986034" y="3405362"/>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a:off x="9851206" y="3558793"/>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flipV="1">
              <a:off x="9986034" y="3404484"/>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4" name="Straight Connector 93"/>
            <p:cNvCxnSpPr>
              <a:endCxn id="89" idx="0"/>
            </p:cNvCxnSpPr>
            <p:nvPr/>
          </p:nvCxnSpPr>
          <p:spPr>
            <a:xfrm>
              <a:off x="9982691" y="3110070"/>
              <a:ext cx="1" cy="19547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flipH="1">
              <a:off x="9587585" y="5522789"/>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98" name="TextBox 97"/>
            <p:cNvSpPr txBox="1"/>
            <p:nvPr/>
          </p:nvSpPr>
          <p:spPr>
            <a:xfrm flipH="1">
              <a:off x="9391403" y="5015283"/>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99" name="TextBox 98"/>
            <p:cNvSpPr txBox="1"/>
            <p:nvPr/>
          </p:nvSpPr>
          <p:spPr>
            <a:xfrm flipH="1">
              <a:off x="8590596" y="4188966"/>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H</a:t>
              </a:r>
              <a:r>
                <a:rPr kumimoji="0" lang="en-US" sz="1050" b="1" i="0" u="none" strike="noStrike" kern="0" cap="none" spc="0" normalizeH="0" baseline="-25000" noProof="0" dirty="0">
                  <a:ln>
                    <a:noFill/>
                  </a:ln>
                  <a:solidFill>
                    <a:schemeClr val="tx1">
                      <a:lumMod val="65000"/>
                      <a:lumOff val="35000"/>
                    </a:schemeClr>
                  </a:solidFill>
                  <a:effectLst/>
                  <a:uLnTx/>
                  <a:uFillTx/>
                </a:rPr>
                <a:t>1</a:t>
              </a:r>
              <a:endParaRPr kumimoji="0" lang="en-GB" sz="1050" b="1" i="0" u="none" strike="noStrike" kern="0" cap="none" spc="0" normalizeH="0" baseline="-25000" noProof="0" dirty="0">
                <a:ln>
                  <a:noFill/>
                </a:ln>
                <a:solidFill>
                  <a:schemeClr val="tx1">
                    <a:lumMod val="65000"/>
                    <a:lumOff val="35000"/>
                  </a:schemeClr>
                </a:solidFill>
                <a:effectLst/>
                <a:uLnTx/>
                <a:uFillTx/>
              </a:endParaRPr>
            </a:p>
          </p:txBody>
        </p:sp>
        <p:sp>
          <p:nvSpPr>
            <p:cNvPr id="100" name="TextBox 99"/>
            <p:cNvSpPr txBox="1"/>
            <p:nvPr/>
          </p:nvSpPr>
          <p:spPr>
            <a:xfrm flipH="1">
              <a:off x="10960758" y="4188966"/>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H</a:t>
              </a:r>
              <a:r>
                <a:rPr kumimoji="0" lang="en-US" sz="1050" b="1" i="0" u="none" strike="noStrike" kern="0" cap="none" spc="0" normalizeH="0" baseline="-25000" noProof="0" dirty="0">
                  <a:ln>
                    <a:noFill/>
                  </a:ln>
                  <a:solidFill>
                    <a:schemeClr val="tx1">
                      <a:lumMod val="65000"/>
                      <a:lumOff val="35000"/>
                    </a:schemeClr>
                  </a:solidFill>
                  <a:effectLst/>
                  <a:uLnTx/>
                  <a:uFillTx/>
                </a:rPr>
                <a:t>2</a:t>
              </a:r>
              <a:endParaRPr kumimoji="0" lang="en-GB" sz="1050" b="1" i="0" u="none" strike="noStrike" kern="0" cap="none" spc="0" normalizeH="0" baseline="-25000" noProof="0" dirty="0">
                <a:ln>
                  <a:noFill/>
                </a:ln>
                <a:solidFill>
                  <a:schemeClr val="tx1">
                    <a:lumMod val="65000"/>
                    <a:lumOff val="35000"/>
                  </a:schemeClr>
                </a:solidFill>
                <a:effectLst/>
                <a:uLnTx/>
                <a:uFillTx/>
              </a:endParaRPr>
            </a:p>
          </p:txBody>
        </p:sp>
      </p:grpSp>
      <p:sp>
        <p:nvSpPr>
          <p:cNvPr id="101" name="TextBox 100"/>
          <p:cNvSpPr txBox="1"/>
          <p:nvPr/>
        </p:nvSpPr>
        <p:spPr>
          <a:xfrm flipH="1">
            <a:off x="5823617" y="4851732"/>
            <a:ext cx="32864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But let’s consider a tiny neural network with one hidden layer…</a:t>
            </a:r>
            <a:endParaRPr kumimoji="0" lang="en-GB" sz="1600" b="0" i="0" u="none" strike="noStrike" kern="0" cap="none" spc="0" normalizeH="0" baseline="0" noProof="0" dirty="0">
              <a:ln>
                <a:noFill/>
              </a:ln>
              <a:solidFill>
                <a:sysClr val="windowText" lastClr="000000"/>
              </a:solidFill>
              <a:effectLst/>
              <a:uLnTx/>
              <a:uFillTx/>
            </a:endParaRPr>
          </a:p>
        </p:txBody>
      </p:sp>
      <p:sp>
        <p:nvSpPr>
          <p:cNvPr id="59" name="TextBox 58"/>
          <p:cNvSpPr txBox="1"/>
          <p:nvPr/>
        </p:nvSpPr>
        <p:spPr>
          <a:xfrm flipH="1">
            <a:off x="5513386" y="3091357"/>
            <a:ext cx="3300772"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ysClr val="windowText" lastClr="000000"/>
                </a:solidFill>
                <a:effectLst/>
                <a:uLnTx/>
                <a:uFillTx/>
              </a:rPr>
              <a:t>can</a:t>
            </a:r>
            <a:r>
              <a:rPr kumimoji="0" lang="en-US" sz="1600" b="0" i="0" u="none" strike="noStrike" kern="0" cap="none" spc="0" normalizeH="0" baseline="0" noProof="0" dirty="0">
                <a:ln>
                  <a:noFill/>
                </a:ln>
                <a:solidFill>
                  <a:sysClr val="windowText" lastClr="000000"/>
                </a:solidFill>
                <a:effectLst/>
                <a:uLnTx/>
                <a:uFillTx/>
              </a:rPr>
              <a:t> separate using a linear model!</a:t>
            </a:r>
            <a:endParaRPr kumimoji="0" lang="en-GB" sz="1600" b="0" i="0" u="none" strike="noStrike" kern="0" cap="none" spc="0" normalizeH="0" baseline="0" noProof="0" dirty="0">
              <a:ln>
                <a:noFill/>
              </a:ln>
              <a:solidFill>
                <a:sysClr val="windowText" lastClr="000000"/>
              </a:solidFill>
              <a:effectLst/>
              <a:uLnTx/>
              <a:uFillTx/>
            </a:endParaRPr>
          </a:p>
        </p:txBody>
      </p:sp>
      <p:cxnSp>
        <p:nvCxnSpPr>
          <p:cNvPr id="60" name="Curved Connector 59"/>
          <p:cNvCxnSpPr>
            <a:stCxn id="59" idx="1"/>
          </p:cNvCxnSpPr>
          <p:nvPr/>
        </p:nvCxnSpPr>
        <p:spPr>
          <a:xfrm flipV="1">
            <a:off x="8814158" y="2958181"/>
            <a:ext cx="638482" cy="302453"/>
          </a:xfrm>
          <a:prstGeom prst="curvedConnector2">
            <a:avLst/>
          </a:prstGeom>
          <a:ln w="19050">
            <a:solidFill>
              <a:schemeClr val="tx1">
                <a:lumMod val="50000"/>
                <a:lumOff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6" name="Text Placeholder 1"/>
          <p:cNvSpPr>
            <a:spLocks noGrp="1"/>
          </p:cNvSpPr>
          <p:nvPr>
            <p:ph type="body" sz="half" idx="2"/>
          </p:nvPr>
        </p:nvSpPr>
        <p:spPr>
          <a:xfrm>
            <a:off x="839788" y="2958181"/>
            <a:ext cx="4383853" cy="2910806"/>
          </a:xfrm>
        </p:spPr>
        <p:txBody>
          <a:bodyPr/>
          <a:lstStyle/>
          <a:p>
            <a:pPr>
              <a:lnSpc>
                <a:spcPct val="100000"/>
              </a:lnSpc>
            </a:pPr>
            <a:r>
              <a:rPr lang="en-US" dirty="0"/>
              <a:t>Consider the following “toy” challenge for classifying tech queries:</a:t>
            </a:r>
          </a:p>
          <a:p>
            <a:pPr>
              <a:lnSpc>
                <a:spcPct val="100000"/>
              </a:lnSpc>
              <a:spcBef>
                <a:spcPts val="1800"/>
              </a:spcBef>
            </a:pPr>
            <a:r>
              <a:rPr lang="en-US" dirty="0"/>
              <a:t>Vocab: {surface, </a:t>
            </a:r>
            <a:r>
              <a:rPr lang="en-US" dirty="0" err="1"/>
              <a:t>kerberos</a:t>
            </a:r>
            <a:r>
              <a:rPr lang="en-US" dirty="0"/>
              <a:t>, book, library}</a:t>
            </a:r>
          </a:p>
          <a:p>
            <a:pPr>
              <a:lnSpc>
                <a:spcPct val="100000"/>
              </a:lnSpc>
            </a:pPr>
            <a:r>
              <a:rPr lang="en-US" dirty="0"/>
              <a:t>Labels:</a:t>
            </a:r>
          </a:p>
          <a:p>
            <a:pPr>
              <a:lnSpc>
                <a:spcPct val="100000"/>
              </a:lnSpc>
              <a:spcBef>
                <a:spcPts val="0"/>
              </a:spcBef>
            </a:pPr>
            <a:r>
              <a:rPr lang="en-US" dirty="0"/>
              <a:t>            “surface book”, “</a:t>
            </a:r>
            <a:r>
              <a:rPr lang="en-US" dirty="0" err="1"/>
              <a:t>kerberos</a:t>
            </a:r>
            <a:r>
              <a:rPr lang="en-US" dirty="0"/>
              <a:t> library” </a:t>
            </a:r>
            <a:r>
              <a:rPr lang="en-US" sz="2000" b="1" dirty="0">
                <a:solidFill>
                  <a:srgbClr val="00B050"/>
                </a:solidFill>
              </a:rPr>
              <a:t>✓</a:t>
            </a:r>
            <a:endParaRPr lang="en-US" b="1" dirty="0">
              <a:solidFill>
                <a:srgbClr val="00B050"/>
              </a:solidFill>
            </a:endParaRPr>
          </a:p>
          <a:p>
            <a:pPr>
              <a:lnSpc>
                <a:spcPct val="100000"/>
              </a:lnSpc>
              <a:spcBef>
                <a:spcPts val="0"/>
              </a:spcBef>
            </a:pPr>
            <a:r>
              <a:rPr lang="en-US" dirty="0"/>
              <a:t>            “</a:t>
            </a:r>
            <a:r>
              <a:rPr lang="en-US" dirty="0" err="1"/>
              <a:t>kerberos</a:t>
            </a:r>
            <a:r>
              <a:rPr lang="en-US" dirty="0"/>
              <a:t> surface”, “library book” </a:t>
            </a:r>
            <a:r>
              <a:rPr lang="en-US" sz="2000" b="1" dirty="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20522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58C5969-B96B-4578-BB9E-907ACEF828D9}"/>
              </a:ext>
            </a:extLst>
          </p:cNvPr>
          <p:cNvPicPr>
            <a:picLocks noChangeAspect="1"/>
          </p:cNvPicPr>
          <p:nvPr/>
        </p:nvPicPr>
        <p:blipFill rotWithShape="1">
          <a:blip r:embed="rId2"/>
          <a:srcRect l="15152" t="4262" r="13028" b="23439"/>
          <a:stretch/>
        </p:blipFill>
        <p:spPr>
          <a:xfrm>
            <a:off x="7564620" y="901417"/>
            <a:ext cx="3035545" cy="3950730"/>
          </a:xfrm>
          <a:prstGeom prst="rect">
            <a:avLst/>
          </a:prstGeom>
          <a:ln>
            <a:noFill/>
          </a:ln>
          <a:effectLst>
            <a:outerShdw blurRad="292100" dist="139700" dir="2700000" algn="tl" rotWithShape="0">
              <a:srgbClr val="333333">
                <a:alpha val="65000"/>
              </a:srgbClr>
            </a:outerShdw>
          </a:effectLst>
        </p:spPr>
      </p:pic>
      <p:sp>
        <p:nvSpPr>
          <p:cNvPr id="7" name="Title 6">
            <a:extLst>
              <a:ext uri="{FF2B5EF4-FFF2-40B4-BE49-F238E27FC236}">
                <a16:creationId xmlns:a16="http://schemas.microsoft.com/office/drawing/2014/main" id="{1B63B67F-EC20-4120-B3CE-2E0CD8927905}"/>
              </a:ext>
            </a:extLst>
          </p:cNvPr>
          <p:cNvSpPr>
            <a:spLocks noGrp="1"/>
          </p:cNvSpPr>
          <p:nvPr>
            <p:ph type="title"/>
          </p:nvPr>
        </p:nvSpPr>
        <p:spPr>
          <a:xfrm>
            <a:off x="1096922" y="901417"/>
            <a:ext cx="5934508" cy="965474"/>
          </a:xfrm>
        </p:spPr>
        <p:txBody>
          <a:bodyPr>
            <a:normAutofit/>
          </a:bodyPr>
          <a:lstStyle/>
          <a:p>
            <a:pPr algn="ctr"/>
            <a:r>
              <a:rPr lang="en-US" sz="2800" dirty="0"/>
              <a:t>An introduction to Neural Information Retrieval</a:t>
            </a:r>
            <a:endParaRPr lang="en-GB" sz="2800" dirty="0"/>
          </a:p>
        </p:txBody>
      </p:sp>
      <p:sp>
        <p:nvSpPr>
          <p:cNvPr id="9" name="Text Placeholder 8">
            <a:extLst>
              <a:ext uri="{FF2B5EF4-FFF2-40B4-BE49-F238E27FC236}">
                <a16:creationId xmlns:a16="http://schemas.microsoft.com/office/drawing/2014/main" id="{A52C258E-0A9F-41A8-A4DB-5F4FBF8FE567}"/>
              </a:ext>
            </a:extLst>
          </p:cNvPr>
          <p:cNvSpPr>
            <a:spLocks noGrp="1"/>
          </p:cNvSpPr>
          <p:nvPr>
            <p:ph type="body" sz="half" idx="2"/>
          </p:nvPr>
        </p:nvSpPr>
        <p:spPr>
          <a:xfrm>
            <a:off x="1096919" y="2144704"/>
            <a:ext cx="5934511" cy="1972878"/>
          </a:xfrm>
        </p:spPr>
        <p:txBody>
          <a:bodyPr>
            <a:normAutofit/>
          </a:bodyPr>
          <a:lstStyle/>
          <a:p>
            <a:pPr algn="ctr"/>
            <a:r>
              <a:rPr lang="en-GB" sz="1800" kern="0" dirty="0">
                <a:solidFill>
                  <a:schemeClr val="tx1">
                    <a:lumMod val="65000"/>
                    <a:lumOff val="35000"/>
                  </a:schemeClr>
                </a:solidFill>
                <a:latin typeface="Segoe WP" panose="020B0502040204020203" pitchFamily="34" charset="0"/>
                <a:cs typeface="Segoe WP" panose="020B0502040204020203" pitchFamily="34" charset="0"/>
              </a:rPr>
              <a:t>Foundations and Trends® in Information Retrieval</a:t>
            </a:r>
          </a:p>
          <a:p>
            <a:pPr algn="ctr"/>
            <a:r>
              <a:rPr lang="en-US" sz="1800" kern="0" dirty="0">
                <a:solidFill>
                  <a:schemeClr val="tx1">
                    <a:lumMod val="65000"/>
                    <a:lumOff val="35000"/>
                  </a:schemeClr>
                </a:solidFill>
                <a:latin typeface="Segoe WP" panose="020B0502040204020203" pitchFamily="34" charset="0"/>
                <a:cs typeface="Segoe WP" panose="020B0502040204020203" pitchFamily="34" charset="0"/>
              </a:rPr>
              <a:t>(under review)</a:t>
            </a:r>
          </a:p>
          <a:p>
            <a:pPr algn="ctr"/>
            <a:endParaRPr lang="en-US" sz="1800" kern="0" dirty="0">
              <a:solidFill>
                <a:schemeClr val="tx1">
                  <a:lumMod val="65000"/>
                  <a:lumOff val="35000"/>
                </a:schemeClr>
              </a:solidFill>
              <a:latin typeface="Segoe WP" panose="020B0502040204020203" pitchFamily="34" charset="0"/>
              <a:cs typeface="Segoe WP" panose="020B0502040204020203" pitchFamily="34" charset="0"/>
              <a:hlinkClick r:id="rId3"/>
            </a:endParaRPr>
          </a:p>
          <a:p>
            <a:pPr algn="ctr"/>
            <a:r>
              <a:rPr lang="en-US" sz="2400" kern="0" dirty="0">
                <a:solidFill>
                  <a:schemeClr val="tx1">
                    <a:lumMod val="65000"/>
                    <a:lumOff val="35000"/>
                  </a:schemeClr>
                </a:solidFill>
                <a:latin typeface="Segoe WP" panose="020B0502040204020203" pitchFamily="34" charset="0"/>
                <a:cs typeface="Segoe WP" panose="020B0502040204020203" pitchFamily="34" charset="0"/>
                <a:hlinkClick r:id="rId3"/>
              </a:rPr>
              <a:t>http://bit.ly/neuralir-intro</a:t>
            </a:r>
            <a:endParaRPr lang="en-US" sz="2400" kern="0" dirty="0">
              <a:solidFill>
                <a:schemeClr val="tx1">
                  <a:lumMod val="65000"/>
                  <a:lumOff val="35000"/>
                </a:schemeClr>
              </a:solidFill>
              <a:latin typeface="Segoe WP" panose="020B0502040204020203" pitchFamily="34" charset="0"/>
              <a:cs typeface="Segoe WP" panose="020B0502040204020203" pitchFamily="34" charset="0"/>
            </a:endParaRPr>
          </a:p>
        </p:txBody>
      </p:sp>
      <p:sp>
        <p:nvSpPr>
          <p:cNvPr id="11" name="Title 1">
            <a:extLst>
              <a:ext uri="{FF2B5EF4-FFF2-40B4-BE49-F238E27FC236}">
                <a16:creationId xmlns:a16="http://schemas.microsoft.com/office/drawing/2014/main" id="{98603120-AE74-471F-894A-71ADFAD14078}"/>
              </a:ext>
            </a:extLst>
          </p:cNvPr>
          <p:cNvSpPr txBox="1">
            <a:spLocks/>
          </p:cNvSpPr>
          <p:nvPr/>
        </p:nvSpPr>
        <p:spPr>
          <a:xfrm>
            <a:off x="0" y="5414964"/>
            <a:ext cx="9371862" cy="1020967"/>
          </a:xfrm>
          <a:prstGeom prst="rect">
            <a:avLst/>
          </a:prstGeom>
          <a:solidFill>
            <a:schemeClr val="tx1">
              <a:lumMod val="85000"/>
              <a:lumOff val="1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r"/>
            <a:r>
              <a:rPr lang="en-US" sz="6600">
                <a:solidFill>
                  <a:schemeClr val="bg1"/>
                </a:solidFill>
                <a:latin typeface="+mn-lt"/>
              </a:rPr>
              <a:t>Thank You</a:t>
            </a:r>
            <a:endParaRPr lang="en-GB" sz="6600" dirty="0">
              <a:solidFill>
                <a:schemeClr val="bg1"/>
              </a:solidFill>
              <a:latin typeface="+mn-lt"/>
            </a:endParaRPr>
          </a:p>
        </p:txBody>
      </p:sp>
      <p:grpSp>
        <p:nvGrpSpPr>
          <p:cNvPr id="6" name="Group 5">
            <a:extLst>
              <a:ext uri="{FF2B5EF4-FFF2-40B4-BE49-F238E27FC236}">
                <a16:creationId xmlns:a16="http://schemas.microsoft.com/office/drawing/2014/main" id="{501B637D-196C-4D4A-81DE-DD24593DE394}"/>
              </a:ext>
            </a:extLst>
          </p:cNvPr>
          <p:cNvGrpSpPr/>
          <p:nvPr/>
        </p:nvGrpSpPr>
        <p:grpSpPr>
          <a:xfrm>
            <a:off x="1801148" y="4579714"/>
            <a:ext cx="5380220" cy="373117"/>
            <a:chOff x="5838497" y="5418083"/>
            <a:chExt cx="5380220" cy="373117"/>
          </a:xfrm>
        </p:grpSpPr>
        <p:sp>
          <p:nvSpPr>
            <p:cNvPr id="8" name="Rectangle 7">
              <a:extLst>
                <a:ext uri="{FF2B5EF4-FFF2-40B4-BE49-F238E27FC236}">
                  <a16:creationId xmlns:a16="http://schemas.microsoft.com/office/drawing/2014/main" id="{7981F8BF-C3C7-4BB2-8934-A375F226187E}"/>
                </a:ext>
              </a:extLst>
            </p:cNvPr>
            <p:cNvSpPr/>
            <p:nvPr/>
          </p:nvSpPr>
          <p:spPr>
            <a:xfrm>
              <a:off x="6212412" y="5418083"/>
              <a:ext cx="1949669" cy="369332"/>
            </a:xfrm>
            <a:prstGeom prst="rect">
              <a:avLst/>
            </a:prstGeom>
          </p:spPr>
          <p:txBody>
            <a:bodyPr wrap="square">
              <a:spAutoFit/>
            </a:bodyPr>
            <a:lstStyle/>
            <a:p>
              <a:r>
                <a:rPr lang="en-US" dirty="0"/>
                <a:t>@</a:t>
              </a:r>
              <a:r>
                <a:rPr lang="en-US" dirty="0" err="1"/>
                <a:t>UnderdogGeek</a:t>
              </a:r>
              <a:endParaRPr lang="en-GB" dirty="0"/>
            </a:p>
          </p:txBody>
        </p:sp>
        <p:sp>
          <p:nvSpPr>
            <p:cNvPr id="10" name="Rectangle 9">
              <a:extLst>
                <a:ext uri="{FF2B5EF4-FFF2-40B4-BE49-F238E27FC236}">
                  <a16:creationId xmlns:a16="http://schemas.microsoft.com/office/drawing/2014/main" id="{1762DE51-CEB1-4D20-BD76-FCDFCA3F9A82}"/>
                </a:ext>
              </a:extLst>
            </p:cNvPr>
            <p:cNvSpPr/>
            <p:nvPr/>
          </p:nvSpPr>
          <p:spPr>
            <a:xfrm>
              <a:off x="8733020" y="5421868"/>
              <a:ext cx="2485697" cy="369332"/>
            </a:xfrm>
            <a:prstGeom prst="rect">
              <a:avLst/>
            </a:prstGeom>
          </p:spPr>
          <p:txBody>
            <a:bodyPr wrap="square">
              <a:spAutoFit/>
            </a:bodyPr>
            <a:lstStyle/>
            <a:p>
              <a:r>
                <a:rPr lang="en-US" dirty="0"/>
                <a:t>bmitra@microsoft.com</a:t>
              </a:r>
              <a:endParaRPr lang="en-GB" dirty="0"/>
            </a:p>
          </p:txBody>
        </p:sp>
        <p:pic>
          <p:nvPicPr>
            <p:cNvPr id="12" name="Picture 11" descr="File:&lt;strong&gt;Twitter&lt;/strong&gt; bird logo 2012.svg - Wikipedia, the free encyclopedia">
              <a:extLst>
                <a:ext uri="{FF2B5EF4-FFF2-40B4-BE49-F238E27FC236}">
                  <a16:creationId xmlns:a16="http://schemas.microsoft.com/office/drawing/2014/main" id="{DB625644-7FFB-4CB8-9268-1C195766F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497" y="5438233"/>
              <a:ext cx="400191" cy="325333"/>
            </a:xfrm>
            <a:prstGeom prst="rect">
              <a:avLst/>
            </a:prstGeom>
          </p:spPr>
        </p:pic>
        <p:pic>
          <p:nvPicPr>
            <p:cNvPr id="13" name="Picture 12" descr="File:&lt;strong&gt;Microsoft&lt;/strong&gt; &lt;strong&gt;Outlook&lt;/strong&gt; 2013 logo.svg - Wikipedia, the free ...">
              <a:extLst>
                <a:ext uri="{FF2B5EF4-FFF2-40B4-BE49-F238E27FC236}">
                  <a16:creationId xmlns:a16="http://schemas.microsoft.com/office/drawing/2014/main" id="{54A698DA-E9D5-4AE9-B103-1B7B57E368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2980" y="5418083"/>
              <a:ext cx="380040" cy="373117"/>
            </a:xfrm>
            <a:prstGeom prst="rect">
              <a:avLst/>
            </a:prstGeom>
          </p:spPr>
        </p:pic>
      </p:grpSp>
    </p:spTree>
    <p:extLst>
      <p:ext uri="{BB962C8B-B14F-4D97-AF65-F5344CB8AC3E}">
        <p14:creationId xmlns:p14="http://schemas.microsoft.com/office/powerpoint/2010/main" val="4071502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4800" dirty="0"/>
              <a:t>Why adding depth helps</a:t>
            </a:r>
            <a:endParaRPr lang="en-GB" sz="4800" dirty="0"/>
          </a:p>
        </p:txBody>
      </p:sp>
      <p:sp>
        <p:nvSpPr>
          <p:cNvPr id="2" name="Content Placeholder 1"/>
          <p:cNvSpPr>
            <a:spLocks noGrp="1"/>
          </p:cNvSpPr>
          <p:nvPr>
            <p:ph idx="1"/>
          </p:nvPr>
        </p:nvSpPr>
        <p:spPr>
          <a:xfrm>
            <a:off x="838199" y="1825625"/>
            <a:ext cx="5762297" cy="2578209"/>
          </a:xfrm>
        </p:spPr>
        <p:txBody>
          <a:bodyPr/>
          <a:lstStyle/>
          <a:p>
            <a:pPr marL="0" indent="0">
              <a:lnSpc>
                <a:spcPct val="100000"/>
              </a:lnSpc>
              <a:buNone/>
            </a:pPr>
            <a:r>
              <a:rPr lang="en-US" dirty="0"/>
              <a:t>Deeper networks can split the input space in many (non-independent) linear regions than shallow networks</a:t>
            </a:r>
            <a:endParaRPr lang="en-GB" dirty="0"/>
          </a:p>
        </p:txBody>
      </p:sp>
      <p:pic>
        <p:nvPicPr>
          <p:cNvPr id="8" name="Content Placeholder 13"/>
          <p:cNvPicPr>
            <a:picLocks noChangeAspect="1"/>
          </p:cNvPicPr>
          <p:nvPr/>
        </p:nvPicPr>
        <p:blipFill rotWithShape="1">
          <a:blip r:embed="rId2"/>
          <a:srcRect t="69154"/>
          <a:stretch/>
        </p:blipFill>
        <p:spPr>
          <a:xfrm>
            <a:off x="838200" y="4403834"/>
            <a:ext cx="6612212" cy="1698210"/>
          </a:xfrm>
          <a:prstGeom prst="rect">
            <a:avLst/>
          </a:prstGeom>
        </p:spPr>
      </p:pic>
      <p:sp>
        <p:nvSpPr>
          <p:cNvPr id="9" name="TextBox 8"/>
          <p:cNvSpPr txBox="1"/>
          <p:nvPr/>
        </p:nvSpPr>
        <p:spPr>
          <a:xfrm>
            <a:off x="2558406" y="6385035"/>
            <a:ext cx="7075206"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rPr>
              <a:t>Montúfar</a:t>
            </a: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err="1">
                <a:ln>
                  <a:noFill/>
                </a:ln>
                <a:solidFill>
                  <a:sysClr val="windowText" lastClr="000000"/>
                </a:solidFill>
                <a:effectLst/>
                <a:uLnTx/>
                <a:uFillTx/>
              </a:rPr>
              <a:t>Pascanu</a:t>
            </a:r>
            <a:r>
              <a:rPr kumimoji="0" lang="en-US" sz="1200" b="0" i="0" u="none" strike="noStrike" kern="0" cap="none" spc="0" normalizeH="0" baseline="0" noProof="0" dirty="0">
                <a:ln>
                  <a:noFill/>
                </a:ln>
                <a:solidFill>
                  <a:sysClr val="windowText" lastClr="000000"/>
                </a:solidFill>
                <a:effectLst/>
                <a:uLnTx/>
                <a:uFillTx/>
              </a:rPr>
              <a:t>, Cho and </a:t>
            </a:r>
            <a:r>
              <a:rPr kumimoji="0" lang="en-US" sz="1200" b="0" i="0" u="none" strike="noStrike" kern="0" cap="none" spc="0" normalizeH="0" baseline="0" noProof="0" dirty="0" err="1">
                <a:ln>
                  <a:noFill/>
                </a:ln>
                <a:solidFill>
                  <a:sysClr val="windowText" lastClr="000000"/>
                </a:solidFill>
                <a:effectLst/>
                <a:uLnTx/>
                <a:uFillTx/>
              </a:rPr>
              <a:t>Bengio</a:t>
            </a: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a:ln>
                  <a:noFill/>
                </a:ln>
                <a:solidFill>
                  <a:sysClr val="windowText" lastClr="000000"/>
                </a:solidFill>
                <a:effectLst/>
                <a:uLnTx/>
                <a:uFillTx/>
                <a:hlinkClick r:id="rId3"/>
              </a:rPr>
              <a:t>On the number of linear regions of deep neural networks</a:t>
            </a:r>
            <a:r>
              <a:rPr kumimoji="0" lang="en-US" sz="1200" b="0" i="0" u="none" strike="noStrike" kern="0" cap="none" spc="0" normalizeH="0" baseline="0" noProof="0" dirty="0">
                <a:ln>
                  <a:noFill/>
                </a:ln>
                <a:solidFill>
                  <a:sysClr val="windowText" lastClr="000000"/>
                </a:solidFill>
                <a:effectLst/>
                <a:uLnTx/>
                <a:uFillTx/>
              </a:rPr>
              <a:t> NIPS 2014</a:t>
            </a:r>
            <a:endParaRPr kumimoji="0" lang="en-GB" sz="1200" b="0" i="0" u="none" strike="noStrike" kern="0" cap="none" spc="0" normalizeH="0" baseline="0" noProof="0" dirty="0">
              <a:ln>
                <a:noFill/>
              </a:ln>
              <a:solidFill>
                <a:sysClr val="windowText" lastClr="000000"/>
              </a:solidFill>
              <a:effectLst/>
              <a:uLnTx/>
              <a:uFillTx/>
            </a:endParaRPr>
          </a:p>
        </p:txBody>
      </p:sp>
      <p:pic>
        <p:nvPicPr>
          <p:cNvPr id="11" name="Picture 10"/>
          <p:cNvPicPr>
            <a:picLocks noChangeAspect="1"/>
          </p:cNvPicPr>
          <p:nvPr/>
        </p:nvPicPr>
        <p:blipFill>
          <a:blip r:embed="rId4"/>
          <a:stretch>
            <a:fillRect/>
          </a:stretch>
        </p:blipFill>
        <p:spPr>
          <a:xfrm>
            <a:off x="6984124" y="3624722"/>
            <a:ext cx="5171090" cy="826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617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4800" dirty="0"/>
              <a:t>Why adding depth helps</a:t>
            </a:r>
            <a:endParaRPr lang="en-GB" sz="4800" dirty="0"/>
          </a:p>
        </p:txBody>
      </p:sp>
      <p:sp>
        <p:nvSpPr>
          <p:cNvPr id="15" name="TextBox 14"/>
          <p:cNvSpPr txBox="1"/>
          <p:nvPr/>
        </p:nvSpPr>
        <p:spPr>
          <a:xfrm>
            <a:off x="4904625" y="6385035"/>
            <a:ext cx="238276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hlinkClick r:id="rId4"/>
              </a:rPr>
              <a:t>http://playground.tensorflow.org</a:t>
            </a:r>
            <a:endParaRPr kumimoji="0" lang="en-GB" sz="1200" b="0" i="0" u="none" strike="noStrike" kern="0" cap="none" spc="0" normalizeH="0" baseline="0" noProof="0" dirty="0">
              <a:ln>
                <a:noFill/>
              </a:ln>
              <a:solidFill>
                <a:sysClr val="windowText" lastClr="000000"/>
              </a:solidFill>
              <a:effectLst/>
              <a:uLnTx/>
              <a:uFillTx/>
            </a:endParaRPr>
          </a:p>
        </p:txBody>
      </p:sp>
      <p:pic>
        <p:nvPicPr>
          <p:cNvPr id="21" name="Bhaskar Mitra - Monday, January 30, 2017 11.24.17 AM">
            <a:hlinkClick r:id="" action="ppaction://media"/>
          </p:cNvPr>
          <p:cNvPicPr>
            <a:picLocks noChangeAspect="1"/>
          </p:cNvPicPr>
          <p:nvPr>
            <a:videoFile r:link="rId1"/>
            <p:extLst>
              <p:ext uri="{DAA4B4D4-6D71-4841-9C94-3DE7FCFB9230}">
                <p14:media xmlns:p14="http://schemas.microsoft.com/office/powerpoint/2010/main" r:embed="rId2">
                  <p14:trim st="15000" end="193340.7709"/>
                </p14:media>
              </p:ext>
            </p:extLst>
          </p:nvPr>
        </p:nvPicPr>
        <p:blipFill rotWithShape="1">
          <a:blip r:embed="rId5"/>
          <a:srcRect l="16928" t="29690" r="18766" b="322"/>
          <a:stretch>
            <a:fillRect/>
          </a:stretch>
        </p:blipFill>
        <p:spPr>
          <a:xfrm>
            <a:off x="838200" y="2415090"/>
            <a:ext cx="5181600" cy="3172408"/>
          </a:xfrm>
          <a:prstGeom prst="rect">
            <a:avLst/>
          </a:prstGeom>
          <a:ln>
            <a:noFill/>
          </a:ln>
          <a:effectLst>
            <a:outerShdw blurRad="190500" algn="tl" rotWithShape="0">
              <a:srgbClr val="000000">
                <a:alpha val="70000"/>
              </a:srgbClr>
            </a:outerShdw>
          </a:effectLst>
        </p:spPr>
      </p:pic>
      <p:pic>
        <p:nvPicPr>
          <p:cNvPr id="22" name="Bhaskar Mitra - Monday, January 30, 2017 11.24.17 AM">
            <a:hlinkClick r:id="" action="ppaction://media"/>
          </p:cNvPr>
          <p:cNvPicPr>
            <a:picLocks noChangeAspect="1"/>
          </p:cNvPicPr>
          <p:nvPr>
            <a:videoFile r:link="rId1"/>
            <p:extLst>
              <p:ext uri="{DAA4B4D4-6D71-4841-9C94-3DE7FCFB9230}">
                <p14:media xmlns:p14="http://schemas.microsoft.com/office/powerpoint/2010/main" r:embed="rId2">
                  <p14:trim st="94000" end="114340.7709"/>
                </p14:media>
              </p:ext>
            </p:extLst>
          </p:nvPr>
        </p:nvPicPr>
        <p:blipFill rotWithShape="1">
          <a:blip r:embed="rId6"/>
          <a:srcRect l="16928" t="29690" r="18766" b="322"/>
          <a:stretch>
            <a:fillRect/>
          </a:stretch>
        </p:blipFill>
        <p:spPr>
          <a:xfrm>
            <a:off x="6172200" y="2415090"/>
            <a:ext cx="5181600" cy="31724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358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21"/>
                                        </p:tgtEl>
                                      </p:cBhvr>
                                    </p:cmd>
                                  </p:childTnLst>
                                </p:cTn>
                              </p:par>
                              <p:par>
                                <p:cTn id="7" presetID="1" presetClass="mediacall" presetSubtype="0" fill="hold" nodeType="withEffect">
                                  <p:stCondLst>
                                    <p:cond delay="0"/>
                                  </p:stCondLst>
                                  <p:childTnLst>
                                    <p:cmd type="call" cmd="playFrom(0.0)">
                                      <p:cBhvr>
                                        <p:cTn id="8" dur="300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1"/>
                </p:tgtEl>
              </p:cMediaNode>
            </p:video>
            <p:video>
              <p:cMediaNode vol="80000">
                <p:cTn id="10" fill="hold" display="0">
                  <p:stCondLst>
                    <p:cond delay="indefinite"/>
                  </p:stCondLst>
                </p:cTn>
                <p:tgtEl>
                  <p:spTgt spid="2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81C3-0891-49D9-9E11-D4FBD6286B39}"/>
              </a:ext>
            </a:extLst>
          </p:cNvPr>
          <p:cNvSpPr>
            <a:spLocks noGrp="1"/>
          </p:cNvSpPr>
          <p:nvPr>
            <p:ph type="title"/>
          </p:nvPr>
        </p:nvSpPr>
        <p:spPr/>
        <p:txBody>
          <a:bodyPr/>
          <a:lstStyle/>
          <a:p>
            <a:r>
              <a:rPr lang="en-US" dirty="0"/>
              <a:t>Neural models for other tasks</a:t>
            </a:r>
            <a:endParaRPr lang="en-GB" dirty="0"/>
          </a:p>
        </p:txBody>
      </p:sp>
      <p:pic>
        <p:nvPicPr>
          <p:cNvPr id="13" name="Picture 12">
            <a:extLst>
              <a:ext uri="{FF2B5EF4-FFF2-40B4-BE49-F238E27FC236}">
                <a16:creationId xmlns:a16="http://schemas.microsoft.com/office/drawing/2014/main" id="{265D1762-2D22-45A4-BFAC-3CE8B3429D6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692032" y="1770537"/>
            <a:ext cx="8807937" cy="5019147"/>
          </a:xfrm>
          <a:prstGeom prst="rect">
            <a:avLst/>
          </a:prstGeom>
        </p:spPr>
      </p:pic>
    </p:spTree>
    <p:extLst>
      <p:ext uri="{BB962C8B-B14F-4D97-AF65-F5344CB8AC3E}">
        <p14:creationId xmlns:p14="http://schemas.microsoft.com/office/powerpoint/2010/main" val="648343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6E808-7009-4EA8-BC1B-2F498B5108B7}"/>
              </a:ext>
            </a:extLst>
          </p:cNvPr>
          <p:cNvSpPr>
            <a:spLocks noGrp="1"/>
          </p:cNvSpPr>
          <p:nvPr>
            <p:ph type="title"/>
          </p:nvPr>
        </p:nvSpPr>
        <p:spPr/>
        <p:txBody>
          <a:bodyPr/>
          <a:lstStyle/>
          <a:p>
            <a:r>
              <a:rPr lang="en-US" dirty="0"/>
              <a:t>The </a:t>
            </a:r>
            <a:r>
              <a:rPr lang="en-US" dirty="0" err="1"/>
              <a:t>softmax</a:t>
            </a:r>
            <a:r>
              <a:rPr lang="en-US" dirty="0"/>
              <a:t> function</a:t>
            </a:r>
            <a:endParaRPr lang="en-GB" dirty="0"/>
          </a:p>
        </p:txBody>
      </p:sp>
      <p:sp>
        <p:nvSpPr>
          <p:cNvPr id="5" name="Content Placeholder 4">
            <a:extLst>
              <a:ext uri="{FF2B5EF4-FFF2-40B4-BE49-F238E27FC236}">
                <a16:creationId xmlns:a16="http://schemas.microsoft.com/office/drawing/2014/main" id="{016A5942-283B-4E4E-BD8B-C8BB329EF07B}"/>
              </a:ext>
            </a:extLst>
          </p:cNvPr>
          <p:cNvSpPr>
            <a:spLocks noGrp="1"/>
          </p:cNvSpPr>
          <p:nvPr>
            <p:ph idx="1"/>
          </p:nvPr>
        </p:nvSpPr>
        <p:spPr>
          <a:xfrm>
            <a:off x="1141412" y="2249488"/>
            <a:ext cx="9905999" cy="845810"/>
          </a:xfrm>
        </p:spPr>
        <p:txBody>
          <a:bodyPr>
            <a:normAutofit fontScale="92500" lnSpcReduction="10000"/>
          </a:bodyPr>
          <a:lstStyle/>
          <a:p>
            <a:pPr marL="0" indent="0">
              <a:buNone/>
            </a:pPr>
            <a:r>
              <a:rPr lang="en-GB" dirty="0"/>
              <a:t>In neural classification models, the softmax function is popularly used to normalize the neural network output scores across all the classes </a:t>
            </a:r>
          </a:p>
        </p:txBody>
      </p:sp>
      <p:pic>
        <p:nvPicPr>
          <p:cNvPr id="4" name="Picture 3">
            <a:extLst>
              <a:ext uri="{FF2B5EF4-FFF2-40B4-BE49-F238E27FC236}">
                <a16:creationId xmlns:a16="http://schemas.microsoft.com/office/drawing/2014/main" id="{D2172B04-9C63-4E73-B904-76E2E30777A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502240" y="4558541"/>
            <a:ext cx="9187520" cy="1821151"/>
          </a:xfrm>
          <a:prstGeom prst="rect">
            <a:avLst/>
          </a:prstGeom>
        </p:spPr>
      </p:pic>
      <p:pic>
        <p:nvPicPr>
          <p:cNvPr id="6" name="Picture 5">
            <a:extLst>
              <a:ext uri="{FF2B5EF4-FFF2-40B4-BE49-F238E27FC236}">
                <a16:creationId xmlns:a16="http://schemas.microsoft.com/office/drawing/2014/main" id="{5BA71877-7661-4597-9027-A3E665AE59F6}"/>
              </a:ext>
            </a:extLst>
          </p:cNvPr>
          <p:cNvPicPr>
            <a:picLocks noChangeAspect="1"/>
          </p:cNvPicPr>
          <p:nvPr/>
        </p:nvPicPr>
        <p:blipFill>
          <a:blip r:embed="rId4"/>
          <a:stretch>
            <a:fillRect/>
          </a:stretch>
        </p:blipFill>
        <p:spPr>
          <a:xfrm>
            <a:off x="4102894" y="3291250"/>
            <a:ext cx="3986213" cy="834857"/>
          </a:xfrm>
          <a:prstGeom prst="rect">
            <a:avLst/>
          </a:prstGeom>
        </p:spPr>
      </p:pic>
    </p:spTree>
    <p:extLst>
      <p:ext uri="{BB962C8B-B14F-4D97-AF65-F5344CB8AC3E}">
        <p14:creationId xmlns:p14="http://schemas.microsoft.com/office/powerpoint/2010/main" val="287044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0072-5989-40EB-B859-F0FC2C97D8E6}"/>
              </a:ext>
            </a:extLst>
          </p:cNvPr>
          <p:cNvSpPr>
            <a:spLocks noGrp="1"/>
          </p:cNvSpPr>
          <p:nvPr>
            <p:ph type="title"/>
          </p:nvPr>
        </p:nvSpPr>
        <p:spPr>
          <a:xfrm>
            <a:off x="957518" y="609601"/>
            <a:ext cx="4108468" cy="1639884"/>
          </a:xfrm>
        </p:spPr>
        <p:txBody>
          <a:bodyPr>
            <a:normAutofit/>
          </a:bodyPr>
          <a:lstStyle/>
          <a:p>
            <a:r>
              <a:rPr lang="en-US" sz="4000" dirty="0"/>
              <a:t>Cross entropy</a:t>
            </a:r>
            <a:endParaRPr lang="en-GB" sz="4000"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1AD9B9A-7DB4-4849-9936-445EC5DA3EFF}"/>
                  </a:ext>
                </a:extLst>
              </p:cNvPr>
              <p:cNvSpPr>
                <a:spLocks noGrp="1"/>
              </p:cNvSpPr>
              <p:nvPr>
                <p:ph idx="1"/>
              </p:nvPr>
            </p:nvSpPr>
            <p:spPr>
              <a:xfrm>
                <a:off x="5686972" y="993228"/>
                <a:ext cx="5891209" cy="4797972"/>
              </a:xfrm>
            </p:spPr>
            <p:txBody>
              <a:bodyPr anchor="t"/>
              <a:lstStyle/>
              <a:p>
                <a:pPr marL="0" indent="0">
                  <a:buNone/>
                </a:pPr>
                <a:r>
                  <a:rPr lang="en-GB" dirty="0"/>
                  <a:t>The cross entropy between two probability distributions </a:t>
                </a:r>
                <a14:m>
                  <m:oMath xmlns:m="http://schemas.openxmlformats.org/officeDocument/2006/math">
                    <m:r>
                      <a:rPr lang="en-US" b="0" i="1" smtClean="0">
                        <a:latin typeface="Cambria Math" panose="02040503050406030204" pitchFamily="18" charset="0"/>
                      </a:rPr>
                      <m:t>𝑝</m:t>
                    </m:r>
                  </m:oMath>
                </a14:m>
                <a:r>
                  <a:rPr lang="en-GB" dirty="0"/>
                  <a:t> and </a:t>
                </a:r>
                <a14:m>
                  <m:oMath xmlns:m="http://schemas.openxmlformats.org/officeDocument/2006/math">
                    <m:r>
                      <a:rPr lang="en-US" b="0" i="1" smtClean="0">
                        <a:latin typeface="Cambria Math" panose="02040503050406030204" pitchFamily="18" charset="0"/>
                      </a:rPr>
                      <m:t>𝑞</m:t>
                    </m:r>
                  </m:oMath>
                </a14:m>
                <a:r>
                  <a:rPr lang="en-GB" dirty="0"/>
                  <a:t> over a discrete set of events is given by, </a:t>
                </a:r>
              </a:p>
            </p:txBody>
          </p:sp>
        </mc:Choice>
        <mc:Fallback xmlns="">
          <p:sp>
            <p:nvSpPr>
              <p:cNvPr id="4" name="Content Placeholder 3">
                <a:extLst>
                  <a:ext uri="{FF2B5EF4-FFF2-40B4-BE49-F238E27FC236}">
                    <a16:creationId xmlns:a16="http://schemas.microsoft.com/office/drawing/2014/main" id="{61AD9B9A-7DB4-4849-9936-445EC5DA3EFF}"/>
                  </a:ext>
                </a:extLst>
              </p:cNvPr>
              <p:cNvSpPr>
                <a:spLocks noGrp="1" noRot="1" noChangeAspect="1" noMove="1" noResize="1" noEditPoints="1" noAdjustHandles="1" noChangeArrowheads="1" noChangeShapeType="1" noTextEdit="1"/>
              </p:cNvSpPr>
              <p:nvPr>
                <p:ph idx="1"/>
              </p:nvPr>
            </p:nvSpPr>
            <p:spPr>
              <a:xfrm>
                <a:off x="5686972" y="993228"/>
                <a:ext cx="5891209" cy="4797972"/>
              </a:xfrm>
              <a:blipFill>
                <a:blip r:embed="rId2"/>
                <a:stretch>
                  <a:fillRect l="-1656" t="-254" r="-7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3B5F6588-BA00-4475-874E-04D027B9CB5C}"/>
                  </a:ext>
                </a:extLst>
              </p:cNvPr>
              <p:cNvSpPr>
                <a:spLocks noGrp="1"/>
              </p:cNvSpPr>
              <p:nvPr>
                <p:ph type="body" sz="half" idx="2"/>
              </p:nvPr>
            </p:nvSpPr>
            <p:spPr>
              <a:xfrm>
                <a:off x="7722144" y="4192431"/>
                <a:ext cx="3856037" cy="2094871"/>
              </a:xfrm>
            </p:spPr>
            <p:txBody>
              <a:bodyPr>
                <a:normAutofit/>
              </a:bodyPr>
              <a:lstStyle/>
              <a:p>
                <a:r>
                  <a:rPr lang="en-GB" sz="2000" dirty="0"/>
                  <a:t>If </a:t>
                </a:r>
                <a14:m>
                  <m:oMath xmlns:m="http://schemas.openxmlformats.org/officeDocument/2006/math">
                    <m:sSub>
                      <m:sSubPr>
                        <m:ctrlPr>
                          <a:rPr lang="en-GB" sz="200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𝑐𝑜𝑟𝑟𝑒𝑐𝑡</m:t>
                        </m:r>
                      </m:sub>
                    </m:sSub>
                    <m:r>
                      <a:rPr lang="en-US" sz="2000" b="0" i="1" smtClean="0">
                        <a:latin typeface="Cambria Math" panose="02040503050406030204" pitchFamily="18" charset="0"/>
                      </a:rPr>
                      <m:t>=1</m:t>
                    </m:r>
                  </m:oMath>
                </a14:m>
                <a:r>
                  <a:rPr lang="en-GB" sz="2000" dirty="0"/>
                  <a:t>and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𝑝</m:t>
                        </m:r>
                      </m:e>
                      <m:sub>
                        <m:r>
                          <a:rPr lang="en-US" sz="2000" b="0" i="1" smtClean="0">
                            <a:latin typeface="Cambria Math" panose="02040503050406030204" pitchFamily="18" charset="0"/>
                          </a:rPr>
                          <m:t>𝑖</m:t>
                        </m:r>
                      </m:sub>
                    </m:sSub>
                    <m:r>
                      <a:rPr lang="en-US" sz="2000" i="1">
                        <a:latin typeface="Cambria Math" panose="02040503050406030204" pitchFamily="18" charset="0"/>
                      </a:rPr>
                      <m:t>=</m:t>
                    </m:r>
                    <m:r>
                      <a:rPr lang="en-US" sz="2000" b="0" i="1" smtClean="0">
                        <a:latin typeface="Cambria Math" panose="02040503050406030204" pitchFamily="18" charset="0"/>
                      </a:rPr>
                      <m:t>0</m:t>
                    </m:r>
                  </m:oMath>
                </a14:m>
                <a:r>
                  <a:rPr lang="en-GB" sz="2000" dirty="0"/>
                  <a:t> for all other values of </a:t>
                </a:r>
                <a14:m>
                  <m:oMath xmlns:m="http://schemas.openxmlformats.org/officeDocument/2006/math">
                    <m:r>
                      <a:rPr lang="en-US" sz="2000" b="0" i="1" smtClean="0">
                        <a:latin typeface="Cambria Math" panose="02040503050406030204" pitchFamily="18" charset="0"/>
                      </a:rPr>
                      <m:t>𝑖</m:t>
                    </m:r>
                  </m:oMath>
                </a14:m>
                <a:r>
                  <a:rPr lang="en-GB" sz="2000" dirty="0"/>
                  <a:t> then,</a:t>
                </a:r>
              </a:p>
            </p:txBody>
          </p:sp>
        </mc:Choice>
        <mc:Fallback xmlns="">
          <p:sp>
            <p:nvSpPr>
              <p:cNvPr id="5" name="Text Placeholder 4">
                <a:extLst>
                  <a:ext uri="{FF2B5EF4-FFF2-40B4-BE49-F238E27FC236}">
                    <a16:creationId xmlns:a16="http://schemas.microsoft.com/office/drawing/2014/main" id="{3B5F6588-BA00-4475-874E-04D027B9CB5C}"/>
                  </a:ext>
                </a:extLst>
              </p:cNvPr>
              <p:cNvSpPr>
                <a:spLocks noGrp="1" noRot="1" noChangeAspect="1" noMove="1" noResize="1" noEditPoints="1" noAdjustHandles="1" noChangeArrowheads="1" noChangeShapeType="1" noTextEdit="1"/>
              </p:cNvSpPr>
              <p:nvPr>
                <p:ph type="body" sz="half" idx="2"/>
              </p:nvPr>
            </p:nvSpPr>
            <p:spPr>
              <a:xfrm>
                <a:off x="7722144" y="4192431"/>
                <a:ext cx="3856037" cy="2094871"/>
              </a:xfrm>
              <a:blipFill>
                <a:blip r:embed="rId3"/>
                <a:stretch>
                  <a:fillRect l="-1741" t="-292"/>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74D70DC7-9443-4590-936A-06DB0805DC36}"/>
              </a:ext>
            </a:extLst>
          </p:cNvPr>
          <p:cNvPicPr>
            <a:picLocks noChangeAspect="1"/>
          </p:cNvPicPr>
          <p:nvPr/>
        </p:nvPicPr>
        <p:blipFill>
          <a:blip r:embed="rId4"/>
          <a:stretch>
            <a:fillRect/>
          </a:stretch>
        </p:blipFill>
        <p:spPr>
          <a:xfrm>
            <a:off x="6910552" y="2659814"/>
            <a:ext cx="3449169" cy="754850"/>
          </a:xfrm>
          <a:prstGeom prst="rect">
            <a:avLst/>
          </a:prstGeom>
        </p:spPr>
      </p:pic>
      <p:pic>
        <p:nvPicPr>
          <p:cNvPr id="8" name="Picture 7">
            <a:extLst>
              <a:ext uri="{FF2B5EF4-FFF2-40B4-BE49-F238E27FC236}">
                <a16:creationId xmlns:a16="http://schemas.microsoft.com/office/drawing/2014/main" id="{C3B8F5C0-9863-4D30-A08F-3FC43CE6D41B}"/>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957518" y="3750996"/>
            <a:ext cx="5894482" cy="2536306"/>
          </a:xfrm>
          <a:prstGeom prst="rect">
            <a:avLst/>
          </a:prstGeom>
        </p:spPr>
      </p:pic>
      <p:pic>
        <p:nvPicPr>
          <p:cNvPr id="9" name="Picture 8">
            <a:extLst>
              <a:ext uri="{FF2B5EF4-FFF2-40B4-BE49-F238E27FC236}">
                <a16:creationId xmlns:a16="http://schemas.microsoft.com/office/drawing/2014/main" id="{EF336A85-6790-42D6-8FFD-8C5588DE6F7C}"/>
              </a:ext>
            </a:extLst>
          </p:cNvPr>
          <p:cNvPicPr>
            <a:picLocks noChangeAspect="1"/>
          </p:cNvPicPr>
          <p:nvPr/>
        </p:nvPicPr>
        <p:blipFill>
          <a:blip r:embed="rId7"/>
          <a:stretch>
            <a:fillRect/>
          </a:stretch>
        </p:blipFill>
        <p:spPr>
          <a:xfrm>
            <a:off x="8309457" y="5169892"/>
            <a:ext cx="2680327" cy="335615"/>
          </a:xfrm>
          <a:prstGeom prst="rect">
            <a:avLst/>
          </a:prstGeom>
        </p:spPr>
      </p:pic>
    </p:spTree>
    <p:extLst>
      <p:ext uri="{BB962C8B-B14F-4D97-AF65-F5344CB8AC3E}">
        <p14:creationId xmlns:p14="http://schemas.microsoft.com/office/powerpoint/2010/main" val="1553954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D8A97D-E980-44C9-AE3F-7C96C5F4E038}"/>
              </a:ext>
            </a:extLst>
          </p:cNvPr>
          <p:cNvSpPr txBox="1"/>
          <p:nvPr/>
        </p:nvSpPr>
        <p:spPr>
          <a:xfrm>
            <a:off x="993247" y="2576136"/>
            <a:ext cx="331076" cy="1015663"/>
          </a:xfrm>
          <a:prstGeom prst="rect">
            <a:avLst/>
          </a:prstGeom>
          <a:noFill/>
        </p:spPr>
        <p:txBody>
          <a:bodyPr wrap="square" rtlCol="0" anchor="ctr">
            <a:spAutoFit/>
          </a:bodyPr>
          <a:lstStyle/>
          <a:p>
            <a:pPr algn="ctr"/>
            <a:r>
              <a:rPr lang="en-US" sz="6000" dirty="0">
                <a:solidFill>
                  <a:schemeClr val="bg1">
                    <a:lumMod val="75000"/>
                  </a:schemeClr>
                </a:solidFill>
                <a:latin typeface="Arial Rounded MT Bold" panose="020F0704030504030204" pitchFamily="34" charset="0"/>
              </a:rPr>
              <a:t>“</a:t>
            </a:r>
            <a:endParaRPr lang="en-GB" sz="4800" dirty="0">
              <a:solidFill>
                <a:schemeClr val="bg1">
                  <a:lumMod val="75000"/>
                </a:schemeClr>
              </a:solidFill>
              <a:latin typeface="Arial Rounded MT Bold" panose="020F0704030504030204" pitchFamily="34" charset="0"/>
            </a:endParaRPr>
          </a:p>
        </p:txBody>
      </p:sp>
      <p:sp>
        <p:nvSpPr>
          <p:cNvPr id="2" name="Title 1">
            <a:extLst>
              <a:ext uri="{FF2B5EF4-FFF2-40B4-BE49-F238E27FC236}">
                <a16:creationId xmlns:a16="http://schemas.microsoft.com/office/drawing/2014/main" id="{535309AF-C795-42FE-A3E4-A8339290A759}"/>
              </a:ext>
            </a:extLst>
          </p:cNvPr>
          <p:cNvSpPr>
            <a:spLocks noGrp="1"/>
          </p:cNvSpPr>
          <p:nvPr>
            <p:ph type="title"/>
          </p:nvPr>
        </p:nvSpPr>
        <p:spPr/>
        <p:txBody>
          <a:bodyPr>
            <a:normAutofit/>
          </a:bodyPr>
          <a:lstStyle/>
          <a:p>
            <a:r>
              <a:rPr lang="en-US" sz="4400" dirty="0"/>
              <a:t>Ground rules</a:t>
            </a:r>
            <a:endParaRPr lang="en-GB" sz="4400" dirty="0"/>
          </a:p>
        </p:txBody>
      </p:sp>
      <p:sp>
        <p:nvSpPr>
          <p:cNvPr id="3" name="Content Placeholder 2">
            <a:extLst>
              <a:ext uri="{FF2B5EF4-FFF2-40B4-BE49-F238E27FC236}">
                <a16:creationId xmlns:a16="http://schemas.microsoft.com/office/drawing/2014/main" id="{1369990D-7686-4AEE-B945-C30F540E8B69}"/>
              </a:ext>
            </a:extLst>
          </p:cNvPr>
          <p:cNvSpPr>
            <a:spLocks noGrp="1"/>
          </p:cNvSpPr>
          <p:nvPr>
            <p:ph idx="1"/>
          </p:nvPr>
        </p:nvSpPr>
        <p:spPr>
          <a:xfrm>
            <a:off x="6394744" y="592666"/>
            <a:ext cx="4953505" cy="5198534"/>
          </a:xfrm>
        </p:spPr>
        <p:txBody>
          <a:bodyPr/>
          <a:lstStyle/>
          <a:p>
            <a:pPr>
              <a:spcBef>
                <a:spcPts val="3600"/>
              </a:spcBef>
            </a:pPr>
            <a:r>
              <a:rPr lang="en-US" dirty="0">
                <a:latin typeface="Segoe UI Semilight" panose="020B0402040204020203" pitchFamily="34" charset="0"/>
                <a:cs typeface="Segoe UI Semilight" panose="020B0402040204020203" pitchFamily="34" charset="0"/>
              </a:rPr>
              <a:t>Let’s make this interactive</a:t>
            </a:r>
          </a:p>
          <a:p>
            <a:pPr>
              <a:spcBef>
                <a:spcPts val="3600"/>
              </a:spcBef>
            </a:pPr>
            <a:r>
              <a:rPr lang="en-US" dirty="0">
                <a:latin typeface="Segoe UI Semilight" panose="020B0402040204020203" pitchFamily="34" charset="0"/>
                <a:cs typeface="Segoe UI Semilight" panose="020B0402040204020203" pitchFamily="34" charset="0"/>
              </a:rPr>
              <a:t>Please ask lots of questions</a:t>
            </a:r>
          </a:p>
          <a:p>
            <a:pPr>
              <a:spcBef>
                <a:spcPts val="3600"/>
              </a:spcBef>
            </a:pPr>
            <a:r>
              <a:rPr lang="en-US" dirty="0">
                <a:latin typeface="Segoe UI Semilight" panose="020B0402040204020203" pitchFamily="34" charset="0"/>
                <a:cs typeface="Segoe UI Semilight" panose="020B0402040204020203" pitchFamily="34" charset="0"/>
              </a:rPr>
              <a:t>Discussions don’t end in this room</a:t>
            </a:r>
            <a:endParaRPr lang="en-GB" dirty="0">
              <a:latin typeface="Segoe UI Semilight" panose="020B0402040204020203" pitchFamily="34" charset="0"/>
              <a:cs typeface="Segoe UI Semilight" panose="020B0402040204020203" pitchFamily="34" charset="0"/>
            </a:endParaRPr>
          </a:p>
        </p:txBody>
      </p:sp>
      <p:sp>
        <p:nvSpPr>
          <p:cNvPr id="4" name="Text Placeholder 3">
            <a:extLst>
              <a:ext uri="{FF2B5EF4-FFF2-40B4-BE49-F238E27FC236}">
                <a16:creationId xmlns:a16="http://schemas.microsoft.com/office/drawing/2014/main" id="{638846A5-F279-47AC-984B-6DF3A1EF086B}"/>
              </a:ext>
            </a:extLst>
          </p:cNvPr>
          <p:cNvSpPr>
            <a:spLocks noGrp="1"/>
          </p:cNvSpPr>
          <p:nvPr>
            <p:ph type="body" sz="half" idx="2"/>
          </p:nvPr>
        </p:nvSpPr>
        <p:spPr>
          <a:xfrm>
            <a:off x="1146705" y="2818717"/>
            <a:ext cx="3856037" cy="3541714"/>
          </a:xfrm>
        </p:spPr>
        <p:txBody>
          <a:bodyPr/>
          <a:lstStyle/>
          <a:p>
            <a:pPr lvl="0" algn="just"/>
            <a:r>
              <a:rPr lang="en-US" sz="2000" dirty="0">
                <a:solidFill>
                  <a:prstClr val="black"/>
                </a:solidFill>
              </a:rPr>
              <a:t>The value of science is not to make things complex, but to find the inherent simplicity.</a:t>
            </a:r>
          </a:p>
          <a:p>
            <a:pPr lvl="0" algn="r">
              <a:spcBef>
                <a:spcPts val="1800"/>
              </a:spcBef>
            </a:pPr>
            <a:r>
              <a:rPr lang="en-US" sz="1800" dirty="0">
                <a:solidFill>
                  <a:prstClr val="black">
                    <a:lumMod val="50000"/>
                    <a:lumOff val="50000"/>
                  </a:prstClr>
                </a:solidFill>
              </a:rPr>
              <a:t>-Frank Seide</a:t>
            </a:r>
            <a:endParaRPr lang="en-GB" sz="1800" dirty="0">
              <a:solidFill>
                <a:prstClr val="black">
                  <a:lumMod val="50000"/>
                  <a:lumOff val="50000"/>
                </a:prstClr>
              </a:solidFill>
            </a:endParaRPr>
          </a:p>
          <a:p>
            <a:endParaRPr lang="en-GB" dirty="0"/>
          </a:p>
        </p:txBody>
      </p:sp>
      <p:grpSp>
        <p:nvGrpSpPr>
          <p:cNvPr id="6" name="Group 5">
            <a:extLst>
              <a:ext uri="{FF2B5EF4-FFF2-40B4-BE49-F238E27FC236}">
                <a16:creationId xmlns:a16="http://schemas.microsoft.com/office/drawing/2014/main" id="{BB986CAD-9EDB-44E3-A5DA-3D799695A263}"/>
              </a:ext>
            </a:extLst>
          </p:cNvPr>
          <p:cNvGrpSpPr/>
          <p:nvPr/>
        </p:nvGrpSpPr>
        <p:grpSpPr>
          <a:xfrm>
            <a:off x="3405890" y="5494478"/>
            <a:ext cx="5380220" cy="373117"/>
            <a:chOff x="5838497" y="5418083"/>
            <a:chExt cx="5380220" cy="373117"/>
          </a:xfrm>
        </p:grpSpPr>
        <p:sp>
          <p:nvSpPr>
            <p:cNvPr id="7" name="Rectangle 6">
              <a:extLst>
                <a:ext uri="{FF2B5EF4-FFF2-40B4-BE49-F238E27FC236}">
                  <a16:creationId xmlns:a16="http://schemas.microsoft.com/office/drawing/2014/main" id="{3DBDD5D2-00F3-4675-9E2A-19B153302EEC}"/>
                </a:ext>
              </a:extLst>
            </p:cNvPr>
            <p:cNvSpPr/>
            <p:nvPr/>
          </p:nvSpPr>
          <p:spPr>
            <a:xfrm>
              <a:off x="6212412" y="5418083"/>
              <a:ext cx="1949669" cy="369332"/>
            </a:xfrm>
            <a:prstGeom prst="rect">
              <a:avLst/>
            </a:prstGeom>
          </p:spPr>
          <p:txBody>
            <a:bodyPr wrap="square">
              <a:spAutoFit/>
            </a:bodyPr>
            <a:lstStyle/>
            <a:p>
              <a:r>
                <a:rPr lang="en-US" dirty="0"/>
                <a:t>@</a:t>
              </a:r>
              <a:r>
                <a:rPr lang="en-US" dirty="0" err="1"/>
                <a:t>UnderdogGeek</a:t>
              </a:r>
              <a:endParaRPr lang="en-GB" dirty="0"/>
            </a:p>
          </p:txBody>
        </p:sp>
        <p:sp>
          <p:nvSpPr>
            <p:cNvPr id="8" name="Rectangle 7">
              <a:extLst>
                <a:ext uri="{FF2B5EF4-FFF2-40B4-BE49-F238E27FC236}">
                  <a16:creationId xmlns:a16="http://schemas.microsoft.com/office/drawing/2014/main" id="{C996A7C9-4682-4171-9010-AFA5EACCB66B}"/>
                </a:ext>
              </a:extLst>
            </p:cNvPr>
            <p:cNvSpPr/>
            <p:nvPr/>
          </p:nvSpPr>
          <p:spPr>
            <a:xfrm>
              <a:off x="8733020" y="5421868"/>
              <a:ext cx="2485697" cy="369332"/>
            </a:xfrm>
            <a:prstGeom prst="rect">
              <a:avLst/>
            </a:prstGeom>
          </p:spPr>
          <p:txBody>
            <a:bodyPr wrap="square">
              <a:spAutoFit/>
            </a:bodyPr>
            <a:lstStyle/>
            <a:p>
              <a:r>
                <a:rPr lang="en-US" dirty="0"/>
                <a:t>bmitra@microsoft.com</a:t>
              </a:r>
              <a:endParaRPr lang="en-GB" dirty="0"/>
            </a:p>
          </p:txBody>
        </p:sp>
        <p:pic>
          <p:nvPicPr>
            <p:cNvPr id="9" name="Picture 8" descr="File:&lt;strong&gt;Twitter&lt;/strong&gt; bird logo 2012.svg - Wikipedia, the free encyclopedia">
              <a:extLst>
                <a:ext uri="{FF2B5EF4-FFF2-40B4-BE49-F238E27FC236}">
                  <a16:creationId xmlns:a16="http://schemas.microsoft.com/office/drawing/2014/main" id="{5F584191-5BDA-44E2-8419-6BA2EFC6B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8497" y="5438233"/>
              <a:ext cx="400191" cy="325333"/>
            </a:xfrm>
            <a:prstGeom prst="rect">
              <a:avLst/>
            </a:prstGeom>
          </p:spPr>
        </p:pic>
        <p:pic>
          <p:nvPicPr>
            <p:cNvPr id="10" name="Picture 9" descr="File:&lt;strong&gt;Microsoft&lt;/strong&gt; &lt;strong&gt;Outlook&lt;/strong&gt; 2013 logo.svg - Wikipedia, the free ...">
              <a:extLst>
                <a:ext uri="{FF2B5EF4-FFF2-40B4-BE49-F238E27FC236}">
                  <a16:creationId xmlns:a16="http://schemas.microsoft.com/office/drawing/2014/main" id="{2CC14E47-C918-4E07-9338-62896EA16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2980" y="5418083"/>
              <a:ext cx="380040" cy="373117"/>
            </a:xfrm>
            <a:prstGeom prst="rect">
              <a:avLst/>
            </a:prstGeom>
          </p:spPr>
        </p:pic>
      </p:grpSp>
    </p:spTree>
    <p:extLst>
      <p:ext uri="{BB962C8B-B14F-4D97-AF65-F5344CB8AC3E}">
        <p14:creationId xmlns:p14="http://schemas.microsoft.com/office/powerpoint/2010/main" val="974676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E9C8-DEB5-4D1C-BF75-040053C4516B}"/>
              </a:ext>
            </a:extLst>
          </p:cNvPr>
          <p:cNvSpPr>
            <a:spLocks noGrp="1"/>
          </p:cNvSpPr>
          <p:nvPr>
            <p:ph type="title"/>
          </p:nvPr>
        </p:nvSpPr>
        <p:spPr/>
        <p:txBody>
          <a:bodyPr/>
          <a:lstStyle/>
          <a:p>
            <a:r>
              <a:rPr lang="en-US" dirty="0"/>
              <a:t>Cross entropy with softmax loss</a:t>
            </a:r>
            <a:endParaRPr lang="en-GB" dirty="0"/>
          </a:p>
        </p:txBody>
      </p:sp>
      <p:sp>
        <p:nvSpPr>
          <p:cNvPr id="6" name="Text Placeholder 5">
            <a:extLst>
              <a:ext uri="{FF2B5EF4-FFF2-40B4-BE49-F238E27FC236}">
                <a16:creationId xmlns:a16="http://schemas.microsoft.com/office/drawing/2014/main" id="{981BA843-E3D6-4DED-9D21-D3749F5686B0}"/>
              </a:ext>
            </a:extLst>
          </p:cNvPr>
          <p:cNvSpPr>
            <a:spLocks noGrp="1"/>
          </p:cNvSpPr>
          <p:nvPr>
            <p:ph type="body" sz="half" idx="2"/>
          </p:nvPr>
        </p:nvSpPr>
        <p:spPr>
          <a:xfrm>
            <a:off x="1141410" y="2958662"/>
            <a:ext cx="5934511" cy="2832538"/>
          </a:xfrm>
        </p:spPr>
        <p:txBody>
          <a:bodyPr>
            <a:normAutofit/>
          </a:bodyPr>
          <a:lstStyle/>
          <a:p>
            <a:r>
              <a:rPr lang="en-GB" sz="2400" dirty="0"/>
              <a:t>Cross entropy with softmax is a popular loss function for classification </a:t>
            </a:r>
          </a:p>
        </p:txBody>
      </p:sp>
      <p:pic>
        <p:nvPicPr>
          <p:cNvPr id="8" name="Picture 7">
            <a:extLst>
              <a:ext uri="{FF2B5EF4-FFF2-40B4-BE49-F238E27FC236}">
                <a16:creationId xmlns:a16="http://schemas.microsoft.com/office/drawing/2014/main" id="{8A6D9F0A-71F7-4AD8-AE30-8134F0E9D22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352149" y="972205"/>
            <a:ext cx="2910633" cy="5649311"/>
          </a:xfrm>
          <a:prstGeom prst="rect">
            <a:avLst/>
          </a:prstGeom>
        </p:spPr>
      </p:pic>
      <p:pic>
        <p:nvPicPr>
          <p:cNvPr id="9" name="Picture 8">
            <a:extLst>
              <a:ext uri="{FF2B5EF4-FFF2-40B4-BE49-F238E27FC236}">
                <a16:creationId xmlns:a16="http://schemas.microsoft.com/office/drawing/2014/main" id="{EA2F0B00-7727-4C01-A08C-DDBD7EDD7F89}"/>
              </a:ext>
            </a:extLst>
          </p:cNvPr>
          <p:cNvPicPr>
            <a:picLocks noChangeAspect="1"/>
          </p:cNvPicPr>
          <p:nvPr/>
        </p:nvPicPr>
        <p:blipFill>
          <a:blip r:embed="rId4"/>
          <a:stretch>
            <a:fillRect/>
          </a:stretch>
        </p:blipFill>
        <p:spPr>
          <a:xfrm>
            <a:off x="2552959" y="4432738"/>
            <a:ext cx="3112117" cy="840343"/>
          </a:xfrm>
          <a:prstGeom prst="rect">
            <a:avLst/>
          </a:prstGeom>
        </p:spPr>
      </p:pic>
    </p:spTree>
    <p:extLst>
      <p:ext uri="{BB962C8B-B14F-4D97-AF65-F5344CB8AC3E}">
        <p14:creationId xmlns:p14="http://schemas.microsoft.com/office/powerpoint/2010/main" val="1925739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3074" name="Picture 2" descr="http://www.phdcomics.com/comics/archive/phd092013s.gif">
            <a:extLst>
              <a:ext uri="{FF2B5EF4-FFF2-40B4-BE49-F238E27FC236}">
                <a16:creationId xmlns:a16="http://schemas.microsoft.com/office/drawing/2014/main" id="{A75764CF-1C3D-468D-8BFD-5518914AD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945" y="1273089"/>
            <a:ext cx="6976932" cy="302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52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Vector representations</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(45 mins)</a:t>
            </a:r>
            <a:endParaRPr lang="en-GB" sz="2400" dirty="0"/>
          </a:p>
        </p:txBody>
      </p:sp>
    </p:spTree>
    <p:extLst>
      <p:ext uri="{BB962C8B-B14F-4D97-AF65-F5344CB8AC3E}">
        <p14:creationId xmlns:p14="http://schemas.microsoft.com/office/powerpoint/2010/main" val="1721625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0C8F70-954C-4122-81A4-DEC430938102}"/>
              </a:ext>
            </a:extLst>
          </p:cNvPr>
          <p:cNvSpPr>
            <a:spLocks noGrp="1"/>
          </p:cNvSpPr>
          <p:nvPr>
            <p:ph type="title"/>
          </p:nvPr>
        </p:nvSpPr>
        <p:spPr>
          <a:xfrm>
            <a:off x="1141412" y="609600"/>
            <a:ext cx="9678988" cy="1639886"/>
          </a:xfrm>
        </p:spPr>
        <p:txBody>
          <a:bodyPr>
            <a:normAutofit/>
          </a:bodyPr>
          <a:lstStyle/>
          <a:p>
            <a:r>
              <a:rPr lang="en-US" sz="4000" dirty="0"/>
              <a:t>Types of vector representations</a:t>
            </a:r>
            <a:endParaRPr lang="en-GB" sz="4000" dirty="0"/>
          </a:p>
        </p:txBody>
      </p:sp>
      <p:sp>
        <p:nvSpPr>
          <p:cNvPr id="8" name="Text Placeholder 7">
            <a:extLst>
              <a:ext uri="{FF2B5EF4-FFF2-40B4-BE49-F238E27FC236}">
                <a16:creationId xmlns:a16="http://schemas.microsoft.com/office/drawing/2014/main" id="{2ED9557F-0C98-4E6E-B92B-096E16734C60}"/>
              </a:ext>
            </a:extLst>
          </p:cNvPr>
          <p:cNvSpPr>
            <a:spLocks noGrp="1"/>
          </p:cNvSpPr>
          <p:nvPr>
            <p:ph type="body" sz="half" idx="2"/>
          </p:nvPr>
        </p:nvSpPr>
        <p:spPr>
          <a:xfrm>
            <a:off x="1141411" y="2522482"/>
            <a:ext cx="4329223" cy="3773215"/>
          </a:xfrm>
        </p:spPr>
        <p:txBody>
          <a:bodyPr>
            <a:normAutofit/>
          </a:bodyPr>
          <a:lstStyle/>
          <a:p>
            <a:r>
              <a:rPr lang="en-US" sz="1800" b="1" dirty="0"/>
              <a:t>Local (or one-hot) representation</a:t>
            </a:r>
          </a:p>
          <a:p>
            <a:pPr>
              <a:spcBef>
                <a:spcPts val="0"/>
              </a:spcBef>
            </a:pPr>
            <a:r>
              <a:rPr lang="en-US" dirty="0"/>
              <a:t>Every term in vocabulary T is represented by a binary vector of length |T|, </a:t>
            </a:r>
            <a:r>
              <a:rPr lang="en-GB" dirty="0"/>
              <a:t>where one position in the vector is set to one and the rest to zero</a:t>
            </a:r>
            <a:endParaRPr lang="en-US" dirty="0"/>
          </a:p>
          <a:p>
            <a:pPr>
              <a:spcBef>
                <a:spcPts val="2400"/>
              </a:spcBef>
            </a:pPr>
            <a:r>
              <a:rPr lang="en-US" sz="1800" b="1" dirty="0"/>
              <a:t>Distributed representation</a:t>
            </a:r>
          </a:p>
          <a:p>
            <a:pPr>
              <a:spcBef>
                <a:spcPts val="0"/>
              </a:spcBef>
            </a:pPr>
            <a:r>
              <a:rPr lang="en-US" dirty="0"/>
              <a:t>Every term in vocabulary T is represented by a real-valued vector of length k. The vector can be </a:t>
            </a:r>
            <a:r>
              <a:rPr lang="en-US" i="1" dirty="0"/>
              <a:t>sparse</a:t>
            </a:r>
            <a:r>
              <a:rPr lang="en-US" dirty="0"/>
              <a:t> or </a:t>
            </a:r>
            <a:r>
              <a:rPr lang="en-US" i="1" dirty="0"/>
              <a:t>dense</a:t>
            </a:r>
            <a:r>
              <a:rPr lang="en-US" dirty="0"/>
              <a:t>. The vector dimensions may be </a:t>
            </a:r>
            <a:r>
              <a:rPr lang="en-US" i="1" u="sng" dirty="0"/>
              <a:t>observed</a:t>
            </a:r>
            <a:r>
              <a:rPr lang="en-US" dirty="0"/>
              <a:t> (e.g., hand-crafted features) or </a:t>
            </a:r>
            <a:r>
              <a:rPr lang="en-US" i="1" u="sng" dirty="0"/>
              <a:t>latent</a:t>
            </a:r>
            <a:r>
              <a:rPr lang="en-US" dirty="0"/>
              <a:t> (e.g., embedding dimensions).</a:t>
            </a:r>
            <a:endParaRPr lang="en-GB" dirty="0"/>
          </a:p>
        </p:txBody>
      </p:sp>
      <p:pic>
        <p:nvPicPr>
          <p:cNvPr id="15" name="Picture 14">
            <a:extLst>
              <a:ext uri="{FF2B5EF4-FFF2-40B4-BE49-F238E27FC236}">
                <a16:creationId xmlns:a16="http://schemas.microsoft.com/office/drawing/2014/main" id="{582FDF6F-6443-422E-9934-E9E4E4986382}"/>
              </a:ext>
            </a:extLst>
          </p:cNvPr>
          <p:cNvPicPr>
            <a:picLocks noChangeAspect="1"/>
          </p:cNvPicPr>
          <p:nvPr/>
        </p:nvPicPr>
        <p:blipFill>
          <a:blip r:embed="rId2"/>
          <a:stretch>
            <a:fillRect/>
          </a:stretch>
        </p:blipFill>
        <p:spPr>
          <a:xfrm>
            <a:off x="6069724" y="2864069"/>
            <a:ext cx="5717626" cy="1952261"/>
          </a:xfrm>
          <a:prstGeom prst="rect">
            <a:avLst/>
          </a:prstGeom>
        </p:spPr>
      </p:pic>
    </p:spTree>
    <p:extLst>
      <p:ext uri="{BB962C8B-B14F-4D97-AF65-F5344CB8AC3E}">
        <p14:creationId xmlns:p14="http://schemas.microsoft.com/office/powerpoint/2010/main" val="3594663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413C95-B967-4F95-B9B1-F8A2F33753C6}"/>
              </a:ext>
            </a:extLst>
          </p:cNvPr>
          <p:cNvGrpSpPr/>
          <p:nvPr/>
        </p:nvGrpSpPr>
        <p:grpSpPr>
          <a:xfrm>
            <a:off x="3056438" y="929500"/>
            <a:ext cx="6079124" cy="5418698"/>
            <a:chOff x="3227787" y="1234966"/>
            <a:chExt cx="5736427" cy="5113231"/>
          </a:xfrm>
        </p:grpSpPr>
        <p:pic>
          <p:nvPicPr>
            <p:cNvPr id="8" name="Picture 7"/>
            <p:cNvPicPr>
              <a:picLocks noChangeAspect="1"/>
            </p:cNvPicPr>
            <p:nvPr/>
          </p:nvPicPr>
          <p:blipFill>
            <a:blip r:embed="rId3"/>
            <a:stretch>
              <a:fillRect/>
            </a:stretch>
          </p:blipFill>
          <p:spPr>
            <a:xfrm>
              <a:off x="3227787" y="1234966"/>
              <a:ext cx="5736427" cy="3909716"/>
            </a:xfrm>
            <a:prstGeom prst="rect">
              <a:avLst/>
            </a:prstGeom>
          </p:spPr>
        </p:pic>
        <p:cxnSp>
          <p:nvCxnSpPr>
            <p:cNvPr id="17" name="Straight Connector 16"/>
            <p:cNvCxnSpPr/>
            <p:nvPr/>
          </p:nvCxnSpPr>
          <p:spPr>
            <a:xfrm>
              <a:off x="4901772" y="3740684"/>
              <a:ext cx="1870514" cy="6627"/>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598089" y="3740684"/>
              <a:ext cx="963436" cy="6627"/>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22450" y="4503159"/>
              <a:ext cx="5239075" cy="43026"/>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79806" y="4336409"/>
              <a:ext cx="513404" cy="5747"/>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22450" y="4701441"/>
              <a:ext cx="1144719" cy="5747"/>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4"/>
            <a:stretch>
              <a:fillRect/>
            </a:stretch>
          </p:blipFill>
          <p:spPr>
            <a:xfrm rot="60000">
              <a:off x="3238817" y="5492364"/>
              <a:ext cx="5276935" cy="855833"/>
            </a:xfrm>
            <a:prstGeom prst="rect">
              <a:avLst/>
            </a:prstGeom>
          </p:spPr>
        </p:pic>
        <p:cxnSp>
          <p:nvCxnSpPr>
            <p:cNvPr id="30" name="Straight Connector 29"/>
            <p:cNvCxnSpPr/>
            <p:nvPr/>
          </p:nvCxnSpPr>
          <p:spPr>
            <a:xfrm>
              <a:off x="3276903" y="5782725"/>
              <a:ext cx="2819097" cy="31030"/>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3027962" y="6585769"/>
            <a:ext cx="6024598"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22222"/>
                </a:solidFill>
                <a:effectLst/>
                <a:uLnTx/>
                <a:uFillTx/>
              </a:rPr>
              <a:t>Hinton, Geoffrey E. </a:t>
            </a:r>
            <a:r>
              <a:rPr kumimoji="0" lang="en-US" sz="1200" b="0" i="0" u="none" strike="noStrike" kern="0" cap="none" spc="0" normalizeH="0" baseline="0" noProof="0" dirty="0">
                <a:ln>
                  <a:noFill/>
                </a:ln>
                <a:solidFill>
                  <a:srgbClr val="222222"/>
                </a:solidFill>
                <a:effectLst/>
                <a:uLnTx/>
                <a:uFillTx/>
                <a:hlinkClick r:id="rId5"/>
              </a:rPr>
              <a:t>Distributed representations</a:t>
            </a:r>
            <a:r>
              <a:rPr kumimoji="0" lang="en-US" sz="1200" b="0" i="0" u="none" strike="noStrike" kern="0" cap="none" spc="0" normalizeH="0" baseline="0" noProof="0" dirty="0">
                <a:ln>
                  <a:noFill/>
                </a:ln>
                <a:solidFill>
                  <a:srgbClr val="222222"/>
                </a:solidFill>
                <a:effectLst/>
                <a:uLnTx/>
                <a:uFillTx/>
              </a:rPr>
              <a:t>. Technical Report CMU-CS-84-157, 1984</a:t>
            </a:r>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65096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A8B68F-B4E0-43CD-93E4-DBA16514EAD8}"/>
              </a:ext>
            </a:extLst>
          </p:cNvPr>
          <p:cNvSpPr>
            <a:spLocks noGrp="1"/>
          </p:cNvSpPr>
          <p:nvPr>
            <p:ph type="title"/>
          </p:nvPr>
        </p:nvSpPr>
        <p:spPr/>
        <p:txBody>
          <a:bodyPr>
            <a:normAutofit fontScale="90000"/>
          </a:bodyPr>
          <a:lstStyle/>
          <a:p>
            <a:r>
              <a:rPr lang="en-US" dirty="0"/>
              <a:t>Observed (</a:t>
            </a:r>
            <a:r>
              <a:rPr lang="en-US" sz="2700" dirty="0"/>
              <a:t>or explicit</a:t>
            </a:r>
            <a:r>
              <a:rPr lang="en-US" dirty="0"/>
              <a:t>) Distributed representations</a:t>
            </a:r>
            <a:endParaRPr lang="en-GB" dirty="0"/>
          </a:p>
        </p:txBody>
      </p:sp>
      <p:sp>
        <p:nvSpPr>
          <p:cNvPr id="11" name="Text Placeholder 10">
            <a:extLst>
              <a:ext uri="{FF2B5EF4-FFF2-40B4-BE49-F238E27FC236}">
                <a16:creationId xmlns:a16="http://schemas.microsoft.com/office/drawing/2014/main" id="{BE732279-B2EB-4ED2-B2A9-41F4B6BDE8CF}"/>
              </a:ext>
            </a:extLst>
          </p:cNvPr>
          <p:cNvSpPr>
            <a:spLocks noGrp="1"/>
          </p:cNvSpPr>
          <p:nvPr>
            <p:ph type="body" sz="half" idx="2"/>
          </p:nvPr>
        </p:nvSpPr>
        <p:spPr>
          <a:xfrm>
            <a:off x="1146704" y="2501462"/>
            <a:ext cx="4760110" cy="3494690"/>
          </a:xfrm>
        </p:spPr>
        <p:txBody>
          <a:bodyPr>
            <a:normAutofit fontScale="92500"/>
          </a:bodyPr>
          <a:lstStyle/>
          <a:p>
            <a:pPr>
              <a:spcBef>
                <a:spcPts val="1800"/>
              </a:spcBef>
            </a:pPr>
            <a:r>
              <a:rPr lang="en-US" sz="2000" dirty="0"/>
              <a:t>The choice of features is a key consideration</a:t>
            </a:r>
          </a:p>
          <a:p>
            <a:pPr>
              <a:spcBef>
                <a:spcPts val="1800"/>
              </a:spcBef>
            </a:pPr>
            <a:r>
              <a:rPr lang="en-GB" sz="2000" dirty="0"/>
              <a:t>The distributional hypothesis states that terms that are used (or occur) in similar context tend to be semantically similar [Harris, 1954]</a:t>
            </a:r>
          </a:p>
          <a:p>
            <a:pPr>
              <a:spcBef>
                <a:spcPts val="1800"/>
              </a:spcBef>
            </a:pPr>
            <a:r>
              <a:rPr lang="en-GB" sz="2000" dirty="0"/>
              <a:t>Firth [1957] famously purported this idea of distributional semantics by stating “a word is characterized by the company it keeps”. </a:t>
            </a:r>
          </a:p>
        </p:txBody>
      </p:sp>
      <p:pic>
        <p:nvPicPr>
          <p:cNvPr id="16" name="Content Placeholder 15">
            <a:extLst>
              <a:ext uri="{FF2B5EF4-FFF2-40B4-BE49-F238E27FC236}">
                <a16:creationId xmlns:a16="http://schemas.microsoft.com/office/drawing/2014/main" id="{6F5D5E75-C9A8-4627-AEFA-C52DDB1FE0D7}"/>
              </a:ext>
            </a:extLst>
          </p:cNvPr>
          <p:cNvPicPr>
            <a:picLocks noGrp="1" noChangeAspect="1"/>
          </p:cNvPicPr>
          <p:nvPr>
            <p:ph idx="1"/>
          </p:nvPr>
        </p:nvPicPr>
        <p:blipFill>
          <a:blip r:embed="rId2"/>
          <a:stretch>
            <a:fillRect/>
          </a:stretch>
        </p:blipFill>
        <p:spPr>
          <a:xfrm>
            <a:off x="6223623" y="2501462"/>
            <a:ext cx="5470176" cy="2867588"/>
          </a:xfrm>
          <a:prstGeom prst="rect">
            <a:avLst/>
          </a:prstGeom>
        </p:spPr>
      </p:pic>
      <p:sp>
        <p:nvSpPr>
          <p:cNvPr id="17" name="Rectangle 16">
            <a:extLst>
              <a:ext uri="{FF2B5EF4-FFF2-40B4-BE49-F238E27FC236}">
                <a16:creationId xmlns:a16="http://schemas.microsoft.com/office/drawing/2014/main" id="{D25CC2D7-9D75-403E-9C98-6E7C3AD5AAB0}"/>
              </a:ext>
            </a:extLst>
          </p:cNvPr>
          <p:cNvSpPr/>
          <p:nvPr/>
        </p:nvSpPr>
        <p:spPr>
          <a:xfrm>
            <a:off x="2343806" y="6172987"/>
            <a:ext cx="8728841" cy="646331"/>
          </a:xfrm>
          <a:prstGeom prst="rect">
            <a:avLst/>
          </a:prstGeom>
        </p:spPr>
        <p:txBody>
          <a:bodyPr wrap="square">
            <a:spAutoFit/>
          </a:bodyPr>
          <a:lstStyle/>
          <a:p>
            <a:pPr lvl="0" algn="ctr" defTabSz="914400">
              <a:defRPr/>
            </a:pPr>
            <a:r>
              <a:rPr lang="en-GB" sz="1200" dirty="0" err="1"/>
              <a:t>Zellig</a:t>
            </a:r>
            <a:r>
              <a:rPr lang="en-GB" sz="1200" dirty="0"/>
              <a:t> S Harris. </a:t>
            </a:r>
            <a:r>
              <a:rPr lang="en-GB" sz="1200" dirty="0">
                <a:hlinkClick r:id="rId3"/>
              </a:rPr>
              <a:t>Distributional structure</a:t>
            </a:r>
            <a:r>
              <a:rPr lang="en-GB" sz="1200" dirty="0"/>
              <a:t>. Word, 10(2-3):146–162, 1954.</a:t>
            </a:r>
          </a:p>
          <a:p>
            <a:pPr lvl="0" algn="ctr" defTabSz="914400">
              <a:defRPr/>
            </a:pPr>
            <a:r>
              <a:rPr lang="en-US" sz="1200" kern="0" dirty="0">
                <a:solidFill>
                  <a:sysClr val="windowText" lastClr="000000"/>
                </a:solidFill>
              </a:rPr>
              <a:t>Firth, J. R. (1957). </a:t>
            </a:r>
            <a:r>
              <a:rPr lang="en-US" sz="1200" kern="0" dirty="0">
                <a:solidFill>
                  <a:sysClr val="windowText" lastClr="000000"/>
                </a:solidFill>
                <a:hlinkClick r:id="rId4"/>
              </a:rPr>
              <a:t>A synopsis of linguistic theory </a:t>
            </a:r>
            <a:r>
              <a:rPr lang="en-US" sz="1200" kern="0" dirty="0">
                <a:solidFill>
                  <a:sysClr val="windowText" lastClr="000000"/>
                </a:solidFill>
              </a:rPr>
              <a:t>1930–1955. In Studies in Linguistic Analysis, p. 11. Blackwell, Oxford.</a:t>
            </a:r>
          </a:p>
          <a:p>
            <a:pPr lvl="0" algn="ctr" defTabSz="914400">
              <a:defRPr/>
            </a:pPr>
            <a:r>
              <a:rPr lang="en-US" sz="1200" kern="0" dirty="0">
                <a:solidFill>
                  <a:srgbClr val="222222"/>
                </a:solidFill>
              </a:rPr>
              <a:t>Turney and </a:t>
            </a:r>
            <a:r>
              <a:rPr lang="en-US" sz="1200" kern="0" dirty="0" err="1">
                <a:solidFill>
                  <a:srgbClr val="222222"/>
                </a:solidFill>
              </a:rPr>
              <a:t>Pantel</a:t>
            </a:r>
            <a:r>
              <a:rPr lang="en-US" sz="1200" kern="0" dirty="0">
                <a:solidFill>
                  <a:srgbClr val="222222"/>
                </a:solidFill>
              </a:rPr>
              <a:t>. </a:t>
            </a:r>
            <a:r>
              <a:rPr lang="en-US" sz="1200" kern="0" dirty="0">
                <a:solidFill>
                  <a:srgbClr val="222222"/>
                </a:solidFill>
                <a:hlinkClick r:id="rId5"/>
              </a:rPr>
              <a:t>From frequency to meaning: Vector space models of semantics</a:t>
            </a:r>
            <a:r>
              <a:rPr lang="en-US" sz="1200" kern="0" dirty="0">
                <a:solidFill>
                  <a:srgbClr val="222222"/>
                </a:solidFill>
              </a:rPr>
              <a:t>. </a:t>
            </a:r>
            <a:r>
              <a:rPr lang="en-US" sz="1200" i="1" kern="0" dirty="0">
                <a:solidFill>
                  <a:srgbClr val="222222"/>
                </a:solidFill>
              </a:rPr>
              <a:t>Journal of artificial intelligence research</a:t>
            </a:r>
            <a:r>
              <a:rPr lang="en-US" sz="1200" kern="0" dirty="0">
                <a:solidFill>
                  <a:srgbClr val="222222"/>
                </a:solidFill>
              </a:rPr>
              <a:t> 2010.</a:t>
            </a:r>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68710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C1682F-0C86-4E32-8A9E-DF849B50F6DA}"/>
              </a:ext>
            </a:extLst>
          </p:cNvPr>
          <p:cNvSpPr>
            <a:spLocks noGrp="1"/>
          </p:cNvSpPr>
          <p:nvPr>
            <p:ph type="title"/>
          </p:nvPr>
        </p:nvSpPr>
        <p:spPr/>
        <p:txBody>
          <a:bodyPr>
            <a:normAutofit/>
          </a:bodyPr>
          <a:lstStyle/>
          <a:p>
            <a:r>
              <a:rPr lang="en-US" sz="4400" dirty="0"/>
              <a:t>Minor note: Spot the difference!</a:t>
            </a:r>
            <a:endParaRPr lang="en-GB" sz="4400" dirty="0"/>
          </a:p>
        </p:txBody>
      </p:sp>
      <p:sp>
        <p:nvSpPr>
          <p:cNvPr id="6" name="Text Placeholder 5">
            <a:extLst>
              <a:ext uri="{FF2B5EF4-FFF2-40B4-BE49-F238E27FC236}">
                <a16:creationId xmlns:a16="http://schemas.microsoft.com/office/drawing/2014/main" id="{31A91F3A-AB30-46B0-8CAE-2B24D06901A6}"/>
              </a:ext>
            </a:extLst>
          </p:cNvPr>
          <p:cNvSpPr>
            <a:spLocks noGrp="1"/>
          </p:cNvSpPr>
          <p:nvPr>
            <p:ph type="body" idx="1"/>
          </p:nvPr>
        </p:nvSpPr>
        <p:spPr/>
        <p:txBody>
          <a:bodyPr>
            <a:noAutofit/>
          </a:bodyPr>
          <a:lstStyle/>
          <a:p>
            <a:r>
              <a:rPr lang="en-GB" b="1" dirty="0"/>
              <a:t>Distributed representation</a:t>
            </a:r>
          </a:p>
        </p:txBody>
      </p:sp>
      <p:sp>
        <p:nvSpPr>
          <p:cNvPr id="7" name="Content Placeholder 6">
            <a:extLst>
              <a:ext uri="{FF2B5EF4-FFF2-40B4-BE49-F238E27FC236}">
                <a16:creationId xmlns:a16="http://schemas.microsoft.com/office/drawing/2014/main" id="{F314D2A4-6B70-45B8-9D0A-AF63DA7C8A8B}"/>
              </a:ext>
            </a:extLst>
          </p:cNvPr>
          <p:cNvSpPr>
            <a:spLocks noGrp="1"/>
          </p:cNvSpPr>
          <p:nvPr>
            <p:ph sz="half" idx="2"/>
          </p:nvPr>
        </p:nvSpPr>
        <p:spPr>
          <a:xfrm>
            <a:off x="1370019" y="3073397"/>
            <a:ext cx="4649782" cy="2717801"/>
          </a:xfrm>
        </p:spPr>
        <p:txBody>
          <a:bodyPr>
            <a:normAutofit/>
          </a:bodyPr>
          <a:lstStyle/>
          <a:p>
            <a:pPr marL="0" indent="0">
              <a:buNone/>
            </a:pPr>
            <a:r>
              <a:rPr lang="en-GB" dirty="0"/>
              <a:t>Vector representations of items as combinations of different features or dimensions (as opposed to one-hot)</a:t>
            </a:r>
          </a:p>
        </p:txBody>
      </p:sp>
      <p:sp>
        <p:nvSpPr>
          <p:cNvPr id="8" name="Text Placeholder 7">
            <a:extLst>
              <a:ext uri="{FF2B5EF4-FFF2-40B4-BE49-F238E27FC236}">
                <a16:creationId xmlns:a16="http://schemas.microsoft.com/office/drawing/2014/main" id="{3D13084E-D104-483D-8328-7D567A2228E0}"/>
              </a:ext>
            </a:extLst>
          </p:cNvPr>
          <p:cNvSpPr>
            <a:spLocks noGrp="1"/>
          </p:cNvSpPr>
          <p:nvPr>
            <p:ph type="body" sz="quarter" idx="3"/>
          </p:nvPr>
        </p:nvSpPr>
        <p:spPr/>
        <p:txBody>
          <a:bodyPr>
            <a:noAutofit/>
          </a:bodyPr>
          <a:lstStyle/>
          <a:p>
            <a:r>
              <a:rPr lang="en-GB" b="1" dirty="0"/>
              <a:t>Distributional semantics</a:t>
            </a:r>
          </a:p>
        </p:txBody>
      </p:sp>
      <p:sp>
        <p:nvSpPr>
          <p:cNvPr id="9" name="Content Placeholder 8">
            <a:extLst>
              <a:ext uri="{FF2B5EF4-FFF2-40B4-BE49-F238E27FC236}">
                <a16:creationId xmlns:a16="http://schemas.microsoft.com/office/drawing/2014/main" id="{ADAD2755-8198-4C8B-9D16-8F08C7AD9003}"/>
              </a:ext>
            </a:extLst>
          </p:cNvPr>
          <p:cNvSpPr>
            <a:spLocks noGrp="1"/>
          </p:cNvSpPr>
          <p:nvPr>
            <p:ph sz="quarter" idx="4"/>
          </p:nvPr>
        </p:nvSpPr>
        <p:spPr>
          <a:xfrm>
            <a:off x="6400808" y="3073397"/>
            <a:ext cx="4646602" cy="2717801"/>
          </a:xfrm>
        </p:spPr>
        <p:txBody>
          <a:bodyPr>
            <a:normAutofit/>
          </a:bodyPr>
          <a:lstStyle/>
          <a:p>
            <a:pPr marL="0" indent="0">
              <a:buNone/>
            </a:pPr>
            <a:r>
              <a:rPr lang="en-US" dirty="0"/>
              <a:t>Linguistic items with similar distributions (e.g. context words) have similar meanings</a:t>
            </a:r>
          </a:p>
        </p:txBody>
      </p:sp>
      <p:sp>
        <p:nvSpPr>
          <p:cNvPr id="10" name="TextBox 9">
            <a:extLst>
              <a:ext uri="{FF2B5EF4-FFF2-40B4-BE49-F238E27FC236}">
                <a16:creationId xmlns:a16="http://schemas.microsoft.com/office/drawing/2014/main" id="{9F7B0844-6170-4926-8254-EFDA99341946}"/>
              </a:ext>
            </a:extLst>
          </p:cNvPr>
          <p:cNvSpPr txBox="1"/>
          <p:nvPr/>
        </p:nvSpPr>
        <p:spPr>
          <a:xfrm>
            <a:off x="3289242" y="6583744"/>
            <a:ext cx="5862973"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hlinkClick r:id="rId2"/>
              </a:rPr>
              <a:t>http://www.marekrei.com/blog/26-things-i-learned-in-the-deep-learning-summer-school/</a:t>
            </a:r>
            <a:endParaRPr kumimoji="0" lang="en-GB" sz="10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9601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817E0C-4997-426A-A367-1F84E995F18B}"/>
              </a:ext>
            </a:extLst>
          </p:cNvPr>
          <p:cNvSpPr>
            <a:spLocks noGrp="1"/>
          </p:cNvSpPr>
          <p:nvPr>
            <p:ph type="title"/>
          </p:nvPr>
        </p:nvSpPr>
        <p:spPr>
          <a:xfrm>
            <a:off x="1146705" y="609601"/>
            <a:ext cx="9900704" cy="1061753"/>
          </a:xfrm>
        </p:spPr>
        <p:txBody>
          <a:bodyPr>
            <a:normAutofit/>
          </a:bodyPr>
          <a:lstStyle/>
          <a:p>
            <a:r>
              <a:rPr lang="en-US" sz="4000" dirty="0"/>
              <a:t>Example: Term-context vector space</a:t>
            </a:r>
            <a:endParaRPr lang="en-GB" sz="4000" dirty="0"/>
          </a:p>
        </p:txBody>
      </p:sp>
      <p:sp>
        <p:nvSpPr>
          <p:cNvPr id="7" name="Text Placeholder 6">
            <a:extLst>
              <a:ext uri="{FF2B5EF4-FFF2-40B4-BE49-F238E27FC236}">
                <a16:creationId xmlns:a16="http://schemas.microsoft.com/office/drawing/2014/main" id="{F04C4D3A-9F1F-4E35-A27B-9C8206C36AF2}"/>
              </a:ext>
            </a:extLst>
          </p:cNvPr>
          <p:cNvSpPr>
            <a:spLocks noGrp="1"/>
          </p:cNvSpPr>
          <p:nvPr>
            <p:ph type="body" sz="half" idx="2"/>
          </p:nvPr>
        </p:nvSpPr>
        <p:spPr>
          <a:xfrm>
            <a:off x="787233" y="2519142"/>
            <a:ext cx="6001128" cy="3845146"/>
          </a:xfrm>
        </p:spPr>
        <p:txBody>
          <a:bodyPr>
            <a:normAutofit/>
          </a:bodyPr>
          <a:lstStyle/>
          <a:p>
            <a:r>
              <a:rPr lang="en-US" sz="1800" dirty="0">
                <a:latin typeface="Segoe Print" panose="02000600000000000000" pitchFamily="2" charset="0"/>
              </a:rPr>
              <a:t>T</a:t>
            </a:r>
            <a:r>
              <a:rPr lang="en-US" sz="1800" dirty="0"/>
              <a:t>: vocabulary,  </a:t>
            </a:r>
            <a:r>
              <a:rPr lang="en-US" sz="1800" dirty="0">
                <a:latin typeface="Segoe Print" panose="02000600000000000000" pitchFamily="2" charset="0"/>
              </a:rPr>
              <a:t>C</a:t>
            </a:r>
            <a:r>
              <a:rPr lang="en-US" sz="1800" dirty="0"/>
              <a:t>: set of contexts,  </a:t>
            </a:r>
            <a:r>
              <a:rPr lang="en-US" sz="1800" dirty="0">
                <a:latin typeface="Segoe Print" panose="02000600000000000000" pitchFamily="2" charset="0"/>
              </a:rPr>
              <a:t>S: </a:t>
            </a:r>
            <a:r>
              <a:rPr lang="en-US" sz="1800" dirty="0"/>
              <a:t>sparse matrix |</a:t>
            </a:r>
            <a:r>
              <a:rPr lang="en-US" sz="1800" dirty="0">
                <a:latin typeface="Segoe Print" panose="02000600000000000000" pitchFamily="2" charset="0"/>
              </a:rPr>
              <a:t>T</a:t>
            </a:r>
            <a:r>
              <a:rPr lang="en-US" sz="1800" dirty="0"/>
              <a:t>| x |</a:t>
            </a:r>
            <a:r>
              <a:rPr lang="en-US" sz="1800" dirty="0">
                <a:latin typeface="Segoe Print" panose="02000600000000000000" pitchFamily="2" charset="0"/>
              </a:rPr>
              <a:t>C</a:t>
            </a:r>
            <a:r>
              <a:rPr lang="en-US" sz="1800" dirty="0"/>
              <a:t>|</a:t>
            </a:r>
          </a:p>
          <a:p>
            <a:endParaRPr lang="en-US" sz="1800" dirty="0"/>
          </a:p>
          <a:p>
            <a:endParaRPr lang="en-US" sz="1800" dirty="0"/>
          </a:p>
          <a:p>
            <a:endParaRPr lang="en-US" sz="1800" dirty="0"/>
          </a:p>
          <a:p>
            <a:endParaRPr lang="en-US" sz="1800" dirty="0"/>
          </a:p>
          <a:p>
            <a:endParaRPr lang="en-US" sz="1800" dirty="0"/>
          </a:p>
          <a:p>
            <a:r>
              <a:rPr lang="en-US" sz="1800" dirty="0"/>
              <a:t>(P</a:t>
            </a:r>
            <a:r>
              <a:rPr lang="en-GB" sz="1800" dirty="0"/>
              <a:t>PMI: Positive Pointwise Mutual Information)</a:t>
            </a:r>
          </a:p>
        </p:txBody>
      </p:sp>
      <p:graphicFrame>
        <p:nvGraphicFramePr>
          <p:cNvPr id="8" name="Table 7">
            <a:extLst>
              <a:ext uri="{FF2B5EF4-FFF2-40B4-BE49-F238E27FC236}">
                <a16:creationId xmlns:a16="http://schemas.microsoft.com/office/drawing/2014/main" id="{81BC6954-C6DE-42AD-998F-08D0651867B0}"/>
              </a:ext>
            </a:extLst>
          </p:cNvPr>
          <p:cNvGraphicFramePr>
            <a:graphicFrameLocks noGrp="1"/>
          </p:cNvGraphicFramePr>
          <p:nvPr>
            <p:extLst>
              <p:ext uri="{D42A27DB-BD31-4B8C-83A1-F6EECF244321}">
                <p14:modId xmlns:p14="http://schemas.microsoft.com/office/powerpoint/2010/main" val="3596709502"/>
              </p:ext>
            </p:extLst>
          </p:nvPr>
        </p:nvGraphicFramePr>
        <p:xfrm>
          <a:off x="7040752" y="22494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|C</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Segoe Print" panose="02000600000000000000" pitchFamily="2" charset="0"/>
                        </a:rPr>
                        <a:t>S</a:t>
                      </a:r>
                      <a:r>
                        <a:rPr lang="en-US" sz="1100" kern="1200" baseline="-25000" dirty="0">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9" name="Rounded Rectangle 11">
            <a:extLst>
              <a:ext uri="{FF2B5EF4-FFF2-40B4-BE49-F238E27FC236}">
                <a16:creationId xmlns:a16="http://schemas.microsoft.com/office/drawing/2014/main" id="{393AD893-78BA-4D0B-A522-9F731897D827}"/>
              </a:ext>
            </a:extLst>
          </p:cNvPr>
          <p:cNvSpPr/>
          <p:nvPr/>
        </p:nvSpPr>
        <p:spPr>
          <a:xfrm>
            <a:off x="7509501" y="4786204"/>
            <a:ext cx="3699641" cy="641131"/>
          </a:xfrm>
          <a:prstGeom prst="roundRect">
            <a:avLst/>
          </a:prstGeom>
          <a:noFill/>
          <a:ln w="28575">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10" name="Picture 9">
            <a:extLst>
              <a:ext uri="{FF2B5EF4-FFF2-40B4-BE49-F238E27FC236}">
                <a16:creationId xmlns:a16="http://schemas.microsoft.com/office/drawing/2014/main" id="{71C7F941-A359-4B11-A426-1DF4F13A5C34}"/>
              </a:ext>
            </a:extLst>
          </p:cNvPr>
          <p:cNvPicPr>
            <a:picLocks noChangeAspect="1"/>
          </p:cNvPicPr>
          <p:nvPr/>
        </p:nvPicPr>
        <p:blipFill>
          <a:blip r:embed="rId2"/>
          <a:stretch>
            <a:fillRect/>
          </a:stretch>
        </p:blipFill>
        <p:spPr>
          <a:xfrm>
            <a:off x="1407335" y="3256223"/>
            <a:ext cx="4760924" cy="1630669"/>
          </a:xfrm>
          <a:prstGeom prst="rect">
            <a:avLst/>
          </a:prstGeom>
        </p:spPr>
      </p:pic>
      <p:sp>
        <p:nvSpPr>
          <p:cNvPr id="11" name="Rectangle 10">
            <a:extLst>
              <a:ext uri="{FF2B5EF4-FFF2-40B4-BE49-F238E27FC236}">
                <a16:creationId xmlns:a16="http://schemas.microsoft.com/office/drawing/2014/main" id="{5D1005FA-BA29-4316-AFC2-B410DF7C1EA2}"/>
              </a:ext>
            </a:extLst>
          </p:cNvPr>
          <p:cNvSpPr/>
          <p:nvPr/>
        </p:nvSpPr>
        <p:spPr>
          <a:xfrm>
            <a:off x="2343806" y="6535597"/>
            <a:ext cx="8728841"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222222"/>
                </a:solidFill>
                <a:effectLst/>
                <a:uLnTx/>
                <a:uFillTx/>
              </a:rPr>
              <a:t>Turney</a:t>
            </a:r>
            <a:r>
              <a:rPr kumimoji="0" lang="en-US" sz="1200" b="0" i="0" u="none" strike="noStrike" kern="0" cap="none" spc="0" normalizeH="0" baseline="0" noProof="0" dirty="0">
                <a:ln>
                  <a:noFill/>
                </a:ln>
                <a:solidFill>
                  <a:srgbClr val="222222"/>
                </a:solidFill>
                <a:effectLst/>
                <a:uLnTx/>
                <a:uFillTx/>
              </a:rPr>
              <a:t> and Pantel. </a:t>
            </a:r>
            <a:r>
              <a:rPr kumimoji="0" lang="en-US" sz="1200" b="0" i="0" u="none" strike="noStrike" kern="0" cap="none" spc="0" normalizeH="0" baseline="0" noProof="0" dirty="0">
                <a:ln>
                  <a:noFill/>
                </a:ln>
                <a:solidFill>
                  <a:srgbClr val="222222"/>
                </a:solidFill>
                <a:effectLst/>
                <a:uLnTx/>
                <a:uFillTx/>
                <a:hlinkClick r:id="rId3"/>
              </a:rPr>
              <a:t>From frequency to meaning: Vector space models of semantics</a:t>
            </a:r>
            <a:r>
              <a:rPr kumimoji="0" lang="en-US" sz="1200" b="0" i="0" u="none" strike="noStrike" kern="0" cap="none" spc="0" normalizeH="0" baseline="0" noProof="0" dirty="0">
                <a:ln>
                  <a:noFill/>
                </a:ln>
                <a:solidFill>
                  <a:srgbClr val="222222"/>
                </a:solidFill>
                <a:effectLst/>
                <a:uLnTx/>
                <a:uFillTx/>
              </a:rPr>
              <a:t>. </a:t>
            </a:r>
            <a:r>
              <a:rPr kumimoji="0" lang="en-US" sz="1200" b="0" i="1" u="none" strike="noStrike" kern="0" cap="none" spc="0" normalizeH="0" baseline="0" noProof="0" dirty="0">
                <a:ln>
                  <a:noFill/>
                </a:ln>
                <a:solidFill>
                  <a:srgbClr val="222222"/>
                </a:solidFill>
                <a:effectLst/>
                <a:uLnTx/>
                <a:uFillTx/>
              </a:rPr>
              <a:t>Journal of artificial intelligence research</a:t>
            </a:r>
            <a:r>
              <a:rPr kumimoji="0" lang="en-US" sz="1200" b="0" i="0" u="none" strike="noStrike" kern="0" cap="none" spc="0" normalizeH="0" baseline="0" noProof="0" dirty="0">
                <a:ln>
                  <a:noFill/>
                </a:ln>
                <a:solidFill>
                  <a:srgbClr val="222222"/>
                </a:solidFill>
                <a:effectLst/>
                <a:uLnTx/>
                <a:uFillTx/>
              </a:rPr>
              <a:t> 2010</a:t>
            </a:r>
            <a:endParaRPr kumimoji="0" lang="en-US" sz="1200" b="0" i="0" u="none" strike="noStrike" kern="0" cap="none" spc="0" normalizeH="0" baseline="0" noProof="0" dirty="0">
              <a:ln>
                <a:noFill/>
              </a:ln>
              <a:solidFill>
                <a:sysClr val="windowText" lastClr="000000"/>
              </a:solidFill>
              <a:effectLst/>
              <a:uLnTx/>
              <a:uFillTx/>
            </a:endParaRPr>
          </a:p>
        </p:txBody>
      </p:sp>
      <p:sp>
        <p:nvSpPr>
          <p:cNvPr id="12" name="TextBox 11">
            <a:extLst>
              <a:ext uri="{FF2B5EF4-FFF2-40B4-BE49-F238E27FC236}">
                <a16:creationId xmlns:a16="http://schemas.microsoft.com/office/drawing/2014/main" id="{3BB220C6-30AC-4FDF-89FE-A23E498179E0}"/>
              </a:ext>
            </a:extLst>
          </p:cNvPr>
          <p:cNvSpPr txBox="1"/>
          <p:nvPr/>
        </p:nvSpPr>
        <p:spPr>
          <a:xfrm>
            <a:off x="4147612" y="3287000"/>
            <a:ext cx="135629" cy="307777"/>
          </a:xfrm>
          <a:prstGeom prst="rect">
            <a:avLst/>
          </a:prstGeom>
          <a:solidFill>
            <a:schemeClr val="bg1"/>
          </a:solidFill>
        </p:spPr>
        <p:txBody>
          <a:bodyPr wrap="square" rtlCol="0" anchor="ctr">
            <a:spAutoFit/>
          </a:bodyPr>
          <a:lstStyle/>
          <a:p>
            <a:pPr algn="ctr"/>
            <a:r>
              <a:rPr lang="en-US" sz="1400" dirty="0">
                <a:latin typeface="Segoe Print" panose="02000600000000000000" pitchFamily="2" charset="0"/>
              </a:rPr>
              <a:t>t</a:t>
            </a:r>
            <a:endParaRPr lang="en-GB" sz="1400" dirty="0">
              <a:latin typeface="Segoe Print" panose="02000600000000000000" pitchFamily="2" charset="0"/>
            </a:endParaRPr>
          </a:p>
        </p:txBody>
      </p:sp>
      <p:sp>
        <p:nvSpPr>
          <p:cNvPr id="13" name="TextBox 12">
            <a:extLst>
              <a:ext uri="{FF2B5EF4-FFF2-40B4-BE49-F238E27FC236}">
                <a16:creationId xmlns:a16="http://schemas.microsoft.com/office/drawing/2014/main" id="{FED56655-3359-4EAF-9A93-E0F0FA7355CA}"/>
              </a:ext>
            </a:extLst>
          </p:cNvPr>
          <p:cNvSpPr txBox="1"/>
          <p:nvPr/>
        </p:nvSpPr>
        <p:spPr>
          <a:xfrm>
            <a:off x="5105034" y="4468572"/>
            <a:ext cx="135629" cy="138499"/>
          </a:xfrm>
          <a:prstGeom prst="rect">
            <a:avLst/>
          </a:prstGeom>
          <a:solidFill>
            <a:schemeClr val="bg1"/>
          </a:solidFill>
        </p:spPr>
        <p:txBody>
          <a:bodyPr wrap="square" tIns="0" bIns="0" rtlCol="0" anchor="ctr">
            <a:spAutoFit/>
          </a:bodyPr>
          <a:lstStyle/>
          <a:p>
            <a:pPr algn="ctr"/>
            <a:r>
              <a:rPr lang="en-US" sz="900" b="1" dirty="0">
                <a:latin typeface="Segoe Print" panose="02000600000000000000" pitchFamily="2" charset="0"/>
              </a:rPr>
              <a:t>t</a:t>
            </a:r>
            <a:endParaRPr lang="en-GB" sz="900" b="1" dirty="0">
              <a:latin typeface="Segoe Print" panose="02000600000000000000" pitchFamily="2" charset="0"/>
            </a:endParaRPr>
          </a:p>
        </p:txBody>
      </p:sp>
      <p:sp>
        <p:nvSpPr>
          <p:cNvPr id="14" name="TextBox 13">
            <a:extLst>
              <a:ext uri="{FF2B5EF4-FFF2-40B4-BE49-F238E27FC236}">
                <a16:creationId xmlns:a16="http://schemas.microsoft.com/office/drawing/2014/main" id="{C3C42F52-9E61-435C-B5E8-EC4999914D39}"/>
              </a:ext>
            </a:extLst>
          </p:cNvPr>
          <p:cNvSpPr txBox="1"/>
          <p:nvPr/>
        </p:nvSpPr>
        <p:spPr>
          <a:xfrm>
            <a:off x="2290374" y="3841911"/>
            <a:ext cx="172087" cy="307777"/>
          </a:xfrm>
          <a:prstGeom prst="rect">
            <a:avLst/>
          </a:prstGeom>
          <a:solidFill>
            <a:schemeClr val="bg1"/>
          </a:solidFill>
        </p:spPr>
        <p:txBody>
          <a:bodyPr wrap="square" rtlCol="0" anchor="ctr">
            <a:spAutoFit/>
          </a:bodyPr>
          <a:lstStyle/>
          <a:p>
            <a:pPr algn="ctr"/>
            <a:r>
              <a:rPr lang="en-US" sz="1400" dirty="0">
                <a:latin typeface="Segoe Print" panose="02000600000000000000" pitchFamily="2" charset="0"/>
              </a:rPr>
              <a:t>t</a:t>
            </a:r>
            <a:endParaRPr lang="en-GB" sz="1400" dirty="0">
              <a:latin typeface="Segoe Print" panose="02000600000000000000" pitchFamily="2" charset="0"/>
            </a:endParaRPr>
          </a:p>
        </p:txBody>
      </p:sp>
      <p:sp>
        <p:nvSpPr>
          <p:cNvPr id="15" name="TextBox 14">
            <a:extLst>
              <a:ext uri="{FF2B5EF4-FFF2-40B4-BE49-F238E27FC236}">
                <a16:creationId xmlns:a16="http://schemas.microsoft.com/office/drawing/2014/main" id="{6B5341F3-0C69-42C3-918A-6E7683B5898E}"/>
              </a:ext>
            </a:extLst>
          </p:cNvPr>
          <p:cNvSpPr txBox="1"/>
          <p:nvPr/>
        </p:nvSpPr>
        <p:spPr>
          <a:xfrm>
            <a:off x="3893126" y="3999110"/>
            <a:ext cx="172087" cy="307777"/>
          </a:xfrm>
          <a:prstGeom prst="rect">
            <a:avLst/>
          </a:prstGeom>
          <a:solidFill>
            <a:schemeClr val="bg1"/>
          </a:solidFill>
        </p:spPr>
        <p:txBody>
          <a:bodyPr wrap="square" rtlCol="0" anchor="ctr">
            <a:spAutoFit/>
          </a:bodyPr>
          <a:lstStyle/>
          <a:p>
            <a:pPr algn="ctr"/>
            <a:r>
              <a:rPr lang="en-US" sz="1400" dirty="0">
                <a:latin typeface="Segoe Print" panose="02000600000000000000" pitchFamily="2" charset="0"/>
              </a:rPr>
              <a:t>t</a:t>
            </a:r>
            <a:endParaRPr lang="en-GB" sz="1400" dirty="0">
              <a:latin typeface="Segoe Print" panose="02000600000000000000" pitchFamily="2" charset="0"/>
            </a:endParaRPr>
          </a:p>
        </p:txBody>
      </p:sp>
      <p:sp>
        <p:nvSpPr>
          <p:cNvPr id="16" name="TextBox 15">
            <a:extLst>
              <a:ext uri="{FF2B5EF4-FFF2-40B4-BE49-F238E27FC236}">
                <a16:creationId xmlns:a16="http://schemas.microsoft.com/office/drawing/2014/main" id="{1DE87062-BC7A-426B-A4D2-B0D2B2F7D76F}"/>
              </a:ext>
            </a:extLst>
          </p:cNvPr>
          <p:cNvSpPr txBox="1"/>
          <p:nvPr/>
        </p:nvSpPr>
        <p:spPr>
          <a:xfrm>
            <a:off x="5210037" y="3688022"/>
            <a:ext cx="172087" cy="307777"/>
          </a:xfrm>
          <a:prstGeom prst="rect">
            <a:avLst/>
          </a:prstGeom>
          <a:solidFill>
            <a:schemeClr val="bg1"/>
          </a:solidFill>
        </p:spPr>
        <p:txBody>
          <a:bodyPr wrap="square" rtlCol="0" anchor="ctr">
            <a:spAutoFit/>
          </a:bodyPr>
          <a:lstStyle/>
          <a:p>
            <a:pPr algn="ctr"/>
            <a:r>
              <a:rPr lang="en-US" sz="1400" dirty="0">
                <a:latin typeface="Segoe Print" panose="02000600000000000000" pitchFamily="2" charset="0"/>
              </a:rPr>
              <a:t>t</a:t>
            </a:r>
            <a:endParaRPr lang="en-GB" sz="1400" dirty="0">
              <a:latin typeface="Segoe Print" panose="02000600000000000000" pitchFamily="2" charset="0"/>
            </a:endParaRPr>
          </a:p>
        </p:txBody>
      </p:sp>
      <p:sp>
        <p:nvSpPr>
          <p:cNvPr id="17" name="TextBox 16">
            <a:extLst>
              <a:ext uri="{FF2B5EF4-FFF2-40B4-BE49-F238E27FC236}">
                <a16:creationId xmlns:a16="http://schemas.microsoft.com/office/drawing/2014/main" id="{3BFA21CF-97C9-4412-A47E-B9D2F00AE08E}"/>
              </a:ext>
            </a:extLst>
          </p:cNvPr>
          <p:cNvSpPr txBox="1"/>
          <p:nvPr/>
        </p:nvSpPr>
        <p:spPr>
          <a:xfrm>
            <a:off x="2086202" y="4477894"/>
            <a:ext cx="172087" cy="307777"/>
          </a:xfrm>
          <a:prstGeom prst="rect">
            <a:avLst/>
          </a:prstGeom>
          <a:solidFill>
            <a:schemeClr val="bg1"/>
          </a:solidFill>
        </p:spPr>
        <p:txBody>
          <a:bodyPr wrap="square" rtlCol="0" anchor="ctr">
            <a:spAutoFit/>
          </a:bodyPr>
          <a:lstStyle/>
          <a:p>
            <a:pPr algn="ctr"/>
            <a:r>
              <a:rPr lang="en-US" sz="1400" dirty="0">
                <a:latin typeface="Segoe Print" panose="02000600000000000000" pitchFamily="2" charset="0"/>
              </a:rPr>
              <a:t>t</a:t>
            </a:r>
            <a:endParaRPr lang="en-GB" sz="1400" dirty="0">
              <a:latin typeface="Segoe Print" panose="02000600000000000000" pitchFamily="2" charset="0"/>
            </a:endParaRPr>
          </a:p>
        </p:txBody>
      </p:sp>
      <p:sp>
        <p:nvSpPr>
          <p:cNvPr id="18" name="TextBox 17">
            <a:extLst>
              <a:ext uri="{FF2B5EF4-FFF2-40B4-BE49-F238E27FC236}">
                <a16:creationId xmlns:a16="http://schemas.microsoft.com/office/drawing/2014/main" id="{591BD9ED-0254-4880-8D86-A584F4B5C126}"/>
              </a:ext>
            </a:extLst>
          </p:cNvPr>
          <p:cNvSpPr txBox="1"/>
          <p:nvPr/>
        </p:nvSpPr>
        <p:spPr>
          <a:xfrm>
            <a:off x="5210037" y="4639881"/>
            <a:ext cx="135629" cy="138499"/>
          </a:xfrm>
          <a:prstGeom prst="rect">
            <a:avLst/>
          </a:prstGeom>
          <a:solidFill>
            <a:schemeClr val="bg1"/>
          </a:solidFill>
        </p:spPr>
        <p:txBody>
          <a:bodyPr wrap="square" tIns="0" bIns="0" rtlCol="0" anchor="ctr">
            <a:spAutoFit/>
          </a:bodyPr>
          <a:lstStyle/>
          <a:p>
            <a:pPr algn="ctr"/>
            <a:r>
              <a:rPr lang="en-US" sz="900" b="1" dirty="0">
                <a:latin typeface="Segoe Print" panose="02000600000000000000" pitchFamily="2" charset="0"/>
              </a:rPr>
              <a:t>t</a:t>
            </a:r>
            <a:endParaRPr lang="en-GB" sz="900" b="1" dirty="0">
              <a:latin typeface="Segoe Print" panose="02000600000000000000" pitchFamily="2" charset="0"/>
            </a:endParaRPr>
          </a:p>
        </p:txBody>
      </p:sp>
      <p:sp>
        <p:nvSpPr>
          <p:cNvPr id="19" name="TextBox 18">
            <a:extLst>
              <a:ext uri="{FF2B5EF4-FFF2-40B4-BE49-F238E27FC236}">
                <a16:creationId xmlns:a16="http://schemas.microsoft.com/office/drawing/2014/main" id="{850F090C-B60C-41E1-8631-EF4679178C15}"/>
              </a:ext>
            </a:extLst>
          </p:cNvPr>
          <p:cNvSpPr txBox="1"/>
          <p:nvPr/>
        </p:nvSpPr>
        <p:spPr>
          <a:xfrm>
            <a:off x="3530719" y="4468571"/>
            <a:ext cx="135629" cy="138499"/>
          </a:xfrm>
          <a:prstGeom prst="rect">
            <a:avLst/>
          </a:prstGeom>
          <a:solidFill>
            <a:schemeClr val="bg1"/>
          </a:solidFill>
        </p:spPr>
        <p:txBody>
          <a:bodyPr wrap="square" tIns="0" bIns="0" rtlCol="0" anchor="ctr">
            <a:spAutoFit/>
          </a:bodyPr>
          <a:lstStyle/>
          <a:p>
            <a:pPr algn="ctr"/>
            <a:r>
              <a:rPr lang="en-US" sz="900" b="1" dirty="0">
                <a:latin typeface="Segoe Print" panose="02000600000000000000" pitchFamily="2" charset="0"/>
              </a:rPr>
              <a:t>t</a:t>
            </a:r>
            <a:endParaRPr lang="en-GB" sz="900" b="1" dirty="0">
              <a:latin typeface="Segoe Print" panose="02000600000000000000" pitchFamily="2" charset="0"/>
            </a:endParaRPr>
          </a:p>
        </p:txBody>
      </p:sp>
      <p:sp>
        <p:nvSpPr>
          <p:cNvPr id="20" name="TextBox 19">
            <a:extLst>
              <a:ext uri="{FF2B5EF4-FFF2-40B4-BE49-F238E27FC236}">
                <a16:creationId xmlns:a16="http://schemas.microsoft.com/office/drawing/2014/main" id="{28C19BDB-6B5E-4937-8DA3-3BDF0400B464}"/>
              </a:ext>
            </a:extLst>
          </p:cNvPr>
          <p:cNvSpPr txBox="1"/>
          <p:nvPr/>
        </p:nvSpPr>
        <p:spPr>
          <a:xfrm>
            <a:off x="3411134" y="4639881"/>
            <a:ext cx="135629" cy="138499"/>
          </a:xfrm>
          <a:prstGeom prst="rect">
            <a:avLst/>
          </a:prstGeom>
          <a:solidFill>
            <a:schemeClr val="bg1"/>
          </a:solidFill>
        </p:spPr>
        <p:txBody>
          <a:bodyPr wrap="square" tIns="0" bIns="0" rtlCol="0" anchor="ctr">
            <a:spAutoFit/>
          </a:bodyPr>
          <a:lstStyle/>
          <a:p>
            <a:pPr algn="ctr"/>
            <a:r>
              <a:rPr lang="en-US" sz="900" b="1" dirty="0">
                <a:latin typeface="Segoe Print" panose="02000600000000000000" pitchFamily="2" charset="0"/>
              </a:rPr>
              <a:t>t</a:t>
            </a:r>
            <a:endParaRPr lang="en-GB" sz="900" b="1" dirty="0">
              <a:latin typeface="Segoe Print" panose="02000600000000000000" pitchFamily="2" charset="0"/>
            </a:endParaRPr>
          </a:p>
        </p:txBody>
      </p:sp>
    </p:spTree>
    <p:extLst>
      <p:ext uri="{BB962C8B-B14F-4D97-AF65-F5344CB8AC3E}">
        <p14:creationId xmlns:p14="http://schemas.microsoft.com/office/powerpoint/2010/main" val="2384183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817E0C-4997-426A-A367-1F84E995F18B}"/>
              </a:ext>
            </a:extLst>
          </p:cNvPr>
          <p:cNvSpPr>
            <a:spLocks noGrp="1"/>
          </p:cNvSpPr>
          <p:nvPr>
            <p:ph type="title"/>
          </p:nvPr>
        </p:nvSpPr>
        <p:spPr>
          <a:xfrm>
            <a:off x="1146705" y="609601"/>
            <a:ext cx="9900704" cy="1061753"/>
          </a:xfrm>
        </p:spPr>
        <p:txBody>
          <a:bodyPr>
            <a:normAutofit/>
          </a:bodyPr>
          <a:lstStyle/>
          <a:p>
            <a:r>
              <a:rPr lang="en-US" sz="4000" dirty="0"/>
              <a:t>Example: Salton’s vector space</a:t>
            </a:r>
            <a:endParaRPr lang="en-GB" sz="4000" dirty="0"/>
          </a:p>
        </p:txBody>
      </p:sp>
      <p:sp>
        <p:nvSpPr>
          <p:cNvPr id="7" name="Text Placeholder 6">
            <a:extLst>
              <a:ext uri="{FF2B5EF4-FFF2-40B4-BE49-F238E27FC236}">
                <a16:creationId xmlns:a16="http://schemas.microsoft.com/office/drawing/2014/main" id="{F04C4D3A-9F1F-4E35-A27B-9C8206C36AF2}"/>
              </a:ext>
            </a:extLst>
          </p:cNvPr>
          <p:cNvSpPr>
            <a:spLocks noGrp="1"/>
          </p:cNvSpPr>
          <p:nvPr>
            <p:ph type="body" sz="half" idx="2"/>
          </p:nvPr>
        </p:nvSpPr>
        <p:spPr>
          <a:xfrm>
            <a:off x="787233" y="2519142"/>
            <a:ext cx="6001128" cy="3845146"/>
          </a:xfrm>
        </p:spPr>
        <p:txBody>
          <a:bodyPr>
            <a:normAutofit/>
          </a:bodyPr>
          <a:lstStyle/>
          <a:p>
            <a:r>
              <a:rPr lang="en-US" sz="1800" dirty="0">
                <a:latin typeface="Segoe Print" panose="02000600000000000000" pitchFamily="2" charset="0"/>
              </a:rPr>
              <a:t>D</a:t>
            </a:r>
            <a:r>
              <a:rPr lang="en-US" sz="1800" dirty="0"/>
              <a:t>: collection,  </a:t>
            </a:r>
            <a:r>
              <a:rPr lang="en-US" sz="1800" dirty="0">
                <a:latin typeface="Segoe Print" panose="02000600000000000000" pitchFamily="2" charset="0"/>
              </a:rPr>
              <a:t>T</a:t>
            </a:r>
            <a:r>
              <a:rPr lang="en-US" sz="1800" dirty="0"/>
              <a:t>: vocabulary,  </a:t>
            </a:r>
            <a:r>
              <a:rPr lang="en-US" sz="1800" dirty="0">
                <a:latin typeface="Segoe Print" panose="02000600000000000000" pitchFamily="2" charset="0"/>
              </a:rPr>
              <a:t>S: </a:t>
            </a:r>
            <a:r>
              <a:rPr lang="en-US" sz="1800" dirty="0"/>
              <a:t>sparse matrix |</a:t>
            </a:r>
            <a:r>
              <a:rPr lang="en-US" sz="1800" dirty="0">
                <a:latin typeface="Segoe Print" panose="02000600000000000000" pitchFamily="2" charset="0"/>
              </a:rPr>
              <a:t>D</a:t>
            </a:r>
            <a:r>
              <a:rPr lang="en-US" sz="1800" dirty="0"/>
              <a:t>| x |</a:t>
            </a:r>
            <a:r>
              <a:rPr lang="en-US" sz="1800" dirty="0">
                <a:latin typeface="Segoe Print" panose="02000600000000000000" pitchFamily="2" charset="0"/>
              </a:rPr>
              <a:t>T</a:t>
            </a:r>
            <a:r>
              <a:rPr lang="en-US" sz="1800" dirty="0"/>
              <a:t>|</a:t>
            </a:r>
          </a:p>
        </p:txBody>
      </p:sp>
      <p:graphicFrame>
        <p:nvGraphicFramePr>
          <p:cNvPr id="8" name="Table 7">
            <a:extLst>
              <a:ext uri="{FF2B5EF4-FFF2-40B4-BE49-F238E27FC236}">
                <a16:creationId xmlns:a16="http://schemas.microsoft.com/office/drawing/2014/main" id="{81BC6954-C6DE-42AD-998F-08D0651867B0}"/>
              </a:ext>
            </a:extLst>
          </p:cNvPr>
          <p:cNvGraphicFramePr>
            <a:graphicFrameLocks noGrp="1"/>
          </p:cNvGraphicFramePr>
          <p:nvPr>
            <p:extLst>
              <p:ext uri="{D42A27DB-BD31-4B8C-83A1-F6EECF244321}">
                <p14:modId xmlns:p14="http://schemas.microsoft.com/office/powerpoint/2010/main" val="3904411055"/>
              </p:ext>
            </p:extLst>
          </p:nvPr>
        </p:nvGraphicFramePr>
        <p:xfrm>
          <a:off x="7040752" y="22494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t</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d</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d</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d</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a:latin typeface="Segoe Print" panose="02000600000000000000" pitchFamily="2" charset="0"/>
                        </a:rPr>
                        <a:t>d</a:t>
                      </a:r>
                      <a:r>
                        <a:rPr lang="en-US" sz="1100" kern="1200" baseline="-25000" dirty="0">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Segoe Print" panose="02000600000000000000" pitchFamily="2" charset="0"/>
                        </a:rPr>
                        <a:t>S</a:t>
                      </a:r>
                      <a:r>
                        <a:rPr lang="en-US" sz="1100" kern="1200" baseline="-25000" dirty="0">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d</a:t>
                      </a:r>
                      <a:r>
                        <a:rPr lang="en-US" sz="1100" kern="1200" baseline="-25000" dirty="0" err="1">
                          <a:solidFill>
                            <a:schemeClr val="tx1"/>
                          </a:solidFill>
                          <a:latin typeface="Segoe Print" panose="02000600000000000000" pitchFamily="2" charset="0"/>
                          <a:ea typeface="+mn-ea"/>
                          <a:cs typeface="+mn-cs"/>
                        </a:rPr>
                        <a:t>|D</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9" name="Rounded Rectangle 11">
            <a:extLst>
              <a:ext uri="{FF2B5EF4-FFF2-40B4-BE49-F238E27FC236}">
                <a16:creationId xmlns:a16="http://schemas.microsoft.com/office/drawing/2014/main" id="{393AD893-78BA-4D0B-A522-9F731897D827}"/>
              </a:ext>
            </a:extLst>
          </p:cNvPr>
          <p:cNvSpPr/>
          <p:nvPr/>
        </p:nvSpPr>
        <p:spPr>
          <a:xfrm>
            <a:off x="7509501" y="4786204"/>
            <a:ext cx="3699641" cy="641131"/>
          </a:xfrm>
          <a:prstGeom prst="roundRect">
            <a:avLst/>
          </a:prstGeom>
          <a:noFill/>
          <a:ln w="28575">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3" name="Picture 2">
            <a:extLst>
              <a:ext uri="{FF2B5EF4-FFF2-40B4-BE49-F238E27FC236}">
                <a16:creationId xmlns:a16="http://schemas.microsoft.com/office/drawing/2014/main" id="{A55C0B83-19D1-45FF-97DE-A415B69864E7}"/>
              </a:ext>
            </a:extLst>
          </p:cNvPr>
          <p:cNvPicPr>
            <a:picLocks noChangeAspect="1"/>
          </p:cNvPicPr>
          <p:nvPr/>
        </p:nvPicPr>
        <p:blipFill>
          <a:blip r:embed="rId2"/>
          <a:stretch>
            <a:fillRect/>
          </a:stretch>
        </p:blipFill>
        <p:spPr>
          <a:xfrm>
            <a:off x="1430359" y="3254429"/>
            <a:ext cx="4714875" cy="1095375"/>
          </a:xfrm>
          <a:prstGeom prst="rect">
            <a:avLst/>
          </a:prstGeom>
        </p:spPr>
      </p:pic>
      <p:sp>
        <p:nvSpPr>
          <p:cNvPr id="4" name="Rectangle 3">
            <a:extLst>
              <a:ext uri="{FF2B5EF4-FFF2-40B4-BE49-F238E27FC236}">
                <a16:creationId xmlns:a16="http://schemas.microsoft.com/office/drawing/2014/main" id="{0FCC02CC-4A81-4373-8556-352F979BE13A}"/>
              </a:ext>
            </a:extLst>
          </p:cNvPr>
          <p:cNvSpPr/>
          <p:nvPr/>
        </p:nvSpPr>
        <p:spPr>
          <a:xfrm>
            <a:off x="1576552" y="3617450"/>
            <a:ext cx="231227" cy="369332"/>
          </a:xfrm>
          <a:prstGeom prst="rect">
            <a:avLst/>
          </a:prstGeom>
          <a:solidFill>
            <a:schemeClr val="bg1"/>
          </a:solidFill>
        </p:spPr>
        <p:txBody>
          <a:bodyPr wrap="square">
            <a:spAutoFit/>
          </a:bodyPr>
          <a:lstStyle/>
          <a:p>
            <a:pPr algn="ctr"/>
            <a:r>
              <a:rPr lang="en-US" dirty="0">
                <a:latin typeface="Segoe Print" panose="02000600000000000000" pitchFamily="2" charset="0"/>
              </a:rPr>
              <a:t>S</a:t>
            </a:r>
            <a:endParaRPr lang="en-GB" dirty="0"/>
          </a:p>
        </p:txBody>
      </p:sp>
      <p:sp>
        <p:nvSpPr>
          <p:cNvPr id="12" name="TextBox 11">
            <a:extLst>
              <a:ext uri="{FF2B5EF4-FFF2-40B4-BE49-F238E27FC236}">
                <a16:creationId xmlns:a16="http://schemas.microsoft.com/office/drawing/2014/main" id="{09C59835-C488-423D-B482-A84D615C3DFB}"/>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GB" sz="1050" kern="0" dirty="0">
                <a:solidFill>
                  <a:sysClr val="windowText" lastClr="000000"/>
                </a:solidFill>
              </a:rPr>
              <a:t>G. Salton , A. Wong , C. S. Yang, </a:t>
            </a:r>
            <a:r>
              <a:rPr lang="en-GB" sz="1050" kern="0" dirty="0">
                <a:solidFill>
                  <a:sysClr val="windowText" lastClr="000000"/>
                </a:solidFill>
                <a:hlinkClick r:id="rId3"/>
              </a:rPr>
              <a:t>A vector space model for automatic indexing</a:t>
            </a:r>
            <a:r>
              <a:rPr lang="en-GB" sz="1050" kern="0" dirty="0">
                <a:solidFill>
                  <a:sysClr val="windowText" lastClr="000000"/>
                </a:solidFill>
              </a:rPr>
              <a:t>, Communications of the ACM, Nov. 1975</a:t>
            </a:r>
          </a:p>
        </p:txBody>
      </p:sp>
      <p:sp>
        <p:nvSpPr>
          <p:cNvPr id="6" name="Right Brace 5">
            <a:extLst>
              <a:ext uri="{FF2B5EF4-FFF2-40B4-BE49-F238E27FC236}">
                <a16:creationId xmlns:a16="http://schemas.microsoft.com/office/drawing/2014/main" id="{A0F31948-530B-4B78-8FBC-9241716EBA2A}"/>
              </a:ext>
            </a:extLst>
          </p:cNvPr>
          <p:cNvSpPr/>
          <p:nvPr/>
        </p:nvSpPr>
        <p:spPr>
          <a:xfrm rot="5400000">
            <a:off x="4454134" y="3236223"/>
            <a:ext cx="462456" cy="2919742"/>
          </a:xfrm>
          <a:prstGeom prst="rightBrac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9DC46174-9552-4724-882D-365541444B6B}"/>
              </a:ext>
            </a:extLst>
          </p:cNvPr>
          <p:cNvSpPr txBox="1"/>
          <p:nvPr/>
        </p:nvSpPr>
        <p:spPr>
          <a:xfrm flipH="1">
            <a:off x="4335104" y="5037164"/>
            <a:ext cx="700515" cy="461665"/>
          </a:xfrm>
          <a:prstGeom prst="rect">
            <a:avLst/>
          </a:prstGeom>
          <a:noFill/>
        </p:spPr>
        <p:txBody>
          <a:bodyPr wrap="square" rtlCol="0">
            <a:spAutoFit/>
          </a:bodyPr>
          <a:lstStyle/>
          <a:p>
            <a:pPr algn="ctr"/>
            <a:r>
              <a:rPr lang="en-US" sz="2400" dirty="0" err="1">
                <a:latin typeface="Segoe Print" panose="02000600000000000000" pitchFamily="2" charset="0"/>
              </a:rPr>
              <a:t>idf</a:t>
            </a:r>
            <a:endParaRPr lang="en-GB" sz="2400" dirty="0">
              <a:latin typeface="Segoe Print" panose="02000600000000000000" pitchFamily="2" charset="0"/>
            </a:endParaRPr>
          </a:p>
        </p:txBody>
      </p:sp>
    </p:spTree>
    <p:extLst>
      <p:ext uri="{BB962C8B-B14F-4D97-AF65-F5344CB8AC3E}">
        <p14:creationId xmlns:p14="http://schemas.microsoft.com/office/powerpoint/2010/main" val="20586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B272-155B-43CF-80DD-78BDCF9702D9}"/>
              </a:ext>
            </a:extLst>
          </p:cNvPr>
          <p:cNvSpPr>
            <a:spLocks noGrp="1"/>
          </p:cNvSpPr>
          <p:nvPr>
            <p:ph type="title"/>
          </p:nvPr>
        </p:nvSpPr>
        <p:spPr/>
        <p:txBody>
          <a:bodyPr>
            <a:normAutofit/>
          </a:bodyPr>
          <a:lstStyle/>
          <a:p>
            <a:r>
              <a:rPr lang="en-US" sz="4000" dirty="0"/>
              <a:t>Notions of similarity</a:t>
            </a:r>
            <a:endParaRPr lang="en-GB" sz="4000" dirty="0"/>
          </a:p>
        </p:txBody>
      </p:sp>
      <p:pic>
        <p:nvPicPr>
          <p:cNvPr id="5" name="Content Placeholder 4">
            <a:extLst>
              <a:ext uri="{FF2B5EF4-FFF2-40B4-BE49-F238E27FC236}">
                <a16:creationId xmlns:a16="http://schemas.microsoft.com/office/drawing/2014/main" id="{72DF9BF6-B288-46B8-A06A-9D395D9FD974}"/>
              </a:ext>
            </a:extLst>
          </p:cNvPr>
          <p:cNvPicPr>
            <a:picLocks noGrp="1" noChangeAspect="1"/>
          </p:cNvPicPr>
          <p:nvPr>
            <p:ph idx="1"/>
          </p:nvPr>
        </p:nvPicPr>
        <p:blipFill>
          <a:blip r:embed="rId2"/>
          <a:stretch>
            <a:fillRect/>
          </a:stretch>
        </p:blipFill>
        <p:spPr>
          <a:xfrm>
            <a:off x="6106510" y="2617076"/>
            <a:ext cx="5624075" cy="2742129"/>
          </a:xfrm>
          <a:prstGeom prst="rect">
            <a:avLst/>
          </a:prstGeom>
        </p:spPr>
      </p:pic>
      <p:sp>
        <p:nvSpPr>
          <p:cNvPr id="4" name="Text Placeholder 3">
            <a:extLst>
              <a:ext uri="{FF2B5EF4-FFF2-40B4-BE49-F238E27FC236}">
                <a16:creationId xmlns:a16="http://schemas.microsoft.com/office/drawing/2014/main" id="{6E31A370-5A33-4A63-86D7-B6EAF70D3FEA}"/>
              </a:ext>
            </a:extLst>
          </p:cNvPr>
          <p:cNvSpPr>
            <a:spLocks noGrp="1"/>
          </p:cNvSpPr>
          <p:nvPr>
            <p:ph type="body" sz="half" idx="2"/>
          </p:nvPr>
        </p:nvSpPr>
        <p:spPr>
          <a:xfrm>
            <a:off x="1146706" y="2617076"/>
            <a:ext cx="4371226" cy="3641834"/>
          </a:xfrm>
        </p:spPr>
        <p:txBody>
          <a:bodyPr>
            <a:normAutofit fontScale="92500" lnSpcReduction="20000"/>
          </a:bodyPr>
          <a:lstStyle/>
          <a:p>
            <a:r>
              <a:rPr lang="en-US" sz="2000" dirty="0"/>
              <a:t>Two terms are similar if their feature vectors are close</a:t>
            </a:r>
          </a:p>
          <a:p>
            <a:r>
              <a:rPr lang="en-US" sz="2000" dirty="0"/>
              <a:t>But different feature spaces may capture different notions of similarity</a:t>
            </a:r>
          </a:p>
          <a:p>
            <a:pPr>
              <a:spcBef>
                <a:spcPts val="1800"/>
              </a:spcBef>
            </a:pPr>
            <a:r>
              <a:rPr lang="en-US" sz="2000" dirty="0"/>
              <a:t>Is </a:t>
            </a:r>
            <a:r>
              <a:rPr lang="en-US" sz="2000" i="1" dirty="0"/>
              <a:t>Seattle</a:t>
            </a:r>
            <a:r>
              <a:rPr lang="en-US" sz="2000" dirty="0"/>
              <a:t> more similar to…</a:t>
            </a:r>
          </a:p>
          <a:p>
            <a:pPr algn="ctr"/>
            <a:r>
              <a:rPr lang="en-US" sz="2000" i="1" dirty="0"/>
              <a:t>Sydney</a:t>
            </a:r>
            <a:r>
              <a:rPr lang="en-US" sz="2000" dirty="0"/>
              <a:t> (</a:t>
            </a:r>
            <a:r>
              <a:rPr lang="en-US" sz="1900" dirty="0"/>
              <a:t>similar </a:t>
            </a:r>
            <a:r>
              <a:rPr lang="en-US" sz="1900" i="1" u="sng" dirty="0"/>
              <a:t>type</a:t>
            </a:r>
            <a:r>
              <a:rPr lang="en-US" sz="2000" dirty="0"/>
              <a:t>)</a:t>
            </a:r>
          </a:p>
          <a:p>
            <a:pPr algn="ctr">
              <a:spcBef>
                <a:spcPts val="300"/>
              </a:spcBef>
            </a:pPr>
            <a:r>
              <a:rPr lang="en-US" sz="2000" dirty="0"/>
              <a:t>or</a:t>
            </a:r>
          </a:p>
          <a:p>
            <a:pPr algn="ctr">
              <a:spcBef>
                <a:spcPts val="300"/>
              </a:spcBef>
            </a:pPr>
            <a:r>
              <a:rPr lang="en-US" sz="2000" i="1" dirty="0"/>
              <a:t>Seahawks</a:t>
            </a:r>
            <a:r>
              <a:rPr lang="en-US" sz="2000" dirty="0"/>
              <a:t> (</a:t>
            </a:r>
            <a:r>
              <a:rPr lang="en-US" sz="1900" dirty="0"/>
              <a:t>similar </a:t>
            </a:r>
            <a:r>
              <a:rPr lang="en-US" sz="1900" i="1" u="sng" dirty="0"/>
              <a:t>topic</a:t>
            </a:r>
            <a:r>
              <a:rPr lang="en-US" sz="2000" dirty="0"/>
              <a:t>)</a:t>
            </a:r>
          </a:p>
          <a:p>
            <a:pPr>
              <a:spcBef>
                <a:spcPts val="1800"/>
              </a:spcBef>
            </a:pPr>
            <a:r>
              <a:rPr lang="en-US" sz="2000" dirty="0"/>
              <a:t>Depends on your choice of features</a:t>
            </a:r>
            <a:endParaRPr lang="en-GB" sz="2000" dirty="0"/>
          </a:p>
        </p:txBody>
      </p:sp>
    </p:spTree>
    <p:extLst>
      <p:ext uri="{BB962C8B-B14F-4D97-AF65-F5344CB8AC3E}">
        <p14:creationId xmlns:p14="http://schemas.microsoft.com/office/powerpoint/2010/main" val="3573405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CC3EB9-B392-4195-B5B6-C4ED44DC20B8}"/>
              </a:ext>
            </a:extLst>
          </p:cNvPr>
          <p:cNvPicPr>
            <a:picLocks noChangeAspect="1"/>
          </p:cNvPicPr>
          <p:nvPr/>
        </p:nvPicPr>
        <p:blipFill rotWithShape="1">
          <a:blip r:embed="rId2"/>
          <a:srcRect l="15152" t="4262" r="13028" b="23439"/>
          <a:stretch/>
        </p:blipFill>
        <p:spPr>
          <a:xfrm>
            <a:off x="2058505" y="1915420"/>
            <a:ext cx="3035545" cy="395073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E9A87463-71DE-4580-A9D0-CDFA198FA501}"/>
              </a:ext>
            </a:extLst>
          </p:cNvPr>
          <p:cNvSpPr>
            <a:spLocks noGrp="1"/>
          </p:cNvSpPr>
          <p:nvPr>
            <p:ph type="title"/>
          </p:nvPr>
        </p:nvSpPr>
        <p:spPr/>
        <p:txBody>
          <a:bodyPr/>
          <a:lstStyle/>
          <a:p>
            <a:r>
              <a:rPr lang="en-US" dirty="0"/>
              <a:t>Reading materials</a:t>
            </a:r>
            <a:endParaRPr lang="en-GB" dirty="0"/>
          </a:p>
        </p:txBody>
      </p:sp>
      <p:sp>
        <p:nvSpPr>
          <p:cNvPr id="5" name="Content Placeholder 4">
            <a:extLst>
              <a:ext uri="{FF2B5EF4-FFF2-40B4-BE49-F238E27FC236}">
                <a16:creationId xmlns:a16="http://schemas.microsoft.com/office/drawing/2014/main" id="{6512F6FE-8EA0-426C-8AA3-9ECE25979486}"/>
              </a:ext>
            </a:extLst>
          </p:cNvPr>
          <p:cNvSpPr>
            <a:spLocks noGrp="1"/>
          </p:cNvSpPr>
          <p:nvPr>
            <p:ph sz="half" idx="2"/>
          </p:nvPr>
        </p:nvSpPr>
        <p:spPr>
          <a:xfrm>
            <a:off x="1141410" y="6164316"/>
            <a:ext cx="4878391" cy="614854"/>
          </a:xfrm>
        </p:spPr>
        <p:txBody>
          <a:bodyPr>
            <a:normAutofit/>
          </a:bodyPr>
          <a:lstStyle/>
          <a:p>
            <a:pPr marL="0" indent="0" algn="ctr">
              <a:buNone/>
            </a:pPr>
            <a:r>
              <a:rPr lang="en-US" sz="1900" dirty="0"/>
              <a:t>Book: </a:t>
            </a:r>
            <a:r>
              <a:rPr lang="en-US" sz="1900" dirty="0">
                <a:hlinkClick r:id="rId3"/>
              </a:rPr>
              <a:t>http://bit.ly/neuralir-intro</a:t>
            </a:r>
            <a:endParaRPr lang="en-GB" sz="1900" dirty="0"/>
          </a:p>
        </p:txBody>
      </p:sp>
      <p:sp>
        <p:nvSpPr>
          <p:cNvPr id="7" name="Content Placeholder 6">
            <a:extLst>
              <a:ext uri="{FF2B5EF4-FFF2-40B4-BE49-F238E27FC236}">
                <a16:creationId xmlns:a16="http://schemas.microsoft.com/office/drawing/2014/main" id="{2349F4A4-8FA9-4957-BD12-A0B3884C5623}"/>
              </a:ext>
            </a:extLst>
          </p:cNvPr>
          <p:cNvSpPr>
            <a:spLocks noGrp="1"/>
          </p:cNvSpPr>
          <p:nvPr>
            <p:ph sz="quarter" idx="4"/>
          </p:nvPr>
        </p:nvSpPr>
        <p:spPr>
          <a:xfrm>
            <a:off x="6172200" y="6164316"/>
            <a:ext cx="4875210" cy="614854"/>
          </a:xfrm>
        </p:spPr>
        <p:txBody>
          <a:bodyPr>
            <a:normAutofit fontScale="77500" lnSpcReduction="20000"/>
          </a:bodyPr>
          <a:lstStyle/>
          <a:p>
            <a:pPr marL="0" indent="0" algn="ctr">
              <a:buNone/>
            </a:pPr>
            <a:r>
              <a:rPr lang="en-US" dirty="0"/>
              <a:t>Slides: </a:t>
            </a:r>
            <a:r>
              <a:rPr lang="en-US" dirty="0">
                <a:hlinkClick r:id="rId4"/>
              </a:rPr>
              <a:t>http://bit.ly/neuralir-lecture-mar2018</a:t>
            </a:r>
            <a:endParaRPr lang="en-GB" dirty="0"/>
          </a:p>
        </p:txBody>
      </p:sp>
      <p:pic>
        <p:nvPicPr>
          <p:cNvPr id="9" name="Picture 8">
            <a:extLst>
              <a:ext uri="{FF2B5EF4-FFF2-40B4-BE49-F238E27FC236}">
                <a16:creationId xmlns:a16="http://schemas.microsoft.com/office/drawing/2014/main" id="{9F79A59C-CC99-4D47-8AFF-E9B2E489C124}"/>
              </a:ext>
            </a:extLst>
          </p:cNvPr>
          <p:cNvPicPr>
            <a:picLocks noChangeAspect="1"/>
          </p:cNvPicPr>
          <p:nvPr/>
        </p:nvPicPr>
        <p:blipFill>
          <a:blip r:embed="rId5"/>
          <a:stretch>
            <a:fillRect/>
          </a:stretch>
        </p:blipFill>
        <p:spPr>
          <a:xfrm>
            <a:off x="6459992" y="2680582"/>
            <a:ext cx="4299626" cy="242086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A644F462-566C-4215-AAB1-9F4EC8767685}"/>
              </a:ext>
            </a:extLst>
          </p:cNvPr>
          <p:cNvSpPr txBox="1"/>
          <p:nvPr/>
        </p:nvSpPr>
        <p:spPr>
          <a:xfrm rot="18008126">
            <a:off x="75566" y="4452306"/>
            <a:ext cx="1844102" cy="400110"/>
          </a:xfrm>
          <a:prstGeom prst="rect">
            <a:avLst/>
          </a:prstGeom>
          <a:noFill/>
        </p:spPr>
        <p:txBody>
          <a:bodyPr wrap="square" rtlCol="0">
            <a:spAutoFit/>
          </a:bodyPr>
          <a:lstStyle/>
          <a:p>
            <a:pPr algn="r"/>
            <a:r>
              <a:rPr lang="en-US" sz="2000" dirty="0"/>
              <a:t>Under review</a:t>
            </a:r>
            <a:endParaRPr lang="en-GB" sz="2000" dirty="0"/>
          </a:p>
        </p:txBody>
      </p:sp>
      <p:sp>
        <p:nvSpPr>
          <p:cNvPr id="12" name="Arc 11">
            <a:extLst>
              <a:ext uri="{FF2B5EF4-FFF2-40B4-BE49-F238E27FC236}">
                <a16:creationId xmlns:a16="http://schemas.microsoft.com/office/drawing/2014/main" id="{77427EF8-72A7-4A7C-B538-B5F0DE9D3A70}"/>
              </a:ext>
            </a:extLst>
          </p:cNvPr>
          <p:cNvSpPr/>
          <p:nvPr/>
        </p:nvSpPr>
        <p:spPr>
          <a:xfrm rot="1401885">
            <a:off x="1466682" y="3359343"/>
            <a:ext cx="993227" cy="1371600"/>
          </a:xfrm>
          <a:prstGeom prst="arc">
            <a:avLst>
              <a:gd name="adj1" fmla="val 10862927"/>
              <a:gd name="adj2" fmla="val 17301048"/>
            </a:avLst>
          </a:prstGeom>
          <a:ln w="28575">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98464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3438-1A89-41E7-8ABE-754BBA79CF68}"/>
              </a:ext>
            </a:extLst>
          </p:cNvPr>
          <p:cNvSpPr>
            <a:spLocks noGrp="1"/>
          </p:cNvSpPr>
          <p:nvPr>
            <p:ph type="title"/>
          </p:nvPr>
        </p:nvSpPr>
        <p:spPr>
          <a:xfrm>
            <a:off x="1141413" y="609600"/>
            <a:ext cx="4631056" cy="1639886"/>
          </a:xfrm>
        </p:spPr>
        <p:txBody>
          <a:bodyPr>
            <a:normAutofit/>
          </a:bodyPr>
          <a:lstStyle/>
          <a:p>
            <a:r>
              <a:rPr lang="en-US" sz="4000" dirty="0"/>
              <a:t>Notions of similarity</a:t>
            </a:r>
            <a:endParaRPr lang="en-GB" sz="4000" dirty="0"/>
          </a:p>
        </p:txBody>
      </p:sp>
      <p:sp>
        <p:nvSpPr>
          <p:cNvPr id="4" name="Text Placeholder 3">
            <a:extLst>
              <a:ext uri="{FF2B5EF4-FFF2-40B4-BE49-F238E27FC236}">
                <a16:creationId xmlns:a16="http://schemas.microsoft.com/office/drawing/2014/main" id="{A1D11D6E-0BFB-4736-9250-8B731C41ED71}"/>
              </a:ext>
            </a:extLst>
          </p:cNvPr>
          <p:cNvSpPr>
            <a:spLocks noGrp="1"/>
          </p:cNvSpPr>
          <p:nvPr>
            <p:ph type="body" sz="half" idx="2"/>
          </p:nvPr>
        </p:nvSpPr>
        <p:spPr>
          <a:xfrm>
            <a:off x="1141411" y="2436354"/>
            <a:ext cx="4631058" cy="627411"/>
          </a:xfrm>
        </p:spPr>
        <p:txBody>
          <a:bodyPr>
            <a:normAutofit/>
          </a:bodyPr>
          <a:lstStyle/>
          <a:p>
            <a:pPr algn="ctr">
              <a:lnSpc>
                <a:spcPct val="150000"/>
              </a:lnSpc>
              <a:spcBef>
                <a:spcPts val="0"/>
              </a:spcBef>
              <a:spcAft>
                <a:spcPts val="600"/>
              </a:spcAft>
            </a:pPr>
            <a:r>
              <a:rPr lang="en-US" sz="2000" dirty="0"/>
              <a:t>Consider the following toy corpus…</a:t>
            </a:r>
            <a:endParaRPr lang="en-GB" sz="2100" dirty="0"/>
          </a:p>
        </p:txBody>
      </p:sp>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a:blip r:embed="rId2"/>
          <a:stretch>
            <a:fillRect/>
          </a:stretch>
        </p:blipFill>
        <p:spPr>
          <a:xfrm>
            <a:off x="6462666" y="756041"/>
            <a:ext cx="5721018" cy="6096851"/>
          </a:xfrm>
          <a:prstGeom prst="rect">
            <a:avLst/>
          </a:prstGeom>
        </p:spPr>
      </p:pic>
      <p:pic>
        <p:nvPicPr>
          <p:cNvPr id="7" name="Picture 6">
            <a:extLst>
              <a:ext uri="{FF2B5EF4-FFF2-40B4-BE49-F238E27FC236}">
                <a16:creationId xmlns:a16="http://schemas.microsoft.com/office/drawing/2014/main" id="{E2E21555-A966-4CB0-A310-9EAD565491F0}"/>
              </a:ext>
            </a:extLst>
          </p:cNvPr>
          <p:cNvPicPr>
            <a:picLocks noChangeAspect="1"/>
          </p:cNvPicPr>
          <p:nvPr/>
        </p:nvPicPr>
        <p:blipFill rotWithShape="1">
          <a:blip r:embed="rId3"/>
          <a:srcRect t="15415"/>
          <a:stretch/>
        </p:blipFill>
        <p:spPr>
          <a:xfrm>
            <a:off x="556185" y="3063765"/>
            <a:ext cx="5801510" cy="1739674"/>
          </a:xfrm>
          <a:prstGeom prst="rect">
            <a:avLst/>
          </a:prstGeom>
        </p:spPr>
      </p:pic>
      <p:sp>
        <p:nvSpPr>
          <p:cNvPr id="8" name="Text Placeholder 3">
            <a:extLst>
              <a:ext uri="{FF2B5EF4-FFF2-40B4-BE49-F238E27FC236}">
                <a16:creationId xmlns:a16="http://schemas.microsoft.com/office/drawing/2014/main" id="{495C00CE-298F-4C86-A960-90C4AD60248E}"/>
              </a:ext>
            </a:extLst>
          </p:cNvPr>
          <p:cNvSpPr txBox="1">
            <a:spLocks/>
          </p:cNvSpPr>
          <p:nvPr/>
        </p:nvSpPr>
        <p:spPr>
          <a:xfrm>
            <a:off x="1141411" y="4937900"/>
            <a:ext cx="4631058" cy="1641721"/>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pPr>
            <a:r>
              <a:rPr lang="en-US" sz="2000" dirty="0"/>
              <a:t>Now consider the different vector representations of terms you can derive from this corpus and how the items that are similar differ in these vector spaces</a:t>
            </a:r>
            <a:endParaRPr lang="en-GB" sz="2100" dirty="0"/>
          </a:p>
        </p:txBody>
      </p:sp>
      <p:cxnSp>
        <p:nvCxnSpPr>
          <p:cNvPr id="5" name="Straight Arrow Connector 4">
            <a:extLst>
              <a:ext uri="{FF2B5EF4-FFF2-40B4-BE49-F238E27FC236}">
                <a16:creationId xmlns:a16="http://schemas.microsoft.com/office/drawing/2014/main" id="{87602CF7-A7AE-4AA4-8C61-BB22EA84945F}"/>
              </a:ext>
            </a:extLst>
          </p:cNvPr>
          <p:cNvCxnSpPr>
            <a:cxnSpLocks/>
          </p:cNvCxnSpPr>
          <p:nvPr/>
        </p:nvCxnSpPr>
        <p:spPr>
          <a:xfrm>
            <a:off x="5772469" y="5758760"/>
            <a:ext cx="644097" cy="906"/>
          </a:xfrm>
          <a:prstGeom prst="straightConnector1">
            <a:avLst/>
          </a:prstGeom>
          <a:ln w="571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341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3438-1A89-41E7-8ABE-754BBA79CF68}"/>
              </a:ext>
            </a:extLst>
          </p:cNvPr>
          <p:cNvSpPr>
            <a:spLocks noGrp="1"/>
          </p:cNvSpPr>
          <p:nvPr>
            <p:ph type="title"/>
          </p:nvPr>
        </p:nvSpPr>
        <p:spPr>
          <a:xfrm>
            <a:off x="1141413" y="609600"/>
            <a:ext cx="4631056" cy="1639886"/>
          </a:xfrm>
        </p:spPr>
        <p:txBody>
          <a:bodyPr>
            <a:normAutofit/>
          </a:bodyPr>
          <a:lstStyle/>
          <a:p>
            <a:r>
              <a:rPr lang="en-US" sz="4000" dirty="0"/>
              <a:t>Notions of similarity</a:t>
            </a:r>
            <a:endParaRPr lang="en-GB" sz="4000" dirty="0"/>
          </a:p>
        </p:txBody>
      </p:sp>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rotWithShape="1">
          <a:blip r:embed="rId2"/>
          <a:srcRect l="5491" t="3983" r="2236" b="67866"/>
          <a:stretch/>
        </p:blipFill>
        <p:spPr>
          <a:xfrm>
            <a:off x="1111234" y="3332876"/>
            <a:ext cx="9969532" cy="3241343"/>
          </a:xfrm>
          <a:prstGeom prst="rect">
            <a:avLst/>
          </a:prstGeom>
        </p:spPr>
      </p:pic>
      <p:pic>
        <p:nvPicPr>
          <p:cNvPr id="12" name="Picture 11">
            <a:extLst>
              <a:ext uri="{FF2B5EF4-FFF2-40B4-BE49-F238E27FC236}">
                <a16:creationId xmlns:a16="http://schemas.microsoft.com/office/drawing/2014/main" id="{4D6C6023-B480-4825-8DD0-478C954E1A41}"/>
              </a:ext>
            </a:extLst>
          </p:cNvPr>
          <p:cNvPicPr>
            <a:picLocks noChangeAspect="1"/>
          </p:cNvPicPr>
          <p:nvPr/>
        </p:nvPicPr>
        <p:blipFill rotWithShape="1">
          <a:blip r:embed="rId3"/>
          <a:srcRect t="15415"/>
          <a:stretch/>
        </p:blipFill>
        <p:spPr>
          <a:xfrm>
            <a:off x="4827935" y="1379649"/>
            <a:ext cx="5801510" cy="1739674"/>
          </a:xfrm>
          <a:prstGeom prst="rect">
            <a:avLst/>
          </a:prstGeom>
        </p:spPr>
      </p:pic>
      <p:sp>
        <p:nvSpPr>
          <p:cNvPr id="3" name="Arc 2">
            <a:extLst>
              <a:ext uri="{FF2B5EF4-FFF2-40B4-BE49-F238E27FC236}">
                <a16:creationId xmlns:a16="http://schemas.microsoft.com/office/drawing/2014/main" id="{59BD15BD-DC76-4ACB-BBFA-967BA1FCA5C0}"/>
              </a:ext>
            </a:extLst>
          </p:cNvPr>
          <p:cNvSpPr/>
          <p:nvPr/>
        </p:nvSpPr>
        <p:spPr>
          <a:xfrm>
            <a:off x="7741391" y="3620814"/>
            <a:ext cx="778878" cy="581899"/>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Arc 6">
            <a:extLst>
              <a:ext uri="{FF2B5EF4-FFF2-40B4-BE49-F238E27FC236}">
                <a16:creationId xmlns:a16="http://schemas.microsoft.com/office/drawing/2014/main" id="{655E07A9-7EA2-4AD4-97C3-B1992387B7BF}"/>
              </a:ext>
            </a:extLst>
          </p:cNvPr>
          <p:cNvSpPr/>
          <p:nvPr/>
        </p:nvSpPr>
        <p:spPr>
          <a:xfrm>
            <a:off x="7741391" y="4662597"/>
            <a:ext cx="778878" cy="581899"/>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1A3BF447-2348-4381-8920-5472D7F46864}"/>
              </a:ext>
            </a:extLst>
          </p:cNvPr>
          <p:cNvSpPr txBox="1"/>
          <p:nvPr/>
        </p:nvSpPr>
        <p:spPr>
          <a:xfrm>
            <a:off x="8356767" y="6374164"/>
            <a:ext cx="3758771" cy="400110"/>
          </a:xfrm>
          <a:prstGeom prst="rect">
            <a:avLst/>
          </a:prstGeom>
          <a:noFill/>
        </p:spPr>
        <p:txBody>
          <a:bodyPr wrap="square" rtlCol="0">
            <a:spAutoFit/>
          </a:bodyPr>
          <a:lstStyle/>
          <a:p>
            <a:pPr algn="r"/>
            <a:r>
              <a:rPr lang="en-US" sz="2000" dirty="0"/>
              <a:t>Topical or Syntagmatic similarity</a:t>
            </a:r>
            <a:endParaRPr lang="en-GB" sz="2000" dirty="0"/>
          </a:p>
        </p:txBody>
      </p:sp>
    </p:spTree>
    <p:extLst>
      <p:ext uri="{BB962C8B-B14F-4D97-AF65-F5344CB8AC3E}">
        <p14:creationId xmlns:p14="http://schemas.microsoft.com/office/powerpoint/2010/main" val="35725126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3438-1A89-41E7-8ABE-754BBA79CF68}"/>
              </a:ext>
            </a:extLst>
          </p:cNvPr>
          <p:cNvSpPr>
            <a:spLocks noGrp="1"/>
          </p:cNvSpPr>
          <p:nvPr>
            <p:ph type="title"/>
          </p:nvPr>
        </p:nvSpPr>
        <p:spPr>
          <a:xfrm>
            <a:off x="1141413" y="609600"/>
            <a:ext cx="4631056" cy="1639886"/>
          </a:xfrm>
        </p:spPr>
        <p:txBody>
          <a:bodyPr>
            <a:normAutofit/>
          </a:bodyPr>
          <a:lstStyle/>
          <a:p>
            <a:r>
              <a:rPr lang="en-US" sz="4000" dirty="0"/>
              <a:t>Notions of similarity</a:t>
            </a:r>
            <a:endParaRPr lang="en-GB" sz="4000" dirty="0"/>
          </a:p>
        </p:txBody>
      </p:sp>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rotWithShape="1">
          <a:blip r:embed="rId2"/>
          <a:srcRect l="5491" t="70572" r="2236" b="1950"/>
          <a:stretch/>
        </p:blipFill>
        <p:spPr>
          <a:xfrm>
            <a:off x="1111234" y="3335985"/>
            <a:ext cx="9969532" cy="3163823"/>
          </a:xfrm>
          <a:prstGeom prst="rect">
            <a:avLst/>
          </a:prstGeom>
        </p:spPr>
      </p:pic>
      <p:pic>
        <p:nvPicPr>
          <p:cNvPr id="12" name="Picture 11">
            <a:extLst>
              <a:ext uri="{FF2B5EF4-FFF2-40B4-BE49-F238E27FC236}">
                <a16:creationId xmlns:a16="http://schemas.microsoft.com/office/drawing/2014/main" id="{4D6C6023-B480-4825-8DD0-478C954E1A41}"/>
              </a:ext>
            </a:extLst>
          </p:cNvPr>
          <p:cNvPicPr>
            <a:picLocks noChangeAspect="1"/>
          </p:cNvPicPr>
          <p:nvPr/>
        </p:nvPicPr>
        <p:blipFill rotWithShape="1">
          <a:blip r:embed="rId3"/>
          <a:srcRect t="15415"/>
          <a:stretch/>
        </p:blipFill>
        <p:spPr>
          <a:xfrm>
            <a:off x="4827935" y="1379649"/>
            <a:ext cx="5801510" cy="1739674"/>
          </a:xfrm>
          <a:prstGeom prst="rect">
            <a:avLst/>
          </a:prstGeom>
        </p:spPr>
      </p:pic>
      <p:sp>
        <p:nvSpPr>
          <p:cNvPr id="9" name="Arc 8">
            <a:extLst>
              <a:ext uri="{FF2B5EF4-FFF2-40B4-BE49-F238E27FC236}">
                <a16:creationId xmlns:a16="http://schemas.microsoft.com/office/drawing/2014/main" id="{00E0F78A-AD88-44D8-B023-801CFAD7E227}"/>
              </a:ext>
            </a:extLst>
          </p:cNvPr>
          <p:cNvSpPr/>
          <p:nvPr/>
        </p:nvSpPr>
        <p:spPr>
          <a:xfrm>
            <a:off x="10587530" y="3620814"/>
            <a:ext cx="778878" cy="1053917"/>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a:extLst>
              <a:ext uri="{FF2B5EF4-FFF2-40B4-BE49-F238E27FC236}">
                <a16:creationId xmlns:a16="http://schemas.microsoft.com/office/drawing/2014/main" id="{21A57A0B-79BD-4CD0-9E7F-7DE298550EAB}"/>
              </a:ext>
            </a:extLst>
          </p:cNvPr>
          <p:cNvSpPr/>
          <p:nvPr/>
        </p:nvSpPr>
        <p:spPr>
          <a:xfrm>
            <a:off x="10587530" y="4166037"/>
            <a:ext cx="778878" cy="1053917"/>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358EEE1D-9871-43F3-9D8E-C4D3D637BA30}"/>
              </a:ext>
            </a:extLst>
          </p:cNvPr>
          <p:cNvSpPr txBox="1"/>
          <p:nvPr/>
        </p:nvSpPr>
        <p:spPr>
          <a:xfrm>
            <a:off x="8356767" y="6374164"/>
            <a:ext cx="3758771" cy="400110"/>
          </a:xfrm>
          <a:prstGeom prst="rect">
            <a:avLst/>
          </a:prstGeom>
          <a:noFill/>
        </p:spPr>
        <p:txBody>
          <a:bodyPr wrap="square" rtlCol="0">
            <a:spAutoFit/>
          </a:bodyPr>
          <a:lstStyle/>
          <a:p>
            <a:pPr algn="r"/>
            <a:r>
              <a:rPr lang="en-US" sz="2000" dirty="0"/>
              <a:t>Typical or Paradigmatic similarity</a:t>
            </a:r>
            <a:endParaRPr lang="en-GB" sz="2000" dirty="0"/>
          </a:p>
        </p:txBody>
      </p:sp>
    </p:spTree>
    <p:extLst>
      <p:ext uri="{BB962C8B-B14F-4D97-AF65-F5344CB8AC3E}">
        <p14:creationId xmlns:p14="http://schemas.microsoft.com/office/powerpoint/2010/main" val="14542039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3438-1A89-41E7-8ABE-754BBA79CF68}"/>
              </a:ext>
            </a:extLst>
          </p:cNvPr>
          <p:cNvSpPr>
            <a:spLocks noGrp="1"/>
          </p:cNvSpPr>
          <p:nvPr>
            <p:ph type="title"/>
          </p:nvPr>
        </p:nvSpPr>
        <p:spPr>
          <a:xfrm>
            <a:off x="1141413" y="609600"/>
            <a:ext cx="4631056" cy="1639886"/>
          </a:xfrm>
        </p:spPr>
        <p:txBody>
          <a:bodyPr>
            <a:normAutofit/>
          </a:bodyPr>
          <a:lstStyle/>
          <a:p>
            <a:r>
              <a:rPr lang="en-US" sz="4000" dirty="0"/>
              <a:t>Notions of similarity</a:t>
            </a:r>
            <a:endParaRPr lang="en-GB" sz="4000" dirty="0"/>
          </a:p>
        </p:txBody>
      </p:sp>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rotWithShape="1">
          <a:blip r:embed="rId2"/>
          <a:srcRect l="5491" t="37057" r="2236" b="34830"/>
          <a:stretch/>
        </p:blipFill>
        <p:spPr>
          <a:xfrm>
            <a:off x="1111234" y="3310129"/>
            <a:ext cx="9969532" cy="3236976"/>
          </a:xfrm>
          <a:prstGeom prst="rect">
            <a:avLst/>
          </a:prstGeom>
        </p:spPr>
      </p:pic>
      <p:pic>
        <p:nvPicPr>
          <p:cNvPr id="12" name="Picture 11">
            <a:extLst>
              <a:ext uri="{FF2B5EF4-FFF2-40B4-BE49-F238E27FC236}">
                <a16:creationId xmlns:a16="http://schemas.microsoft.com/office/drawing/2014/main" id="{4D6C6023-B480-4825-8DD0-478C954E1A41}"/>
              </a:ext>
            </a:extLst>
          </p:cNvPr>
          <p:cNvPicPr>
            <a:picLocks noChangeAspect="1"/>
          </p:cNvPicPr>
          <p:nvPr/>
        </p:nvPicPr>
        <p:blipFill rotWithShape="1">
          <a:blip r:embed="rId3"/>
          <a:srcRect t="15415"/>
          <a:stretch/>
        </p:blipFill>
        <p:spPr>
          <a:xfrm>
            <a:off x="4827935" y="1379649"/>
            <a:ext cx="5801510" cy="1739674"/>
          </a:xfrm>
          <a:prstGeom prst="rect">
            <a:avLst/>
          </a:prstGeom>
        </p:spPr>
      </p:pic>
      <p:sp>
        <p:nvSpPr>
          <p:cNvPr id="5" name="TextBox 4">
            <a:extLst>
              <a:ext uri="{FF2B5EF4-FFF2-40B4-BE49-F238E27FC236}">
                <a16:creationId xmlns:a16="http://schemas.microsoft.com/office/drawing/2014/main" id="{A5851CA9-568B-401C-847C-A74BFDE4D161}"/>
              </a:ext>
            </a:extLst>
          </p:cNvPr>
          <p:cNvSpPr txBox="1"/>
          <p:nvPr/>
        </p:nvSpPr>
        <p:spPr>
          <a:xfrm>
            <a:off x="7527147" y="6374164"/>
            <a:ext cx="4588391" cy="400110"/>
          </a:xfrm>
          <a:prstGeom prst="rect">
            <a:avLst/>
          </a:prstGeom>
          <a:noFill/>
        </p:spPr>
        <p:txBody>
          <a:bodyPr wrap="square" rtlCol="0">
            <a:spAutoFit/>
          </a:bodyPr>
          <a:lstStyle/>
          <a:p>
            <a:pPr algn="r"/>
            <a:r>
              <a:rPr lang="en-US" sz="2000" dirty="0"/>
              <a:t>A mix of Topical and Typical similarity</a:t>
            </a:r>
            <a:endParaRPr lang="en-GB" sz="2000" dirty="0"/>
          </a:p>
        </p:txBody>
      </p:sp>
      <p:sp>
        <p:nvSpPr>
          <p:cNvPr id="7" name="Arc 6">
            <a:extLst>
              <a:ext uri="{FF2B5EF4-FFF2-40B4-BE49-F238E27FC236}">
                <a16:creationId xmlns:a16="http://schemas.microsoft.com/office/drawing/2014/main" id="{C10AC99B-296E-4A8C-9412-7529B082A635}"/>
              </a:ext>
            </a:extLst>
          </p:cNvPr>
          <p:cNvSpPr/>
          <p:nvPr/>
        </p:nvSpPr>
        <p:spPr>
          <a:xfrm>
            <a:off x="7820104" y="3638980"/>
            <a:ext cx="778878" cy="471562"/>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a:extLst>
              <a:ext uri="{FF2B5EF4-FFF2-40B4-BE49-F238E27FC236}">
                <a16:creationId xmlns:a16="http://schemas.microsoft.com/office/drawing/2014/main" id="{46545C9B-6C77-411B-B5C3-24DB5CED1E5C}"/>
              </a:ext>
            </a:extLst>
          </p:cNvPr>
          <p:cNvSpPr/>
          <p:nvPr/>
        </p:nvSpPr>
        <p:spPr>
          <a:xfrm>
            <a:off x="7820104" y="4317107"/>
            <a:ext cx="778878" cy="854078"/>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1161178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3438-1A89-41E7-8ABE-754BBA79CF68}"/>
              </a:ext>
            </a:extLst>
          </p:cNvPr>
          <p:cNvSpPr>
            <a:spLocks noGrp="1"/>
          </p:cNvSpPr>
          <p:nvPr>
            <p:ph type="title"/>
          </p:nvPr>
        </p:nvSpPr>
        <p:spPr>
          <a:xfrm>
            <a:off x="1141413" y="609600"/>
            <a:ext cx="4631056" cy="1639886"/>
          </a:xfrm>
        </p:spPr>
        <p:txBody>
          <a:bodyPr>
            <a:normAutofit/>
          </a:bodyPr>
          <a:lstStyle/>
          <a:p>
            <a:r>
              <a:rPr lang="en-US" sz="4000" dirty="0"/>
              <a:t>Notions of similarity</a:t>
            </a:r>
            <a:endParaRPr lang="en-GB" sz="4000" dirty="0"/>
          </a:p>
        </p:txBody>
      </p:sp>
      <p:sp>
        <p:nvSpPr>
          <p:cNvPr id="4" name="Text Placeholder 3">
            <a:extLst>
              <a:ext uri="{FF2B5EF4-FFF2-40B4-BE49-F238E27FC236}">
                <a16:creationId xmlns:a16="http://schemas.microsoft.com/office/drawing/2014/main" id="{A1D11D6E-0BFB-4736-9250-8B731C41ED71}"/>
              </a:ext>
            </a:extLst>
          </p:cNvPr>
          <p:cNvSpPr>
            <a:spLocks noGrp="1"/>
          </p:cNvSpPr>
          <p:nvPr>
            <p:ph type="body" sz="half" idx="2"/>
          </p:nvPr>
        </p:nvSpPr>
        <p:spPr>
          <a:xfrm>
            <a:off x="1141411" y="2436354"/>
            <a:ext cx="4631058" cy="627411"/>
          </a:xfrm>
        </p:spPr>
        <p:txBody>
          <a:bodyPr>
            <a:normAutofit/>
          </a:bodyPr>
          <a:lstStyle/>
          <a:p>
            <a:pPr algn="ctr">
              <a:lnSpc>
                <a:spcPct val="150000"/>
              </a:lnSpc>
              <a:spcBef>
                <a:spcPts val="0"/>
              </a:spcBef>
              <a:spcAft>
                <a:spcPts val="600"/>
              </a:spcAft>
            </a:pPr>
            <a:r>
              <a:rPr lang="en-US" sz="2000" dirty="0"/>
              <a:t>Consider the following toy corpus…</a:t>
            </a:r>
            <a:endParaRPr lang="en-GB" sz="2100" dirty="0"/>
          </a:p>
        </p:txBody>
      </p:sp>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a:blip r:embed="rId2"/>
          <a:stretch>
            <a:fillRect/>
          </a:stretch>
        </p:blipFill>
        <p:spPr>
          <a:xfrm>
            <a:off x="6462666" y="756041"/>
            <a:ext cx="5721018" cy="6096851"/>
          </a:xfrm>
          <a:prstGeom prst="rect">
            <a:avLst/>
          </a:prstGeom>
        </p:spPr>
      </p:pic>
      <p:pic>
        <p:nvPicPr>
          <p:cNvPr id="7" name="Picture 6">
            <a:extLst>
              <a:ext uri="{FF2B5EF4-FFF2-40B4-BE49-F238E27FC236}">
                <a16:creationId xmlns:a16="http://schemas.microsoft.com/office/drawing/2014/main" id="{E2E21555-A966-4CB0-A310-9EAD565491F0}"/>
              </a:ext>
            </a:extLst>
          </p:cNvPr>
          <p:cNvPicPr>
            <a:picLocks noChangeAspect="1"/>
          </p:cNvPicPr>
          <p:nvPr/>
        </p:nvPicPr>
        <p:blipFill rotWithShape="1">
          <a:blip r:embed="rId3"/>
          <a:srcRect t="15415"/>
          <a:stretch/>
        </p:blipFill>
        <p:spPr>
          <a:xfrm>
            <a:off x="556185" y="3063765"/>
            <a:ext cx="5801510" cy="1739674"/>
          </a:xfrm>
          <a:prstGeom prst="rect">
            <a:avLst/>
          </a:prstGeom>
        </p:spPr>
      </p:pic>
      <p:sp>
        <p:nvSpPr>
          <p:cNvPr id="8" name="Text Placeholder 3">
            <a:extLst>
              <a:ext uri="{FF2B5EF4-FFF2-40B4-BE49-F238E27FC236}">
                <a16:creationId xmlns:a16="http://schemas.microsoft.com/office/drawing/2014/main" id="{495C00CE-298F-4C86-A960-90C4AD60248E}"/>
              </a:ext>
            </a:extLst>
          </p:cNvPr>
          <p:cNvSpPr txBox="1">
            <a:spLocks/>
          </p:cNvSpPr>
          <p:nvPr/>
        </p:nvSpPr>
        <p:spPr>
          <a:xfrm>
            <a:off x="1141411" y="4937900"/>
            <a:ext cx="4631058" cy="1641721"/>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pPr>
            <a:r>
              <a:rPr lang="en-US" sz="2000" dirty="0"/>
              <a:t>Now consider the different vector representations of terms you can derive from this corpus and how the items that are similar differ in these vector spaces</a:t>
            </a:r>
            <a:endParaRPr lang="en-GB" sz="2100" dirty="0"/>
          </a:p>
        </p:txBody>
      </p:sp>
      <p:cxnSp>
        <p:nvCxnSpPr>
          <p:cNvPr id="5" name="Straight Arrow Connector 4">
            <a:extLst>
              <a:ext uri="{FF2B5EF4-FFF2-40B4-BE49-F238E27FC236}">
                <a16:creationId xmlns:a16="http://schemas.microsoft.com/office/drawing/2014/main" id="{87602CF7-A7AE-4AA4-8C61-BB22EA84945F}"/>
              </a:ext>
            </a:extLst>
          </p:cNvPr>
          <p:cNvCxnSpPr>
            <a:cxnSpLocks/>
          </p:cNvCxnSpPr>
          <p:nvPr/>
        </p:nvCxnSpPr>
        <p:spPr>
          <a:xfrm>
            <a:off x="5772469" y="5758760"/>
            <a:ext cx="644097" cy="906"/>
          </a:xfrm>
          <a:prstGeom prst="straightConnector1">
            <a:avLst/>
          </a:prstGeom>
          <a:ln w="571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3379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0C5BB51F-3D5C-4A7C-B16A-122C5CA884EA}"/>
              </a:ext>
            </a:extLst>
          </p:cNvPr>
          <p:cNvSpPr>
            <a:spLocks noGrp="1"/>
          </p:cNvSpPr>
          <p:nvPr>
            <p:ph type="title"/>
          </p:nvPr>
        </p:nvSpPr>
        <p:spPr>
          <a:xfrm>
            <a:off x="1146704" y="609601"/>
            <a:ext cx="10193958" cy="1052126"/>
          </a:xfrm>
        </p:spPr>
        <p:txBody>
          <a:bodyPr>
            <a:normAutofit/>
          </a:bodyPr>
          <a:lstStyle/>
          <a:p>
            <a:r>
              <a:rPr lang="en-US" sz="4000" dirty="0"/>
              <a:t>Retrieval using vector representations</a:t>
            </a:r>
            <a:endParaRPr lang="en-GB" sz="4000" dirty="0"/>
          </a:p>
        </p:txBody>
      </p:sp>
      <mc:AlternateContent xmlns:mc="http://schemas.openxmlformats.org/markup-compatibility/2006" xmlns:a14="http://schemas.microsoft.com/office/drawing/2010/main">
        <mc:Choice Requires="a14">
          <p:sp>
            <p:nvSpPr>
              <p:cNvPr id="83" name="Text Placeholder 82">
                <a:extLst>
                  <a:ext uri="{FF2B5EF4-FFF2-40B4-BE49-F238E27FC236}">
                    <a16:creationId xmlns:a16="http://schemas.microsoft.com/office/drawing/2014/main" id="{6BDAABD7-FD3F-45D1-9DB7-0AB2CFFBFB4C}"/>
                  </a:ext>
                </a:extLst>
              </p:cNvPr>
              <p:cNvSpPr>
                <a:spLocks noGrp="1"/>
              </p:cNvSpPr>
              <p:nvPr>
                <p:ph type="body" sz="half" idx="2"/>
              </p:nvPr>
            </p:nvSpPr>
            <p:spPr>
              <a:xfrm>
                <a:off x="1142392" y="2175804"/>
                <a:ext cx="5070045" cy="3773051"/>
              </a:xfrm>
            </p:spPr>
            <p:txBody>
              <a:bodyPr>
                <a:normAutofit lnSpcReduction="10000"/>
              </a:bodyPr>
              <a:lstStyle/>
              <a:p>
                <a:pPr>
                  <a:spcBef>
                    <a:spcPts val="1800"/>
                  </a:spcBef>
                </a:pPr>
                <a:r>
                  <a:rPr lang="en-US" sz="2000" dirty="0"/>
                  <a:t>Map both query and candidate documents into the same vector space</a:t>
                </a:r>
              </a:p>
              <a:p>
                <a:pPr>
                  <a:spcBef>
                    <a:spcPts val="1800"/>
                  </a:spcBef>
                </a:pPr>
                <a:r>
                  <a:rPr lang="en-US" sz="2000" dirty="0"/>
                  <a:t>Retrieve documents closest to the query</a:t>
                </a:r>
              </a:p>
              <a:p>
                <a:pPr>
                  <a:spcBef>
                    <a:spcPts val="1800"/>
                  </a:spcBef>
                </a:pPr>
                <a:r>
                  <a:rPr lang="en-US" sz="2000" dirty="0"/>
                  <a:t>e.g., using Salton’s vector space model</a:t>
                </a:r>
              </a:p>
              <a:p>
                <a:pPr>
                  <a:spcBef>
                    <a:spcPts val="1800"/>
                  </a:spcBef>
                </a:pPr>
                <a:endParaRPr lang="en-US" sz="2000" dirty="0"/>
              </a:p>
              <a:p>
                <a:pPr>
                  <a:spcBef>
                    <a:spcPts val="3600"/>
                  </a:spcBef>
                </a:pPr>
                <a:r>
                  <a:rPr lang="en-US" sz="2000" dirty="0"/>
                  <a:t>Where,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𝑞</m:t>
                        </m:r>
                      </m:sub>
                    </m:sSub>
                    <m:r>
                      <a:rPr lang="en-US" sz="2000" i="1">
                        <a:latin typeface="Cambria Math" panose="02040503050406030204" pitchFamily="18" charset="0"/>
                      </a:rPr>
                      <m:t> </m:t>
                    </m:r>
                  </m:oMath>
                </a14:m>
                <a:r>
                  <a:rPr lang="en-US" sz="2000" dirty="0"/>
                  <a:t>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b="0" i="1" smtClean="0">
                            <a:latin typeface="Cambria Math" panose="02040503050406030204" pitchFamily="18" charset="0"/>
                          </a:rPr>
                          <m:t>𝑑</m:t>
                        </m:r>
                      </m:sub>
                    </m:sSub>
                    <m:r>
                      <a:rPr lang="en-US" sz="2000" i="1">
                        <a:latin typeface="Cambria Math" panose="02040503050406030204" pitchFamily="18" charset="0"/>
                      </a:rPr>
                      <m:t> </m:t>
                    </m:r>
                  </m:oMath>
                </a14:m>
                <a:r>
                  <a:rPr lang="en-US" sz="2000" dirty="0"/>
                  <a:t>are vectors of TF-IDF scores over all terms in the vocabulary</a:t>
                </a:r>
                <a:endParaRPr lang="en-GB" sz="2000" dirty="0"/>
              </a:p>
            </p:txBody>
          </p:sp>
        </mc:Choice>
        <mc:Fallback xmlns="">
          <p:sp>
            <p:nvSpPr>
              <p:cNvPr id="83" name="Text Placeholder 82">
                <a:extLst>
                  <a:ext uri="{FF2B5EF4-FFF2-40B4-BE49-F238E27FC236}">
                    <a16:creationId xmlns:a16="http://schemas.microsoft.com/office/drawing/2014/main" id="{6BDAABD7-FD3F-45D1-9DB7-0AB2CFFBFB4C}"/>
                  </a:ext>
                </a:extLst>
              </p:cNvPr>
              <p:cNvSpPr>
                <a:spLocks noGrp="1" noRot="1" noChangeAspect="1" noMove="1" noResize="1" noEditPoints="1" noAdjustHandles="1" noChangeArrowheads="1" noChangeShapeType="1" noTextEdit="1"/>
              </p:cNvSpPr>
              <p:nvPr>
                <p:ph type="body" sz="half" idx="2"/>
              </p:nvPr>
            </p:nvSpPr>
            <p:spPr>
              <a:xfrm>
                <a:off x="1142392" y="2175804"/>
                <a:ext cx="5070045" cy="3773051"/>
              </a:xfrm>
              <a:blipFill>
                <a:blip r:embed="rId2"/>
                <a:stretch>
                  <a:fillRect l="-1202" t="-808"/>
                </a:stretch>
              </a:blipFill>
            </p:spPr>
            <p:txBody>
              <a:bodyPr/>
              <a:lstStyle/>
              <a:p>
                <a:r>
                  <a:rPr lang="en-GB">
                    <a:noFill/>
                  </a:rPr>
                  <a:t> </a:t>
                </a:r>
              </a:p>
            </p:txBody>
          </p:sp>
        </mc:Fallback>
      </mc:AlternateContent>
      <p:grpSp>
        <p:nvGrpSpPr>
          <p:cNvPr id="85" name="Group 84">
            <a:extLst>
              <a:ext uri="{FF2B5EF4-FFF2-40B4-BE49-F238E27FC236}">
                <a16:creationId xmlns:a16="http://schemas.microsoft.com/office/drawing/2014/main" id="{143D3BCD-BCC5-4923-B927-411DCF01B2CE}"/>
              </a:ext>
            </a:extLst>
          </p:cNvPr>
          <p:cNvGrpSpPr/>
          <p:nvPr/>
        </p:nvGrpSpPr>
        <p:grpSpPr>
          <a:xfrm>
            <a:off x="6833993" y="1661728"/>
            <a:ext cx="5792884" cy="4326321"/>
            <a:chOff x="5938643" y="1028772"/>
            <a:chExt cx="5792884" cy="4326321"/>
          </a:xfrm>
        </p:grpSpPr>
        <p:grpSp>
          <p:nvGrpSpPr>
            <p:cNvPr id="49" name="Group 48">
              <a:extLst>
                <a:ext uri="{FF2B5EF4-FFF2-40B4-BE49-F238E27FC236}">
                  <a16:creationId xmlns:a16="http://schemas.microsoft.com/office/drawing/2014/main" id="{FBAAC125-CEC9-4A75-BBB3-D62FF365E7BD}"/>
                </a:ext>
              </a:extLst>
            </p:cNvPr>
            <p:cNvGrpSpPr/>
            <p:nvPr/>
          </p:nvGrpSpPr>
          <p:grpSpPr>
            <a:xfrm>
              <a:off x="5938643" y="1028772"/>
              <a:ext cx="4326321" cy="4326321"/>
              <a:chOff x="7651531" y="1655379"/>
              <a:chExt cx="3489435" cy="3489435"/>
            </a:xfrm>
            <a:scene3d>
              <a:camera prst="perspectiveRelaxed"/>
              <a:lightRig rig="threePt" dir="t"/>
            </a:scene3d>
          </p:grpSpPr>
          <p:sp>
            <p:nvSpPr>
              <p:cNvPr id="14" name="Rectangle 13">
                <a:extLst>
                  <a:ext uri="{FF2B5EF4-FFF2-40B4-BE49-F238E27FC236}">
                    <a16:creationId xmlns:a16="http://schemas.microsoft.com/office/drawing/2014/main" id="{AD12DA45-CFFA-451A-A540-911986644FB0}"/>
                  </a:ext>
                </a:extLst>
              </p:cNvPr>
              <p:cNvSpPr/>
              <p:nvPr/>
            </p:nvSpPr>
            <p:spPr>
              <a:xfrm>
                <a:off x="7651531" y="1655379"/>
                <a:ext cx="3489435" cy="3489435"/>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5EE8FA76-7F55-4EA2-858A-E304BE3FF68A}"/>
                  </a:ext>
                </a:extLst>
              </p:cNvPr>
              <p:cNvCxnSpPr>
                <a:cxnSpLocks/>
              </p:cNvCxnSpPr>
              <p:nvPr/>
            </p:nvCxnSpPr>
            <p:spPr>
              <a:xfrm>
                <a:off x="9396248" y="2015894"/>
                <a:ext cx="0" cy="2768404"/>
              </a:xfrm>
              <a:prstGeom prst="straightConnector1">
                <a:avLst/>
              </a:prstGeom>
              <a:ln>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517FAFF-AF4D-4C07-AC81-8946600118B9}"/>
                  </a:ext>
                </a:extLst>
              </p:cNvPr>
              <p:cNvCxnSpPr>
                <a:cxnSpLocks/>
              </p:cNvCxnSpPr>
              <p:nvPr/>
            </p:nvCxnSpPr>
            <p:spPr>
              <a:xfrm rot="5400000">
                <a:off x="9396248" y="2015894"/>
                <a:ext cx="0" cy="2768404"/>
              </a:xfrm>
              <a:prstGeom prst="straightConnector1">
                <a:avLst/>
              </a:prstGeom>
              <a:ln>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A7B7ADF-38AF-4BCC-AD9A-06688A50EF72}"/>
                  </a:ext>
                </a:extLst>
              </p:cNvPr>
              <p:cNvSpPr/>
              <p:nvPr/>
            </p:nvSpPr>
            <p:spPr>
              <a:xfrm>
                <a:off x="9645650" y="248646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B8E14D5E-F064-4280-A4DE-5C3801F88F3C}"/>
                  </a:ext>
                </a:extLst>
              </p:cNvPr>
              <p:cNvSpPr/>
              <p:nvPr/>
            </p:nvSpPr>
            <p:spPr>
              <a:xfrm>
                <a:off x="9798050" y="263886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7640A895-7634-42EE-819B-BB058AC8DBB9}"/>
                  </a:ext>
                </a:extLst>
              </p:cNvPr>
              <p:cNvSpPr/>
              <p:nvPr/>
            </p:nvSpPr>
            <p:spPr>
              <a:xfrm>
                <a:off x="10005799" y="240391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6B377D54-78BF-41BD-9CBC-0D8B3DE6B078}"/>
                  </a:ext>
                </a:extLst>
              </p:cNvPr>
              <p:cNvSpPr/>
              <p:nvPr/>
            </p:nvSpPr>
            <p:spPr>
              <a:xfrm>
                <a:off x="10152506" y="2666720"/>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06E12EC-0311-4208-A84D-101A9A452854}"/>
                  </a:ext>
                </a:extLst>
              </p:cNvPr>
              <p:cNvSpPr/>
              <p:nvPr/>
            </p:nvSpPr>
            <p:spPr>
              <a:xfrm>
                <a:off x="9763125" y="2381359"/>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9A77E6B-F1C9-4CA5-B8CE-F0DE5E9D1B76}"/>
                  </a:ext>
                </a:extLst>
              </p:cNvPr>
              <p:cNvSpPr/>
              <p:nvPr/>
            </p:nvSpPr>
            <p:spPr>
              <a:xfrm>
                <a:off x="9618474" y="2955158"/>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EEED88A2-9DAE-492F-AE84-2D2C557635F4}"/>
                  </a:ext>
                </a:extLst>
              </p:cNvPr>
              <p:cNvSpPr/>
              <p:nvPr/>
            </p:nvSpPr>
            <p:spPr>
              <a:xfrm>
                <a:off x="10877550" y="285476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DFA10D5-51A0-4875-BC4F-2D78310D8A3F}"/>
                  </a:ext>
                </a:extLst>
              </p:cNvPr>
              <p:cNvSpPr/>
              <p:nvPr/>
            </p:nvSpPr>
            <p:spPr>
              <a:xfrm>
                <a:off x="10208840" y="358035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BBF78533-0B6F-456A-8F2B-F345EA831A55}"/>
                  </a:ext>
                </a:extLst>
              </p:cNvPr>
              <p:cNvSpPr/>
              <p:nvPr/>
            </p:nvSpPr>
            <p:spPr>
              <a:xfrm>
                <a:off x="8835697" y="4009647"/>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C9894595-3EDC-4A71-82C5-F5FA693F4833}"/>
                  </a:ext>
                </a:extLst>
              </p:cNvPr>
              <p:cNvSpPr/>
              <p:nvPr/>
            </p:nvSpPr>
            <p:spPr>
              <a:xfrm>
                <a:off x="8418848" y="372471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2CD4D958-9E8F-4779-8BAB-23411D3BB0BD}"/>
                  </a:ext>
                </a:extLst>
              </p:cNvPr>
              <p:cNvSpPr/>
              <p:nvPr/>
            </p:nvSpPr>
            <p:spPr>
              <a:xfrm>
                <a:off x="8336298" y="2606066"/>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C5F5A8B-BBF9-430E-A8F8-326F42BC2ED3}"/>
                  </a:ext>
                </a:extLst>
              </p:cNvPr>
              <p:cNvSpPr/>
              <p:nvPr/>
            </p:nvSpPr>
            <p:spPr>
              <a:xfrm>
                <a:off x="8862282" y="3131504"/>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2CA8E35-CD67-419D-B786-9C34C1E437AD}"/>
                  </a:ext>
                </a:extLst>
              </p:cNvPr>
              <p:cNvSpPr/>
              <p:nvPr/>
            </p:nvSpPr>
            <p:spPr>
              <a:xfrm>
                <a:off x="8598716" y="3172779"/>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5CC54F1-E5DF-44A0-B663-8DA28998AD41}"/>
                  </a:ext>
                </a:extLst>
              </p:cNvPr>
              <p:cNvSpPr/>
              <p:nvPr/>
            </p:nvSpPr>
            <p:spPr>
              <a:xfrm>
                <a:off x="8501107" y="3961595"/>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F095A054-C889-455B-9563-D4D539A3C1FB}"/>
                  </a:ext>
                </a:extLst>
              </p:cNvPr>
              <p:cNvSpPr/>
              <p:nvPr/>
            </p:nvSpPr>
            <p:spPr>
              <a:xfrm>
                <a:off x="7970771" y="446131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EDCBF511-590C-4767-8867-16F517498A74}"/>
                  </a:ext>
                </a:extLst>
              </p:cNvPr>
              <p:cNvSpPr/>
              <p:nvPr/>
            </p:nvSpPr>
            <p:spPr>
              <a:xfrm>
                <a:off x="8227020" y="458831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1F7A2690-D84F-451F-8B98-CB041CA3F989}"/>
                  </a:ext>
                </a:extLst>
              </p:cNvPr>
              <p:cNvSpPr/>
              <p:nvPr/>
            </p:nvSpPr>
            <p:spPr>
              <a:xfrm>
                <a:off x="9975423" y="4420038"/>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1E206A3C-A7AD-43CB-BB1F-3DF841CD5B0B}"/>
                  </a:ext>
                </a:extLst>
              </p:cNvPr>
              <p:cNvSpPr/>
              <p:nvPr/>
            </p:nvSpPr>
            <p:spPr>
              <a:xfrm>
                <a:off x="10482927" y="4009647"/>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8AE4E8A9-BB36-48EF-B55D-AFE682A59BD4}"/>
                  </a:ext>
                </a:extLst>
              </p:cNvPr>
              <p:cNvSpPr/>
              <p:nvPr/>
            </p:nvSpPr>
            <p:spPr>
              <a:xfrm>
                <a:off x="8070097" y="4711809"/>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58372A0B-964B-45E3-BC31-E63A30270CDC}"/>
                  </a:ext>
                </a:extLst>
              </p:cNvPr>
              <p:cNvSpPr/>
              <p:nvPr/>
            </p:nvSpPr>
            <p:spPr>
              <a:xfrm>
                <a:off x="8267822" y="478401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773C4F02-551A-4EF9-9BFF-1B41DD4B030A}"/>
                  </a:ext>
                </a:extLst>
              </p:cNvPr>
              <p:cNvSpPr/>
              <p:nvPr/>
            </p:nvSpPr>
            <p:spPr>
              <a:xfrm>
                <a:off x="9025893" y="4253734"/>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6DB8E057-E1A0-4BED-80B2-B1C96AF1DF4A}"/>
                  </a:ext>
                </a:extLst>
              </p:cNvPr>
              <p:cNvSpPr/>
              <p:nvPr/>
            </p:nvSpPr>
            <p:spPr>
              <a:xfrm>
                <a:off x="9577199" y="1965842"/>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5910FD02-4F7B-4B3F-8888-024F036833BB}"/>
                  </a:ext>
                </a:extLst>
              </p:cNvPr>
              <p:cNvSpPr/>
              <p:nvPr/>
            </p:nvSpPr>
            <p:spPr>
              <a:xfrm>
                <a:off x="8858291" y="2246476"/>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6C1DADD4-6B99-402E-B3E6-BE0DA65D7632}"/>
                  </a:ext>
                </a:extLst>
              </p:cNvPr>
              <p:cNvSpPr/>
              <p:nvPr/>
            </p:nvSpPr>
            <p:spPr>
              <a:xfrm>
                <a:off x="10513861" y="4547038"/>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Multiplication Sign 46">
                <a:extLst>
                  <a:ext uri="{FF2B5EF4-FFF2-40B4-BE49-F238E27FC236}">
                    <a16:creationId xmlns:a16="http://schemas.microsoft.com/office/drawing/2014/main" id="{253BAB4D-C4F2-4AAA-B059-7F19EA6E59D9}"/>
                  </a:ext>
                </a:extLst>
              </p:cNvPr>
              <p:cNvSpPr/>
              <p:nvPr/>
            </p:nvSpPr>
            <p:spPr>
              <a:xfrm>
                <a:off x="9887219" y="2498198"/>
                <a:ext cx="140300" cy="140300"/>
              </a:xfrm>
              <a:prstGeom prst="mathMultiply">
                <a:avLst>
                  <a:gd name="adj1" fmla="val 3219"/>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E17C616-B6B9-45DB-B614-B9746E090454}"/>
                  </a:ext>
                </a:extLst>
              </p:cNvPr>
              <p:cNvSpPr/>
              <p:nvPr/>
            </p:nvSpPr>
            <p:spPr>
              <a:xfrm>
                <a:off x="9606473" y="2217452"/>
                <a:ext cx="701793" cy="701793"/>
              </a:xfrm>
              <a:prstGeom prst="ellipse">
                <a:avLst/>
              </a:prstGeom>
              <a:noFill/>
              <a:ln>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4" name="Arc 83">
              <a:extLst>
                <a:ext uri="{FF2B5EF4-FFF2-40B4-BE49-F238E27FC236}">
                  <a16:creationId xmlns:a16="http://schemas.microsoft.com/office/drawing/2014/main" id="{6C472A36-DFA8-4FFE-A05C-3EB04AEF48C5}"/>
                </a:ext>
              </a:extLst>
            </p:cNvPr>
            <p:cNvSpPr/>
            <p:nvPr/>
          </p:nvSpPr>
          <p:spPr>
            <a:xfrm rot="16200000">
              <a:off x="8866692" y="1081232"/>
              <a:ext cx="2760007" cy="2969663"/>
            </a:xfrm>
            <a:prstGeom prst="arc">
              <a:avLst/>
            </a:prstGeom>
            <a:ln>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46" name="TextBox 45">
            <a:extLst>
              <a:ext uri="{FF2B5EF4-FFF2-40B4-BE49-F238E27FC236}">
                <a16:creationId xmlns:a16="http://schemas.microsoft.com/office/drawing/2014/main" id="{8E74443B-EEC4-472A-B411-05AD2FE7DCC1}"/>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GB" sz="1050" kern="0" dirty="0">
                <a:solidFill>
                  <a:sysClr val="windowText" lastClr="000000"/>
                </a:solidFill>
              </a:rPr>
              <a:t>G. Salton , A. Wong , C. S. Yang, </a:t>
            </a:r>
            <a:r>
              <a:rPr lang="en-GB" sz="1050" kern="0" dirty="0">
                <a:solidFill>
                  <a:sysClr val="windowText" lastClr="000000"/>
                </a:solidFill>
                <a:hlinkClick r:id="rId3"/>
              </a:rPr>
              <a:t>A vector space model for automatic indexing</a:t>
            </a:r>
            <a:r>
              <a:rPr lang="en-GB" sz="1050" kern="0" dirty="0">
                <a:solidFill>
                  <a:sysClr val="windowText" lastClr="000000"/>
                </a:solidFill>
              </a:rPr>
              <a:t>, Communications of the ACM, Nov. 1975</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0EA805-B243-47E4-9E06-87DF02FA7ABB}"/>
                  </a:ext>
                </a:extLst>
              </p:cNvPr>
              <p:cNvSpPr txBox="1"/>
              <p:nvPr/>
            </p:nvSpPr>
            <p:spPr>
              <a:xfrm>
                <a:off x="2001143" y="4227359"/>
                <a:ext cx="2385589" cy="580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𝑠𝑖𝑚</m:t>
                      </m:r>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 </m:t>
                          </m:r>
                          <m:r>
                            <a:rPr lang="en-US" b="0" i="1" smtClean="0">
                              <a:latin typeface="Cambria Math" panose="02040503050406030204" pitchFamily="18" charset="0"/>
                            </a:rPr>
                            <m:t>𝑑</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𝑞</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𝑑</m:t>
                              </m:r>
                            </m:sub>
                          </m:sSub>
                        </m:num>
                        <m:den>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𝑞</m:t>
                                  </m:r>
                                </m:sub>
                              </m:sSub>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𝑑</m:t>
                                  </m:r>
                                </m:sub>
                              </m:sSub>
                            </m:e>
                          </m:d>
                        </m:den>
                      </m:f>
                    </m:oMath>
                  </m:oMathPara>
                </a14:m>
                <a:endParaRPr lang="en-GB" dirty="0"/>
              </a:p>
            </p:txBody>
          </p:sp>
        </mc:Choice>
        <mc:Fallback xmlns="">
          <p:sp>
            <p:nvSpPr>
              <p:cNvPr id="10" name="TextBox 9">
                <a:extLst>
                  <a:ext uri="{FF2B5EF4-FFF2-40B4-BE49-F238E27FC236}">
                    <a16:creationId xmlns:a16="http://schemas.microsoft.com/office/drawing/2014/main" id="{CE0EA805-B243-47E4-9E06-87DF02FA7ABB}"/>
                  </a:ext>
                </a:extLst>
              </p:cNvPr>
              <p:cNvSpPr txBox="1">
                <a:spLocks noRot="1" noChangeAspect="1" noMove="1" noResize="1" noEditPoints="1" noAdjustHandles="1" noChangeArrowheads="1" noChangeShapeType="1" noTextEdit="1"/>
              </p:cNvSpPr>
              <p:nvPr/>
            </p:nvSpPr>
            <p:spPr>
              <a:xfrm>
                <a:off x="2001143" y="4227359"/>
                <a:ext cx="2385589" cy="580928"/>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144244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5433-2D31-42DA-BF35-4EB324D840F9}"/>
              </a:ext>
            </a:extLst>
          </p:cNvPr>
          <p:cNvSpPr>
            <a:spLocks noGrp="1"/>
          </p:cNvSpPr>
          <p:nvPr>
            <p:ph type="title"/>
          </p:nvPr>
        </p:nvSpPr>
        <p:spPr>
          <a:xfrm>
            <a:off x="1146705" y="609601"/>
            <a:ext cx="10179267" cy="1182865"/>
          </a:xfrm>
        </p:spPr>
        <p:txBody>
          <a:bodyPr>
            <a:normAutofit/>
          </a:bodyPr>
          <a:lstStyle/>
          <a:p>
            <a:r>
              <a:rPr lang="en-US" sz="4000" dirty="0"/>
              <a:t>Regularities in observed feature spaces</a:t>
            </a:r>
            <a:endParaRPr lang="en-GB" sz="4000" dirty="0"/>
          </a:p>
        </p:txBody>
      </p:sp>
      <p:pic>
        <p:nvPicPr>
          <p:cNvPr id="5" name="Content Placeholder 4">
            <a:extLst>
              <a:ext uri="{FF2B5EF4-FFF2-40B4-BE49-F238E27FC236}">
                <a16:creationId xmlns:a16="http://schemas.microsoft.com/office/drawing/2014/main" id="{A61B5427-837C-4A75-A293-B06B759D4B70}"/>
              </a:ext>
            </a:extLst>
          </p:cNvPr>
          <p:cNvPicPr>
            <a:picLocks noGrp="1" noChangeAspect="1"/>
          </p:cNvPicPr>
          <p:nvPr>
            <p:ph idx="1"/>
          </p:nvPr>
        </p:nvPicPr>
        <p:blipFill>
          <a:blip r:embed="rId2"/>
          <a:stretch>
            <a:fillRect/>
          </a:stretch>
        </p:blipFill>
        <p:spPr>
          <a:xfrm>
            <a:off x="5546957" y="2418573"/>
            <a:ext cx="5891213" cy="3097746"/>
          </a:xfrm>
          <a:prstGeom prst="rect">
            <a:avLst/>
          </a:prstGeom>
        </p:spPr>
      </p:pic>
      <p:sp>
        <p:nvSpPr>
          <p:cNvPr id="4" name="Text Placeholder 3">
            <a:extLst>
              <a:ext uri="{FF2B5EF4-FFF2-40B4-BE49-F238E27FC236}">
                <a16:creationId xmlns:a16="http://schemas.microsoft.com/office/drawing/2014/main" id="{CB0FB464-6E8F-40A9-B8C4-401B8B0F76C3}"/>
              </a:ext>
            </a:extLst>
          </p:cNvPr>
          <p:cNvSpPr>
            <a:spLocks noGrp="1"/>
          </p:cNvSpPr>
          <p:nvPr>
            <p:ph type="body" sz="half" idx="2"/>
          </p:nvPr>
        </p:nvSpPr>
        <p:spPr>
          <a:xfrm>
            <a:off x="1146705" y="2364351"/>
            <a:ext cx="4036914" cy="3647507"/>
          </a:xfrm>
        </p:spPr>
        <p:txBody>
          <a:bodyPr>
            <a:normAutofit/>
          </a:bodyPr>
          <a:lstStyle/>
          <a:p>
            <a:pPr>
              <a:spcBef>
                <a:spcPts val="2400"/>
              </a:spcBef>
            </a:pPr>
            <a:r>
              <a:rPr lang="en-US" sz="2000" dirty="0"/>
              <a:t>Some feature spaces capture interesting linguistic regularities</a:t>
            </a:r>
          </a:p>
          <a:p>
            <a:pPr>
              <a:spcBef>
                <a:spcPts val="2400"/>
              </a:spcBef>
            </a:pPr>
            <a:r>
              <a:rPr lang="en-US" sz="2000" dirty="0"/>
              <a:t>e.g., simple vector algebra in the term-neighboring term space may be useful for word analogy tasks</a:t>
            </a:r>
            <a:endParaRPr lang="en-GB" sz="2000" dirty="0"/>
          </a:p>
        </p:txBody>
      </p:sp>
      <p:sp>
        <p:nvSpPr>
          <p:cNvPr id="6" name="TextBox 5">
            <a:extLst>
              <a:ext uri="{FF2B5EF4-FFF2-40B4-BE49-F238E27FC236}">
                <a16:creationId xmlns:a16="http://schemas.microsoft.com/office/drawing/2014/main" id="{7AD38818-AAE3-4096-BA18-E7E3B9CCD68E}"/>
              </a:ext>
            </a:extLst>
          </p:cNvPr>
          <p:cNvSpPr txBox="1"/>
          <p:nvPr/>
        </p:nvSpPr>
        <p:spPr>
          <a:xfrm>
            <a:off x="2599831" y="6583744"/>
            <a:ext cx="6992339" cy="253916"/>
          </a:xfrm>
          <a:prstGeom prst="rect">
            <a:avLst/>
          </a:prstGeom>
          <a:noFill/>
        </p:spPr>
        <p:txBody>
          <a:bodyPr wrap="square" rtlCol="0">
            <a:spAutoFit/>
          </a:bodyPr>
          <a:lstStyle/>
          <a:p>
            <a:pPr lvl="0" defTabSz="914400">
              <a:defRPr/>
            </a:pPr>
            <a:r>
              <a:rPr lang="en-US" sz="1050" kern="0" dirty="0">
                <a:solidFill>
                  <a:srgbClr val="222222"/>
                </a:solidFill>
              </a:rPr>
              <a:t>Levy, Goldberg and Ramat-Gan. </a:t>
            </a:r>
            <a:r>
              <a:rPr lang="en-US" sz="1050" kern="0" dirty="0">
                <a:solidFill>
                  <a:srgbClr val="222222"/>
                </a:solidFill>
                <a:hlinkClick r:id="rId3"/>
              </a:rPr>
              <a:t>Linguistic Regularities in Sparse and Explicit Word Representations</a:t>
            </a:r>
            <a:r>
              <a:rPr lang="en-US" sz="1050" kern="0" dirty="0">
                <a:solidFill>
                  <a:srgbClr val="222222"/>
                </a:solidFill>
              </a:rPr>
              <a:t>. </a:t>
            </a:r>
            <a:r>
              <a:rPr lang="en-US" sz="1050" i="1" kern="0" dirty="0" err="1">
                <a:solidFill>
                  <a:srgbClr val="222222"/>
                </a:solidFill>
              </a:rPr>
              <a:t>CoNLL</a:t>
            </a:r>
            <a:r>
              <a:rPr lang="en-US" sz="1050" kern="0" dirty="0">
                <a:solidFill>
                  <a:srgbClr val="222222"/>
                </a:solidFill>
              </a:rPr>
              <a:t> 2014</a:t>
            </a:r>
            <a:endParaRPr lang="en-US" sz="1050" kern="0" dirty="0">
              <a:solidFill>
                <a:sysClr val="windowText" lastClr="000000"/>
              </a:solidFill>
            </a:endParaRPr>
          </a:p>
        </p:txBody>
      </p:sp>
      <p:pic>
        <p:nvPicPr>
          <p:cNvPr id="7" name="Picture 6">
            <a:extLst>
              <a:ext uri="{FF2B5EF4-FFF2-40B4-BE49-F238E27FC236}">
                <a16:creationId xmlns:a16="http://schemas.microsoft.com/office/drawing/2014/main" id="{DB2EB864-D223-456A-96C9-D9231A801B75}"/>
              </a:ext>
            </a:extLst>
          </p:cNvPr>
          <p:cNvPicPr>
            <a:picLocks noChangeAspect="1"/>
          </p:cNvPicPr>
          <p:nvPr/>
        </p:nvPicPr>
        <p:blipFill>
          <a:blip r:embed="rId4"/>
          <a:stretch>
            <a:fillRect/>
          </a:stretch>
        </p:blipFill>
        <p:spPr>
          <a:xfrm>
            <a:off x="1510043" y="4759983"/>
            <a:ext cx="3310238" cy="550840"/>
          </a:xfrm>
          <a:prstGeom prst="rect">
            <a:avLst/>
          </a:prstGeom>
        </p:spPr>
      </p:pic>
    </p:spTree>
    <p:extLst>
      <p:ext uri="{BB962C8B-B14F-4D97-AF65-F5344CB8AC3E}">
        <p14:creationId xmlns:p14="http://schemas.microsoft.com/office/powerpoint/2010/main" val="3230367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70E8-8906-4220-8B16-A971BFD3604B}"/>
              </a:ext>
            </a:extLst>
          </p:cNvPr>
          <p:cNvSpPr>
            <a:spLocks noGrp="1"/>
          </p:cNvSpPr>
          <p:nvPr>
            <p:ph type="title"/>
          </p:nvPr>
        </p:nvSpPr>
        <p:spPr/>
        <p:txBody>
          <a:bodyPr>
            <a:normAutofit/>
          </a:bodyPr>
          <a:lstStyle/>
          <a:p>
            <a:r>
              <a:rPr lang="en-US" sz="4000" dirty="0"/>
              <a:t>Embeddings</a:t>
            </a:r>
            <a:endParaRPr lang="en-GB" sz="4000" dirty="0"/>
          </a:p>
        </p:txBody>
      </p:sp>
      <p:sp>
        <p:nvSpPr>
          <p:cNvPr id="3" name="Content Placeholder 2">
            <a:extLst>
              <a:ext uri="{FF2B5EF4-FFF2-40B4-BE49-F238E27FC236}">
                <a16:creationId xmlns:a16="http://schemas.microsoft.com/office/drawing/2014/main" id="{9992F0C5-3D23-4C75-A482-7D1FCAD95440}"/>
              </a:ext>
            </a:extLst>
          </p:cNvPr>
          <p:cNvSpPr>
            <a:spLocks noGrp="1"/>
          </p:cNvSpPr>
          <p:nvPr>
            <p:ph idx="1"/>
          </p:nvPr>
        </p:nvSpPr>
        <p:spPr>
          <a:xfrm>
            <a:off x="5156200" y="2249484"/>
            <a:ext cx="5998269" cy="3541715"/>
          </a:xfrm>
        </p:spPr>
        <p:txBody>
          <a:bodyPr anchor="t"/>
          <a:lstStyle/>
          <a:p>
            <a:pPr marL="0" indent="0">
              <a:buNone/>
            </a:pPr>
            <a:r>
              <a:rPr lang="en-GB" dirty="0"/>
              <a:t>An embedding is a representation of items in a new space such that the properties of, and the relationships between, the items are preserved from the original representation.</a:t>
            </a:r>
          </a:p>
        </p:txBody>
      </p:sp>
      <p:sp>
        <p:nvSpPr>
          <p:cNvPr id="5" name="TextBox 4">
            <a:extLst>
              <a:ext uri="{FF2B5EF4-FFF2-40B4-BE49-F238E27FC236}">
                <a16:creationId xmlns:a16="http://schemas.microsoft.com/office/drawing/2014/main" id="{6F693A2F-2F68-4E00-972E-3DCF95396BB5}"/>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GB" sz="1050" dirty="0"/>
              <a:t>Ian </a:t>
            </a:r>
            <a:r>
              <a:rPr lang="en-GB" sz="1050" dirty="0" err="1"/>
              <a:t>Goodfellow</a:t>
            </a:r>
            <a:r>
              <a:rPr lang="en-GB" sz="1050" dirty="0"/>
              <a:t>, </a:t>
            </a:r>
            <a:r>
              <a:rPr lang="en-GB" sz="1050" dirty="0" err="1"/>
              <a:t>Yoshua</a:t>
            </a:r>
            <a:r>
              <a:rPr lang="en-GB" sz="1050" dirty="0"/>
              <a:t> </a:t>
            </a:r>
            <a:r>
              <a:rPr lang="en-GB" sz="1050" dirty="0" err="1"/>
              <a:t>Bengio</a:t>
            </a:r>
            <a:r>
              <a:rPr lang="en-GB" sz="1050" dirty="0"/>
              <a:t>, and Aaron </a:t>
            </a:r>
            <a:r>
              <a:rPr lang="en-GB" sz="1050" dirty="0" err="1"/>
              <a:t>Courville</a:t>
            </a:r>
            <a:r>
              <a:rPr lang="en-GB" sz="1050" dirty="0"/>
              <a:t>. </a:t>
            </a:r>
            <a:r>
              <a:rPr lang="en-GB" sz="1050" dirty="0">
                <a:hlinkClick r:id="rId2"/>
              </a:rPr>
              <a:t>Deep learning</a:t>
            </a:r>
            <a:r>
              <a:rPr lang="en-GB" sz="1050" dirty="0"/>
              <a:t>. MIT Press, 2016.</a:t>
            </a:r>
            <a:endParaRPr lang="en-US" sz="1050" kern="0" dirty="0">
              <a:solidFill>
                <a:sysClr val="windowText" lastClr="000000"/>
              </a:solidFill>
            </a:endParaRPr>
          </a:p>
        </p:txBody>
      </p:sp>
    </p:spTree>
    <p:extLst>
      <p:ext uri="{BB962C8B-B14F-4D97-AF65-F5344CB8AC3E}">
        <p14:creationId xmlns:p14="http://schemas.microsoft.com/office/powerpoint/2010/main" val="4103432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70E8-8906-4220-8B16-A971BFD3604B}"/>
              </a:ext>
            </a:extLst>
          </p:cNvPr>
          <p:cNvSpPr>
            <a:spLocks noGrp="1"/>
          </p:cNvSpPr>
          <p:nvPr>
            <p:ph type="title"/>
          </p:nvPr>
        </p:nvSpPr>
        <p:spPr/>
        <p:txBody>
          <a:bodyPr>
            <a:normAutofit/>
          </a:bodyPr>
          <a:lstStyle/>
          <a:p>
            <a:r>
              <a:rPr lang="en-US" sz="4000" dirty="0"/>
              <a:t>Embeddings</a:t>
            </a:r>
            <a:endParaRPr lang="en-GB" sz="4000" dirty="0"/>
          </a:p>
        </p:txBody>
      </p:sp>
      <p:pic>
        <p:nvPicPr>
          <p:cNvPr id="6" name="Content Placeholder 5">
            <a:extLst>
              <a:ext uri="{FF2B5EF4-FFF2-40B4-BE49-F238E27FC236}">
                <a16:creationId xmlns:a16="http://schemas.microsoft.com/office/drawing/2014/main" id="{A6563AC9-80B1-48BF-9E0E-9136B56AE3E5}"/>
              </a:ext>
            </a:extLst>
          </p:cNvPr>
          <p:cNvPicPr>
            <a:picLocks noGrp="1" noChangeAspect="1"/>
          </p:cNvPicPr>
          <p:nvPr>
            <p:ph idx="1"/>
          </p:nvPr>
        </p:nvPicPr>
        <p:blipFill>
          <a:blip r:embed="rId2"/>
          <a:stretch>
            <a:fillRect/>
          </a:stretch>
        </p:blipFill>
        <p:spPr>
          <a:xfrm>
            <a:off x="5180610" y="2249488"/>
            <a:ext cx="5948754" cy="3541712"/>
          </a:xfrm>
          <a:prstGeom prst="rect">
            <a:avLst/>
          </a:prstGeom>
        </p:spPr>
      </p:pic>
      <p:sp>
        <p:nvSpPr>
          <p:cNvPr id="4" name="TextBox 3">
            <a:extLst>
              <a:ext uri="{FF2B5EF4-FFF2-40B4-BE49-F238E27FC236}">
                <a16:creationId xmlns:a16="http://schemas.microsoft.com/office/drawing/2014/main" id="{1993F97A-D5C5-4C66-A070-3F78522374A4}"/>
              </a:ext>
            </a:extLst>
          </p:cNvPr>
          <p:cNvSpPr txBox="1"/>
          <p:nvPr/>
        </p:nvSpPr>
        <p:spPr>
          <a:xfrm flipH="1">
            <a:off x="5452954" y="6098019"/>
            <a:ext cx="5404066" cy="369332"/>
          </a:xfrm>
          <a:prstGeom prst="rect">
            <a:avLst/>
          </a:prstGeom>
          <a:noFill/>
        </p:spPr>
        <p:txBody>
          <a:bodyPr wrap="square" rtlCol="0">
            <a:spAutoFit/>
          </a:bodyPr>
          <a:lstStyle/>
          <a:p>
            <a:pPr algn="ctr"/>
            <a:r>
              <a:rPr lang="en-US" dirty="0"/>
              <a:t>e.g., 200-dimensional term embedding for “banana”</a:t>
            </a:r>
            <a:endParaRPr lang="en-GB" dirty="0"/>
          </a:p>
        </p:txBody>
      </p:sp>
    </p:spTree>
    <p:extLst>
      <p:ext uri="{BB962C8B-B14F-4D97-AF65-F5344CB8AC3E}">
        <p14:creationId xmlns:p14="http://schemas.microsoft.com/office/powerpoint/2010/main" val="2072885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B645-2C43-411F-A0BF-2CCA8E719A8F}"/>
              </a:ext>
            </a:extLst>
          </p:cNvPr>
          <p:cNvSpPr>
            <a:spLocks noGrp="1"/>
          </p:cNvSpPr>
          <p:nvPr>
            <p:ph type="title"/>
          </p:nvPr>
        </p:nvSpPr>
        <p:spPr/>
        <p:txBody>
          <a:bodyPr/>
          <a:lstStyle/>
          <a:p>
            <a:r>
              <a:rPr lang="en-US" sz="4000" dirty="0">
                <a:solidFill>
                  <a:prstClr val="black"/>
                </a:solidFill>
              </a:rPr>
              <a:t>Embeddings</a:t>
            </a:r>
            <a:endParaRPr lang="en-GB" dirty="0"/>
          </a:p>
        </p:txBody>
      </p:sp>
      <p:sp>
        <p:nvSpPr>
          <p:cNvPr id="3" name="Content Placeholder 2">
            <a:extLst>
              <a:ext uri="{FF2B5EF4-FFF2-40B4-BE49-F238E27FC236}">
                <a16:creationId xmlns:a16="http://schemas.microsoft.com/office/drawing/2014/main" id="{502C0137-F089-41F5-A76C-96A2F9830984}"/>
              </a:ext>
            </a:extLst>
          </p:cNvPr>
          <p:cNvSpPr>
            <a:spLocks noGrp="1"/>
          </p:cNvSpPr>
          <p:nvPr>
            <p:ph idx="1"/>
          </p:nvPr>
        </p:nvSpPr>
        <p:spPr>
          <a:xfrm>
            <a:off x="5156201" y="2249484"/>
            <a:ext cx="6809722" cy="4187650"/>
          </a:xfrm>
        </p:spPr>
        <p:txBody>
          <a:bodyPr anchor="t">
            <a:normAutofit/>
          </a:bodyPr>
          <a:lstStyle/>
          <a:p>
            <a:pPr marL="0" indent="0">
              <a:buNone/>
            </a:pPr>
            <a:r>
              <a:rPr lang="en-US" dirty="0"/>
              <a:t>Compared to observed feature spaces: </a:t>
            </a:r>
          </a:p>
          <a:p>
            <a:r>
              <a:rPr lang="en-US" dirty="0"/>
              <a:t>Embeddings typically have fewer dimensions</a:t>
            </a:r>
          </a:p>
          <a:p>
            <a:r>
              <a:rPr lang="en-US" dirty="0"/>
              <a:t>The space may have more disentangled principle components</a:t>
            </a:r>
          </a:p>
          <a:p>
            <a:r>
              <a:rPr lang="en-US" dirty="0"/>
              <a:t>The dimensions may be less interpretable</a:t>
            </a:r>
          </a:p>
          <a:p>
            <a:r>
              <a:rPr lang="en-US" dirty="0"/>
              <a:t>The latent representations may generalize better</a:t>
            </a:r>
            <a:endParaRPr lang="en-GB" dirty="0"/>
          </a:p>
        </p:txBody>
      </p:sp>
    </p:spTree>
    <p:extLst>
      <p:ext uri="{BB962C8B-B14F-4D97-AF65-F5344CB8AC3E}">
        <p14:creationId xmlns:p14="http://schemas.microsoft.com/office/powerpoint/2010/main" val="190242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C39693-6912-4BE4-8EDF-FC38CD7633D2}"/>
              </a:ext>
            </a:extLst>
          </p:cNvPr>
          <p:cNvSpPr>
            <a:spLocks noGrp="1"/>
          </p:cNvSpPr>
          <p:nvPr>
            <p:ph type="title"/>
          </p:nvPr>
        </p:nvSpPr>
        <p:spPr/>
        <p:txBody>
          <a:bodyPr/>
          <a:lstStyle/>
          <a:p>
            <a:r>
              <a:rPr lang="en-US" dirty="0"/>
              <a:t>Agenda</a:t>
            </a:r>
            <a:endParaRPr lang="en-GB" dirty="0"/>
          </a:p>
        </p:txBody>
      </p:sp>
      <p:graphicFrame>
        <p:nvGraphicFramePr>
          <p:cNvPr id="7" name="Content Placeholder 6">
            <a:extLst>
              <a:ext uri="{FF2B5EF4-FFF2-40B4-BE49-F238E27FC236}">
                <a16:creationId xmlns:a16="http://schemas.microsoft.com/office/drawing/2014/main" id="{0A45E1B3-0765-4848-8C58-313A8B8BA787}"/>
              </a:ext>
            </a:extLst>
          </p:cNvPr>
          <p:cNvGraphicFramePr>
            <a:graphicFrameLocks noGrp="1"/>
          </p:cNvGraphicFramePr>
          <p:nvPr>
            <p:ph idx="1"/>
            <p:extLst>
              <p:ext uri="{D42A27DB-BD31-4B8C-83A1-F6EECF244321}">
                <p14:modId xmlns:p14="http://schemas.microsoft.com/office/powerpoint/2010/main" val="138164598"/>
              </p:ext>
            </p:extLst>
          </p:nvPr>
        </p:nvGraphicFramePr>
        <p:xfrm>
          <a:off x="407796" y="2028770"/>
          <a:ext cx="11376408" cy="427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3453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9F63-BBF3-4601-81ED-592C3E0C0A25}"/>
              </a:ext>
            </a:extLst>
          </p:cNvPr>
          <p:cNvSpPr>
            <a:spLocks noGrp="1"/>
          </p:cNvSpPr>
          <p:nvPr>
            <p:ph type="title"/>
          </p:nvPr>
        </p:nvSpPr>
        <p:spPr>
          <a:xfrm>
            <a:off x="541284" y="1481959"/>
            <a:ext cx="4719144" cy="3237186"/>
          </a:xfrm>
        </p:spPr>
        <p:txBody>
          <a:bodyPr anchor="ctr">
            <a:normAutofit/>
          </a:bodyPr>
          <a:lstStyle/>
          <a:p>
            <a:pPr>
              <a:lnSpc>
                <a:spcPct val="120000"/>
              </a:lnSpc>
            </a:pPr>
            <a:r>
              <a:rPr lang="en-US" cap="none" dirty="0"/>
              <a:t>What’s the advantage of latent vector spaces over observed features spaces?</a:t>
            </a:r>
            <a:endParaRPr lang="en-GB" cap="none" dirty="0"/>
          </a:p>
        </p:txBody>
      </p:sp>
      <p:pic>
        <p:nvPicPr>
          <p:cNvPr id="2052" name="Picture 4" descr="Image result for y tho">
            <a:extLst>
              <a:ext uri="{FF2B5EF4-FFF2-40B4-BE49-F238E27FC236}">
                <a16:creationId xmlns:a16="http://schemas.microsoft.com/office/drawing/2014/main" id="{AB3B8375-80ED-4AED-9976-C118CB8519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69239" y="592138"/>
            <a:ext cx="4465134" cy="519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941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1075-6D7E-4C38-BAA3-0CE8CC06FE64}"/>
              </a:ext>
            </a:extLst>
          </p:cNvPr>
          <p:cNvSpPr>
            <a:spLocks noGrp="1"/>
          </p:cNvSpPr>
          <p:nvPr>
            <p:ph type="title"/>
          </p:nvPr>
        </p:nvSpPr>
        <p:spPr/>
        <p:txBody>
          <a:bodyPr/>
          <a:lstStyle/>
          <a:p>
            <a:r>
              <a:rPr lang="en-US" dirty="0"/>
              <a:t>Let’s take an IR example</a:t>
            </a:r>
            <a:endParaRPr lang="en-GB" dirty="0"/>
          </a:p>
        </p:txBody>
      </p:sp>
      <p:sp>
        <p:nvSpPr>
          <p:cNvPr id="4" name="Text Placeholder 3">
            <a:extLst>
              <a:ext uri="{FF2B5EF4-FFF2-40B4-BE49-F238E27FC236}">
                <a16:creationId xmlns:a16="http://schemas.microsoft.com/office/drawing/2014/main" id="{87D4A2F9-6B00-48B4-91D4-F18035240353}"/>
              </a:ext>
            </a:extLst>
          </p:cNvPr>
          <p:cNvSpPr>
            <a:spLocks noGrp="1"/>
          </p:cNvSpPr>
          <p:nvPr>
            <p:ph type="body" sz="half" idx="2"/>
          </p:nvPr>
        </p:nvSpPr>
        <p:spPr>
          <a:xfrm>
            <a:off x="1146705" y="2638096"/>
            <a:ext cx="3856037" cy="3153103"/>
          </a:xfrm>
        </p:spPr>
        <p:txBody>
          <a:bodyPr>
            <a:normAutofit/>
          </a:bodyPr>
          <a:lstStyle/>
          <a:p>
            <a:pPr>
              <a:spcBef>
                <a:spcPts val="2400"/>
              </a:spcBef>
            </a:pPr>
            <a:r>
              <a:rPr lang="en-US" sz="2000" dirty="0"/>
              <a:t>In Salton’s vector space, both these passages are equidistant from the query “Albuquerque”</a:t>
            </a:r>
          </a:p>
          <a:p>
            <a:pPr>
              <a:spcBef>
                <a:spcPts val="2400"/>
              </a:spcBef>
            </a:pPr>
            <a:r>
              <a:rPr lang="en-US" sz="2000" dirty="0"/>
              <a:t>A latent feature representation may put the first passage closer to the query because of terms like “population” and “area”</a:t>
            </a:r>
            <a:endParaRPr lang="en-GB" sz="2000" dirty="0"/>
          </a:p>
        </p:txBody>
      </p:sp>
      <p:grpSp>
        <p:nvGrpSpPr>
          <p:cNvPr id="11" name="Group 10">
            <a:extLst>
              <a:ext uri="{FF2B5EF4-FFF2-40B4-BE49-F238E27FC236}">
                <a16:creationId xmlns:a16="http://schemas.microsoft.com/office/drawing/2014/main" id="{E133E900-1C07-47A5-90AD-AA845C671FEA}"/>
              </a:ext>
            </a:extLst>
          </p:cNvPr>
          <p:cNvGrpSpPr/>
          <p:nvPr/>
        </p:nvGrpSpPr>
        <p:grpSpPr>
          <a:xfrm>
            <a:off x="6112090" y="902789"/>
            <a:ext cx="3979428" cy="5224742"/>
            <a:chOff x="6258147" y="1239120"/>
            <a:chExt cx="3979428" cy="5224742"/>
          </a:xfrm>
        </p:grpSpPr>
        <p:pic>
          <p:nvPicPr>
            <p:cNvPr id="5" name="Content Placeholder 3">
              <a:extLst>
                <a:ext uri="{FF2B5EF4-FFF2-40B4-BE49-F238E27FC236}">
                  <a16:creationId xmlns:a16="http://schemas.microsoft.com/office/drawing/2014/main" id="{B6CB722B-58E0-4B8B-A83B-F222447FF2E3}"/>
                </a:ext>
              </a:extLst>
            </p:cNvPr>
            <p:cNvPicPr>
              <a:picLocks noChangeAspect="1"/>
            </p:cNvPicPr>
            <p:nvPr/>
          </p:nvPicPr>
          <p:blipFill rotWithShape="1">
            <a:blip r:embed="rId2"/>
            <a:srcRect l="2948" r="5030" b="60580"/>
            <a:stretch/>
          </p:blipFill>
          <p:spPr>
            <a:xfrm>
              <a:off x="6258147" y="1806139"/>
              <a:ext cx="3979428" cy="1921192"/>
            </a:xfrm>
            <a:prstGeom prst="rect">
              <a:avLst/>
            </a:prstGeom>
          </p:spPr>
        </p:pic>
        <p:sp>
          <p:nvSpPr>
            <p:cNvPr id="6" name="TextBox 5">
              <a:extLst>
                <a:ext uri="{FF2B5EF4-FFF2-40B4-BE49-F238E27FC236}">
                  <a16:creationId xmlns:a16="http://schemas.microsoft.com/office/drawing/2014/main" id="{7AF94091-2F94-4EDC-9D37-7E4AC64DF19F}"/>
                </a:ext>
              </a:extLst>
            </p:cNvPr>
            <p:cNvSpPr txBox="1"/>
            <p:nvPr/>
          </p:nvSpPr>
          <p:spPr>
            <a:xfrm>
              <a:off x="6995713" y="3641002"/>
              <a:ext cx="2594300" cy="338554"/>
            </a:xfrm>
            <a:prstGeom prst="rect">
              <a:avLst/>
            </a:prstGeom>
            <a:solidFill>
              <a:schemeClr val="bg1"/>
            </a:solidFill>
          </p:spPr>
          <p:txBody>
            <a:bodyPr wrap="none" rtlCol="0">
              <a:spAutoFit/>
            </a:bodyPr>
            <a:lstStyle/>
            <a:p>
              <a:pPr algn="ctr"/>
              <a:r>
                <a:rPr lang="en-US" sz="1600" dirty="0"/>
                <a:t>Passage </a:t>
              </a:r>
              <a:r>
                <a:rPr lang="en-US" sz="1600" i="1" dirty="0"/>
                <a:t>about</a:t>
              </a:r>
              <a:r>
                <a:rPr lang="en-US" sz="1600" dirty="0"/>
                <a:t> Albuquerque</a:t>
              </a:r>
              <a:endParaRPr lang="en-GB" sz="1600" dirty="0"/>
            </a:p>
          </p:txBody>
        </p:sp>
        <p:sp>
          <p:nvSpPr>
            <p:cNvPr id="7" name="TextBox 6">
              <a:extLst>
                <a:ext uri="{FF2B5EF4-FFF2-40B4-BE49-F238E27FC236}">
                  <a16:creationId xmlns:a16="http://schemas.microsoft.com/office/drawing/2014/main" id="{E8E85937-B626-4266-AF2A-5E4D6DFFCE38}"/>
                </a:ext>
              </a:extLst>
            </p:cNvPr>
            <p:cNvSpPr txBox="1"/>
            <p:nvPr/>
          </p:nvSpPr>
          <p:spPr>
            <a:xfrm>
              <a:off x="6829001" y="6125308"/>
              <a:ext cx="2927725" cy="338554"/>
            </a:xfrm>
            <a:prstGeom prst="rect">
              <a:avLst/>
            </a:prstGeom>
            <a:solidFill>
              <a:schemeClr val="bg1"/>
            </a:solidFill>
          </p:spPr>
          <p:txBody>
            <a:bodyPr wrap="none" rtlCol="0">
              <a:spAutoFit/>
            </a:bodyPr>
            <a:lstStyle/>
            <a:p>
              <a:pPr algn="ctr"/>
              <a:r>
                <a:rPr lang="en-US" sz="1600" dirty="0"/>
                <a:t>Passage </a:t>
              </a:r>
              <a:r>
                <a:rPr lang="en-US" sz="1600" i="1" dirty="0"/>
                <a:t>not about </a:t>
              </a:r>
              <a:r>
                <a:rPr lang="en-US" sz="1600" dirty="0"/>
                <a:t>Albuquerque</a:t>
              </a:r>
              <a:endParaRPr lang="en-GB" sz="1600" dirty="0"/>
            </a:p>
          </p:txBody>
        </p:sp>
        <p:pic>
          <p:nvPicPr>
            <p:cNvPr id="8" name="Content Placeholder 3">
              <a:extLst>
                <a:ext uri="{FF2B5EF4-FFF2-40B4-BE49-F238E27FC236}">
                  <a16:creationId xmlns:a16="http://schemas.microsoft.com/office/drawing/2014/main" id="{E9E4BC13-CBFA-46A0-9081-DBB2BD6A15D5}"/>
                </a:ext>
              </a:extLst>
            </p:cNvPr>
            <p:cNvPicPr>
              <a:picLocks noChangeAspect="1"/>
            </p:cNvPicPr>
            <p:nvPr/>
          </p:nvPicPr>
          <p:blipFill rotWithShape="1">
            <a:blip r:embed="rId2"/>
            <a:srcRect l="2948" t="51896" r="5030" b="9607"/>
            <a:stretch/>
          </p:blipFill>
          <p:spPr>
            <a:xfrm>
              <a:off x="6258147" y="4163199"/>
              <a:ext cx="3979428" cy="1876225"/>
            </a:xfrm>
            <a:prstGeom prst="rect">
              <a:avLst/>
            </a:prstGeom>
          </p:spPr>
        </p:pic>
        <p:sp>
          <p:nvSpPr>
            <p:cNvPr id="10" name="TextBox 9">
              <a:extLst>
                <a:ext uri="{FF2B5EF4-FFF2-40B4-BE49-F238E27FC236}">
                  <a16:creationId xmlns:a16="http://schemas.microsoft.com/office/drawing/2014/main" id="{D26EFA82-45D0-45D2-8308-4F1C63E64143}"/>
                </a:ext>
              </a:extLst>
            </p:cNvPr>
            <p:cNvSpPr txBox="1"/>
            <p:nvPr/>
          </p:nvSpPr>
          <p:spPr>
            <a:xfrm>
              <a:off x="6930267" y="1239120"/>
              <a:ext cx="2343078" cy="369332"/>
            </a:xfrm>
            <a:prstGeom prst="rect">
              <a:avLst/>
            </a:prstGeom>
            <a:solidFill>
              <a:schemeClr val="bg1"/>
            </a:solidFill>
          </p:spPr>
          <p:txBody>
            <a:bodyPr wrap="none" rtlCol="0">
              <a:spAutoFit/>
            </a:bodyPr>
            <a:lstStyle/>
            <a:p>
              <a:pPr algn="ctr"/>
              <a:r>
                <a:rPr lang="en-US" dirty="0"/>
                <a:t>Query: “Albuquerque”</a:t>
              </a:r>
              <a:endParaRPr lang="en-GB" dirty="0"/>
            </a:p>
          </p:txBody>
        </p:sp>
      </p:grpSp>
    </p:spTree>
    <p:extLst>
      <p:ext uri="{BB962C8B-B14F-4D97-AF65-F5344CB8AC3E}">
        <p14:creationId xmlns:p14="http://schemas.microsoft.com/office/powerpoint/2010/main" val="3013023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655756-198C-4CBB-A44D-EF0158830BF9}"/>
              </a:ext>
            </a:extLst>
          </p:cNvPr>
          <p:cNvSpPr>
            <a:spLocks noGrp="1"/>
          </p:cNvSpPr>
          <p:nvPr>
            <p:ph type="title"/>
          </p:nvPr>
        </p:nvSpPr>
        <p:spPr/>
        <p:txBody>
          <a:bodyPr/>
          <a:lstStyle/>
          <a:p>
            <a:r>
              <a:rPr lang="en-US" dirty="0"/>
              <a:t>How to learn term embeddings?</a:t>
            </a:r>
            <a:endParaRPr lang="en-GB" dirty="0"/>
          </a:p>
        </p:txBody>
      </p:sp>
      <p:sp>
        <p:nvSpPr>
          <p:cNvPr id="6" name="Content Placeholder 5">
            <a:extLst>
              <a:ext uri="{FF2B5EF4-FFF2-40B4-BE49-F238E27FC236}">
                <a16:creationId xmlns:a16="http://schemas.microsoft.com/office/drawing/2014/main" id="{9996CDB9-0673-4583-8836-33BDE2E5A109}"/>
              </a:ext>
            </a:extLst>
          </p:cNvPr>
          <p:cNvSpPr>
            <a:spLocks noGrp="1"/>
          </p:cNvSpPr>
          <p:nvPr>
            <p:ph sz="half" idx="1"/>
          </p:nvPr>
        </p:nvSpPr>
        <p:spPr>
          <a:xfrm>
            <a:off x="1141410" y="2249486"/>
            <a:ext cx="4756774" cy="4114802"/>
          </a:xfrm>
        </p:spPr>
        <p:txBody>
          <a:bodyPr anchor="ctr">
            <a:normAutofit/>
          </a:bodyPr>
          <a:lstStyle/>
          <a:p>
            <a:pPr marL="0" indent="0">
              <a:spcBef>
                <a:spcPts val="2400"/>
              </a:spcBef>
              <a:buNone/>
            </a:pPr>
            <a:r>
              <a:rPr lang="en-US" dirty="0"/>
              <a:t>Multiple approaches have been proposed for learning embeddings from &lt;term, context, count&gt; data</a:t>
            </a:r>
          </a:p>
          <a:p>
            <a:pPr marL="0" indent="0">
              <a:spcBef>
                <a:spcPts val="2400"/>
              </a:spcBef>
              <a:buNone/>
            </a:pPr>
            <a:r>
              <a:rPr lang="en-US" dirty="0"/>
              <a:t>Popular approaches include matrix factorization or stochastic gradient descent (SGD)</a:t>
            </a:r>
          </a:p>
        </p:txBody>
      </p:sp>
      <p:graphicFrame>
        <p:nvGraphicFramePr>
          <p:cNvPr id="8" name="Table 7">
            <a:extLst>
              <a:ext uri="{FF2B5EF4-FFF2-40B4-BE49-F238E27FC236}">
                <a16:creationId xmlns:a16="http://schemas.microsoft.com/office/drawing/2014/main" id="{7C8B9FE7-F618-41A5-83A5-CA7744C32C12}"/>
              </a:ext>
            </a:extLst>
          </p:cNvPr>
          <p:cNvGraphicFramePr>
            <a:graphicFrameLocks noGrp="1"/>
          </p:cNvGraphicFramePr>
          <p:nvPr>
            <p:extLst>
              <p:ext uri="{D42A27DB-BD31-4B8C-83A1-F6EECF244321}">
                <p14:modId xmlns:p14="http://schemas.microsoft.com/office/powerpoint/2010/main" val="3695842139"/>
              </p:ext>
            </p:extLst>
          </p:nvPr>
        </p:nvGraphicFramePr>
        <p:xfrm>
          <a:off x="7040752" y="22494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|C</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err="1">
                          <a:latin typeface="Segoe Print" panose="02000600000000000000" pitchFamily="2" charset="0"/>
                        </a:rPr>
                        <a:t>X</a:t>
                      </a:r>
                      <a:r>
                        <a:rPr lang="en-US" sz="1100" kern="1200" baseline="-25000" dirty="0" err="1">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9" name="Rounded Rectangle 11">
            <a:extLst>
              <a:ext uri="{FF2B5EF4-FFF2-40B4-BE49-F238E27FC236}">
                <a16:creationId xmlns:a16="http://schemas.microsoft.com/office/drawing/2014/main" id="{97D22EE5-1AEC-4685-97BA-5D59FEBC1C67}"/>
              </a:ext>
            </a:extLst>
          </p:cNvPr>
          <p:cNvSpPr/>
          <p:nvPr/>
        </p:nvSpPr>
        <p:spPr>
          <a:xfrm>
            <a:off x="7509501" y="4786204"/>
            <a:ext cx="3699641" cy="641131"/>
          </a:xfrm>
          <a:prstGeom prst="roundRect">
            <a:avLst/>
          </a:prstGeom>
          <a:noFill/>
          <a:ln w="28575">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97612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8B1F1-5B9F-4DCB-889E-8C6B986FD0C0}"/>
              </a:ext>
            </a:extLst>
          </p:cNvPr>
          <p:cNvSpPr>
            <a:spLocks noGrp="1"/>
          </p:cNvSpPr>
          <p:nvPr>
            <p:ph type="title"/>
          </p:nvPr>
        </p:nvSpPr>
        <p:spPr>
          <a:xfrm>
            <a:off x="1146705" y="609601"/>
            <a:ext cx="10138778" cy="1255985"/>
          </a:xfrm>
        </p:spPr>
        <p:txBody>
          <a:bodyPr>
            <a:normAutofit/>
          </a:bodyPr>
          <a:lstStyle/>
          <a:p>
            <a:r>
              <a:rPr lang="en-US" sz="4000" dirty="0"/>
              <a:t>Latent Semantic Analysis (LSA)</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0498EA07-76C7-4714-99CD-0434FF01AD38}"/>
                  </a:ext>
                </a:extLst>
              </p:cNvPr>
              <p:cNvSpPr>
                <a:spLocks noGrp="1"/>
              </p:cNvSpPr>
              <p:nvPr>
                <p:ph type="body" sz="half" idx="2"/>
              </p:nvPr>
            </p:nvSpPr>
            <p:spPr>
              <a:xfrm>
                <a:off x="1146705" y="2559268"/>
                <a:ext cx="3551419" cy="3494691"/>
              </a:xfrm>
            </p:spPr>
            <p:txBody>
              <a:bodyPr>
                <a:normAutofit fontScale="92500"/>
              </a:bodyPr>
              <a:lstStyle/>
              <a:p>
                <a:pPr>
                  <a:spcBef>
                    <a:spcPts val="2400"/>
                  </a:spcBef>
                </a:pPr>
                <a:r>
                  <a:rPr lang="en-GB" sz="2400" dirty="0"/>
                  <a:t>Perform SVD on X to obtain its low-rank approximation</a:t>
                </a:r>
              </a:p>
              <a:p>
                <a:pPr>
                  <a:spcBef>
                    <a:spcPts val="2400"/>
                  </a:spcBef>
                </a:pPr>
                <a:r>
                  <a:rPr lang="en-GB" sz="2400" dirty="0"/>
                  <a:t>Involves finding a solution to </a:t>
                </a:r>
                <a14:m>
                  <m:oMath xmlns:m="http://schemas.openxmlformats.org/officeDocument/2006/math">
                    <m:r>
                      <m:rPr>
                        <m:sty m:val="p"/>
                      </m:rPr>
                      <a:rPr lang="en-US" sz="2400" b="0" i="0" smtClean="0">
                        <a:latin typeface="Cambria Math" panose="02040503050406030204" pitchFamily="18" charset="0"/>
                      </a:rPr>
                      <m:t>X</m:t>
                    </m:r>
                    <m:r>
                      <a:rPr lang="en-US" sz="2400" b="0" i="1" smtClean="0">
                        <a:latin typeface="Cambria Math" panose="02040503050406030204" pitchFamily="18" charset="0"/>
                      </a:rPr>
                      <m:t>=</m:t>
                    </m:r>
                    <m:r>
                      <a:rPr lang="en-US" sz="2400" b="0" i="1" smtClean="0">
                        <a:latin typeface="Cambria Math" panose="02040503050406030204" pitchFamily="18" charset="0"/>
                      </a:rPr>
                      <m:t>𝑈</m:t>
                    </m:r>
                    <m:r>
                      <m:rPr>
                        <m:nor/>
                      </m:rPr>
                      <a:rPr lang="en-GB" sz="2400" dirty="0"/>
                      <m:t>Σ</m:t>
                    </m:r>
                    <m:sSup>
                      <m:sSupPr>
                        <m:ctrlPr>
                          <a:rPr lang="en-GB" sz="2400" i="1" dirty="0" smtClean="0">
                            <a:latin typeface="Cambria Math" panose="02040503050406030204" pitchFamily="18" charset="0"/>
                          </a:rPr>
                        </m:ctrlPr>
                      </m:sSupPr>
                      <m:e>
                        <m:r>
                          <a:rPr lang="en-US" sz="2400" b="0" i="1" dirty="0" smtClean="0">
                            <a:latin typeface="Cambria Math" panose="02040503050406030204" pitchFamily="18" charset="0"/>
                          </a:rPr>
                          <m:t>𝑉</m:t>
                        </m:r>
                      </m:e>
                      <m:sup>
                        <m:r>
                          <m:rPr>
                            <m:nor/>
                          </m:rPr>
                          <a:rPr lang="en-GB" sz="2400" dirty="0"/>
                          <m:t>T</m:t>
                        </m:r>
                      </m:sup>
                    </m:sSup>
                  </m:oMath>
                </a14:m>
                <a:endParaRPr lang="en-GB" sz="2400" dirty="0"/>
              </a:p>
              <a:p>
                <a:pPr>
                  <a:spcBef>
                    <a:spcPts val="2400"/>
                  </a:spcBef>
                </a:pPr>
                <a:r>
                  <a:rPr lang="en-GB" sz="2400" dirty="0"/>
                  <a:t>The embedding for the i</a:t>
                </a:r>
                <a:r>
                  <a:rPr lang="en-GB" sz="2400" baseline="30000" dirty="0"/>
                  <a:t>th</a:t>
                </a:r>
                <a:r>
                  <a:rPr lang="en-GB" sz="2400" dirty="0"/>
                  <a:t> term is given by </a:t>
                </a:r>
                <a14:m>
                  <m:oMath xmlns:m="http://schemas.openxmlformats.org/officeDocument/2006/math">
                    <m:sSub>
                      <m:sSubPr>
                        <m:ctrlPr>
                          <a:rPr lang="en-GB" sz="2400" i="1" smtClean="0">
                            <a:latin typeface="Cambria Math" panose="02040503050406030204" pitchFamily="18" charset="0"/>
                          </a:rPr>
                        </m:ctrlPr>
                      </m:sSubPr>
                      <m:e>
                        <m:r>
                          <m:rPr>
                            <m:nor/>
                          </m:rPr>
                          <a:rPr lang="en-GB" sz="2400" dirty="0"/>
                          <m:t>Σ</m:t>
                        </m:r>
                      </m:e>
                      <m:sub>
                        <m:r>
                          <m:rPr>
                            <m:nor/>
                          </m:rPr>
                          <a:rPr lang="en-GB" sz="2400" dirty="0"/>
                          <m:t>k</m:t>
                        </m:r>
                      </m:sub>
                    </m:sSub>
                    <m:acc>
                      <m:accPr>
                        <m:chr m:val="⃗"/>
                        <m:ctrlPr>
                          <a:rPr lang="en-GB" sz="2400" i="1" smtClean="0">
                            <a:latin typeface="Cambria Math" panose="02040503050406030204" pitchFamily="18" charset="0"/>
                          </a:rPr>
                        </m:ctrlPr>
                      </m:accPr>
                      <m:e>
                        <m:sSub>
                          <m:sSubPr>
                            <m:ctrlPr>
                              <a:rPr lang="en-GB" sz="240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sub>
                        </m:sSub>
                      </m:e>
                    </m:acc>
                  </m:oMath>
                </a14:m>
                <a:endParaRPr lang="en-GB" sz="2400" dirty="0"/>
              </a:p>
            </p:txBody>
          </p:sp>
        </mc:Choice>
        <mc:Fallback xmlns="">
          <p:sp>
            <p:nvSpPr>
              <p:cNvPr id="7" name="Text Placeholder 6">
                <a:extLst>
                  <a:ext uri="{FF2B5EF4-FFF2-40B4-BE49-F238E27FC236}">
                    <a16:creationId xmlns:a16="http://schemas.microsoft.com/office/drawing/2014/main" id="{0498EA07-76C7-4714-99CD-0434FF01AD38}"/>
                  </a:ext>
                </a:extLst>
              </p:cNvPr>
              <p:cNvSpPr>
                <a:spLocks noGrp="1" noRot="1" noChangeAspect="1" noMove="1" noResize="1" noEditPoints="1" noAdjustHandles="1" noChangeArrowheads="1" noChangeShapeType="1" noTextEdit="1"/>
              </p:cNvSpPr>
              <p:nvPr>
                <p:ph type="body" sz="half" idx="2"/>
              </p:nvPr>
            </p:nvSpPr>
            <p:spPr>
              <a:xfrm>
                <a:off x="1146705" y="2559268"/>
                <a:ext cx="3551419" cy="3494691"/>
              </a:xfrm>
              <a:blipFill>
                <a:blip r:embed="rId2"/>
                <a:stretch>
                  <a:fillRect l="-2230" t="-175" r="-3259"/>
                </a:stretch>
              </a:blipFill>
            </p:spPr>
            <p:txBody>
              <a:bodyPr/>
              <a:lstStyle/>
              <a:p>
                <a:r>
                  <a:rPr lang="en-GB">
                    <a:noFill/>
                  </a:rPr>
                  <a:t> </a:t>
                </a:r>
              </a:p>
            </p:txBody>
          </p:sp>
        </mc:Fallback>
      </mc:AlternateContent>
      <p:sp>
        <p:nvSpPr>
          <p:cNvPr id="8" name="Rectangle 7">
            <a:extLst>
              <a:ext uri="{FF2B5EF4-FFF2-40B4-BE49-F238E27FC236}">
                <a16:creationId xmlns:a16="http://schemas.microsoft.com/office/drawing/2014/main" id="{CAB01712-1292-4480-9609-E5325D598A4F}"/>
              </a:ext>
            </a:extLst>
          </p:cNvPr>
          <p:cNvSpPr/>
          <p:nvPr/>
        </p:nvSpPr>
        <p:spPr>
          <a:xfrm>
            <a:off x="906517" y="6525150"/>
            <a:ext cx="10378966" cy="276999"/>
          </a:xfrm>
          <a:prstGeom prst="rect">
            <a:avLst/>
          </a:prstGeom>
        </p:spPr>
        <p:txBody>
          <a:bodyPr wrap="square">
            <a:spAutoFit/>
          </a:bodyPr>
          <a:lstStyle/>
          <a:p>
            <a:pPr lvl="0" algn="ctr" defTabSz="914400">
              <a:defRPr/>
            </a:pPr>
            <a:r>
              <a:rPr lang="en-GB" sz="1200" dirty="0"/>
              <a:t>Scott C. </a:t>
            </a:r>
            <a:r>
              <a:rPr lang="en-GB" sz="1200" dirty="0" err="1"/>
              <a:t>Deerwester</a:t>
            </a:r>
            <a:r>
              <a:rPr lang="en-GB" sz="1200" dirty="0"/>
              <a:t>, Susan T Dumais, Thomas K. </a:t>
            </a:r>
            <a:r>
              <a:rPr lang="en-GB" sz="1200" dirty="0" err="1"/>
              <a:t>Landauer</a:t>
            </a:r>
            <a:r>
              <a:rPr lang="en-GB" sz="1200" dirty="0"/>
              <a:t>, George W. </a:t>
            </a:r>
            <a:r>
              <a:rPr lang="en-GB" sz="1200" dirty="0" err="1"/>
              <a:t>Furnas</a:t>
            </a:r>
            <a:r>
              <a:rPr lang="en-GB" sz="1200" dirty="0"/>
              <a:t>, and Richard A. Harshman. </a:t>
            </a:r>
            <a:r>
              <a:rPr lang="en-GB" sz="1200" dirty="0">
                <a:hlinkClick r:id="rId3"/>
              </a:rPr>
              <a:t>Indexing by latent semantic analysis</a:t>
            </a:r>
            <a:r>
              <a:rPr lang="en-GB" sz="1200" dirty="0"/>
              <a:t>. JASIS, 1990. </a:t>
            </a:r>
            <a:endParaRPr kumimoji="0" lang="en-GB" sz="1200" b="0" i="0" u="none" strike="noStrike" kern="0" cap="none" spc="0" normalizeH="0" baseline="0" noProof="0" dirty="0">
              <a:ln>
                <a:noFill/>
              </a:ln>
              <a:solidFill>
                <a:prstClr val="black"/>
              </a:solidFill>
              <a:effectLst/>
              <a:uLnTx/>
              <a:uFillTx/>
            </a:endParaRPr>
          </a:p>
        </p:txBody>
      </p:sp>
      <p:pic>
        <p:nvPicPr>
          <p:cNvPr id="15" name="Content Placeholder 14">
            <a:extLst>
              <a:ext uri="{FF2B5EF4-FFF2-40B4-BE49-F238E27FC236}">
                <a16:creationId xmlns:a16="http://schemas.microsoft.com/office/drawing/2014/main" id="{95CCDACB-0610-4864-9801-BA3D9DE40202}"/>
              </a:ext>
            </a:extLst>
          </p:cNvPr>
          <p:cNvPicPr>
            <a:picLocks noGrp="1" noChangeAspect="1"/>
          </p:cNvPicPr>
          <p:nvPr>
            <p:ph idx="1"/>
          </p:nvPr>
        </p:nvPicPr>
        <p:blipFill>
          <a:blip r:embed="rId4"/>
          <a:stretch>
            <a:fillRect/>
          </a:stretch>
        </p:blipFill>
        <p:spPr>
          <a:xfrm>
            <a:off x="5198241" y="2559268"/>
            <a:ext cx="6437288" cy="1876284"/>
          </a:xfrm>
          <a:prstGeom prst="rect">
            <a:avLst/>
          </a:prstGeom>
        </p:spPr>
      </p:pic>
    </p:spTree>
    <p:extLst>
      <p:ext uri="{BB962C8B-B14F-4D97-AF65-F5344CB8AC3E}">
        <p14:creationId xmlns:p14="http://schemas.microsoft.com/office/powerpoint/2010/main" val="2659466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B01712-1292-4480-9609-E5325D598A4F}"/>
              </a:ext>
            </a:extLst>
          </p:cNvPr>
          <p:cNvSpPr/>
          <p:nvPr/>
        </p:nvSpPr>
        <p:spPr>
          <a:xfrm>
            <a:off x="906517" y="6525150"/>
            <a:ext cx="10378966" cy="276999"/>
          </a:xfrm>
          <a:prstGeom prst="rect">
            <a:avLst/>
          </a:prstGeom>
        </p:spPr>
        <p:txBody>
          <a:bodyPr wrap="square">
            <a:spAutoFit/>
          </a:bodyPr>
          <a:lstStyle/>
          <a:p>
            <a:pPr lvl="0" algn="ctr" defTabSz="914400">
              <a:defRPr/>
            </a:pPr>
            <a:r>
              <a:rPr lang="en-GB" sz="1200" dirty="0"/>
              <a:t>Scott C. </a:t>
            </a:r>
            <a:r>
              <a:rPr lang="en-GB" sz="1200" dirty="0" err="1"/>
              <a:t>Deerwester</a:t>
            </a:r>
            <a:r>
              <a:rPr lang="en-GB" sz="1200" dirty="0"/>
              <a:t>, Susan T Dumais, Thomas K. </a:t>
            </a:r>
            <a:r>
              <a:rPr lang="en-GB" sz="1200" dirty="0" err="1"/>
              <a:t>Landauer</a:t>
            </a:r>
            <a:r>
              <a:rPr lang="en-GB" sz="1200" dirty="0"/>
              <a:t>, George W. </a:t>
            </a:r>
            <a:r>
              <a:rPr lang="en-GB" sz="1200" dirty="0" err="1"/>
              <a:t>Furnas</a:t>
            </a:r>
            <a:r>
              <a:rPr lang="en-GB" sz="1200" dirty="0"/>
              <a:t>, and Richard A. Harshman. </a:t>
            </a:r>
            <a:r>
              <a:rPr lang="en-GB" sz="1200" dirty="0">
                <a:hlinkClick r:id="rId2"/>
              </a:rPr>
              <a:t>Indexing by latent semantic analysis</a:t>
            </a:r>
            <a:r>
              <a:rPr lang="en-GB" sz="1200" dirty="0"/>
              <a:t>. JASIS, 1990. </a:t>
            </a:r>
            <a:endParaRPr kumimoji="0" lang="en-GB" sz="1200" b="0" i="0" u="none" strike="noStrike" kern="0" cap="none" spc="0" normalizeH="0" baseline="0" noProof="0" dirty="0">
              <a:ln>
                <a:noFill/>
              </a:ln>
              <a:solidFill>
                <a:prstClr val="black"/>
              </a:solidFill>
              <a:effectLst/>
              <a:uLnTx/>
              <a:uFillTx/>
            </a:endParaRPr>
          </a:p>
        </p:txBody>
      </p:sp>
      <p:pic>
        <p:nvPicPr>
          <p:cNvPr id="10" name="Picture 2" descr="What is LSI?">
            <a:extLst>
              <a:ext uri="{FF2B5EF4-FFF2-40B4-BE49-F238E27FC236}">
                <a16:creationId xmlns:a16="http://schemas.microsoft.com/office/drawing/2014/main" id="{D253119E-B004-4834-BCE1-BBAB6C74F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898" y="2910680"/>
            <a:ext cx="6710665" cy="2812203"/>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4">
            <a:extLst>
              <a:ext uri="{FF2B5EF4-FFF2-40B4-BE49-F238E27FC236}">
                <a16:creationId xmlns:a16="http://schemas.microsoft.com/office/drawing/2014/main" id="{A22D2098-5003-4A0C-BD1C-CF2700BB33C6}"/>
              </a:ext>
            </a:extLst>
          </p:cNvPr>
          <p:cNvSpPr>
            <a:spLocks noGrp="1"/>
          </p:cNvSpPr>
          <p:nvPr>
            <p:ph type="title"/>
          </p:nvPr>
        </p:nvSpPr>
        <p:spPr>
          <a:xfrm>
            <a:off x="1146705" y="609601"/>
            <a:ext cx="10138778" cy="1255985"/>
          </a:xfrm>
        </p:spPr>
        <p:txBody>
          <a:bodyPr>
            <a:normAutofit/>
          </a:bodyPr>
          <a:lstStyle/>
          <a:p>
            <a:r>
              <a:rPr lang="en-US" sz="4000" dirty="0"/>
              <a:t>Latent Semantic Analysis (LSA)</a:t>
            </a:r>
            <a:endParaRPr lang="en-GB" sz="4000" dirty="0"/>
          </a:p>
        </p:txBody>
      </p:sp>
    </p:spTree>
    <p:extLst>
      <p:ext uri="{BB962C8B-B14F-4D97-AF65-F5344CB8AC3E}">
        <p14:creationId xmlns:p14="http://schemas.microsoft.com/office/powerpoint/2010/main" val="2511133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itle 197"/>
          <p:cNvSpPr>
            <a:spLocks noGrp="1"/>
          </p:cNvSpPr>
          <p:nvPr>
            <p:ph type="title"/>
          </p:nvPr>
        </p:nvSpPr>
        <p:spPr/>
        <p:txBody>
          <a:bodyPr>
            <a:normAutofit/>
          </a:bodyPr>
          <a:lstStyle/>
          <a:p>
            <a:r>
              <a:rPr lang="en-US" sz="4800" dirty="0"/>
              <a:t>Word2vec</a:t>
            </a:r>
            <a:endParaRPr lang="en-GB" sz="4800" dirty="0"/>
          </a:p>
        </p:txBody>
      </p:sp>
      <p:pic>
        <p:nvPicPr>
          <p:cNvPr id="284" name="Content Placeholder 283"/>
          <p:cNvPicPr>
            <a:picLocks noGrp="1" noChangeAspect="1"/>
          </p:cNvPicPr>
          <p:nvPr>
            <p:ph idx="1"/>
          </p:nvPr>
        </p:nvPicPr>
        <p:blipFill>
          <a:blip r:embed="rId2"/>
          <a:stretch>
            <a:fillRect/>
          </a:stretch>
        </p:blipFill>
        <p:spPr>
          <a:xfrm>
            <a:off x="5183188" y="1871471"/>
            <a:ext cx="6172200" cy="3105533"/>
          </a:xfrm>
          <a:prstGeom prst="rect">
            <a:avLst/>
          </a:prstGeom>
        </p:spPr>
      </p:pic>
      <p:sp>
        <p:nvSpPr>
          <p:cNvPr id="200" name="Text Placeholder 199"/>
          <p:cNvSpPr>
            <a:spLocks noGrp="1"/>
          </p:cNvSpPr>
          <p:nvPr>
            <p:ph type="body" sz="half" idx="2"/>
          </p:nvPr>
        </p:nvSpPr>
        <p:spPr>
          <a:xfrm>
            <a:off x="1146704" y="2343150"/>
            <a:ext cx="3677543" cy="3525838"/>
          </a:xfrm>
        </p:spPr>
        <p:txBody>
          <a:bodyPr/>
          <a:lstStyle/>
          <a:p>
            <a:pPr>
              <a:lnSpc>
                <a:spcPct val="100000"/>
              </a:lnSpc>
              <a:spcBef>
                <a:spcPts val="2400"/>
              </a:spcBef>
            </a:pPr>
            <a:r>
              <a:rPr lang="en-US" dirty="0"/>
              <a:t>Goal: simple (shallow) neural model learning from billion words scale corpus</a:t>
            </a:r>
          </a:p>
          <a:p>
            <a:pPr>
              <a:lnSpc>
                <a:spcPct val="100000"/>
              </a:lnSpc>
              <a:spcBef>
                <a:spcPts val="2400"/>
              </a:spcBef>
            </a:pPr>
            <a:r>
              <a:rPr lang="en-US" dirty="0"/>
              <a:t>Predict middle word from neighbors within a fixed size context window</a:t>
            </a:r>
          </a:p>
          <a:p>
            <a:pPr>
              <a:lnSpc>
                <a:spcPct val="100000"/>
              </a:lnSpc>
              <a:spcBef>
                <a:spcPts val="2400"/>
              </a:spcBef>
            </a:pPr>
            <a:r>
              <a:rPr lang="en-US" dirty="0"/>
              <a:t>Two different architectures:</a:t>
            </a:r>
          </a:p>
          <a:p>
            <a:pPr marL="342900" indent="-342900">
              <a:lnSpc>
                <a:spcPct val="100000"/>
              </a:lnSpc>
              <a:spcBef>
                <a:spcPts val="600"/>
              </a:spcBef>
              <a:buAutoNum type="arabicPeriod"/>
            </a:pPr>
            <a:r>
              <a:rPr lang="en-US" dirty="0"/>
              <a:t>Skip-gram</a:t>
            </a:r>
          </a:p>
          <a:p>
            <a:pPr marL="342900" indent="-342900">
              <a:lnSpc>
                <a:spcPct val="100000"/>
              </a:lnSpc>
              <a:spcBef>
                <a:spcPts val="600"/>
              </a:spcBef>
              <a:buAutoNum type="arabicPeriod"/>
            </a:pPr>
            <a:r>
              <a:rPr lang="en-US" dirty="0"/>
              <a:t>CBOW</a:t>
            </a:r>
          </a:p>
        </p:txBody>
      </p:sp>
      <p:sp>
        <p:nvSpPr>
          <p:cNvPr id="6" name="Rectangle 5">
            <a:extLst>
              <a:ext uri="{FF2B5EF4-FFF2-40B4-BE49-F238E27FC236}">
                <a16:creationId xmlns:a16="http://schemas.microsoft.com/office/drawing/2014/main" id="{2BEF4FF8-4301-417B-8338-2A230E30B558}"/>
              </a:ext>
            </a:extLst>
          </p:cNvPr>
          <p:cNvSpPr/>
          <p:nvPr/>
        </p:nvSpPr>
        <p:spPr>
          <a:xfrm>
            <a:off x="482162" y="6525150"/>
            <a:ext cx="11227676" cy="276999"/>
          </a:xfrm>
          <a:prstGeom prst="rect">
            <a:avLst/>
          </a:prstGeom>
        </p:spPr>
        <p:txBody>
          <a:bodyPr wrap="square">
            <a:spAutoFit/>
          </a:bodyPr>
          <a:lstStyle/>
          <a:p>
            <a:pPr lvl="0" algn="ctr" defTabSz="914400">
              <a:defRPr/>
            </a:pPr>
            <a:r>
              <a:rPr lang="en-GB" sz="1200" kern="0" dirty="0">
                <a:solidFill>
                  <a:prstClr val="black"/>
                </a:solidFill>
              </a:rPr>
              <a:t>Tomas Mikolov, Ilya </a:t>
            </a:r>
            <a:r>
              <a:rPr lang="en-GB" sz="1200" kern="0" dirty="0" err="1">
                <a:solidFill>
                  <a:prstClr val="black"/>
                </a:solidFill>
              </a:rPr>
              <a:t>Sutskever</a:t>
            </a:r>
            <a:r>
              <a:rPr lang="en-GB" sz="1200" kern="0" dirty="0">
                <a:solidFill>
                  <a:prstClr val="black"/>
                </a:solidFill>
              </a:rPr>
              <a:t>, Kai Chen, Greg S </a:t>
            </a:r>
            <a:r>
              <a:rPr lang="en-GB" sz="1200" kern="0" dirty="0" err="1">
                <a:solidFill>
                  <a:prstClr val="black"/>
                </a:solidFill>
              </a:rPr>
              <a:t>Corrado</a:t>
            </a:r>
            <a:r>
              <a:rPr lang="en-GB" sz="1200" kern="0" dirty="0">
                <a:solidFill>
                  <a:prstClr val="black"/>
                </a:solidFill>
              </a:rPr>
              <a:t>, and Jeff Dean. </a:t>
            </a:r>
            <a:r>
              <a:rPr lang="en-GB" sz="1200" kern="0" dirty="0">
                <a:solidFill>
                  <a:prstClr val="black"/>
                </a:solidFill>
                <a:hlinkClick r:id="rId3"/>
              </a:rPr>
              <a:t>Distributed representations of words and phrases and their compositionality</a:t>
            </a:r>
            <a:r>
              <a:rPr lang="en-GB" sz="1200" kern="0" dirty="0">
                <a:solidFill>
                  <a:prstClr val="black"/>
                </a:solidFill>
              </a:rPr>
              <a:t>. In NIPS, 2013.</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99156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4D8B-7164-445F-8092-CD6C96295332}"/>
              </a:ext>
            </a:extLst>
          </p:cNvPr>
          <p:cNvSpPr>
            <a:spLocks noGrp="1"/>
          </p:cNvSpPr>
          <p:nvPr>
            <p:ph type="title"/>
          </p:nvPr>
        </p:nvSpPr>
        <p:spPr/>
        <p:txBody>
          <a:bodyPr>
            <a:normAutofit/>
          </a:bodyPr>
          <a:lstStyle/>
          <a:p>
            <a:r>
              <a:rPr lang="en-US" sz="4000" dirty="0"/>
              <a:t>Skip-gram</a:t>
            </a:r>
            <a:endParaRPr lang="en-GB" sz="4000" dirty="0"/>
          </a:p>
        </p:txBody>
      </p:sp>
      <p:pic>
        <p:nvPicPr>
          <p:cNvPr id="5" name="Content Placeholder 4">
            <a:extLst>
              <a:ext uri="{FF2B5EF4-FFF2-40B4-BE49-F238E27FC236}">
                <a16:creationId xmlns:a16="http://schemas.microsoft.com/office/drawing/2014/main" id="{3DFA7B54-2DB8-4A5E-BCFB-134D098A6B2E}"/>
              </a:ext>
            </a:extLst>
          </p:cNvPr>
          <p:cNvPicPr>
            <a:picLocks noGrp="1" noChangeAspect="1"/>
          </p:cNvPicPr>
          <p:nvPr>
            <p:ph idx="1"/>
          </p:nvPr>
        </p:nvPicPr>
        <p:blipFill>
          <a:blip r:embed="rId2"/>
          <a:stretch>
            <a:fillRect/>
          </a:stretch>
        </p:blipFill>
        <p:spPr>
          <a:xfrm>
            <a:off x="6852745" y="2532992"/>
            <a:ext cx="4515234" cy="2755829"/>
          </a:xfrm>
          <a:prstGeom prst="rect">
            <a:avLst/>
          </a:prstGeom>
        </p:spPr>
      </p:pic>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087776A-8556-4001-B08A-A85BBFBF954A}"/>
                  </a:ext>
                </a:extLst>
              </p:cNvPr>
              <p:cNvSpPr>
                <a:spLocks noGrp="1"/>
              </p:cNvSpPr>
              <p:nvPr>
                <p:ph type="body" sz="half" idx="2"/>
              </p:nvPr>
            </p:nvSpPr>
            <p:spPr>
              <a:xfrm>
                <a:off x="1146705" y="2532992"/>
                <a:ext cx="5311902" cy="3258207"/>
              </a:xfrm>
            </p:spPr>
            <p:txBody>
              <a:bodyPr anchor="ctr">
                <a:normAutofit/>
              </a:bodyPr>
              <a:lstStyle/>
              <a:p>
                <a:pPr>
                  <a:spcBef>
                    <a:spcPts val="2400"/>
                  </a:spcBef>
                </a:pPr>
                <a:r>
                  <a:rPr lang="en-US" sz="2400" dirty="0"/>
                  <a:t>Predict neighbor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r>
                          <a:rPr lang="en-US" sz="2400" i="1">
                            <a:latin typeface="Cambria Math" panose="02040503050406030204" pitchFamily="18" charset="0"/>
                          </a:rPr>
                          <m:t>+</m:t>
                        </m:r>
                        <m:r>
                          <a:rPr lang="en-US" sz="2400" i="1">
                            <a:latin typeface="Cambria Math" panose="02040503050406030204" pitchFamily="18" charset="0"/>
                          </a:rPr>
                          <m:t>𝑗</m:t>
                        </m:r>
                      </m:sub>
                    </m:sSub>
                  </m:oMath>
                </a14:m>
                <a:r>
                  <a:rPr lang="en-US" sz="2400" dirty="0"/>
                  <a:t> given term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sub>
                    </m:sSub>
                  </m:oMath>
                </a14:m>
                <a:endParaRPr lang="en-US" sz="2400" dirty="0"/>
              </a:p>
            </p:txBody>
          </p:sp>
        </mc:Choice>
        <mc:Fallback xmlns="">
          <p:sp>
            <p:nvSpPr>
              <p:cNvPr id="4" name="Text Placeholder 3">
                <a:extLst>
                  <a:ext uri="{FF2B5EF4-FFF2-40B4-BE49-F238E27FC236}">
                    <a16:creationId xmlns:a16="http://schemas.microsoft.com/office/drawing/2014/main" id="{3087776A-8556-4001-B08A-A85BBFBF954A}"/>
                  </a:ext>
                </a:extLst>
              </p:cNvPr>
              <p:cNvSpPr>
                <a:spLocks noGrp="1" noRot="1" noChangeAspect="1" noMove="1" noResize="1" noEditPoints="1" noAdjustHandles="1" noChangeArrowheads="1" noChangeShapeType="1" noTextEdit="1"/>
              </p:cNvSpPr>
              <p:nvPr>
                <p:ph type="body" sz="half" idx="2"/>
              </p:nvPr>
            </p:nvSpPr>
            <p:spPr>
              <a:xfrm>
                <a:off x="1146705" y="2532992"/>
                <a:ext cx="5311902" cy="3258207"/>
              </a:xfrm>
              <a:blipFill>
                <a:blip r:embed="rId3"/>
                <a:stretch>
                  <a:fillRect l="-1722"/>
                </a:stretch>
              </a:blipFill>
            </p:spPr>
            <p:txBody>
              <a:bodyPr/>
              <a:lstStyle/>
              <a:p>
                <a:r>
                  <a:rPr lang="en-GB">
                    <a:noFill/>
                  </a:rPr>
                  <a:t> </a:t>
                </a:r>
              </a:p>
            </p:txBody>
          </p:sp>
        </mc:Fallback>
      </mc:AlternateContent>
    </p:spTree>
    <p:extLst>
      <p:ext uri="{BB962C8B-B14F-4D97-AF65-F5344CB8AC3E}">
        <p14:creationId xmlns:p14="http://schemas.microsoft.com/office/powerpoint/2010/main" val="1472132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4D8B-7164-445F-8092-CD6C96295332}"/>
              </a:ext>
            </a:extLst>
          </p:cNvPr>
          <p:cNvSpPr>
            <a:spLocks noGrp="1"/>
          </p:cNvSpPr>
          <p:nvPr>
            <p:ph type="title"/>
          </p:nvPr>
        </p:nvSpPr>
        <p:spPr>
          <a:xfrm>
            <a:off x="1146705" y="609601"/>
            <a:ext cx="10221274" cy="1639884"/>
          </a:xfrm>
        </p:spPr>
        <p:txBody>
          <a:bodyPr>
            <a:normAutofit/>
          </a:bodyPr>
          <a:lstStyle/>
          <a:p>
            <a:r>
              <a:rPr lang="en-US" sz="4000" dirty="0"/>
              <a:t>The Skip-gram loss</a:t>
            </a:r>
            <a:endParaRPr lang="en-GB" sz="4000" dirty="0"/>
          </a:p>
        </p:txBody>
      </p:sp>
      <p:pic>
        <p:nvPicPr>
          <p:cNvPr id="6" name="Picture 5">
            <a:extLst>
              <a:ext uri="{FF2B5EF4-FFF2-40B4-BE49-F238E27FC236}">
                <a16:creationId xmlns:a16="http://schemas.microsoft.com/office/drawing/2014/main" id="{59086EB5-366D-4993-A081-652D1612207E}"/>
              </a:ext>
            </a:extLst>
          </p:cNvPr>
          <p:cNvPicPr>
            <a:picLocks noChangeAspect="1"/>
          </p:cNvPicPr>
          <p:nvPr/>
        </p:nvPicPr>
        <p:blipFill>
          <a:blip r:embed="rId2"/>
          <a:stretch>
            <a:fillRect/>
          </a:stretch>
        </p:blipFill>
        <p:spPr>
          <a:xfrm>
            <a:off x="2852986" y="2559598"/>
            <a:ext cx="6486028" cy="1123883"/>
          </a:xfrm>
          <a:prstGeom prst="rect">
            <a:avLst/>
          </a:prstGeom>
        </p:spPr>
      </p:pic>
      <p:pic>
        <p:nvPicPr>
          <p:cNvPr id="8" name="Picture 7">
            <a:extLst>
              <a:ext uri="{FF2B5EF4-FFF2-40B4-BE49-F238E27FC236}">
                <a16:creationId xmlns:a16="http://schemas.microsoft.com/office/drawing/2014/main" id="{16C1689F-C5DD-4643-B44F-B1B015D36FFA}"/>
              </a:ext>
            </a:extLst>
          </p:cNvPr>
          <p:cNvPicPr>
            <a:picLocks noChangeAspect="1"/>
          </p:cNvPicPr>
          <p:nvPr/>
        </p:nvPicPr>
        <p:blipFill>
          <a:blip r:embed="rId3"/>
          <a:stretch>
            <a:fillRect/>
          </a:stretch>
        </p:blipFill>
        <p:spPr>
          <a:xfrm>
            <a:off x="2149777" y="4047364"/>
            <a:ext cx="7892447" cy="1141077"/>
          </a:xfrm>
          <a:prstGeom prst="rect">
            <a:avLst/>
          </a:prstGeom>
        </p:spPr>
      </p:pic>
      <mc:AlternateContent xmlns:mc="http://schemas.openxmlformats.org/markup-compatibility/2006" xmlns:a14="http://schemas.microsoft.com/office/drawing/2010/main">
        <mc:Choice Requires="a14">
          <p:sp>
            <p:nvSpPr>
              <p:cNvPr id="10" name="Text Placeholder 3">
                <a:extLst>
                  <a:ext uri="{FF2B5EF4-FFF2-40B4-BE49-F238E27FC236}">
                    <a16:creationId xmlns:a16="http://schemas.microsoft.com/office/drawing/2014/main" id="{A1E6BCD1-B4F7-4B1C-A36C-F20507D5040C}"/>
                  </a:ext>
                </a:extLst>
              </p:cNvPr>
              <p:cNvSpPr txBox="1">
                <a:spLocks/>
              </p:cNvSpPr>
              <p:nvPr/>
            </p:nvSpPr>
            <p:spPr>
              <a:xfrm>
                <a:off x="1030015" y="5701861"/>
                <a:ext cx="10131971" cy="1024327"/>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GB" sz="1800" dirty="0"/>
                  <a:t>S is the set of all windows over the training text</a:t>
                </a:r>
              </a:p>
              <a:p>
                <a:pPr>
                  <a:spcBef>
                    <a:spcPts val="0"/>
                  </a:spcBef>
                </a:pPr>
                <a:r>
                  <a:rPr lang="en-GB" sz="1800" dirty="0"/>
                  <a:t>c is the number of neighbours we need to predict on either side of the term </a:t>
                </a:r>
                <a14:m>
                  <m:oMath xmlns:m="http://schemas.openxmlformats.org/officeDocument/2006/math">
                    <m:sSub>
                      <m:sSubPr>
                        <m:ctrlPr>
                          <a:rPr lang="en-US" sz="1800" i="1">
                            <a:latin typeface="Cambria Math" panose="02040503050406030204" pitchFamily="18" charset="0"/>
                          </a:rPr>
                        </m:ctrlPr>
                      </m:sSubPr>
                      <m:e>
                        <m:r>
                          <a:rPr lang="en-US" sz="1800">
                            <a:latin typeface="Cambria Math" panose="02040503050406030204" pitchFamily="18" charset="0"/>
                          </a:rPr>
                          <m:t>𝑡</m:t>
                        </m:r>
                      </m:e>
                      <m:sub>
                        <m:r>
                          <a:rPr lang="en-US" sz="1800">
                            <a:latin typeface="Cambria Math" panose="02040503050406030204" pitchFamily="18" charset="0"/>
                          </a:rPr>
                          <m:t>𝑖</m:t>
                        </m:r>
                      </m:sub>
                    </m:sSub>
                  </m:oMath>
                </a14:m>
                <a:endParaRPr lang="en-US" sz="1800" dirty="0"/>
              </a:p>
              <a:p>
                <a:pPr>
                  <a:spcBef>
                    <a:spcPts val="0"/>
                  </a:spcBef>
                </a:pPr>
                <a:r>
                  <a:rPr lang="en-US" sz="1800" kern="0" dirty="0">
                    <a:solidFill>
                      <a:sysClr val="windowText" lastClr="000000"/>
                    </a:solidFill>
                  </a:rPr>
                  <a:t>Full </a:t>
                </a:r>
                <a:r>
                  <a:rPr lang="en-US" sz="1800" kern="0" dirty="0" err="1">
                    <a:solidFill>
                      <a:sysClr val="windowText" lastClr="000000"/>
                    </a:solidFill>
                  </a:rPr>
                  <a:t>softmax</a:t>
                </a:r>
                <a:r>
                  <a:rPr lang="en-US" sz="1800" kern="0" dirty="0">
                    <a:solidFill>
                      <a:sysClr val="windowText" lastClr="000000"/>
                    </a:solidFill>
                  </a:rPr>
                  <a:t> is computationally impractical - hierarchical </a:t>
                </a:r>
                <a:r>
                  <a:rPr lang="en-US" sz="1800" kern="0" dirty="0" err="1">
                    <a:solidFill>
                      <a:sysClr val="windowText" lastClr="000000"/>
                    </a:solidFill>
                  </a:rPr>
                  <a:t>softmax</a:t>
                </a:r>
                <a:r>
                  <a:rPr lang="en-US" sz="1800" kern="0" dirty="0">
                    <a:solidFill>
                      <a:sysClr val="windowText" lastClr="000000"/>
                    </a:solidFill>
                  </a:rPr>
                  <a:t> or negative sampling is employed instead</a:t>
                </a:r>
                <a:endParaRPr lang="en-GB" sz="1800" kern="0" dirty="0">
                  <a:solidFill>
                    <a:sysClr val="windowText" lastClr="000000"/>
                  </a:solidFill>
                </a:endParaRPr>
              </a:p>
            </p:txBody>
          </p:sp>
        </mc:Choice>
        <mc:Fallback xmlns="">
          <p:sp>
            <p:nvSpPr>
              <p:cNvPr id="10" name="Text Placeholder 3">
                <a:extLst>
                  <a:ext uri="{FF2B5EF4-FFF2-40B4-BE49-F238E27FC236}">
                    <a16:creationId xmlns:a16="http://schemas.microsoft.com/office/drawing/2014/main" id="{A1E6BCD1-B4F7-4B1C-A36C-F20507D5040C}"/>
                  </a:ext>
                </a:extLst>
              </p:cNvPr>
              <p:cNvSpPr txBox="1">
                <a:spLocks noRot="1" noChangeAspect="1" noMove="1" noResize="1" noEditPoints="1" noAdjustHandles="1" noChangeArrowheads="1" noChangeShapeType="1" noTextEdit="1"/>
              </p:cNvSpPr>
              <p:nvPr/>
            </p:nvSpPr>
            <p:spPr>
              <a:xfrm>
                <a:off x="1030015" y="5701861"/>
                <a:ext cx="10131971" cy="1024327"/>
              </a:xfrm>
              <a:prstGeom prst="rect">
                <a:avLst/>
              </a:prstGeom>
              <a:blipFill>
                <a:blip r:embed="rId4"/>
                <a:stretch>
                  <a:fillRect l="-421" b="-5357"/>
                </a:stretch>
              </a:blipFill>
            </p:spPr>
            <p:txBody>
              <a:bodyPr/>
              <a:lstStyle/>
              <a:p>
                <a:r>
                  <a:rPr lang="en-GB">
                    <a:noFill/>
                  </a:rPr>
                  <a:t> </a:t>
                </a:r>
              </a:p>
            </p:txBody>
          </p:sp>
        </mc:Fallback>
      </mc:AlternateContent>
    </p:spTree>
    <p:extLst>
      <p:ext uri="{BB962C8B-B14F-4D97-AF65-F5344CB8AC3E}">
        <p14:creationId xmlns:p14="http://schemas.microsoft.com/office/powerpoint/2010/main" val="2975583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4D8B-7164-445F-8092-CD6C96295332}"/>
              </a:ext>
            </a:extLst>
          </p:cNvPr>
          <p:cNvSpPr>
            <a:spLocks noGrp="1"/>
          </p:cNvSpPr>
          <p:nvPr>
            <p:ph type="title"/>
          </p:nvPr>
        </p:nvSpPr>
        <p:spPr>
          <a:xfrm>
            <a:off x="1146705" y="609600"/>
            <a:ext cx="3856037" cy="2033751"/>
          </a:xfrm>
        </p:spPr>
        <p:txBody>
          <a:bodyPr>
            <a:normAutofit/>
          </a:bodyPr>
          <a:lstStyle/>
          <a:p>
            <a:r>
              <a:rPr lang="en-GB" sz="4000" dirty="0"/>
              <a:t>Continuous bag-of-words (CBOW)</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087776A-8556-4001-B08A-A85BBFBF954A}"/>
                  </a:ext>
                </a:extLst>
              </p:cNvPr>
              <p:cNvSpPr>
                <a:spLocks noGrp="1"/>
              </p:cNvSpPr>
              <p:nvPr>
                <p:ph type="body" sz="half" idx="2"/>
              </p:nvPr>
            </p:nvSpPr>
            <p:spPr>
              <a:xfrm>
                <a:off x="1146705" y="2532992"/>
                <a:ext cx="5311902" cy="3258207"/>
              </a:xfrm>
            </p:spPr>
            <p:txBody>
              <a:bodyPr anchor="ctr">
                <a:normAutofit/>
              </a:bodyPr>
              <a:lstStyle/>
              <a:p>
                <a:pPr>
                  <a:spcBef>
                    <a:spcPts val="2400"/>
                  </a:spcBef>
                </a:pPr>
                <a:r>
                  <a:rPr lang="en-US" sz="2400" dirty="0"/>
                  <a:t>Predict the middle term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sub>
                    </m:sSub>
                  </m:oMath>
                </a14:m>
                <a:r>
                  <a:rPr lang="en-US" sz="2400" dirty="0"/>
                  <a:t> given </a:t>
                </a:r>
                <a14:m>
                  <m:oMath xmlns:m="http://schemas.openxmlformats.org/officeDocument/2006/math">
                    <m:r>
                      <a:rPr lang="en-US" sz="2400" b="0" i="0" smtClean="0">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𝑐</m:t>
                        </m:r>
                      </m:sub>
                    </m:sSub>
                    <m:r>
                      <a:rPr lang="en-US" sz="2400" b="0" i="1" smtClean="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𝑖</m:t>
                        </m:r>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𝑖</m:t>
                        </m:r>
                        <m:r>
                          <a:rPr lang="en-US" sz="2400" b="0" i="1" smtClean="0">
                            <a:latin typeface="Cambria Math" panose="02040503050406030204" pitchFamily="18" charset="0"/>
                          </a:rPr>
                          <m:t>+1</m:t>
                        </m:r>
                      </m:sub>
                    </m:sSub>
                    <m:r>
                      <a:rPr lang="en-US" sz="2400" i="1">
                        <a:latin typeface="Cambria Math" panose="02040503050406030204" pitchFamily="18" charset="0"/>
                      </a:rPr>
                      <m:t>,</m:t>
                    </m:r>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𝑖</m:t>
                        </m:r>
                        <m:r>
                          <a:rPr lang="en-US" sz="2400" b="0" i="1" smtClean="0">
                            <a:latin typeface="Cambria Math" panose="02040503050406030204" pitchFamily="18" charset="0"/>
                          </a:rPr>
                          <m:t>+</m:t>
                        </m:r>
                        <m:r>
                          <a:rPr lang="en-US" sz="2400" i="1">
                            <a:latin typeface="Cambria Math" panose="02040503050406030204" pitchFamily="18" charset="0"/>
                          </a:rPr>
                          <m:t>𝑐</m:t>
                        </m:r>
                      </m:sub>
                    </m:sSub>
                    <m:r>
                      <a:rPr lang="en-US" sz="2400" b="0" i="1" smtClean="0">
                        <a:latin typeface="Cambria Math" panose="02040503050406030204" pitchFamily="18" charset="0"/>
                      </a:rPr>
                      <m:t>}</m:t>
                    </m:r>
                  </m:oMath>
                </a14:m>
                <a:endParaRPr lang="en-US" sz="2400" dirty="0"/>
              </a:p>
            </p:txBody>
          </p:sp>
        </mc:Choice>
        <mc:Fallback xmlns="">
          <p:sp>
            <p:nvSpPr>
              <p:cNvPr id="4" name="Text Placeholder 3">
                <a:extLst>
                  <a:ext uri="{FF2B5EF4-FFF2-40B4-BE49-F238E27FC236}">
                    <a16:creationId xmlns:a16="http://schemas.microsoft.com/office/drawing/2014/main" id="{3087776A-8556-4001-B08A-A85BBFBF954A}"/>
                  </a:ext>
                </a:extLst>
              </p:cNvPr>
              <p:cNvSpPr>
                <a:spLocks noGrp="1" noRot="1" noChangeAspect="1" noMove="1" noResize="1" noEditPoints="1" noAdjustHandles="1" noChangeArrowheads="1" noChangeShapeType="1" noTextEdit="1"/>
              </p:cNvSpPr>
              <p:nvPr>
                <p:ph type="body" sz="half" idx="2"/>
              </p:nvPr>
            </p:nvSpPr>
            <p:spPr>
              <a:xfrm>
                <a:off x="1146705" y="2532992"/>
                <a:ext cx="5311902" cy="3258207"/>
              </a:xfrm>
              <a:blipFill>
                <a:blip r:embed="rId2"/>
                <a:stretch>
                  <a:fillRect l="-1722"/>
                </a:stretch>
              </a:blipFill>
            </p:spPr>
            <p:txBody>
              <a:bodyPr/>
              <a:lstStyle/>
              <a:p>
                <a:r>
                  <a:rPr lang="en-GB">
                    <a:noFill/>
                  </a:rPr>
                  <a:t> </a:t>
                </a:r>
              </a:p>
            </p:txBody>
          </p:sp>
        </mc:Fallback>
      </mc:AlternateContent>
      <p:pic>
        <p:nvPicPr>
          <p:cNvPr id="8" name="Picture 7">
            <a:extLst>
              <a:ext uri="{FF2B5EF4-FFF2-40B4-BE49-F238E27FC236}">
                <a16:creationId xmlns:a16="http://schemas.microsoft.com/office/drawing/2014/main" id="{E836F665-B994-48EC-8EF6-10F9E9FEBB78}"/>
              </a:ext>
            </a:extLst>
          </p:cNvPr>
          <p:cNvPicPr>
            <a:picLocks noChangeAspect="1"/>
          </p:cNvPicPr>
          <p:nvPr/>
        </p:nvPicPr>
        <p:blipFill>
          <a:blip r:embed="rId3"/>
          <a:stretch>
            <a:fillRect/>
          </a:stretch>
        </p:blipFill>
        <p:spPr>
          <a:xfrm>
            <a:off x="6852745" y="1072055"/>
            <a:ext cx="3769759" cy="5554717"/>
          </a:xfrm>
          <a:prstGeom prst="rect">
            <a:avLst/>
          </a:prstGeom>
        </p:spPr>
      </p:pic>
    </p:spTree>
    <p:extLst>
      <p:ext uri="{BB962C8B-B14F-4D97-AF65-F5344CB8AC3E}">
        <p14:creationId xmlns:p14="http://schemas.microsoft.com/office/powerpoint/2010/main" val="3237795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4D8B-7164-445F-8092-CD6C96295332}"/>
              </a:ext>
            </a:extLst>
          </p:cNvPr>
          <p:cNvSpPr>
            <a:spLocks noGrp="1"/>
          </p:cNvSpPr>
          <p:nvPr>
            <p:ph type="title"/>
          </p:nvPr>
        </p:nvSpPr>
        <p:spPr>
          <a:xfrm>
            <a:off x="1146705" y="609601"/>
            <a:ext cx="10221274" cy="1639884"/>
          </a:xfrm>
        </p:spPr>
        <p:txBody>
          <a:bodyPr>
            <a:normAutofit/>
          </a:bodyPr>
          <a:lstStyle/>
          <a:p>
            <a:r>
              <a:rPr lang="en-US" sz="4000" dirty="0"/>
              <a:t>The CBOW loss</a:t>
            </a:r>
            <a:endParaRPr lang="en-GB" sz="4000" dirty="0"/>
          </a:p>
        </p:txBody>
      </p:sp>
      <p:sp>
        <p:nvSpPr>
          <p:cNvPr id="10" name="Text Placeholder 3">
            <a:extLst>
              <a:ext uri="{FF2B5EF4-FFF2-40B4-BE49-F238E27FC236}">
                <a16:creationId xmlns:a16="http://schemas.microsoft.com/office/drawing/2014/main" id="{A1E6BCD1-B4F7-4B1C-A36C-F20507D5040C}"/>
              </a:ext>
            </a:extLst>
          </p:cNvPr>
          <p:cNvSpPr txBox="1">
            <a:spLocks/>
          </p:cNvSpPr>
          <p:nvPr/>
        </p:nvSpPr>
        <p:spPr>
          <a:xfrm>
            <a:off x="2186691" y="5806969"/>
            <a:ext cx="7818619" cy="829883"/>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800" dirty="0"/>
              <a:t>Note: from every window of text skip-gram generates 2 x c training samples whereas CBOW generates one – that’s why CBOW trains faster than skip-gram </a:t>
            </a:r>
          </a:p>
        </p:txBody>
      </p:sp>
      <p:pic>
        <p:nvPicPr>
          <p:cNvPr id="4" name="Picture 3">
            <a:extLst>
              <a:ext uri="{FF2B5EF4-FFF2-40B4-BE49-F238E27FC236}">
                <a16:creationId xmlns:a16="http://schemas.microsoft.com/office/drawing/2014/main" id="{1BC74D65-3186-4AA1-A8AB-7E8E51F20F00}"/>
              </a:ext>
            </a:extLst>
          </p:cNvPr>
          <p:cNvPicPr>
            <a:picLocks noChangeAspect="1"/>
          </p:cNvPicPr>
          <p:nvPr/>
        </p:nvPicPr>
        <p:blipFill>
          <a:blip r:embed="rId2"/>
          <a:stretch>
            <a:fillRect/>
          </a:stretch>
        </p:blipFill>
        <p:spPr>
          <a:xfrm>
            <a:off x="2992535" y="3220707"/>
            <a:ext cx="6206931" cy="1304641"/>
          </a:xfrm>
          <a:prstGeom prst="rect">
            <a:avLst/>
          </a:prstGeom>
        </p:spPr>
      </p:pic>
    </p:spTree>
    <p:extLst>
      <p:ext uri="{BB962C8B-B14F-4D97-AF65-F5344CB8AC3E}">
        <p14:creationId xmlns:p14="http://schemas.microsoft.com/office/powerpoint/2010/main" val="974687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Fundamentals: a refresher</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(15 mins)</a:t>
            </a:r>
            <a:endParaRPr lang="en-GB" sz="2400" dirty="0"/>
          </a:p>
        </p:txBody>
      </p:sp>
    </p:spTree>
    <p:extLst>
      <p:ext uri="{BB962C8B-B14F-4D97-AF65-F5344CB8AC3E}">
        <p14:creationId xmlns:p14="http://schemas.microsoft.com/office/powerpoint/2010/main" val="4193227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511E-4C4D-484E-B68A-2A57609145D5}"/>
              </a:ext>
            </a:extLst>
          </p:cNvPr>
          <p:cNvSpPr>
            <a:spLocks noGrp="1"/>
          </p:cNvSpPr>
          <p:nvPr>
            <p:ph type="title"/>
          </p:nvPr>
        </p:nvSpPr>
        <p:spPr>
          <a:xfrm>
            <a:off x="1146705" y="609601"/>
            <a:ext cx="4933529" cy="1639884"/>
          </a:xfrm>
        </p:spPr>
        <p:txBody>
          <a:bodyPr>
            <a:normAutofit/>
          </a:bodyPr>
          <a:lstStyle/>
          <a:p>
            <a:r>
              <a:rPr lang="en-US" sz="4000" dirty="0"/>
              <a:t>Word analogies with word2vec</a:t>
            </a:r>
            <a:endParaRPr lang="en-GB" sz="4000" dirty="0"/>
          </a:p>
        </p:txBody>
      </p:sp>
      <p:sp>
        <p:nvSpPr>
          <p:cNvPr id="4" name="Text Placeholder 3">
            <a:extLst>
              <a:ext uri="{FF2B5EF4-FFF2-40B4-BE49-F238E27FC236}">
                <a16:creationId xmlns:a16="http://schemas.microsoft.com/office/drawing/2014/main" id="{CFF97A54-49EE-4E0A-AEB0-9CADF16C7673}"/>
              </a:ext>
            </a:extLst>
          </p:cNvPr>
          <p:cNvSpPr>
            <a:spLocks noGrp="1"/>
          </p:cNvSpPr>
          <p:nvPr>
            <p:ph type="body" sz="half" idx="2"/>
          </p:nvPr>
        </p:nvSpPr>
        <p:spPr>
          <a:xfrm>
            <a:off x="1146705" y="2743199"/>
            <a:ext cx="5895226" cy="3547241"/>
          </a:xfrm>
        </p:spPr>
        <p:txBody>
          <a:bodyPr>
            <a:normAutofit/>
          </a:bodyPr>
          <a:lstStyle/>
          <a:p>
            <a:r>
              <a:rPr lang="en-US" sz="2400" dirty="0"/>
              <a:t>W2v is popular for word analogy tasks</a:t>
            </a:r>
          </a:p>
          <a:p>
            <a:endParaRPr lang="en-US" sz="2400" dirty="0"/>
          </a:p>
          <a:p>
            <a:endParaRPr lang="en-US" sz="2400" dirty="0"/>
          </a:p>
          <a:p>
            <a:r>
              <a:rPr lang="en-US" sz="2400" dirty="0"/>
              <a:t>But remember the same relationships </a:t>
            </a:r>
            <a:r>
              <a:rPr lang="en-US" sz="2400" i="1" dirty="0"/>
              <a:t>also</a:t>
            </a:r>
            <a:r>
              <a:rPr lang="en-US" sz="2400" dirty="0"/>
              <a:t> exist in the observed feature space, as we saw earlier</a:t>
            </a:r>
            <a:endParaRPr lang="en-GB" sz="2400" dirty="0"/>
          </a:p>
        </p:txBody>
      </p:sp>
      <p:pic>
        <p:nvPicPr>
          <p:cNvPr id="5" name="Picture 4">
            <a:extLst>
              <a:ext uri="{FF2B5EF4-FFF2-40B4-BE49-F238E27FC236}">
                <a16:creationId xmlns:a16="http://schemas.microsoft.com/office/drawing/2014/main" id="{00492705-E0BA-4AE3-B853-DDA1899F4C3B}"/>
              </a:ext>
            </a:extLst>
          </p:cNvPr>
          <p:cNvPicPr>
            <a:picLocks noChangeAspect="1"/>
          </p:cNvPicPr>
          <p:nvPr/>
        </p:nvPicPr>
        <p:blipFill>
          <a:blip r:embed="rId2"/>
          <a:stretch>
            <a:fillRect/>
          </a:stretch>
        </p:blipFill>
        <p:spPr>
          <a:xfrm>
            <a:off x="1414349" y="3469261"/>
            <a:ext cx="3310238" cy="550840"/>
          </a:xfrm>
          <a:prstGeom prst="rect">
            <a:avLst/>
          </a:prstGeom>
        </p:spPr>
      </p:pic>
      <p:pic>
        <p:nvPicPr>
          <p:cNvPr id="6" name="Picture Placeholder 5">
            <a:extLst>
              <a:ext uri="{FF2B5EF4-FFF2-40B4-BE49-F238E27FC236}">
                <a16:creationId xmlns:a16="http://schemas.microsoft.com/office/drawing/2014/main" id="{7640D9E0-1714-4BA5-8B5E-5AF25308492E}"/>
              </a:ext>
            </a:extLst>
          </p:cNvPr>
          <p:cNvPicPr>
            <a:picLocks noGrp="1" noChangeAspect="1"/>
          </p:cNvPicPr>
          <p:nvPr>
            <p:ph idx="1"/>
          </p:nvPr>
        </p:nvPicPr>
        <p:blipFill rotWithShape="1">
          <a:blip r:embed="rId3"/>
          <a:srcRect l="2424" r="2424" b="17508"/>
          <a:stretch/>
        </p:blipFill>
        <p:spPr>
          <a:xfrm>
            <a:off x="7588747" y="4020101"/>
            <a:ext cx="4031758" cy="2626117"/>
          </a:xfrm>
          <a:prstGeom prst="rect">
            <a:avLst/>
          </a:prstGeom>
        </p:spPr>
      </p:pic>
      <p:pic>
        <p:nvPicPr>
          <p:cNvPr id="8" name="Picture 7">
            <a:extLst>
              <a:ext uri="{FF2B5EF4-FFF2-40B4-BE49-F238E27FC236}">
                <a16:creationId xmlns:a16="http://schemas.microsoft.com/office/drawing/2014/main" id="{E4FF1EE2-D0BC-4D79-BEF8-78AE8EC9EAD7}"/>
              </a:ext>
            </a:extLst>
          </p:cNvPr>
          <p:cNvPicPr>
            <a:picLocks noChangeAspect="1"/>
          </p:cNvPicPr>
          <p:nvPr/>
        </p:nvPicPr>
        <p:blipFill>
          <a:blip r:embed="rId4"/>
          <a:stretch>
            <a:fillRect/>
          </a:stretch>
        </p:blipFill>
        <p:spPr>
          <a:xfrm>
            <a:off x="7211941" y="877613"/>
            <a:ext cx="4785371" cy="2981216"/>
          </a:xfrm>
          <a:prstGeom prst="rect">
            <a:avLst/>
          </a:prstGeom>
        </p:spPr>
      </p:pic>
    </p:spTree>
    <p:extLst>
      <p:ext uri="{BB962C8B-B14F-4D97-AF65-F5344CB8AC3E}">
        <p14:creationId xmlns:p14="http://schemas.microsoft.com/office/powerpoint/2010/main" val="3837747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B6944A-4AB9-4BFD-A34E-404B18D88E2F}"/>
              </a:ext>
            </a:extLst>
          </p:cNvPr>
          <p:cNvPicPr>
            <a:picLocks noChangeAspect="1"/>
          </p:cNvPicPr>
          <p:nvPr/>
        </p:nvPicPr>
        <p:blipFill>
          <a:blip r:embed="rId2"/>
          <a:stretch>
            <a:fillRect/>
          </a:stretch>
        </p:blipFill>
        <p:spPr>
          <a:xfrm>
            <a:off x="1067527" y="2912758"/>
            <a:ext cx="4011136" cy="3025033"/>
          </a:xfrm>
          <a:prstGeom prst="rect">
            <a:avLst/>
          </a:prstGeom>
        </p:spPr>
      </p:pic>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E2D1CD77-AB25-44B5-A2B1-9BA556948A6A}"/>
                  </a:ext>
                </a:extLst>
              </p:cNvPr>
              <p:cNvSpPr>
                <a:spLocks noGrp="1"/>
              </p:cNvSpPr>
              <p:nvPr>
                <p:ph type="body" sz="half" idx="2"/>
              </p:nvPr>
            </p:nvSpPr>
            <p:spPr>
              <a:xfrm>
                <a:off x="1146705" y="2044535"/>
                <a:ext cx="5159502" cy="3541714"/>
              </a:xfrm>
            </p:spPr>
            <p:txBody>
              <a:bodyPr>
                <a:normAutofit/>
              </a:bodyPr>
              <a:lstStyle/>
              <a:p>
                <a:r>
                  <a:rPr lang="en-US" sz="2000" dirty="0"/>
                  <a:t>Let </a:t>
                </a:r>
                <a14:m>
                  <m:oMath xmlns:m="http://schemas.openxmlformats.org/officeDocument/2006/math">
                    <m:sSub>
                      <m:sSubPr>
                        <m:ctrlPr>
                          <a:rPr lang="en-GB"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𝑖𝑗</m:t>
                        </m:r>
                      </m:sub>
                    </m:sSub>
                  </m:oMath>
                </a14:m>
                <a:r>
                  <a:rPr lang="en-GB" sz="2000" dirty="0"/>
                  <a:t> be the frequency of the pair </a:t>
                </a:r>
                <a14:m>
                  <m:oMath xmlns:m="http://schemas.openxmlformats.org/officeDocument/2006/math">
                    <m:d>
                      <m:dPr>
                        <m:begChr m:val="⟨"/>
                        <m:endChr m:val="⟩"/>
                        <m:ctrlPr>
                          <a:rPr lang="en-GB" sz="2000" i="1" smtClean="0">
                            <a:latin typeface="Cambria Math" panose="02040503050406030204" pitchFamily="18" charset="0"/>
                          </a:rPr>
                        </m:ctrlPr>
                      </m:dPr>
                      <m:e>
                        <m:sSub>
                          <m:sSubPr>
                            <m:ctrlPr>
                              <a:rPr lang="en-GB" sz="200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𝑗</m:t>
                            </m:r>
                          </m:sub>
                        </m:sSub>
                      </m:e>
                    </m:d>
                  </m:oMath>
                </a14:m>
                <a:r>
                  <a:rPr lang="en-GB" sz="2000" dirty="0"/>
                  <a:t> in the training data, then</a:t>
                </a:r>
              </a:p>
            </p:txBody>
          </p:sp>
        </mc:Choice>
        <mc:Fallback xmlns="">
          <p:sp>
            <p:nvSpPr>
              <p:cNvPr id="4" name="Text Placeholder 3">
                <a:extLst>
                  <a:ext uri="{FF2B5EF4-FFF2-40B4-BE49-F238E27FC236}">
                    <a16:creationId xmlns:a16="http://schemas.microsoft.com/office/drawing/2014/main" id="{E2D1CD77-AB25-44B5-A2B1-9BA556948A6A}"/>
                  </a:ext>
                </a:extLst>
              </p:cNvPr>
              <p:cNvSpPr>
                <a:spLocks noGrp="1" noRot="1" noChangeAspect="1" noMove="1" noResize="1" noEditPoints="1" noAdjustHandles="1" noChangeArrowheads="1" noChangeShapeType="1" noTextEdit="1"/>
              </p:cNvSpPr>
              <p:nvPr>
                <p:ph type="body" sz="half" idx="2"/>
              </p:nvPr>
            </p:nvSpPr>
            <p:spPr>
              <a:xfrm>
                <a:off x="1146705" y="2044535"/>
                <a:ext cx="5159502" cy="3541714"/>
              </a:xfrm>
              <a:blipFill>
                <a:blip r:embed="rId3"/>
                <a:stretch>
                  <a:fillRect l="-1182"/>
                </a:stretch>
              </a:blipFill>
            </p:spPr>
            <p:txBody>
              <a:bodyPr/>
              <a:lstStyle/>
              <a:p>
                <a:r>
                  <a:rPr lang="en-GB">
                    <a:noFill/>
                  </a:rPr>
                  <a:t> </a:t>
                </a:r>
              </a:p>
            </p:txBody>
          </p:sp>
        </mc:Fallback>
      </mc:AlternateContent>
      <p:graphicFrame>
        <p:nvGraphicFramePr>
          <p:cNvPr id="5" name="Table 4">
            <a:extLst>
              <a:ext uri="{FF2B5EF4-FFF2-40B4-BE49-F238E27FC236}">
                <a16:creationId xmlns:a16="http://schemas.microsoft.com/office/drawing/2014/main" id="{0A301D78-977B-4684-B0CD-917522ED1FD4}"/>
              </a:ext>
            </a:extLst>
          </p:cNvPr>
          <p:cNvGraphicFramePr>
            <a:graphicFrameLocks noGrp="1"/>
          </p:cNvGraphicFramePr>
          <p:nvPr>
            <p:extLst>
              <p:ext uri="{D42A27DB-BD31-4B8C-83A1-F6EECF244321}">
                <p14:modId xmlns:p14="http://schemas.microsoft.com/office/powerpoint/2010/main" val="313655872"/>
              </p:ext>
            </p:extLst>
          </p:nvPr>
        </p:nvGraphicFramePr>
        <p:xfrm>
          <a:off x="7040752" y="22494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t</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err="1">
                          <a:latin typeface="Segoe Print" panose="02000600000000000000" pitchFamily="2" charset="0"/>
                        </a:rPr>
                        <a:t>X</a:t>
                      </a:r>
                      <a:r>
                        <a:rPr lang="en-US" sz="1100" kern="1200" baseline="-25000" dirty="0" err="1">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6" name="Rounded Rectangle 11">
            <a:extLst>
              <a:ext uri="{FF2B5EF4-FFF2-40B4-BE49-F238E27FC236}">
                <a16:creationId xmlns:a16="http://schemas.microsoft.com/office/drawing/2014/main" id="{7EE29AA3-DC3A-4632-952C-2936A003B020}"/>
              </a:ext>
            </a:extLst>
          </p:cNvPr>
          <p:cNvSpPr/>
          <p:nvPr/>
        </p:nvSpPr>
        <p:spPr>
          <a:xfrm>
            <a:off x="7509501" y="4786204"/>
            <a:ext cx="3699641" cy="641131"/>
          </a:xfrm>
          <a:prstGeom prst="roundRect">
            <a:avLst/>
          </a:prstGeom>
          <a:noFill/>
          <a:ln w="28575">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 name="Title 4">
            <a:extLst>
              <a:ext uri="{FF2B5EF4-FFF2-40B4-BE49-F238E27FC236}">
                <a16:creationId xmlns:a16="http://schemas.microsoft.com/office/drawing/2014/main" id="{7F93ABD6-BF8F-4E98-9E42-46D6B422E1C7}"/>
              </a:ext>
            </a:extLst>
          </p:cNvPr>
          <p:cNvSpPr>
            <a:spLocks noGrp="1"/>
          </p:cNvSpPr>
          <p:nvPr>
            <p:ph type="title"/>
          </p:nvPr>
        </p:nvSpPr>
        <p:spPr>
          <a:xfrm>
            <a:off x="1141413" y="618518"/>
            <a:ext cx="9905998" cy="1063137"/>
          </a:xfrm>
        </p:spPr>
        <p:txBody>
          <a:bodyPr>
            <a:normAutofit/>
          </a:bodyPr>
          <a:lstStyle/>
          <a:p>
            <a:r>
              <a:rPr lang="en-US" sz="4000" dirty="0"/>
              <a:t>A Matrix Interpretation of word2vec</a:t>
            </a:r>
            <a:endParaRPr lang="en-GB" sz="4000" dirty="0"/>
          </a:p>
        </p:txBody>
      </p:sp>
      <p:sp>
        <p:nvSpPr>
          <p:cNvPr id="13" name="Right Brace 12">
            <a:extLst>
              <a:ext uri="{FF2B5EF4-FFF2-40B4-BE49-F238E27FC236}">
                <a16:creationId xmlns:a16="http://schemas.microsoft.com/office/drawing/2014/main" id="{22B758EB-BC01-45E3-9D00-84A51F8DB560}"/>
              </a:ext>
            </a:extLst>
          </p:cNvPr>
          <p:cNvSpPr/>
          <p:nvPr/>
        </p:nvSpPr>
        <p:spPr>
          <a:xfrm rot="5400000">
            <a:off x="3481570" y="5116181"/>
            <a:ext cx="462456" cy="1686952"/>
          </a:xfrm>
          <a:prstGeom prst="rightBrac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6ADE19B0-E6F9-456B-8A5D-8375CA10EC33}"/>
              </a:ext>
            </a:extLst>
          </p:cNvPr>
          <p:cNvSpPr txBox="1"/>
          <p:nvPr/>
        </p:nvSpPr>
        <p:spPr>
          <a:xfrm flipH="1">
            <a:off x="2420024" y="6230585"/>
            <a:ext cx="2585547" cy="307777"/>
          </a:xfrm>
          <a:prstGeom prst="rect">
            <a:avLst/>
          </a:prstGeom>
          <a:noFill/>
        </p:spPr>
        <p:txBody>
          <a:bodyPr wrap="square" rtlCol="0">
            <a:spAutoFit/>
          </a:bodyPr>
          <a:lstStyle/>
          <a:p>
            <a:pPr algn="ctr"/>
            <a:r>
              <a:rPr lang="en-US" sz="1400" dirty="0">
                <a:latin typeface="Segoe Print" panose="02000600000000000000" pitchFamily="2" charset="0"/>
              </a:rPr>
              <a:t>cross-entropy error</a:t>
            </a:r>
            <a:endParaRPr lang="en-GB" sz="1400" dirty="0">
              <a:latin typeface="Segoe Print" panose="02000600000000000000" pitchFamily="2" charset="0"/>
            </a:endParaRPr>
          </a:p>
        </p:txBody>
      </p:sp>
      <p:sp>
        <p:nvSpPr>
          <p:cNvPr id="15" name="Oval 14">
            <a:extLst>
              <a:ext uri="{FF2B5EF4-FFF2-40B4-BE49-F238E27FC236}">
                <a16:creationId xmlns:a16="http://schemas.microsoft.com/office/drawing/2014/main" id="{34357EF2-458F-4ED4-BAAB-FDEB7420D72E}"/>
              </a:ext>
            </a:extLst>
          </p:cNvPr>
          <p:cNvSpPr/>
          <p:nvPr/>
        </p:nvSpPr>
        <p:spPr>
          <a:xfrm>
            <a:off x="3773213" y="5365241"/>
            <a:ext cx="672703" cy="442016"/>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6" name="Oval 15">
            <a:extLst>
              <a:ext uri="{FF2B5EF4-FFF2-40B4-BE49-F238E27FC236}">
                <a16:creationId xmlns:a16="http://schemas.microsoft.com/office/drawing/2014/main" id="{ACF20A33-3D8F-4582-9EEE-D90BC70C0C6E}"/>
              </a:ext>
            </a:extLst>
          </p:cNvPr>
          <p:cNvSpPr/>
          <p:nvPr/>
        </p:nvSpPr>
        <p:spPr>
          <a:xfrm>
            <a:off x="3079441" y="5383140"/>
            <a:ext cx="672751" cy="391047"/>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7" name="TextBox 16">
            <a:extLst>
              <a:ext uri="{FF2B5EF4-FFF2-40B4-BE49-F238E27FC236}">
                <a16:creationId xmlns:a16="http://schemas.microsoft.com/office/drawing/2014/main" id="{78829E95-5F09-4A9C-A27E-AF62E9C6E511}"/>
              </a:ext>
            </a:extLst>
          </p:cNvPr>
          <p:cNvSpPr txBox="1"/>
          <p:nvPr/>
        </p:nvSpPr>
        <p:spPr>
          <a:xfrm>
            <a:off x="399392" y="6028650"/>
            <a:ext cx="2117873"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ysClr val="windowText" lastClr="000000"/>
                </a:solidFill>
                <a:effectLst/>
                <a:uLnTx/>
                <a:uFillTx/>
                <a:latin typeface="Segoe Print" panose="02000600000000000000" pitchFamily="2" charset="0"/>
              </a:rPr>
              <a:t>actual co-occurrence probability</a:t>
            </a:r>
            <a:endParaRPr kumimoji="0" lang="en-GB" sz="1400" i="0" u="none" strike="noStrike" kern="0" cap="none" spc="0" normalizeH="0" baseline="0" noProof="0" dirty="0">
              <a:ln>
                <a:noFill/>
              </a:ln>
              <a:solidFill>
                <a:sysClr val="windowText" lastClr="000000"/>
              </a:solidFill>
              <a:effectLst/>
              <a:uLnTx/>
              <a:uFillTx/>
              <a:latin typeface="Segoe Print" panose="02000600000000000000" pitchFamily="2" charset="0"/>
            </a:endParaRPr>
          </a:p>
        </p:txBody>
      </p:sp>
      <p:sp>
        <p:nvSpPr>
          <p:cNvPr id="18" name="TextBox 17">
            <a:extLst>
              <a:ext uri="{FF2B5EF4-FFF2-40B4-BE49-F238E27FC236}">
                <a16:creationId xmlns:a16="http://schemas.microsoft.com/office/drawing/2014/main" id="{93BE874B-2F7E-465D-AD42-04113D3C8E5F}"/>
              </a:ext>
            </a:extLst>
          </p:cNvPr>
          <p:cNvSpPr txBox="1"/>
          <p:nvPr/>
        </p:nvSpPr>
        <p:spPr>
          <a:xfrm>
            <a:off x="4588956" y="5974128"/>
            <a:ext cx="2500877" cy="523220"/>
          </a:xfrm>
          <a:prstGeom prst="rect">
            <a:avLst/>
          </a:prstGeom>
          <a:noFill/>
        </p:spPr>
        <p:txBody>
          <a:bodyPr wrap="square" rtlCol="0">
            <a:spAutoFit/>
          </a:bodyPr>
          <a:lstStyle/>
          <a:p>
            <a:pPr lvl="0" algn="ctr" defTabSz="914400">
              <a:defRPr/>
            </a:pPr>
            <a:r>
              <a:rPr lang="en-US" sz="1400" kern="0" dirty="0">
                <a:solidFill>
                  <a:sysClr val="windowText" lastClr="000000"/>
                </a:solidFill>
                <a:latin typeface="Segoe Print" panose="02000600000000000000" pitchFamily="2" charset="0"/>
              </a:rPr>
              <a:t>predicted co-occurrence </a:t>
            </a:r>
            <a:r>
              <a:rPr kumimoji="0" lang="en-US" sz="1400" i="0" u="none" strike="noStrike" kern="0" cap="none" spc="0" normalizeH="0" baseline="0" noProof="0" dirty="0">
                <a:ln>
                  <a:noFill/>
                </a:ln>
                <a:solidFill>
                  <a:sysClr val="windowText" lastClr="000000"/>
                </a:solidFill>
                <a:effectLst/>
                <a:uLnTx/>
                <a:uFillTx/>
                <a:latin typeface="Segoe Print" panose="02000600000000000000" pitchFamily="2" charset="0"/>
              </a:rPr>
              <a:t>probability</a:t>
            </a:r>
            <a:endParaRPr kumimoji="0" lang="en-GB" sz="1400" i="0" u="none" strike="noStrike" kern="0" cap="none" spc="0" normalizeH="0" baseline="0" noProof="0" dirty="0">
              <a:ln>
                <a:noFill/>
              </a:ln>
              <a:solidFill>
                <a:sysClr val="windowText" lastClr="000000"/>
              </a:solidFill>
              <a:effectLst/>
              <a:uLnTx/>
              <a:uFillTx/>
              <a:latin typeface="Segoe Print" panose="02000600000000000000" pitchFamily="2" charset="0"/>
            </a:endParaRPr>
          </a:p>
        </p:txBody>
      </p:sp>
      <p:cxnSp>
        <p:nvCxnSpPr>
          <p:cNvPr id="19" name="Curved Connector 29">
            <a:extLst>
              <a:ext uri="{FF2B5EF4-FFF2-40B4-BE49-F238E27FC236}">
                <a16:creationId xmlns:a16="http://schemas.microsoft.com/office/drawing/2014/main" id="{7C2CC5A4-04E6-4B06-9BBA-0CEE8BAFC900}"/>
              </a:ext>
            </a:extLst>
          </p:cNvPr>
          <p:cNvCxnSpPr>
            <a:cxnSpLocks/>
            <a:stCxn id="18" idx="0"/>
            <a:endCxn id="15" idx="6"/>
          </p:cNvCxnSpPr>
          <p:nvPr/>
        </p:nvCxnSpPr>
        <p:spPr>
          <a:xfrm rot="16200000" flipV="1">
            <a:off x="4948717" y="5083449"/>
            <a:ext cx="387879" cy="1393479"/>
          </a:xfrm>
          <a:prstGeom prst="curvedConnector2">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urved Connector 31">
            <a:extLst>
              <a:ext uri="{FF2B5EF4-FFF2-40B4-BE49-F238E27FC236}">
                <a16:creationId xmlns:a16="http://schemas.microsoft.com/office/drawing/2014/main" id="{2AD54015-11ED-4D69-BC56-51AC8373AC69}"/>
              </a:ext>
            </a:extLst>
          </p:cNvPr>
          <p:cNvCxnSpPr>
            <a:cxnSpLocks/>
            <a:stCxn id="17" idx="0"/>
            <a:endCxn id="16" idx="3"/>
          </p:cNvCxnSpPr>
          <p:nvPr/>
        </p:nvCxnSpPr>
        <p:spPr>
          <a:xfrm rot="5400000" flipH="1" flipV="1">
            <a:off x="2162281" y="5012968"/>
            <a:ext cx="311731" cy="1719634"/>
          </a:xfrm>
          <a:prstGeom prst="curvedConnector3">
            <a:avLst>
              <a:gd name="adj1" fmla="val 50000"/>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3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animBg="1"/>
      <p:bldP spid="17"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E2D1CD77-AB25-44B5-A2B1-9BA556948A6A}"/>
                  </a:ext>
                </a:extLst>
              </p:cNvPr>
              <p:cNvSpPr>
                <a:spLocks noGrp="1"/>
              </p:cNvSpPr>
              <p:nvPr>
                <p:ph type="body" sz="half" idx="2"/>
              </p:nvPr>
            </p:nvSpPr>
            <p:spPr>
              <a:xfrm>
                <a:off x="1141413" y="1919022"/>
                <a:ext cx="3856037" cy="1355562"/>
              </a:xfrm>
            </p:spPr>
            <p:txBody>
              <a:bodyPr>
                <a:normAutofit/>
              </a:bodyPr>
              <a:lstStyle/>
              <a:p>
                <a:r>
                  <a:rPr lang="en-GB" sz="2000" dirty="0"/>
                  <a:t>Replace the cross-entropy error with a squared-error and apply a saturation function f(…) over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𝑖𝑗</m:t>
                        </m:r>
                      </m:sub>
                    </m:sSub>
                  </m:oMath>
                </a14:m>
                <a:endParaRPr lang="en-GB" sz="2000" dirty="0"/>
              </a:p>
            </p:txBody>
          </p:sp>
        </mc:Choice>
        <mc:Fallback xmlns="">
          <p:sp>
            <p:nvSpPr>
              <p:cNvPr id="4" name="Text Placeholder 3">
                <a:extLst>
                  <a:ext uri="{FF2B5EF4-FFF2-40B4-BE49-F238E27FC236}">
                    <a16:creationId xmlns:a16="http://schemas.microsoft.com/office/drawing/2014/main" id="{E2D1CD77-AB25-44B5-A2B1-9BA556948A6A}"/>
                  </a:ext>
                </a:extLst>
              </p:cNvPr>
              <p:cNvSpPr>
                <a:spLocks noGrp="1" noRot="1" noChangeAspect="1" noMove="1" noResize="1" noEditPoints="1" noAdjustHandles="1" noChangeArrowheads="1" noChangeShapeType="1" noTextEdit="1"/>
              </p:cNvSpPr>
              <p:nvPr>
                <p:ph type="body" sz="half" idx="2"/>
              </p:nvPr>
            </p:nvSpPr>
            <p:spPr>
              <a:xfrm>
                <a:off x="1141413" y="1919022"/>
                <a:ext cx="3856037" cy="1355562"/>
              </a:xfrm>
              <a:blipFill>
                <a:blip r:embed="rId2"/>
                <a:stretch>
                  <a:fillRect l="-1580" t="-450" r="-948"/>
                </a:stretch>
              </a:blipFill>
            </p:spPr>
            <p:txBody>
              <a:bodyPr/>
              <a:lstStyle/>
              <a:p>
                <a:r>
                  <a:rPr lang="en-GB">
                    <a:noFill/>
                  </a:rPr>
                  <a:t> </a:t>
                </a:r>
              </a:p>
            </p:txBody>
          </p:sp>
        </mc:Fallback>
      </mc:AlternateContent>
      <p:sp>
        <p:nvSpPr>
          <p:cNvPr id="9" name="Title 4">
            <a:extLst>
              <a:ext uri="{FF2B5EF4-FFF2-40B4-BE49-F238E27FC236}">
                <a16:creationId xmlns:a16="http://schemas.microsoft.com/office/drawing/2014/main" id="{7F93ABD6-BF8F-4E98-9E42-46D6B422E1C7}"/>
              </a:ext>
            </a:extLst>
          </p:cNvPr>
          <p:cNvSpPr>
            <a:spLocks noGrp="1"/>
          </p:cNvSpPr>
          <p:nvPr>
            <p:ph type="title"/>
          </p:nvPr>
        </p:nvSpPr>
        <p:spPr>
          <a:xfrm>
            <a:off x="1141413" y="618518"/>
            <a:ext cx="9905998" cy="1063137"/>
          </a:xfrm>
        </p:spPr>
        <p:txBody>
          <a:bodyPr>
            <a:normAutofit/>
          </a:bodyPr>
          <a:lstStyle/>
          <a:p>
            <a:r>
              <a:rPr lang="en-US" sz="4000" dirty="0"/>
              <a:t>GloVe</a:t>
            </a:r>
            <a:endParaRPr lang="en-GB" sz="4000" dirty="0"/>
          </a:p>
        </p:txBody>
      </p:sp>
      <p:sp>
        <p:nvSpPr>
          <p:cNvPr id="19" name="Rectangle 18">
            <a:extLst>
              <a:ext uri="{FF2B5EF4-FFF2-40B4-BE49-F238E27FC236}">
                <a16:creationId xmlns:a16="http://schemas.microsoft.com/office/drawing/2014/main" id="{E59BEF19-C2AD-4E81-8AD3-8C531A0AA945}"/>
              </a:ext>
            </a:extLst>
          </p:cNvPr>
          <p:cNvSpPr/>
          <p:nvPr/>
        </p:nvSpPr>
        <p:spPr>
          <a:xfrm>
            <a:off x="482162" y="6525150"/>
            <a:ext cx="11227676" cy="276999"/>
          </a:xfrm>
          <a:prstGeom prst="rect">
            <a:avLst/>
          </a:prstGeom>
        </p:spPr>
        <p:txBody>
          <a:bodyPr wrap="square">
            <a:spAutoFit/>
          </a:bodyPr>
          <a:lstStyle/>
          <a:p>
            <a:pPr lvl="0" algn="ctr" defTabSz="914400">
              <a:defRPr/>
            </a:pPr>
            <a:r>
              <a:rPr lang="en-GB" sz="1200" dirty="0"/>
              <a:t>Jeffrey Pennington, Richard Socher, and Christopher D Manning. </a:t>
            </a:r>
            <a:r>
              <a:rPr lang="en-GB" sz="1200" dirty="0">
                <a:hlinkClick r:id="rId3"/>
              </a:rPr>
              <a:t>Glove: Global vectors for word representation</a:t>
            </a:r>
            <a:r>
              <a:rPr lang="en-GB" sz="1200" dirty="0"/>
              <a:t>. In EMNLP, 2014.</a:t>
            </a:r>
            <a:endParaRPr kumimoji="0" lang="en-GB" sz="1200" b="0" i="0" u="none" strike="noStrike" kern="0" cap="none" spc="0" normalizeH="0" baseline="0" noProof="0" dirty="0">
              <a:ln>
                <a:noFill/>
              </a:ln>
              <a:solidFill>
                <a:prstClr val="black"/>
              </a:solidFill>
              <a:effectLst/>
              <a:uLnTx/>
              <a:uFillTx/>
            </a:endParaRPr>
          </a:p>
        </p:txBody>
      </p:sp>
      <p:pic>
        <p:nvPicPr>
          <p:cNvPr id="2" name="Picture 1">
            <a:extLst>
              <a:ext uri="{FF2B5EF4-FFF2-40B4-BE49-F238E27FC236}">
                <a16:creationId xmlns:a16="http://schemas.microsoft.com/office/drawing/2014/main" id="{3F44E035-2289-4B98-969C-93DCC762C0DA}"/>
              </a:ext>
            </a:extLst>
          </p:cNvPr>
          <p:cNvPicPr>
            <a:picLocks noChangeAspect="1"/>
          </p:cNvPicPr>
          <p:nvPr/>
        </p:nvPicPr>
        <p:blipFill>
          <a:blip r:embed="rId4"/>
          <a:stretch>
            <a:fillRect/>
          </a:stretch>
        </p:blipFill>
        <p:spPr>
          <a:xfrm>
            <a:off x="7795838" y="1033121"/>
            <a:ext cx="4026776" cy="2416065"/>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9570212-E326-4CE4-B686-6BA816B93B05}"/>
                  </a:ext>
                </a:extLst>
              </p:cNvPr>
              <p:cNvSpPr txBox="1"/>
              <p:nvPr/>
            </p:nvSpPr>
            <p:spPr>
              <a:xfrm>
                <a:off x="2600335" y="4052402"/>
                <a:ext cx="5120825" cy="912558"/>
              </a:xfrm>
              <a:prstGeom prst="rect">
                <a:avLst/>
              </a:prstGeom>
              <a:noFill/>
            </p:spPr>
            <p:txBody>
              <a:bodyPr wrap="none" lIns="0" tIns="0" rIns="0" bIns="0" rtlCol="0">
                <a:spAutoFit/>
              </a:bodyPr>
              <a:lstStyle/>
              <a:p>
                <a:pPr lvl="0" defTabSz="914400">
                  <a:defRPr/>
                </a:pPr>
                <a14:m>
                  <m:oMathPara xmlns:m="http://schemas.openxmlformats.org/officeDocument/2006/math">
                    <m:oMathParaPr>
                      <m:jc m:val="centerGroup"/>
                    </m:oMathParaPr>
                    <m:oMath xmlns:m="http://schemas.openxmlformats.org/officeDocument/2006/math">
                      <m:sSub>
                        <m:sSubPr>
                          <m:ctrlPr>
                            <a:rPr kumimoji="0" lang="en-GB"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GB"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ℒ</m:t>
                          </m:r>
                        </m:e>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𝐺𝑙𝑜𝑉𝑒</m:t>
                          </m:r>
                        </m:sub>
                      </m:s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nary>
                        <m:naryPr>
                          <m:chr m:val="∑"/>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naryPr>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𝑖</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sub>
                        <m:sup>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𝑇</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e>
                          <m:nary>
                            <m:naryPr>
                              <m:chr m:val="∑"/>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naryPr>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𝑗</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=1</m:t>
                              </m:r>
                            </m:sub>
                            <m:sup>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𝑇</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m:t>
                              </m:r>
                            </m:sup>
                            <m:e>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𝑓</m:t>
                              </m:r>
                              <m:d>
                                <m:d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dPr>
                                <m:e>
                                  <m:sSub>
                                    <m:sSubPr>
                                      <m:ctrlP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ctrlPr>
                                    </m:sSubPr>
                                    <m:e>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𝑥</m:t>
                                      </m:r>
                                    </m:e>
                                    <m:sub>
                                      <m: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𝑖</m:t>
                                      </m:r>
                                      <m: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 </m:t>
                                      </m:r>
                                      <m: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𝑗</m:t>
                                      </m:r>
                                    </m:sub>
                                  </m:sSub>
                                </m:e>
                              </m:d>
                              <m:sSup>
                                <m:sSup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sSupPr>
                                <m:e>
                                  <m:d>
                                    <m:d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dPr>
                                    <m:e>
                                      <m:sSup>
                                        <m:sSup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sSupPr>
                                        <m:e>
                                          <m:sSub>
                                            <m:sSub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sSubPr>
                                            <m:e>
                                              <m: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𝑙𝑜𝑔</m:t>
                                              </m:r>
                                              <m:d>
                                                <m:d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dPr>
                                                <m:e>
                                                  <m:sSub>
                                                    <m:sSubPr>
                                                      <m:ctrlPr>
                                                        <a:rPr lang="en-US" sz="2000" i="1" kern="0">
                                                          <a:solidFill>
                                                            <a:sysClr val="windowText" lastClr="000000"/>
                                                          </a:solidFill>
                                                          <a:latin typeface="Cambria Math" panose="02040503050406030204" pitchFamily="18" charset="0"/>
                                                          <a:ea typeface="Cambria Math" panose="02040503050406030204" pitchFamily="18" charset="0"/>
                                                        </a:rPr>
                                                      </m:ctrlPr>
                                                    </m:sSubPr>
                                                    <m:e>
                                                      <m:r>
                                                        <a:rPr lang="en-US" sz="2000" i="1" kern="0">
                                                          <a:solidFill>
                                                            <a:sysClr val="windowText" lastClr="000000"/>
                                                          </a:solidFill>
                                                          <a:latin typeface="Cambria Math" panose="02040503050406030204" pitchFamily="18" charset="0"/>
                                                          <a:ea typeface="Cambria Math" panose="02040503050406030204" pitchFamily="18" charset="0"/>
                                                        </a:rPr>
                                                        <m:t>𝑥</m:t>
                                                      </m:r>
                                                    </m:e>
                                                    <m:sub>
                                                      <m:r>
                                                        <a:rPr lang="en-US" sz="2000" i="1" kern="0">
                                                          <a:solidFill>
                                                            <a:sysClr val="windowText" lastClr="000000"/>
                                                          </a:solidFill>
                                                          <a:latin typeface="Cambria Math" panose="02040503050406030204" pitchFamily="18" charset="0"/>
                                                          <a:ea typeface="Cambria Math" panose="02040503050406030204" pitchFamily="18" charset="0"/>
                                                        </a:rPr>
                                                        <m:t>𝑖</m:t>
                                                      </m:r>
                                                      <m:r>
                                                        <a:rPr lang="en-US" sz="2000" i="1" kern="0">
                                                          <a:solidFill>
                                                            <a:sysClr val="windowText" lastClr="000000"/>
                                                          </a:solidFill>
                                                          <a:latin typeface="Cambria Math" panose="02040503050406030204" pitchFamily="18" charset="0"/>
                                                          <a:ea typeface="Cambria Math" panose="02040503050406030204" pitchFamily="18" charset="0"/>
                                                        </a:rPr>
                                                        <m:t>, </m:t>
                                                      </m:r>
                                                      <m:r>
                                                        <a:rPr lang="en-US" sz="2000" i="1" kern="0">
                                                          <a:solidFill>
                                                            <a:sysClr val="windowText" lastClr="000000"/>
                                                          </a:solidFill>
                                                          <a:latin typeface="Cambria Math" panose="02040503050406030204" pitchFamily="18" charset="0"/>
                                                          <a:ea typeface="Cambria Math" panose="02040503050406030204" pitchFamily="18" charset="0"/>
                                                        </a:rPr>
                                                        <m:t>𝑗</m:t>
                                                      </m:r>
                                                    </m:sub>
                                                  </m:sSub>
                                                </m:e>
                                              </m:d>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𝑤</m:t>
                                              </m:r>
                                            </m:e>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𝑖</m:t>
                                              </m:r>
                                            </m:sub>
                                          </m:sSub>
                                        </m:e>
                                        <m:sup>
                                          <m: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m:t>
                                          </m:r>
                                        </m:sup>
                                      </m:sSup>
                                      <m:sSub>
                                        <m:sSub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sSubPr>
                                        <m:e>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𝑤</m:t>
                                          </m:r>
                                        </m:e>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𝑗</m:t>
                                          </m:r>
                                        </m:sub>
                                      </m:sSub>
                                    </m:e>
                                  </m:d>
                                </m:e>
                                <m:sup>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2</m:t>
                                  </m:r>
                                </m:sup>
                              </m:sSup>
                            </m:e>
                          </m:nary>
                        </m:e>
                      </m:nary>
                    </m:oMath>
                  </m:oMathPara>
                </a14:m>
                <a:endParaRPr kumimoji="0" lang="en-GB" sz="2000" b="0" i="0" u="none" strike="noStrike" kern="0" cap="none" spc="0" normalizeH="0" baseline="0" noProof="0" dirty="0">
                  <a:ln>
                    <a:noFill/>
                  </a:ln>
                  <a:solidFill>
                    <a:sysClr val="windowText" lastClr="000000"/>
                  </a:solidFill>
                  <a:effectLst/>
                  <a:uLnTx/>
                  <a:uFillTx/>
                </a:endParaRPr>
              </a:p>
            </p:txBody>
          </p:sp>
        </mc:Choice>
        <mc:Fallback xmlns="">
          <p:sp>
            <p:nvSpPr>
              <p:cNvPr id="21" name="TextBox 20">
                <a:extLst>
                  <a:ext uri="{FF2B5EF4-FFF2-40B4-BE49-F238E27FC236}">
                    <a16:creationId xmlns:a16="http://schemas.microsoft.com/office/drawing/2014/main" id="{F9570212-E326-4CE4-B686-6BA816B93B05}"/>
                  </a:ext>
                </a:extLst>
              </p:cNvPr>
              <p:cNvSpPr txBox="1">
                <a:spLocks noRot="1" noChangeAspect="1" noMove="1" noResize="1" noEditPoints="1" noAdjustHandles="1" noChangeArrowheads="1" noChangeShapeType="1" noTextEdit="1"/>
              </p:cNvSpPr>
              <p:nvPr/>
            </p:nvSpPr>
            <p:spPr>
              <a:xfrm>
                <a:off x="2600335" y="4052402"/>
                <a:ext cx="5120825" cy="912558"/>
              </a:xfrm>
              <a:prstGeom prst="rect">
                <a:avLst/>
              </a:prstGeom>
              <a:blipFill>
                <a:blip r:embed="rId5"/>
                <a:stretch>
                  <a:fillRect/>
                </a:stretch>
              </a:blipFill>
            </p:spPr>
            <p:txBody>
              <a:bodyPr/>
              <a:lstStyle/>
              <a:p>
                <a:r>
                  <a:rPr lang="en-GB">
                    <a:noFill/>
                  </a:rPr>
                  <a:t> </a:t>
                </a:r>
              </a:p>
            </p:txBody>
          </p:sp>
        </mc:Fallback>
      </mc:AlternateContent>
      <p:sp>
        <p:nvSpPr>
          <p:cNvPr id="23" name="TextBox 22">
            <a:extLst>
              <a:ext uri="{FF2B5EF4-FFF2-40B4-BE49-F238E27FC236}">
                <a16:creationId xmlns:a16="http://schemas.microsoft.com/office/drawing/2014/main" id="{3FD515BC-3B93-404D-B1CE-C06C47109D55}"/>
              </a:ext>
            </a:extLst>
          </p:cNvPr>
          <p:cNvSpPr txBox="1"/>
          <p:nvPr/>
        </p:nvSpPr>
        <p:spPr>
          <a:xfrm>
            <a:off x="5772521" y="4985312"/>
            <a:ext cx="1459054" cy="307777"/>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b="1" i="0" u="none" strike="noStrike" kern="0" cap="none" spc="0" normalizeH="0" baseline="0">
                <a:ln>
                  <a:noFill/>
                </a:ln>
                <a:solidFill>
                  <a:sysClr val="windowText" lastClr="000000"/>
                </a:solidFill>
                <a:effectLst/>
                <a:uLnTx/>
                <a:uFillTx/>
                <a:latin typeface="Bradley Hand ITC" panose="03070402050302030203" pitchFamily="66" charset="0"/>
              </a:defRPr>
            </a:lvl1pPr>
          </a:lstStyle>
          <a:p>
            <a:pPr algn="ctr"/>
            <a:r>
              <a:rPr lang="en-US" sz="1400" b="0" dirty="0">
                <a:latin typeface="Segoe Print" panose="02000600000000000000" pitchFamily="2" charset="0"/>
              </a:rPr>
              <a:t>squared error</a:t>
            </a:r>
            <a:endParaRPr lang="en-GB" sz="1400" b="0" dirty="0">
              <a:latin typeface="Segoe Print" panose="02000600000000000000" pitchFamily="2" charset="0"/>
            </a:endParaRPr>
          </a:p>
        </p:txBody>
      </p:sp>
      <p:sp>
        <p:nvSpPr>
          <p:cNvPr id="24" name="Oval 23">
            <a:extLst>
              <a:ext uri="{FF2B5EF4-FFF2-40B4-BE49-F238E27FC236}">
                <a16:creationId xmlns:a16="http://schemas.microsoft.com/office/drawing/2014/main" id="{A8E99856-7750-475A-9A54-EC1EC91AF9F9}"/>
              </a:ext>
            </a:extLst>
          </p:cNvPr>
          <p:cNvSpPr/>
          <p:nvPr/>
        </p:nvSpPr>
        <p:spPr>
          <a:xfrm>
            <a:off x="6777980" y="4305478"/>
            <a:ext cx="691483" cy="463959"/>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5" name="Oval 24">
            <a:extLst>
              <a:ext uri="{FF2B5EF4-FFF2-40B4-BE49-F238E27FC236}">
                <a16:creationId xmlns:a16="http://schemas.microsoft.com/office/drawing/2014/main" id="{9B3A1BB9-9856-49D3-8E99-78C4FCED2783}"/>
              </a:ext>
            </a:extLst>
          </p:cNvPr>
          <p:cNvSpPr/>
          <p:nvPr/>
        </p:nvSpPr>
        <p:spPr>
          <a:xfrm>
            <a:off x="5512590" y="4305478"/>
            <a:ext cx="1042877" cy="463959"/>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TextBox 26">
            <a:extLst>
              <a:ext uri="{FF2B5EF4-FFF2-40B4-BE49-F238E27FC236}">
                <a16:creationId xmlns:a16="http://schemas.microsoft.com/office/drawing/2014/main" id="{194056E2-DE83-4C4B-94A6-0315A91F334E}"/>
              </a:ext>
            </a:extLst>
          </p:cNvPr>
          <p:cNvSpPr txBox="1"/>
          <p:nvPr/>
        </p:nvSpPr>
        <p:spPr>
          <a:xfrm>
            <a:off x="7795838" y="5211683"/>
            <a:ext cx="2414962" cy="523220"/>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b="1" i="0" u="none" strike="noStrike" kern="0" cap="none" spc="0" normalizeH="0" baseline="0">
                <a:ln>
                  <a:noFill/>
                </a:ln>
                <a:solidFill>
                  <a:sysClr val="windowText" lastClr="000000"/>
                </a:solidFill>
                <a:effectLst/>
                <a:uLnTx/>
                <a:uFillTx/>
                <a:latin typeface="Bradley Hand ITC" panose="03070402050302030203" pitchFamily="66" charset="0"/>
              </a:defRPr>
            </a:lvl1pPr>
          </a:lstStyle>
          <a:p>
            <a:pPr algn="ctr"/>
            <a:r>
              <a:rPr lang="en-US" sz="1400" b="0" dirty="0">
                <a:latin typeface="Segoe Print" panose="02000600000000000000" pitchFamily="2" charset="0"/>
              </a:rPr>
              <a:t>predicted co-occurrence probability</a:t>
            </a:r>
            <a:endParaRPr lang="en-GB" sz="1400" b="0" dirty="0">
              <a:latin typeface="Segoe Print" panose="02000600000000000000" pitchFamily="2" charset="0"/>
            </a:endParaRPr>
          </a:p>
        </p:txBody>
      </p:sp>
      <p:cxnSp>
        <p:nvCxnSpPr>
          <p:cNvPr id="28" name="Curved Connector 16">
            <a:extLst>
              <a:ext uri="{FF2B5EF4-FFF2-40B4-BE49-F238E27FC236}">
                <a16:creationId xmlns:a16="http://schemas.microsoft.com/office/drawing/2014/main" id="{E991DA2F-3440-4254-8F56-5FA3B33B7555}"/>
              </a:ext>
            </a:extLst>
          </p:cNvPr>
          <p:cNvCxnSpPr>
            <a:cxnSpLocks/>
            <a:stCxn id="27" idx="0"/>
            <a:endCxn id="24" idx="6"/>
          </p:cNvCxnSpPr>
          <p:nvPr/>
        </p:nvCxnSpPr>
        <p:spPr>
          <a:xfrm rot="16200000" flipV="1">
            <a:off x="7899279" y="4107643"/>
            <a:ext cx="674225" cy="1533856"/>
          </a:xfrm>
          <a:prstGeom prst="curvedConnector2">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urved Connector 17">
            <a:extLst>
              <a:ext uri="{FF2B5EF4-FFF2-40B4-BE49-F238E27FC236}">
                <a16:creationId xmlns:a16="http://schemas.microsoft.com/office/drawing/2014/main" id="{CE5DE119-D9D5-47F3-BBAC-5CB26B1F6780}"/>
              </a:ext>
            </a:extLst>
          </p:cNvPr>
          <p:cNvCxnSpPr>
            <a:cxnSpLocks/>
            <a:stCxn id="35" idx="0"/>
            <a:endCxn id="25" idx="4"/>
          </p:cNvCxnSpPr>
          <p:nvPr/>
        </p:nvCxnSpPr>
        <p:spPr>
          <a:xfrm rot="5400000" flipH="1" flipV="1">
            <a:off x="4266139" y="3579895"/>
            <a:ext cx="578348" cy="2957432"/>
          </a:xfrm>
          <a:prstGeom prst="curvedConnector3">
            <a:avLst>
              <a:gd name="adj1" fmla="val 50000"/>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0C45123-32D5-456D-BC0A-F5619CDEB07D}"/>
              </a:ext>
            </a:extLst>
          </p:cNvPr>
          <p:cNvSpPr/>
          <p:nvPr/>
        </p:nvSpPr>
        <p:spPr>
          <a:xfrm>
            <a:off x="4608425" y="4345235"/>
            <a:ext cx="796218" cy="391047"/>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TextBox 30">
            <a:extLst>
              <a:ext uri="{FF2B5EF4-FFF2-40B4-BE49-F238E27FC236}">
                <a16:creationId xmlns:a16="http://schemas.microsoft.com/office/drawing/2014/main" id="{602C7F1E-DA32-4B51-B9A7-EF12614450B1}"/>
              </a:ext>
            </a:extLst>
          </p:cNvPr>
          <p:cNvSpPr txBox="1"/>
          <p:nvPr/>
        </p:nvSpPr>
        <p:spPr>
          <a:xfrm>
            <a:off x="2184477" y="3405114"/>
            <a:ext cx="2144443"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ysClr val="windowText" lastClr="000000"/>
                </a:solidFill>
                <a:effectLst/>
                <a:uLnTx/>
                <a:uFillTx/>
                <a:latin typeface="Segoe Print" panose="02000600000000000000" pitchFamily="2" charset="0"/>
              </a:rPr>
              <a:t>saturation function</a:t>
            </a:r>
            <a:endParaRPr kumimoji="0" lang="en-GB" sz="1400" i="0" u="none" strike="noStrike" kern="0" cap="none" spc="0" normalizeH="0" baseline="0" noProof="0" dirty="0">
              <a:ln>
                <a:noFill/>
              </a:ln>
              <a:solidFill>
                <a:sysClr val="windowText" lastClr="000000"/>
              </a:solidFill>
              <a:effectLst/>
              <a:uLnTx/>
              <a:uFillTx/>
              <a:latin typeface="Segoe Print" panose="02000600000000000000" pitchFamily="2" charset="0"/>
            </a:endParaRPr>
          </a:p>
        </p:txBody>
      </p:sp>
      <p:cxnSp>
        <p:nvCxnSpPr>
          <p:cNvPr id="32" name="Curved Connector 31">
            <a:extLst>
              <a:ext uri="{FF2B5EF4-FFF2-40B4-BE49-F238E27FC236}">
                <a16:creationId xmlns:a16="http://schemas.microsoft.com/office/drawing/2014/main" id="{8D8704E4-42BD-40B3-9A78-9666532838FC}"/>
              </a:ext>
            </a:extLst>
          </p:cNvPr>
          <p:cNvCxnSpPr>
            <a:cxnSpLocks/>
            <a:stCxn id="31" idx="3"/>
            <a:endCxn id="30" idx="0"/>
          </p:cNvCxnSpPr>
          <p:nvPr/>
        </p:nvCxnSpPr>
        <p:spPr>
          <a:xfrm>
            <a:off x="4328920" y="3559003"/>
            <a:ext cx="677614" cy="786232"/>
          </a:xfrm>
          <a:prstGeom prst="curvedConnector2">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ight Brace 33">
            <a:extLst>
              <a:ext uri="{FF2B5EF4-FFF2-40B4-BE49-F238E27FC236}">
                <a16:creationId xmlns:a16="http://schemas.microsoft.com/office/drawing/2014/main" id="{8C2BA54B-78D3-41A4-81D6-2E04C8E12F0B}"/>
              </a:ext>
            </a:extLst>
          </p:cNvPr>
          <p:cNvSpPr/>
          <p:nvPr/>
        </p:nvSpPr>
        <p:spPr>
          <a:xfrm rot="5400000">
            <a:off x="6368997" y="3754229"/>
            <a:ext cx="266103" cy="2126695"/>
          </a:xfrm>
          <a:prstGeom prst="rightBrac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98AEF2AE-7D92-4585-A8B8-D725F6166A79}"/>
              </a:ext>
            </a:extLst>
          </p:cNvPr>
          <p:cNvSpPr txBox="1"/>
          <p:nvPr/>
        </p:nvSpPr>
        <p:spPr>
          <a:xfrm>
            <a:off x="2027247" y="5347785"/>
            <a:ext cx="2098700" cy="523220"/>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b="1" i="0" u="none" strike="noStrike" kern="0" cap="none" spc="0" normalizeH="0" baseline="0">
                <a:ln>
                  <a:noFill/>
                </a:ln>
                <a:solidFill>
                  <a:sysClr val="windowText" lastClr="000000"/>
                </a:solidFill>
                <a:effectLst/>
                <a:uLnTx/>
                <a:uFillTx/>
                <a:latin typeface="Bradley Hand ITC" panose="03070402050302030203" pitchFamily="66" charset="0"/>
              </a:defRPr>
            </a:lvl1pPr>
          </a:lstStyle>
          <a:p>
            <a:pPr algn="ctr"/>
            <a:r>
              <a:rPr lang="en-US" sz="1400" b="0" dirty="0">
                <a:latin typeface="Segoe Print" panose="02000600000000000000" pitchFamily="2" charset="0"/>
              </a:rPr>
              <a:t>actual co-occurrence probability`</a:t>
            </a:r>
            <a:endParaRPr lang="en-GB" sz="1400" b="0" dirty="0">
              <a:latin typeface="Segoe Print" panose="02000600000000000000" pitchFamily="2" charset="0"/>
            </a:endParaRPr>
          </a:p>
        </p:txBody>
      </p:sp>
    </p:spTree>
    <p:extLst>
      <p:ext uri="{BB962C8B-B14F-4D97-AF65-F5344CB8AC3E}">
        <p14:creationId xmlns:p14="http://schemas.microsoft.com/office/powerpoint/2010/main" val="174005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7" grpId="0"/>
      <p:bldP spid="30" grpId="0" animBg="1"/>
      <p:bldP spid="31" grpId="0"/>
      <p:bldP spid="34" grpId="0" animBg="1"/>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4611-5FE0-4A50-90C7-DAC0932043A8}"/>
              </a:ext>
            </a:extLst>
          </p:cNvPr>
          <p:cNvSpPr>
            <a:spLocks noGrp="1"/>
          </p:cNvSpPr>
          <p:nvPr>
            <p:ph type="title"/>
          </p:nvPr>
        </p:nvSpPr>
        <p:spPr/>
        <p:txBody>
          <a:bodyPr>
            <a:normAutofit/>
          </a:bodyPr>
          <a:lstStyle/>
          <a:p>
            <a:r>
              <a:rPr lang="en-US" sz="3600" dirty="0"/>
              <a:t>Paragraph2vec</a:t>
            </a:r>
            <a:endParaRPr lang="en-GB" sz="3600" dirty="0"/>
          </a:p>
        </p:txBody>
      </p:sp>
      <p:pic>
        <p:nvPicPr>
          <p:cNvPr id="9" name="Content Placeholder 8">
            <a:extLst>
              <a:ext uri="{FF2B5EF4-FFF2-40B4-BE49-F238E27FC236}">
                <a16:creationId xmlns:a16="http://schemas.microsoft.com/office/drawing/2014/main" id="{36ACE685-D57A-4380-AC1A-04D5C68EAC55}"/>
              </a:ext>
            </a:extLst>
          </p:cNvPr>
          <p:cNvPicPr>
            <a:picLocks noGrp="1" noChangeAspect="1"/>
          </p:cNvPicPr>
          <p:nvPr>
            <p:ph idx="1"/>
          </p:nvPr>
        </p:nvPicPr>
        <p:blipFill>
          <a:blip r:embed="rId2"/>
          <a:stretch>
            <a:fillRect/>
          </a:stretch>
        </p:blipFill>
        <p:spPr>
          <a:xfrm>
            <a:off x="5662074" y="1003921"/>
            <a:ext cx="5739363" cy="5199062"/>
          </a:xfrm>
          <a:prstGeom prst="rect">
            <a:avLst/>
          </a:prstGeom>
        </p:spPr>
      </p:pic>
      <p:sp>
        <p:nvSpPr>
          <p:cNvPr id="8" name="Text Placeholder 7">
            <a:extLst>
              <a:ext uri="{FF2B5EF4-FFF2-40B4-BE49-F238E27FC236}">
                <a16:creationId xmlns:a16="http://schemas.microsoft.com/office/drawing/2014/main" id="{E9EED885-30D6-42CF-B7FA-9A65543C638E}"/>
              </a:ext>
            </a:extLst>
          </p:cNvPr>
          <p:cNvSpPr>
            <a:spLocks noGrp="1"/>
          </p:cNvSpPr>
          <p:nvPr>
            <p:ph type="body" sz="half" idx="2"/>
          </p:nvPr>
        </p:nvSpPr>
        <p:spPr>
          <a:xfrm>
            <a:off x="1146705" y="2694754"/>
            <a:ext cx="3856037" cy="3096445"/>
          </a:xfrm>
        </p:spPr>
        <p:txBody>
          <a:bodyPr anchor="ctr">
            <a:normAutofit/>
          </a:bodyPr>
          <a:lstStyle/>
          <a:p>
            <a:r>
              <a:rPr lang="en-US" sz="2000" dirty="0"/>
              <a:t>W2v style model where context is document, not neighboring term</a:t>
            </a:r>
            <a:endParaRPr lang="en-GB" sz="2000" dirty="0"/>
          </a:p>
        </p:txBody>
      </p:sp>
      <p:sp>
        <p:nvSpPr>
          <p:cNvPr id="10" name="Rectangle 9">
            <a:extLst>
              <a:ext uri="{FF2B5EF4-FFF2-40B4-BE49-F238E27FC236}">
                <a16:creationId xmlns:a16="http://schemas.microsoft.com/office/drawing/2014/main" id="{F8A9C82A-99AC-4393-B5D7-003565AB2459}"/>
              </a:ext>
            </a:extLst>
          </p:cNvPr>
          <p:cNvSpPr/>
          <p:nvPr/>
        </p:nvSpPr>
        <p:spPr>
          <a:xfrm>
            <a:off x="482162" y="6525150"/>
            <a:ext cx="11227676" cy="276999"/>
          </a:xfrm>
          <a:prstGeom prst="rect">
            <a:avLst/>
          </a:prstGeom>
        </p:spPr>
        <p:txBody>
          <a:bodyPr wrap="square">
            <a:spAutoFit/>
          </a:bodyPr>
          <a:lstStyle/>
          <a:p>
            <a:pPr lvl="0" algn="ctr" defTabSz="914400">
              <a:defRPr/>
            </a:pPr>
            <a:r>
              <a:rPr lang="en-GB" sz="1200" dirty="0"/>
              <a:t>Quoc V Le and Tomas Mikolov. </a:t>
            </a:r>
            <a:r>
              <a:rPr lang="en-GB" sz="1200" dirty="0">
                <a:hlinkClick r:id="rId3"/>
              </a:rPr>
              <a:t>Distributed representations of sentences and documents</a:t>
            </a:r>
            <a:r>
              <a:rPr lang="en-GB" sz="1200" dirty="0"/>
              <a:t>. In ICML, 2014.</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39899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655756-198C-4CBB-A44D-EF0158830BF9}"/>
              </a:ext>
            </a:extLst>
          </p:cNvPr>
          <p:cNvSpPr>
            <a:spLocks noGrp="1"/>
          </p:cNvSpPr>
          <p:nvPr>
            <p:ph type="title"/>
          </p:nvPr>
        </p:nvSpPr>
        <p:spPr/>
        <p:txBody>
          <a:bodyPr/>
          <a:lstStyle/>
          <a:p>
            <a:r>
              <a:rPr lang="en-US" dirty="0"/>
              <a:t>Recap: How to learn term embeddings?</a:t>
            </a:r>
            <a:endParaRPr lang="en-GB" dirty="0"/>
          </a:p>
        </p:txBody>
      </p:sp>
      <p:sp>
        <p:nvSpPr>
          <p:cNvPr id="6" name="Content Placeholder 5">
            <a:extLst>
              <a:ext uri="{FF2B5EF4-FFF2-40B4-BE49-F238E27FC236}">
                <a16:creationId xmlns:a16="http://schemas.microsoft.com/office/drawing/2014/main" id="{9996CDB9-0673-4583-8836-33BDE2E5A109}"/>
              </a:ext>
            </a:extLst>
          </p:cNvPr>
          <p:cNvSpPr>
            <a:spLocks noGrp="1"/>
          </p:cNvSpPr>
          <p:nvPr>
            <p:ph idx="1"/>
          </p:nvPr>
        </p:nvSpPr>
        <p:spPr>
          <a:xfrm>
            <a:off x="1141412" y="2097088"/>
            <a:ext cx="9905999" cy="4400601"/>
          </a:xfrm>
        </p:spPr>
        <p:txBody>
          <a:bodyPr anchor="t">
            <a:normAutofit fontScale="92500" lnSpcReduction="20000"/>
          </a:bodyPr>
          <a:lstStyle/>
          <a:p>
            <a:pPr marL="0" indent="0">
              <a:spcBef>
                <a:spcPts val="2400"/>
              </a:spcBef>
              <a:buNone/>
            </a:pPr>
            <a:r>
              <a:rPr lang="en-US" dirty="0"/>
              <a:t>Learn from &lt;term, context, count&gt; data</a:t>
            </a:r>
          </a:p>
          <a:p>
            <a:pPr marL="457200" lvl="1" indent="0">
              <a:spcBef>
                <a:spcPts val="2400"/>
              </a:spcBef>
              <a:buNone/>
            </a:pPr>
            <a:r>
              <a:rPr lang="en-US" dirty="0"/>
              <a:t>Choice of context (</a:t>
            </a:r>
            <a:r>
              <a:rPr lang="en-US" sz="1600" dirty="0"/>
              <a:t>e.g., neighboring term or container document</a:t>
            </a:r>
            <a:r>
              <a:rPr lang="en-US" dirty="0"/>
              <a:t>) defines </a:t>
            </a:r>
            <a:r>
              <a:rPr lang="en-US" b="1" i="1" u="sng" dirty="0"/>
              <a:t>what</a:t>
            </a:r>
            <a:r>
              <a:rPr lang="en-US" dirty="0"/>
              <a:t> relationship you are modeling</a:t>
            </a:r>
          </a:p>
          <a:p>
            <a:pPr marL="457200" lvl="1" indent="0">
              <a:spcBef>
                <a:spcPts val="2400"/>
              </a:spcBef>
              <a:buNone/>
            </a:pPr>
            <a:r>
              <a:rPr lang="en-US" dirty="0"/>
              <a:t>Choice of learning algorithm (e.g., matrix factorization or SGD) defines </a:t>
            </a:r>
            <a:r>
              <a:rPr lang="en-US" b="1" i="1" u="sng" dirty="0"/>
              <a:t>how well </a:t>
            </a:r>
            <a:r>
              <a:rPr lang="en-US" dirty="0"/>
              <a:t>you model the relationship</a:t>
            </a:r>
          </a:p>
          <a:p>
            <a:pPr marL="0" indent="0">
              <a:spcBef>
                <a:spcPts val="2400"/>
              </a:spcBef>
              <a:buNone/>
            </a:pPr>
            <a:endParaRPr lang="en-US" dirty="0"/>
          </a:p>
          <a:p>
            <a:pPr marL="0" indent="0">
              <a:spcBef>
                <a:spcPts val="2400"/>
              </a:spcBef>
              <a:buNone/>
            </a:pPr>
            <a:r>
              <a:rPr lang="en-US" dirty="0"/>
              <a:t>Choice of context and learning algorithm are independent – you can use matrix factorization with neighboring term context, or a w2v-style neural network with document context (e.g., paragraph2vec)</a:t>
            </a:r>
          </a:p>
          <a:p>
            <a:pPr marL="0" indent="0">
              <a:spcBef>
                <a:spcPts val="2400"/>
              </a:spcBef>
              <a:buNone/>
            </a:pPr>
            <a:endParaRPr lang="en-US" dirty="0"/>
          </a:p>
        </p:txBody>
      </p:sp>
    </p:spTree>
    <p:extLst>
      <p:ext uri="{BB962C8B-B14F-4D97-AF65-F5344CB8AC3E}">
        <p14:creationId xmlns:p14="http://schemas.microsoft.com/office/powerpoint/2010/main" val="816696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1026" name="Picture 2" descr="Image result for questions dilbert">
            <a:extLst>
              <a:ext uri="{FF2B5EF4-FFF2-40B4-BE49-F238E27FC236}">
                <a16:creationId xmlns:a16="http://schemas.microsoft.com/office/drawing/2014/main" id="{4DA49D75-64DB-4600-BF9F-135552172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161" y="1451257"/>
            <a:ext cx="8572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49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Break</a:t>
            </a:r>
            <a:endParaRPr lang="en-GB" sz="4400" dirty="0"/>
          </a:p>
        </p:txBody>
      </p:sp>
      <p:pic>
        <p:nvPicPr>
          <p:cNvPr id="7170" name="Picture 2" descr="http://www.academiaobscura.com/wp-content/uploads/2016/07/PhD-Comics-1.jpg">
            <a:extLst>
              <a:ext uri="{FF2B5EF4-FFF2-40B4-BE49-F238E27FC236}">
                <a16:creationId xmlns:a16="http://schemas.microsoft.com/office/drawing/2014/main" id="{7FD1E3FE-C600-45C8-8A5F-E0351C1FD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221" y="1414135"/>
            <a:ext cx="5619750"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755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Term embeddings for IR</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(20 mins)</a:t>
            </a:r>
            <a:endParaRPr lang="en-GB" sz="2400" dirty="0"/>
          </a:p>
        </p:txBody>
      </p:sp>
    </p:spTree>
    <p:extLst>
      <p:ext uri="{BB962C8B-B14F-4D97-AF65-F5344CB8AC3E}">
        <p14:creationId xmlns:p14="http://schemas.microsoft.com/office/powerpoint/2010/main" val="1285921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0C5BB51F-3D5C-4A7C-B16A-122C5CA884EA}"/>
              </a:ext>
            </a:extLst>
          </p:cNvPr>
          <p:cNvSpPr>
            <a:spLocks noGrp="1"/>
          </p:cNvSpPr>
          <p:nvPr>
            <p:ph type="title"/>
          </p:nvPr>
        </p:nvSpPr>
        <p:spPr>
          <a:xfrm>
            <a:off x="1146704" y="609601"/>
            <a:ext cx="10193958" cy="1052126"/>
          </a:xfrm>
        </p:spPr>
        <p:txBody>
          <a:bodyPr>
            <a:noAutofit/>
          </a:bodyPr>
          <a:lstStyle/>
          <a:p>
            <a:r>
              <a:rPr lang="en-US" dirty="0"/>
              <a:t>Recap: Retrieval using vector representations</a:t>
            </a:r>
            <a:endParaRPr lang="en-GB" dirty="0"/>
          </a:p>
        </p:txBody>
      </p:sp>
      <p:sp>
        <p:nvSpPr>
          <p:cNvPr id="83" name="Text Placeholder 82">
            <a:extLst>
              <a:ext uri="{FF2B5EF4-FFF2-40B4-BE49-F238E27FC236}">
                <a16:creationId xmlns:a16="http://schemas.microsoft.com/office/drawing/2014/main" id="{6BDAABD7-FD3F-45D1-9DB7-0AB2CFFBFB4C}"/>
              </a:ext>
            </a:extLst>
          </p:cNvPr>
          <p:cNvSpPr>
            <a:spLocks noGrp="1"/>
          </p:cNvSpPr>
          <p:nvPr>
            <p:ph type="body" sz="half" idx="2"/>
          </p:nvPr>
        </p:nvSpPr>
        <p:spPr>
          <a:xfrm>
            <a:off x="1142393" y="2175804"/>
            <a:ext cx="4210784" cy="3773051"/>
          </a:xfrm>
        </p:spPr>
        <p:txBody>
          <a:bodyPr>
            <a:normAutofit fontScale="92500" lnSpcReduction="10000"/>
          </a:bodyPr>
          <a:lstStyle/>
          <a:p>
            <a:pPr>
              <a:spcBef>
                <a:spcPts val="3600"/>
              </a:spcBef>
            </a:pPr>
            <a:r>
              <a:rPr lang="en-US" sz="2800" dirty="0"/>
              <a:t>Generate vector representation of query</a:t>
            </a:r>
          </a:p>
          <a:p>
            <a:pPr>
              <a:spcBef>
                <a:spcPts val="3600"/>
              </a:spcBef>
            </a:pPr>
            <a:r>
              <a:rPr lang="en-US" sz="2800" dirty="0"/>
              <a:t>Generate vector representation of document</a:t>
            </a:r>
            <a:endParaRPr lang="en-GB" sz="2800" dirty="0"/>
          </a:p>
          <a:p>
            <a:pPr>
              <a:spcBef>
                <a:spcPts val="3600"/>
              </a:spcBef>
            </a:pPr>
            <a:r>
              <a:rPr lang="en-US" sz="2800" dirty="0"/>
              <a:t>Estimate relevance from q-d vectors</a:t>
            </a:r>
            <a:endParaRPr lang="en-GB" sz="2800" dirty="0"/>
          </a:p>
        </p:txBody>
      </p:sp>
      <p:pic>
        <p:nvPicPr>
          <p:cNvPr id="50" name="Content Placeholder 4">
            <a:extLst>
              <a:ext uri="{FF2B5EF4-FFF2-40B4-BE49-F238E27FC236}">
                <a16:creationId xmlns:a16="http://schemas.microsoft.com/office/drawing/2014/main" id="{279DF955-B94A-4B16-A21B-5AFF27F2A07E}"/>
              </a:ext>
            </a:extLst>
          </p:cNvPr>
          <p:cNvPicPr>
            <a:picLocks noGrp="1" noChangeAspect="1"/>
          </p:cNvPicPr>
          <p:nvPr>
            <p:ph idx="1"/>
          </p:nvPr>
        </p:nvPicPr>
        <p:blipFill>
          <a:blip r:embed="rId2"/>
          <a:stretch>
            <a:fillRect/>
          </a:stretch>
        </p:blipFill>
        <p:spPr>
          <a:xfrm>
            <a:off x="6149323" y="2118595"/>
            <a:ext cx="5891213" cy="3830260"/>
          </a:xfrm>
          <a:prstGeom prst="rect">
            <a:avLst/>
          </a:prstGeom>
        </p:spPr>
      </p:pic>
    </p:spTree>
    <p:extLst>
      <p:ext uri="{BB962C8B-B14F-4D97-AF65-F5344CB8AC3E}">
        <p14:creationId xmlns:p14="http://schemas.microsoft.com/office/powerpoint/2010/main" val="1083029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80826FD-8889-4866-B0DE-57DF6BE8A021}"/>
              </a:ext>
            </a:extLst>
          </p:cNvPr>
          <p:cNvSpPr txBox="1">
            <a:spLocks/>
          </p:cNvSpPr>
          <p:nvPr/>
        </p:nvSpPr>
        <p:spPr>
          <a:xfrm>
            <a:off x="1141408" y="5801293"/>
            <a:ext cx="4878389" cy="958811"/>
          </a:xfrm>
          <a:prstGeom prst="round2DiagRect">
            <a:avLst>
              <a:gd name="adj1" fmla="val 5608"/>
              <a:gd name="adj2" fmla="val 0"/>
            </a:avLst>
          </a:prstGeom>
          <a:noFill/>
          <a:ln w="19050" cap="sq">
            <a:noFill/>
            <a:miter lim="800000"/>
          </a:ln>
          <a:effectLst/>
        </p:spPr>
        <p:txBody>
          <a:bodyPr vert="horz" lIns="91440" tIns="45720" rIns="91440" bIns="45720" rtlCol="0" anchor="t">
            <a:normAutofit lnSpcReduction="1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9pPr>
          </a:lstStyle>
          <a:p>
            <a:pPr algn="ctr"/>
            <a:r>
              <a:rPr lang="en-GB" sz="2400" dirty="0"/>
              <a:t>Compare query and document directly in the embedding space</a:t>
            </a:r>
          </a:p>
        </p:txBody>
      </p:sp>
      <p:sp>
        <p:nvSpPr>
          <p:cNvPr id="2" name="Title 1">
            <a:extLst>
              <a:ext uri="{FF2B5EF4-FFF2-40B4-BE49-F238E27FC236}">
                <a16:creationId xmlns:a16="http://schemas.microsoft.com/office/drawing/2014/main" id="{F8B5B55C-C119-4C9D-97E9-461CCEB0F474}"/>
              </a:ext>
            </a:extLst>
          </p:cNvPr>
          <p:cNvSpPr>
            <a:spLocks noGrp="1"/>
          </p:cNvSpPr>
          <p:nvPr>
            <p:ph type="title"/>
          </p:nvPr>
        </p:nvSpPr>
        <p:spPr/>
        <p:txBody>
          <a:bodyPr>
            <a:normAutofit/>
          </a:bodyPr>
          <a:lstStyle/>
          <a:p>
            <a:r>
              <a:rPr lang="en-US" dirty="0"/>
              <a:t>Popular approaches to incorporating term embeddings for matching</a:t>
            </a:r>
            <a:endParaRPr lang="en-GB" dirty="0"/>
          </a:p>
        </p:txBody>
      </p:sp>
      <p:sp>
        <p:nvSpPr>
          <p:cNvPr id="4" name="Content Placeholder 3">
            <a:extLst>
              <a:ext uri="{FF2B5EF4-FFF2-40B4-BE49-F238E27FC236}">
                <a16:creationId xmlns:a16="http://schemas.microsoft.com/office/drawing/2014/main" id="{9AEB3273-37DD-4BBE-9BDC-4F48B822A462}"/>
              </a:ext>
            </a:extLst>
          </p:cNvPr>
          <p:cNvSpPr>
            <a:spLocks noGrp="1"/>
          </p:cNvSpPr>
          <p:nvPr>
            <p:ph sz="half" idx="2"/>
          </p:nvPr>
        </p:nvSpPr>
        <p:spPr>
          <a:xfrm>
            <a:off x="6172200" y="5801294"/>
            <a:ext cx="4875211" cy="958811"/>
          </a:xfrm>
        </p:spPr>
        <p:txBody>
          <a:bodyPr>
            <a:normAutofit lnSpcReduction="10000"/>
          </a:bodyPr>
          <a:lstStyle/>
          <a:p>
            <a:pPr marL="0" indent="0" algn="ctr">
              <a:buNone/>
            </a:pPr>
            <a:r>
              <a:rPr lang="en-GB" dirty="0"/>
              <a:t>Use embeddings to generate suitable query expansions</a:t>
            </a:r>
          </a:p>
        </p:txBody>
      </p:sp>
      <p:pic>
        <p:nvPicPr>
          <p:cNvPr id="5" name="Content Placeholder 7">
            <a:extLst>
              <a:ext uri="{FF2B5EF4-FFF2-40B4-BE49-F238E27FC236}">
                <a16:creationId xmlns:a16="http://schemas.microsoft.com/office/drawing/2014/main" id="{98ABF69D-3EF4-4AEF-B15B-3076DA446DFB}"/>
              </a:ext>
            </a:extLst>
          </p:cNvPr>
          <p:cNvPicPr>
            <a:picLocks noChangeAspect="1"/>
          </p:cNvPicPr>
          <p:nvPr/>
        </p:nvPicPr>
        <p:blipFill>
          <a:blip r:embed="rId2"/>
          <a:stretch>
            <a:fillRect/>
          </a:stretch>
        </p:blipFill>
        <p:spPr>
          <a:xfrm>
            <a:off x="1848978" y="2110208"/>
            <a:ext cx="3463256" cy="3541712"/>
          </a:xfrm>
          <a:prstGeom prst="rect">
            <a:avLst/>
          </a:prstGeom>
        </p:spPr>
      </p:pic>
      <p:pic>
        <p:nvPicPr>
          <p:cNvPr id="6" name="Content Placeholder 8">
            <a:extLst>
              <a:ext uri="{FF2B5EF4-FFF2-40B4-BE49-F238E27FC236}">
                <a16:creationId xmlns:a16="http://schemas.microsoft.com/office/drawing/2014/main" id="{2918BCA0-3303-4C71-98AF-B28F6FFE1F4C}"/>
              </a:ext>
            </a:extLst>
          </p:cNvPr>
          <p:cNvPicPr>
            <a:picLocks noChangeAspect="1"/>
          </p:cNvPicPr>
          <p:nvPr/>
        </p:nvPicPr>
        <p:blipFill>
          <a:blip r:embed="rId3"/>
          <a:stretch>
            <a:fillRect/>
          </a:stretch>
        </p:blipFill>
        <p:spPr>
          <a:xfrm>
            <a:off x="6910779" y="2110208"/>
            <a:ext cx="3398054" cy="3541712"/>
          </a:xfrm>
          <a:prstGeom prst="rect">
            <a:avLst/>
          </a:prstGeom>
        </p:spPr>
      </p:pic>
      <p:sp>
        <p:nvSpPr>
          <p:cNvPr id="7" name="TextBox 6">
            <a:extLst>
              <a:ext uri="{FF2B5EF4-FFF2-40B4-BE49-F238E27FC236}">
                <a16:creationId xmlns:a16="http://schemas.microsoft.com/office/drawing/2014/main" id="{63AEAC0D-8E85-4D96-A19E-E5770E8F29AF}"/>
              </a:ext>
            </a:extLst>
          </p:cNvPr>
          <p:cNvSpPr txBox="1"/>
          <p:nvPr/>
        </p:nvSpPr>
        <p:spPr>
          <a:xfrm>
            <a:off x="2860634" y="2535896"/>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E4747861-1E60-46B9-B714-8F515C3A8E89}"/>
              </a:ext>
            </a:extLst>
          </p:cNvPr>
          <p:cNvSpPr txBox="1"/>
          <p:nvPr/>
        </p:nvSpPr>
        <p:spPr>
          <a:xfrm>
            <a:off x="7889835" y="2591406"/>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9365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816B18-4FC7-4872-A43B-884800C301A3}"/>
              </a:ext>
            </a:extLst>
          </p:cNvPr>
          <p:cNvSpPr>
            <a:spLocks noGrp="1"/>
          </p:cNvSpPr>
          <p:nvPr>
            <p:ph type="body" sz="half" idx="2"/>
          </p:nvPr>
        </p:nvSpPr>
        <p:spPr>
          <a:xfrm>
            <a:off x="1141411" y="2249486"/>
            <a:ext cx="3772175" cy="3541714"/>
          </a:xfrm>
        </p:spPr>
        <p:txBody>
          <a:bodyPr anchor="t">
            <a:normAutofit/>
          </a:bodyPr>
          <a:lstStyle/>
          <a:p>
            <a:pPr marL="0" indent="0">
              <a:buNone/>
            </a:pPr>
            <a:r>
              <a:rPr lang="en-GB" sz="2800" dirty="0"/>
              <a:t>Neural </a:t>
            </a:r>
            <a:r>
              <a:rPr lang="en-US" sz="2800" dirty="0"/>
              <a:t>Information Retrieval (or </a:t>
            </a:r>
            <a:r>
              <a:rPr lang="en-US" sz="2800" i="1" dirty="0"/>
              <a:t>neural IR</a:t>
            </a:r>
            <a:r>
              <a:rPr lang="en-US" sz="2800" dirty="0"/>
              <a:t>)</a:t>
            </a:r>
            <a:r>
              <a:rPr lang="en-GB" sz="2800" dirty="0"/>
              <a:t> is the </a:t>
            </a:r>
            <a:r>
              <a:rPr lang="en-GB" sz="3200" dirty="0"/>
              <a:t>application</a:t>
            </a:r>
            <a:r>
              <a:rPr lang="en-GB" sz="2800" dirty="0"/>
              <a:t> of shallow or deep neural networks to IR tasks.</a:t>
            </a:r>
          </a:p>
        </p:txBody>
      </p:sp>
      <p:grpSp>
        <p:nvGrpSpPr>
          <p:cNvPr id="6" name="Group 5">
            <a:extLst>
              <a:ext uri="{FF2B5EF4-FFF2-40B4-BE49-F238E27FC236}">
                <a16:creationId xmlns:a16="http://schemas.microsoft.com/office/drawing/2014/main" id="{855C7E38-3AB9-4B34-8AEF-E9E65A29B994}"/>
              </a:ext>
            </a:extLst>
          </p:cNvPr>
          <p:cNvGrpSpPr/>
          <p:nvPr/>
        </p:nvGrpSpPr>
        <p:grpSpPr>
          <a:xfrm>
            <a:off x="8933794" y="1634304"/>
            <a:ext cx="3436882" cy="3914801"/>
            <a:chOff x="9751200" y="3301847"/>
            <a:chExt cx="914400" cy="1041553"/>
          </a:xfrm>
        </p:grpSpPr>
        <p:pic>
          <p:nvPicPr>
            <p:cNvPr id="11" name="Graphic 10" descr="Nails">
              <a:extLst>
                <a:ext uri="{FF2B5EF4-FFF2-40B4-BE49-F238E27FC236}">
                  <a16:creationId xmlns:a16="http://schemas.microsoft.com/office/drawing/2014/main" id="{BDFC7DB9-971D-46B1-9857-BD8970084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51200" y="3429000"/>
              <a:ext cx="914400" cy="914400"/>
            </a:xfrm>
            <a:prstGeom prst="rect">
              <a:avLst/>
            </a:prstGeom>
          </p:spPr>
        </p:pic>
        <p:sp>
          <p:nvSpPr>
            <p:cNvPr id="4" name="Rectangle 3">
              <a:extLst>
                <a:ext uri="{FF2B5EF4-FFF2-40B4-BE49-F238E27FC236}">
                  <a16:creationId xmlns:a16="http://schemas.microsoft.com/office/drawing/2014/main" id="{F7EADE63-8CB7-4CEC-9946-33D856AC5978}"/>
                </a:ext>
              </a:extLst>
            </p:cNvPr>
            <p:cNvSpPr/>
            <p:nvPr/>
          </p:nvSpPr>
          <p:spPr>
            <a:xfrm rot="2700000">
              <a:off x="9854478" y="3604805"/>
              <a:ext cx="840828" cy="234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Graphic 8" descr="Hammer">
            <a:extLst>
              <a:ext uri="{FF2B5EF4-FFF2-40B4-BE49-F238E27FC236}">
                <a16:creationId xmlns:a16="http://schemas.microsoft.com/office/drawing/2014/main" id="{02BA9DB8-FE92-433D-90E6-452F9B7C8B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13611" y="1323129"/>
            <a:ext cx="3436882" cy="3436882"/>
          </a:xfrm>
          <a:prstGeom prst="rect">
            <a:avLst/>
          </a:prstGeom>
        </p:spPr>
      </p:pic>
      <p:sp>
        <p:nvSpPr>
          <p:cNvPr id="10" name="TextBox 9">
            <a:extLst>
              <a:ext uri="{FF2B5EF4-FFF2-40B4-BE49-F238E27FC236}">
                <a16:creationId xmlns:a16="http://schemas.microsoft.com/office/drawing/2014/main" id="{ED98BEA1-BDFA-41C1-A806-39D015FFB702}"/>
              </a:ext>
            </a:extLst>
          </p:cNvPr>
          <p:cNvSpPr txBox="1"/>
          <p:nvPr/>
        </p:nvSpPr>
        <p:spPr>
          <a:xfrm rot="20306415">
            <a:off x="9547992" y="3040118"/>
            <a:ext cx="593834" cy="523220"/>
          </a:xfrm>
          <a:prstGeom prst="rect">
            <a:avLst/>
          </a:prstGeom>
          <a:noFill/>
        </p:spPr>
        <p:txBody>
          <a:bodyPr wrap="square" rtlCol="0">
            <a:spAutoFit/>
          </a:bodyPr>
          <a:lstStyle/>
          <a:p>
            <a:pPr algn="ctr"/>
            <a:r>
              <a:rPr lang="en-US" sz="2800" dirty="0"/>
              <a:t>IR</a:t>
            </a:r>
            <a:endParaRPr lang="en-GB" sz="2800" dirty="0"/>
          </a:p>
        </p:txBody>
      </p:sp>
      <p:sp>
        <p:nvSpPr>
          <p:cNvPr id="19" name="TextBox 18">
            <a:extLst>
              <a:ext uri="{FF2B5EF4-FFF2-40B4-BE49-F238E27FC236}">
                <a16:creationId xmlns:a16="http://schemas.microsoft.com/office/drawing/2014/main" id="{88D4224D-6711-4014-B6D3-CF97D84846BD}"/>
              </a:ext>
            </a:extLst>
          </p:cNvPr>
          <p:cNvSpPr txBox="1"/>
          <p:nvPr/>
        </p:nvSpPr>
        <p:spPr>
          <a:xfrm rot="2607629">
            <a:off x="8353999" y="1114535"/>
            <a:ext cx="1774841" cy="954107"/>
          </a:xfrm>
          <a:prstGeom prst="rect">
            <a:avLst/>
          </a:prstGeom>
          <a:noFill/>
        </p:spPr>
        <p:txBody>
          <a:bodyPr wrap="square" rtlCol="0">
            <a:spAutoFit/>
          </a:bodyPr>
          <a:lstStyle/>
          <a:p>
            <a:pPr algn="ctr"/>
            <a:r>
              <a:rPr lang="en-US" sz="2800" dirty="0"/>
              <a:t>neural networks</a:t>
            </a:r>
            <a:endParaRPr lang="en-GB" sz="2800" dirty="0"/>
          </a:p>
        </p:txBody>
      </p:sp>
    </p:spTree>
    <p:extLst>
      <p:ext uri="{BB962C8B-B14F-4D97-AF65-F5344CB8AC3E}">
        <p14:creationId xmlns:p14="http://schemas.microsoft.com/office/powerpoint/2010/main" val="593169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AE62F-1CE4-41C5-AB71-D70F4D32151B}"/>
              </a:ext>
            </a:extLst>
          </p:cNvPr>
          <p:cNvSpPr>
            <a:spLocks noGrp="1"/>
          </p:cNvSpPr>
          <p:nvPr>
            <p:ph type="body" sz="half" idx="2"/>
          </p:nvPr>
        </p:nvSpPr>
        <p:spPr>
          <a:xfrm>
            <a:off x="5922405" y="1043027"/>
            <a:ext cx="5725508" cy="4649896"/>
          </a:xfrm>
        </p:spPr>
        <p:txBody>
          <a:bodyPr anchor="t">
            <a:normAutofit fontScale="92500" lnSpcReduction="20000"/>
          </a:bodyPr>
          <a:lstStyle/>
          <a:p>
            <a:pPr>
              <a:spcBef>
                <a:spcPts val="1800"/>
              </a:spcBef>
            </a:pPr>
            <a:r>
              <a:rPr lang="en-US" sz="2800" dirty="0"/>
              <a:t>E.g.,</a:t>
            </a:r>
          </a:p>
          <a:p>
            <a:pPr>
              <a:spcBef>
                <a:spcPts val="1800"/>
              </a:spcBef>
            </a:pPr>
            <a:r>
              <a:rPr lang="en-GB" sz="2800" dirty="0"/>
              <a:t>Generalized Language Model </a:t>
            </a:r>
            <a:r>
              <a:rPr lang="en-GB" sz="2000" dirty="0"/>
              <a:t>[Ganguly et al., 2015]</a:t>
            </a:r>
          </a:p>
          <a:p>
            <a:pPr lvl="0">
              <a:spcBef>
                <a:spcPts val="1800"/>
              </a:spcBef>
            </a:pPr>
            <a:r>
              <a:rPr lang="en-GB" sz="2800" dirty="0">
                <a:solidFill>
                  <a:prstClr val="black"/>
                </a:solidFill>
              </a:rPr>
              <a:t>Neural Translation Language Model </a:t>
            </a:r>
            <a:r>
              <a:rPr lang="en-GB" sz="2000" dirty="0">
                <a:solidFill>
                  <a:prstClr val="black"/>
                </a:solidFill>
              </a:rPr>
              <a:t>[Zuccon et al., 2015]</a:t>
            </a:r>
            <a:endParaRPr lang="en-GB" sz="2000" dirty="0"/>
          </a:p>
          <a:p>
            <a:pPr>
              <a:spcBef>
                <a:spcPts val="1800"/>
              </a:spcBef>
            </a:pPr>
            <a:r>
              <a:rPr lang="en-GB" sz="2800" dirty="0"/>
              <a:t>Average term embeddings </a:t>
            </a:r>
            <a:r>
              <a:rPr lang="en-GB" sz="2000" dirty="0"/>
              <a:t>[Le and Mikolov, 2014, Nalisnick et al., 2016, Zamani and Croft, 2016, and others]</a:t>
            </a:r>
          </a:p>
          <a:p>
            <a:pPr>
              <a:spcBef>
                <a:spcPts val="1800"/>
              </a:spcBef>
            </a:pPr>
            <a:r>
              <a:rPr lang="en-US" sz="2800" dirty="0"/>
              <a:t>Word</a:t>
            </a:r>
            <a:r>
              <a:rPr lang="en-GB" sz="2800" dirty="0"/>
              <a:t> mover’s distance </a:t>
            </a:r>
            <a:r>
              <a:rPr lang="en-GB" sz="2100" dirty="0"/>
              <a:t>[</a:t>
            </a:r>
            <a:r>
              <a:rPr lang="en-GB" sz="2100" dirty="0" err="1"/>
              <a:t>Kusner</a:t>
            </a:r>
            <a:r>
              <a:rPr lang="en-GB" sz="2100" dirty="0"/>
              <a:t> et al., 2015, Guo et al., 2016]</a:t>
            </a:r>
          </a:p>
        </p:txBody>
      </p:sp>
      <p:sp>
        <p:nvSpPr>
          <p:cNvPr id="7" name="Content Placeholder 2">
            <a:extLst>
              <a:ext uri="{FF2B5EF4-FFF2-40B4-BE49-F238E27FC236}">
                <a16:creationId xmlns:a16="http://schemas.microsoft.com/office/drawing/2014/main" id="{B23571FB-BE9A-41B9-8CC1-E852EB1B1E07}"/>
              </a:ext>
            </a:extLst>
          </p:cNvPr>
          <p:cNvSpPr txBox="1">
            <a:spLocks/>
          </p:cNvSpPr>
          <p:nvPr/>
        </p:nvSpPr>
        <p:spPr>
          <a:xfrm>
            <a:off x="220954" y="4734112"/>
            <a:ext cx="4878389" cy="958811"/>
          </a:xfrm>
          <a:prstGeom prst="round2DiagRect">
            <a:avLst>
              <a:gd name="adj1" fmla="val 5608"/>
              <a:gd name="adj2" fmla="val 0"/>
            </a:avLst>
          </a:prstGeom>
          <a:noFill/>
          <a:ln w="19050" cap="sq">
            <a:noFill/>
            <a:miter lim="800000"/>
          </a:ln>
          <a:effectLst/>
        </p:spPr>
        <p:txBody>
          <a:bodyPr vert="horz" lIns="91440" tIns="45720" rIns="91440" bIns="45720" rtlCol="0" anchor="t">
            <a:normAutofit fontScale="77500" lnSpcReduction="2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9pPr>
          </a:lstStyle>
          <a:p>
            <a:pPr algn="ctr"/>
            <a:r>
              <a:rPr lang="en-GB" dirty="0"/>
              <a:t>Compare query and document directly in the embedding space</a:t>
            </a:r>
          </a:p>
        </p:txBody>
      </p:sp>
      <p:pic>
        <p:nvPicPr>
          <p:cNvPr id="8" name="Content Placeholder 7">
            <a:extLst>
              <a:ext uri="{FF2B5EF4-FFF2-40B4-BE49-F238E27FC236}">
                <a16:creationId xmlns:a16="http://schemas.microsoft.com/office/drawing/2014/main" id="{3453ADE8-1288-42F0-9C33-CDC6B5FA8650}"/>
              </a:ext>
            </a:extLst>
          </p:cNvPr>
          <p:cNvPicPr>
            <a:picLocks noChangeAspect="1"/>
          </p:cNvPicPr>
          <p:nvPr/>
        </p:nvPicPr>
        <p:blipFill>
          <a:blip r:embed="rId2"/>
          <a:stretch>
            <a:fillRect/>
          </a:stretch>
        </p:blipFill>
        <p:spPr>
          <a:xfrm>
            <a:off x="928522" y="1043026"/>
            <a:ext cx="3463256" cy="3541712"/>
          </a:xfrm>
          <a:prstGeom prst="rect">
            <a:avLst/>
          </a:prstGeom>
        </p:spPr>
      </p:pic>
      <p:sp>
        <p:nvSpPr>
          <p:cNvPr id="9" name="TextBox 8">
            <a:extLst>
              <a:ext uri="{FF2B5EF4-FFF2-40B4-BE49-F238E27FC236}">
                <a16:creationId xmlns:a16="http://schemas.microsoft.com/office/drawing/2014/main" id="{32BE1CF0-8E0E-453E-B16D-FACB23CB1147}"/>
              </a:ext>
            </a:extLst>
          </p:cNvPr>
          <p:cNvSpPr txBox="1"/>
          <p:nvPr/>
        </p:nvSpPr>
        <p:spPr>
          <a:xfrm>
            <a:off x="1940178" y="1468714"/>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356366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46D06-DFBB-4FE4-B476-C18E450605D2}"/>
              </a:ext>
            </a:extLst>
          </p:cNvPr>
          <p:cNvSpPr>
            <a:spLocks noGrp="1"/>
          </p:cNvSpPr>
          <p:nvPr>
            <p:ph type="title"/>
          </p:nvPr>
        </p:nvSpPr>
        <p:spPr/>
        <p:txBody>
          <a:bodyPr anchor="ctr">
            <a:normAutofit/>
          </a:bodyPr>
          <a:lstStyle/>
          <a:p>
            <a:r>
              <a:rPr lang="en-GB" sz="4000" dirty="0"/>
              <a:t>Generalized Language Model</a:t>
            </a:r>
          </a:p>
        </p:txBody>
      </p:sp>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10000"/>
          </a:bodyPr>
          <a:lstStyle/>
          <a:p>
            <a:pPr marL="0" indent="0">
              <a:buNone/>
            </a:pPr>
            <a:r>
              <a:rPr lang="en-US" dirty="0"/>
              <a:t>Traditional language modeling based IR approach may estimate q-d relevance as follows,</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l="14654" b="41886"/>
          <a:stretch/>
        </p:blipFill>
        <p:spPr>
          <a:xfrm>
            <a:off x="2070538" y="3285004"/>
            <a:ext cx="5411568" cy="2548238"/>
          </a:xfrm>
          <a:prstGeom prst="rect">
            <a:avLst/>
          </a:prstGeom>
        </p:spPr>
      </p:pic>
      <mc:AlternateContent xmlns:mc="http://schemas.openxmlformats.org/markup-compatibility/2006" xmlns:a14="http://schemas.microsoft.com/office/drawing/2010/main">
        <mc:Choice Requires="a14">
          <p:sp>
            <p:nvSpPr>
              <p:cNvPr id="6" name="Content Placeholder 7">
                <a:extLst>
                  <a:ext uri="{FF2B5EF4-FFF2-40B4-BE49-F238E27FC236}">
                    <a16:creationId xmlns:a16="http://schemas.microsoft.com/office/drawing/2014/main" id="{04263571-A67A-457D-B1EB-8DB8FD63DF16}"/>
                  </a:ext>
                </a:extLst>
              </p:cNvPr>
              <p:cNvSpPr txBox="1">
                <a:spLocks/>
              </p:cNvSpPr>
              <p:nvPr/>
            </p:nvSpPr>
            <p:spPr>
              <a:xfrm>
                <a:off x="8103476" y="3794508"/>
                <a:ext cx="3557751" cy="2038734"/>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0" dirty="0"/>
                  <a:t>where,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𝑞</m:t>
                            </m:r>
                          </m:sub>
                        </m:sSub>
                        <m:r>
                          <a:rPr lang="en-US" b="0" i="1" smtClean="0">
                            <a:latin typeface="Cambria Math" panose="02040503050406030204" pitchFamily="18" charset="0"/>
                          </a:rPr>
                          <m:t>|</m:t>
                        </m:r>
                        <m:r>
                          <a:rPr lang="en-US" b="0" i="1" smtClean="0">
                            <a:latin typeface="Cambria Math" panose="02040503050406030204" pitchFamily="18" charset="0"/>
                          </a:rPr>
                          <m:t>𝑑</m:t>
                        </m:r>
                      </m:e>
                    </m:d>
                  </m:oMath>
                </a14:m>
                <a:r>
                  <a:rPr lang="en-GB" dirty="0"/>
                  <a:t> is the probability of generating term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𝑞</m:t>
                        </m:r>
                      </m:sub>
                    </m:sSub>
                    <m:r>
                      <a:rPr lang="en-US" i="1">
                        <a:latin typeface="Cambria Math" panose="02040503050406030204" pitchFamily="18" charset="0"/>
                      </a:rPr>
                      <m:t> </m:t>
                    </m:r>
                  </m:oMath>
                </a14:m>
                <a:r>
                  <a:rPr lang="en-GB" dirty="0"/>
                  <a:t>from document </a:t>
                </a:r>
                <a14:m>
                  <m:oMath xmlns:m="http://schemas.openxmlformats.org/officeDocument/2006/math">
                    <m:r>
                      <a:rPr lang="en-US" i="1">
                        <a:latin typeface="Cambria Math" panose="02040503050406030204" pitchFamily="18" charset="0"/>
                      </a:rPr>
                      <m:t>𝑑</m:t>
                    </m:r>
                  </m:oMath>
                </a14:m>
                <a:endParaRPr lang="en-GB" dirty="0"/>
              </a:p>
            </p:txBody>
          </p:sp>
        </mc:Choice>
        <mc:Fallback xmlns="">
          <p:sp>
            <p:nvSpPr>
              <p:cNvPr id="6" name="Content Placeholder 7">
                <a:extLst>
                  <a:ext uri="{FF2B5EF4-FFF2-40B4-BE49-F238E27FC236}">
                    <a16:creationId xmlns:a16="http://schemas.microsoft.com/office/drawing/2014/main" id="{04263571-A67A-457D-B1EB-8DB8FD63DF16}"/>
                  </a:ext>
                </a:extLst>
              </p:cNvPr>
              <p:cNvSpPr txBox="1">
                <a:spLocks noRot="1" noChangeAspect="1" noMove="1" noResize="1" noEditPoints="1" noAdjustHandles="1" noChangeArrowheads="1" noChangeShapeType="1" noTextEdit="1"/>
              </p:cNvSpPr>
              <p:nvPr/>
            </p:nvSpPr>
            <p:spPr>
              <a:xfrm>
                <a:off x="8103476" y="3794508"/>
                <a:ext cx="3557751" cy="2038734"/>
              </a:xfrm>
              <a:prstGeom prst="rect">
                <a:avLst/>
              </a:prstGeom>
              <a:blipFill>
                <a:blip r:embed="rId3"/>
                <a:stretch>
                  <a:fillRect l="-2568" r="-1199" b="-4478"/>
                </a:stretch>
              </a:blipFill>
            </p:spPr>
            <p:txBody>
              <a:bodyPr/>
              <a:lstStyle/>
              <a:p>
                <a:r>
                  <a:rPr lang="en-GB">
                    <a:noFill/>
                  </a:rPr>
                  <a:t> </a:t>
                </a:r>
              </a:p>
            </p:txBody>
          </p:sp>
        </mc:Fallback>
      </mc:AlternateContent>
      <p:pic>
        <p:nvPicPr>
          <p:cNvPr id="10" name="Picture 9">
            <a:extLst>
              <a:ext uri="{FF2B5EF4-FFF2-40B4-BE49-F238E27FC236}">
                <a16:creationId xmlns:a16="http://schemas.microsoft.com/office/drawing/2014/main" id="{E0A659E7-8976-4DEC-98D7-F56DAC7D4A5E}"/>
              </a:ext>
            </a:extLst>
          </p:cNvPr>
          <p:cNvPicPr>
            <a:picLocks noChangeAspect="1"/>
          </p:cNvPicPr>
          <p:nvPr/>
        </p:nvPicPr>
        <p:blipFill rotWithShape="1">
          <a:blip r:embed="rId4"/>
          <a:srcRect r="86341" b="84791"/>
          <a:stretch/>
        </p:blipFill>
        <p:spPr>
          <a:xfrm>
            <a:off x="1141413" y="3285004"/>
            <a:ext cx="866064" cy="666886"/>
          </a:xfrm>
          <a:prstGeom prst="rect">
            <a:avLst/>
          </a:prstGeom>
        </p:spPr>
      </p:pic>
    </p:spTree>
    <p:extLst>
      <p:ext uri="{BB962C8B-B14F-4D97-AF65-F5344CB8AC3E}">
        <p14:creationId xmlns:p14="http://schemas.microsoft.com/office/powerpoint/2010/main" val="1671202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46D06-DFBB-4FE4-B476-C18E450605D2}"/>
              </a:ext>
            </a:extLst>
          </p:cNvPr>
          <p:cNvSpPr>
            <a:spLocks noGrp="1"/>
          </p:cNvSpPr>
          <p:nvPr>
            <p:ph type="title"/>
          </p:nvPr>
        </p:nvSpPr>
        <p:spPr/>
        <p:txBody>
          <a:bodyPr anchor="ctr">
            <a:normAutofit/>
          </a:bodyPr>
          <a:lstStyle/>
          <a:p>
            <a:r>
              <a:rPr lang="en-GB" sz="4000" dirty="0"/>
              <a:t>Generalized Language Model</a:t>
            </a:r>
          </a:p>
        </p:txBody>
      </p:sp>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10000"/>
          </a:bodyPr>
          <a:lstStyle/>
          <a:p>
            <a:pPr marL="0" indent="0">
              <a:buNone/>
            </a:pPr>
            <a:r>
              <a:rPr lang="en-US" dirty="0"/>
              <a:t>Traditional language modeling based IR approach may estimate q-d relevance as follows,</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r="86341" b="84791"/>
          <a:stretch/>
        </p:blipFill>
        <p:spPr>
          <a:xfrm>
            <a:off x="1141413" y="3285004"/>
            <a:ext cx="866064" cy="666886"/>
          </a:xfrm>
          <a:prstGeom prst="rect">
            <a:avLst/>
          </a:prstGeom>
        </p:spPr>
      </p:pic>
      <mc:AlternateContent xmlns:mc="http://schemas.openxmlformats.org/markup-compatibility/2006" xmlns:a14="http://schemas.microsoft.com/office/drawing/2010/main">
        <mc:Choice Requires="a14">
          <p:sp>
            <p:nvSpPr>
              <p:cNvPr id="6" name="Content Placeholder 7">
                <a:extLst>
                  <a:ext uri="{FF2B5EF4-FFF2-40B4-BE49-F238E27FC236}">
                    <a16:creationId xmlns:a16="http://schemas.microsoft.com/office/drawing/2014/main" id="{04263571-A67A-457D-B1EB-8DB8FD63DF16}"/>
                  </a:ext>
                </a:extLst>
              </p:cNvPr>
              <p:cNvSpPr txBox="1">
                <a:spLocks/>
              </p:cNvSpPr>
              <p:nvPr/>
            </p:nvSpPr>
            <p:spPr>
              <a:xfrm>
                <a:off x="8103476" y="3021723"/>
                <a:ext cx="3557751" cy="3111063"/>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140000"/>
                  </a:lnSpc>
                  <a:spcBef>
                    <a:spcPts val="2400"/>
                  </a:spcBef>
                  <a:buNone/>
                </a:pP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𝑞</m:t>
                            </m:r>
                          </m:sub>
                        </m:sSub>
                        <m:r>
                          <a:rPr lang="en-US" b="0" i="1" smtClean="0">
                            <a:latin typeface="Cambria Math" panose="02040503050406030204" pitchFamily="18" charset="0"/>
                          </a:rPr>
                          <m:t>|</m:t>
                        </m:r>
                        <m:r>
                          <a:rPr lang="en-US" b="0" i="1" smtClean="0">
                            <a:latin typeface="Cambria Math" panose="02040503050406030204" pitchFamily="18" charset="0"/>
                          </a:rPr>
                          <m:t>𝑑</m:t>
                        </m:r>
                      </m:e>
                    </m:d>
                  </m:oMath>
                </a14:m>
                <a:r>
                  <a:rPr lang="en-GB" dirty="0"/>
                  <a:t> and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𝑝</m:t>
                        </m:r>
                      </m:e>
                    </m:acc>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𝑞</m:t>
                            </m:r>
                          </m:sub>
                        </m:sSub>
                        <m:r>
                          <a:rPr lang="en-US" i="1">
                            <a:latin typeface="Cambria Math" panose="02040503050406030204" pitchFamily="18" charset="0"/>
                          </a:rPr>
                          <m:t>|</m:t>
                        </m:r>
                        <m:r>
                          <a:rPr lang="en-US" b="0" i="1" smtClean="0">
                            <a:latin typeface="Cambria Math" panose="02040503050406030204" pitchFamily="18" charset="0"/>
                          </a:rPr>
                          <m:t>𝐷</m:t>
                        </m:r>
                      </m:e>
                    </m:d>
                  </m:oMath>
                </a14:m>
                <a:r>
                  <a:rPr lang="en-GB" dirty="0"/>
                  <a:t> are the probabilities of randomly sampling term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𝑞</m:t>
                        </m:r>
                      </m:sub>
                    </m:sSub>
                    <m:r>
                      <a:rPr lang="en-US" i="1">
                        <a:latin typeface="Cambria Math" panose="02040503050406030204" pitchFamily="18" charset="0"/>
                      </a:rPr>
                      <m:t> </m:t>
                    </m:r>
                  </m:oMath>
                </a14:m>
                <a:r>
                  <a:rPr lang="en-GB" dirty="0"/>
                  <a:t>from document </a:t>
                </a:r>
                <a14:m>
                  <m:oMath xmlns:m="http://schemas.openxmlformats.org/officeDocument/2006/math">
                    <m:r>
                      <a:rPr lang="en-US" i="1">
                        <a:latin typeface="Cambria Math" panose="02040503050406030204" pitchFamily="18" charset="0"/>
                      </a:rPr>
                      <m:t>𝑑</m:t>
                    </m:r>
                  </m:oMath>
                </a14:m>
                <a:r>
                  <a:rPr lang="en-GB" dirty="0"/>
                  <a:t> and the full collection </a:t>
                </a:r>
                <a14:m>
                  <m:oMath xmlns:m="http://schemas.openxmlformats.org/officeDocument/2006/math">
                    <m:r>
                      <a:rPr lang="en-US" i="1">
                        <a:latin typeface="Cambria Math" panose="02040503050406030204" pitchFamily="18" charset="0"/>
                      </a:rPr>
                      <m:t>𝐷</m:t>
                    </m:r>
                  </m:oMath>
                </a14:m>
                <a:r>
                  <a:rPr lang="en-GB" dirty="0"/>
                  <a:t>, respectively</a:t>
                </a:r>
              </a:p>
              <a:p>
                <a:pPr marL="0" indent="0">
                  <a:lnSpc>
                    <a:spcPct val="140000"/>
                  </a:lnSpc>
                  <a:spcBef>
                    <a:spcPts val="2400"/>
                  </a:spcBef>
                  <a:buNone/>
                </a:pP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𝑝</m:t>
                        </m:r>
                      </m:e>
                    </m:acc>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𝑞</m:t>
                            </m:r>
                          </m:sub>
                        </m:sSub>
                        <m:r>
                          <a:rPr lang="en-US" i="1">
                            <a:latin typeface="Cambria Math" panose="02040503050406030204" pitchFamily="18" charset="0"/>
                          </a:rPr>
                          <m:t>|</m:t>
                        </m:r>
                        <m:r>
                          <a:rPr lang="en-US" i="1">
                            <a:latin typeface="Cambria Math" panose="02040503050406030204" pitchFamily="18" charset="0"/>
                          </a:rPr>
                          <m:t>𝐷</m:t>
                        </m:r>
                      </m:e>
                    </m:d>
                    <m:r>
                      <a:rPr lang="en-US" i="1">
                        <a:latin typeface="Cambria Math" panose="02040503050406030204" pitchFamily="18" charset="0"/>
                      </a:rPr>
                      <m:t> </m:t>
                    </m:r>
                  </m:oMath>
                </a14:m>
                <a:r>
                  <a:rPr lang="en-US" dirty="0"/>
                  <a:t>has a smoothing effect on the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𝑞</m:t>
                            </m:r>
                          </m:sub>
                        </m:sSub>
                        <m:r>
                          <a:rPr lang="en-US" i="1">
                            <a:latin typeface="Cambria Math" panose="02040503050406030204" pitchFamily="18" charset="0"/>
                          </a:rPr>
                          <m:t>|</m:t>
                        </m:r>
                        <m:r>
                          <a:rPr lang="en-US" i="1">
                            <a:latin typeface="Cambria Math" panose="02040503050406030204" pitchFamily="18" charset="0"/>
                          </a:rPr>
                          <m:t>𝑑</m:t>
                        </m:r>
                      </m:e>
                    </m:d>
                  </m:oMath>
                </a14:m>
                <a:r>
                  <a:rPr lang="en-GB" dirty="0"/>
                  <a:t> estimation</a:t>
                </a:r>
              </a:p>
            </p:txBody>
          </p:sp>
        </mc:Choice>
        <mc:Fallback xmlns="">
          <p:sp>
            <p:nvSpPr>
              <p:cNvPr id="6" name="Content Placeholder 7">
                <a:extLst>
                  <a:ext uri="{FF2B5EF4-FFF2-40B4-BE49-F238E27FC236}">
                    <a16:creationId xmlns:a16="http://schemas.microsoft.com/office/drawing/2014/main" id="{04263571-A67A-457D-B1EB-8DB8FD63DF16}"/>
                  </a:ext>
                </a:extLst>
              </p:cNvPr>
              <p:cNvSpPr txBox="1">
                <a:spLocks noRot="1" noChangeAspect="1" noMove="1" noResize="1" noEditPoints="1" noAdjustHandles="1" noChangeArrowheads="1" noChangeShapeType="1" noTextEdit="1"/>
              </p:cNvSpPr>
              <p:nvPr/>
            </p:nvSpPr>
            <p:spPr>
              <a:xfrm>
                <a:off x="8103476" y="3021723"/>
                <a:ext cx="3557751" cy="3111063"/>
              </a:xfrm>
              <a:prstGeom prst="rect">
                <a:avLst/>
              </a:prstGeom>
              <a:blipFill>
                <a:blip r:embed="rId3"/>
                <a:stretch>
                  <a:fillRect l="-1541" b="-196"/>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217F2431-BDED-4874-9276-5D611A33182B}"/>
              </a:ext>
            </a:extLst>
          </p:cNvPr>
          <p:cNvPicPr>
            <a:picLocks noChangeAspect="1"/>
          </p:cNvPicPr>
          <p:nvPr/>
        </p:nvPicPr>
        <p:blipFill rotWithShape="1">
          <a:blip r:embed="rId2"/>
          <a:srcRect l="14819" t="40137" b="-180"/>
          <a:stretch/>
        </p:blipFill>
        <p:spPr>
          <a:xfrm>
            <a:off x="2086306" y="3457901"/>
            <a:ext cx="5401059" cy="2632843"/>
          </a:xfrm>
          <a:prstGeom prst="rect">
            <a:avLst/>
          </a:prstGeom>
        </p:spPr>
      </p:pic>
    </p:spTree>
    <p:extLst>
      <p:ext uri="{BB962C8B-B14F-4D97-AF65-F5344CB8AC3E}">
        <p14:creationId xmlns:p14="http://schemas.microsoft.com/office/powerpoint/2010/main" val="10687196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46D06-DFBB-4FE4-B476-C18E450605D2}"/>
              </a:ext>
            </a:extLst>
          </p:cNvPr>
          <p:cNvSpPr>
            <a:spLocks noGrp="1"/>
          </p:cNvSpPr>
          <p:nvPr>
            <p:ph type="title"/>
          </p:nvPr>
        </p:nvSpPr>
        <p:spPr/>
        <p:txBody>
          <a:bodyPr anchor="ctr">
            <a:normAutofit/>
          </a:bodyPr>
          <a:lstStyle/>
          <a:p>
            <a:r>
              <a:rPr lang="en-GB" sz="4000" dirty="0"/>
              <a:t>Generalized Language Model</a:t>
            </a:r>
          </a:p>
        </p:txBody>
      </p:sp>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10000"/>
          </a:bodyPr>
          <a:lstStyle/>
          <a:p>
            <a:pPr marL="0" indent="0">
              <a:buNone/>
            </a:pPr>
            <a:r>
              <a:rPr lang="en-US" dirty="0"/>
              <a:t>GLM includes additional smoothing based on term similarity in the embedding space</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r="86341" b="84791"/>
          <a:stretch/>
        </p:blipFill>
        <p:spPr>
          <a:xfrm>
            <a:off x="1141413" y="3285004"/>
            <a:ext cx="866064" cy="666886"/>
          </a:xfrm>
          <a:prstGeom prst="rect">
            <a:avLst/>
          </a:prstGeom>
        </p:spPr>
      </p:pic>
      <p:pic>
        <p:nvPicPr>
          <p:cNvPr id="7" name="Picture 6">
            <a:extLst>
              <a:ext uri="{FF2B5EF4-FFF2-40B4-BE49-F238E27FC236}">
                <a16:creationId xmlns:a16="http://schemas.microsoft.com/office/drawing/2014/main" id="{217F2431-BDED-4874-9276-5D611A33182B}"/>
              </a:ext>
            </a:extLst>
          </p:cNvPr>
          <p:cNvPicPr>
            <a:picLocks noChangeAspect="1"/>
          </p:cNvPicPr>
          <p:nvPr/>
        </p:nvPicPr>
        <p:blipFill rotWithShape="1">
          <a:blip r:embed="rId2"/>
          <a:srcRect l="18759" t="77650" b="-180"/>
          <a:stretch/>
        </p:blipFill>
        <p:spPr>
          <a:xfrm>
            <a:off x="2336105" y="3442133"/>
            <a:ext cx="3076723" cy="590092"/>
          </a:xfrm>
          <a:prstGeom prst="rect">
            <a:avLst/>
          </a:prstGeom>
        </p:spPr>
      </p:pic>
      <p:pic>
        <p:nvPicPr>
          <p:cNvPr id="10" name="Picture 9">
            <a:extLst>
              <a:ext uri="{FF2B5EF4-FFF2-40B4-BE49-F238E27FC236}">
                <a16:creationId xmlns:a16="http://schemas.microsoft.com/office/drawing/2014/main" id="{46014780-ED81-4168-B5E5-98D61DC168BB}"/>
              </a:ext>
            </a:extLst>
          </p:cNvPr>
          <p:cNvPicPr>
            <a:picLocks noChangeAspect="1"/>
          </p:cNvPicPr>
          <p:nvPr/>
        </p:nvPicPr>
        <p:blipFill rotWithShape="1">
          <a:blip r:embed="rId2"/>
          <a:srcRect l="14819" t="77650" r="81241" b="-180"/>
          <a:stretch/>
        </p:blipFill>
        <p:spPr>
          <a:xfrm>
            <a:off x="2086307" y="3289733"/>
            <a:ext cx="249798" cy="987972"/>
          </a:xfrm>
          <a:prstGeom prst="rect">
            <a:avLst/>
          </a:prstGeom>
        </p:spPr>
      </p:pic>
      <p:sp>
        <p:nvSpPr>
          <p:cNvPr id="11" name="Rectangle 10">
            <a:extLst>
              <a:ext uri="{FF2B5EF4-FFF2-40B4-BE49-F238E27FC236}">
                <a16:creationId xmlns:a16="http://schemas.microsoft.com/office/drawing/2014/main" id="{24AC7DC3-989B-4C52-8B68-7BA46B8FFF56}"/>
              </a:ext>
            </a:extLst>
          </p:cNvPr>
          <p:cNvSpPr/>
          <p:nvPr/>
        </p:nvSpPr>
        <p:spPr>
          <a:xfrm>
            <a:off x="482162" y="6549512"/>
            <a:ext cx="11227676" cy="276999"/>
          </a:xfrm>
          <a:prstGeom prst="rect">
            <a:avLst/>
          </a:prstGeom>
        </p:spPr>
        <p:txBody>
          <a:bodyPr wrap="square">
            <a:spAutoFit/>
          </a:bodyPr>
          <a:lstStyle/>
          <a:p>
            <a:pPr lvl="0" algn="ctr" defTabSz="914400">
              <a:defRPr/>
            </a:pPr>
            <a:r>
              <a:rPr lang="en-GB" sz="1200" dirty="0"/>
              <a:t>Debasis Ganguly, Dwaipayan Roy, </a:t>
            </a:r>
            <a:r>
              <a:rPr lang="en-GB" sz="1200" dirty="0" err="1"/>
              <a:t>Mandar</a:t>
            </a:r>
            <a:r>
              <a:rPr lang="en-GB" sz="1200" dirty="0"/>
              <a:t> Mitra, and Gareth JF Jones. </a:t>
            </a:r>
            <a:r>
              <a:rPr lang="en-GB" sz="1200" dirty="0">
                <a:hlinkClick r:id="rId3"/>
              </a:rPr>
              <a:t>Word embedding based generalized language model for information retrieval</a:t>
            </a:r>
            <a:r>
              <a:rPr lang="en-GB" sz="1200" dirty="0"/>
              <a:t>. In SIGIR, 2015.</a:t>
            </a:r>
          </a:p>
        </p:txBody>
      </p:sp>
    </p:spTree>
    <p:extLst>
      <p:ext uri="{BB962C8B-B14F-4D97-AF65-F5344CB8AC3E}">
        <p14:creationId xmlns:p14="http://schemas.microsoft.com/office/powerpoint/2010/main" val="4030100981"/>
      </p:ext>
    </p:extLst>
  </p:cSld>
  <p:clrMapOvr>
    <a:masterClrMapping/>
  </p:clrMapOvr>
  <mc:AlternateContent xmlns:mc="http://schemas.openxmlformats.org/markup-compatibility/2006" xmlns:p159="http://schemas.microsoft.com/office/powerpoint/2015/09/main">
    <mc:Choice Requires="p159">
      <p:transition spd="slow" advClick="0" advTm="250">
        <p159:morph option="byObject"/>
      </p:transition>
    </mc:Choice>
    <mc:Fallback xmlns="">
      <p:transition spd="slow" advClick="0" advTm="25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46D06-DFBB-4FE4-B476-C18E450605D2}"/>
              </a:ext>
            </a:extLst>
          </p:cNvPr>
          <p:cNvSpPr>
            <a:spLocks noGrp="1"/>
          </p:cNvSpPr>
          <p:nvPr>
            <p:ph type="title"/>
          </p:nvPr>
        </p:nvSpPr>
        <p:spPr/>
        <p:txBody>
          <a:bodyPr anchor="ctr">
            <a:normAutofit/>
          </a:bodyPr>
          <a:lstStyle/>
          <a:p>
            <a:r>
              <a:rPr lang="en-GB" sz="4000" dirty="0"/>
              <a:t>Generalized Language Model</a:t>
            </a:r>
          </a:p>
        </p:txBody>
      </p:sp>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10000"/>
          </a:bodyPr>
          <a:lstStyle/>
          <a:p>
            <a:pPr marL="0" indent="0">
              <a:buNone/>
            </a:pPr>
            <a:r>
              <a:rPr lang="en-US" dirty="0"/>
              <a:t>GLM includes additional smoothing based on term similarity in the embedding space</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r="86341" b="84791"/>
          <a:stretch/>
        </p:blipFill>
        <p:spPr>
          <a:xfrm>
            <a:off x="1141413" y="3285004"/>
            <a:ext cx="866064" cy="666886"/>
          </a:xfrm>
          <a:prstGeom prst="rect">
            <a:avLst/>
          </a:prstGeom>
        </p:spPr>
      </p:pic>
      <p:pic>
        <p:nvPicPr>
          <p:cNvPr id="7" name="Picture 6">
            <a:extLst>
              <a:ext uri="{FF2B5EF4-FFF2-40B4-BE49-F238E27FC236}">
                <a16:creationId xmlns:a16="http://schemas.microsoft.com/office/drawing/2014/main" id="{217F2431-BDED-4874-9276-5D611A33182B}"/>
              </a:ext>
            </a:extLst>
          </p:cNvPr>
          <p:cNvPicPr>
            <a:picLocks noChangeAspect="1"/>
          </p:cNvPicPr>
          <p:nvPr/>
        </p:nvPicPr>
        <p:blipFill rotWithShape="1">
          <a:blip r:embed="rId2"/>
          <a:srcRect l="18759" t="77650" r="50646" b="-180"/>
          <a:stretch/>
        </p:blipFill>
        <p:spPr>
          <a:xfrm>
            <a:off x="2336105" y="3442133"/>
            <a:ext cx="1158657" cy="590092"/>
          </a:xfrm>
          <a:prstGeom prst="rect">
            <a:avLst/>
          </a:prstGeom>
        </p:spPr>
      </p:pic>
      <p:pic>
        <p:nvPicPr>
          <p:cNvPr id="10" name="Picture 9">
            <a:extLst>
              <a:ext uri="{FF2B5EF4-FFF2-40B4-BE49-F238E27FC236}">
                <a16:creationId xmlns:a16="http://schemas.microsoft.com/office/drawing/2014/main" id="{46014780-ED81-4168-B5E5-98D61DC168BB}"/>
              </a:ext>
            </a:extLst>
          </p:cNvPr>
          <p:cNvPicPr>
            <a:picLocks noChangeAspect="1"/>
          </p:cNvPicPr>
          <p:nvPr/>
        </p:nvPicPr>
        <p:blipFill rotWithShape="1">
          <a:blip r:embed="rId2"/>
          <a:srcRect l="14819" t="77650" r="81241" b="-180"/>
          <a:stretch/>
        </p:blipFill>
        <p:spPr>
          <a:xfrm>
            <a:off x="2086307" y="3289733"/>
            <a:ext cx="249798" cy="987972"/>
          </a:xfrm>
          <a:prstGeom prst="rect">
            <a:avLst/>
          </a:prstGeom>
        </p:spPr>
      </p:pic>
      <p:pic>
        <p:nvPicPr>
          <p:cNvPr id="11" name="Picture 10">
            <a:extLst>
              <a:ext uri="{FF2B5EF4-FFF2-40B4-BE49-F238E27FC236}">
                <a16:creationId xmlns:a16="http://schemas.microsoft.com/office/drawing/2014/main" id="{B022AFBC-3A4B-48F8-92F2-DDEC618B7029}"/>
              </a:ext>
            </a:extLst>
          </p:cNvPr>
          <p:cNvPicPr>
            <a:picLocks noChangeAspect="1"/>
          </p:cNvPicPr>
          <p:nvPr/>
        </p:nvPicPr>
        <p:blipFill rotWithShape="1">
          <a:blip r:embed="rId2"/>
          <a:srcRect l="49354" t="77650" b="-180"/>
          <a:stretch/>
        </p:blipFill>
        <p:spPr>
          <a:xfrm>
            <a:off x="3494762" y="3442133"/>
            <a:ext cx="1918065" cy="590092"/>
          </a:xfrm>
          <a:prstGeom prst="rect">
            <a:avLst/>
          </a:prstGeom>
        </p:spPr>
      </p:pic>
      <p:sp>
        <p:nvSpPr>
          <p:cNvPr id="12" name="Rectangle 11">
            <a:extLst>
              <a:ext uri="{FF2B5EF4-FFF2-40B4-BE49-F238E27FC236}">
                <a16:creationId xmlns:a16="http://schemas.microsoft.com/office/drawing/2014/main" id="{7253AFF4-1095-49B7-8C06-ACF3A2EF0597}"/>
              </a:ext>
            </a:extLst>
          </p:cNvPr>
          <p:cNvSpPr/>
          <p:nvPr/>
        </p:nvSpPr>
        <p:spPr>
          <a:xfrm>
            <a:off x="482162" y="6549512"/>
            <a:ext cx="11227676" cy="276999"/>
          </a:xfrm>
          <a:prstGeom prst="rect">
            <a:avLst/>
          </a:prstGeom>
        </p:spPr>
        <p:txBody>
          <a:bodyPr wrap="square">
            <a:spAutoFit/>
          </a:bodyPr>
          <a:lstStyle/>
          <a:p>
            <a:pPr lvl="0" algn="ctr" defTabSz="914400">
              <a:defRPr/>
            </a:pPr>
            <a:r>
              <a:rPr lang="en-GB" sz="1200" dirty="0"/>
              <a:t>Debasis Ganguly, Dwaipayan Roy, </a:t>
            </a:r>
            <a:r>
              <a:rPr lang="en-GB" sz="1200" dirty="0" err="1"/>
              <a:t>Mandar</a:t>
            </a:r>
            <a:r>
              <a:rPr lang="en-GB" sz="1200" dirty="0"/>
              <a:t> Mitra, and Gareth JF Jones. </a:t>
            </a:r>
            <a:r>
              <a:rPr lang="en-GB" sz="1200" dirty="0">
                <a:hlinkClick r:id="rId3"/>
              </a:rPr>
              <a:t>Word embedding based generalized language model for information retrieval</a:t>
            </a:r>
            <a:r>
              <a:rPr lang="en-GB" sz="1200" dirty="0"/>
              <a:t>. In SIGIR, 2015.</a:t>
            </a:r>
          </a:p>
        </p:txBody>
      </p:sp>
    </p:spTree>
    <p:extLst>
      <p:ext uri="{BB962C8B-B14F-4D97-AF65-F5344CB8AC3E}">
        <p14:creationId xmlns:p14="http://schemas.microsoft.com/office/powerpoint/2010/main" val="1477105191"/>
      </p:ext>
    </p:extLst>
  </p:cSld>
  <p:clrMapOvr>
    <a:masterClrMapping/>
  </p:clrMapOvr>
  <mc:AlternateContent xmlns:mc="http://schemas.openxmlformats.org/markup-compatibility/2006" xmlns:p14="http://schemas.microsoft.com/office/powerpoint/2010/main">
    <mc:Choice Requires="p14">
      <p:transition p14:dur="0" advClick="0" advTm="250"/>
    </mc:Choice>
    <mc:Fallback xmlns="">
      <p:transition advClick="0" advTm="25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B7A92E-8444-4A01-AE43-19C8E800C941}"/>
              </a:ext>
            </a:extLst>
          </p:cNvPr>
          <p:cNvPicPr>
            <a:picLocks noChangeAspect="1"/>
          </p:cNvPicPr>
          <p:nvPr/>
        </p:nvPicPr>
        <p:blipFill rotWithShape="1">
          <a:blip r:embed="rId2"/>
          <a:srcRect l="18759" t="77650" r="50646" b="-180"/>
          <a:stretch/>
        </p:blipFill>
        <p:spPr>
          <a:xfrm>
            <a:off x="1681280" y="3467917"/>
            <a:ext cx="1158657" cy="590092"/>
          </a:xfrm>
          <a:prstGeom prst="rect">
            <a:avLst/>
          </a:prstGeom>
        </p:spPr>
      </p:pic>
      <p:sp>
        <p:nvSpPr>
          <p:cNvPr id="5" name="Title 4">
            <a:extLst>
              <a:ext uri="{FF2B5EF4-FFF2-40B4-BE49-F238E27FC236}">
                <a16:creationId xmlns:a16="http://schemas.microsoft.com/office/drawing/2014/main" id="{FB046D06-DFBB-4FE4-B476-C18E450605D2}"/>
              </a:ext>
            </a:extLst>
          </p:cNvPr>
          <p:cNvSpPr>
            <a:spLocks noGrp="1"/>
          </p:cNvSpPr>
          <p:nvPr>
            <p:ph type="title"/>
          </p:nvPr>
        </p:nvSpPr>
        <p:spPr/>
        <p:txBody>
          <a:bodyPr anchor="ctr">
            <a:normAutofit/>
          </a:bodyPr>
          <a:lstStyle/>
          <a:p>
            <a:r>
              <a:rPr lang="en-GB" sz="4000" dirty="0"/>
              <a:t>Generalized Language Model</a:t>
            </a:r>
          </a:p>
        </p:txBody>
      </p:sp>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10000"/>
          </a:bodyPr>
          <a:lstStyle/>
          <a:p>
            <a:pPr marL="0" indent="0">
              <a:buNone/>
            </a:pPr>
            <a:r>
              <a:rPr lang="en-US" dirty="0"/>
              <a:t>GLM includes additional smoothing based on term similarity in the embedding space</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r="86341" b="84791"/>
          <a:stretch/>
        </p:blipFill>
        <p:spPr>
          <a:xfrm>
            <a:off x="469453" y="3285004"/>
            <a:ext cx="866064" cy="666886"/>
          </a:xfrm>
          <a:prstGeom prst="rect">
            <a:avLst/>
          </a:prstGeom>
        </p:spPr>
      </p:pic>
      <p:pic>
        <p:nvPicPr>
          <p:cNvPr id="10" name="Picture 9">
            <a:extLst>
              <a:ext uri="{FF2B5EF4-FFF2-40B4-BE49-F238E27FC236}">
                <a16:creationId xmlns:a16="http://schemas.microsoft.com/office/drawing/2014/main" id="{46014780-ED81-4168-B5E5-98D61DC168BB}"/>
              </a:ext>
            </a:extLst>
          </p:cNvPr>
          <p:cNvPicPr>
            <a:picLocks noChangeAspect="1"/>
          </p:cNvPicPr>
          <p:nvPr/>
        </p:nvPicPr>
        <p:blipFill rotWithShape="1">
          <a:blip r:embed="rId2"/>
          <a:srcRect l="14819" t="77650" r="81241" b="-180"/>
          <a:stretch/>
        </p:blipFill>
        <p:spPr>
          <a:xfrm>
            <a:off x="1414347" y="3289733"/>
            <a:ext cx="249798" cy="987972"/>
          </a:xfrm>
          <a:prstGeom prst="rect">
            <a:avLst/>
          </a:prstGeom>
        </p:spPr>
      </p:pic>
      <p:pic>
        <p:nvPicPr>
          <p:cNvPr id="14" name="Picture 13">
            <a:extLst>
              <a:ext uri="{FF2B5EF4-FFF2-40B4-BE49-F238E27FC236}">
                <a16:creationId xmlns:a16="http://schemas.microsoft.com/office/drawing/2014/main" id="{88DE9878-6A67-4FFC-9006-B323DD3A7BD1}"/>
              </a:ext>
            </a:extLst>
          </p:cNvPr>
          <p:cNvPicPr>
            <a:picLocks noChangeAspect="1"/>
          </p:cNvPicPr>
          <p:nvPr/>
        </p:nvPicPr>
        <p:blipFill rotWithShape="1">
          <a:blip r:embed="rId2"/>
          <a:srcRect l="49489" t="77650" r="1" b="-180"/>
          <a:stretch/>
        </p:blipFill>
        <p:spPr>
          <a:xfrm>
            <a:off x="9846449" y="3467917"/>
            <a:ext cx="1912883" cy="590092"/>
          </a:xfrm>
          <a:prstGeom prst="rect">
            <a:avLst/>
          </a:prstGeom>
        </p:spPr>
      </p:pic>
      <p:sp>
        <p:nvSpPr>
          <p:cNvPr id="16" name="Rectangle 15">
            <a:extLst>
              <a:ext uri="{FF2B5EF4-FFF2-40B4-BE49-F238E27FC236}">
                <a16:creationId xmlns:a16="http://schemas.microsoft.com/office/drawing/2014/main" id="{5491224A-F22A-48DD-B664-325278D6CC40}"/>
              </a:ext>
            </a:extLst>
          </p:cNvPr>
          <p:cNvSpPr/>
          <p:nvPr/>
        </p:nvSpPr>
        <p:spPr>
          <a:xfrm>
            <a:off x="482162" y="6549512"/>
            <a:ext cx="11227676" cy="276999"/>
          </a:xfrm>
          <a:prstGeom prst="rect">
            <a:avLst/>
          </a:prstGeom>
        </p:spPr>
        <p:txBody>
          <a:bodyPr wrap="square">
            <a:spAutoFit/>
          </a:bodyPr>
          <a:lstStyle/>
          <a:p>
            <a:pPr lvl="0" algn="ctr" defTabSz="914400">
              <a:defRPr/>
            </a:pPr>
            <a:r>
              <a:rPr lang="en-GB" sz="1200" dirty="0"/>
              <a:t>Debasis Ganguly, Dwaipayan Roy, </a:t>
            </a:r>
            <a:r>
              <a:rPr lang="en-GB" sz="1200" dirty="0" err="1"/>
              <a:t>Mandar</a:t>
            </a:r>
            <a:r>
              <a:rPr lang="en-GB" sz="1200" dirty="0"/>
              <a:t> Mitra, and Gareth JF Jones. </a:t>
            </a:r>
            <a:r>
              <a:rPr lang="en-GB" sz="1200" dirty="0">
                <a:hlinkClick r:id="rId3"/>
              </a:rPr>
              <a:t>Word embedding based generalized language model for information retrieval</a:t>
            </a:r>
            <a:r>
              <a:rPr lang="en-GB" sz="1200" dirty="0"/>
              <a:t>. In SIGIR, 2015.</a:t>
            </a:r>
          </a:p>
        </p:txBody>
      </p:sp>
    </p:spTree>
    <p:extLst>
      <p:ext uri="{BB962C8B-B14F-4D97-AF65-F5344CB8AC3E}">
        <p14:creationId xmlns:p14="http://schemas.microsoft.com/office/powerpoint/2010/main" val="4212933325"/>
      </p:ext>
    </p:extLst>
  </p:cSld>
  <p:clrMapOvr>
    <a:masterClrMapping/>
  </p:clrMapOvr>
  <mc:AlternateContent xmlns:mc="http://schemas.openxmlformats.org/markup-compatibility/2006" xmlns:p159="http://schemas.microsoft.com/office/powerpoint/2015/09/main">
    <mc:Choice Requires="p159">
      <p:transition spd="slow" advClick="0" advTm="250">
        <p159:morph option="byObject"/>
      </p:transition>
    </mc:Choice>
    <mc:Fallback xmlns="">
      <p:transition spd="slow" advClick="0" advTm="25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46D06-DFBB-4FE4-B476-C18E450605D2}"/>
              </a:ext>
            </a:extLst>
          </p:cNvPr>
          <p:cNvSpPr>
            <a:spLocks noGrp="1"/>
          </p:cNvSpPr>
          <p:nvPr>
            <p:ph type="title"/>
          </p:nvPr>
        </p:nvSpPr>
        <p:spPr/>
        <p:txBody>
          <a:bodyPr anchor="ctr">
            <a:normAutofit/>
          </a:bodyPr>
          <a:lstStyle/>
          <a:p>
            <a:r>
              <a:rPr lang="en-GB" sz="4000" dirty="0"/>
              <a:t>Generalized Language Model</a:t>
            </a:r>
          </a:p>
        </p:txBody>
      </p:sp>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10000"/>
          </a:bodyPr>
          <a:lstStyle/>
          <a:p>
            <a:pPr marL="0" indent="0">
              <a:buNone/>
            </a:pPr>
            <a:r>
              <a:rPr lang="en-US" dirty="0"/>
              <a:t>GLM includes additional smoothing based on term similarity in the embedding space</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r="86341" b="84791"/>
          <a:stretch/>
        </p:blipFill>
        <p:spPr>
          <a:xfrm>
            <a:off x="469453" y="3285004"/>
            <a:ext cx="866064" cy="666886"/>
          </a:xfrm>
          <a:prstGeom prst="rect">
            <a:avLst/>
          </a:prstGeom>
        </p:spPr>
      </p:pic>
      <p:pic>
        <p:nvPicPr>
          <p:cNvPr id="10" name="Picture 9">
            <a:extLst>
              <a:ext uri="{FF2B5EF4-FFF2-40B4-BE49-F238E27FC236}">
                <a16:creationId xmlns:a16="http://schemas.microsoft.com/office/drawing/2014/main" id="{46014780-ED81-4168-B5E5-98D61DC168BB}"/>
              </a:ext>
            </a:extLst>
          </p:cNvPr>
          <p:cNvPicPr>
            <a:picLocks noChangeAspect="1"/>
          </p:cNvPicPr>
          <p:nvPr/>
        </p:nvPicPr>
        <p:blipFill rotWithShape="1">
          <a:blip r:embed="rId2"/>
          <a:srcRect l="14819" t="77650" r="81241" b="-180"/>
          <a:stretch/>
        </p:blipFill>
        <p:spPr>
          <a:xfrm>
            <a:off x="1414347" y="3289733"/>
            <a:ext cx="249798" cy="987972"/>
          </a:xfrm>
          <a:prstGeom prst="rect">
            <a:avLst/>
          </a:prstGeom>
        </p:spPr>
      </p:pic>
      <p:pic>
        <p:nvPicPr>
          <p:cNvPr id="2" name="Picture 1">
            <a:extLst>
              <a:ext uri="{FF2B5EF4-FFF2-40B4-BE49-F238E27FC236}">
                <a16:creationId xmlns:a16="http://schemas.microsoft.com/office/drawing/2014/main" id="{233E9471-0959-439E-A524-0C186E3296BF}"/>
              </a:ext>
            </a:extLst>
          </p:cNvPr>
          <p:cNvPicPr>
            <a:picLocks noChangeAspect="1"/>
          </p:cNvPicPr>
          <p:nvPr/>
        </p:nvPicPr>
        <p:blipFill rotWithShape="1">
          <a:blip r:embed="rId3"/>
          <a:srcRect l="3968" r="68930" b="74226"/>
          <a:stretch/>
        </p:blipFill>
        <p:spPr>
          <a:xfrm>
            <a:off x="1664145" y="3458425"/>
            <a:ext cx="1192929" cy="546016"/>
          </a:xfrm>
          <a:prstGeom prst="rect">
            <a:avLst/>
          </a:prstGeom>
        </p:spPr>
      </p:pic>
      <p:pic>
        <p:nvPicPr>
          <p:cNvPr id="11" name="Picture 10">
            <a:extLst>
              <a:ext uri="{FF2B5EF4-FFF2-40B4-BE49-F238E27FC236}">
                <a16:creationId xmlns:a16="http://schemas.microsoft.com/office/drawing/2014/main" id="{9DF96C58-A6F6-4E70-BB70-CDE0DCF3E670}"/>
              </a:ext>
            </a:extLst>
          </p:cNvPr>
          <p:cNvPicPr>
            <a:picLocks noChangeAspect="1"/>
          </p:cNvPicPr>
          <p:nvPr/>
        </p:nvPicPr>
        <p:blipFill rotWithShape="1">
          <a:blip r:embed="rId3"/>
          <a:srcRect l="13280" t="25430" r="23681" b="49019"/>
          <a:stretch/>
        </p:blipFill>
        <p:spPr>
          <a:xfrm>
            <a:off x="2778244" y="3458425"/>
            <a:ext cx="2774731" cy="541284"/>
          </a:xfrm>
          <a:prstGeom prst="rect">
            <a:avLst/>
          </a:prstGeom>
        </p:spPr>
      </p:pic>
      <p:pic>
        <p:nvPicPr>
          <p:cNvPr id="12" name="Picture 11">
            <a:extLst>
              <a:ext uri="{FF2B5EF4-FFF2-40B4-BE49-F238E27FC236}">
                <a16:creationId xmlns:a16="http://schemas.microsoft.com/office/drawing/2014/main" id="{58C2CDD8-4CDA-4855-A896-314D6DA90225}"/>
              </a:ext>
            </a:extLst>
          </p:cNvPr>
          <p:cNvPicPr>
            <a:picLocks noChangeAspect="1"/>
          </p:cNvPicPr>
          <p:nvPr/>
        </p:nvPicPr>
        <p:blipFill rotWithShape="1">
          <a:blip r:embed="rId3"/>
          <a:srcRect l="13611" t="51821" r="1979" b="23384"/>
          <a:stretch/>
        </p:blipFill>
        <p:spPr>
          <a:xfrm>
            <a:off x="5552975" y="3476805"/>
            <a:ext cx="3715406" cy="525270"/>
          </a:xfrm>
          <a:prstGeom prst="rect">
            <a:avLst/>
          </a:prstGeom>
        </p:spPr>
      </p:pic>
      <p:pic>
        <p:nvPicPr>
          <p:cNvPr id="13" name="Picture 12">
            <a:extLst>
              <a:ext uri="{FF2B5EF4-FFF2-40B4-BE49-F238E27FC236}">
                <a16:creationId xmlns:a16="http://schemas.microsoft.com/office/drawing/2014/main" id="{003FA532-CD74-428C-8846-89C6B5791DDD}"/>
              </a:ext>
            </a:extLst>
          </p:cNvPr>
          <p:cNvPicPr>
            <a:picLocks noChangeAspect="1"/>
          </p:cNvPicPr>
          <p:nvPr/>
        </p:nvPicPr>
        <p:blipFill rotWithShape="1">
          <a:blip r:embed="rId3"/>
          <a:srcRect l="13731" t="76616" r="30513"/>
          <a:stretch/>
        </p:blipFill>
        <p:spPr>
          <a:xfrm>
            <a:off x="9268381" y="3474190"/>
            <a:ext cx="2454166" cy="495379"/>
          </a:xfrm>
          <a:prstGeom prst="rect">
            <a:avLst/>
          </a:prstGeom>
        </p:spPr>
      </p:pic>
      <p:sp>
        <p:nvSpPr>
          <p:cNvPr id="14" name="Rectangle 13">
            <a:extLst>
              <a:ext uri="{FF2B5EF4-FFF2-40B4-BE49-F238E27FC236}">
                <a16:creationId xmlns:a16="http://schemas.microsoft.com/office/drawing/2014/main" id="{E4334084-8283-43D0-9CE8-CFCA50D0A53E}"/>
              </a:ext>
            </a:extLst>
          </p:cNvPr>
          <p:cNvSpPr/>
          <p:nvPr/>
        </p:nvSpPr>
        <p:spPr>
          <a:xfrm>
            <a:off x="482162" y="6549512"/>
            <a:ext cx="11227676" cy="276999"/>
          </a:xfrm>
          <a:prstGeom prst="rect">
            <a:avLst/>
          </a:prstGeom>
        </p:spPr>
        <p:txBody>
          <a:bodyPr wrap="square">
            <a:spAutoFit/>
          </a:bodyPr>
          <a:lstStyle/>
          <a:p>
            <a:pPr lvl="0" algn="ctr" defTabSz="914400">
              <a:defRPr/>
            </a:pPr>
            <a:r>
              <a:rPr lang="en-GB" sz="1200" dirty="0"/>
              <a:t>Debasis Ganguly, Dwaipayan Roy, </a:t>
            </a:r>
            <a:r>
              <a:rPr lang="en-GB" sz="1200" dirty="0" err="1"/>
              <a:t>Mandar</a:t>
            </a:r>
            <a:r>
              <a:rPr lang="en-GB" sz="1200" dirty="0"/>
              <a:t> Mitra, and Gareth JF Jones. </a:t>
            </a:r>
            <a:r>
              <a:rPr lang="en-GB" sz="1200" dirty="0">
                <a:hlinkClick r:id="rId4"/>
              </a:rPr>
              <a:t>Word embedding based generalized language model for information retrieval</a:t>
            </a:r>
            <a:r>
              <a:rPr lang="en-GB" sz="1200" dirty="0"/>
              <a:t>. In SIGIR, 2015.</a:t>
            </a:r>
          </a:p>
        </p:txBody>
      </p:sp>
      <p:sp>
        <p:nvSpPr>
          <p:cNvPr id="15" name="TextBox 14">
            <a:extLst>
              <a:ext uri="{FF2B5EF4-FFF2-40B4-BE49-F238E27FC236}">
                <a16:creationId xmlns:a16="http://schemas.microsoft.com/office/drawing/2014/main" id="{7409077B-7E79-48FF-B47C-F84788071F09}"/>
              </a:ext>
            </a:extLst>
          </p:cNvPr>
          <p:cNvSpPr txBox="1"/>
          <p:nvPr/>
        </p:nvSpPr>
        <p:spPr>
          <a:xfrm>
            <a:off x="2857074" y="4445440"/>
            <a:ext cx="2811520" cy="954107"/>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b="1" i="0" u="none" strike="noStrike" kern="0" cap="none" spc="0" normalizeH="0" baseline="0">
                <a:ln>
                  <a:noFill/>
                </a:ln>
                <a:solidFill>
                  <a:sysClr val="windowText" lastClr="000000"/>
                </a:solidFill>
                <a:effectLst/>
                <a:uLnTx/>
                <a:uFillTx/>
                <a:latin typeface="Bradley Hand ITC" panose="03070402050302030203" pitchFamily="66" charset="0"/>
              </a:defRPr>
            </a:lvl1pPr>
          </a:lstStyle>
          <a:p>
            <a:pPr algn="ctr"/>
            <a:r>
              <a:rPr lang="en-US" sz="1400" b="0" dirty="0">
                <a:latin typeface="Segoe Print" panose="02000600000000000000" pitchFamily="2" charset="0"/>
              </a:rPr>
              <a:t>Probability of generating the term from the document based on similarity in the embedding space</a:t>
            </a:r>
            <a:endParaRPr lang="en-GB" sz="1400" b="0" dirty="0">
              <a:latin typeface="Segoe Print" panose="02000600000000000000" pitchFamily="2" charset="0"/>
            </a:endParaRPr>
          </a:p>
        </p:txBody>
      </p:sp>
      <p:sp>
        <p:nvSpPr>
          <p:cNvPr id="16" name="Right Brace 15">
            <a:extLst>
              <a:ext uri="{FF2B5EF4-FFF2-40B4-BE49-F238E27FC236}">
                <a16:creationId xmlns:a16="http://schemas.microsoft.com/office/drawing/2014/main" id="{B67CBE34-EBFD-4258-AD58-E943318D7F97}"/>
              </a:ext>
            </a:extLst>
          </p:cNvPr>
          <p:cNvSpPr/>
          <p:nvPr/>
        </p:nvSpPr>
        <p:spPr>
          <a:xfrm rot="5400000">
            <a:off x="4128020" y="2985804"/>
            <a:ext cx="266103" cy="2583802"/>
          </a:xfrm>
          <a:prstGeom prst="rightBrac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a:extLst>
              <a:ext uri="{FF2B5EF4-FFF2-40B4-BE49-F238E27FC236}">
                <a16:creationId xmlns:a16="http://schemas.microsoft.com/office/drawing/2014/main" id="{F4023C60-044D-4835-8CB3-2EC78040EEAF}"/>
              </a:ext>
            </a:extLst>
          </p:cNvPr>
          <p:cNvSpPr txBox="1"/>
          <p:nvPr/>
        </p:nvSpPr>
        <p:spPr>
          <a:xfrm>
            <a:off x="5728136" y="4445440"/>
            <a:ext cx="3540244" cy="738664"/>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b="1" i="0" u="none" strike="noStrike" kern="0" cap="none" spc="0" normalizeH="0" baseline="0">
                <a:ln>
                  <a:noFill/>
                </a:ln>
                <a:solidFill>
                  <a:sysClr val="windowText" lastClr="000000"/>
                </a:solidFill>
                <a:effectLst/>
                <a:uLnTx/>
                <a:uFillTx/>
                <a:latin typeface="Bradley Hand ITC" panose="03070402050302030203" pitchFamily="66" charset="0"/>
              </a:defRPr>
            </a:lvl1pPr>
          </a:lstStyle>
          <a:p>
            <a:pPr algn="ctr"/>
            <a:r>
              <a:rPr lang="en-US" sz="1400" b="0" dirty="0">
                <a:latin typeface="Segoe Print" panose="02000600000000000000" pitchFamily="2" charset="0"/>
              </a:rPr>
              <a:t>Probability of generating the term from the full collection based on similarity in the embedding space</a:t>
            </a:r>
            <a:endParaRPr lang="en-GB" sz="1400" b="0" dirty="0">
              <a:latin typeface="Segoe Print" panose="02000600000000000000" pitchFamily="2" charset="0"/>
            </a:endParaRPr>
          </a:p>
        </p:txBody>
      </p:sp>
      <p:sp>
        <p:nvSpPr>
          <p:cNvPr id="18" name="Right Brace 17">
            <a:extLst>
              <a:ext uri="{FF2B5EF4-FFF2-40B4-BE49-F238E27FC236}">
                <a16:creationId xmlns:a16="http://schemas.microsoft.com/office/drawing/2014/main" id="{C24C16E5-95DB-4413-B76A-57AD3C7C0C75}"/>
              </a:ext>
            </a:extLst>
          </p:cNvPr>
          <p:cNvSpPr/>
          <p:nvPr/>
        </p:nvSpPr>
        <p:spPr>
          <a:xfrm rot="5400000">
            <a:off x="7365206" y="2507583"/>
            <a:ext cx="266103" cy="3540245"/>
          </a:xfrm>
          <a:prstGeom prst="rightBrac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31865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41C2-01F1-4AB7-88B1-BDEF261AC583}"/>
              </a:ext>
            </a:extLst>
          </p:cNvPr>
          <p:cNvSpPr>
            <a:spLocks noGrp="1"/>
          </p:cNvSpPr>
          <p:nvPr>
            <p:ph type="title"/>
          </p:nvPr>
        </p:nvSpPr>
        <p:spPr>
          <a:xfrm>
            <a:off x="1146705" y="609601"/>
            <a:ext cx="10086487" cy="1639884"/>
          </a:xfrm>
        </p:spPr>
        <p:txBody>
          <a:bodyPr anchor="ctr">
            <a:normAutofit/>
          </a:bodyPr>
          <a:lstStyle/>
          <a:p>
            <a:r>
              <a:rPr lang="en-US" sz="4000" dirty="0"/>
              <a:t>Neural translation language model </a:t>
            </a:r>
            <a:endParaRPr lang="en-GB" sz="4000" dirty="0"/>
          </a:p>
        </p:txBody>
      </p:sp>
      <p:sp>
        <p:nvSpPr>
          <p:cNvPr id="5" name="Content Placeholder 4">
            <a:extLst>
              <a:ext uri="{FF2B5EF4-FFF2-40B4-BE49-F238E27FC236}">
                <a16:creationId xmlns:a16="http://schemas.microsoft.com/office/drawing/2014/main" id="{97E790A8-71E0-4298-87C5-EE92156C1A5E}"/>
              </a:ext>
            </a:extLst>
          </p:cNvPr>
          <p:cNvSpPr>
            <a:spLocks noGrp="1"/>
          </p:cNvSpPr>
          <p:nvPr>
            <p:ph idx="1"/>
          </p:nvPr>
        </p:nvSpPr>
        <p:spPr>
          <a:xfrm>
            <a:off x="6118286" y="2090587"/>
            <a:ext cx="4929123" cy="4397013"/>
          </a:xfrm>
        </p:spPr>
        <p:txBody>
          <a:bodyPr anchor="t"/>
          <a:lstStyle/>
          <a:p>
            <a:pPr marL="0" indent="0">
              <a:buNone/>
            </a:pPr>
            <a:r>
              <a:rPr lang="en-US" dirty="0"/>
              <a:t>Translation Language Model:</a:t>
            </a:r>
          </a:p>
          <a:p>
            <a:pPr marL="0" indent="0">
              <a:buNone/>
            </a:pPr>
            <a:endParaRPr lang="en-US" dirty="0"/>
          </a:p>
          <a:p>
            <a:pPr marL="0" indent="0">
              <a:buNone/>
            </a:pPr>
            <a:endParaRPr lang="en-US" dirty="0"/>
          </a:p>
          <a:p>
            <a:pPr marL="0" indent="0">
              <a:buNone/>
            </a:pPr>
            <a:r>
              <a:rPr lang="en-US" dirty="0"/>
              <a:t>Neural Translation Language Model:</a:t>
            </a:r>
            <a:endParaRPr lang="en-GB" dirty="0"/>
          </a:p>
          <a:p>
            <a:pPr marL="0" indent="0">
              <a:buNone/>
            </a:pPr>
            <a:endParaRPr lang="en-GB" dirty="0"/>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2A7D5662-5D48-4BDA-8CCF-793121150F53}"/>
                  </a:ext>
                </a:extLst>
              </p:cNvPr>
              <p:cNvSpPr>
                <a:spLocks noGrp="1"/>
              </p:cNvSpPr>
              <p:nvPr>
                <p:ph type="body" sz="half" idx="2"/>
              </p:nvPr>
            </p:nvSpPr>
            <p:spPr>
              <a:xfrm>
                <a:off x="872011" y="2090588"/>
                <a:ext cx="5047204" cy="3361494"/>
              </a:xfrm>
            </p:spPr>
            <p:txBody>
              <a:bodyPr anchor="t">
                <a:normAutofit/>
              </a:bodyPr>
              <a:lstStyle/>
              <a:p>
                <a:pPr>
                  <a:spcBef>
                    <a:spcPts val="2400"/>
                  </a:spcBef>
                </a:pPr>
                <a:r>
                  <a:rPr lang="en-US" sz="2000" dirty="0"/>
                  <a:t>TLM estimates </a:t>
                </a:r>
                <a14:m>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𝑞</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b="0" i="1" smtClean="0">
                                <a:latin typeface="Cambria Math" panose="02040503050406030204" pitchFamily="18" charset="0"/>
                              </a:rPr>
                              <m:t>𝑑</m:t>
                            </m:r>
                          </m:sub>
                        </m:sSub>
                      </m:e>
                    </m:d>
                  </m:oMath>
                </a14:m>
                <a:r>
                  <a:rPr lang="en-GB" sz="2000" dirty="0"/>
                  <a:t> from q-d paired data similar to statistical machine translation</a:t>
                </a:r>
              </a:p>
              <a:p>
                <a:pPr>
                  <a:spcBef>
                    <a:spcPts val="2400"/>
                  </a:spcBef>
                </a:pPr>
                <a:r>
                  <a:rPr lang="en-US" sz="2000" dirty="0"/>
                  <a:t>N</a:t>
                </a:r>
                <a:r>
                  <a:rPr lang="en-GB" sz="2000" dirty="0"/>
                  <a:t>TLM uses term-term similarity in the embedding space to estimate </a:t>
                </a:r>
                <a14:m>
                  <m:oMath xmlns:m="http://schemas.openxmlformats.org/officeDocument/2006/math">
                    <m:r>
                      <a:rPr lang="en-US" sz="2000" i="1">
                        <a:latin typeface="Cambria Math" panose="02040503050406030204" pitchFamily="18" charset="0"/>
                      </a:rPr>
                      <m:t>𝑝</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𝑞</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𝑑</m:t>
                            </m:r>
                          </m:sub>
                        </m:sSub>
                      </m:e>
                    </m:d>
                  </m:oMath>
                </a14:m>
                <a:endParaRPr lang="en-GB" sz="2000" dirty="0"/>
              </a:p>
            </p:txBody>
          </p:sp>
        </mc:Choice>
        <mc:Fallback xmlns="">
          <p:sp>
            <p:nvSpPr>
              <p:cNvPr id="6" name="Text Placeholder 5">
                <a:extLst>
                  <a:ext uri="{FF2B5EF4-FFF2-40B4-BE49-F238E27FC236}">
                    <a16:creationId xmlns:a16="http://schemas.microsoft.com/office/drawing/2014/main" id="{2A7D5662-5D48-4BDA-8CCF-793121150F53}"/>
                  </a:ext>
                </a:extLst>
              </p:cNvPr>
              <p:cNvSpPr>
                <a:spLocks noGrp="1" noRot="1" noChangeAspect="1" noMove="1" noResize="1" noEditPoints="1" noAdjustHandles="1" noChangeArrowheads="1" noChangeShapeType="1" noTextEdit="1"/>
              </p:cNvSpPr>
              <p:nvPr>
                <p:ph type="body" sz="half" idx="2"/>
              </p:nvPr>
            </p:nvSpPr>
            <p:spPr>
              <a:xfrm>
                <a:off x="872011" y="2090588"/>
                <a:ext cx="5047204" cy="3361494"/>
              </a:xfrm>
              <a:blipFill>
                <a:blip r:embed="rId2"/>
                <a:stretch>
                  <a:fillRect l="-1208" r="-242"/>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069C025D-C341-4F28-BDA4-22CF5B4BCE5C}"/>
              </a:ext>
            </a:extLst>
          </p:cNvPr>
          <p:cNvPicPr>
            <a:picLocks noChangeAspect="1"/>
          </p:cNvPicPr>
          <p:nvPr/>
        </p:nvPicPr>
        <p:blipFill>
          <a:blip r:embed="rId3"/>
          <a:stretch>
            <a:fillRect/>
          </a:stretch>
        </p:blipFill>
        <p:spPr>
          <a:xfrm>
            <a:off x="6499794" y="2902044"/>
            <a:ext cx="3967036" cy="843801"/>
          </a:xfrm>
          <a:prstGeom prst="rect">
            <a:avLst/>
          </a:prstGeom>
        </p:spPr>
      </p:pic>
      <p:pic>
        <p:nvPicPr>
          <p:cNvPr id="7" name="Picture 6">
            <a:extLst>
              <a:ext uri="{FF2B5EF4-FFF2-40B4-BE49-F238E27FC236}">
                <a16:creationId xmlns:a16="http://schemas.microsoft.com/office/drawing/2014/main" id="{C8D3ACC1-B9BF-424A-AB4A-E6F066D5DCC3}"/>
              </a:ext>
            </a:extLst>
          </p:cNvPr>
          <p:cNvPicPr>
            <a:picLocks noChangeAspect="1"/>
          </p:cNvPicPr>
          <p:nvPr/>
        </p:nvPicPr>
        <p:blipFill>
          <a:blip r:embed="rId4"/>
          <a:stretch>
            <a:fillRect/>
          </a:stretch>
        </p:blipFill>
        <p:spPr>
          <a:xfrm>
            <a:off x="6556512" y="4552503"/>
            <a:ext cx="3853600" cy="899579"/>
          </a:xfrm>
          <a:prstGeom prst="rect">
            <a:avLst/>
          </a:prstGeom>
        </p:spPr>
      </p:pic>
      <p:sp>
        <p:nvSpPr>
          <p:cNvPr id="8" name="Rectangle 7">
            <a:extLst>
              <a:ext uri="{FF2B5EF4-FFF2-40B4-BE49-F238E27FC236}">
                <a16:creationId xmlns:a16="http://schemas.microsoft.com/office/drawing/2014/main" id="{90A90433-FA69-463E-BFF8-8D44B09E964C}"/>
              </a:ext>
            </a:extLst>
          </p:cNvPr>
          <p:cNvSpPr/>
          <p:nvPr/>
        </p:nvSpPr>
        <p:spPr>
          <a:xfrm>
            <a:off x="482162" y="6543318"/>
            <a:ext cx="11227676" cy="276999"/>
          </a:xfrm>
          <a:prstGeom prst="rect">
            <a:avLst/>
          </a:prstGeom>
        </p:spPr>
        <p:txBody>
          <a:bodyPr wrap="square">
            <a:spAutoFit/>
          </a:bodyPr>
          <a:lstStyle/>
          <a:p>
            <a:pPr algn="ctr" defTabSz="914400">
              <a:defRPr/>
            </a:pPr>
            <a:r>
              <a:rPr lang="en-GB" sz="1200" dirty="0"/>
              <a:t>Guido Zuccon, Bevan Koopman, Peter </a:t>
            </a:r>
            <a:r>
              <a:rPr lang="en-GB" sz="1200" dirty="0" err="1"/>
              <a:t>Bruza</a:t>
            </a:r>
            <a:r>
              <a:rPr lang="en-GB" sz="1200" dirty="0"/>
              <a:t>, and Leif Azzopardi. </a:t>
            </a:r>
            <a:r>
              <a:rPr lang="en-GB" sz="1200" dirty="0">
                <a:hlinkClick r:id="rId5"/>
              </a:rPr>
              <a:t>Integrating and evaluating neural word embeddings in information retrieval</a:t>
            </a:r>
            <a:r>
              <a:rPr lang="en-GB" sz="1200" dirty="0"/>
              <a:t>. In ADCS, 2015.</a:t>
            </a:r>
          </a:p>
        </p:txBody>
      </p:sp>
      <p:pic>
        <p:nvPicPr>
          <p:cNvPr id="9" name="Picture 8">
            <a:extLst>
              <a:ext uri="{FF2B5EF4-FFF2-40B4-BE49-F238E27FC236}">
                <a16:creationId xmlns:a16="http://schemas.microsoft.com/office/drawing/2014/main" id="{B02A9670-897A-4144-A20E-BCF17964F080}"/>
              </a:ext>
            </a:extLst>
          </p:cNvPr>
          <p:cNvPicPr>
            <a:picLocks noChangeAspect="1"/>
          </p:cNvPicPr>
          <p:nvPr/>
        </p:nvPicPr>
        <p:blipFill>
          <a:blip r:embed="rId6"/>
          <a:stretch>
            <a:fillRect/>
          </a:stretch>
        </p:blipFill>
        <p:spPr>
          <a:xfrm>
            <a:off x="1263517" y="4230098"/>
            <a:ext cx="4264191" cy="2192077"/>
          </a:xfrm>
          <a:prstGeom prst="rect">
            <a:avLst/>
          </a:prstGeom>
        </p:spPr>
      </p:pic>
    </p:spTree>
    <p:extLst>
      <p:ext uri="{BB962C8B-B14F-4D97-AF65-F5344CB8AC3E}">
        <p14:creationId xmlns:p14="http://schemas.microsoft.com/office/powerpoint/2010/main" val="41877080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46D06-DFBB-4FE4-B476-C18E450605D2}"/>
              </a:ext>
            </a:extLst>
          </p:cNvPr>
          <p:cNvSpPr>
            <a:spLocks noGrp="1"/>
          </p:cNvSpPr>
          <p:nvPr>
            <p:ph type="title"/>
          </p:nvPr>
        </p:nvSpPr>
        <p:spPr>
          <a:xfrm>
            <a:off x="1146705" y="609601"/>
            <a:ext cx="9585812" cy="1639884"/>
          </a:xfrm>
        </p:spPr>
        <p:txBody>
          <a:bodyPr anchor="ctr">
            <a:normAutofit/>
          </a:bodyPr>
          <a:lstStyle/>
          <a:p>
            <a:r>
              <a:rPr lang="en-US" sz="4400" dirty="0"/>
              <a:t>Average Term Embeddings</a:t>
            </a:r>
            <a:endParaRPr lang="en-GB" sz="4400" dirty="0"/>
          </a:p>
        </p:txBody>
      </p:sp>
      <p:pic>
        <p:nvPicPr>
          <p:cNvPr id="2" name="Content Placeholder 1">
            <a:extLst>
              <a:ext uri="{FF2B5EF4-FFF2-40B4-BE49-F238E27FC236}">
                <a16:creationId xmlns:a16="http://schemas.microsoft.com/office/drawing/2014/main" id="{671CB3BC-4258-45CA-8BAE-46C859EFED99}"/>
              </a:ext>
            </a:extLst>
          </p:cNvPr>
          <p:cNvPicPr>
            <a:picLocks noGrp="1" noChangeAspect="1"/>
          </p:cNvPicPr>
          <p:nvPr>
            <p:ph idx="1"/>
          </p:nvPr>
        </p:nvPicPr>
        <p:blipFill>
          <a:blip r:embed="rId2"/>
          <a:stretch>
            <a:fillRect/>
          </a:stretch>
        </p:blipFill>
        <p:spPr>
          <a:xfrm>
            <a:off x="4841304" y="2249485"/>
            <a:ext cx="5891213" cy="3211950"/>
          </a:xfrm>
          <a:prstGeom prst="rect">
            <a:avLst/>
          </a:prstGeom>
        </p:spPr>
      </p:pic>
      <p:sp>
        <p:nvSpPr>
          <p:cNvPr id="3" name="Text Placeholder 2">
            <a:extLst>
              <a:ext uri="{FF2B5EF4-FFF2-40B4-BE49-F238E27FC236}">
                <a16:creationId xmlns:a16="http://schemas.microsoft.com/office/drawing/2014/main" id="{CC5A3BE9-694E-426B-89AF-B1B115D99888}"/>
              </a:ext>
            </a:extLst>
          </p:cNvPr>
          <p:cNvSpPr>
            <a:spLocks noGrp="1"/>
          </p:cNvSpPr>
          <p:nvPr>
            <p:ph type="body" sz="half" idx="2"/>
          </p:nvPr>
        </p:nvSpPr>
        <p:spPr>
          <a:xfrm>
            <a:off x="1146706" y="2452530"/>
            <a:ext cx="3183070" cy="3338670"/>
          </a:xfrm>
        </p:spPr>
        <p:txBody>
          <a:bodyPr anchor="t">
            <a:normAutofit/>
          </a:bodyPr>
          <a:lstStyle/>
          <a:p>
            <a:r>
              <a:rPr lang="en-US" sz="2400" dirty="0"/>
              <a:t>Q-D relevance estimated by computing cosine similarity between centroid of q and d term embeddings</a:t>
            </a:r>
            <a:endParaRPr lang="en-GB" sz="2400" dirty="0"/>
          </a:p>
        </p:txBody>
      </p:sp>
      <p:sp>
        <p:nvSpPr>
          <p:cNvPr id="6" name="Rectangle 5">
            <a:extLst>
              <a:ext uri="{FF2B5EF4-FFF2-40B4-BE49-F238E27FC236}">
                <a16:creationId xmlns:a16="http://schemas.microsoft.com/office/drawing/2014/main" id="{4FF23354-0BBB-438A-8EB2-BE8510CC3446}"/>
              </a:ext>
            </a:extLst>
          </p:cNvPr>
          <p:cNvSpPr/>
          <p:nvPr/>
        </p:nvSpPr>
        <p:spPr>
          <a:xfrm>
            <a:off x="482162" y="6379822"/>
            <a:ext cx="11227676" cy="461665"/>
          </a:xfrm>
          <a:prstGeom prst="rect">
            <a:avLst/>
          </a:prstGeom>
        </p:spPr>
        <p:txBody>
          <a:bodyPr wrap="square">
            <a:spAutoFit/>
          </a:bodyPr>
          <a:lstStyle/>
          <a:p>
            <a:pPr lvl="0" algn="ctr" defTabSz="914400">
              <a:defRPr/>
            </a:pPr>
            <a:r>
              <a:rPr lang="en-GB" sz="1200" dirty="0"/>
              <a:t>Eric Nalisnick, Bhaskar Mitra, Nick Craswell, and Rich Caruana. </a:t>
            </a:r>
            <a:r>
              <a:rPr lang="en-GB" sz="1200" dirty="0">
                <a:hlinkClick r:id="rId3"/>
              </a:rPr>
              <a:t>Improving document ranking with dual word embeddings</a:t>
            </a:r>
            <a:r>
              <a:rPr lang="en-GB" sz="1200" dirty="0"/>
              <a:t>. In WWW, 2016.</a:t>
            </a:r>
          </a:p>
          <a:p>
            <a:pPr lvl="0" algn="ctr" defTabSz="914400">
              <a:defRPr/>
            </a:pPr>
            <a:r>
              <a:rPr lang="en-GB" sz="1200" dirty="0"/>
              <a:t>Bhaskar Mitra, Eric Nalisnick, Nick Craswell, and Rich Caruana. </a:t>
            </a:r>
            <a:r>
              <a:rPr lang="en-GB" sz="1200" dirty="0">
                <a:hlinkClick r:id="rId4"/>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620606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9F532-22CB-4028-B48A-CC3AD5ADD4A1}"/>
              </a:ext>
            </a:extLst>
          </p:cNvPr>
          <p:cNvSpPr>
            <a:spLocks noGrp="1"/>
          </p:cNvSpPr>
          <p:nvPr>
            <p:ph type="title"/>
          </p:nvPr>
        </p:nvSpPr>
        <p:spPr/>
        <p:txBody>
          <a:bodyPr>
            <a:normAutofit/>
          </a:bodyPr>
          <a:lstStyle/>
          <a:p>
            <a:r>
              <a:rPr lang="en-US" sz="4000" dirty="0"/>
              <a:t>Word mover’s distance</a:t>
            </a:r>
            <a:endParaRPr lang="en-GB" sz="4000" dirty="0"/>
          </a:p>
        </p:txBody>
      </p:sp>
      <p:sp>
        <p:nvSpPr>
          <p:cNvPr id="7" name="Content Placeholder 6">
            <a:extLst>
              <a:ext uri="{FF2B5EF4-FFF2-40B4-BE49-F238E27FC236}">
                <a16:creationId xmlns:a16="http://schemas.microsoft.com/office/drawing/2014/main" id="{5078D841-D21C-4093-AA55-7AF73ECF6841}"/>
              </a:ext>
            </a:extLst>
          </p:cNvPr>
          <p:cNvSpPr>
            <a:spLocks noGrp="1"/>
          </p:cNvSpPr>
          <p:nvPr>
            <p:ph sz="half" idx="1"/>
          </p:nvPr>
        </p:nvSpPr>
        <p:spPr>
          <a:xfrm>
            <a:off x="1141411" y="2007747"/>
            <a:ext cx="4923058" cy="3541714"/>
          </a:xfrm>
        </p:spPr>
        <p:txBody>
          <a:bodyPr anchor="ctr">
            <a:normAutofit fontScale="77500" lnSpcReduction="20000"/>
          </a:bodyPr>
          <a:lstStyle/>
          <a:p>
            <a:pPr marL="0" indent="0">
              <a:lnSpc>
                <a:spcPct val="140000"/>
              </a:lnSpc>
              <a:spcBef>
                <a:spcPts val="1800"/>
              </a:spcBef>
              <a:buNone/>
            </a:pPr>
            <a:r>
              <a:rPr lang="en-GB" dirty="0"/>
              <a:t>Based on the Earth Mover’s Distance (EMD) </a:t>
            </a:r>
            <a:r>
              <a:rPr lang="en-GB" sz="2100" dirty="0"/>
              <a:t>[</a:t>
            </a:r>
            <a:r>
              <a:rPr lang="en-GB" sz="2100" dirty="0" err="1"/>
              <a:t>Rubner</a:t>
            </a:r>
            <a:r>
              <a:rPr lang="en-GB" sz="2100" dirty="0"/>
              <a:t> et al., 1998]</a:t>
            </a:r>
            <a:endParaRPr lang="en-GB" dirty="0"/>
          </a:p>
          <a:p>
            <a:pPr marL="0" indent="0">
              <a:lnSpc>
                <a:spcPct val="140000"/>
              </a:lnSpc>
              <a:spcBef>
                <a:spcPts val="1800"/>
              </a:spcBef>
              <a:buNone/>
            </a:pPr>
            <a:r>
              <a:rPr lang="en-GB" dirty="0"/>
              <a:t>Originally proposed by Wan et al. </a:t>
            </a:r>
            <a:r>
              <a:rPr lang="en-GB" sz="2100" dirty="0"/>
              <a:t>[2005, 2007]</a:t>
            </a:r>
            <a:r>
              <a:rPr lang="en-GB" dirty="0"/>
              <a:t>, but used WordNet and topic categories</a:t>
            </a:r>
          </a:p>
          <a:p>
            <a:pPr marL="0" indent="0">
              <a:lnSpc>
                <a:spcPct val="140000"/>
              </a:lnSpc>
              <a:spcBef>
                <a:spcPts val="1800"/>
              </a:spcBef>
              <a:buNone/>
            </a:pPr>
            <a:r>
              <a:rPr lang="en-GB" dirty="0" err="1"/>
              <a:t>Kusner</a:t>
            </a:r>
            <a:r>
              <a:rPr lang="en-GB" dirty="0"/>
              <a:t> et al. </a:t>
            </a:r>
            <a:r>
              <a:rPr lang="en-GB" sz="2100" dirty="0"/>
              <a:t>[2015]</a:t>
            </a:r>
            <a:r>
              <a:rPr lang="en-GB" dirty="0"/>
              <a:t> incorporated term embeddings</a:t>
            </a:r>
          </a:p>
          <a:p>
            <a:pPr marL="0" indent="0">
              <a:lnSpc>
                <a:spcPct val="140000"/>
              </a:lnSpc>
              <a:spcBef>
                <a:spcPts val="1800"/>
              </a:spcBef>
              <a:buNone/>
            </a:pPr>
            <a:r>
              <a:rPr lang="en-GB" dirty="0"/>
              <a:t>Adapted for q-d matching by </a:t>
            </a:r>
            <a:r>
              <a:rPr lang="es-ES" dirty="0"/>
              <a:t>Guo et al. </a:t>
            </a:r>
            <a:r>
              <a:rPr lang="es-ES" sz="2100" dirty="0"/>
              <a:t>[2016]</a:t>
            </a:r>
            <a:endParaRPr lang="en-GB" dirty="0"/>
          </a:p>
        </p:txBody>
      </p:sp>
      <p:pic>
        <p:nvPicPr>
          <p:cNvPr id="8" name="Content Placeholder 10">
            <a:extLst>
              <a:ext uri="{FF2B5EF4-FFF2-40B4-BE49-F238E27FC236}">
                <a16:creationId xmlns:a16="http://schemas.microsoft.com/office/drawing/2014/main" id="{21290838-E836-4266-AD23-B0C8F627D3ED}"/>
              </a:ext>
            </a:extLst>
          </p:cNvPr>
          <p:cNvPicPr>
            <a:picLocks noGrp="1" noChangeAspect="1"/>
          </p:cNvPicPr>
          <p:nvPr>
            <p:ph sz="half" idx="2"/>
          </p:nvPr>
        </p:nvPicPr>
        <p:blipFill>
          <a:blip r:embed="rId2"/>
          <a:stretch>
            <a:fillRect/>
          </a:stretch>
        </p:blipFill>
        <p:spPr>
          <a:xfrm>
            <a:off x="6710853" y="2714248"/>
            <a:ext cx="4336558" cy="2128711"/>
          </a:xfrm>
          <a:prstGeom prst="rect">
            <a:avLst/>
          </a:prstGeom>
        </p:spPr>
      </p:pic>
      <p:sp>
        <p:nvSpPr>
          <p:cNvPr id="9" name="Rectangle 8">
            <a:extLst>
              <a:ext uri="{FF2B5EF4-FFF2-40B4-BE49-F238E27FC236}">
                <a16:creationId xmlns:a16="http://schemas.microsoft.com/office/drawing/2014/main" id="{E4641795-3525-4D7D-A077-CCDD10FFD51E}"/>
              </a:ext>
            </a:extLst>
          </p:cNvPr>
          <p:cNvSpPr/>
          <p:nvPr/>
        </p:nvSpPr>
        <p:spPr>
          <a:xfrm>
            <a:off x="482162" y="5817521"/>
            <a:ext cx="11227676" cy="1015663"/>
          </a:xfrm>
          <a:prstGeom prst="rect">
            <a:avLst/>
          </a:prstGeom>
        </p:spPr>
        <p:txBody>
          <a:bodyPr wrap="square">
            <a:spAutoFit/>
          </a:bodyPr>
          <a:lstStyle/>
          <a:p>
            <a:pPr lvl="0" algn="ctr" defTabSz="914400">
              <a:defRPr/>
            </a:pPr>
            <a:r>
              <a:rPr lang="en-GB" sz="1200" dirty="0"/>
              <a:t>Yossi </a:t>
            </a:r>
            <a:r>
              <a:rPr lang="en-GB" sz="1200" dirty="0" err="1"/>
              <a:t>Rubner</a:t>
            </a:r>
            <a:r>
              <a:rPr lang="en-GB" sz="1200" dirty="0"/>
              <a:t>, Carlo </a:t>
            </a:r>
            <a:r>
              <a:rPr lang="en-GB" sz="1200" dirty="0" err="1"/>
              <a:t>Tomasi</a:t>
            </a:r>
            <a:r>
              <a:rPr lang="en-GB" sz="1200" dirty="0"/>
              <a:t>, and Leonidas J </a:t>
            </a:r>
            <a:r>
              <a:rPr lang="en-GB" sz="1200" dirty="0" err="1"/>
              <a:t>Guibas</a:t>
            </a:r>
            <a:r>
              <a:rPr lang="en-GB" sz="1200" dirty="0"/>
              <a:t>. </a:t>
            </a:r>
            <a:r>
              <a:rPr lang="en-GB" sz="1200" dirty="0">
                <a:hlinkClick r:id="rId3"/>
              </a:rPr>
              <a:t>A metric for distributions with applications to image databases</a:t>
            </a:r>
            <a:r>
              <a:rPr lang="en-GB" sz="1200" dirty="0"/>
              <a:t>. In CV, 1998.</a:t>
            </a:r>
          </a:p>
          <a:p>
            <a:pPr lvl="0" algn="ctr" defTabSz="914400">
              <a:defRPr/>
            </a:pPr>
            <a:r>
              <a:rPr lang="en-GB" sz="1200" dirty="0" err="1"/>
              <a:t>Xiaojun</a:t>
            </a:r>
            <a:r>
              <a:rPr lang="en-GB" sz="1200" dirty="0"/>
              <a:t> Wan and </a:t>
            </a:r>
            <a:r>
              <a:rPr lang="en-GB" sz="1200" dirty="0" err="1"/>
              <a:t>Yuxin</a:t>
            </a:r>
            <a:r>
              <a:rPr lang="en-GB" sz="1200" dirty="0"/>
              <a:t> Peng. </a:t>
            </a:r>
            <a:r>
              <a:rPr lang="en-GB" sz="1200" dirty="0">
                <a:hlinkClick r:id="rId4"/>
              </a:rPr>
              <a:t>The earth mover’s distance as a semantic measure for document similarity</a:t>
            </a:r>
            <a:r>
              <a:rPr lang="en-GB" sz="1200" dirty="0"/>
              <a:t>. In CIKM, 2005.</a:t>
            </a:r>
          </a:p>
          <a:p>
            <a:pPr lvl="0" algn="ctr" defTabSz="914400">
              <a:defRPr/>
            </a:pPr>
            <a:r>
              <a:rPr lang="en-GB" sz="1200" dirty="0" err="1"/>
              <a:t>Xiaojun</a:t>
            </a:r>
            <a:r>
              <a:rPr lang="en-GB" sz="1200" dirty="0"/>
              <a:t> Wan. </a:t>
            </a:r>
            <a:r>
              <a:rPr lang="en-GB" sz="1200" dirty="0">
                <a:hlinkClick r:id="rId5"/>
              </a:rPr>
              <a:t>A novel document similarity measure based on earth mover’s distance</a:t>
            </a:r>
            <a:r>
              <a:rPr lang="en-GB" sz="1200" dirty="0"/>
              <a:t>. Information Sciences, 2007.</a:t>
            </a:r>
          </a:p>
          <a:p>
            <a:pPr lvl="0" algn="ctr" defTabSz="914400">
              <a:defRPr/>
            </a:pPr>
            <a:r>
              <a:rPr lang="en-GB" sz="1200" dirty="0"/>
              <a:t>Matt </a:t>
            </a:r>
            <a:r>
              <a:rPr lang="en-GB" sz="1200" dirty="0" err="1"/>
              <a:t>Kusner</a:t>
            </a:r>
            <a:r>
              <a:rPr lang="en-GB" sz="1200" dirty="0"/>
              <a:t>, Yu Sun, Nicholas </a:t>
            </a:r>
            <a:r>
              <a:rPr lang="en-GB" sz="1200" dirty="0" err="1"/>
              <a:t>Kolkin</a:t>
            </a:r>
            <a:r>
              <a:rPr lang="en-GB" sz="1200" dirty="0"/>
              <a:t>, and Kilian Weinberger. </a:t>
            </a:r>
            <a:r>
              <a:rPr lang="en-GB" sz="1200" dirty="0">
                <a:hlinkClick r:id="rId6"/>
              </a:rPr>
              <a:t>From word embeddings to document distances</a:t>
            </a:r>
            <a:r>
              <a:rPr lang="en-GB" sz="1200" dirty="0"/>
              <a:t>. In ICML, 2015. </a:t>
            </a:r>
          </a:p>
          <a:p>
            <a:pPr lvl="0" algn="ctr" defTabSz="914400">
              <a:defRPr/>
            </a:pPr>
            <a:r>
              <a:rPr lang="en-GB" sz="1200" dirty="0"/>
              <a:t>Jiafeng Guo, Yixing Fan, Qingyao Ai, and W Bruce Croft. </a:t>
            </a:r>
            <a:r>
              <a:rPr lang="en-GB" sz="1200" dirty="0">
                <a:hlinkClick r:id="rId7"/>
              </a:rPr>
              <a:t>Semantic matching by non-linear word transportation for information retrieval</a:t>
            </a:r>
            <a:r>
              <a:rPr lang="en-GB" sz="1200" dirty="0"/>
              <a:t>. In CIKM, 2016.</a:t>
            </a:r>
          </a:p>
        </p:txBody>
      </p:sp>
    </p:spTree>
    <p:extLst>
      <p:ext uri="{BB962C8B-B14F-4D97-AF65-F5344CB8AC3E}">
        <p14:creationId xmlns:p14="http://schemas.microsoft.com/office/powerpoint/2010/main" val="1402738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0A6968-30AE-45AE-A6F0-5150ECE45273}"/>
              </a:ext>
            </a:extLst>
          </p:cNvPr>
          <p:cNvSpPr>
            <a:spLocks noGrp="1"/>
          </p:cNvSpPr>
          <p:nvPr>
            <p:ph type="title"/>
          </p:nvPr>
        </p:nvSpPr>
        <p:spPr>
          <a:xfrm>
            <a:off x="1146705" y="609601"/>
            <a:ext cx="5364454" cy="1639884"/>
          </a:xfrm>
        </p:spPr>
        <p:txBody>
          <a:bodyPr/>
          <a:lstStyle/>
          <a:p>
            <a:r>
              <a:rPr lang="en-US" dirty="0"/>
              <a:t>Information Retrieval (IR)</a:t>
            </a:r>
            <a:endParaRPr lang="en-GB" dirty="0"/>
          </a:p>
        </p:txBody>
      </p:sp>
      <p:sp>
        <p:nvSpPr>
          <p:cNvPr id="6" name="Text Placeholder 5">
            <a:extLst>
              <a:ext uri="{FF2B5EF4-FFF2-40B4-BE49-F238E27FC236}">
                <a16:creationId xmlns:a16="http://schemas.microsoft.com/office/drawing/2014/main" id="{D94A9E51-10C4-4F82-9E77-1B4A56AD85B6}"/>
              </a:ext>
            </a:extLst>
          </p:cNvPr>
          <p:cNvSpPr>
            <a:spLocks noGrp="1"/>
          </p:cNvSpPr>
          <p:nvPr>
            <p:ph type="body" sz="half" idx="2"/>
          </p:nvPr>
        </p:nvSpPr>
        <p:spPr>
          <a:xfrm>
            <a:off x="1146705" y="2680138"/>
            <a:ext cx="5364454" cy="3111062"/>
          </a:xfrm>
        </p:spPr>
        <p:txBody>
          <a:bodyPr>
            <a:normAutofit/>
          </a:bodyPr>
          <a:lstStyle/>
          <a:p>
            <a:pPr>
              <a:spcBef>
                <a:spcPts val="3600"/>
              </a:spcBef>
            </a:pPr>
            <a:r>
              <a:rPr lang="en-US" sz="2000" dirty="0"/>
              <a:t>User has an </a:t>
            </a:r>
            <a:r>
              <a:rPr lang="en-US" sz="2000" b="1" i="1" dirty="0"/>
              <a:t>information need</a:t>
            </a:r>
          </a:p>
          <a:p>
            <a:pPr>
              <a:spcBef>
                <a:spcPts val="3600"/>
              </a:spcBef>
            </a:pPr>
            <a:r>
              <a:rPr lang="en-US" sz="2000" dirty="0"/>
              <a:t>There exists a collection of </a:t>
            </a:r>
            <a:r>
              <a:rPr lang="en-US" sz="2000" b="1" i="1" dirty="0"/>
              <a:t>information resources</a:t>
            </a:r>
          </a:p>
          <a:p>
            <a:pPr>
              <a:spcBef>
                <a:spcPts val="3600"/>
              </a:spcBef>
            </a:pPr>
            <a:r>
              <a:rPr lang="en-US" sz="2000" dirty="0"/>
              <a:t>IR is the activity of retrieving the </a:t>
            </a:r>
            <a:r>
              <a:rPr lang="en-US" sz="2000" b="1" i="1" dirty="0"/>
              <a:t>information resources</a:t>
            </a:r>
            <a:r>
              <a:rPr lang="en-US" sz="2000" b="1" dirty="0"/>
              <a:t> </a:t>
            </a:r>
            <a:r>
              <a:rPr lang="en-US" sz="2000" i="1" u="sng" dirty="0"/>
              <a:t>relevant</a:t>
            </a:r>
            <a:r>
              <a:rPr lang="en-US" sz="2000" dirty="0"/>
              <a:t> to the </a:t>
            </a:r>
            <a:r>
              <a:rPr lang="en-US" sz="2000" b="1" i="1" dirty="0"/>
              <a:t>information need</a:t>
            </a:r>
            <a:endParaRPr lang="en-GB" sz="2000" b="1" i="1" dirty="0"/>
          </a:p>
        </p:txBody>
      </p:sp>
      <p:pic>
        <p:nvPicPr>
          <p:cNvPr id="1026" name="Picture 2" descr="Image result for can't find the books on information retrieval">
            <a:extLst>
              <a:ext uri="{FF2B5EF4-FFF2-40B4-BE49-F238E27FC236}">
                <a16:creationId xmlns:a16="http://schemas.microsoft.com/office/drawing/2014/main" id="{641E7881-1CD2-4DD9-9AB0-16A741EC7A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8473" y="2249485"/>
            <a:ext cx="3300984" cy="306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5492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e result for meme i have a question">
            <a:extLst>
              <a:ext uri="{FF2B5EF4-FFF2-40B4-BE49-F238E27FC236}">
                <a16:creationId xmlns:a16="http://schemas.microsoft.com/office/drawing/2014/main" id="{1BA6D76F-903A-414F-A3C9-4431BBD6F2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963"/>
          <a:stretch/>
        </p:blipFill>
        <p:spPr bwMode="auto">
          <a:xfrm>
            <a:off x="3587969" y="1211318"/>
            <a:ext cx="5016062" cy="35130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0518EC3-3AB1-472D-8908-0F9849A34CDD}"/>
              </a:ext>
            </a:extLst>
          </p:cNvPr>
          <p:cNvSpPr/>
          <p:nvPr/>
        </p:nvSpPr>
        <p:spPr>
          <a:xfrm>
            <a:off x="2188366" y="4985320"/>
            <a:ext cx="7815269" cy="1569660"/>
          </a:xfrm>
          <a:prstGeom prst="rect">
            <a:avLst/>
          </a:prstGeom>
          <a:noFill/>
          <a:effectLst/>
        </p:spPr>
        <p:txBody>
          <a:bodyPr wrap="square" lIns="91440" tIns="45720" rIns="91440" bIns="45720">
            <a:spAutoFit/>
          </a:bodyPr>
          <a:lstStyle/>
          <a:p>
            <a:pPr algn="ctr"/>
            <a:r>
              <a:rPr lang="en-US" sz="4800" b="1" cap="none" spc="0" dirty="0">
                <a:ln w="12700">
                  <a:solidFill>
                    <a:schemeClr val="tx1"/>
                  </a:solidFill>
                  <a:prstDash val="solid"/>
                </a:ln>
                <a:solidFill>
                  <a:srgbClr val="FFFFFF"/>
                </a:solidFill>
              </a:rPr>
              <a:t>But, wait… what term embeddings should we use?</a:t>
            </a:r>
          </a:p>
        </p:txBody>
      </p:sp>
    </p:spTree>
    <p:extLst>
      <p:ext uri="{BB962C8B-B14F-4D97-AF65-F5344CB8AC3E}">
        <p14:creationId xmlns:p14="http://schemas.microsoft.com/office/powerpoint/2010/main" val="3059431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1075-6D7E-4C38-BAA3-0CE8CC06FE64}"/>
              </a:ext>
            </a:extLst>
          </p:cNvPr>
          <p:cNvSpPr>
            <a:spLocks noGrp="1"/>
          </p:cNvSpPr>
          <p:nvPr>
            <p:ph type="title"/>
          </p:nvPr>
        </p:nvSpPr>
        <p:spPr>
          <a:xfrm>
            <a:off x="836649" y="609601"/>
            <a:ext cx="6494316" cy="1639884"/>
          </a:xfrm>
        </p:spPr>
        <p:txBody>
          <a:bodyPr>
            <a:normAutofit/>
          </a:bodyPr>
          <a:lstStyle/>
          <a:p>
            <a:r>
              <a:rPr lang="en-US" dirty="0"/>
              <a:t>Choice of term embeddings for document ranking</a:t>
            </a:r>
            <a:endParaRPr lang="en-GB" dirty="0"/>
          </a:p>
        </p:txBody>
      </p:sp>
      <p:sp>
        <p:nvSpPr>
          <p:cNvPr id="4" name="Text Placeholder 3">
            <a:extLst>
              <a:ext uri="{FF2B5EF4-FFF2-40B4-BE49-F238E27FC236}">
                <a16:creationId xmlns:a16="http://schemas.microsoft.com/office/drawing/2014/main" id="{87D4A2F9-6B00-48B4-91D4-F18035240353}"/>
              </a:ext>
            </a:extLst>
          </p:cNvPr>
          <p:cNvSpPr>
            <a:spLocks noGrp="1"/>
          </p:cNvSpPr>
          <p:nvPr>
            <p:ph type="body" sz="half" idx="2"/>
          </p:nvPr>
        </p:nvSpPr>
        <p:spPr>
          <a:xfrm>
            <a:off x="836649" y="2638096"/>
            <a:ext cx="6494316" cy="3946635"/>
          </a:xfrm>
        </p:spPr>
        <p:txBody>
          <a:bodyPr>
            <a:normAutofit fontScale="92500"/>
          </a:bodyPr>
          <a:lstStyle/>
          <a:p>
            <a:pPr>
              <a:spcBef>
                <a:spcPts val="2400"/>
              </a:spcBef>
            </a:pPr>
            <a:r>
              <a:rPr lang="en-US" sz="2000" dirty="0"/>
              <a:t>RECAP: for the query “Albuquerque” the relevant document may contain terms like “population” and “area”</a:t>
            </a:r>
          </a:p>
          <a:p>
            <a:pPr>
              <a:spcBef>
                <a:spcPts val="2400"/>
              </a:spcBef>
            </a:pPr>
            <a:r>
              <a:rPr lang="en-US" sz="2000" dirty="0"/>
              <a:t>Documents about “Santa Fe” not relevant for this query</a:t>
            </a:r>
          </a:p>
          <a:p>
            <a:pPr algn="ctr">
              <a:spcBef>
                <a:spcPts val="2400"/>
              </a:spcBef>
            </a:pPr>
            <a:r>
              <a:rPr lang="en-US" sz="2000" dirty="0"/>
              <a:t>“Albuquerque” ↔ “population” (Topically similar) </a:t>
            </a:r>
            <a:r>
              <a:rPr lang="en-US" sz="2800" b="1" dirty="0"/>
              <a:t>✓</a:t>
            </a:r>
            <a:endParaRPr lang="en-US" sz="2000" b="1" dirty="0"/>
          </a:p>
          <a:p>
            <a:pPr algn="ctr">
              <a:spcBef>
                <a:spcPts val="0"/>
              </a:spcBef>
            </a:pPr>
            <a:r>
              <a:rPr lang="en-US" sz="2000" dirty="0"/>
              <a:t>“Albuquerque” ↔ “Santa Fe” (Typically similar) </a:t>
            </a:r>
            <a:r>
              <a:rPr lang="en-US" sz="2800" b="1" dirty="0"/>
              <a:t>✗</a:t>
            </a:r>
            <a:endParaRPr lang="en-US" sz="2000" b="1" dirty="0"/>
          </a:p>
          <a:p>
            <a:pPr>
              <a:spcBef>
                <a:spcPts val="2400"/>
              </a:spcBef>
            </a:pPr>
            <a:r>
              <a:rPr lang="en-US" sz="2000" dirty="0"/>
              <a:t>Standard LSA and para2vec capture topical similarity, whereas w2v and GloVe capture a mix of both Top/Typ-ical</a:t>
            </a:r>
          </a:p>
          <a:p>
            <a:pPr>
              <a:spcBef>
                <a:spcPts val="2400"/>
              </a:spcBef>
            </a:pPr>
            <a:endParaRPr lang="en-GB" sz="2000" dirty="0"/>
          </a:p>
        </p:txBody>
      </p:sp>
      <p:grpSp>
        <p:nvGrpSpPr>
          <p:cNvPr id="11" name="Group 10">
            <a:extLst>
              <a:ext uri="{FF2B5EF4-FFF2-40B4-BE49-F238E27FC236}">
                <a16:creationId xmlns:a16="http://schemas.microsoft.com/office/drawing/2014/main" id="{E133E900-1C07-47A5-90AD-AA845C671FEA}"/>
              </a:ext>
            </a:extLst>
          </p:cNvPr>
          <p:cNvGrpSpPr/>
          <p:nvPr/>
        </p:nvGrpSpPr>
        <p:grpSpPr>
          <a:xfrm>
            <a:off x="7662371" y="1359989"/>
            <a:ext cx="3979428" cy="5224742"/>
            <a:chOff x="6258147" y="1239120"/>
            <a:chExt cx="3979428" cy="5224742"/>
          </a:xfrm>
        </p:grpSpPr>
        <p:pic>
          <p:nvPicPr>
            <p:cNvPr id="5" name="Content Placeholder 3">
              <a:extLst>
                <a:ext uri="{FF2B5EF4-FFF2-40B4-BE49-F238E27FC236}">
                  <a16:creationId xmlns:a16="http://schemas.microsoft.com/office/drawing/2014/main" id="{B6CB722B-58E0-4B8B-A83B-F222447FF2E3}"/>
                </a:ext>
              </a:extLst>
            </p:cNvPr>
            <p:cNvPicPr>
              <a:picLocks noChangeAspect="1"/>
            </p:cNvPicPr>
            <p:nvPr/>
          </p:nvPicPr>
          <p:blipFill rotWithShape="1">
            <a:blip r:embed="rId2"/>
            <a:srcRect l="2948" r="5030" b="60580"/>
            <a:stretch/>
          </p:blipFill>
          <p:spPr>
            <a:xfrm>
              <a:off x="6258147" y="1806139"/>
              <a:ext cx="3979428" cy="1921192"/>
            </a:xfrm>
            <a:prstGeom prst="rect">
              <a:avLst/>
            </a:prstGeom>
          </p:spPr>
        </p:pic>
        <p:sp>
          <p:nvSpPr>
            <p:cNvPr id="6" name="TextBox 5">
              <a:extLst>
                <a:ext uri="{FF2B5EF4-FFF2-40B4-BE49-F238E27FC236}">
                  <a16:creationId xmlns:a16="http://schemas.microsoft.com/office/drawing/2014/main" id="{7AF94091-2F94-4EDC-9D37-7E4AC64DF19F}"/>
                </a:ext>
              </a:extLst>
            </p:cNvPr>
            <p:cNvSpPr txBox="1"/>
            <p:nvPr/>
          </p:nvSpPr>
          <p:spPr>
            <a:xfrm>
              <a:off x="6995713" y="3641002"/>
              <a:ext cx="2594300" cy="338554"/>
            </a:xfrm>
            <a:prstGeom prst="rect">
              <a:avLst/>
            </a:prstGeom>
            <a:solidFill>
              <a:schemeClr val="bg1"/>
            </a:solidFill>
          </p:spPr>
          <p:txBody>
            <a:bodyPr wrap="none" rtlCol="0">
              <a:spAutoFit/>
            </a:bodyPr>
            <a:lstStyle/>
            <a:p>
              <a:pPr algn="ctr"/>
              <a:r>
                <a:rPr lang="en-US" sz="1600" dirty="0"/>
                <a:t>Passage </a:t>
              </a:r>
              <a:r>
                <a:rPr lang="en-US" sz="1600" i="1" dirty="0"/>
                <a:t>about</a:t>
              </a:r>
              <a:r>
                <a:rPr lang="en-US" sz="1600" dirty="0"/>
                <a:t> Albuquerque</a:t>
              </a:r>
              <a:endParaRPr lang="en-GB" sz="1600" dirty="0"/>
            </a:p>
          </p:txBody>
        </p:sp>
        <p:sp>
          <p:nvSpPr>
            <p:cNvPr id="7" name="TextBox 6">
              <a:extLst>
                <a:ext uri="{FF2B5EF4-FFF2-40B4-BE49-F238E27FC236}">
                  <a16:creationId xmlns:a16="http://schemas.microsoft.com/office/drawing/2014/main" id="{E8E85937-B626-4266-AF2A-5E4D6DFFCE38}"/>
                </a:ext>
              </a:extLst>
            </p:cNvPr>
            <p:cNvSpPr txBox="1"/>
            <p:nvPr/>
          </p:nvSpPr>
          <p:spPr>
            <a:xfrm>
              <a:off x="6829001" y="6125308"/>
              <a:ext cx="2927725" cy="338554"/>
            </a:xfrm>
            <a:prstGeom prst="rect">
              <a:avLst/>
            </a:prstGeom>
            <a:solidFill>
              <a:schemeClr val="bg1"/>
            </a:solidFill>
          </p:spPr>
          <p:txBody>
            <a:bodyPr wrap="none" rtlCol="0">
              <a:spAutoFit/>
            </a:bodyPr>
            <a:lstStyle/>
            <a:p>
              <a:pPr algn="ctr"/>
              <a:r>
                <a:rPr lang="en-US" sz="1600" dirty="0"/>
                <a:t>Passage </a:t>
              </a:r>
              <a:r>
                <a:rPr lang="en-US" sz="1600" i="1" dirty="0"/>
                <a:t>not about </a:t>
              </a:r>
              <a:r>
                <a:rPr lang="en-US" sz="1600" dirty="0"/>
                <a:t>Albuquerque</a:t>
              </a:r>
              <a:endParaRPr lang="en-GB" sz="1600" dirty="0"/>
            </a:p>
          </p:txBody>
        </p:sp>
        <p:pic>
          <p:nvPicPr>
            <p:cNvPr id="8" name="Content Placeholder 3">
              <a:extLst>
                <a:ext uri="{FF2B5EF4-FFF2-40B4-BE49-F238E27FC236}">
                  <a16:creationId xmlns:a16="http://schemas.microsoft.com/office/drawing/2014/main" id="{E9E4BC13-CBFA-46A0-9081-DBB2BD6A15D5}"/>
                </a:ext>
              </a:extLst>
            </p:cNvPr>
            <p:cNvPicPr>
              <a:picLocks noChangeAspect="1"/>
            </p:cNvPicPr>
            <p:nvPr/>
          </p:nvPicPr>
          <p:blipFill rotWithShape="1">
            <a:blip r:embed="rId2"/>
            <a:srcRect l="2948" t="51896" r="5030" b="9607"/>
            <a:stretch/>
          </p:blipFill>
          <p:spPr>
            <a:xfrm>
              <a:off x="6258147" y="4163199"/>
              <a:ext cx="3979428" cy="1876225"/>
            </a:xfrm>
            <a:prstGeom prst="rect">
              <a:avLst/>
            </a:prstGeom>
          </p:spPr>
        </p:pic>
        <p:sp>
          <p:nvSpPr>
            <p:cNvPr id="10" name="TextBox 9">
              <a:extLst>
                <a:ext uri="{FF2B5EF4-FFF2-40B4-BE49-F238E27FC236}">
                  <a16:creationId xmlns:a16="http://schemas.microsoft.com/office/drawing/2014/main" id="{D26EFA82-45D0-45D2-8308-4F1C63E64143}"/>
                </a:ext>
              </a:extLst>
            </p:cNvPr>
            <p:cNvSpPr txBox="1"/>
            <p:nvPr/>
          </p:nvSpPr>
          <p:spPr>
            <a:xfrm>
              <a:off x="6930267" y="1239120"/>
              <a:ext cx="2343078" cy="369332"/>
            </a:xfrm>
            <a:prstGeom prst="rect">
              <a:avLst/>
            </a:prstGeom>
            <a:solidFill>
              <a:schemeClr val="bg1"/>
            </a:solidFill>
          </p:spPr>
          <p:txBody>
            <a:bodyPr wrap="none" rtlCol="0">
              <a:spAutoFit/>
            </a:bodyPr>
            <a:lstStyle/>
            <a:p>
              <a:pPr algn="ctr"/>
              <a:r>
                <a:rPr lang="en-US" dirty="0"/>
                <a:t>Query: “Albuquerque”</a:t>
              </a:r>
              <a:endParaRPr lang="en-GB" dirty="0"/>
            </a:p>
          </p:txBody>
        </p:sp>
      </p:grpSp>
    </p:spTree>
    <p:extLst>
      <p:ext uri="{BB962C8B-B14F-4D97-AF65-F5344CB8AC3E}">
        <p14:creationId xmlns:p14="http://schemas.microsoft.com/office/powerpoint/2010/main" val="2012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540A-E5BB-4F69-BB8D-47C365A6EEB9}"/>
              </a:ext>
            </a:extLst>
          </p:cNvPr>
          <p:cNvSpPr>
            <a:spLocks noGrp="1"/>
          </p:cNvSpPr>
          <p:nvPr>
            <p:ph type="title"/>
          </p:nvPr>
        </p:nvSpPr>
        <p:spPr>
          <a:xfrm>
            <a:off x="1146705" y="609601"/>
            <a:ext cx="10221274" cy="1639884"/>
          </a:xfrm>
        </p:spPr>
        <p:txBody>
          <a:bodyPr anchor="ctr">
            <a:normAutofit/>
          </a:bodyPr>
          <a:lstStyle/>
          <a:p>
            <a:r>
              <a:rPr lang="en-US" sz="4000" dirty="0"/>
              <a:t>Dual embedding space model</a:t>
            </a:r>
            <a:endParaRPr lang="en-GB" sz="4000" dirty="0"/>
          </a:p>
        </p:txBody>
      </p:sp>
      <p:sp>
        <p:nvSpPr>
          <p:cNvPr id="4" name="Text Placeholder 3">
            <a:extLst>
              <a:ext uri="{FF2B5EF4-FFF2-40B4-BE49-F238E27FC236}">
                <a16:creationId xmlns:a16="http://schemas.microsoft.com/office/drawing/2014/main" id="{8122132D-A8B6-4100-9570-D7245F4FEAB0}"/>
              </a:ext>
            </a:extLst>
          </p:cNvPr>
          <p:cNvSpPr>
            <a:spLocks noGrp="1"/>
          </p:cNvSpPr>
          <p:nvPr>
            <p:ph type="body" sz="half" idx="2"/>
          </p:nvPr>
        </p:nvSpPr>
        <p:spPr>
          <a:xfrm>
            <a:off x="1146705" y="2249486"/>
            <a:ext cx="5868950" cy="3541714"/>
          </a:xfrm>
        </p:spPr>
        <p:txBody>
          <a:bodyPr anchor="ctr">
            <a:normAutofit/>
          </a:bodyPr>
          <a:lstStyle/>
          <a:p>
            <a:pPr algn="ctr"/>
            <a:r>
              <a:rPr lang="en-GB" sz="3200" i="1" dirty="0"/>
              <a:t>What if I told you that everyone using word2vec is throwing half the model away?</a:t>
            </a:r>
          </a:p>
        </p:txBody>
      </p:sp>
      <p:pic>
        <p:nvPicPr>
          <p:cNvPr id="6" name="Content Placeholder 4">
            <a:extLst>
              <a:ext uri="{FF2B5EF4-FFF2-40B4-BE49-F238E27FC236}">
                <a16:creationId xmlns:a16="http://schemas.microsoft.com/office/drawing/2014/main" id="{EFAA6C9C-E17B-4EEE-A022-609F1C39D027}"/>
              </a:ext>
            </a:extLst>
          </p:cNvPr>
          <p:cNvPicPr>
            <a:picLocks noChangeAspect="1"/>
          </p:cNvPicPr>
          <p:nvPr/>
        </p:nvPicPr>
        <p:blipFill>
          <a:blip r:embed="rId2"/>
          <a:stretch>
            <a:fillRect/>
          </a:stretch>
        </p:blipFill>
        <p:spPr>
          <a:xfrm>
            <a:off x="7851228" y="2913251"/>
            <a:ext cx="3769000" cy="2300372"/>
          </a:xfrm>
          <a:prstGeom prst="rect">
            <a:avLst/>
          </a:prstGeom>
        </p:spPr>
      </p:pic>
      <p:sp>
        <p:nvSpPr>
          <p:cNvPr id="7" name="Rectangle 6">
            <a:extLst>
              <a:ext uri="{FF2B5EF4-FFF2-40B4-BE49-F238E27FC236}">
                <a16:creationId xmlns:a16="http://schemas.microsoft.com/office/drawing/2014/main" id="{80E9E881-B543-4985-9C9F-FCB8001FA547}"/>
              </a:ext>
            </a:extLst>
          </p:cNvPr>
          <p:cNvSpPr/>
          <p:nvPr/>
        </p:nvSpPr>
        <p:spPr>
          <a:xfrm>
            <a:off x="482162" y="6379822"/>
            <a:ext cx="11227676" cy="461665"/>
          </a:xfrm>
          <a:prstGeom prst="rect">
            <a:avLst/>
          </a:prstGeom>
        </p:spPr>
        <p:txBody>
          <a:bodyPr wrap="square">
            <a:spAutoFit/>
          </a:bodyPr>
          <a:lstStyle/>
          <a:p>
            <a:pPr lvl="0" algn="ctr" defTabSz="914400">
              <a:defRPr/>
            </a:pPr>
            <a:r>
              <a:rPr lang="en-GB" sz="1200" dirty="0"/>
              <a:t>Eric Nalisnick, Bhaskar Mitra, Nick Craswell, and Rich Caruana. </a:t>
            </a:r>
            <a:r>
              <a:rPr lang="en-GB" sz="1200" dirty="0">
                <a:hlinkClick r:id="rId3"/>
              </a:rPr>
              <a:t>Improving document ranking with dual word embeddings</a:t>
            </a:r>
            <a:r>
              <a:rPr lang="en-GB" sz="1200" dirty="0"/>
              <a:t>. In WWW, 2016.</a:t>
            </a:r>
          </a:p>
          <a:p>
            <a:pPr lvl="0" algn="ctr" defTabSz="914400">
              <a:defRPr/>
            </a:pPr>
            <a:r>
              <a:rPr lang="en-GB" sz="1200" dirty="0"/>
              <a:t>Bhaskar Mitra, Eric Nalisnick, Nick Craswell, and Rich Caruana. </a:t>
            </a:r>
            <a:r>
              <a:rPr lang="en-GB" sz="1200" dirty="0">
                <a:hlinkClick r:id="rId4"/>
              </a:rPr>
              <a:t>A dual embedding space model for document ranking</a:t>
            </a:r>
            <a:r>
              <a:rPr lang="en-GB" sz="1200" dirty="0"/>
              <a:t>. arXiv preprint arXiv:1602.01137, 2016.</a:t>
            </a:r>
          </a:p>
        </p:txBody>
      </p:sp>
      <p:sp>
        <p:nvSpPr>
          <p:cNvPr id="9" name="Oval 8">
            <a:extLst>
              <a:ext uri="{FF2B5EF4-FFF2-40B4-BE49-F238E27FC236}">
                <a16:creationId xmlns:a16="http://schemas.microsoft.com/office/drawing/2014/main" id="{FA3238D0-6F1B-409D-9B04-E278EEA1E43E}"/>
              </a:ext>
            </a:extLst>
          </p:cNvPr>
          <p:cNvSpPr/>
          <p:nvPr/>
        </p:nvSpPr>
        <p:spPr>
          <a:xfrm>
            <a:off x="8550165" y="3155207"/>
            <a:ext cx="730469" cy="1213945"/>
          </a:xfrm>
          <a:prstGeom prst="ellipse">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9EDEFF1-B2AA-4658-BF9B-EE151CA0815D}"/>
              </a:ext>
            </a:extLst>
          </p:cNvPr>
          <p:cNvSpPr/>
          <p:nvPr/>
        </p:nvSpPr>
        <p:spPr>
          <a:xfrm>
            <a:off x="10195034" y="3155206"/>
            <a:ext cx="730469" cy="1213945"/>
          </a:xfrm>
          <a:prstGeom prst="ellipse">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75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540A-E5BB-4F69-BB8D-47C365A6EEB9}"/>
              </a:ext>
            </a:extLst>
          </p:cNvPr>
          <p:cNvSpPr>
            <a:spLocks noGrp="1"/>
          </p:cNvSpPr>
          <p:nvPr>
            <p:ph type="title"/>
          </p:nvPr>
        </p:nvSpPr>
        <p:spPr>
          <a:xfrm>
            <a:off x="1146705" y="609601"/>
            <a:ext cx="10221274" cy="1639884"/>
          </a:xfrm>
        </p:spPr>
        <p:txBody>
          <a:bodyPr anchor="ctr">
            <a:normAutofit/>
          </a:bodyPr>
          <a:lstStyle/>
          <a:p>
            <a:r>
              <a:rPr lang="en-US" sz="4000" dirty="0"/>
              <a:t>Dual embedding space model</a:t>
            </a:r>
            <a:endParaRPr lang="en-GB" sz="4000" dirty="0"/>
          </a:p>
        </p:txBody>
      </p:sp>
      <p:sp>
        <p:nvSpPr>
          <p:cNvPr id="7" name="Rectangle 6">
            <a:extLst>
              <a:ext uri="{FF2B5EF4-FFF2-40B4-BE49-F238E27FC236}">
                <a16:creationId xmlns:a16="http://schemas.microsoft.com/office/drawing/2014/main" id="{80E9E881-B543-4985-9C9F-FCB8001FA547}"/>
              </a:ext>
            </a:extLst>
          </p:cNvPr>
          <p:cNvSpPr/>
          <p:nvPr/>
        </p:nvSpPr>
        <p:spPr>
          <a:xfrm>
            <a:off x="482162" y="6379822"/>
            <a:ext cx="11227676" cy="461665"/>
          </a:xfrm>
          <a:prstGeom prst="rect">
            <a:avLst/>
          </a:prstGeom>
        </p:spPr>
        <p:txBody>
          <a:bodyPr wrap="square">
            <a:spAutoFit/>
          </a:bodyPr>
          <a:lstStyle/>
          <a:p>
            <a:pPr lvl="0" algn="ctr" defTabSz="914400">
              <a:defRPr/>
            </a:pPr>
            <a:r>
              <a:rPr lang="en-GB" sz="1200" dirty="0"/>
              <a:t>Eric Nalisnick, Bhaskar Mitra, Nick Craswell, and Rich Caruana. </a:t>
            </a:r>
            <a:r>
              <a:rPr lang="en-GB" sz="1200" dirty="0">
                <a:hlinkClick r:id="rId2"/>
              </a:rPr>
              <a:t>Improving document ranking with dual word embeddings</a:t>
            </a:r>
            <a:r>
              <a:rPr lang="en-GB" sz="1200" dirty="0"/>
              <a:t>. In WWW, 2016.</a:t>
            </a:r>
          </a:p>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sp>
        <p:nvSpPr>
          <p:cNvPr id="5" name="Text Placeholder 4">
            <a:extLst>
              <a:ext uri="{FF2B5EF4-FFF2-40B4-BE49-F238E27FC236}">
                <a16:creationId xmlns:a16="http://schemas.microsoft.com/office/drawing/2014/main" id="{83FE7794-7F7E-415B-90C9-2145711D3BD9}"/>
              </a:ext>
            </a:extLst>
          </p:cNvPr>
          <p:cNvSpPr>
            <a:spLocks noGrp="1"/>
          </p:cNvSpPr>
          <p:nvPr>
            <p:ph type="body" sz="half" idx="2"/>
          </p:nvPr>
        </p:nvSpPr>
        <p:spPr/>
        <p:txBody>
          <a:bodyPr anchor="t">
            <a:normAutofit fontScale="85000" lnSpcReduction="10000"/>
          </a:bodyPr>
          <a:lstStyle/>
          <a:p>
            <a:pPr>
              <a:lnSpc>
                <a:spcPct val="130000"/>
              </a:lnSpc>
              <a:spcBef>
                <a:spcPts val="2400"/>
              </a:spcBef>
            </a:pPr>
            <a:r>
              <a:rPr lang="en-US" sz="2800" dirty="0"/>
              <a:t>IN-OUT captures a more Topical notion of similarity than IN-IN and OUT-OUT</a:t>
            </a:r>
          </a:p>
          <a:p>
            <a:pPr>
              <a:lnSpc>
                <a:spcPct val="130000"/>
              </a:lnSpc>
              <a:spcBef>
                <a:spcPts val="2400"/>
              </a:spcBef>
            </a:pPr>
            <a:r>
              <a:rPr lang="en-US" sz="2800" dirty="0"/>
              <a:t>Effect is exaggerated when embeddings are trained on short text (e.g., queries)</a:t>
            </a:r>
          </a:p>
        </p:txBody>
      </p:sp>
      <p:pic>
        <p:nvPicPr>
          <p:cNvPr id="11" name="Content Placeholder 9">
            <a:extLst>
              <a:ext uri="{FF2B5EF4-FFF2-40B4-BE49-F238E27FC236}">
                <a16:creationId xmlns:a16="http://schemas.microsoft.com/office/drawing/2014/main" id="{748488DE-FB7E-42D2-A656-43DC7C34E2AA}"/>
              </a:ext>
            </a:extLst>
          </p:cNvPr>
          <p:cNvPicPr>
            <a:picLocks noGrp="1" noChangeAspect="1"/>
          </p:cNvPicPr>
          <p:nvPr>
            <p:ph idx="1"/>
          </p:nvPr>
        </p:nvPicPr>
        <p:blipFill>
          <a:blip r:embed="rId4"/>
          <a:stretch>
            <a:fillRect/>
          </a:stretch>
        </p:blipFill>
        <p:spPr>
          <a:xfrm>
            <a:off x="5183188" y="2374586"/>
            <a:ext cx="6172200" cy="2099302"/>
          </a:xfrm>
          <a:prstGeom prst="rect">
            <a:avLst/>
          </a:prstGeom>
        </p:spPr>
      </p:pic>
    </p:spTree>
    <p:extLst>
      <p:ext uri="{BB962C8B-B14F-4D97-AF65-F5344CB8AC3E}">
        <p14:creationId xmlns:p14="http://schemas.microsoft.com/office/powerpoint/2010/main" val="3063140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540A-E5BB-4F69-BB8D-47C365A6EEB9}"/>
              </a:ext>
            </a:extLst>
          </p:cNvPr>
          <p:cNvSpPr>
            <a:spLocks noGrp="1"/>
          </p:cNvSpPr>
          <p:nvPr>
            <p:ph type="title"/>
          </p:nvPr>
        </p:nvSpPr>
        <p:spPr>
          <a:xfrm>
            <a:off x="1146705" y="609601"/>
            <a:ext cx="10221274" cy="1639884"/>
          </a:xfrm>
        </p:spPr>
        <p:txBody>
          <a:bodyPr anchor="ctr">
            <a:normAutofit/>
          </a:bodyPr>
          <a:lstStyle/>
          <a:p>
            <a:r>
              <a:rPr lang="en-US" sz="4000" dirty="0"/>
              <a:t>Dual embedding space model</a:t>
            </a:r>
            <a:endParaRPr lang="en-GB" sz="4000" dirty="0"/>
          </a:p>
        </p:txBody>
      </p:sp>
      <p:sp>
        <p:nvSpPr>
          <p:cNvPr id="7" name="Rectangle 6">
            <a:extLst>
              <a:ext uri="{FF2B5EF4-FFF2-40B4-BE49-F238E27FC236}">
                <a16:creationId xmlns:a16="http://schemas.microsoft.com/office/drawing/2014/main" id="{80E9E881-B543-4985-9C9F-FCB8001FA547}"/>
              </a:ext>
            </a:extLst>
          </p:cNvPr>
          <p:cNvSpPr/>
          <p:nvPr/>
        </p:nvSpPr>
        <p:spPr>
          <a:xfrm>
            <a:off x="482162" y="6379822"/>
            <a:ext cx="11227676" cy="461665"/>
          </a:xfrm>
          <a:prstGeom prst="rect">
            <a:avLst/>
          </a:prstGeom>
        </p:spPr>
        <p:txBody>
          <a:bodyPr wrap="square">
            <a:spAutoFit/>
          </a:bodyPr>
          <a:lstStyle/>
          <a:p>
            <a:pPr lvl="0" algn="ctr" defTabSz="914400">
              <a:defRPr/>
            </a:pPr>
            <a:r>
              <a:rPr lang="en-GB" sz="1200" dirty="0"/>
              <a:t>Eric Nalisnick, Bhaskar Mitra, Nick Craswell, and Rich Caruana. </a:t>
            </a:r>
            <a:r>
              <a:rPr lang="en-GB" sz="1200" dirty="0">
                <a:hlinkClick r:id="rId2"/>
              </a:rPr>
              <a:t>Improving document ranking with dual word embeddings</a:t>
            </a:r>
            <a:r>
              <a:rPr lang="en-GB" sz="1200" dirty="0"/>
              <a:t>. In WWW, 2016.</a:t>
            </a:r>
          </a:p>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sp>
        <p:nvSpPr>
          <p:cNvPr id="5" name="Text Placeholder 4">
            <a:extLst>
              <a:ext uri="{FF2B5EF4-FFF2-40B4-BE49-F238E27FC236}">
                <a16:creationId xmlns:a16="http://schemas.microsoft.com/office/drawing/2014/main" id="{83FE7794-7F7E-415B-90C9-2145711D3BD9}"/>
              </a:ext>
            </a:extLst>
          </p:cNvPr>
          <p:cNvSpPr>
            <a:spLocks noGrp="1"/>
          </p:cNvSpPr>
          <p:nvPr>
            <p:ph type="body" sz="half" idx="2"/>
          </p:nvPr>
        </p:nvSpPr>
        <p:spPr>
          <a:xfrm>
            <a:off x="1146705" y="2249486"/>
            <a:ext cx="10221274" cy="3541714"/>
          </a:xfrm>
        </p:spPr>
        <p:txBody>
          <a:bodyPr anchor="t">
            <a:normAutofit/>
          </a:bodyPr>
          <a:lstStyle/>
          <a:p>
            <a:pPr>
              <a:lnSpc>
                <a:spcPct val="130000"/>
              </a:lnSpc>
              <a:spcBef>
                <a:spcPts val="2400"/>
              </a:spcBef>
            </a:pPr>
            <a:r>
              <a:rPr lang="en-US" sz="2800" dirty="0"/>
              <a:t>Average term embeddings model, but use IN embeddings for query terms and OUT embeddings for document terms</a:t>
            </a:r>
          </a:p>
        </p:txBody>
      </p:sp>
      <p:pic>
        <p:nvPicPr>
          <p:cNvPr id="6" name="Picture 5">
            <a:extLst>
              <a:ext uri="{FF2B5EF4-FFF2-40B4-BE49-F238E27FC236}">
                <a16:creationId xmlns:a16="http://schemas.microsoft.com/office/drawing/2014/main" id="{FA227D8F-1B23-444A-B8C2-743B3C75DA63}"/>
              </a:ext>
            </a:extLst>
          </p:cNvPr>
          <p:cNvPicPr>
            <a:picLocks noChangeAspect="1"/>
          </p:cNvPicPr>
          <p:nvPr/>
        </p:nvPicPr>
        <p:blipFill>
          <a:blip r:embed="rId4"/>
          <a:stretch>
            <a:fillRect/>
          </a:stretch>
        </p:blipFill>
        <p:spPr>
          <a:xfrm>
            <a:off x="3206922" y="3782024"/>
            <a:ext cx="5778155" cy="1875952"/>
          </a:xfrm>
          <a:prstGeom prst="rect">
            <a:avLst/>
          </a:prstGeom>
        </p:spPr>
      </p:pic>
    </p:spTree>
    <p:extLst>
      <p:ext uri="{BB962C8B-B14F-4D97-AF65-F5344CB8AC3E}">
        <p14:creationId xmlns:p14="http://schemas.microsoft.com/office/powerpoint/2010/main" val="37568295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540A-E5BB-4F69-BB8D-47C365A6EEB9}"/>
              </a:ext>
            </a:extLst>
          </p:cNvPr>
          <p:cNvSpPr>
            <a:spLocks noGrp="1"/>
          </p:cNvSpPr>
          <p:nvPr>
            <p:ph type="title"/>
          </p:nvPr>
        </p:nvSpPr>
        <p:spPr>
          <a:xfrm>
            <a:off x="1146705" y="609601"/>
            <a:ext cx="10221274" cy="1639884"/>
          </a:xfrm>
        </p:spPr>
        <p:txBody>
          <a:bodyPr anchor="ctr">
            <a:normAutofit/>
          </a:bodyPr>
          <a:lstStyle/>
          <a:p>
            <a:r>
              <a:rPr lang="en-US" sz="4000" dirty="0"/>
              <a:t>Dual embedding space model</a:t>
            </a:r>
            <a:endParaRPr lang="en-GB" sz="4000" dirty="0"/>
          </a:p>
        </p:txBody>
      </p:sp>
      <p:sp>
        <p:nvSpPr>
          <p:cNvPr id="7" name="Rectangle 6">
            <a:extLst>
              <a:ext uri="{FF2B5EF4-FFF2-40B4-BE49-F238E27FC236}">
                <a16:creationId xmlns:a16="http://schemas.microsoft.com/office/drawing/2014/main" id="{80E9E881-B543-4985-9C9F-FCB8001FA547}"/>
              </a:ext>
            </a:extLst>
          </p:cNvPr>
          <p:cNvSpPr/>
          <p:nvPr/>
        </p:nvSpPr>
        <p:spPr>
          <a:xfrm>
            <a:off x="482162" y="6379822"/>
            <a:ext cx="11227676" cy="461665"/>
          </a:xfrm>
          <a:prstGeom prst="rect">
            <a:avLst/>
          </a:prstGeom>
        </p:spPr>
        <p:txBody>
          <a:bodyPr wrap="square">
            <a:spAutoFit/>
          </a:bodyPr>
          <a:lstStyle/>
          <a:p>
            <a:pPr lvl="0" algn="ctr" defTabSz="914400">
              <a:defRPr/>
            </a:pPr>
            <a:r>
              <a:rPr lang="en-GB" sz="1200" dirty="0"/>
              <a:t>Eric Nalisnick, Bhaskar Mitra, Nick Craswell, and Rich Caruana. </a:t>
            </a:r>
            <a:r>
              <a:rPr lang="en-GB" sz="1200" dirty="0">
                <a:hlinkClick r:id="rId2"/>
              </a:rPr>
              <a:t>Improving document ranking with dual word embeddings</a:t>
            </a:r>
            <a:r>
              <a:rPr lang="en-GB" sz="1200" dirty="0"/>
              <a:t>. In WWW, 2016.</a:t>
            </a:r>
          </a:p>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grpSp>
        <p:nvGrpSpPr>
          <p:cNvPr id="11" name="Group 10">
            <a:extLst>
              <a:ext uri="{FF2B5EF4-FFF2-40B4-BE49-F238E27FC236}">
                <a16:creationId xmlns:a16="http://schemas.microsoft.com/office/drawing/2014/main" id="{F4F73E3D-1E0C-4540-B189-D082683C8CF9}"/>
              </a:ext>
            </a:extLst>
          </p:cNvPr>
          <p:cNvGrpSpPr/>
          <p:nvPr/>
        </p:nvGrpSpPr>
        <p:grpSpPr>
          <a:xfrm>
            <a:off x="147572" y="2320778"/>
            <a:ext cx="11896856" cy="2955238"/>
            <a:chOff x="163501" y="2837034"/>
            <a:chExt cx="11896856" cy="2955238"/>
          </a:xfrm>
        </p:grpSpPr>
        <p:pic>
          <p:nvPicPr>
            <p:cNvPr id="8" name="Picture 7">
              <a:extLst>
                <a:ext uri="{FF2B5EF4-FFF2-40B4-BE49-F238E27FC236}">
                  <a16:creationId xmlns:a16="http://schemas.microsoft.com/office/drawing/2014/main" id="{0FF8D9B0-CE49-4DCC-8838-3663FFE4FB8C}"/>
                </a:ext>
              </a:extLst>
            </p:cNvPr>
            <p:cNvPicPr>
              <a:picLocks noChangeAspect="1"/>
            </p:cNvPicPr>
            <p:nvPr/>
          </p:nvPicPr>
          <p:blipFill rotWithShape="1">
            <a:blip r:embed="rId4"/>
            <a:srcRect l="26149" r="18421" b="67349"/>
            <a:stretch/>
          </p:blipFill>
          <p:spPr>
            <a:xfrm>
              <a:off x="163501" y="2921167"/>
              <a:ext cx="3517096" cy="2871105"/>
            </a:xfrm>
            <a:prstGeom prst="rect">
              <a:avLst/>
            </a:prstGeom>
          </p:spPr>
        </p:pic>
        <p:pic>
          <p:nvPicPr>
            <p:cNvPr id="9" name="Picture 8">
              <a:extLst>
                <a:ext uri="{FF2B5EF4-FFF2-40B4-BE49-F238E27FC236}">
                  <a16:creationId xmlns:a16="http://schemas.microsoft.com/office/drawing/2014/main" id="{2661B860-09EA-49AA-81EC-60B9D81B7389}"/>
                </a:ext>
              </a:extLst>
            </p:cNvPr>
            <p:cNvPicPr>
              <a:picLocks noChangeAspect="1"/>
            </p:cNvPicPr>
            <p:nvPr/>
          </p:nvPicPr>
          <p:blipFill rotWithShape="1">
            <a:blip r:embed="rId4"/>
            <a:srcRect l="21645" t="32969" r="30400" b="33424"/>
            <a:stretch/>
          </p:blipFill>
          <p:spPr>
            <a:xfrm>
              <a:off x="4075439" y="2837034"/>
              <a:ext cx="3042800" cy="2955238"/>
            </a:xfrm>
            <a:prstGeom prst="rect">
              <a:avLst/>
            </a:prstGeom>
          </p:spPr>
        </p:pic>
        <p:pic>
          <p:nvPicPr>
            <p:cNvPr id="10" name="Picture 9">
              <a:extLst>
                <a:ext uri="{FF2B5EF4-FFF2-40B4-BE49-F238E27FC236}">
                  <a16:creationId xmlns:a16="http://schemas.microsoft.com/office/drawing/2014/main" id="{26B31451-644F-445C-81A5-6F3DE6EE0DB2}"/>
                </a:ext>
              </a:extLst>
            </p:cNvPr>
            <p:cNvPicPr>
              <a:picLocks noChangeAspect="1"/>
            </p:cNvPicPr>
            <p:nvPr/>
          </p:nvPicPr>
          <p:blipFill rotWithShape="1">
            <a:blip r:embed="rId4"/>
            <a:srcRect t="68304" b="-86"/>
            <a:stretch/>
          </p:blipFill>
          <p:spPr>
            <a:xfrm>
              <a:off x="7575592" y="3815046"/>
              <a:ext cx="4484765" cy="1975340"/>
            </a:xfrm>
            <a:prstGeom prst="rect">
              <a:avLst/>
            </a:prstGeom>
          </p:spPr>
        </p:pic>
      </p:grpSp>
    </p:spTree>
    <p:extLst>
      <p:ext uri="{BB962C8B-B14F-4D97-AF65-F5344CB8AC3E}">
        <p14:creationId xmlns:p14="http://schemas.microsoft.com/office/powerpoint/2010/main" val="41337710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735C-8D7B-4ADE-B5F8-EC25C5F3C219}"/>
              </a:ext>
            </a:extLst>
          </p:cNvPr>
          <p:cNvSpPr>
            <a:spLocks noGrp="1"/>
          </p:cNvSpPr>
          <p:nvPr>
            <p:ph type="title"/>
          </p:nvPr>
        </p:nvSpPr>
        <p:spPr/>
        <p:txBody>
          <a:bodyPr>
            <a:normAutofit/>
          </a:bodyPr>
          <a:lstStyle/>
          <a:p>
            <a:r>
              <a:rPr lang="en-US" sz="4800" dirty="0"/>
              <a:t>Challenge</a:t>
            </a:r>
            <a:endParaRPr lang="en-GB" sz="4800" dirty="0"/>
          </a:p>
        </p:txBody>
      </p:sp>
      <p:sp>
        <p:nvSpPr>
          <p:cNvPr id="3" name="Content Placeholder 2">
            <a:extLst>
              <a:ext uri="{FF2B5EF4-FFF2-40B4-BE49-F238E27FC236}">
                <a16:creationId xmlns:a16="http://schemas.microsoft.com/office/drawing/2014/main" id="{3639B41A-2097-494A-AB11-74FCCF2200B1}"/>
              </a:ext>
            </a:extLst>
          </p:cNvPr>
          <p:cNvSpPr>
            <a:spLocks noGrp="1"/>
          </p:cNvSpPr>
          <p:nvPr>
            <p:ph idx="1"/>
          </p:nvPr>
        </p:nvSpPr>
        <p:spPr>
          <a:xfrm>
            <a:off x="5792042" y="1877244"/>
            <a:ext cx="5891209" cy="2331419"/>
          </a:xfrm>
        </p:spPr>
        <p:txBody>
          <a:bodyPr>
            <a:normAutofit/>
          </a:bodyPr>
          <a:lstStyle/>
          <a:p>
            <a:pPr marL="0" indent="0" algn="ctr">
              <a:buNone/>
            </a:pPr>
            <a:r>
              <a:rPr lang="en-GB" sz="2800" dirty="0"/>
              <a:t>IN+OUT Embeddings for 2.7M words trained on 600M+ Bing queries</a:t>
            </a:r>
          </a:p>
          <a:p>
            <a:pPr marL="0" indent="0" algn="ctr">
              <a:buNone/>
            </a:pPr>
            <a:r>
              <a:rPr lang="en-GB" sz="2800" dirty="0">
                <a:hlinkClick r:id="rId2"/>
              </a:rPr>
              <a:t>http://bit.ly/DataDESM</a:t>
            </a:r>
            <a:endParaRPr lang="en-GB" sz="2800" dirty="0"/>
          </a:p>
        </p:txBody>
      </p:sp>
      <p:sp>
        <p:nvSpPr>
          <p:cNvPr id="4" name="Text Placeholder 3">
            <a:extLst>
              <a:ext uri="{FF2B5EF4-FFF2-40B4-BE49-F238E27FC236}">
                <a16:creationId xmlns:a16="http://schemas.microsoft.com/office/drawing/2014/main" id="{7BE4EFC5-7567-4F5A-A362-C24F82F90ECD}"/>
              </a:ext>
            </a:extLst>
          </p:cNvPr>
          <p:cNvSpPr>
            <a:spLocks noGrp="1"/>
          </p:cNvSpPr>
          <p:nvPr>
            <p:ph type="body" sz="half" idx="2"/>
          </p:nvPr>
        </p:nvSpPr>
        <p:spPr>
          <a:xfrm>
            <a:off x="1146705" y="2676588"/>
            <a:ext cx="4218582" cy="2573890"/>
          </a:xfrm>
        </p:spPr>
        <p:txBody>
          <a:bodyPr anchor="b">
            <a:normAutofit/>
          </a:bodyPr>
          <a:lstStyle/>
          <a:p>
            <a:r>
              <a:rPr lang="en-US" sz="2400" dirty="0"/>
              <a:t>Can you come up with interesting t-SNE visualizations that demonstrates the differences between IN-IN and IN-OUT term similarities?</a:t>
            </a:r>
            <a:endParaRPr lang="en-GB" sz="2400" dirty="0"/>
          </a:p>
        </p:txBody>
      </p:sp>
      <p:sp>
        <p:nvSpPr>
          <p:cNvPr id="5" name="Rectangle: Rounded Corners 4">
            <a:hlinkClick r:id="rId2"/>
            <a:extLst>
              <a:ext uri="{FF2B5EF4-FFF2-40B4-BE49-F238E27FC236}">
                <a16:creationId xmlns:a16="http://schemas.microsoft.com/office/drawing/2014/main" id="{BEAAF848-17DF-4801-9216-58D8DA1BFAD1}"/>
              </a:ext>
            </a:extLst>
          </p:cNvPr>
          <p:cNvSpPr/>
          <p:nvPr/>
        </p:nvSpPr>
        <p:spPr>
          <a:xfrm>
            <a:off x="6687735" y="4329529"/>
            <a:ext cx="4099821" cy="92094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dirty="0">
                <a:solidFill>
                  <a:schemeClr val="tx1">
                    <a:lumMod val="65000"/>
                    <a:lumOff val="35000"/>
                  </a:schemeClr>
                </a:solidFill>
              </a:rPr>
              <a:t>Download</a:t>
            </a:r>
            <a:endParaRPr lang="en-GB" sz="4400" dirty="0">
              <a:solidFill>
                <a:schemeClr val="tx1">
                  <a:lumMod val="65000"/>
                  <a:lumOff val="35000"/>
                </a:schemeClr>
              </a:solidFill>
            </a:endParaRPr>
          </a:p>
        </p:txBody>
      </p:sp>
    </p:spTree>
    <p:extLst>
      <p:ext uri="{BB962C8B-B14F-4D97-AF65-F5344CB8AC3E}">
        <p14:creationId xmlns:p14="http://schemas.microsoft.com/office/powerpoint/2010/main" val="34278182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tale of two queries</a:t>
            </a:r>
            <a:endParaRPr lang="en-GB" dirty="0"/>
          </a:p>
        </p:txBody>
      </p:sp>
      <p:sp>
        <p:nvSpPr>
          <p:cNvPr id="8" name="Text Placeholder 7"/>
          <p:cNvSpPr>
            <a:spLocks noGrp="1"/>
          </p:cNvSpPr>
          <p:nvPr>
            <p:ph type="body" idx="1"/>
          </p:nvPr>
        </p:nvSpPr>
        <p:spPr>
          <a:xfrm>
            <a:off x="935597" y="1840414"/>
            <a:ext cx="4832713" cy="823912"/>
          </a:xfrm>
        </p:spPr>
        <p:txBody>
          <a:bodyPr anchor="ctr">
            <a:normAutofit/>
          </a:bodyPr>
          <a:lstStyle/>
          <a:p>
            <a:pPr algn="ctr"/>
            <a:r>
              <a:rPr lang="en-US" b="0" dirty="0">
                <a:latin typeface="+mj-lt"/>
              </a:rPr>
              <a:t>“</a:t>
            </a:r>
            <a:r>
              <a:rPr lang="en-US" b="0" dirty="0" err="1">
                <a:latin typeface="+mj-lt"/>
              </a:rPr>
              <a:t>pekarovic</a:t>
            </a:r>
            <a:r>
              <a:rPr lang="en-US" b="0" dirty="0">
                <a:latin typeface="+mj-lt"/>
              </a:rPr>
              <a:t> land company”</a:t>
            </a:r>
            <a:endParaRPr lang="en-GB" b="0" dirty="0">
              <a:latin typeface="+mj-lt"/>
            </a:endParaRPr>
          </a:p>
        </p:txBody>
      </p:sp>
      <p:sp>
        <p:nvSpPr>
          <p:cNvPr id="9" name="Content Placeholder 8"/>
          <p:cNvSpPr>
            <a:spLocks noGrp="1"/>
          </p:cNvSpPr>
          <p:nvPr>
            <p:ph sz="half" idx="2"/>
          </p:nvPr>
        </p:nvSpPr>
        <p:spPr>
          <a:xfrm>
            <a:off x="1093072" y="2923130"/>
            <a:ext cx="4517762" cy="3323371"/>
          </a:xfrm>
        </p:spPr>
        <p:txBody>
          <a:bodyPr>
            <a:normAutofit/>
          </a:bodyPr>
          <a:lstStyle/>
          <a:p>
            <a:pPr marL="0" indent="0">
              <a:lnSpc>
                <a:spcPct val="100000"/>
              </a:lnSpc>
              <a:spcBef>
                <a:spcPts val="2400"/>
              </a:spcBef>
              <a:buNone/>
            </a:pPr>
            <a:r>
              <a:rPr lang="en-US" sz="2000" dirty="0"/>
              <a:t>Hard to learn good representation for the rare term </a:t>
            </a:r>
            <a:r>
              <a:rPr lang="en-US" sz="2000" i="1" dirty="0" err="1"/>
              <a:t>pekarovic</a:t>
            </a:r>
            <a:endParaRPr lang="en-US" sz="2000" dirty="0"/>
          </a:p>
          <a:p>
            <a:pPr marL="0" indent="0">
              <a:lnSpc>
                <a:spcPct val="100000"/>
              </a:lnSpc>
              <a:spcBef>
                <a:spcPts val="2400"/>
              </a:spcBef>
              <a:buNone/>
            </a:pPr>
            <a:r>
              <a:rPr lang="en-US" sz="2000" dirty="0"/>
              <a:t>But easy to estimate relevance based on count of exact term matches of </a:t>
            </a:r>
            <a:r>
              <a:rPr lang="en-US" sz="2000" i="1" dirty="0" err="1"/>
              <a:t>pekarovic</a:t>
            </a:r>
            <a:r>
              <a:rPr lang="en-US" sz="2000" dirty="0"/>
              <a:t> in the document</a:t>
            </a:r>
          </a:p>
        </p:txBody>
      </p:sp>
      <p:sp>
        <p:nvSpPr>
          <p:cNvPr id="10" name="Text Placeholder 9"/>
          <p:cNvSpPr>
            <a:spLocks noGrp="1"/>
          </p:cNvSpPr>
          <p:nvPr>
            <p:ph type="body" sz="quarter" idx="3"/>
          </p:nvPr>
        </p:nvSpPr>
        <p:spPr>
          <a:xfrm>
            <a:off x="6860030" y="1840414"/>
            <a:ext cx="4856513" cy="823912"/>
          </a:xfrm>
        </p:spPr>
        <p:txBody>
          <a:bodyPr vert="horz" lIns="91440" tIns="45720" rIns="91440" bIns="45720" rtlCol="0" anchor="ctr">
            <a:noAutofit/>
          </a:bodyPr>
          <a:lstStyle/>
          <a:p>
            <a:pPr algn="ctr"/>
            <a:r>
              <a:rPr lang="en-GB" b="0" dirty="0">
                <a:latin typeface="+mj-lt"/>
              </a:rPr>
              <a:t>“what channel are the </a:t>
            </a:r>
            <a:r>
              <a:rPr lang="en-GB" b="0" dirty="0" err="1">
                <a:latin typeface="+mj-lt"/>
              </a:rPr>
              <a:t>seahawks</a:t>
            </a:r>
            <a:r>
              <a:rPr lang="en-GB" b="0" dirty="0">
                <a:latin typeface="+mj-lt"/>
              </a:rPr>
              <a:t> on today”</a:t>
            </a:r>
          </a:p>
        </p:txBody>
      </p:sp>
      <p:sp>
        <p:nvSpPr>
          <p:cNvPr id="11" name="Content Placeholder 10"/>
          <p:cNvSpPr>
            <a:spLocks noGrp="1"/>
          </p:cNvSpPr>
          <p:nvPr>
            <p:ph sz="quarter" idx="4"/>
          </p:nvPr>
        </p:nvSpPr>
        <p:spPr>
          <a:xfrm>
            <a:off x="7089649" y="2923130"/>
            <a:ext cx="4397273" cy="3323371"/>
          </a:xfrm>
        </p:spPr>
        <p:txBody>
          <a:bodyPr>
            <a:normAutofit/>
          </a:bodyPr>
          <a:lstStyle/>
          <a:p>
            <a:pPr marL="0" indent="0">
              <a:lnSpc>
                <a:spcPct val="100000"/>
              </a:lnSpc>
              <a:spcBef>
                <a:spcPts val="2400"/>
              </a:spcBef>
              <a:buNone/>
            </a:pPr>
            <a:r>
              <a:rPr lang="en-US" sz="2000" dirty="0"/>
              <a:t>Target document likely contains </a:t>
            </a:r>
            <a:r>
              <a:rPr lang="en-US" sz="2000" i="1" dirty="0"/>
              <a:t>ESPN</a:t>
            </a:r>
            <a:r>
              <a:rPr lang="en-US" sz="2000" dirty="0"/>
              <a:t> or </a:t>
            </a:r>
            <a:r>
              <a:rPr lang="en-US" sz="2000" i="1" dirty="0"/>
              <a:t>sky sports</a:t>
            </a:r>
            <a:r>
              <a:rPr lang="en-US" sz="2000" dirty="0"/>
              <a:t> instead of </a:t>
            </a:r>
            <a:r>
              <a:rPr lang="en-US" sz="2000" i="1" dirty="0"/>
              <a:t>channel</a:t>
            </a:r>
          </a:p>
          <a:p>
            <a:pPr marL="0" indent="0">
              <a:lnSpc>
                <a:spcPct val="100000"/>
              </a:lnSpc>
              <a:spcBef>
                <a:spcPts val="2400"/>
              </a:spcBef>
              <a:buNone/>
            </a:pPr>
            <a:r>
              <a:rPr lang="en-US" sz="2000" dirty="0"/>
              <a:t>The terms </a:t>
            </a:r>
            <a:r>
              <a:rPr lang="en-US" sz="2000" i="1" dirty="0"/>
              <a:t>ESPN</a:t>
            </a:r>
            <a:r>
              <a:rPr lang="en-US" sz="2000" dirty="0"/>
              <a:t> and </a:t>
            </a:r>
            <a:r>
              <a:rPr lang="en-US" sz="2000" i="1" dirty="0"/>
              <a:t>channel</a:t>
            </a:r>
            <a:r>
              <a:rPr lang="en-US" sz="2000" dirty="0"/>
              <a:t> can be compared in a term embedding space</a:t>
            </a:r>
          </a:p>
        </p:txBody>
      </p:sp>
      <p:grpSp>
        <p:nvGrpSpPr>
          <p:cNvPr id="3" name="Group 2">
            <a:extLst>
              <a:ext uri="{FF2B5EF4-FFF2-40B4-BE49-F238E27FC236}">
                <a16:creationId xmlns:a16="http://schemas.microsoft.com/office/drawing/2014/main" id="{1B98834A-3691-453F-89F1-ADAB1B6382E7}"/>
              </a:ext>
            </a:extLst>
          </p:cNvPr>
          <p:cNvGrpSpPr/>
          <p:nvPr/>
        </p:nvGrpSpPr>
        <p:grpSpPr>
          <a:xfrm>
            <a:off x="2190120" y="5468239"/>
            <a:ext cx="7811761" cy="923330"/>
            <a:chOff x="1308016" y="4844503"/>
            <a:chExt cx="7811761" cy="923330"/>
          </a:xfrm>
        </p:grpSpPr>
        <p:sp>
          <p:nvSpPr>
            <p:cNvPr id="14" name="Rectangle: Rounded Corners 13"/>
            <p:cNvSpPr/>
            <p:nvPr/>
          </p:nvSpPr>
          <p:spPr>
            <a:xfrm>
              <a:off x="1308016" y="4844503"/>
              <a:ext cx="7811761" cy="92333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8A46B69-8A9A-4EAE-9203-BB8815FB8C37}"/>
                </a:ext>
              </a:extLst>
            </p:cNvPr>
            <p:cNvSpPr txBox="1"/>
            <p:nvPr/>
          </p:nvSpPr>
          <p:spPr>
            <a:xfrm>
              <a:off x="1308016" y="4844503"/>
              <a:ext cx="7811761" cy="923330"/>
            </a:xfrm>
            <a:prstGeom prst="rect">
              <a:avLst/>
            </a:prstGeom>
            <a:noFill/>
          </p:spPr>
          <p:txBody>
            <a:bodyPr wrap="square" rtlCol="0">
              <a:spAutoFit/>
            </a:bodyPr>
            <a:lstStyle/>
            <a:p>
              <a:r>
                <a:rPr lang="en-US" dirty="0"/>
                <a:t>Matching in the term space is necessary to handle rare terms. Matching in the latent embedding space can provide additional evidence of relevance. Best performance is often achieved by combining matching in both vector spaces.</a:t>
              </a:r>
              <a:endParaRPr lang="en-GB" dirty="0"/>
            </a:p>
          </p:txBody>
        </p:sp>
      </p:grpSp>
    </p:spTree>
    <p:extLst>
      <p:ext uri="{BB962C8B-B14F-4D97-AF65-F5344CB8AC3E}">
        <p14:creationId xmlns:p14="http://schemas.microsoft.com/office/powerpoint/2010/main" val="36116439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169298-E434-4253-8D1E-D84CD2B88D1D}"/>
              </a:ext>
            </a:extLst>
          </p:cNvPr>
          <p:cNvSpPr>
            <a:spLocks noGrp="1"/>
          </p:cNvSpPr>
          <p:nvPr>
            <p:ph type="title"/>
          </p:nvPr>
        </p:nvSpPr>
        <p:spPr>
          <a:xfrm>
            <a:off x="1141413" y="817510"/>
            <a:ext cx="9905998" cy="1279578"/>
          </a:xfrm>
        </p:spPr>
        <p:txBody>
          <a:bodyPr>
            <a:normAutofit/>
          </a:bodyPr>
          <a:lstStyle/>
          <a:p>
            <a:r>
              <a:rPr lang="en-US" sz="3200" dirty="0"/>
              <a:t>Query: Cambridge     </a:t>
            </a:r>
            <a:r>
              <a:rPr lang="en-US" sz="2000" dirty="0"/>
              <a:t>(</a:t>
            </a:r>
            <a:r>
              <a:rPr lang="en-US" sz="2000" cap="none" dirty="0"/>
              <a:t>Font size is a function of term-term cosine similarity</a:t>
            </a:r>
            <a:r>
              <a:rPr lang="en-US" sz="2000" dirty="0"/>
              <a:t>)</a:t>
            </a:r>
            <a:endParaRPr lang="en-GB" sz="3200" dirty="0"/>
          </a:p>
        </p:txBody>
      </p:sp>
      <p:sp>
        <p:nvSpPr>
          <p:cNvPr id="10" name="Content Placeholder 9">
            <a:extLst>
              <a:ext uri="{FF2B5EF4-FFF2-40B4-BE49-F238E27FC236}">
                <a16:creationId xmlns:a16="http://schemas.microsoft.com/office/drawing/2014/main" id="{7F285A35-ABE9-4745-98C1-C455CC869F5C}"/>
              </a:ext>
            </a:extLst>
          </p:cNvPr>
          <p:cNvSpPr>
            <a:spLocks noGrp="1"/>
          </p:cNvSpPr>
          <p:nvPr>
            <p:ph idx="1"/>
          </p:nvPr>
        </p:nvSpPr>
        <p:spPr>
          <a:xfrm>
            <a:off x="1141411" y="5143145"/>
            <a:ext cx="9905999" cy="838884"/>
          </a:xfrm>
        </p:spPr>
        <p:txBody>
          <a:bodyPr>
            <a:normAutofit fontScale="92500" lnSpcReduction="10000"/>
          </a:bodyPr>
          <a:lstStyle/>
          <a:p>
            <a:pPr marL="0" indent="0">
              <a:buNone/>
            </a:pPr>
            <a:r>
              <a:rPr lang="en-US" dirty="0"/>
              <a:t>Besides the term “Cambridge”, other related terms (e.g., “university”, “town”, “population”, and “England”) contribute to the relevance of the passage</a:t>
            </a:r>
            <a:endParaRPr lang="en-GB" dirty="0"/>
          </a:p>
        </p:txBody>
      </p:sp>
      <p:pic>
        <p:nvPicPr>
          <p:cNvPr id="11" name="Content Placeholder 4">
            <a:extLst>
              <a:ext uri="{FF2B5EF4-FFF2-40B4-BE49-F238E27FC236}">
                <a16:creationId xmlns:a16="http://schemas.microsoft.com/office/drawing/2014/main" id="{2C9EFF1D-A8E3-4B5C-9458-05454C13F5D9}"/>
              </a:ext>
            </a:extLst>
          </p:cNvPr>
          <p:cNvPicPr>
            <a:picLocks noChangeAspect="1"/>
          </p:cNvPicPr>
          <p:nvPr/>
        </p:nvPicPr>
        <p:blipFill rotWithShape="1">
          <a:blip r:embed="rId2"/>
          <a:srcRect b="72974"/>
          <a:stretch/>
        </p:blipFill>
        <p:spPr>
          <a:xfrm>
            <a:off x="1141411" y="2097088"/>
            <a:ext cx="9905999" cy="2527666"/>
          </a:xfrm>
          <a:prstGeom prst="rect">
            <a:avLst/>
          </a:prstGeom>
        </p:spPr>
      </p:pic>
      <p:sp>
        <p:nvSpPr>
          <p:cNvPr id="12" name="Rectangle 11">
            <a:extLst>
              <a:ext uri="{FF2B5EF4-FFF2-40B4-BE49-F238E27FC236}">
                <a16:creationId xmlns:a16="http://schemas.microsoft.com/office/drawing/2014/main" id="{CC8FD295-C9F1-4455-9C5F-7AAF2949682A}"/>
              </a:ext>
            </a:extLst>
          </p:cNvPr>
          <p:cNvSpPr/>
          <p:nvPr/>
        </p:nvSpPr>
        <p:spPr>
          <a:xfrm>
            <a:off x="482162" y="6555442"/>
            <a:ext cx="11227676" cy="276999"/>
          </a:xfrm>
          <a:prstGeom prst="rect">
            <a:avLst/>
          </a:prstGeom>
        </p:spPr>
        <p:txBody>
          <a:bodyPr wrap="square">
            <a:spAutoFit/>
          </a:bodyPr>
          <a:lstStyle/>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1244118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169298-E434-4253-8D1E-D84CD2B88D1D}"/>
              </a:ext>
            </a:extLst>
          </p:cNvPr>
          <p:cNvSpPr>
            <a:spLocks noGrp="1"/>
          </p:cNvSpPr>
          <p:nvPr>
            <p:ph type="title"/>
          </p:nvPr>
        </p:nvSpPr>
        <p:spPr>
          <a:xfrm>
            <a:off x="1141413" y="817510"/>
            <a:ext cx="9905998" cy="1279578"/>
          </a:xfrm>
        </p:spPr>
        <p:txBody>
          <a:bodyPr>
            <a:normAutofit/>
          </a:bodyPr>
          <a:lstStyle/>
          <a:p>
            <a:r>
              <a:rPr lang="en-US" sz="3200" dirty="0"/>
              <a:t>Query: Cambridge     </a:t>
            </a:r>
            <a:r>
              <a:rPr lang="en-US" sz="2000" dirty="0"/>
              <a:t>(</a:t>
            </a:r>
            <a:r>
              <a:rPr lang="en-US" sz="2000" cap="none" dirty="0"/>
              <a:t>Font size is a function of term-term cosine similarity</a:t>
            </a:r>
            <a:r>
              <a:rPr lang="en-US" sz="2000" dirty="0"/>
              <a:t>)</a:t>
            </a:r>
            <a:endParaRPr lang="en-GB" sz="3200" dirty="0"/>
          </a:p>
        </p:txBody>
      </p:sp>
      <p:sp>
        <p:nvSpPr>
          <p:cNvPr id="10" name="Content Placeholder 9">
            <a:extLst>
              <a:ext uri="{FF2B5EF4-FFF2-40B4-BE49-F238E27FC236}">
                <a16:creationId xmlns:a16="http://schemas.microsoft.com/office/drawing/2014/main" id="{7F285A35-ABE9-4745-98C1-C455CC869F5C}"/>
              </a:ext>
            </a:extLst>
          </p:cNvPr>
          <p:cNvSpPr>
            <a:spLocks noGrp="1"/>
          </p:cNvSpPr>
          <p:nvPr>
            <p:ph idx="1"/>
          </p:nvPr>
        </p:nvSpPr>
        <p:spPr>
          <a:xfrm>
            <a:off x="1141411" y="5143145"/>
            <a:ext cx="9905999" cy="838884"/>
          </a:xfrm>
        </p:spPr>
        <p:txBody>
          <a:bodyPr>
            <a:normAutofit fontScale="92500" lnSpcReduction="10000"/>
          </a:bodyPr>
          <a:lstStyle/>
          <a:p>
            <a:pPr marL="0" indent="0">
              <a:buNone/>
            </a:pPr>
            <a:r>
              <a:rPr lang="en-US" dirty="0"/>
              <a:t>However, the same terms may also make a passage about Oxford look somewhat relevant to the query “Cambridge”</a:t>
            </a:r>
            <a:endParaRPr lang="en-GB" dirty="0"/>
          </a:p>
        </p:txBody>
      </p:sp>
      <p:pic>
        <p:nvPicPr>
          <p:cNvPr id="11" name="Content Placeholder 4">
            <a:extLst>
              <a:ext uri="{FF2B5EF4-FFF2-40B4-BE49-F238E27FC236}">
                <a16:creationId xmlns:a16="http://schemas.microsoft.com/office/drawing/2014/main" id="{2C9EFF1D-A8E3-4B5C-9458-05454C13F5D9}"/>
              </a:ext>
            </a:extLst>
          </p:cNvPr>
          <p:cNvPicPr>
            <a:picLocks noChangeAspect="1"/>
          </p:cNvPicPr>
          <p:nvPr/>
        </p:nvPicPr>
        <p:blipFill rotWithShape="1">
          <a:blip r:embed="rId2"/>
          <a:srcRect t="27582" b="45392"/>
          <a:stretch/>
        </p:blipFill>
        <p:spPr>
          <a:xfrm>
            <a:off x="1141411" y="2097088"/>
            <a:ext cx="9905999" cy="2527666"/>
          </a:xfrm>
          <a:prstGeom prst="rect">
            <a:avLst/>
          </a:prstGeom>
        </p:spPr>
      </p:pic>
      <p:sp>
        <p:nvSpPr>
          <p:cNvPr id="5" name="Rectangle 4">
            <a:extLst>
              <a:ext uri="{FF2B5EF4-FFF2-40B4-BE49-F238E27FC236}">
                <a16:creationId xmlns:a16="http://schemas.microsoft.com/office/drawing/2014/main" id="{04B19B6E-CE56-4204-93F1-0CFA2AF9CC9D}"/>
              </a:ext>
            </a:extLst>
          </p:cNvPr>
          <p:cNvSpPr/>
          <p:nvPr/>
        </p:nvSpPr>
        <p:spPr>
          <a:xfrm>
            <a:off x="482162" y="6555442"/>
            <a:ext cx="11227676" cy="276999"/>
          </a:xfrm>
          <a:prstGeom prst="rect">
            <a:avLst/>
          </a:prstGeom>
        </p:spPr>
        <p:txBody>
          <a:bodyPr wrap="square">
            <a:spAutoFit/>
          </a:bodyPr>
          <a:lstStyle/>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13091090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0A6968-30AE-45AE-A6F0-5150ECE45273}"/>
              </a:ext>
            </a:extLst>
          </p:cNvPr>
          <p:cNvSpPr>
            <a:spLocks noGrp="1"/>
          </p:cNvSpPr>
          <p:nvPr>
            <p:ph type="title"/>
          </p:nvPr>
        </p:nvSpPr>
        <p:spPr>
          <a:xfrm>
            <a:off x="1146705" y="609601"/>
            <a:ext cx="5364454" cy="1639884"/>
          </a:xfrm>
        </p:spPr>
        <p:txBody>
          <a:bodyPr/>
          <a:lstStyle/>
          <a:p>
            <a:r>
              <a:rPr lang="en-US" dirty="0"/>
              <a:t>Example of an IR task</a:t>
            </a:r>
            <a:br>
              <a:rPr lang="en-US" dirty="0"/>
            </a:br>
            <a:r>
              <a:rPr lang="en-US" dirty="0"/>
              <a:t>(Web search)</a:t>
            </a:r>
            <a:endParaRPr lang="en-GB" dirty="0"/>
          </a:p>
        </p:txBody>
      </p:sp>
      <p:sp>
        <p:nvSpPr>
          <p:cNvPr id="6" name="Text Placeholder 5">
            <a:extLst>
              <a:ext uri="{FF2B5EF4-FFF2-40B4-BE49-F238E27FC236}">
                <a16:creationId xmlns:a16="http://schemas.microsoft.com/office/drawing/2014/main" id="{D94A9E51-10C4-4F82-9E77-1B4A56AD85B6}"/>
              </a:ext>
            </a:extLst>
          </p:cNvPr>
          <p:cNvSpPr>
            <a:spLocks noGrp="1"/>
          </p:cNvSpPr>
          <p:nvPr>
            <p:ph type="body" sz="half" idx="2"/>
          </p:nvPr>
        </p:nvSpPr>
        <p:spPr>
          <a:xfrm>
            <a:off x="1146705" y="2680138"/>
            <a:ext cx="5364454" cy="3111062"/>
          </a:xfrm>
        </p:spPr>
        <p:txBody>
          <a:bodyPr>
            <a:normAutofit lnSpcReduction="10000"/>
          </a:bodyPr>
          <a:lstStyle/>
          <a:p>
            <a:pPr>
              <a:spcBef>
                <a:spcPts val="3600"/>
              </a:spcBef>
            </a:pPr>
            <a:r>
              <a:rPr lang="en-US" sz="2000" dirty="0"/>
              <a:t>User expresses information need as a short textual query</a:t>
            </a:r>
          </a:p>
          <a:p>
            <a:pPr>
              <a:spcBef>
                <a:spcPts val="3600"/>
              </a:spcBef>
            </a:pPr>
            <a:r>
              <a:rPr lang="en-US" sz="2000" dirty="0"/>
              <a:t>The search engine retrieves top relevant web documents as information resources</a:t>
            </a:r>
          </a:p>
          <a:p>
            <a:pPr>
              <a:spcBef>
                <a:spcPts val="3600"/>
              </a:spcBef>
            </a:pPr>
            <a:r>
              <a:rPr lang="en-US" sz="2000" dirty="0"/>
              <a:t>We will use web search as the main example of an IR task in the rest of this lecture</a:t>
            </a:r>
          </a:p>
        </p:txBody>
      </p:sp>
      <p:pic>
        <p:nvPicPr>
          <p:cNvPr id="7" name="Picture 6" descr="Woman, Human, User, Avatar, Female, Yellow">
            <a:extLst>
              <a:ext uri="{FF2B5EF4-FFF2-40B4-BE49-F238E27FC236}">
                <a16:creationId xmlns:a16="http://schemas.microsoft.com/office/drawing/2014/main" id="{9E246E5A-1261-4F3F-8470-89CF0CF89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024" y="1562320"/>
            <a:ext cx="657019" cy="83431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D96344A-AFB2-4281-A337-0195B1C39171}"/>
              </a:ext>
            </a:extLst>
          </p:cNvPr>
          <p:cNvGrpSpPr/>
          <p:nvPr/>
        </p:nvGrpSpPr>
        <p:grpSpPr>
          <a:xfrm>
            <a:off x="6613956" y="3171985"/>
            <a:ext cx="2196662" cy="614574"/>
            <a:chOff x="6766609" y="2773617"/>
            <a:chExt cx="2196662" cy="614574"/>
          </a:xfrm>
        </p:grpSpPr>
        <p:grpSp>
          <p:nvGrpSpPr>
            <p:cNvPr id="8" name="Group 7">
              <a:extLst>
                <a:ext uri="{FF2B5EF4-FFF2-40B4-BE49-F238E27FC236}">
                  <a16:creationId xmlns:a16="http://schemas.microsoft.com/office/drawing/2014/main" id="{E9FFEE5F-4A9C-47AB-8143-5553C22F95AD}"/>
                </a:ext>
              </a:extLst>
            </p:cNvPr>
            <p:cNvGrpSpPr/>
            <p:nvPr/>
          </p:nvGrpSpPr>
          <p:grpSpPr>
            <a:xfrm>
              <a:off x="6766609" y="2773617"/>
              <a:ext cx="2196662" cy="337575"/>
              <a:chOff x="5759714" y="5000381"/>
              <a:chExt cx="3983329" cy="612143"/>
            </a:xfrm>
          </p:grpSpPr>
          <p:pic>
            <p:nvPicPr>
              <p:cNvPr id="9" name="Picture 8">
                <a:extLst>
                  <a:ext uri="{FF2B5EF4-FFF2-40B4-BE49-F238E27FC236}">
                    <a16:creationId xmlns:a16="http://schemas.microsoft.com/office/drawing/2014/main" id="{C3B8FC33-0CD9-4B04-9698-DC5064D20E1E}"/>
                  </a:ext>
                </a:extLst>
              </p:cNvPr>
              <p:cNvPicPr>
                <a:picLocks noChangeAspect="1"/>
              </p:cNvPicPr>
              <p:nvPr/>
            </p:nvPicPr>
            <p:blipFill rotWithShape="1">
              <a:blip r:embed="rId3"/>
              <a:srcRect l="83934"/>
              <a:stretch/>
            </p:blipFill>
            <p:spPr>
              <a:xfrm>
                <a:off x="8571187" y="5000381"/>
                <a:ext cx="1171856" cy="612143"/>
              </a:xfrm>
              <a:prstGeom prst="rect">
                <a:avLst/>
              </a:prstGeom>
            </p:spPr>
          </p:pic>
          <p:pic>
            <p:nvPicPr>
              <p:cNvPr id="10" name="Picture 9">
                <a:extLst>
                  <a:ext uri="{FF2B5EF4-FFF2-40B4-BE49-F238E27FC236}">
                    <a16:creationId xmlns:a16="http://schemas.microsoft.com/office/drawing/2014/main" id="{66049766-7E1F-4FC3-BF28-DBA891B9810B}"/>
                  </a:ext>
                </a:extLst>
              </p:cNvPr>
              <p:cNvPicPr>
                <a:picLocks noChangeAspect="1"/>
              </p:cNvPicPr>
              <p:nvPr/>
            </p:nvPicPr>
            <p:blipFill rotWithShape="1">
              <a:blip r:embed="rId3"/>
              <a:srcRect r="61455"/>
              <a:stretch/>
            </p:blipFill>
            <p:spPr>
              <a:xfrm>
                <a:off x="5759714" y="5000381"/>
                <a:ext cx="2811473" cy="612143"/>
              </a:xfrm>
              <a:prstGeom prst="rect">
                <a:avLst/>
              </a:prstGeom>
            </p:spPr>
          </p:pic>
        </p:grpSp>
        <p:sp>
          <p:nvSpPr>
            <p:cNvPr id="11" name="TextBox 10">
              <a:extLst>
                <a:ext uri="{FF2B5EF4-FFF2-40B4-BE49-F238E27FC236}">
                  <a16:creationId xmlns:a16="http://schemas.microsoft.com/office/drawing/2014/main" id="{477BA343-F3D7-43EB-B9B8-6776C819E294}"/>
                </a:ext>
              </a:extLst>
            </p:cNvPr>
            <p:cNvSpPr txBox="1"/>
            <p:nvPr/>
          </p:nvSpPr>
          <p:spPr>
            <a:xfrm>
              <a:off x="7501038" y="3111192"/>
              <a:ext cx="727805"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query</a:t>
              </a:r>
              <a:endParaRPr kumimoji="0" lang="en-GB" sz="1200" b="0" i="0" u="none" strike="noStrike" kern="0" cap="none" spc="0" normalizeH="0" baseline="0" noProof="0" dirty="0">
                <a:ln>
                  <a:noFill/>
                </a:ln>
                <a:solidFill>
                  <a:sysClr val="windowText" lastClr="000000"/>
                </a:solidFill>
                <a:effectLst/>
                <a:uLnTx/>
                <a:uFillTx/>
              </a:endParaRPr>
            </a:p>
          </p:txBody>
        </p:sp>
      </p:grpSp>
      <p:sp>
        <p:nvSpPr>
          <p:cNvPr id="12" name="Cloud Callout 3">
            <a:extLst>
              <a:ext uri="{FF2B5EF4-FFF2-40B4-BE49-F238E27FC236}">
                <a16:creationId xmlns:a16="http://schemas.microsoft.com/office/drawing/2014/main" id="{C0696B51-F477-4C8B-9AD2-407B23AF7A3C}"/>
              </a:ext>
            </a:extLst>
          </p:cNvPr>
          <p:cNvSpPr/>
          <p:nvPr/>
        </p:nvSpPr>
        <p:spPr>
          <a:xfrm>
            <a:off x="7712287" y="956351"/>
            <a:ext cx="1468499" cy="620337"/>
          </a:xfrm>
          <a:prstGeom prst="cloudCallout">
            <a:avLst>
              <a:gd name="adj1" fmla="val -37416"/>
              <a:gd name="adj2" fmla="val 69458"/>
            </a:avLst>
          </a:prstGeom>
        </p:spPr>
        <p:style>
          <a:lnRef idx="0">
            <a:schemeClr val="accent4"/>
          </a:lnRef>
          <a:fillRef idx="1003">
            <a:schemeClr val="lt1"/>
          </a:fillRef>
          <a:effectRef idx="3">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lumMod val="65000"/>
                    <a:lumOff val="35000"/>
                  </a:schemeClr>
                </a:solidFill>
                <a:effectLst/>
                <a:uLnTx/>
                <a:uFillTx/>
              </a:rPr>
              <a:t>Information need</a:t>
            </a:r>
            <a:endParaRPr kumimoji="0" lang="en-GB" sz="1200" b="0" i="0" u="none" strike="noStrike" kern="0" cap="none" spc="0" normalizeH="0" baseline="0" noProof="0" dirty="0">
              <a:ln>
                <a:noFill/>
              </a:ln>
              <a:solidFill>
                <a:schemeClr val="tx1">
                  <a:lumMod val="65000"/>
                  <a:lumOff val="35000"/>
                </a:schemeClr>
              </a:solidFill>
              <a:effectLst/>
              <a:uLnTx/>
              <a:uFillTx/>
            </a:endParaRPr>
          </a:p>
        </p:txBody>
      </p:sp>
      <p:cxnSp>
        <p:nvCxnSpPr>
          <p:cNvPr id="14" name="Straight Arrow Connector 13">
            <a:extLst>
              <a:ext uri="{FF2B5EF4-FFF2-40B4-BE49-F238E27FC236}">
                <a16:creationId xmlns:a16="http://schemas.microsoft.com/office/drawing/2014/main" id="{D09AFBE3-BD27-469E-A762-E1044FD1E0B5}"/>
              </a:ext>
            </a:extLst>
          </p:cNvPr>
          <p:cNvCxnSpPr>
            <a:cxnSpLocks/>
          </p:cNvCxnSpPr>
          <p:nvPr/>
        </p:nvCxnSpPr>
        <p:spPr>
          <a:xfrm>
            <a:off x="7571383" y="2457206"/>
            <a:ext cx="5391" cy="571078"/>
          </a:xfrm>
          <a:prstGeom prst="straightConnector1">
            <a:avLst/>
          </a:prstGeom>
          <a:ln w="28575">
            <a:solidFill>
              <a:schemeClr val="tx1">
                <a:lumMod val="65000"/>
                <a:lumOff val="35000"/>
              </a:schemeClr>
            </a:solidFill>
            <a:prstDash val="sys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0D96D7F-820C-4604-9F91-863A884E11DF}"/>
              </a:ext>
            </a:extLst>
          </p:cNvPr>
          <p:cNvGrpSpPr/>
          <p:nvPr/>
        </p:nvGrpSpPr>
        <p:grpSpPr>
          <a:xfrm>
            <a:off x="8285665" y="4372304"/>
            <a:ext cx="2213014" cy="2229214"/>
            <a:chOff x="7886272" y="4535214"/>
            <a:chExt cx="2213014" cy="2229214"/>
          </a:xfrm>
        </p:grpSpPr>
        <p:sp>
          <p:nvSpPr>
            <p:cNvPr id="17" name="Rounded Rectangle 8">
              <a:extLst>
                <a:ext uri="{FF2B5EF4-FFF2-40B4-BE49-F238E27FC236}">
                  <a16:creationId xmlns:a16="http://schemas.microsoft.com/office/drawing/2014/main" id="{FD4C1EFF-7515-45CC-B72D-6C47CE38FCCE}"/>
                </a:ext>
              </a:extLst>
            </p:cNvPr>
            <p:cNvSpPr/>
            <p:nvPr/>
          </p:nvSpPr>
          <p:spPr>
            <a:xfrm>
              <a:off x="7886272" y="4535214"/>
              <a:ext cx="2213014" cy="1623848"/>
            </a:xfrm>
            <a:prstGeom prst="roundRect">
              <a:avLst/>
            </a:prstGeom>
            <a:ln/>
          </p:spPr>
          <p:style>
            <a:lnRef idx="0">
              <a:schemeClr val="accent3"/>
            </a:lnRef>
            <a:fillRef idx="1003">
              <a:schemeClr val="lt1"/>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18" name="Picture 17" descr="Picture From Google &lt;strong&gt;Datacenter&lt;/strong&gt;">
              <a:extLst>
                <a:ext uri="{FF2B5EF4-FFF2-40B4-BE49-F238E27FC236}">
                  <a16:creationId xmlns:a16="http://schemas.microsoft.com/office/drawing/2014/main" id="{D6EB851B-D67D-4105-92E3-568C5CE9B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261" y="4678915"/>
              <a:ext cx="2007029" cy="1336445"/>
            </a:xfrm>
            <a:prstGeom prst="ellipse">
              <a:avLst/>
            </a:prstGeom>
            <a:ln>
              <a:noFill/>
            </a:ln>
            <a:effectLst>
              <a:softEdge rad="112500"/>
            </a:effectLst>
          </p:spPr>
        </p:pic>
        <p:sp>
          <p:nvSpPr>
            <p:cNvPr id="19" name="TextBox 18">
              <a:extLst>
                <a:ext uri="{FF2B5EF4-FFF2-40B4-BE49-F238E27FC236}">
                  <a16:creationId xmlns:a16="http://schemas.microsoft.com/office/drawing/2014/main" id="{EF73C295-BF2D-4B5F-B592-12C578C7CE9E}"/>
                </a:ext>
              </a:extLst>
            </p:cNvPr>
            <p:cNvSpPr txBox="1"/>
            <p:nvPr/>
          </p:nvSpPr>
          <p:spPr>
            <a:xfrm>
              <a:off x="7886272" y="6302763"/>
              <a:ext cx="221301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retrieval system indexes a document corpus</a:t>
              </a:r>
              <a:endParaRPr kumimoji="0" lang="en-GB" sz="1200" b="0" i="0" u="none" strike="noStrike" kern="0" cap="none" spc="0" normalizeH="0" baseline="0" noProof="0" dirty="0">
                <a:ln>
                  <a:noFill/>
                </a:ln>
                <a:solidFill>
                  <a:sysClr val="windowText" lastClr="000000"/>
                </a:solidFill>
                <a:effectLst/>
                <a:uLnTx/>
                <a:uFillTx/>
              </a:endParaRPr>
            </a:p>
          </p:txBody>
        </p:sp>
      </p:grpSp>
      <p:cxnSp>
        <p:nvCxnSpPr>
          <p:cNvPr id="23" name="Straight Arrow Connector 22">
            <a:extLst>
              <a:ext uri="{FF2B5EF4-FFF2-40B4-BE49-F238E27FC236}">
                <a16:creationId xmlns:a16="http://schemas.microsoft.com/office/drawing/2014/main" id="{E0DC9428-6151-4D99-BF46-F3F44CD3F504}"/>
              </a:ext>
            </a:extLst>
          </p:cNvPr>
          <p:cNvCxnSpPr>
            <a:cxnSpLocks/>
          </p:cNvCxnSpPr>
          <p:nvPr/>
        </p:nvCxnSpPr>
        <p:spPr>
          <a:xfrm>
            <a:off x="8566328" y="3636888"/>
            <a:ext cx="5391" cy="571078"/>
          </a:xfrm>
          <a:prstGeom prst="straightConnector1">
            <a:avLst/>
          </a:prstGeom>
          <a:ln w="28575">
            <a:solidFill>
              <a:schemeClr val="tx1">
                <a:lumMod val="65000"/>
                <a:lumOff val="35000"/>
              </a:schemeClr>
            </a:solidFill>
            <a:prstDash val="sys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C1F64C7-2ECC-4F7E-8895-1A4C79A3D351}"/>
              </a:ext>
            </a:extLst>
          </p:cNvPr>
          <p:cNvGrpSpPr/>
          <p:nvPr/>
        </p:nvGrpSpPr>
        <p:grpSpPr>
          <a:xfrm>
            <a:off x="9440469" y="1429543"/>
            <a:ext cx="2402561" cy="1861439"/>
            <a:chOff x="3831948" y="3738077"/>
            <a:chExt cx="2862936" cy="2218125"/>
          </a:xfrm>
        </p:grpSpPr>
        <p:pic>
          <p:nvPicPr>
            <p:cNvPr id="24" name="Picture 23">
              <a:extLst>
                <a:ext uri="{FF2B5EF4-FFF2-40B4-BE49-F238E27FC236}">
                  <a16:creationId xmlns:a16="http://schemas.microsoft.com/office/drawing/2014/main" id="{F865A4D7-96F7-4F3C-A22E-5D056F15AFF2}"/>
                </a:ext>
              </a:extLst>
            </p:cNvPr>
            <p:cNvPicPr>
              <a:picLocks noChangeAspect="1"/>
            </p:cNvPicPr>
            <p:nvPr/>
          </p:nvPicPr>
          <p:blipFill rotWithShape="1">
            <a:blip r:embed="rId5"/>
            <a:srcRect r="37415" b="86899"/>
            <a:stretch/>
          </p:blipFill>
          <p:spPr>
            <a:xfrm>
              <a:off x="3990354" y="3907612"/>
              <a:ext cx="1894905" cy="331003"/>
            </a:xfrm>
            <a:prstGeom prst="rect">
              <a:avLst/>
            </a:prstGeom>
          </p:spPr>
        </p:pic>
        <p:pic>
          <p:nvPicPr>
            <p:cNvPr id="25" name="Picture 24">
              <a:extLst>
                <a:ext uri="{FF2B5EF4-FFF2-40B4-BE49-F238E27FC236}">
                  <a16:creationId xmlns:a16="http://schemas.microsoft.com/office/drawing/2014/main" id="{ED42AA77-E7CE-4CA1-A80D-36525BB05CE3}"/>
                </a:ext>
              </a:extLst>
            </p:cNvPr>
            <p:cNvPicPr>
              <a:picLocks noChangeAspect="1"/>
            </p:cNvPicPr>
            <p:nvPr/>
          </p:nvPicPr>
          <p:blipFill rotWithShape="1">
            <a:blip r:embed="rId5"/>
            <a:srcRect t="33497" r="46104" b="14040"/>
            <a:stretch/>
          </p:blipFill>
          <p:spPr>
            <a:xfrm>
              <a:off x="3990354" y="4238615"/>
              <a:ext cx="1631824" cy="1325459"/>
            </a:xfrm>
            <a:prstGeom prst="rect">
              <a:avLst/>
            </a:prstGeom>
          </p:spPr>
        </p:pic>
        <p:pic>
          <p:nvPicPr>
            <p:cNvPr id="26" name="Picture 25">
              <a:extLst>
                <a:ext uri="{FF2B5EF4-FFF2-40B4-BE49-F238E27FC236}">
                  <a16:creationId xmlns:a16="http://schemas.microsoft.com/office/drawing/2014/main" id="{44DB6F13-7617-46E5-82B3-C4970966D3E9}"/>
                </a:ext>
              </a:extLst>
            </p:cNvPr>
            <p:cNvPicPr>
              <a:picLocks noChangeAspect="1"/>
            </p:cNvPicPr>
            <p:nvPr/>
          </p:nvPicPr>
          <p:blipFill rotWithShape="1">
            <a:blip r:embed="rId5"/>
            <a:srcRect l="79705" b="86546"/>
            <a:stretch/>
          </p:blipFill>
          <p:spPr>
            <a:xfrm>
              <a:off x="5885261" y="3903154"/>
              <a:ext cx="614487" cy="339920"/>
            </a:xfrm>
            <a:prstGeom prst="rect">
              <a:avLst/>
            </a:prstGeom>
          </p:spPr>
        </p:pic>
        <p:pic>
          <p:nvPicPr>
            <p:cNvPr id="27" name="Picture 26">
              <a:extLst>
                <a:ext uri="{FF2B5EF4-FFF2-40B4-BE49-F238E27FC236}">
                  <a16:creationId xmlns:a16="http://schemas.microsoft.com/office/drawing/2014/main" id="{E9EF31E8-576B-4AF2-9CCB-7DAD8A26BD1E}"/>
                </a:ext>
              </a:extLst>
            </p:cNvPr>
            <p:cNvPicPr>
              <a:picLocks noChangeAspect="1"/>
            </p:cNvPicPr>
            <p:nvPr/>
          </p:nvPicPr>
          <p:blipFill rotWithShape="1">
            <a:blip r:embed="rId5"/>
            <a:srcRect l="57036" t="14439" r="20822" b="57629"/>
            <a:stretch/>
          </p:blipFill>
          <p:spPr>
            <a:xfrm>
              <a:off x="5690125" y="4238615"/>
              <a:ext cx="670415" cy="705701"/>
            </a:xfrm>
            <a:prstGeom prst="rect">
              <a:avLst/>
            </a:prstGeom>
          </p:spPr>
        </p:pic>
        <p:sp>
          <p:nvSpPr>
            <p:cNvPr id="28" name="Freeform 13">
              <a:extLst>
                <a:ext uri="{FF2B5EF4-FFF2-40B4-BE49-F238E27FC236}">
                  <a16:creationId xmlns:a16="http://schemas.microsoft.com/office/drawing/2014/main" id="{EA5544A3-4880-4D19-AEAC-97957B983BC6}"/>
                </a:ext>
              </a:extLst>
            </p:cNvPr>
            <p:cNvSpPr>
              <a:spLocks/>
            </p:cNvSpPr>
            <p:nvPr/>
          </p:nvSpPr>
          <p:spPr bwMode="auto">
            <a:xfrm flipH="1">
              <a:off x="3831948" y="3738077"/>
              <a:ext cx="2862936" cy="1907574"/>
            </a:xfrm>
            <a:custGeom>
              <a:avLst/>
              <a:gdLst>
                <a:gd name="connsiteX0" fmla="*/ 3144928 w 3324602"/>
                <a:gd name="connsiteY0" fmla="*/ 192735 h 2215183"/>
                <a:gd name="connsiteX1" fmla="*/ 3144928 w 3324602"/>
                <a:gd name="connsiteY1" fmla="*/ 1868111 h 2215183"/>
                <a:gd name="connsiteX2" fmla="*/ 179673 w 3324602"/>
                <a:gd name="connsiteY2" fmla="*/ 1868111 h 2215183"/>
                <a:gd name="connsiteX3" fmla="*/ 179673 w 3324602"/>
                <a:gd name="connsiteY3" fmla="*/ 192735 h 2215183"/>
                <a:gd name="connsiteX4" fmla="*/ 3191157 w 3324602"/>
                <a:gd name="connsiteY4" fmla="*/ 0 h 2215183"/>
                <a:gd name="connsiteX5" fmla="*/ 133446 w 3324602"/>
                <a:gd name="connsiteY5" fmla="*/ 0 h 2215183"/>
                <a:gd name="connsiteX6" fmla="*/ 0 w 3324602"/>
                <a:gd name="connsiteY6" fmla="*/ 133207 h 2215183"/>
                <a:gd name="connsiteX7" fmla="*/ 0 w 3324602"/>
                <a:gd name="connsiteY7" fmla="*/ 2080332 h 2215183"/>
                <a:gd name="connsiteX8" fmla="*/ 133446 w 3324602"/>
                <a:gd name="connsiteY8" fmla="*/ 2215183 h 2215183"/>
                <a:gd name="connsiteX9" fmla="*/ 3191157 w 3324602"/>
                <a:gd name="connsiteY9" fmla="*/ 2215183 h 2215183"/>
                <a:gd name="connsiteX10" fmla="*/ 3324602 w 3324602"/>
                <a:gd name="connsiteY10" fmla="*/ 2080332 h 2215183"/>
                <a:gd name="connsiteX11" fmla="*/ 3324602 w 3324602"/>
                <a:gd name="connsiteY11" fmla="*/ 133207 h 2215183"/>
                <a:gd name="connsiteX12" fmla="*/ 3191157 w 3324602"/>
                <a:gd name="connsiteY12" fmla="*/ 0 h 221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4602" h="2215183">
                  <a:moveTo>
                    <a:pt x="3144928" y="192735"/>
                  </a:moveTo>
                  <a:lnTo>
                    <a:pt x="3144928" y="1868111"/>
                  </a:lnTo>
                  <a:lnTo>
                    <a:pt x="179673" y="1868111"/>
                  </a:lnTo>
                  <a:lnTo>
                    <a:pt x="179673" y="192735"/>
                  </a:lnTo>
                  <a:close/>
                  <a:moveTo>
                    <a:pt x="3191157" y="0"/>
                  </a:moveTo>
                  <a:cubicBezTo>
                    <a:pt x="133446" y="0"/>
                    <a:pt x="133446" y="0"/>
                    <a:pt x="133446" y="0"/>
                  </a:cubicBezTo>
                  <a:cubicBezTo>
                    <a:pt x="59309" y="0"/>
                    <a:pt x="0" y="59203"/>
                    <a:pt x="0" y="133207"/>
                  </a:cubicBezTo>
                  <a:cubicBezTo>
                    <a:pt x="0" y="2080332"/>
                    <a:pt x="0" y="2080332"/>
                    <a:pt x="0" y="2080332"/>
                  </a:cubicBezTo>
                  <a:cubicBezTo>
                    <a:pt x="0" y="2154335"/>
                    <a:pt x="59309" y="2215183"/>
                    <a:pt x="133446" y="2215183"/>
                  </a:cubicBezTo>
                  <a:cubicBezTo>
                    <a:pt x="3191157" y="2215183"/>
                    <a:pt x="3191157" y="2215183"/>
                    <a:pt x="3191157" y="2215183"/>
                  </a:cubicBezTo>
                  <a:cubicBezTo>
                    <a:pt x="3265293" y="2215183"/>
                    <a:pt x="3324602" y="2154335"/>
                    <a:pt x="3324602" y="2080332"/>
                  </a:cubicBezTo>
                  <a:cubicBezTo>
                    <a:pt x="3324602" y="133207"/>
                    <a:pt x="3324602" y="133207"/>
                    <a:pt x="3324602" y="133207"/>
                  </a:cubicBezTo>
                  <a:cubicBezTo>
                    <a:pt x="3324602" y="59203"/>
                    <a:pt x="3265293" y="0"/>
                    <a:pt x="3191157" y="0"/>
                  </a:cubicBezTo>
                  <a:close/>
                </a:path>
              </a:pathLst>
            </a:custGeom>
            <a:ln>
              <a:headEnd/>
              <a:tailEnd/>
            </a:ln>
            <a:extLst/>
          </p:spPr>
          <p:style>
            <a:lnRef idx="1">
              <a:schemeClr val="dk1"/>
            </a:lnRef>
            <a:fillRef idx="1003">
              <a:schemeClr val="dk1"/>
            </a:fillRef>
            <a:effectRef idx="2">
              <a:schemeClr val="dk1"/>
            </a:effectRef>
            <a:fontRef idx="minor">
              <a:schemeClr val="lt1"/>
            </a:fontRef>
          </p:style>
          <p:txBody>
            <a:bodyPr vert="horz" wrap="square" lIns="91427" tIns="45713" rIns="91427" bIns="45713"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a:gsLst>
                    <a:gs pos="83772">
                      <a:schemeClr val="tx1"/>
                    </a:gs>
                    <a:gs pos="42857">
                      <a:schemeClr val="tx1"/>
                    </a:gs>
                  </a:gsLst>
                  <a:lin ang="5400000" scaled="0"/>
                </a:gradFill>
                <a:effectLst/>
                <a:uLnTx/>
                <a:uFillTx/>
                <a:latin typeface="+mj-lt"/>
              </a:endParaRPr>
            </a:p>
          </p:txBody>
        </p:sp>
        <p:sp>
          <p:nvSpPr>
            <p:cNvPr id="29" name="TextBox 28">
              <a:extLst>
                <a:ext uri="{FF2B5EF4-FFF2-40B4-BE49-F238E27FC236}">
                  <a16:creationId xmlns:a16="http://schemas.microsoft.com/office/drawing/2014/main" id="{C7CEBBE4-9F46-45E7-AABA-87A5BB3B87AC}"/>
                </a:ext>
              </a:extLst>
            </p:cNvPr>
            <p:cNvSpPr txBox="1"/>
            <p:nvPr/>
          </p:nvSpPr>
          <p:spPr>
            <a:xfrm>
              <a:off x="3910098" y="5679203"/>
              <a:ext cx="263331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results ranking (document list)</a:t>
              </a:r>
              <a:endParaRPr kumimoji="0" lang="en-GB" sz="1200" b="0" i="0" u="none" strike="noStrike" kern="0" cap="none" spc="0" normalizeH="0" baseline="0" noProof="0" dirty="0">
                <a:ln>
                  <a:noFill/>
                </a:ln>
                <a:solidFill>
                  <a:sysClr val="windowText" lastClr="000000"/>
                </a:solidFill>
                <a:effectLst/>
                <a:uLnTx/>
                <a:uFillTx/>
              </a:endParaRPr>
            </a:p>
          </p:txBody>
        </p:sp>
      </p:grpSp>
      <p:cxnSp>
        <p:nvCxnSpPr>
          <p:cNvPr id="31" name="Straight Arrow Connector 30">
            <a:extLst>
              <a:ext uri="{FF2B5EF4-FFF2-40B4-BE49-F238E27FC236}">
                <a16:creationId xmlns:a16="http://schemas.microsoft.com/office/drawing/2014/main" id="{CF85C4D7-9255-4C6F-AA58-F40C1AEBF458}"/>
              </a:ext>
            </a:extLst>
          </p:cNvPr>
          <p:cNvCxnSpPr>
            <a:cxnSpLocks/>
          </p:cNvCxnSpPr>
          <p:nvPr/>
        </p:nvCxnSpPr>
        <p:spPr>
          <a:xfrm>
            <a:off x="10068037" y="3636888"/>
            <a:ext cx="5391" cy="571078"/>
          </a:xfrm>
          <a:prstGeom prst="straightConnector1">
            <a:avLst/>
          </a:prstGeom>
          <a:ln w="28575">
            <a:solidFill>
              <a:schemeClr val="tx1">
                <a:lumMod val="65000"/>
                <a:lumOff val="35000"/>
              </a:schemeClr>
            </a:solidFill>
            <a:prstDash val="sysDash"/>
            <a:headEnd type="arrow"/>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8FF923C-65CA-457F-83CA-CC123AAA269D}"/>
              </a:ext>
            </a:extLst>
          </p:cNvPr>
          <p:cNvCxnSpPr>
            <a:cxnSpLocks/>
          </p:cNvCxnSpPr>
          <p:nvPr/>
        </p:nvCxnSpPr>
        <p:spPr>
          <a:xfrm>
            <a:off x="7674642" y="1861495"/>
            <a:ext cx="1964658" cy="65425"/>
          </a:xfrm>
          <a:prstGeom prst="straightConnector1">
            <a:avLst/>
          </a:prstGeom>
          <a:ln w="15875">
            <a:solidFill>
              <a:schemeClr val="tx1">
                <a:lumMod val="65000"/>
                <a:lumOff val="35000"/>
              </a:schemeClr>
            </a:solidFill>
            <a:prstDash val="dash"/>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058D490-9EB3-441D-8E80-E687EF4ECAB1}"/>
              </a:ext>
            </a:extLst>
          </p:cNvPr>
          <p:cNvSpPr/>
          <p:nvPr/>
        </p:nvSpPr>
        <p:spPr>
          <a:xfrm>
            <a:off x="7947962" y="1971208"/>
            <a:ext cx="1550426"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Relevance (documents satisfy </a:t>
            </a:r>
            <a:br>
              <a:rPr kumimoji="0" lang="en-US" sz="1200" b="0" i="0" u="none" strike="noStrike" kern="0" cap="none" spc="0" normalizeH="0" baseline="0" noProof="0" dirty="0">
                <a:ln>
                  <a:noFill/>
                </a:ln>
                <a:solidFill>
                  <a:sysClr val="windowText" lastClr="000000"/>
                </a:solidFill>
                <a:effectLst/>
                <a:uLnTx/>
                <a:uFillTx/>
              </a:rPr>
            </a:br>
            <a:r>
              <a:rPr kumimoji="0" lang="en-US" sz="1200" b="0" i="0" u="none" strike="noStrike" kern="0" cap="none" spc="0" normalizeH="0" baseline="0" noProof="0" dirty="0">
                <a:ln>
                  <a:noFill/>
                </a:ln>
                <a:solidFill>
                  <a:sysClr val="windowText" lastClr="000000"/>
                </a:solidFill>
                <a:effectLst/>
                <a:uLnTx/>
                <a:uFillTx/>
              </a:rPr>
              <a:t>information need)</a:t>
            </a:r>
          </a:p>
        </p:txBody>
      </p:sp>
    </p:spTree>
    <p:extLst>
      <p:ext uri="{BB962C8B-B14F-4D97-AF65-F5344CB8AC3E}">
        <p14:creationId xmlns:p14="http://schemas.microsoft.com/office/powerpoint/2010/main" val="19303647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169298-E434-4253-8D1E-D84CD2B88D1D}"/>
              </a:ext>
            </a:extLst>
          </p:cNvPr>
          <p:cNvSpPr>
            <a:spLocks noGrp="1"/>
          </p:cNvSpPr>
          <p:nvPr>
            <p:ph type="title"/>
          </p:nvPr>
        </p:nvSpPr>
        <p:spPr>
          <a:xfrm>
            <a:off x="1141413" y="817510"/>
            <a:ext cx="9905998" cy="1279578"/>
          </a:xfrm>
        </p:spPr>
        <p:txBody>
          <a:bodyPr>
            <a:normAutofit/>
          </a:bodyPr>
          <a:lstStyle/>
          <a:p>
            <a:r>
              <a:rPr lang="en-US" sz="3200" dirty="0"/>
              <a:t>Query: Cambridge     </a:t>
            </a:r>
            <a:r>
              <a:rPr lang="en-US" sz="2000" dirty="0"/>
              <a:t>(</a:t>
            </a:r>
            <a:r>
              <a:rPr lang="en-US" sz="2000" cap="none" dirty="0"/>
              <a:t>Font size is a function of term-term cosine similarity</a:t>
            </a:r>
            <a:r>
              <a:rPr lang="en-US" sz="2000" dirty="0"/>
              <a:t>)</a:t>
            </a:r>
            <a:endParaRPr lang="en-GB" sz="3200" dirty="0"/>
          </a:p>
        </p:txBody>
      </p:sp>
      <p:sp>
        <p:nvSpPr>
          <p:cNvPr id="10" name="Content Placeholder 9">
            <a:extLst>
              <a:ext uri="{FF2B5EF4-FFF2-40B4-BE49-F238E27FC236}">
                <a16:creationId xmlns:a16="http://schemas.microsoft.com/office/drawing/2014/main" id="{7F285A35-ABE9-4745-98C1-C455CC869F5C}"/>
              </a:ext>
            </a:extLst>
          </p:cNvPr>
          <p:cNvSpPr>
            <a:spLocks noGrp="1"/>
          </p:cNvSpPr>
          <p:nvPr>
            <p:ph idx="1"/>
          </p:nvPr>
        </p:nvSpPr>
        <p:spPr>
          <a:xfrm>
            <a:off x="1141411" y="5143145"/>
            <a:ext cx="9905999" cy="838884"/>
          </a:xfrm>
        </p:spPr>
        <p:txBody>
          <a:bodyPr>
            <a:normAutofit fontScale="92500" lnSpcReduction="10000"/>
          </a:bodyPr>
          <a:lstStyle/>
          <a:p>
            <a:pPr marL="0" indent="0">
              <a:buNone/>
            </a:pPr>
            <a:r>
              <a:rPr lang="en-US" dirty="0"/>
              <a:t>A passage about giraffes, however, obviously looks non-relevant in the embedding space…</a:t>
            </a:r>
            <a:endParaRPr lang="en-GB" dirty="0"/>
          </a:p>
        </p:txBody>
      </p:sp>
      <p:pic>
        <p:nvPicPr>
          <p:cNvPr id="11" name="Content Placeholder 4">
            <a:extLst>
              <a:ext uri="{FF2B5EF4-FFF2-40B4-BE49-F238E27FC236}">
                <a16:creationId xmlns:a16="http://schemas.microsoft.com/office/drawing/2014/main" id="{2C9EFF1D-A8E3-4B5C-9458-05454C13F5D9}"/>
              </a:ext>
            </a:extLst>
          </p:cNvPr>
          <p:cNvPicPr>
            <a:picLocks noChangeAspect="1"/>
          </p:cNvPicPr>
          <p:nvPr/>
        </p:nvPicPr>
        <p:blipFill rotWithShape="1">
          <a:blip r:embed="rId2"/>
          <a:srcRect t="55080" b="25560"/>
          <a:stretch/>
        </p:blipFill>
        <p:spPr>
          <a:xfrm>
            <a:off x="1141411" y="2513086"/>
            <a:ext cx="9905999" cy="1810633"/>
          </a:xfrm>
          <a:prstGeom prst="rect">
            <a:avLst/>
          </a:prstGeom>
        </p:spPr>
      </p:pic>
      <p:sp>
        <p:nvSpPr>
          <p:cNvPr id="5" name="Rectangle 4">
            <a:extLst>
              <a:ext uri="{FF2B5EF4-FFF2-40B4-BE49-F238E27FC236}">
                <a16:creationId xmlns:a16="http://schemas.microsoft.com/office/drawing/2014/main" id="{0FF821C6-E5D8-4CDF-9B96-70F0748E8553}"/>
              </a:ext>
            </a:extLst>
          </p:cNvPr>
          <p:cNvSpPr/>
          <p:nvPr/>
        </p:nvSpPr>
        <p:spPr>
          <a:xfrm>
            <a:off x="482162" y="6555442"/>
            <a:ext cx="11227676" cy="276999"/>
          </a:xfrm>
          <a:prstGeom prst="rect">
            <a:avLst/>
          </a:prstGeom>
        </p:spPr>
        <p:txBody>
          <a:bodyPr wrap="square">
            <a:spAutoFit/>
          </a:bodyPr>
          <a:lstStyle/>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41851508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169298-E434-4253-8D1E-D84CD2B88D1D}"/>
              </a:ext>
            </a:extLst>
          </p:cNvPr>
          <p:cNvSpPr>
            <a:spLocks noGrp="1"/>
          </p:cNvSpPr>
          <p:nvPr>
            <p:ph type="title"/>
          </p:nvPr>
        </p:nvSpPr>
        <p:spPr>
          <a:xfrm>
            <a:off x="1141413" y="817510"/>
            <a:ext cx="9905998" cy="1279578"/>
          </a:xfrm>
        </p:spPr>
        <p:txBody>
          <a:bodyPr>
            <a:normAutofit/>
          </a:bodyPr>
          <a:lstStyle/>
          <a:p>
            <a:r>
              <a:rPr lang="en-US" sz="3200" dirty="0"/>
              <a:t>Query: Cambridge     </a:t>
            </a:r>
            <a:r>
              <a:rPr lang="en-US" sz="2000" dirty="0"/>
              <a:t>(</a:t>
            </a:r>
            <a:r>
              <a:rPr lang="en-US" sz="2000" cap="none" dirty="0"/>
              <a:t>Font size is a function of term-term cosine similarity</a:t>
            </a:r>
            <a:r>
              <a:rPr lang="en-US" sz="2000" dirty="0"/>
              <a:t>)</a:t>
            </a:r>
            <a:endParaRPr lang="en-GB" sz="3200" dirty="0"/>
          </a:p>
        </p:txBody>
      </p:sp>
      <p:sp>
        <p:nvSpPr>
          <p:cNvPr id="10" name="Content Placeholder 9">
            <a:extLst>
              <a:ext uri="{FF2B5EF4-FFF2-40B4-BE49-F238E27FC236}">
                <a16:creationId xmlns:a16="http://schemas.microsoft.com/office/drawing/2014/main" id="{7F285A35-ABE9-4745-98C1-C455CC869F5C}"/>
              </a:ext>
            </a:extLst>
          </p:cNvPr>
          <p:cNvSpPr>
            <a:spLocks noGrp="1"/>
          </p:cNvSpPr>
          <p:nvPr>
            <p:ph idx="1"/>
          </p:nvPr>
        </p:nvSpPr>
        <p:spPr>
          <a:xfrm>
            <a:off x="1141411" y="5143144"/>
            <a:ext cx="9905999" cy="1275823"/>
          </a:xfrm>
        </p:spPr>
        <p:txBody>
          <a:bodyPr>
            <a:normAutofit fontScale="77500" lnSpcReduction="20000"/>
          </a:bodyPr>
          <a:lstStyle/>
          <a:p>
            <a:pPr marL="0" indent="0">
              <a:buNone/>
            </a:pPr>
            <a:r>
              <a:rPr lang="en-US" dirty="0"/>
              <a:t>But the embedding based matching model is more robust to the same passage when “giraffe” is replaced by “Cambridge”—a trick that would fool exact term based IR models. In a sense, the embedding based model ranks this passage low because </a:t>
            </a:r>
            <a:r>
              <a:rPr lang="en-GB" dirty="0"/>
              <a:t>Cambridge is not "an African even-toed ungulate mammal“.</a:t>
            </a:r>
          </a:p>
        </p:txBody>
      </p:sp>
      <p:pic>
        <p:nvPicPr>
          <p:cNvPr id="11" name="Content Placeholder 4">
            <a:extLst>
              <a:ext uri="{FF2B5EF4-FFF2-40B4-BE49-F238E27FC236}">
                <a16:creationId xmlns:a16="http://schemas.microsoft.com/office/drawing/2014/main" id="{2C9EFF1D-A8E3-4B5C-9458-05454C13F5D9}"/>
              </a:ext>
            </a:extLst>
          </p:cNvPr>
          <p:cNvPicPr>
            <a:picLocks noChangeAspect="1"/>
          </p:cNvPicPr>
          <p:nvPr/>
        </p:nvPicPr>
        <p:blipFill rotWithShape="1">
          <a:blip r:embed="rId2"/>
          <a:srcRect t="74404" b="-90"/>
          <a:stretch/>
        </p:blipFill>
        <p:spPr>
          <a:xfrm>
            <a:off x="1141411" y="2222416"/>
            <a:ext cx="9905999" cy="2402338"/>
          </a:xfrm>
          <a:prstGeom prst="rect">
            <a:avLst/>
          </a:prstGeom>
        </p:spPr>
      </p:pic>
      <p:sp>
        <p:nvSpPr>
          <p:cNvPr id="5" name="Rectangle 4">
            <a:extLst>
              <a:ext uri="{FF2B5EF4-FFF2-40B4-BE49-F238E27FC236}">
                <a16:creationId xmlns:a16="http://schemas.microsoft.com/office/drawing/2014/main" id="{04B19B6E-CE56-4204-93F1-0CFA2AF9CC9D}"/>
              </a:ext>
            </a:extLst>
          </p:cNvPr>
          <p:cNvSpPr/>
          <p:nvPr/>
        </p:nvSpPr>
        <p:spPr>
          <a:xfrm>
            <a:off x="482162" y="6555442"/>
            <a:ext cx="11227676" cy="276999"/>
          </a:xfrm>
          <a:prstGeom prst="rect">
            <a:avLst/>
          </a:prstGeom>
        </p:spPr>
        <p:txBody>
          <a:bodyPr wrap="square">
            <a:spAutoFit/>
          </a:bodyPr>
          <a:lstStyle/>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37519869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AE62F-1CE4-41C5-AB71-D70F4D32151B}"/>
              </a:ext>
            </a:extLst>
          </p:cNvPr>
          <p:cNvSpPr>
            <a:spLocks noGrp="1"/>
          </p:cNvSpPr>
          <p:nvPr>
            <p:ph type="body" sz="half" idx="2"/>
          </p:nvPr>
        </p:nvSpPr>
        <p:spPr>
          <a:xfrm>
            <a:off x="5922405" y="1043027"/>
            <a:ext cx="5725508" cy="4608894"/>
          </a:xfrm>
        </p:spPr>
        <p:txBody>
          <a:bodyPr anchor="t">
            <a:normAutofit fontScale="92500" lnSpcReduction="10000"/>
          </a:bodyPr>
          <a:lstStyle/>
          <a:p>
            <a:pPr>
              <a:spcBef>
                <a:spcPts val="1800"/>
              </a:spcBef>
            </a:pPr>
            <a:r>
              <a:rPr lang="en-US" sz="2800" dirty="0"/>
              <a:t>E.g.,</a:t>
            </a:r>
          </a:p>
          <a:p>
            <a:pPr>
              <a:spcBef>
                <a:spcPts val="1800"/>
              </a:spcBef>
            </a:pPr>
            <a:r>
              <a:rPr lang="en-GB" sz="2800" dirty="0"/>
              <a:t>Generalized Language Model </a:t>
            </a:r>
            <a:r>
              <a:rPr lang="en-GB" sz="2000" dirty="0"/>
              <a:t>[Ganguly et al., 2015]</a:t>
            </a:r>
          </a:p>
          <a:p>
            <a:pPr lvl="0">
              <a:spcBef>
                <a:spcPts val="1800"/>
              </a:spcBef>
            </a:pPr>
            <a:r>
              <a:rPr lang="en-GB" sz="2800" dirty="0">
                <a:solidFill>
                  <a:prstClr val="black"/>
                </a:solidFill>
              </a:rPr>
              <a:t>Neural Translation Language Model </a:t>
            </a:r>
            <a:r>
              <a:rPr lang="en-GB" sz="2000" dirty="0">
                <a:solidFill>
                  <a:prstClr val="black"/>
                </a:solidFill>
              </a:rPr>
              <a:t>[Zuccon et al., 2015]</a:t>
            </a:r>
            <a:endParaRPr lang="en-GB" sz="2000" dirty="0"/>
          </a:p>
          <a:p>
            <a:pPr>
              <a:spcBef>
                <a:spcPts val="1800"/>
              </a:spcBef>
            </a:pPr>
            <a:r>
              <a:rPr lang="en-GB" sz="2800" dirty="0"/>
              <a:t>Average term embeddings </a:t>
            </a:r>
            <a:r>
              <a:rPr lang="en-GB" sz="2000" dirty="0"/>
              <a:t>[Le and Mikolov, 2014, Nalisnick et al., 2016, Zamani and Croft, 2016, and others]</a:t>
            </a:r>
          </a:p>
          <a:p>
            <a:pPr>
              <a:spcBef>
                <a:spcPts val="1800"/>
              </a:spcBef>
            </a:pPr>
            <a:r>
              <a:rPr lang="en-US" sz="2800" dirty="0"/>
              <a:t>Word</a:t>
            </a:r>
            <a:r>
              <a:rPr lang="en-GB" sz="2800" dirty="0"/>
              <a:t> mover’s distance </a:t>
            </a:r>
            <a:r>
              <a:rPr lang="en-GB" sz="2100" dirty="0"/>
              <a:t>[]</a:t>
            </a:r>
          </a:p>
        </p:txBody>
      </p:sp>
      <p:sp>
        <p:nvSpPr>
          <p:cNvPr id="29" name="Rectangle 28">
            <a:extLst>
              <a:ext uri="{FF2B5EF4-FFF2-40B4-BE49-F238E27FC236}">
                <a16:creationId xmlns:a16="http://schemas.microsoft.com/office/drawing/2014/main" id="{88FB9FFA-3B1E-4ED9-BB89-6CB57FEF0199}"/>
              </a:ext>
            </a:extLst>
          </p:cNvPr>
          <p:cNvSpPr/>
          <p:nvPr/>
        </p:nvSpPr>
        <p:spPr>
          <a:xfrm>
            <a:off x="482162" y="5834808"/>
            <a:ext cx="11227676" cy="1015663"/>
          </a:xfrm>
          <a:prstGeom prst="rect">
            <a:avLst/>
          </a:prstGeom>
        </p:spPr>
        <p:txBody>
          <a:bodyPr wrap="square">
            <a:spAutoFit/>
          </a:bodyPr>
          <a:lstStyle/>
          <a:p>
            <a:pPr lvl="0" algn="ctr" defTabSz="914400">
              <a:defRPr/>
            </a:pPr>
            <a:r>
              <a:rPr lang="en-GB" sz="1200" dirty="0"/>
              <a:t>Debasis Ganguly, Dwaipayan Roy, </a:t>
            </a:r>
            <a:r>
              <a:rPr lang="en-GB" sz="1200" dirty="0" err="1"/>
              <a:t>Mandar</a:t>
            </a:r>
            <a:r>
              <a:rPr lang="en-GB" sz="1200" dirty="0"/>
              <a:t> Mitra, and Gareth JF Jones. </a:t>
            </a:r>
            <a:r>
              <a:rPr lang="en-GB" sz="1200" dirty="0">
                <a:hlinkClick r:id="rId2"/>
              </a:rPr>
              <a:t>Word embedding based generalized language model for information retrieval</a:t>
            </a:r>
            <a:r>
              <a:rPr lang="en-GB" sz="1200" dirty="0"/>
              <a:t>. In SIGIR, 2015.</a:t>
            </a:r>
          </a:p>
          <a:p>
            <a:pPr algn="ctr" defTabSz="914400">
              <a:defRPr/>
            </a:pPr>
            <a:r>
              <a:rPr lang="en-GB" sz="1200" dirty="0"/>
              <a:t>Guido Zuccon, Bevan Koopman, Peter </a:t>
            </a:r>
            <a:r>
              <a:rPr lang="en-GB" sz="1200" dirty="0" err="1"/>
              <a:t>Bruza</a:t>
            </a:r>
            <a:r>
              <a:rPr lang="en-GB" sz="1200" dirty="0"/>
              <a:t>, and Leif Azzopardi. </a:t>
            </a:r>
            <a:r>
              <a:rPr lang="en-GB" sz="1200" dirty="0">
                <a:hlinkClick r:id="rId3"/>
              </a:rPr>
              <a:t>Integrating and evaluating neural word embeddings in information retrieval</a:t>
            </a:r>
            <a:r>
              <a:rPr lang="en-GB" sz="1200" dirty="0"/>
              <a:t>. In ADCS, 2015.</a:t>
            </a:r>
          </a:p>
          <a:p>
            <a:pPr lvl="0" algn="ctr" defTabSz="914400">
              <a:defRPr/>
            </a:pPr>
            <a:r>
              <a:rPr lang="en-GB" sz="1200" dirty="0"/>
              <a:t>Quoc V Le and Tomas Mikolov. </a:t>
            </a:r>
            <a:r>
              <a:rPr lang="en-GB" sz="1200" dirty="0">
                <a:hlinkClick r:id="rId4"/>
              </a:rPr>
              <a:t>Distributed representations of sentences and documents</a:t>
            </a:r>
            <a:r>
              <a:rPr lang="en-GB" sz="1200" dirty="0"/>
              <a:t>. In ICML, 2014.</a:t>
            </a:r>
          </a:p>
          <a:p>
            <a:pPr lvl="0" algn="ctr" defTabSz="914400">
              <a:defRPr/>
            </a:pPr>
            <a:r>
              <a:rPr lang="en-GB" sz="1200" dirty="0"/>
              <a:t>Eric Nalisnick, Bhaskar Mitra, Nick Craswell, and Rich Caruana. </a:t>
            </a:r>
            <a:r>
              <a:rPr lang="en-GB" sz="1200" dirty="0">
                <a:hlinkClick r:id="rId5"/>
              </a:rPr>
              <a:t>Improving document ranking with dual word embeddings</a:t>
            </a:r>
            <a:r>
              <a:rPr lang="en-GB" sz="1200" dirty="0"/>
              <a:t>. In WWW, 2016.</a:t>
            </a:r>
          </a:p>
          <a:p>
            <a:pPr lvl="0" algn="ctr" defTabSz="914400">
              <a:defRPr/>
            </a:pPr>
            <a:r>
              <a:rPr lang="en-GB" sz="1200" dirty="0"/>
              <a:t>Hamed Zamani and W Bruce Croft. </a:t>
            </a:r>
            <a:r>
              <a:rPr lang="en-GB" sz="1200" dirty="0">
                <a:hlinkClick r:id="rId6"/>
              </a:rPr>
              <a:t>Estimating embedding vectors for queries</a:t>
            </a:r>
            <a:r>
              <a:rPr lang="en-GB" sz="1200" dirty="0"/>
              <a:t>. In ICTIR, 2016.</a:t>
            </a:r>
            <a:endParaRPr kumimoji="0" lang="en-GB" sz="1200" b="0" i="0" u="none" strike="noStrike" kern="0" cap="none" spc="0" normalizeH="0" baseline="0" noProof="0" dirty="0">
              <a:ln>
                <a:noFill/>
              </a:ln>
              <a:solidFill>
                <a:prstClr val="black"/>
              </a:solidFill>
              <a:effectLst/>
              <a:uLnTx/>
              <a:uFillTx/>
            </a:endParaRPr>
          </a:p>
        </p:txBody>
      </p:sp>
      <p:sp>
        <p:nvSpPr>
          <p:cNvPr id="7" name="Content Placeholder 2">
            <a:extLst>
              <a:ext uri="{FF2B5EF4-FFF2-40B4-BE49-F238E27FC236}">
                <a16:creationId xmlns:a16="http://schemas.microsoft.com/office/drawing/2014/main" id="{B23571FB-BE9A-41B9-8CC1-E852EB1B1E07}"/>
              </a:ext>
            </a:extLst>
          </p:cNvPr>
          <p:cNvSpPr txBox="1">
            <a:spLocks/>
          </p:cNvSpPr>
          <p:nvPr/>
        </p:nvSpPr>
        <p:spPr>
          <a:xfrm>
            <a:off x="220954" y="4734112"/>
            <a:ext cx="4878389" cy="958811"/>
          </a:xfrm>
          <a:prstGeom prst="round2DiagRect">
            <a:avLst>
              <a:gd name="adj1" fmla="val 5608"/>
              <a:gd name="adj2" fmla="val 0"/>
            </a:avLst>
          </a:prstGeom>
          <a:noFill/>
          <a:ln w="19050" cap="sq">
            <a:noFill/>
            <a:miter lim="800000"/>
          </a:ln>
          <a:effectLst/>
        </p:spPr>
        <p:txBody>
          <a:bodyPr vert="horz" lIns="91440" tIns="45720" rIns="91440" bIns="45720" rtlCol="0" anchor="t">
            <a:normAutofit fontScale="77500" lnSpcReduction="2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9pPr>
          </a:lstStyle>
          <a:p>
            <a:pPr algn="ctr"/>
            <a:r>
              <a:rPr lang="en-GB" dirty="0"/>
              <a:t>Compare query and document directly in the embedding space</a:t>
            </a:r>
          </a:p>
        </p:txBody>
      </p:sp>
      <p:pic>
        <p:nvPicPr>
          <p:cNvPr id="8" name="Content Placeholder 7">
            <a:extLst>
              <a:ext uri="{FF2B5EF4-FFF2-40B4-BE49-F238E27FC236}">
                <a16:creationId xmlns:a16="http://schemas.microsoft.com/office/drawing/2014/main" id="{3453ADE8-1288-42F0-9C33-CDC6B5FA8650}"/>
              </a:ext>
            </a:extLst>
          </p:cNvPr>
          <p:cNvPicPr>
            <a:picLocks noChangeAspect="1"/>
          </p:cNvPicPr>
          <p:nvPr/>
        </p:nvPicPr>
        <p:blipFill>
          <a:blip r:embed="rId7"/>
          <a:stretch>
            <a:fillRect/>
          </a:stretch>
        </p:blipFill>
        <p:spPr>
          <a:xfrm>
            <a:off x="928522" y="1043026"/>
            <a:ext cx="3463256" cy="3541712"/>
          </a:xfrm>
          <a:prstGeom prst="rect">
            <a:avLst/>
          </a:prstGeom>
        </p:spPr>
      </p:pic>
      <p:sp>
        <p:nvSpPr>
          <p:cNvPr id="9" name="TextBox 8">
            <a:extLst>
              <a:ext uri="{FF2B5EF4-FFF2-40B4-BE49-F238E27FC236}">
                <a16:creationId xmlns:a16="http://schemas.microsoft.com/office/drawing/2014/main" id="{32BE1CF0-8E0E-453E-B16D-FACB23CB1147}"/>
              </a:ext>
            </a:extLst>
          </p:cNvPr>
          <p:cNvSpPr txBox="1"/>
          <p:nvPr/>
        </p:nvSpPr>
        <p:spPr>
          <a:xfrm>
            <a:off x="1940178" y="1468714"/>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53744196"/>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80826FD-8889-4866-B0DE-57DF6BE8A021}"/>
              </a:ext>
            </a:extLst>
          </p:cNvPr>
          <p:cNvSpPr txBox="1">
            <a:spLocks/>
          </p:cNvSpPr>
          <p:nvPr/>
        </p:nvSpPr>
        <p:spPr>
          <a:xfrm>
            <a:off x="1141408" y="5801293"/>
            <a:ext cx="4878389" cy="958811"/>
          </a:xfrm>
          <a:prstGeom prst="round2DiagRect">
            <a:avLst>
              <a:gd name="adj1" fmla="val 5608"/>
              <a:gd name="adj2" fmla="val 0"/>
            </a:avLst>
          </a:prstGeom>
          <a:noFill/>
          <a:ln w="19050" cap="sq">
            <a:noFill/>
            <a:miter lim="800000"/>
          </a:ln>
          <a:effectLst/>
        </p:spPr>
        <p:txBody>
          <a:bodyPr vert="horz" lIns="91440" tIns="45720" rIns="91440" bIns="45720" rtlCol="0" anchor="t">
            <a:normAutofit lnSpcReduction="1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9pPr>
          </a:lstStyle>
          <a:p>
            <a:pPr algn="ctr"/>
            <a:r>
              <a:rPr lang="en-GB" sz="2400" dirty="0"/>
              <a:t>Compare query and document directly in the embedding space</a:t>
            </a:r>
          </a:p>
        </p:txBody>
      </p:sp>
      <p:sp>
        <p:nvSpPr>
          <p:cNvPr id="2" name="Title 1">
            <a:extLst>
              <a:ext uri="{FF2B5EF4-FFF2-40B4-BE49-F238E27FC236}">
                <a16:creationId xmlns:a16="http://schemas.microsoft.com/office/drawing/2014/main" id="{F8B5B55C-C119-4C9D-97E9-461CCEB0F474}"/>
              </a:ext>
            </a:extLst>
          </p:cNvPr>
          <p:cNvSpPr>
            <a:spLocks noGrp="1"/>
          </p:cNvSpPr>
          <p:nvPr>
            <p:ph type="title"/>
          </p:nvPr>
        </p:nvSpPr>
        <p:spPr/>
        <p:txBody>
          <a:bodyPr>
            <a:normAutofit/>
          </a:bodyPr>
          <a:lstStyle/>
          <a:p>
            <a:r>
              <a:rPr lang="en-US" dirty="0"/>
              <a:t>Popular approaches to incorporating term embeddings for matching</a:t>
            </a:r>
            <a:endParaRPr lang="en-GB" dirty="0"/>
          </a:p>
        </p:txBody>
      </p:sp>
      <p:sp>
        <p:nvSpPr>
          <p:cNvPr id="4" name="Content Placeholder 3">
            <a:extLst>
              <a:ext uri="{FF2B5EF4-FFF2-40B4-BE49-F238E27FC236}">
                <a16:creationId xmlns:a16="http://schemas.microsoft.com/office/drawing/2014/main" id="{9AEB3273-37DD-4BBE-9BDC-4F48B822A462}"/>
              </a:ext>
            </a:extLst>
          </p:cNvPr>
          <p:cNvSpPr>
            <a:spLocks noGrp="1"/>
          </p:cNvSpPr>
          <p:nvPr>
            <p:ph sz="half" idx="2"/>
          </p:nvPr>
        </p:nvSpPr>
        <p:spPr>
          <a:xfrm>
            <a:off x="6172200" y="5801294"/>
            <a:ext cx="4875211" cy="958811"/>
          </a:xfrm>
        </p:spPr>
        <p:txBody>
          <a:bodyPr>
            <a:normAutofit lnSpcReduction="10000"/>
          </a:bodyPr>
          <a:lstStyle/>
          <a:p>
            <a:pPr marL="0" indent="0" algn="ctr">
              <a:buNone/>
            </a:pPr>
            <a:r>
              <a:rPr lang="en-GB" dirty="0"/>
              <a:t>Use embeddings to generate suitable query expansions</a:t>
            </a:r>
          </a:p>
        </p:txBody>
      </p:sp>
      <p:pic>
        <p:nvPicPr>
          <p:cNvPr id="5" name="Content Placeholder 7">
            <a:extLst>
              <a:ext uri="{FF2B5EF4-FFF2-40B4-BE49-F238E27FC236}">
                <a16:creationId xmlns:a16="http://schemas.microsoft.com/office/drawing/2014/main" id="{98ABF69D-3EF4-4AEF-B15B-3076DA446DFB}"/>
              </a:ext>
            </a:extLst>
          </p:cNvPr>
          <p:cNvPicPr>
            <a:picLocks noChangeAspect="1"/>
          </p:cNvPicPr>
          <p:nvPr/>
        </p:nvPicPr>
        <p:blipFill>
          <a:blip r:embed="rId2"/>
          <a:stretch>
            <a:fillRect/>
          </a:stretch>
        </p:blipFill>
        <p:spPr>
          <a:xfrm>
            <a:off x="1848978" y="2110208"/>
            <a:ext cx="3463256" cy="3541712"/>
          </a:xfrm>
          <a:prstGeom prst="rect">
            <a:avLst/>
          </a:prstGeom>
        </p:spPr>
      </p:pic>
      <p:pic>
        <p:nvPicPr>
          <p:cNvPr id="6" name="Content Placeholder 8">
            <a:extLst>
              <a:ext uri="{FF2B5EF4-FFF2-40B4-BE49-F238E27FC236}">
                <a16:creationId xmlns:a16="http://schemas.microsoft.com/office/drawing/2014/main" id="{2918BCA0-3303-4C71-98AF-B28F6FFE1F4C}"/>
              </a:ext>
            </a:extLst>
          </p:cNvPr>
          <p:cNvPicPr>
            <a:picLocks noChangeAspect="1"/>
          </p:cNvPicPr>
          <p:nvPr/>
        </p:nvPicPr>
        <p:blipFill>
          <a:blip r:embed="rId3"/>
          <a:stretch>
            <a:fillRect/>
          </a:stretch>
        </p:blipFill>
        <p:spPr>
          <a:xfrm>
            <a:off x="6910779" y="2110208"/>
            <a:ext cx="3398054" cy="3541712"/>
          </a:xfrm>
          <a:prstGeom prst="rect">
            <a:avLst/>
          </a:prstGeom>
        </p:spPr>
      </p:pic>
      <p:sp>
        <p:nvSpPr>
          <p:cNvPr id="7" name="TextBox 6">
            <a:extLst>
              <a:ext uri="{FF2B5EF4-FFF2-40B4-BE49-F238E27FC236}">
                <a16:creationId xmlns:a16="http://schemas.microsoft.com/office/drawing/2014/main" id="{63AEAC0D-8E85-4D96-A19E-E5770E8F29AF}"/>
              </a:ext>
            </a:extLst>
          </p:cNvPr>
          <p:cNvSpPr txBox="1"/>
          <p:nvPr/>
        </p:nvSpPr>
        <p:spPr>
          <a:xfrm>
            <a:off x="2860634" y="2535896"/>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E4747861-1E60-46B9-B714-8F515C3A8E89}"/>
              </a:ext>
            </a:extLst>
          </p:cNvPr>
          <p:cNvSpPr txBox="1"/>
          <p:nvPr/>
        </p:nvSpPr>
        <p:spPr>
          <a:xfrm>
            <a:off x="7889835" y="2591406"/>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59503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
        <p159:morph option="byObject"/>
      </p:transition>
    </mc:Choice>
    <mc:Fallback xmlns="">
      <p:transition spd="slow" advTm="5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B55C-C119-4C9D-97E9-461CCEB0F474}"/>
              </a:ext>
            </a:extLst>
          </p:cNvPr>
          <p:cNvSpPr>
            <a:spLocks noGrp="1"/>
          </p:cNvSpPr>
          <p:nvPr>
            <p:ph type="title"/>
          </p:nvPr>
        </p:nvSpPr>
        <p:spPr>
          <a:xfrm>
            <a:off x="1007424" y="1200869"/>
            <a:ext cx="5164776" cy="1478570"/>
          </a:xfrm>
        </p:spPr>
        <p:txBody>
          <a:bodyPr>
            <a:normAutofit fontScale="90000"/>
          </a:bodyPr>
          <a:lstStyle/>
          <a:p>
            <a:r>
              <a:rPr lang="en-US" dirty="0"/>
              <a:t>Query expansion using term embeddings</a:t>
            </a:r>
            <a:endParaRPr lang="en-GB" dirty="0"/>
          </a:p>
        </p:txBody>
      </p:sp>
      <p:sp>
        <p:nvSpPr>
          <p:cNvPr id="4" name="Content Placeholder 3">
            <a:extLst>
              <a:ext uri="{FF2B5EF4-FFF2-40B4-BE49-F238E27FC236}">
                <a16:creationId xmlns:a16="http://schemas.microsoft.com/office/drawing/2014/main" id="{9AEB3273-37DD-4BBE-9BDC-4F48B822A462}"/>
              </a:ext>
            </a:extLst>
          </p:cNvPr>
          <p:cNvSpPr>
            <a:spLocks noGrp="1"/>
          </p:cNvSpPr>
          <p:nvPr>
            <p:ph sz="half" idx="2"/>
          </p:nvPr>
        </p:nvSpPr>
        <p:spPr>
          <a:xfrm>
            <a:off x="7019988" y="5262342"/>
            <a:ext cx="4875211" cy="958811"/>
          </a:xfrm>
        </p:spPr>
        <p:txBody>
          <a:bodyPr>
            <a:normAutofit lnSpcReduction="10000"/>
          </a:bodyPr>
          <a:lstStyle/>
          <a:p>
            <a:pPr marL="0" indent="0" algn="ctr">
              <a:buNone/>
            </a:pPr>
            <a:r>
              <a:rPr lang="en-GB" dirty="0"/>
              <a:t>Use embeddings to generate suitable query expansions</a:t>
            </a:r>
          </a:p>
        </p:txBody>
      </p:sp>
      <p:pic>
        <p:nvPicPr>
          <p:cNvPr id="6" name="Content Placeholder 8">
            <a:extLst>
              <a:ext uri="{FF2B5EF4-FFF2-40B4-BE49-F238E27FC236}">
                <a16:creationId xmlns:a16="http://schemas.microsoft.com/office/drawing/2014/main" id="{2918BCA0-3303-4C71-98AF-B28F6FFE1F4C}"/>
              </a:ext>
            </a:extLst>
          </p:cNvPr>
          <p:cNvPicPr>
            <a:picLocks noChangeAspect="1"/>
          </p:cNvPicPr>
          <p:nvPr/>
        </p:nvPicPr>
        <p:blipFill>
          <a:blip r:embed="rId2"/>
          <a:stretch>
            <a:fillRect/>
          </a:stretch>
        </p:blipFill>
        <p:spPr>
          <a:xfrm>
            <a:off x="7758567" y="1571256"/>
            <a:ext cx="3398054" cy="3541712"/>
          </a:xfrm>
          <a:prstGeom prst="rect">
            <a:avLst/>
          </a:prstGeom>
        </p:spPr>
      </p:pic>
      <p:sp>
        <p:nvSpPr>
          <p:cNvPr id="8" name="TextBox 7">
            <a:extLst>
              <a:ext uri="{FF2B5EF4-FFF2-40B4-BE49-F238E27FC236}">
                <a16:creationId xmlns:a16="http://schemas.microsoft.com/office/drawing/2014/main" id="{E4747861-1E60-46B9-B714-8F515C3A8E89}"/>
              </a:ext>
            </a:extLst>
          </p:cNvPr>
          <p:cNvSpPr txBox="1"/>
          <p:nvPr/>
        </p:nvSpPr>
        <p:spPr>
          <a:xfrm>
            <a:off x="8737623" y="2052454"/>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
        <p:nvSpPr>
          <p:cNvPr id="10" name="Text Placeholder 6">
            <a:extLst>
              <a:ext uri="{FF2B5EF4-FFF2-40B4-BE49-F238E27FC236}">
                <a16:creationId xmlns:a16="http://schemas.microsoft.com/office/drawing/2014/main" id="{69DBF163-B070-4CA6-A7B1-05AF04B32E6D}"/>
              </a:ext>
            </a:extLst>
          </p:cNvPr>
          <p:cNvSpPr txBox="1">
            <a:spLocks/>
          </p:cNvSpPr>
          <p:nvPr/>
        </p:nvSpPr>
        <p:spPr>
          <a:xfrm>
            <a:off x="1007425" y="2679439"/>
            <a:ext cx="5423654" cy="3541714"/>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000" dirty="0"/>
              <a:t>Find good expansion terms based on nearness in the embedding space</a:t>
            </a:r>
          </a:p>
          <a:p>
            <a:pPr marL="0" indent="0">
              <a:buNone/>
            </a:pPr>
            <a:endParaRPr lang="en-US" sz="2000" dirty="0"/>
          </a:p>
          <a:p>
            <a:pPr marL="0" indent="0">
              <a:buNone/>
            </a:pPr>
            <a:endParaRPr lang="en-US" sz="2000" dirty="0"/>
          </a:p>
          <a:p>
            <a:pPr marL="0" indent="0">
              <a:buNone/>
            </a:pPr>
            <a:r>
              <a:rPr lang="en-US" sz="2000" dirty="0"/>
              <a:t>Better retrieval performance when combined with pseudo-relevance feedback (PRF) </a:t>
            </a:r>
            <a:r>
              <a:rPr lang="en-US" sz="1600" dirty="0"/>
              <a:t>[Zamani and Croft, 2016]</a:t>
            </a:r>
            <a:r>
              <a:rPr lang="en-US" sz="2000" dirty="0"/>
              <a:t> and if we learn query specific term embeddings </a:t>
            </a:r>
            <a:r>
              <a:rPr lang="en-US" sz="1600" dirty="0"/>
              <a:t>[Diaz et al., 2016]</a:t>
            </a:r>
            <a:endParaRPr lang="en-GB" sz="2000" dirty="0"/>
          </a:p>
        </p:txBody>
      </p:sp>
      <p:sp>
        <p:nvSpPr>
          <p:cNvPr id="11" name="Rectangle 10">
            <a:extLst>
              <a:ext uri="{FF2B5EF4-FFF2-40B4-BE49-F238E27FC236}">
                <a16:creationId xmlns:a16="http://schemas.microsoft.com/office/drawing/2014/main" id="{54EEF471-A053-4D74-9C93-9E6198954321}"/>
              </a:ext>
            </a:extLst>
          </p:cNvPr>
          <p:cNvSpPr/>
          <p:nvPr/>
        </p:nvSpPr>
        <p:spPr>
          <a:xfrm>
            <a:off x="482162" y="6192094"/>
            <a:ext cx="11227676" cy="646331"/>
          </a:xfrm>
          <a:prstGeom prst="rect">
            <a:avLst/>
          </a:prstGeom>
        </p:spPr>
        <p:txBody>
          <a:bodyPr wrap="square">
            <a:spAutoFit/>
          </a:bodyPr>
          <a:lstStyle/>
          <a:p>
            <a:pPr lvl="0" algn="ctr" defTabSz="914400">
              <a:defRPr/>
            </a:pPr>
            <a:r>
              <a:rPr lang="en-GB" sz="1200" dirty="0"/>
              <a:t>Fernando Diaz, Bhaskar Mitra, and Nick Craswell. </a:t>
            </a:r>
            <a:r>
              <a:rPr lang="en-GB" sz="1200" dirty="0">
                <a:hlinkClick r:id="rId3"/>
              </a:rPr>
              <a:t>Query expansion with locally-trained word embeddings</a:t>
            </a:r>
            <a:r>
              <a:rPr lang="en-GB" sz="1200" dirty="0"/>
              <a:t>. In ACL, 2016.</a:t>
            </a:r>
          </a:p>
          <a:p>
            <a:pPr lvl="0" algn="ctr" defTabSz="914400">
              <a:defRPr/>
            </a:pPr>
            <a:r>
              <a:rPr lang="en-GB" sz="1200" dirty="0"/>
              <a:t>Dwaipayan Roy, </a:t>
            </a:r>
            <a:r>
              <a:rPr lang="en-GB" sz="1200" dirty="0" err="1"/>
              <a:t>Debjyoti</a:t>
            </a:r>
            <a:r>
              <a:rPr lang="en-GB" sz="1200" dirty="0"/>
              <a:t> Paul, </a:t>
            </a:r>
            <a:r>
              <a:rPr lang="en-GB" sz="1200" dirty="0" err="1"/>
              <a:t>Mandar</a:t>
            </a:r>
            <a:r>
              <a:rPr lang="en-GB" sz="1200" dirty="0"/>
              <a:t> Mitra, and </a:t>
            </a:r>
            <a:r>
              <a:rPr lang="en-GB" sz="1200" dirty="0" err="1"/>
              <a:t>Utpal</a:t>
            </a:r>
            <a:r>
              <a:rPr lang="en-GB" sz="1200" dirty="0"/>
              <a:t> </a:t>
            </a:r>
            <a:r>
              <a:rPr lang="en-GB" sz="1200" dirty="0" err="1"/>
              <a:t>Garain</a:t>
            </a:r>
            <a:r>
              <a:rPr lang="en-GB" sz="1200" dirty="0"/>
              <a:t>. </a:t>
            </a:r>
            <a:r>
              <a:rPr lang="en-GB" sz="1200" dirty="0">
                <a:hlinkClick r:id="rId4"/>
              </a:rPr>
              <a:t>Using word embeddings for automatic query expansion</a:t>
            </a:r>
            <a:r>
              <a:rPr lang="en-GB" sz="1200" dirty="0"/>
              <a:t>. arXiv preprint arXiv:1606.07608, 2016.</a:t>
            </a:r>
          </a:p>
          <a:p>
            <a:pPr lvl="0" algn="ctr" defTabSz="914400">
              <a:defRPr/>
            </a:pPr>
            <a:r>
              <a:rPr lang="en-GB" sz="1200" dirty="0"/>
              <a:t>Hamed Zamani and W Bruce Croft. </a:t>
            </a:r>
            <a:r>
              <a:rPr lang="en-GB" sz="1200" dirty="0">
                <a:hlinkClick r:id="rId5"/>
              </a:rPr>
              <a:t>Embedding-based query language models</a:t>
            </a:r>
            <a:r>
              <a:rPr lang="en-GB" sz="1200" dirty="0"/>
              <a:t>. In ICTIR, 2016.</a:t>
            </a:r>
            <a:endParaRPr kumimoji="0" lang="en-GB" sz="1200" b="0" i="0" u="none" strike="noStrike" kern="0" cap="none" spc="0" normalizeH="0" baseline="0" noProof="0" dirty="0">
              <a:ln>
                <a:noFill/>
              </a:ln>
              <a:solidFill>
                <a:prstClr val="black"/>
              </a:solidFill>
              <a:effectLst/>
              <a:uLnTx/>
              <a:uFillTx/>
            </a:endParaRPr>
          </a:p>
        </p:txBody>
      </p:sp>
      <p:pic>
        <p:nvPicPr>
          <p:cNvPr id="3" name="Picture 2">
            <a:extLst>
              <a:ext uri="{FF2B5EF4-FFF2-40B4-BE49-F238E27FC236}">
                <a16:creationId xmlns:a16="http://schemas.microsoft.com/office/drawing/2014/main" id="{835DDA77-DE38-4926-8737-E50D9BBAB903}"/>
              </a:ext>
            </a:extLst>
          </p:cNvPr>
          <p:cNvPicPr>
            <a:picLocks noChangeAspect="1"/>
          </p:cNvPicPr>
          <p:nvPr/>
        </p:nvPicPr>
        <p:blipFill>
          <a:blip r:embed="rId6"/>
          <a:stretch>
            <a:fillRect/>
          </a:stretch>
        </p:blipFill>
        <p:spPr>
          <a:xfrm>
            <a:off x="1550799" y="3609191"/>
            <a:ext cx="4078026" cy="921988"/>
          </a:xfrm>
          <a:prstGeom prst="rect">
            <a:avLst/>
          </a:prstGeom>
        </p:spPr>
      </p:pic>
    </p:spTree>
    <p:extLst>
      <p:ext uri="{BB962C8B-B14F-4D97-AF65-F5344CB8AC3E}">
        <p14:creationId xmlns:p14="http://schemas.microsoft.com/office/powerpoint/2010/main" val="3161784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2052" name="Picture 4" descr="Image result for questions xkcd">
            <a:extLst>
              <a:ext uri="{FF2B5EF4-FFF2-40B4-BE49-F238E27FC236}">
                <a16:creationId xmlns:a16="http://schemas.microsoft.com/office/drawing/2014/main" id="{4CB5217A-1DDA-4DBD-97A1-BC0D030E0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143892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217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Learning to Rank</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(20 mins)</a:t>
            </a:r>
            <a:endParaRPr lang="en-GB" sz="2400" dirty="0"/>
          </a:p>
        </p:txBody>
      </p:sp>
    </p:spTree>
    <p:extLst>
      <p:ext uri="{BB962C8B-B14F-4D97-AF65-F5344CB8AC3E}">
        <p14:creationId xmlns:p14="http://schemas.microsoft.com/office/powerpoint/2010/main" val="31720169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E6FFE2-F5CF-4D17-BB8B-12A6DAAC3B49}"/>
              </a:ext>
            </a:extLst>
          </p:cNvPr>
          <p:cNvSpPr>
            <a:spLocks noGrp="1"/>
          </p:cNvSpPr>
          <p:nvPr>
            <p:ph type="title"/>
          </p:nvPr>
        </p:nvSpPr>
        <p:spPr/>
        <p:txBody>
          <a:bodyPr>
            <a:normAutofit/>
          </a:bodyPr>
          <a:lstStyle/>
          <a:p>
            <a:r>
              <a:rPr lang="en-US" sz="4000" dirty="0"/>
              <a:t>Learning to Rank (LTR)</a:t>
            </a:r>
            <a:endParaRPr lang="en-GB" sz="4000"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D6E0E59-824B-45A0-BB7D-4B41FBB279B0}"/>
                  </a:ext>
                </a:extLst>
              </p:cNvPr>
              <p:cNvSpPr>
                <a:spLocks noGrp="1"/>
              </p:cNvSpPr>
              <p:nvPr>
                <p:ph idx="1"/>
              </p:nvPr>
            </p:nvSpPr>
            <p:spPr>
              <a:xfrm>
                <a:off x="6425025" y="1004448"/>
                <a:ext cx="5003891" cy="5198534"/>
              </a:xfrm>
            </p:spPr>
            <p:txBody>
              <a:bodyPr>
                <a:normAutofit/>
              </a:bodyPr>
              <a:lstStyle/>
              <a:p>
                <a:pPr marL="0" indent="0">
                  <a:spcBef>
                    <a:spcPts val="3600"/>
                  </a:spcBef>
                  <a:buNone/>
                </a:pPr>
                <a:r>
                  <a:rPr lang="en-GB" sz="2000" dirty="0"/>
                  <a:t>L2R models represent a </a:t>
                </a:r>
                <a:r>
                  <a:rPr lang="en-GB" sz="2000" dirty="0" err="1"/>
                  <a:t>rankable</a:t>
                </a:r>
                <a:r>
                  <a:rPr lang="en-GB" sz="2000" dirty="0"/>
                  <a:t> item—e.g., a document—given some context—e.g., a user-issued query—as a numerical vector </a:t>
                </a:r>
                <a14:m>
                  <m:oMath xmlns:m="http://schemas.openxmlformats.org/officeDocument/2006/math">
                    <m:acc>
                      <m:accPr>
                        <m:chr m:val="⃗"/>
                        <m:ctrlPr>
                          <a:rPr lang="en-GB" sz="2000" i="1" smtClean="0">
                            <a:latin typeface="Cambria Math" panose="02040503050406030204" pitchFamily="18" charset="0"/>
                          </a:rPr>
                        </m:ctrlPr>
                      </m:accPr>
                      <m:e>
                        <m:r>
                          <a:rPr lang="en-US" sz="2000" b="0" i="1" smtClean="0">
                            <a:latin typeface="Cambria Math" panose="02040503050406030204" pitchFamily="18" charset="0"/>
                          </a:rPr>
                          <m:t>𝑥</m:t>
                        </m:r>
                      </m:e>
                    </m:acc>
                    <m:r>
                      <a:rPr lang="en-GB" sz="2000" i="1" smtClean="0">
                        <a:latin typeface="Cambria Math" panose="02040503050406030204" pitchFamily="18" charset="0"/>
                        <a:ea typeface="Cambria Math" panose="02040503050406030204" pitchFamily="18" charset="0"/>
                      </a:rPr>
                      <m:t>∈</m:t>
                    </m:r>
                    <m:sSup>
                      <m:sSupPr>
                        <m:ctrlPr>
                          <a:rPr lang="en-GB" sz="2000" i="1" smtClean="0">
                            <a:latin typeface="Cambria Math" panose="02040503050406030204" pitchFamily="18" charset="0"/>
                            <a:ea typeface="Cambria Math" panose="02040503050406030204" pitchFamily="18" charset="0"/>
                          </a:rPr>
                        </m:ctrlPr>
                      </m:sSupPr>
                      <m:e>
                        <m:r>
                          <a:rPr lang="en-GB" sz="2000" i="1" smtClean="0">
                            <a:latin typeface="Cambria Math" panose="02040503050406030204" pitchFamily="18" charset="0"/>
                            <a:ea typeface="Cambria Math" panose="02040503050406030204" pitchFamily="18" charset="0"/>
                          </a:rPr>
                          <m:t>ℝ</m:t>
                        </m:r>
                      </m:e>
                      <m:sup>
                        <m:r>
                          <a:rPr lang="en-US" sz="2000" b="0" i="1" smtClean="0">
                            <a:latin typeface="Cambria Math" panose="02040503050406030204" pitchFamily="18" charset="0"/>
                            <a:ea typeface="Cambria Math" panose="02040503050406030204" pitchFamily="18" charset="0"/>
                          </a:rPr>
                          <m:t>𝑛</m:t>
                        </m:r>
                      </m:sup>
                    </m:sSup>
                  </m:oMath>
                </a14:m>
                <a:endParaRPr lang="en-GB" sz="2000" dirty="0"/>
              </a:p>
              <a:p>
                <a:pPr marL="0" indent="0">
                  <a:spcBef>
                    <a:spcPts val="3600"/>
                  </a:spcBef>
                  <a:buNone/>
                </a:pPr>
                <a:r>
                  <a:rPr lang="en-GB" sz="2000" dirty="0"/>
                  <a:t>The ranking model </a:t>
                </a:r>
                <a14:m>
                  <m:oMath xmlns:m="http://schemas.openxmlformats.org/officeDocument/2006/math">
                    <m:r>
                      <a:rPr lang="en-US" sz="2000" b="0" i="1" smtClean="0">
                        <a:latin typeface="Cambria Math" panose="02040503050406030204" pitchFamily="18" charset="0"/>
                      </a:rPr>
                      <m:t>𝑓</m:t>
                    </m:r>
                    <m:r>
                      <a:rPr lang="en-US" sz="2000" b="0" i="1" smtClean="0">
                        <a:latin typeface="Cambria Math" panose="02040503050406030204" pitchFamily="18" charset="0"/>
                      </a:rPr>
                      <m:t>:</m:t>
                    </m:r>
                    <m:acc>
                      <m:accPr>
                        <m:chr m:val="⃗"/>
                        <m:ctrlPr>
                          <a:rPr lang="en-GB" sz="2000" i="1">
                            <a:latin typeface="Cambria Math" panose="02040503050406030204" pitchFamily="18" charset="0"/>
                          </a:rPr>
                        </m:ctrlPr>
                      </m:accPr>
                      <m:e>
                        <m:r>
                          <a:rPr lang="en-US" sz="2000" i="1">
                            <a:latin typeface="Cambria Math" panose="02040503050406030204" pitchFamily="18" charset="0"/>
                          </a:rPr>
                          <m:t>𝑥</m:t>
                        </m:r>
                      </m:e>
                    </m:acc>
                    <m:r>
                      <a:rPr lang="en-US" sz="2000" i="1" smtClean="0">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ℝ</m:t>
                    </m:r>
                  </m:oMath>
                </a14:m>
                <a:r>
                  <a:rPr lang="en-GB" sz="2000" dirty="0"/>
                  <a:t> is trained to map the vector to a real-valued score such that relevant items are scored higher.</a:t>
                </a:r>
              </a:p>
            </p:txBody>
          </p:sp>
        </mc:Choice>
        <mc:Fallback xmlns="">
          <p:sp>
            <p:nvSpPr>
              <p:cNvPr id="5" name="Content Placeholder 4">
                <a:extLst>
                  <a:ext uri="{FF2B5EF4-FFF2-40B4-BE49-F238E27FC236}">
                    <a16:creationId xmlns:a16="http://schemas.microsoft.com/office/drawing/2014/main" id="{AD6E0E59-824B-45A0-BB7D-4B41FBB279B0}"/>
                  </a:ext>
                </a:extLst>
              </p:cNvPr>
              <p:cNvSpPr>
                <a:spLocks noGrp="1" noRot="1" noChangeAspect="1" noMove="1" noResize="1" noEditPoints="1" noAdjustHandles="1" noChangeArrowheads="1" noChangeShapeType="1" noTextEdit="1"/>
              </p:cNvSpPr>
              <p:nvPr>
                <p:ph idx="1"/>
              </p:nvPr>
            </p:nvSpPr>
            <p:spPr>
              <a:xfrm>
                <a:off x="6425025" y="1004448"/>
                <a:ext cx="5003891" cy="5198534"/>
              </a:xfrm>
              <a:blipFill>
                <a:blip r:embed="rId2"/>
                <a:stretch>
                  <a:fillRect l="-1340" r="-2314"/>
                </a:stretch>
              </a:blipFill>
            </p:spPr>
            <p:txBody>
              <a:bodyPr/>
              <a:lstStyle/>
              <a:p>
                <a:r>
                  <a:rPr lang="en-GB">
                    <a:noFill/>
                  </a:rPr>
                  <a:t> </a:t>
                </a:r>
              </a:p>
            </p:txBody>
          </p:sp>
        </mc:Fallback>
      </mc:AlternateContent>
      <p:sp>
        <p:nvSpPr>
          <p:cNvPr id="6" name="Text Placeholder 5">
            <a:extLst>
              <a:ext uri="{FF2B5EF4-FFF2-40B4-BE49-F238E27FC236}">
                <a16:creationId xmlns:a16="http://schemas.microsoft.com/office/drawing/2014/main" id="{A961FB23-4811-41C2-82A6-1BD8EAA61DC9}"/>
              </a:ext>
            </a:extLst>
          </p:cNvPr>
          <p:cNvSpPr>
            <a:spLocks noGrp="1"/>
          </p:cNvSpPr>
          <p:nvPr>
            <p:ph type="body" sz="half" idx="2"/>
          </p:nvPr>
        </p:nvSpPr>
        <p:spPr>
          <a:xfrm>
            <a:off x="1146705" y="2700810"/>
            <a:ext cx="4321528" cy="3090389"/>
          </a:xfrm>
        </p:spPr>
        <p:txBody>
          <a:bodyPr>
            <a:normAutofit/>
          </a:bodyPr>
          <a:lstStyle/>
          <a:p>
            <a:r>
              <a:rPr lang="en-GB" sz="2000" i="1" dirty="0"/>
              <a:t>”... the task to automatically construct a ranking model using training data, such that the model can sort new objects according to their degrees of relevance, preference, or importance.</a:t>
            </a:r>
            <a:r>
              <a:rPr lang="en-GB" sz="2000" dirty="0"/>
              <a:t>”</a:t>
            </a:r>
          </a:p>
          <a:p>
            <a:pPr algn="r"/>
            <a:r>
              <a:rPr lang="en-GB" sz="2000" dirty="0"/>
              <a:t>- Liu [2009]</a:t>
            </a:r>
          </a:p>
        </p:txBody>
      </p:sp>
      <p:sp>
        <p:nvSpPr>
          <p:cNvPr id="7" name="Rectangle 6">
            <a:extLst>
              <a:ext uri="{FF2B5EF4-FFF2-40B4-BE49-F238E27FC236}">
                <a16:creationId xmlns:a16="http://schemas.microsoft.com/office/drawing/2014/main" id="{6822F2EB-17BC-4D28-90EA-D738C37BA56F}"/>
              </a:ext>
            </a:extLst>
          </p:cNvPr>
          <p:cNvSpPr/>
          <p:nvPr/>
        </p:nvSpPr>
        <p:spPr>
          <a:xfrm>
            <a:off x="482162" y="6567542"/>
            <a:ext cx="11227676" cy="276999"/>
          </a:xfrm>
          <a:prstGeom prst="rect">
            <a:avLst/>
          </a:prstGeom>
        </p:spPr>
        <p:txBody>
          <a:bodyPr wrap="square">
            <a:spAutoFit/>
          </a:bodyPr>
          <a:lstStyle/>
          <a:p>
            <a:pPr lvl="0" algn="ctr" defTabSz="914400">
              <a:defRPr/>
            </a:pPr>
            <a:r>
              <a:rPr lang="en-GB" sz="1200" dirty="0"/>
              <a:t>Tie-Yan Liu. </a:t>
            </a:r>
            <a:r>
              <a:rPr lang="en-GB" sz="1200" dirty="0">
                <a:hlinkClick r:id="rId3"/>
              </a:rPr>
              <a:t>Learning to rank for information retrieval</a:t>
            </a:r>
            <a:r>
              <a:rPr lang="en-GB" sz="1200" dirty="0"/>
              <a:t>. Foundation and Trends in Information Retrieval, 2009. </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0011350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53F2-1406-47EF-9313-46E3DEC78653}"/>
              </a:ext>
            </a:extLst>
          </p:cNvPr>
          <p:cNvSpPr>
            <a:spLocks noGrp="1"/>
          </p:cNvSpPr>
          <p:nvPr>
            <p:ph type="title"/>
          </p:nvPr>
        </p:nvSpPr>
        <p:spPr>
          <a:xfrm>
            <a:off x="857671" y="609601"/>
            <a:ext cx="3856037" cy="1639884"/>
          </a:xfrm>
        </p:spPr>
        <p:txBody>
          <a:bodyPr>
            <a:normAutofit/>
          </a:bodyPr>
          <a:lstStyle/>
          <a:p>
            <a:r>
              <a:rPr lang="en-US" sz="4000" dirty="0"/>
              <a:t>Approaches</a:t>
            </a:r>
            <a:endParaRPr lang="en-GB"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06978E-9077-4921-810B-899926B534BF}"/>
                  </a:ext>
                </a:extLst>
              </p:cNvPr>
              <p:cNvSpPr>
                <a:spLocks noGrp="1"/>
              </p:cNvSpPr>
              <p:nvPr>
                <p:ph idx="1"/>
              </p:nvPr>
            </p:nvSpPr>
            <p:spPr>
              <a:xfrm>
                <a:off x="5123793" y="1119351"/>
                <a:ext cx="6586045" cy="5034455"/>
              </a:xfrm>
            </p:spPr>
            <p:txBody>
              <a:bodyPr>
                <a:normAutofit/>
              </a:bodyPr>
              <a:lstStyle/>
              <a:p>
                <a:pPr marL="0" indent="0">
                  <a:spcBef>
                    <a:spcPts val="2400"/>
                  </a:spcBef>
                  <a:buNone/>
                </a:pPr>
                <a:r>
                  <a:rPr lang="en-GB" sz="2000" dirty="0">
                    <a:latin typeface="Segoe UI" panose="020B0502040204020203" pitchFamily="34" charset="0"/>
                    <a:cs typeface="Segoe UI" panose="020B0502040204020203" pitchFamily="34" charset="0"/>
                  </a:rPr>
                  <a:t>Pointwise approach</a:t>
                </a:r>
              </a:p>
              <a:p>
                <a:pPr marL="0" indent="0">
                  <a:lnSpc>
                    <a:spcPct val="140000"/>
                  </a:lnSpc>
                  <a:spcBef>
                    <a:spcPts val="600"/>
                  </a:spcBef>
                  <a:buNone/>
                </a:pPr>
                <a:r>
                  <a:rPr lang="en-GB" sz="1600" dirty="0"/>
                  <a:t>Relevance label </a:t>
                </a:r>
                <a14:m>
                  <m:oMath xmlns:m="http://schemas.openxmlformats.org/officeDocument/2006/math">
                    <m:sSub>
                      <m:sSubPr>
                        <m:ctrlPr>
                          <a:rPr lang="en-GB" sz="160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𝑞</m:t>
                        </m:r>
                        <m:r>
                          <a:rPr lang="en-US" sz="1600" b="0" i="1" smtClean="0">
                            <a:latin typeface="Cambria Math" panose="02040503050406030204" pitchFamily="18" charset="0"/>
                          </a:rPr>
                          <m:t>,</m:t>
                        </m:r>
                        <m:r>
                          <a:rPr lang="en-US" sz="1600" b="0" i="1" smtClean="0">
                            <a:latin typeface="Cambria Math" panose="02040503050406030204" pitchFamily="18" charset="0"/>
                          </a:rPr>
                          <m:t>𝑑</m:t>
                        </m:r>
                      </m:sub>
                    </m:sSub>
                  </m:oMath>
                </a14:m>
                <a:r>
                  <a:rPr lang="en-GB" sz="1600" dirty="0"/>
                  <a:t> is a number—derived from binary or graded human judgments or implicit user feedback (e.g., CTR). Typically, a regression or classification model is trained to predict </a:t>
                </a:r>
                <a14:m>
                  <m:oMath xmlns:m="http://schemas.openxmlformats.org/officeDocument/2006/math">
                    <m:sSub>
                      <m:sSubPr>
                        <m:ctrlPr>
                          <a:rPr lang="en-GB"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𝑞</m:t>
                        </m:r>
                        <m:r>
                          <a:rPr lang="en-US" sz="1600" i="1">
                            <a:latin typeface="Cambria Math" panose="02040503050406030204" pitchFamily="18" charset="0"/>
                          </a:rPr>
                          <m:t>,</m:t>
                        </m:r>
                        <m:r>
                          <a:rPr lang="en-US" sz="1600" i="1">
                            <a:latin typeface="Cambria Math" panose="02040503050406030204" pitchFamily="18" charset="0"/>
                          </a:rPr>
                          <m:t>𝑑</m:t>
                        </m:r>
                      </m:sub>
                    </m:sSub>
                  </m:oMath>
                </a14:m>
                <a:r>
                  <a:rPr lang="en-GB" sz="1600" dirty="0"/>
                  <a:t> given </a:t>
                </a:r>
                <a14:m>
                  <m:oMath xmlns:m="http://schemas.openxmlformats.org/officeDocument/2006/math">
                    <m:sSub>
                      <m:sSubPr>
                        <m:ctrlPr>
                          <a:rPr lang="en-GB" sz="1600" i="1">
                            <a:latin typeface="Cambria Math" panose="02040503050406030204" pitchFamily="18" charset="0"/>
                          </a:rPr>
                        </m:ctrlPr>
                      </m:sSubPr>
                      <m:e>
                        <m:acc>
                          <m:accPr>
                            <m:chr m:val="⃗"/>
                            <m:ctrlPr>
                              <a:rPr lang="en-GB" sz="1600" i="1" smtClean="0">
                                <a:latin typeface="Cambria Math" panose="02040503050406030204" pitchFamily="18" charset="0"/>
                              </a:rPr>
                            </m:ctrlPr>
                          </m:accPr>
                          <m:e>
                            <m:r>
                              <a:rPr lang="en-US" sz="1600" b="0" i="1" smtClean="0">
                                <a:latin typeface="Cambria Math" panose="02040503050406030204" pitchFamily="18" charset="0"/>
                              </a:rPr>
                              <m:t>𝑥</m:t>
                            </m:r>
                          </m:e>
                        </m:acc>
                      </m:e>
                      <m:sub>
                        <m:r>
                          <a:rPr lang="en-US" sz="1600" i="1">
                            <a:latin typeface="Cambria Math" panose="02040503050406030204" pitchFamily="18" charset="0"/>
                          </a:rPr>
                          <m:t>𝑞</m:t>
                        </m:r>
                        <m:r>
                          <a:rPr lang="en-US" sz="1600" i="1">
                            <a:latin typeface="Cambria Math" panose="02040503050406030204" pitchFamily="18" charset="0"/>
                          </a:rPr>
                          <m:t>,</m:t>
                        </m:r>
                        <m:r>
                          <a:rPr lang="en-US" sz="1600" i="1">
                            <a:latin typeface="Cambria Math" panose="02040503050406030204" pitchFamily="18" charset="0"/>
                          </a:rPr>
                          <m:t>𝑑</m:t>
                        </m:r>
                      </m:sub>
                    </m:sSub>
                  </m:oMath>
                </a14:m>
                <a:r>
                  <a:rPr lang="en-GB" sz="1600" dirty="0"/>
                  <a:t>.</a:t>
                </a:r>
              </a:p>
              <a:p>
                <a:pPr marL="0" indent="0">
                  <a:spcBef>
                    <a:spcPts val="2400"/>
                  </a:spcBef>
                  <a:buNone/>
                </a:pPr>
                <a:r>
                  <a:rPr lang="en-GB" sz="2000" dirty="0">
                    <a:latin typeface="Segoe UI" panose="020B0502040204020203" pitchFamily="34" charset="0"/>
                    <a:cs typeface="Segoe UI" panose="020B0502040204020203" pitchFamily="34" charset="0"/>
                  </a:rPr>
                  <a:t>Pairwise approach</a:t>
                </a:r>
              </a:p>
              <a:p>
                <a:pPr marL="0" indent="0">
                  <a:lnSpc>
                    <a:spcPct val="140000"/>
                  </a:lnSpc>
                  <a:spcBef>
                    <a:spcPts val="600"/>
                  </a:spcBef>
                  <a:buNone/>
                </a:pPr>
                <a:r>
                  <a:rPr lang="en-GB" sz="1600" dirty="0"/>
                  <a:t>Pairwise preference between documents for a query (</a:t>
                </a:r>
                <a14:m>
                  <m:oMath xmlns:m="http://schemas.openxmlformats.org/officeDocument/2006/math">
                    <m:sSub>
                      <m:sSubPr>
                        <m:ctrlPr>
                          <a:rPr lang="en-GB" sz="1600" i="1">
                            <a:latin typeface="Cambria Math" panose="02040503050406030204" pitchFamily="18" charset="0"/>
                          </a:rPr>
                        </m:ctrlPr>
                      </m:sSubPr>
                      <m:e>
                        <m:r>
                          <a:rPr lang="en-US" sz="1600" i="1">
                            <a:latin typeface="Cambria Math" panose="02040503050406030204" pitchFamily="18" charset="0"/>
                          </a:rPr>
                          <m:t>𝑑</m:t>
                        </m:r>
                      </m:e>
                      <m:sub>
                        <m:r>
                          <a:rPr lang="en-US" sz="1600" i="1">
                            <a:latin typeface="Cambria Math" panose="02040503050406030204" pitchFamily="18" charset="0"/>
                          </a:rPr>
                          <m:t>𝑖</m:t>
                        </m:r>
                      </m:sub>
                    </m:sSub>
                    <m:r>
                      <a:rPr lang="en-US" sz="1600" i="1" smtClean="0">
                        <a:latin typeface="Cambria Math" panose="02040503050406030204" pitchFamily="18" charset="0"/>
                        <a:ea typeface="Cambria Math" panose="02040503050406030204" pitchFamily="18" charset="0"/>
                      </a:rPr>
                      <m:t>≻</m:t>
                    </m:r>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𝑑</m:t>
                        </m:r>
                      </m:e>
                      <m:sub>
                        <m:r>
                          <a:rPr lang="en-US" sz="1600" b="0" i="1" smtClean="0">
                            <a:latin typeface="Cambria Math" panose="02040503050406030204" pitchFamily="18" charset="0"/>
                            <a:ea typeface="Cambria Math" panose="02040503050406030204" pitchFamily="18" charset="0"/>
                          </a:rPr>
                          <m:t>𝑗</m:t>
                        </m:r>
                      </m:sub>
                    </m:sSub>
                  </m:oMath>
                </a14:m>
                <a:r>
                  <a:rPr lang="en-GB" sz="1600" dirty="0"/>
                  <a:t> w.r.t. </a:t>
                </a:r>
                <a14:m>
                  <m:oMath xmlns:m="http://schemas.openxmlformats.org/officeDocument/2006/math">
                    <m:r>
                      <a:rPr lang="en-US" sz="1600" b="0" i="1" smtClean="0">
                        <a:latin typeface="Cambria Math" panose="02040503050406030204" pitchFamily="18" charset="0"/>
                      </a:rPr>
                      <m:t>𝑞</m:t>
                    </m:r>
                  </m:oMath>
                </a14:m>
                <a:r>
                  <a:rPr lang="en-GB" sz="1600" dirty="0"/>
                  <a:t>) as label. Reduces to binary classification to predict more relevant document.</a:t>
                </a:r>
              </a:p>
              <a:p>
                <a:pPr marL="0" indent="0">
                  <a:spcBef>
                    <a:spcPts val="2400"/>
                  </a:spcBef>
                  <a:buNone/>
                </a:pPr>
                <a:r>
                  <a:rPr lang="en-GB" sz="2000" dirty="0">
                    <a:latin typeface="Segoe UI" panose="020B0502040204020203" pitchFamily="34" charset="0"/>
                    <a:cs typeface="Segoe UI" panose="020B0502040204020203" pitchFamily="34" charset="0"/>
                  </a:rPr>
                  <a:t>Listwise approach</a:t>
                </a:r>
              </a:p>
              <a:p>
                <a:pPr marL="0" indent="0">
                  <a:lnSpc>
                    <a:spcPct val="140000"/>
                  </a:lnSpc>
                  <a:spcBef>
                    <a:spcPts val="600"/>
                  </a:spcBef>
                  <a:buNone/>
                </a:pPr>
                <a:r>
                  <a:rPr lang="en-GB" sz="1600" dirty="0"/>
                  <a:t>Directly optimize for rank-based metric, such as NDCG—difficult because these metrics are often not differentiable w.r.t. model parameters.</a:t>
                </a:r>
              </a:p>
            </p:txBody>
          </p:sp>
        </mc:Choice>
        <mc:Fallback xmlns="">
          <p:sp>
            <p:nvSpPr>
              <p:cNvPr id="3" name="Content Placeholder 2">
                <a:extLst>
                  <a:ext uri="{FF2B5EF4-FFF2-40B4-BE49-F238E27FC236}">
                    <a16:creationId xmlns:a16="http://schemas.microsoft.com/office/drawing/2014/main" id="{3F06978E-9077-4921-810B-899926B534BF}"/>
                  </a:ext>
                </a:extLst>
              </p:cNvPr>
              <p:cNvSpPr>
                <a:spLocks noGrp="1" noRot="1" noChangeAspect="1" noMove="1" noResize="1" noEditPoints="1" noAdjustHandles="1" noChangeArrowheads="1" noChangeShapeType="1" noTextEdit="1"/>
              </p:cNvSpPr>
              <p:nvPr>
                <p:ph idx="1"/>
              </p:nvPr>
            </p:nvSpPr>
            <p:spPr>
              <a:xfrm>
                <a:off x="5123793" y="1119351"/>
                <a:ext cx="6586045" cy="5034455"/>
              </a:xfrm>
              <a:blipFill>
                <a:blip r:embed="rId2"/>
                <a:stretch>
                  <a:fillRect l="-1019" r="-741"/>
                </a:stretch>
              </a:blipFill>
            </p:spPr>
            <p:txBody>
              <a:bodyPr/>
              <a:lstStyle/>
              <a:p>
                <a:r>
                  <a:rPr lang="en-GB">
                    <a:noFill/>
                  </a:rPr>
                  <a:t> </a:t>
                </a:r>
              </a:p>
            </p:txBody>
          </p:sp>
        </mc:Fallback>
      </mc:AlternateContent>
      <p:sp>
        <p:nvSpPr>
          <p:cNvPr id="4" name="Text Placeholder 3">
            <a:extLst>
              <a:ext uri="{FF2B5EF4-FFF2-40B4-BE49-F238E27FC236}">
                <a16:creationId xmlns:a16="http://schemas.microsoft.com/office/drawing/2014/main" id="{D32C5FAC-C615-4713-9BA2-E60DEEFCA434}"/>
              </a:ext>
            </a:extLst>
          </p:cNvPr>
          <p:cNvSpPr>
            <a:spLocks noGrp="1"/>
          </p:cNvSpPr>
          <p:nvPr>
            <p:ph type="body" sz="half" idx="2"/>
          </p:nvPr>
        </p:nvSpPr>
        <p:spPr>
          <a:xfrm>
            <a:off x="857671" y="2885090"/>
            <a:ext cx="3856037" cy="2906110"/>
          </a:xfrm>
        </p:spPr>
        <p:txBody>
          <a:bodyPr>
            <a:normAutofit/>
          </a:bodyPr>
          <a:lstStyle/>
          <a:p>
            <a:r>
              <a:rPr lang="en-GB" sz="2400" dirty="0"/>
              <a:t>Liu [2009] categorizes different LTR approaches based on training objectives:</a:t>
            </a:r>
          </a:p>
        </p:txBody>
      </p:sp>
      <p:sp>
        <p:nvSpPr>
          <p:cNvPr id="5" name="Rectangle 4">
            <a:extLst>
              <a:ext uri="{FF2B5EF4-FFF2-40B4-BE49-F238E27FC236}">
                <a16:creationId xmlns:a16="http://schemas.microsoft.com/office/drawing/2014/main" id="{F69D4B23-6737-466B-BBEA-5519FDB3AB99}"/>
              </a:ext>
            </a:extLst>
          </p:cNvPr>
          <p:cNvSpPr/>
          <p:nvPr/>
        </p:nvSpPr>
        <p:spPr>
          <a:xfrm>
            <a:off x="482162" y="6567542"/>
            <a:ext cx="11227676" cy="276999"/>
          </a:xfrm>
          <a:prstGeom prst="rect">
            <a:avLst/>
          </a:prstGeom>
        </p:spPr>
        <p:txBody>
          <a:bodyPr wrap="square">
            <a:spAutoFit/>
          </a:bodyPr>
          <a:lstStyle/>
          <a:p>
            <a:pPr lvl="0" algn="ctr" defTabSz="914400">
              <a:defRPr/>
            </a:pPr>
            <a:r>
              <a:rPr lang="en-GB" sz="1200" dirty="0"/>
              <a:t>Tie-Yan Liu. </a:t>
            </a:r>
            <a:r>
              <a:rPr lang="en-GB" sz="1200" dirty="0">
                <a:hlinkClick r:id="rId3"/>
              </a:rPr>
              <a:t>Learning to rank for information retrieval</a:t>
            </a:r>
            <a:r>
              <a:rPr lang="en-GB" sz="1200" dirty="0"/>
              <a:t>. Foundation and Trends in Information Retrieval, 2009. </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956393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C258-527E-4420-9704-F28059CD4D74}"/>
              </a:ext>
            </a:extLst>
          </p:cNvPr>
          <p:cNvSpPr>
            <a:spLocks noGrp="1"/>
          </p:cNvSpPr>
          <p:nvPr>
            <p:ph type="title"/>
          </p:nvPr>
        </p:nvSpPr>
        <p:spPr>
          <a:xfrm>
            <a:off x="857671" y="609601"/>
            <a:ext cx="4145071" cy="1639884"/>
          </a:xfrm>
        </p:spPr>
        <p:txBody>
          <a:bodyPr>
            <a:normAutofit/>
          </a:bodyPr>
          <a:lstStyle/>
          <a:p>
            <a:r>
              <a:rPr lang="en-US" sz="4000" dirty="0"/>
              <a:t>Features</a:t>
            </a:r>
            <a:endParaRPr lang="en-GB" sz="4000" dirty="0"/>
          </a:p>
        </p:txBody>
      </p:sp>
      <p:sp>
        <p:nvSpPr>
          <p:cNvPr id="3" name="Content Placeholder 2">
            <a:extLst>
              <a:ext uri="{FF2B5EF4-FFF2-40B4-BE49-F238E27FC236}">
                <a16:creationId xmlns:a16="http://schemas.microsoft.com/office/drawing/2014/main" id="{4B87DE56-0C2B-407C-8811-6CF106547FF0}"/>
              </a:ext>
            </a:extLst>
          </p:cNvPr>
          <p:cNvSpPr>
            <a:spLocks noGrp="1"/>
          </p:cNvSpPr>
          <p:nvPr>
            <p:ph idx="1"/>
          </p:nvPr>
        </p:nvSpPr>
        <p:spPr>
          <a:xfrm>
            <a:off x="5996152" y="592666"/>
            <a:ext cx="5165833" cy="5198534"/>
          </a:xfrm>
        </p:spPr>
        <p:txBody>
          <a:bodyPr/>
          <a:lstStyle/>
          <a:p>
            <a:pPr marL="0" indent="0">
              <a:spcBef>
                <a:spcPts val="2400"/>
              </a:spcBef>
              <a:buNone/>
            </a:pPr>
            <a:r>
              <a:rPr lang="en-GB" sz="1800" dirty="0"/>
              <a:t>They can often be categorized as:</a:t>
            </a:r>
          </a:p>
          <a:p>
            <a:pPr marL="0" indent="0">
              <a:spcBef>
                <a:spcPts val="3600"/>
              </a:spcBef>
              <a:buNone/>
            </a:pPr>
            <a:r>
              <a:rPr lang="en-GB" sz="2000" dirty="0">
                <a:latin typeface="Segoe UI" panose="020B0502040204020203" pitchFamily="34" charset="0"/>
                <a:cs typeface="Segoe UI" panose="020B0502040204020203" pitchFamily="34" charset="0"/>
              </a:rPr>
              <a:t>Query-independent or static features</a:t>
            </a:r>
          </a:p>
          <a:p>
            <a:pPr marL="0" indent="0">
              <a:spcBef>
                <a:spcPts val="0"/>
              </a:spcBef>
              <a:buNone/>
            </a:pPr>
            <a:r>
              <a:rPr lang="en-GB" sz="1800" dirty="0"/>
              <a:t>e.g., incoming link count and document length</a:t>
            </a:r>
          </a:p>
          <a:p>
            <a:pPr marL="0" indent="0">
              <a:spcBef>
                <a:spcPts val="3600"/>
              </a:spcBef>
              <a:buNone/>
            </a:pPr>
            <a:r>
              <a:rPr lang="en-GB" sz="2000" dirty="0">
                <a:latin typeface="Segoe UI" panose="020B0502040204020203" pitchFamily="34" charset="0"/>
                <a:cs typeface="Segoe UI" panose="020B0502040204020203" pitchFamily="34" charset="0"/>
              </a:rPr>
              <a:t>Query-dependent or dynamic features</a:t>
            </a:r>
          </a:p>
          <a:p>
            <a:pPr marL="0" indent="0">
              <a:spcBef>
                <a:spcPts val="0"/>
              </a:spcBef>
              <a:buNone/>
            </a:pPr>
            <a:r>
              <a:rPr lang="en-GB" sz="1800" dirty="0"/>
              <a:t>e.g., BM25</a:t>
            </a:r>
          </a:p>
          <a:p>
            <a:pPr marL="0" indent="0">
              <a:spcBef>
                <a:spcPts val="3600"/>
              </a:spcBef>
              <a:buNone/>
            </a:pPr>
            <a:r>
              <a:rPr lang="en-GB" sz="2000" dirty="0">
                <a:latin typeface="Segoe UI" panose="020B0502040204020203" pitchFamily="34" charset="0"/>
                <a:cs typeface="Segoe UI" panose="020B0502040204020203" pitchFamily="34" charset="0"/>
              </a:rPr>
              <a:t>Query-level features</a:t>
            </a:r>
          </a:p>
          <a:p>
            <a:pPr marL="0" indent="0">
              <a:spcBef>
                <a:spcPts val="0"/>
              </a:spcBef>
              <a:buNone/>
            </a:pPr>
            <a:r>
              <a:rPr lang="en-GB" sz="1800" dirty="0"/>
              <a:t>e.g., query length</a:t>
            </a:r>
          </a:p>
        </p:txBody>
      </p:sp>
      <p:sp>
        <p:nvSpPr>
          <p:cNvPr id="5" name="Text Placeholder 3">
            <a:extLst>
              <a:ext uri="{FF2B5EF4-FFF2-40B4-BE49-F238E27FC236}">
                <a16:creationId xmlns:a16="http://schemas.microsoft.com/office/drawing/2014/main" id="{74B180F4-6072-4417-B31A-AAD2759A84C2}"/>
              </a:ext>
            </a:extLst>
          </p:cNvPr>
          <p:cNvSpPr>
            <a:spLocks noGrp="1"/>
          </p:cNvSpPr>
          <p:nvPr>
            <p:ph type="body" sz="half" idx="2"/>
          </p:nvPr>
        </p:nvSpPr>
        <p:spPr>
          <a:xfrm>
            <a:off x="857670" y="2885090"/>
            <a:ext cx="4145071" cy="2906110"/>
          </a:xfrm>
        </p:spPr>
        <p:txBody>
          <a:bodyPr>
            <a:normAutofit/>
          </a:bodyPr>
          <a:lstStyle/>
          <a:p>
            <a:r>
              <a:rPr lang="en-GB" sz="2400" dirty="0"/>
              <a:t>Traditional L2R models employ hand-crafted features that encode IR insights</a:t>
            </a:r>
          </a:p>
        </p:txBody>
      </p:sp>
    </p:spTree>
    <p:extLst>
      <p:ext uri="{BB962C8B-B14F-4D97-AF65-F5344CB8AC3E}">
        <p14:creationId xmlns:p14="http://schemas.microsoft.com/office/powerpoint/2010/main" val="2117076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IR [slide 1/3]</a:t>
            </a:r>
          </a:p>
        </p:txBody>
      </p:sp>
      <p:sp>
        <p:nvSpPr>
          <p:cNvPr id="3" name="Content Placeholder 2"/>
          <p:cNvSpPr>
            <a:spLocks noGrp="1"/>
          </p:cNvSpPr>
          <p:nvPr>
            <p:ph idx="1"/>
          </p:nvPr>
        </p:nvSpPr>
        <p:spPr>
          <a:xfrm>
            <a:off x="838200" y="1825625"/>
            <a:ext cx="10515600" cy="2525658"/>
          </a:xfrm>
        </p:spPr>
        <p:txBody>
          <a:bodyPr>
            <a:normAutofit fontScale="77500" lnSpcReduction="20000"/>
          </a:bodyPr>
          <a:lstStyle/>
          <a:p>
            <a:pPr>
              <a:lnSpc>
                <a:spcPct val="110000"/>
              </a:lnSpc>
              <a:spcBef>
                <a:spcPts val="1200"/>
              </a:spcBef>
            </a:pPr>
            <a:r>
              <a:rPr lang="en-US" dirty="0">
                <a:sym typeface="Wingdings" panose="05000000000000000000" pitchFamily="2" charset="2"/>
              </a:rPr>
              <a:t>Vocabulary mismatch</a:t>
            </a:r>
            <a:endParaRPr lang="en-US" sz="2300" dirty="0"/>
          </a:p>
          <a:p>
            <a:pPr marL="457200" lvl="1" indent="0">
              <a:lnSpc>
                <a:spcPct val="110000"/>
              </a:lnSpc>
              <a:spcBef>
                <a:spcPts val="1200"/>
              </a:spcBef>
              <a:buNone/>
            </a:pPr>
            <a:r>
              <a:rPr lang="en-US" sz="2300" dirty="0"/>
              <a:t>Q: How many </a:t>
            </a:r>
            <a:r>
              <a:rPr lang="en-US" sz="2300" dirty="0">
                <a:solidFill>
                  <a:srgbClr val="00B050"/>
                </a:solidFill>
              </a:rPr>
              <a:t>people</a:t>
            </a:r>
            <a:r>
              <a:rPr lang="en-US" sz="2300" dirty="0"/>
              <a:t> </a:t>
            </a:r>
            <a:r>
              <a:rPr lang="en-US" sz="2300" dirty="0">
                <a:solidFill>
                  <a:srgbClr val="00B050"/>
                </a:solidFill>
              </a:rPr>
              <a:t>live</a:t>
            </a:r>
            <a:r>
              <a:rPr lang="en-US" sz="2300" dirty="0"/>
              <a:t> in </a:t>
            </a:r>
            <a:r>
              <a:rPr lang="en-US" sz="2300" dirty="0">
                <a:solidFill>
                  <a:srgbClr val="00B050"/>
                </a:solidFill>
              </a:rPr>
              <a:t>Sydney</a:t>
            </a:r>
            <a:r>
              <a:rPr lang="en-US" sz="2300" dirty="0"/>
              <a:t>?</a:t>
            </a:r>
            <a:endParaRPr lang="en-US" sz="2300" dirty="0">
              <a:sym typeface="Wingdings" panose="05000000000000000000" pitchFamily="2" charset="2"/>
            </a:endParaRPr>
          </a:p>
          <a:p>
            <a:pPr lvl="1">
              <a:lnSpc>
                <a:spcPct val="110000"/>
              </a:lnSpc>
              <a:spcBef>
                <a:spcPts val="1200"/>
              </a:spcBef>
              <a:buFont typeface="Wingdings" panose="05000000000000000000" pitchFamily="2" charset="2"/>
              <a:buChar char="Ø"/>
            </a:pPr>
            <a:r>
              <a:rPr lang="en-US" sz="2300" dirty="0">
                <a:sym typeface="Wingdings" panose="05000000000000000000" pitchFamily="2" charset="2"/>
              </a:rPr>
              <a:t> </a:t>
            </a:r>
            <a:r>
              <a:rPr lang="en-US" sz="2300" dirty="0">
                <a:solidFill>
                  <a:srgbClr val="00B050"/>
                </a:solidFill>
                <a:sym typeface="Wingdings" panose="05000000000000000000" pitchFamily="2" charset="2"/>
              </a:rPr>
              <a:t>Sydney</a:t>
            </a:r>
            <a:r>
              <a:rPr lang="en-US" sz="2300" dirty="0">
                <a:sym typeface="Wingdings" panose="05000000000000000000" pitchFamily="2" charset="2"/>
              </a:rPr>
              <a:t>’s </a:t>
            </a:r>
            <a:r>
              <a:rPr lang="en-US" sz="2300" dirty="0">
                <a:solidFill>
                  <a:srgbClr val="FF0000"/>
                </a:solidFill>
                <a:sym typeface="Wingdings" panose="05000000000000000000" pitchFamily="2" charset="2"/>
              </a:rPr>
              <a:t>population</a:t>
            </a:r>
            <a:r>
              <a:rPr lang="en-US" sz="2300" dirty="0">
                <a:sym typeface="Wingdings" panose="05000000000000000000" pitchFamily="2" charset="2"/>
              </a:rPr>
              <a:t> is 4.9 million</a:t>
            </a:r>
            <a:br>
              <a:rPr lang="en-US" sz="2300" dirty="0">
                <a:sym typeface="Wingdings" panose="05000000000000000000" pitchFamily="2" charset="2"/>
              </a:rPr>
            </a:br>
            <a:r>
              <a:rPr lang="en-US" sz="2300" dirty="0">
                <a:sym typeface="Wingdings" panose="05000000000000000000" pitchFamily="2" charset="2"/>
              </a:rPr>
              <a:t> </a:t>
            </a:r>
            <a:r>
              <a:rPr lang="en-US" sz="2300" dirty="0">
                <a:solidFill>
                  <a:schemeClr val="bg1">
                    <a:lumMod val="65000"/>
                  </a:schemeClr>
                </a:solidFill>
                <a:sym typeface="Wingdings" panose="05000000000000000000" pitchFamily="2" charset="2"/>
              </a:rPr>
              <a:t>[relevant, but missing ‘people’ and ‘live’]</a:t>
            </a:r>
            <a:endParaRPr lang="en-US" sz="2300" dirty="0">
              <a:sym typeface="Wingdings" panose="05000000000000000000" pitchFamily="2" charset="2"/>
            </a:endParaRPr>
          </a:p>
          <a:p>
            <a:pPr lvl="1">
              <a:lnSpc>
                <a:spcPct val="110000"/>
              </a:lnSpc>
              <a:spcBef>
                <a:spcPts val="1200"/>
              </a:spcBef>
              <a:buFont typeface="Wingdings" panose="05000000000000000000" pitchFamily="2" charset="2"/>
              <a:buChar char="Ø"/>
            </a:pPr>
            <a:r>
              <a:rPr lang="en-US" sz="2300" dirty="0">
                <a:sym typeface="Wingdings" panose="05000000000000000000" pitchFamily="2" charset="2"/>
              </a:rPr>
              <a:t> Hundreds of </a:t>
            </a:r>
            <a:r>
              <a:rPr lang="en-US" sz="2300" dirty="0">
                <a:solidFill>
                  <a:srgbClr val="00B050"/>
                </a:solidFill>
                <a:sym typeface="Wingdings" panose="05000000000000000000" pitchFamily="2" charset="2"/>
              </a:rPr>
              <a:t>people</a:t>
            </a:r>
            <a:r>
              <a:rPr lang="en-US" sz="2300" dirty="0">
                <a:sym typeface="Wingdings" panose="05000000000000000000" pitchFamily="2" charset="2"/>
              </a:rPr>
              <a:t> queueing for </a:t>
            </a:r>
            <a:r>
              <a:rPr lang="en-US" sz="2300" dirty="0">
                <a:solidFill>
                  <a:srgbClr val="00B050"/>
                </a:solidFill>
                <a:sym typeface="Wingdings" panose="05000000000000000000" pitchFamily="2" charset="2"/>
              </a:rPr>
              <a:t>live</a:t>
            </a:r>
            <a:r>
              <a:rPr lang="en-US" sz="2300" dirty="0">
                <a:sym typeface="Wingdings" panose="05000000000000000000" pitchFamily="2" charset="2"/>
              </a:rPr>
              <a:t> music in </a:t>
            </a:r>
            <a:r>
              <a:rPr lang="en-US" sz="2300" dirty="0">
                <a:solidFill>
                  <a:srgbClr val="00B050"/>
                </a:solidFill>
                <a:sym typeface="Wingdings" panose="05000000000000000000" pitchFamily="2" charset="2"/>
              </a:rPr>
              <a:t>Sydney</a:t>
            </a:r>
            <a:br>
              <a:rPr lang="en-US" sz="2300" dirty="0">
                <a:solidFill>
                  <a:srgbClr val="00B050"/>
                </a:solidFill>
                <a:sym typeface="Wingdings" panose="05000000000000000000" pitchFamily="2" charset="2"/>
              </a:rPr>
            </a:br>
            <a:r>
              <a:rPr lang="en-US" sz="2300" dirty="0">
                <a:solidFill>
                  <a:srgbClr val="00B050"/>
                </a:solidFill>
                <a:sym typeface="Wingdings" panose="05000000000000000000" pitchFamily="2" charset="2"/>
              </a:rPr>
              <a:t> </a:t>
            </a:r>
            <a:r>
              <a:rPr lang="en-US" sz="2300" dirty="0">
                <a:solidFill>
                  <a:schemeClr val="bg1">
                    <a:lumMod val="65000"/>
                  </a:schemeClr>
                </a:solidFill>
                <a:sym typeface="Wingdings" panose="05000000000000000000" pitchFamily="2" charset="2"/>
              </a:rPr>
              <a:t>[irrelevant, and matching ‘people’ and ‘live’]</a:t>
            </a:r>
          </a:p>
          <a:p>
            <a:pPr>
              <a:lnSpc>
                <a:spcPct val="110000"/>
              </a:lnSpc>
              <a:spcBef>
                <a:spcPts val="1200"/>
              </a:spcBef>
            </a:pPr>
            <a:r>
              <a:rPr lang="en-US" sz="2700" dirty="0"/>
              <a:t>Need to interpret words based on context (e.g., temporal)</a:t>
            </a:r>
          </a:p>
        </p:txBody>
      </p:sp>
      <p:pic>
        <p:nvPicPr>
          <p:cNvPr id="8" name="Picture 7"/>
          <p:cNvPicPr>
            <a:picLocks noChangeAspect="1"/>
          </p:cNvPicPr>
          <p:nvPr/>
        </p:nvPicPr>
        <p:blipFill>
          <a:blip r:embed="rId2"/>
          <a:stretch>
            <a:fillRect/>
          </a:stretch>
        </p:blipFill>
        <p:spPr>
          <a:xfrm>
            <a:off x="5747398" y="4708499"/>
            <a:ext cx="1116720" cy="157261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987016" y="6301902"/>
            <a:ext cx="637482"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Today</a:t>
            </a:r>
          </a:p>
        </p:txBody>
      </p:sp>
      <p:pic>
        <p:nvPicPr>
          <p:cNvPr id="10" name="Picture 9"/>
          <p:cNvPicPr>
            <a:picLocks noChangeAspect="1"/>
          </p:cNvPicPr>
          <p:nvPr/>
        </p:nvPicPr>
        <p:blipFill>
          <a:blip r:embed="rId3"/>
          <a:stretch>
            <a:fillRect/>
          </a:stretch>
        </p:blipFill>
        <p:spPr>
          <a:xfrm>
            <a:off x="7844146" y="4728378"/>
            <a:ext cx="1143640" cy="157187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8061637" y="6301902"/>
            <a:ext cx="708656"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Recent</a:t>
            </a:r>
          </a:p>
        </p:txBody>
      </p:sp>
      <p:pic>
        <p:nvPicPr>
          <p:cNvPr id="12" name="Picture 11"/>
          <p:cNvPicPr>
            <a:picLocks noChangeAspect="1"/>
          </p:cNvPicPr>
          <p:nvPr/>
        </p:nvPicPr>
        <p:blipFill>
          <a:blip r:embed="rId4"/>
          <a:stretch>
            <a:fillRect/>
          </a:stretch>
        </p:blipFill>
        <p:spPr>
          <a:xfrm>
            <a:off x="9967814" y="4709177"/>
            <a:ext cx="1037766" cy="1573802"/>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9619593" y="6300253"/>
            <a:ext cx="173420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In older (1990s) TREC data</a:t>
            </a:r>
          </a:p>
        </p:txBody>
      </p:sp>
      <p:sp>
        <p:nvSpPr>
          <p:cNvPr id="16" name="Rectangle 15"/>
          <p:cNvSpPr/>
          <p:nvPr/>
        </p:nvSpPr>
        <p:spPr>
          <a:xfrm>
            <a:off x="1315173" y="5079305"/>
            <a:ext cx="3521793"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query: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a:t>
            </a:r>
            <a:r>
              <a:rPr kumimoji="0" lang="en-US" sz="2400" b="0" i="0" u="none" strike="noStrike" kern="0" cap="none" spc="0" normalizeH="0" baseline="0" noProof="0" dirty="0" err="1">
                <a:ln>
                  <a:noFill/>
                </a:ln>
                <a:solidFill>
                  <a:sysClr val="windowText" lastClr="000000"/>
                </a:solidFill>
                <a:effectLst/>
                <a:uLnTx/>
                <a:uFillTx/>
              </a:rPr>
              <a:t>uk</a:t>
            </a:r>
            <a:r>
              <a:rPr kumimoji="0" lang="en-US" sz="2400" b="0" i="0" u="none" strike="noStrike" kern="0" cap="none" spc="0" normalizeH="0" baseline="0" noProof="0" dirty="0">
                <a:ln>
                  <a:noFill/>
                </a:ln>
                <a:solidFill>
                  <a:sysClr val="windowText" lastClr="000000"/>
                </a:solidFill>
                <a:effectLst/>
                <a:uLnTx/>
                <a:uFillTx/>
              </a:rPr>
              <a:t> prime minister”</a:t>
            </a:r>
          </a:p>
        </p:txBody>
      </p:sp>
      <p:sp>
        <p:nvSpPr>
          <p:cNvPr id="4" name="TextBox 3"/>
          <p:cNvSpPr txBox="1"/>
          <p:nvPr/>
        </p:nvSpPr>
        <p:spPr>
          <a:xfrm>
            <a:off x="8157121" y="2102077"/>
            <a:ext cx="3193503" cy="9694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ysClr val="windowText" lastClr="000000"/>
                </a:solidFill>
                <a:effectLst/>
                <a:uLnTx/>
                <a:uFillTx/>
              </a:rPr>
              <a:t>Vocab mismatch: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ysClr val="windowText" lastClr="000000"/>
                </a:solidFill>
                <a:effectLst/>
                <a:uLnTx/>
                <a:uFillTx/>
              </a:rPr>
              <a:t>Worse for short texts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ysClr val="windowText" lastClr="000000"/>
                </a:solidFill>
                <a:effectLst/>
                <a:uLnTx/>
                <a:uFillTx/>
              </a:rPr>
              <a:t>Still an issue for long texts</a:t>
            </a:r>
          </a:p>
        </p:txBody>
      </p:sp>
    </p:spTree>
    <p:extLst>
      <p:ext uri="{BB962C8B-B14F-4D97-AF65-F5344CB8AC3E}">
        <p14:creationId xmlns:p14="http://schemas.microsoft.com/office/powerpoint/2010/main" val="29624197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a:t>Pointwise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5" y="2611820"/>
                <a:ext cx="3856037" cy="3179379"/>
              </a:xfrm>
            </p:spPr>
            <p:txBody>
              <a:bodyPr>
                <a:normAutofit/>
              </a:bodyPr>
              <a:lstStyle/>
              <a:p>
                <a:pPr>
                  <a:spcBef>
                    <a:spcPts val="1200"/>
                  </a:spcBef>
                </a:pPr>
                <a:r>
                  <a:rPr lang="en-GB" sz="1800" dirty="0">
                    <a:latin typeface="Segoe UI" panose="020B0502040204020203" pitchFamily="34" charset="0"/>
                    <a:cs typeface="Segoe UI" panose="020B0502040204020203" pitchFamily="34" charset="0"/>
                  </a:rPr>
                  <a:t>Regression loss</a:t>
                </a:r>
              </a:p>
              <a:p>
                <a:pPr>
                  <a:spcBef>
                    <a:spcPts val="1200"/>
                  </a:spcBef>
                </a:pPr>
                <a:r>
                  <a:rPr lang="en-GB" dirty="0"/>
                  <a:t>Given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e>
                    </m:d>
                  </m:oMath>
                </a14:m>
                <a:r>
                  <a:rPr lang="en-GB" dirty="0"/>
                  <a:t> predict </a:t>
                </a:r>
                <a:r>
                  <a:rPr lang="en-GB" u="sng" dirty="0"/>
                  <a:t>the value</a:t>
                </a:r>
                <a:r>
                  <a:rPr lang="en-GB" dirty="0"/>
                  <a:t> of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endParaRPr lang="en-GB" dirty="0"/>
              </a:p>
              <a:p>
                <a:pPr>
                  <a:spcBef>
                    <a:spcPts val="1200"/>
                  </a:spcBef>
                </a:pPr>
                <a:r>
                  <a:rPr lang="en-GB" dirty="0"/>
                  <a:t>e.g., </a:t>
                </a:r>
                <a:r>
                  <a:rPr lang="en-GB" dirty="0">
                    <a:solidFill>
                      <a:srgbClr val="0070C0"/>
                    </a:solidFill>
                  </a:rPr>
                  <a:t>square loss</a:t>
                </a:r>
                <a:r>
                  <a:rPr lang="en-GB" dirty="0"/>
                  <a:t> for binary or categorical labels, </a:t>
                </a:r>
              </a:p>
              <a:p>
                <a:pPr>
                  <a:spcBef>
                    <a:spcPts val="1200"/>
                  </a:spcBef>
                </a:pPr>
                <a:endParaRPr lang="en-GB" dirty="0"/>
              </a:p>
              <a:p>
                <a:pPr>
                  <a:spcBef>
                    <a:spcPts val="1200"/>
                  </a:spcBef>
                </a:pPr>
                <a:r>
                  <a:rPr lang="en-GB" dirty="0"/>
                  <a:t>where,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r>
                  <a:rPr lang="en-GB" dirty="0"/>
                  <a:t> is the one-hot representation </a:t>
                </a:r>
                <a:r>
                  <a:rPr lang="en-GB" sz="1200" dirty="0"/>
                  <a:t>[</a:t>
                </a:r>
                <a:r>
                  <a:rPr lang="en-GB" sz="1200" dirty="0" err="1"/>
                  <a:t>Fuhr</a:t>
                </a:r>
                <a:r>
                  <a:rPr lang="en-GB" sz="1200" dirty="0"/>
                  <a:t>, 1989]</a:t>
                </a:r>
                <a:r>
                  <a:rPr lang="en-GB" dirty="0"/>
                  <a:t> or the actual value </a:t>
                </a:r>
                <a:r>
                  <a:rPr lang="en-GB" sz="1200" dirty="0"/>
                  <a:t>[</a:t>
                </a:r>
                <a:r>
                  <a:rPr lang="en-GB" sz="1200" dirty="0" err="1"/>
                  <a:t>Cossock</a:t>
                </a:r>
                <a:r>
                  <a:rPr lang="en-GB" sz="1200" dirty="0"/>
                  <a:t> and Zhang, 2006]</a:t>
                </a:r>
                <a:r>
                  <a:rPr lang="en-GB" dirty="0"/>
                  <a:t> of the label</a:t>
                </a:r>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5" y="2611820"/>
                <a:ext cx="3856037" cy="3179379"/>
              </a:xfrm>
              <a:blipFill>
                <a:blip r:embed="rId2"/>
                <a:stretch>
                  <a:fillRect l="-1264"/>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405D0835-5757-4618-8CD8-ACE04C1CD718}"/>
              </a:ext>
            </a:extLst>
          </p:cNvPr>
          <p:cNvPicPr>
            <a:picLocks noChangeAspect="1"/>
          </p:cNvPicPr>
          <p:nvPr/>
        </p:nvPicPr>
        <p:blipFill>
          <a:blip r:embed="rId3"/>
          <a:stretch>
            <a:fillRect/>
          </a:stretch>
        </p:blipFill>
        <p:spPr>
          <a:xfrm>
            <a:off x="1748224" y="4290847"/>
            <a:ext cx="2660867" cy="353685"/>
          </a:xfrm>
          <a:prstGeom prst="rect">
            <a:avLst/>
          </a:prstGeom>
        </p:spPr>
      </p:pic>
      <p:pic>
        <p:nvPicPr>
          <p:cNvPr id="6" name="Picture 5">
            <a:extLst>
              <a:ext uri="{FF2B5EF4-FFF2-40B4-BE49-F238E27FC236}">
                <a16:creationId xmlns:a16="http://schemas.microsoft.com/office/drawing/2014/main" id="{885B7917-6158-4CAD-A4A0-B83DE3FEC587}"/>
              </a:ext>
            </a:extLst>
          </p:cNvPr>
          <p:cNvPicPr>
            <a:picLocks noChangeAspect="1"/>
          </p:cNvPicPr>
          <p:nvPr/>
        </p:nvPicPr>
        <p:blipFill rotWithShape="1">
          <a:blip r:embed="rId4"/>
          <a:srcRect l="9288" r="74952" b="9640"/>
          <a:stretch/>
        </p:blipFill>
        <p:spPr>
          <a:xfrm>
            <a:off x="9090860" y="1970687"/>
            <a:ext cx="1167688" cy="3820512"/>
          </a:xfrm>
          <a:prstGeom prst="rect">
            <a:avLst/>
          </a:prstGeom>
        </p:spPr>
      </p:pic>
      <p:pic>
        <p:nvPicPr>
          <p:cNvPr id="7" name="Picture 6">
            <a:extLst>
              <a:ext uri="{FF2B5EF4-FFF2-40B4-BE49-F238E27FC236}">
                <a16:creationId xmlns:a16="http://schemas.microsoft.com/office/drawing/2014/main" id="{75E0489D-BB64-4D0E-9A25-E620080FCCF8}"/>
              </a:ext>
            </a:extLst>
          </p:cNvPr>
          <p:cNvPicPr>
            <a:picLocks noChangeAspect="1"/>
          </p:cNvPicPr>
          <p:nvPr/>
        </p:nvPicPr>
        <p:blipFill rotWithShape="1">
          <a:blip r:embed="rId4"/>
          <a:srcRect l="31566" r="37226" b="9640"/>
          <a:stretch/>
        </p:blipFill>
        <p:spPr>
          <a:xfrm>
            <a:off x="6222123" y="1970687"/>
            <a:ext cx="2312275" cy="3820512"/>
          </a:xfrm>
          <a:prstGeom prst="rect">
            <a:avLst/>
          </a:prstGeom>
        </p:spPr>
      </p:pic>
      <p:sp>
        <p:nvSpPr>
          <p:cNvPr id="8" name="Rectangle 7">
            <a:extLst>
              <a:ext uri="{FF2B5EF4-FFF2-40B4-BE49-F238E27FC236}">
                <a16:creationId xmlns:a16="http://schemas.microsoft.com/office/drawing/2014/main" id="{9F02A3A0-3F80-4951-A746-114509726875}"/>
              </a:ext>
            </a:extLst>
          </p:cNvPr>
          <p:cNvSpPr/>
          <p:nvPr/>
        </p:nvSpPr>
        <p:spPr>
          <a:xfrm>
            <a:off x="482162" y="6373102"/>
            <a:ext cx="11227676" cy="461665"/>
          </a:xfrm>
          <a:prstGeom prst="rect">
            <a:avLst/>
          </a:prstGeom>
        </p:spPr>
        <p:txBody>
          <a:bodyPr wrap="square">
            <a:spAutoFit/>
          </a:bodyPr>
          <a:lstStyle/>
          <a:p>
            <a:pPr lvl="0" algn="ctr" defTabSz="914400">
              <a:defRPr/>
            </a:pPr>
            <a:r>
              <a:rPr lang="en-GB" sz="1200" dirty="0"/>
              <a:t>Norbert </a:t>
            </a:r>
            <a:r>
              <a:rPr lang="en-GB" sz="1200" dirty="0" err="1"/>
              <a:t>Fuhr</a:t>
            </a:r>
            <a:r>
              <a:rPr lang="en-GB" sz="1200" dirty="0"/>
              <a:t>. </a:t>
            </a:r>
            <a:r>
              <a:rPr lang="en-GB" sz="1200" dirty="0">
                <a:hlinkClick r:id="rId5"/>
              </a:rPr>
              <a:t>Optimum polynomial retrieval functions based on the probability ranking principle</a:t>
            </a:r>
            <a:r>
              <a:rPr lang="en-GB" sz="1200" dirty="0"/>
              <a:t>. ACM TOIS, 1989.</a:t>
            </a:r>
          </a:p>
          <a:p>
            <a:pPr lvl="0" algn="ctr" defTabSz="914400">
              <a:defRPr/>
            </a:pPr>
            <a:r>
              <a:rPr lang="en-GB" sz="1200" dirty="0"/>
              <a:t>David </a:t>
            </a:r>
            <a:r>
              <a:rPr lang="en-GB" sz="1200" dirty="0" err="1"/>
              <a:t>Cossock</a:t>
            </a:r>
            <a:r>
              <a:rPr lang="en-GB" sz="1200" dirty="0"/>
              <a:t> and Tong Zhang. </a:t>
            </a:r>
            <a:r>
              <a:rPr lang="en-GB" sz="1200" dirty="0">
                <a:hlinkClick r:id="rId6"/>
              </a:rPr>
              <a:t>Subset ranking using regression</a:t>
            </a:r>
            <a:r>
              <a:rPr lang="en-GB" sz="1200" dirty="0"/>
              <a:t>. In COLT, 2006.</a:t>
            </a:r>
            <a:endParaRPr kumimoji="0" lang="en-GB" sz="1200" b="0" i="0" u="none" strike="noStrike" kern="0" cap="none" spc="0" normalizeH="0" baseline="0" noProof="0" dirty="0">
              <a:ln>
                <a:noFill/>
              </a:ln>
              <a:solidFill>
                <a:prstClr val="black"/>
              </a:solidFill>
              <a:effectLst/>
              <a:uLnTx/>
              <a:uFillTx/>
            </a:endParaRPr>
          </a:p>
        </p:txBody>
      </p:sp>
      <p:sp>
        <p:nvSpPr>
          <p:cNvPr id="9" name="TextBox 8">
            <a:extLst>
              <a:ext uri="{FF2B5EF4-FFF2-40B4-BE49-F238E27FC236}">
                <a16:creationId xmlns:a16="http://schemas.microsoft.com/office/drawing/2014/main" id="{B68113D2-C315-4335-978E-EB83AB4DB893}"/>
              </a:ext>
            </a:extLst>
          </p:cNvPr>
          <p:cNvSpPr txBox="1"/>
          <p:nvPr/>
        </p:nvSpPr>
        <p:spPr>
          <a:xfrm>
            <a:off x="10457794" y="2296239"/>
            <a:ext cx="1429406" cy="369332"/>
          </a:xfrm>
          <a:prstGeom prst="rect">
            <a:avLst/>
          </a:prstGeom>
          <a:noFill/>
        </p:spPr>
        <p:txBody>
          <a:bodyPr wrap="square" rtlCol="0">
            <a:spAutoFit/>
          </a:bodyPr>
          <a:lstStyle/>
          <a:p>
            <a:r>
              <a:rPr lang="en-US" dirty="0">
                <a:latin typeface="+mj-lt"/>
              </a:rPr>
              <a:t>labels</a:t>
            </a:r>
            <a:endParaRPr lang="en-GB" dirty="0">
              <a:latin typeface="+mj-lt"/>
            </a:endParaRPr>
          </a:p>
        </p:txBody>
      </p:sp>
      <p:sp>
        <p:nvSpPr>
          <p:cNvPr id="10" name="TextBox 9">
            <a:extLst>
              <a:ext uri="{FF2B5EF4-FFF2-40B4-BE49-F238E27FC236}">
                <a16:creationId xmlns:a16="http://schemas.microsoft.com/office/drawing/2014/main" id="{39449B37-708E-4CF0-B180-C613A9A36A05}"/>
              </a:ext>
            </a:extLst>
          </p:cNvPr>
          <p:cNvSpPr txBox="1"/>
          <p:nvPr/>
        </p:nvSpPr>
        <p:spPr>
          <a:xfrm>
            <a:off x="10457793" y="3557481"/>
            <a:ext cx="1429407" cy="369332"/>
          </a:xfrm>
          <a:prstGeom prst="rect">
            <a:avLst/>
          </a:prstGeom>
          <a:noFill/>
        </p:spPr>
        <p:txBody>
          <a:bodyPr wrap="square" rtlCol="0">
            <a:spAutoFit/>
          </a:bodyPr>
          <a:lstStyle/>
          <a:p>
            <a:r>
              <a:rPr lang="en-US" dirty="0">
                <a:latin typeface="+mj-lt"/>
              </a:rPr>
              <a:t>prediction</a:t>
            </a:r>
            <a:endParaRPr lang="en-GB" dirty="0">
              <a:latin typeface="+mj-lt"/>
            </a:endParaRPr>
          </a:p>
        </p:txBody>
      </p:sp>
      <p:sp>
        <p:nvSpPr>
          <p:cNvPr id="11" name="TextBox 10">
            <a:extLst>
              <a:ext uri="{FF2B5EF4-FFF2-40B4-BE49-F238E27FC236}">
                <a16:creationId xmlns:a16="http://schemas.microsoft.com/office/drawing/2014/main" id="{28DAFF1A-8492-4EA8-9C54-7A465D0E86BC}"/>
              </a:ext>
            </a:extLst>
          </p:cNvPr>
          <p:cNvSpPr txBox="1"/>
          <p:nvPr/>
        </p:nvSpPr>
        <p:spPr>
          <a:xfrm>
            <a:off x="6490138" y="1601355"/>
            <a:ext cx="683173" cy="369332"/>
          </a:xfrm>
          <a:prstGeom prst="rect">
            <a:avLst/>
          </a:prstGeom>
          <a:noFill/>
        </p:spPr>
        <p:txBody>
          <a:bodyPr wrap="square" rtlCol="0">
            <a:spAutoFit/>
          </a:bodyPr>
          <a:lstStyle/>
          <a:p>
            <a:pPr algn="ctr"/>
            <a:r>
              <a:rPr lang="en-US" dirty="0">
                <a:latin typeface="+mj-lt"/>
              </a:rPr>
              <a:t>0</a:t>
            </a:r>
            <a:endParaRPr lang="en-GB" dirty="0">
              <a:latin typeface="+mj-lt"/>
            </a:endParaRPr>
          </a:p>
        </p:txBody>
      </p:sp>
      <p:sp>
        <p:nvSpPr>
          <p:cNvPr id="12" name="TextBox 11">
            <a:extLst>
              <a:ext uri="{FF2B5EF4-FFF2-40B4-BE49-F238E27FC236}">
                <a16:creationId xmlns:a16="http://schemas.microsoft.com/office/drawing/2014/main" id="{41E4C69C-DC04-4580-97C3-FB89A2EBF56B}"/>
              </a:ext>
            </a:extLst>
          </p:cNvPr>
          <p:cNvSpPr txBox="1"/>
          <p:nvPr/>
        </p:nvSpPr>
        <p:spPr>
          <a:xfrm>
            <a:off x="7682766"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sp>
        <p:nvSpPr>
          <p:cNvPr id="13" name="TextBox 12">
            <a:extLst>
              <a:ext uri="{FF2B5EF4-FFF2-40B4-BE49-F238E27FC236}">
                <a16:creationId xmlns:a16="http://schemas.microsoft.com/office/drawing/2014/main" id="{FBACEDF5-BC57-4089-A56E-B83757979446}"/>
              </a:ext>
            </a:extLst>
          </p:cNvPr>
          <p:cNvSpPr txBox="1"/>
          <p:nvPr/>
        </p:nvSpPr>
        <p:spPr>
          <a:xfrm>
            <a:off x="9333117"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pic>
        <p:nvPicPr>
          <p:cNvPr id="14" name="Picture 13">
            <a:extLst>
              <a:ext uri="{FF2B5EF4-FFF2-40B4-BE49-F238E27FC236}">
                <a16:creationId xmlns:a16="http://schemas.microsoft.com/office/drawing/2014/main" id="{C31752E7-D28F-4C4D-BB36-0E2840D11773}"/>
              </a:ext>
            </a:extLst>
          </p:cNvPr>
          <p:cNvPicPr>
            <a:picLocks noChangeAspect="1"/>
          </p:cNvPicPr>
          <p:nvPr/>
        </p:nvPicPr>
        <p:blipFill rotWithShape="1">
          <a:blip r:embed="rId4"/>
          <a:srcRect l="48214" r="37226" b="44657"/>
          <a:stretch/>
        </p:blipFill>
        <p:spPr>
          <a:xfrm>
            <a:off x="9155018" y="1970687"/>
            <a:ext cx="1078774" cy="2339973"/>
          </a:xfrm>
          <a:prstGeom prst="rect">
            <a:avLst/>
          </a:prstGeom>
        </p:spPr>
      </p:pic>
    </p:spTree>
    <p:extLst>
      <p:ext uri="{BB962C8B-B14F-4D97-AF65-F5344CB8AC3E}">
        <p14:creationId xmlns:p14="http://schemas.microsoft.com/office/powerpoint/2010/main" val="5911942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a:t>Pointwise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5" y="2611820"/>
                <a:ext cx="4234592" cy="3179379"/>
              </a:xfrm>
            </p:spPr>
            <p:txBody>
              <a:bodyPr>
                <a:normAutofit/>
              </a:bodyPr>
              <a:lstStyle/>
              <a:p>
                <a:pPr>
                  <a:spcBef>
                    <a:spcPts val="1200"/>
                  </a:spcBef>
                </a:pPr>
                <a:r>
                  <a:rPr lang="en-GB" sz="1800" dirty="0">
                    <a:latin typeface="Segoe UI" panose="020B0502040204020203" pitchFamily="34" charset="0"/>
                    <a:cs typeface="Segoe UI" panose="020B0502040204020203" pitchFamily="34" charset="0"/>
                  </a:rPr>
                  <a:t>Classification loss</a:t>
                </a:r>
              </a:p>
              <a:p>
                <a:pPr>
                  <a:spcBef>
                    <a:spcPts val="1200"/>
                  </a:spcBef>
                </a:pPr>
                <a:r>
                  <a:rPr lang="en-GB" dirty="0"/>
                  <a:t>Given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e>
                    </m:d>
                  </m:oMath>
                </a14:m>
                <a:r>
                  <a:rPr lang="en-GB" dirty="0"/>
                  <a:t> predict </a:t>
                </a:r>
                <a:r>
                  <a:rPr lang="en-GB" u="sng" dirty="0"/>
                  <a:t>the </a:t>
                </a:r>
                <a:r>
                  <a:rPr lang="en-GB" i="1" u="sng" dirty="0"/>
                  <a:t>class</a:t>
                </a:r>
                <a:r>
                  <a:rPr lang="en-GB" dirty="0"/>
                  <a:t>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endParaRPr lang="en-GB" dirty="0"/>
              </a:p>
              <a:p>
                <a:pPr>
                  <a:spcBef>
                    <a:spcPts val="1200"/>
                  </a:spcBef>
                </a:pPr>
                <a:r>
                  <a:rPr lang="en-GB" dirty="0"/>
                  <a:t>e.g., </a:t>
                </a:r>
                <a:r>
                  <a:rPr lang="en-GB" dirty="0">
                    <a:solidFill>
                      <a:srgbClr val="0070C0"/>
                    </a:solidFill>
                  </a:rPr>
                  <a:t>cross-entropy with softmax</a:t>
                </a:r>
                <a:r>
                  <a:rPr lang="en-GB" dirty="0"/>
                  <a:t> </a:t>
                </a:r>
                <a:r>
                  <a:rPr lang="it-IT" dirty="0"/>
                  <a:t>over categorical labels </a:t>
                </a:r>
                <a14:m>
                  <m:oMath xmlns:m="http://schemas.openxmlformats.org/officeDocument/2006/math">
                    <m:r>
                      <a:rPr lang="en-US" i="1">
                        <a:latin typeface="Cambria Math" panose="02040503050406030204" pitchFamily="18" charset="0"/>
                      </a:rPr>
                      <m:t>𝑌</m:t>
                    </m:r>
                  </m:oMath>
                </a14:m>
                <a:r>
                  <a:rPr lang="it-IT" dirty="0"/>
                  <a:t> [Li et al., 2008],</a:t>
                </a:r>
              </a:p>
              <a:p>
                <a:pPr>
                  <a:spcBef>
                    <a:spcPts val="1200"/>
                  </a:spcBef>
                </a:pPr>
                <a:endParaRPr lang="en-GB" dirty="0"/>
              </a:p>
              <a:p>
                <a:pPr>
                  <a:spcBef>
                    <a:spcPts val="1200"/>
                  </a:spcBef>
                </a:pPr>
                <a:endParaRPr lang="en-GB" dirty="0"/>
              </a:p>
              <a:p>
                <a:pPr>
                  <a:spcBef>
                    <a:spcPts val="1200"/>
                  </a:spcBef>
                </a:pPr>
                <a:r>
                  <a:rPr lang="en-GB" dirty="0"/>
                  <a:t>where,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𝑠</m:t>
                        </m:r>
                      </m:e>
                      <m:sub>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sub>
                    </m:sSub>
                  </m:oMath>
                </a14:m>
                <a:r>
                  <a:rPr lang="en-GB" dirty="0"/>
                  <a:t> is the model’s score for label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endParaRPr lang="en-GB"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5" y="2611820"/>
                <a:ext cx="4234592" cy="3179379"/>
              </a:xfrm>
              <a:blipFill>
                <a:blip r:embed="rId2"/>
                <a:stretch>
                  <a:fillRect l="-1151"/>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75E0489D-BB64-4D0E-9A25-E620080FCCF8}"/>
              </a:ext>
            </a:extLst>
          </p:cNvPr>
          <p:cNvPicPr>
            <a:picLocks noChangeAspect="1"/>
          </p:cNvPicPr>
          <p:nvPr/>
        </p:nvPicPr>
        <p:blipFill rotWithShape="1">
          <a:blip r:embed="rId3"/>
          <a:srcRect l="31566" r="37226" b="9640"/>
          <a:stretch/>
        </p:blipFill>
        <p:spPr>
          <a:xfrm>
            <a:off x="6222123" y="1970687"/>
            <a:ext cx="2312275" cy="3820512"/>
          </a:xfrm>
          <a:prstGeom prst="rect">
            <a:avLst/>
          </a:prstGeom>
        </p:spPr>
      </p:pic>
      <p:sp>
        <p:nvSpPr>
          <p:cNvPr id="9" name="TextBox 8">
            <a:extLst>
              <a:ext uri="{FF2B5EF4-FFF2-40B4-BE49-F238E27FC236}">
                <a16:creationId xmlns:a16="http://schemas.microsoft.com/office/drawing/2014/main" id="{B68113D2-C315-4335-978E-EB83AB4DB893}"/>
              </a:ext>
            </a:extLst>
          </p:cNvPr>
          <p:cNvSpPr txBox="1"/>
          <p:nvPr/>
        </p:nvSpPr>
        <p:spPr>
          <a:xfrm>
            <a:off x="8949553" y="2296239"/>
            <a:ext cx="1429406" cy="369332"/>
          </a:xfrm>
          <a:prstGeom prst="rect">
            <a:avLst/>
          </a:prstGeom>
          <a:noFill/>
        </p:spPr>
        <p:txBody>
          <a:bodyPr wrap="square" rtlCol="0">
            <a:spAutoFit/>
          </a:bodyPr>
          <a:lstStyle/>
          <a:p>
            <a:r>
              <a:rPr lang="en-US" dirty="0">
                <a:latin typeface="+mj-lt"/>
              </a:rPr>
              <a:t>labels</a:t>
            </a:r>
            <a:endParaRPr lang="en-GB" dirty="0">
              <a:latin typeface="+mj-lt"/>
            </a:endParaRPr>
          </a:p>
        </p:txBody>
      </p:sp>
      <p:sp>
        <p:nvSpPr>
          <p:cNvPr id="10" name="TextBox 9">
            <a:extLst>
              <a:ext uri="{FF2B5EF4-FFF2-40B4-BE49-F238E27FC236}">
                <a16:creationId xmlns:a16="http://schemas.microsoft.com/office/drawing/2014/main" id="{39449B37-708E-4CF0-B180-C613A9A36A05}"/>
              </a:ext>
            </a:extLst>
          </p:cNvPr>
          <p:cNvSpPr txBox="1"/>
          <p:nvPr/>
        </p:nvSpPr>
        <p:spPr>
          <a:xfrm>
            <a:off x="8949552" y="3557481"/>
            <a:ext cx="1429407" cy="369332"/>
          </a:xfrm>
          <a:prstGeom prst="rect">
            <a:avLst/>
          </a:prstGeom>
          <a:noFill/>
        </p:spPr>
        <p:txBody>
          <a:bodyPr wrap="square" rtlCol="0">
            <a:spAutoFit/>
          </a:bodyPr>
          <a:lstStyle/>
          <a:p>
            <a:r>
              <a:rPr lang="en-US" dirty="0">
                <a:latin typeface="+mj-lt"/>
              </a:rPr>
              <a:t>prediction</a:t>
            </a:r>
            <a:endParaRPr lang="en-GB" dirty="0">
              <a:latin typeface="+mj-lt"/>
            </a:endParaRPr>
          </a:p>
        </p:txBody>
      </p:sp>
      <p:sp>
        <p:nvSpPr>
          <p:cNvPr id="11" name="TextBox 10">
            <a:extLst>
              <a:ext uri="{FF2B5EF4-FFF2-40B4-BE49-F238E27FC236}">
                <a16:creationId xmlns:a16="http://schemas.microsoft.com/office/drawing/2014/main" id="{28DAFF1A-8492-4EA8-9C54-7A465D0E86BC}"/>
              </a:ext>
            </a:extLst>
          </p:cNvPr>
          <p:cNvSpPr txBox="1"/>
          <p:nvPr/>
        </p:nvSpPr>
        <p:spPr>
          <a:xfrm>
            <a:off x="6490138" y="1601355"/>
            <a:ext cx="683173" cy="369332"/>
          </a:xfrm>
          <a:prstGeom prst="rect">
            <a:avLst/>
          </a:prstGeom>
          <a:noFill/>
        </p:spPr>
        <p:txBody>
          <a:bodyPr wrap="square" rtlCol="0">
            <a:spAutoFit/>
          </a:bodyPr>
          <a:lstStyle/>
          <a:p>
            <a:pPr algn="ctr"/>
            <a:r>
              <a:rPr lang="en-US" dirty="0">
                <a:latin typeface="+mj-lt"/>
              </a:rPr>
              <a:t>0</a:t>
            </a:r>
            <a:endParaRPr lang="en-GB" dirty="0">
              <a:latin typeface="+mj-lt"/>
            </a:endParaRPr>
          </a:p>
        </p:txBody>
      </p:sp>
      <p:sp>
        <p:nvSpPr>
          <p:cNvPr id="12" name="TextBox 11">
            <a:extLst>
              <a:ext uri="{FF2B5EF4-FFF2-40B4-BE49-F238E27FC236}">
                <a16:creationId xmlns:a16="http://schemas.microsoft.com/office/drawing/2014/main" id="{41E4C69C-DC04-4580-97C3-FB89A2EBF56B}"/>
              </a:ext>
            </a:extLst>
          </p:cNvPr>
          <p:cNvSpPr txBox="1"/>
          <p:nvPr/>
        </p:nvSpPr>
        <p:spPr>
          <a:xfrm>
            <a:off x="7682766"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pic>
        <p:nvPicPr>
          <p:cNvPr id="15" name="Picture 14">
            <a:extLst>
              <a:ext uri="{FF2B5EF4-FFF2-40B4-BE49-F238E27FC236}">
                <a16:creationId xmlns:a16="http://schemas.microsoft.com/office/drawing/2014/main" id="{6B87DC6D-34EC-4527-A8EB-4752CA94FF8A}"/>
              </a:ext>
            </a:extLst>
          </p:cNvPr>
          <p:cNvPicPr>
            <a:picLocks noChangeAspect="1"/>
          </p:cNvPicPr>
          <p:nvPr/>
        </p:nvPicPr>
        <p:blipFill>
          <a:blip r:embed="rId4"/>
          <a:stretch>
            <a:fillRect/>
          </a:stretch>
        </p:blipFill>
        <p:spPr>
          <a:xfrm>
            <a:off x="1052200" y="4365698"/>
            <a:ext cx="4423601" cy="616206"/>
          </a:xfrm>
          <a:prstGeom prst="rect">
            <a:avLst/>
          </a:prstGeom>
        </p:spPr>
      </p:pic>
      <p:sp>
        <p:nvSpPr>
          <p:cNvPr id="16" name="Rectangle 15">
            <a:extLst>
              <a:ext uri="{FF2B5EF4-FFF2-40B4-BE49-F238E27FC236}">
                <a16:creationId xmlns:a16="http://schemas.microsoft.com/office/drawing/2014/main" id="{ED4A810A-A735-4B47-B2BE-94C260E8336B}"/>
              </a:ext>
            </a:extLst>
          </p:cNvPr>
          <p:cNvSpPr/>
          <p:nvPr/>
        </p:nvSpPr>
        <p:spPr>
          <a:xfrm>
            <a:off x="482162" y="6562287"/>
            <a:ext cx="11227676" cy="276999"/>
          </a:xfrm>
          <a:prstGeom prst="rect">
            <a:avLst/>
          </a:prstGeom>
        </p:spPr>
        <p:txBody>
          <a:bodyPr wrap="square">
            <a:spAutoFit/>
          </a:bodyPr>
          <a:lstStyle/>
          <a:p>
            <a:pPr lvl="0" algn="ctr" defTabSz="914400">
              <a:defRPr/>
            </a:pPr>
            <a:r>
              <a:rPr lang="en-GB" sz="1200" dirty="0"/>
              <a:t>Ping Li, </a:t>
            </a:r>
            <a:r>
              <a:rPr lang="en-GB" sz="1200" dirty="0" err="1"/>
              <a:t>Qiang</a:t>
            </a:r>
            <a:r>
              <a:rPr lang="en-GB" sz="1200" dirty="0"/>
              <a:t> Wu, and Christopher J Burges. </a:t>
            </a:r>
            <a:r>
              <a:rPr lang="en-GB" sz="1200" dirty="0">
                <a:hlinkClick r:id="rId5"/>
              </a:rPr>
              <a:t>Mcrank: Learning to rank using multiple classification and gradient boosting</a:t>
            </a:r>
            <a:r>
              <a:rPr lang="en-GB" sz="1200" dirty="0"/>
              <a:t>. In NIPS, 2008.</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297441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D60F-CBBA-47A0-82B5-1D618753E0F1}"/>
              </a:ext>
            </a:extLst>
          </p:cNvPr>
          <p:cNvSpPr>
            <a:spLocks noGrp="1"/>
          </p:cNvSpPr>
          <p:nvPr>
            <p:ph type="title"/>
          </p:nvPr>
        </p:nvSpPr>
        <p:spPr>
          <a:xfrm>
            <a:off x="1146705" y="609601"/>
            <a:ext cx="3908771" cy="1639884"/>
          </a:xfrm>
        </p:spPr>
        <p:txBody>
          <a:bodyPr>
            <a:normAutofit/>
          </a:bodyPr>
          <a:lstStyle/>
          <a:p>
            <a:r>
              <a:rPr lang="en-US" dirty="0"/>
              <a:t>Pairwise objectives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732A6B6-489E-42C6-8CAB-D9BE78BF24D9}"/>
                  </a:ext>
                </a:extLst>
              </p:cNvPr>
              <p:cNvSpPr>
                <a:spLocks noGrp="1"/>
              </p:cNvSpPr>
              <p:nvPr>
                <p:ph idx="1"/>
              </p:nvPr>
            </p:nvSpPr>
            <p:spPr>
              <a:xfrm>
                <a:off x="6216869" y="1086652"/>
                <a:ext cx="5475890" cy="4573169"/>
              </a:xfrm>
            </p:spPr>
            <p:txBody>
              <a:bodyPr>
                <a:normAutofit/>
              </a:bodyPr>
              <a:lstStyle/>
              <a:p>
                <a:pPr marL="0" indent="0">
                  <a:buNone/>
                </a:pPr>
                <a:r>
                  <a:rPr lang="en-GB" sz="1600" dirty="0"/>
                  <a:t>Pairwise loss generally has the following form </a:t>
                </a:r>
                <a:r>
                  <a:rPr lang="en-GB" sz="1200" dirty="0"/>
                  <a:t>[Chen et al., 2009]</a:t>
                </a:r>
                <a:r>
                  <a:rPr lang="en-GB" sz="1600" dirty="0"/>
                  <a:t>,</a:t>
                </a:r>
              </a:p>
              <a:p>
                <a:pPr marL="0" indent="0">
                  <a:buNone/>
                </a:pPr>
                <a:endParaRPr lang="en-US" sz="1600" dirty="0"/>
              </a:p>
              <a:p>
                <a:pPr marL="0" indent="0">
                  <a:buNone/>
                </a:pPr>
                <a:endParaRPr lang="en-US" sz="1600" dirty="0"/>
              </a:p>
              <a:p>
                <a:pPr marL="0" indent="0">
                  <a:buNone/>
                </a:pPr>
                <a:r>
                  <a:rPr lang="en-GB" sz="1600" dirty="0"/>
                  <a:t>where, </a:t>
                </a:r>
                <a14:m>
                  <m:oMath xmlns:m="http://schemas.openxmlformats.org/officeDocument/2006/math">
                    <m:r>
                      <a:rPr lang="en-GB" sz="1600" i="1" smtClean="0">
                        <a:latin typeface="Cambria Math" panose="02040503050406030204" pitchFamily="18" charset="0"/>
                        <a:ea typeface="Cambria Math" panose="02040503050406030204" pitchFamily="18" charset="0"/>
                      </a:rPr>
                      <m:t>𝜙</m:t>
                    </m:r>
                  </m:oMath>
                </a14:m>
                <a:r>
                  <a:rPr lang="el-GR" sz="1600" dirty="0"/>
                  <a:t> </a:t>
                </a:r>
                <a:r>
                  <a:rPr lang="en-GB" sz="1600" dirty="0"/>
                  <a:t>can be,</a:t>
                </a:r>
              </a:p>
              <a:p>
                <a:r>
                  <a:rPr lang="en-GB" sz="1600" dirty="0"/>
                  <a:t>Hinge function </a:t>
                </a:r>
                <a14:m>
                  <m:oMath xmlns:m="http://schemas.openxmlformats.org/officeDocument/2006/math">
                    <m:r>
                      <a:rPr lang="en-GB" sz="1600" i="1">
                        <a:latin typeface="Cambria Math" panose="02040503050406030204" pitchFamily="18" charset="0"/>
                        <a:ea typeface="Cambria Math" panose="02040503050406030204" pitchFamily="18" charset="0"/>
                      </a:rPr>
                      <m:t>𝜙</m:t>
                    </m:r>
                    <m:d>
                      <m:dPr>
                        <m:ctrlPr>
                          <a:rPr lang="en-GB" sz="160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𝑧</m:t>
                        </m:r>
                      </m:e>
                    </m:d>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𝑚𝑎𝑥</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 1−</m:t>
                        </m:r>
                        <m:r>
                          <a:rPr lang="en-US" sz="1600" b="0" i="1" smtClean="0">
                            <a:latin typeface="Cambria Math" panose="02040503050406030204" pitchFamily="18" charset="0"/>
                            <a:ea typeface="Cambria Math" panose="02040503050406030204" pitchFamily="18" charset="0"/>
                          </a:rPr>
                          <m:t>𝑧</m:t>
                        </m:r>
                      </m:e>
                    </m:d>
                    <m:r>
                      <a:rPr lang="en-GB" sz="1600" i="1">
                        <a:latin typeface="Cambria Math" panose="02040503050406030204" pitchFamily="18" charset="0"/>
                        <a:ea typeface="Cambria Math" panose="02040503050406030204" pitchFamily="18" charset="0"/>
                      </a:rPr>
                      <m:t> </m:t>
                    </m:r>
                  </m:oMath>
                </a14:m>
                <a:r>
                  <a:rPr lang="en-US" sz="1600" dirty="0">
                    <a:ea typeface="Cambria Math" panose="02040503050406030204" pitchFamily="18" charset="0"/>
                  </a:rPr>
                  <a:t> </a:t>
                </a:r>
                <a:r>
                  <a:rPr lang="en-GB" sz="1200" dirty="0"/>
                  <a:t>[</a:t>
                </a:r>
                <a:r>
                  <a:rPr lang="en-GB" sz="1200" dirty="0" err="1"/>
                  <a:t>Herbrich</a:t>
                </a:r>
                <a:r>
                  <a:rPr lang="en-GB" sz="1200" dirty="0"/>
                  <a:t> et al., 2000]</a:t>
                </a:r>
                <a:endParaRPr lang="en-GB" sz="1600" dirty="0"/>
              </a:p>
              <a:p>
                <a:r>
                  <a:rPr lang="en-GB" sz="1600" dirty="0"/>
                  <a:t>Exponential function </a:t>
                </a:r>
                <a14:m>
                  <m:oMath xmlns:m="http://schemas.openxmlformats.org/officeDocument/2006/math">
                    <m:r>
                      <a:rPr lang="en-GB" sz="1600" i="1">
                        <a:latin typeface="Cambria Math" panose="02040503050406030204" pitchFamily="18" charset="0"/>
                        <a:ea typeface="Cambria Math" panose="02040503050406030204" pitchFamily="18" charset="0"/>
                      </a:rPr>
                      <m:t>𝜙</m:t>
                    </m:r>
                    <m:d>
                      <m:dPr>
                        <m:ctrlPr>
                          <a:rPr lang="en-GB"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𝑧</m:t>
                        </m:r>
                      </m:e>
                    </m:d>
                    <m:r>
                      <a:rPr lang="en-US" sz="1600" i="1">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𝑒</m:t>
                        </m:r>
                      </m:e>
                      <m: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𝑧</m:t>
                        </m:r>
                      </m:sup>
                    </m:sSup>
                  </m:oMath>
                </a14:m>
                <a:r>
                  <a:rPr lang="en-GB" sz="1600" dirty="0"/>
                  <a:t> </a:t>
                </a:r>
                <a:r>
                  <a:rPr lang="en-GB" sz="1200" dirty="0"/>
                  <a:t>[Freund et al., 2003]</a:t>
                </a:r>
                <a:endParaRPr lang="en-GB" sz="1600" dirty="0"/>
              </a:p>
              <a:p>
                <a:r>
                  <a:rPr lang="en-GB" sz="1600" dirty="0"/>
                  <a:t>Logistic function </a:t>
                </a:r>
                <a14:m>
                  <m:oMath xmlns:m="http://schemas.openxmlformats.org/officeDocument/2006/math">
                    <m:r>
                      <a:rPr lang="en-GB" sz="1600" i="1">
                        <a:latin typeface="Cambria Math" panose="02040503050406030204" pitchFamily="18" charset="0"/>
                        <a:ea typeface="Cambria Math" panose="02040503050406030204" pitchFamily="18" charset="0"/>
                      </a:rPr>
                      <m:t>𝜙</m:t>
                    </m:r>
                    <m:d>
                      <m:dPr>
                        <m:ctrlPr>
                          <a:rPr lang="en-GB"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𝑧</m:t>
                        </m:r>
                      </m:e>
                    </m:d>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𝑙𝑜𝑔</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1+</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𝑒</m:t>
                            </m:r>
                          </m:e>
                          <m: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𝑧</m:t>
                            </m:r>
                          </m:sup>
                        </m:sSup>
                      </m:e>
                    </m:d>
                    <m:r>
                      <a:rPr lang="en-US" sz="1600" i="1">
                        <a:latin typeface="Cambria Math" panose="02040503050406030204" pitchFamily="18" charset="0"/>
                        <a:ea typeface="Cambria Math" panose="02040503050406030204" pitchFamily="18" charset="0"/>
                      </a:rPr>
                      <m:t> </m:t>
                    </m:r>
                  </m:oMath>
                </a14:m>
                <a:r>
                  <a:rPr lang="en-GB" sz="1600" dirty="0"/>
                  <a:t> </a:t>
                </a:r>
                <a:r>
                  <a:rPr lang="en-GB" sz="1200" dirty="0"/>
                  <a:t>[Burges et al., 2005]</a:t>
                </a:r>
                <a:endParaRPr lang="en-GB" sz="1600" dirty="0"/>
              </a:p>
              <a:p>
                <a:r>
                  <a:rPr lang="en-GB" sz="1600" dirty="0"/>
                  <a:t>Others…</a:t>
                </a:r>
              </a:p>
            </p:txBody>
          </p:sp>
        </mc:Choice>
        <mc:Fallback xmlns="">
          <p:sp>
            <p:nvSpPr>
              <p:cNvPr id="3" name="Content Placeholder 2">
                <a:extLst>
                  <a:ext uri="{FF2B5EF4-FFF2-40B4-BE49-F238E27FC236}">
                    <a16:creationId xmlns:a16="http://schemas.microsoft.com/office/drawing/2014/main" id="{D732A6B6-489E-42C6-8CAB-D9BE78BF24D9}"/>
                  </a:ext>
                </a:extLst>
              </p:cNvPr>
              <p:cNvSpPr>
                <a:spLocks noGrp="1" noRot="1" noChangeAspect="1" noMove="1" noResize="1" noEditPoints="1" noAdjustHandles="1" noChangeArrowheads="1" noChangeShapeType="1" noTextEdit="1"/>
              </p:cNvSpPr>
              <p:nvPr>
                <p:ph idx="1"/>
              </p:nvPr>
            </p:nvSpPr>
            <p:spPr>
              <a:xfrm>
                <a:off x="6216869" y="1086652"/>
                <a:ext cx="5475890" cy="4573169"/>
              </a:xfrm>
              <a:blipFill>
                <a:blip r:embed="rId2"/>
                <a:stretch>
                  <a:fillRect l="-10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2A34AB34-B869-45C7-B558-CAECC0A7B56C}"/>
                  </a:ext>
                </a:extLst>
              </p:cNvPr>
              <p:cNvSpPr>
                <a:spLocks noGrp="1"/>
              </p:cNvSpPr>
              <p:nvPr>
                <p:ph type="body" sz="half" idx="2"/>
              </p:nvPr>
            </p:nvSpPr>
            <p:spPr>
              <a:xfrm>
                <a:off x="1146704" y="2454166"/>
                <a:ext cx="4702303" cy="3205655"/>
              </a:xfrm>
            </p:spPr>
            <p:txBody>
              <a:bodyPr>
                <a:noAutofit/>
              </a:bodyPr>
              <a:lstStyle/>
              <a:p>
                <a:pPr>
                  <a:spcBef>
                    <a:spcPts val="3000"/>
                  </a:spcBef>
                </a:pPr>
                <a:r>
                  <a:rPr lang="en-GB" dirty="0"/>
                  <a:t>Pairwise loss minimizes the average number of inversions in ranking—i.e.,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𝑑</m:t>
                        </m:r>
                      </m:e>
                      <m:sub>
                        <m:r>
                          <a:rPr lang="en-US" i="1">
                            <a:latin typeface="Cambria Math" panose="02040503050406030204" pitchFamily="18" charset="0"/>
                            <a:ea typeface="Cambria Math" panose="02040503050406030204" pitchFamily="18" charset="0"/>
                          </a:rPr>
                          <m:t>𝑗</m:t>
                        </m:r>
                      </m:sub>
                    </m:sSub>
                  </m:oMath>
                </a14:m>
                <a:r>
                  <a:rPr lang="en-GB" dirty="0"/>
                  <a:t> w.r.t. </a:t>
                </a:r>
                <a14:m>
                  <m:oMath xmlns:m="http://schemas.openxmlformats.org/officeDocument/2006/math">
                    <m:r>
                      <a:rPr lang="en-US" i="1">
                        <a:latin typeface="Cambria Math" panose="02040503050406030204" pitchFamily="18" charset="0"/>
                      </a:rPr>
                      <m:t>𝑞</m:t>
                    </m:r>
                    <m:r>
                      <a:rPr lang="en-US" i="1">
                        <a:latin typeface="Cambria Math" panose="02040503050406030204" pitchFamily="18" charset="0"/>
                      </a:rPr>
                      <m:t> </m:t>
                    </m:r>
                  </m:oMath>
                </a14:m>
                <a:r>
                  <a:rPr lang="en-GB" dirty="0"/>
                  <a:t>but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𝑑</m:t>
                        </m:r>
                      </m:e>
                      <m:sub>
                        <m:r>
                          <a:rPr lang="en-US" i="1">
                            <a:latin typeface="Cambria Math" panose="02040503050406030204" pitchFamily="18" charset="0"/>
                            <a:ea typeface="Cambria Math" panose="02040503050406030204" pitchFamily="18" charset="0"/>
                          </a:rPr>
                          <m:t>𝑗</m:t>
                        </m:r>
                      </m:sub>
                    </m:sSub>
                  </m:oMath>
                </a14:m>
                <a:r>
                  <a:rPr lang="en-GB" dirty="0"/>
                  <a:t> is ranked higher than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oMath>
                </a14:m>
                <a:endParaRPr lang="en-GB" dirty="0"/>
              </a:p>
              <a:p>
                <a:pPr>
                  <a:spcBef>
                    <a:spcPts val="1800"/>
                  </a:spcBef>
                </a:pPr>
                <a:r>
                  <a:rPr lang="en-GB" dirty="0"/>
                  <a:t>Given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b="0" i="1" smtClean="0">
                                <a:latin typeface="Cambria Math" panose="02040503050406030204" pitchFamily="18" charset="0"/>
                              </a:rPr>
                              <m:t>𝑗</m:t>
                            </m:r>
                          </m:sub>
                        </m:sSub>
                      </m:e>
                    </m:d>
                  </m:oMath>
                </a14:m>
                <a:r>
                  <a:rPr lang="en-GB" dirty="0"/>
                  <a:t>, predict the more relevant document</a:t>
                </a:r>
              </a:p>
              <a:p>
                <a:pPr>
                  <a:spcBef>
                    <a:spcPts val="1800"/>
                  </a:spcBef>
                </a:pPr>
                <a:r>
                  <a:rPr lang="en-GB" dirty="0"/>
                  <a:t>For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r>
                          <a:rPr lang="en-GB" i="1" smtClean="0">
                            <a:latin typeface="Cambria Math" panose="02040503050406030204" pitchFamily="18" charset="0"/>
                          </a:rPr>
                          <m:t> </m:t>
                        </m:r>
                      </m:e>
                    </m:d>
                  </m:oMath>
                </a14:m>
                <a:r>
                  <a:rPr lang="en-GB" dirty="0"/>
                  <a:t> and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 </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𝑗</m:t>
                            </m:r>
                          </m:sub>
                        </m:sSub>
                      </m:e>
                    </m:d>
                  </m:oMath>
                </a14:m>
                <a:r>
                  <a:rPr lang="en-GB" dirty="0"/>
                  <a:t>,</a:t>
                </a:r>
              </a:p>
              <a:p>
                <a:pPr lvl="1">
                  <a:spcBef>
                    <a:spcPts val="600"/>
                  </a:spcBef>
                </a:pPr>
                <a:r>
                  <a:rPr lang="en-GB" dirty="0"/>
                  <a:t>Feature vectors: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𝑖</m:t>
                        </m:r>
                      </m:sub>
                    </m:sSub>
                    <m:r>
                      <a:rPr lang="en-US" i="1">
                        <a:latin typeface="Cambria Math" panose="02040503050406030204" pitchFamily="18" charset="0"/>
                      </a:rPr>
                      <m:t> </m:t>
                    </m:r>
                  </m:oMath>
                </a14:m>
                <a:r>
                  <a:rPr lang="en-GB" dirty="0"/>
                  <a:t> and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𝑗</m:t>
                        </m:r>
                      </m:sub>
                    </m:sSub>
                  </m:oMath>
                </a14:m>
                <a:endParaRPr lang="en-US" dirty="0"/>
              </a:p>
              <a:p>
                <a:pPr lvl="1">
                  <a:spcBef>
                    <a:spcPts val="600"/>
                  </a:spcBef>
                </a:pPr>
                <a:r>
                  <a:rPr lang="en-GB" dirty="0"/>
                  <a:t>Model scores: </a:t>
                </a:r>
                <a14:m>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𝑖</m:t>
                            </m:r>
                          </m:sub>
                        </m:sSub>
                      </m:e>
                    </m:d>
                  </m:oMath>
                </a14:m>
                <a:r>
                  <a:rPr lang="en-GB" dirty="0"/>
                  <a:t> and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𝑗</m:t>
                            </m:r>
                          </m:sub>
                        </m:sSub>
                      </m:e>
                    </m:d>
                  </m:oMath>
                </a14:m>
                <a:endParaRPr lang="en-GB" dirty="0"/>
              </a:p>
            </p:txBody>
          </p:sp>
        </mc:Choice>
        <mc:Fallback xmlns="">
          <p:sp>
            <p:nvSpPr>
              <p:cNvPr id="4" name="Text Placeholder 3">
                <a:extLst>
                  <a:ext uri="{FF2B5EF4-FFF2-40B4-BE49-F238E27FC236}">
                    <a16:creationId xmlns:a16="http://schemas.microsoft.com/office/drawing/2014/main" id="{2A34AB34-B869-45C7-B558-CAECC0A7B56C}"/>
                  </a:ext>
                </a:extLst>
              </p:cNvPr>
              <p:cNvSpPr>
                <a:spLocks noGrp="1" noRot="1" noChangeAspect="1" noMove="1" noResize="1" noEditPoints="1" noAdjustHandles="1" noChangeArrowheads="1" noChangeShapeType="1" noTextEdit="1"/>
              </p:cNvSpPr>
              <p:nvPr>
                <p:ph type="body" sz="half" idx="2"/>
              </p:nvPr>
            </p:nvSpPr>
            <p:spPr>
              <a:xfrm>
                <a:off x="1146704" y="2454166"/>
                <a:ext cx="4702303" cy="3205655"/>
              </a:xfrm>
              <a:blipFill>
                <a:blip r:embed="rId3"/>
                <a:stretch>
                  <a:fillRect l="-649"/>
                </a:stretch>
              </a:blipFill>
            </p:spPr>
            <p:txBody>
              <a:bodyPr/>
              <a:lstStyle/>
              <a:p>
                <a:r>
                  <a:rPr lang="en-GB">
                    <a:noFill/>
                  </a:rPr>
                  <a:t> </a:t>
                </a:r>
              </a:p>
            </p:txBody>
          </p:sp>
        </mc:Fallback>
      </mc:AlternateContent>
      <p:sp>
        <p:nvSpPr>
          <p:cNvPr id="5" name="Rectangle 4">
            <a:extLst>
              <a:ext uri="{FF2B5EF4-FFF2-40B4-BE49-F238E27FC236}">
                <a16:creationId xmlns:a16="http://schemas.microsoft.com/office/drawing/2014/main" id="{99F9902F-7D58-4FC5-A644-F0428887B0D4}"/>
              </a:ext>
            </a:extLst>
          </p:cNvPr>
          <p:cNvSpPr/>
          <p:nvPr/>
        </p:nvSpPr>
        <p:spPr>
          <a:xfrm>
            <a:off x="482162" y="6005239"/>
            <a:ext cx="11227676" cy="830997"/>
          </a:xfrm>
          <a:prstGeom prst="rect">
            <a:avLst/>
          </a:prstGeom>
        </p:spPr>
        <p:txBody>
          <a:bodyPr wrap="square">
            <a:spAutoFit/>
          </a:bodyPr>
          <a:lstStyle/>
          <a:p>
            <a:pPr lvl="0" algn="ctr" defTabSz="914400">
              <a:defRPr/>
            </a:pPr>
            <a:r>
              <a:rPr lang="en-GB" sz="1200" dirty="0"/>
              <a:t>Wei Chen, Tie-Yan Liu, </a:t>
            </a:r>
            <a:r>
              <a:rPr lang="en-GB" sz="1200" dirty="0" err="1"/>
              <a:t>Yanyan</a:t>
            </a:r>
            <a:r>
              <a:rPr lang="en-GB" sz="1200" dirty="0"/>
              <a:t> Lan, </a:t>
            </a:r>
            <a:r>
              <a:rPr lang="en-GB" sz="1200" dirty="0" err="1"/>
              <a:t>Zhi</a:t>
            </a:r>
            <a:r>
              <a:rPr lang="en-GB" sz="1200" dirty="0"/>
              <a:t>-Ming Ma, and Hang Li. </a:t>
            </a:r>
            <a:r>
              <a:rPr lang="en-GB" sz="1200" dirty="0">
                <a:hlinkClick r:id="rId4"/>
              </a:rPr>
              <a:t>Ranking measures and loss functions in learning to rank</a:t>
            </a:r>
            <a:r>
              <a:rPr lang="en-GB" sz="1200" dirty="0"/>
              <a:t>. In NIPS, 2009.</a:t>
            </a:r>
          </a:p>
          <a:p>
            <a:pPr lvl="0" algn="ctr" defTabSz="914400">
              <a:defRPr/>
            </a:pPr>
            <a:r>
              <a:rPr lang="en-GB" sz="1200" dirty="0"/>
              <a:t>Ralf </a:t>
            </a:r>
            <a:r>
              <a:rPr lang="en-GB" sz="1200" dirty="0" err="1"/>
              <a:t>Herbrich</a:t>
            </a:r>
            <a:r>
              <a:rPr lang="en-GB" sz="1200" dirty="0"/>
              <a:t>, Thore Graepel, and Klaus </a:t>
            </a:r>
            <a:r>
              <a:rPr lang="en-GB" sz="1200" dirty="0" err="1"/>
              <a:t>Obermayer</a:t>
            </a:r>
            <a:r>
              <a:rPr lang="en-GB" sz="1200" dirty="0"/>
              <a:t>. </a:t>
            </a:r>
            <a:r>
              <a:rPr lang="en-GB" sz="1200" dirty="0">
                <a:hlinkClick r:id="rId5"/>
              </a:rPr>
              <a:t>Large margin rank boundaries for ordinal regression</a:t>
            </a:r>
            <a:r>
              <a:rPr lang="en-GB" sz="1200" dirty="0"/>
              <a:t>. 2000.</a:t>
            </a:r>
          </a:p>
          <a:p>
            <a:pPr lvl="0" algn="ctr" defTabSz="914400">
              <a:defRPr/>
            </a:pPr>
            <a:r>
              <a:rPr lang="en-GB" sz="1200" dirty="0" err="1"/>
              <a:t>Yoav</a:t>
            </a:r>
            <a:r>
              <a:rPr lang="en-GB" sz="1200" dirty="0"/>
              <a:t> Freund, Raj </a:t>
            </a:r>
            <a:r>
              <a:rPr lang="en-GB" sz="1200" dirty="0" err="1"/>
              <a:t>Iyer</a:t>
            </a:r>
            <a:r>
              <a:rPr lang="en-GB" sz="1200" dirty="0"/>
              <a:t>, Robert E Schapire, and Yoram Singer. </a:t>
            </a:r>
            <a:r>
              <a:rPr lang="en-GB" sz="1200" dirty="0">
                <a:hlinkClick r:id="rId6"/>
              </a:rPr>
              <a:t>An efficient boosting algorithm for combining preferences</a:t>
            </a:r>
            <a:r>
              <a:rPr lang="en-GB" sz="1200" dirty="0"/>
              <a:t>. In JMLR, 2003.</a:t>
            </a:r>
          </a:p>
          <a:p>
            <a:pPr lvl="0" algn="ctr" defTabSz="914400">
              <a:defRPr/>
            </a:pPr>
            <a:r>
              <a:rPr lang="en-GB" sz="1200" dirty="0"/>
              <a:t>Chris Burges, Tal </a:t>
            </a:r>
            <a:r>
              <a:rPr lang="en-GB" sz="1200" dirty="0" err="1"/>
              <a:t>Shaked</a:t>
            </a:r>
            <a:r>
              <a:rPr lang="en-GB" sz="1200" dirty="0"/>
              <a:t>, Erin Renshaw, Ari Lazier, Matt Deeds, Nicole Hamilton, and Greg Hullender. </a:t>
            </a:r>
            <a:r>
              <a:rPr lang="en-GB" sz="1200" dirty="0">
                <a:hlinkClick r:id="rId7"/>
              </a:rPr>
              <a:t>Learning to rank using gradient descent</a:t>
            </a:r>
            <a:r>
              <a:rPr lang="en-GB" sz="1200" dirty="0"/>
              <a:t>. In ICML, 2005.</a:t>
            </a:r>
            <a:endParaRPr kumimoji="0" lang="en-GB" sz="1200" b="0" i="0" u="none" strike="noStrike" kern="0" cap="none" spc="0" normalizeH="0" baseline="0" noProof="0" dirty="0">
              <a:ln>
                <a:noFill/>
              </a:ln>
              <a:solidFill>
                <a:prstClr val="black"/>
              </a:solidFill>
              <a:effectLst/>
              <a:uLnTx/>
              <a:uFillTx/>
            </a:endParaRPr>
          </a:p>
        </p:txBody>
      </p:sp>
      <p:pic>
        <p:nvPicPr>
          <p:cNvPr id="6" name="Picture 5">
            <a:extLst>
              <a:ext uri="{FF2B5EF4-FFF2-40B4-BE49-F238E27FC236}">
                <a16:creationId xmlns:a16="http://schemas.microsoft.com/office/drawing/2014/main" id="{20CB3E2A-3D35-4B9C-992A-D47FE2EB3B3F}"/>
              </a:ext>
            </a:extLst>
          </p:cNvPr>
          <p:cNvPicPr>
            <a:picLocks noChangeAspect="1"/>
          </p:cNvPicPr>
          <p:nvPr/>
        </p:nvPicPr>
        <p:blipFill>
          <a:blip r:embed="rId8"/>
          <a:stretch>
            <a:fillRect/>
          </a:stretch>
        </p:blipFill>
        <p:spPr>
          <a:xfrm>
            <a:off x="7696939" y="2207896"/>
            <a:ext cx="2515750" cy="566654"/>
          </a:xfrm>
          <a:prstGeom prst="rect">
            <a:avLst/>
          </a:prstGeom>
        </p:spPr>
      </p:pic>
    </p:spTree>
    <p:extLst>
      <p:ext uri="{BB962C8B-B14F-4D97-AF65-F5344CB8AC3E}">
        <p14:creationId xmlns:p14="http://schemas.microsoft.com/office/powerpoint/2010/main" val="31803045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a:t>Pairwise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4" y="2611820"/>
                <a:ext cx="6898965" cy="3526221"/>
              </a:xfrm>
            </p:spPr>
            <p:txBody>
              <a:bodyPr>
                <a:normAutofit/>
              </a:bodyPr>
              <a:lstStyle/>
              <a:p>
                <a:pPr>
                  <a:spcBef>
                    <a:spcPts val="1200"/>
                  </a:spcBef>
                </a:pPr>
                <a:r>
                  <a:rPr lang="en-GB" sz="1800" dirty="0">
                    <a:latin typeface="Segoe UI" panose="020B0502040204020203" pitchFamily="34" charset="0"/>
                    <a:cs typeface="Segoe UI" panose="020B0502040204020203" pitchFamily="34" charset="0"/>
                  </a:rPr>
                  <a:t>RankNet loss</a:t>
                </a:r>
              </a:p>
              <a:p>
                <a:pPr>
                  <a:spcBef>
                    <a:spcPts val="1200"/>
                  </a:spcBef>
                </a:pPr>
                <a:r>
                  <a:rPr lang="en-GB" dirty="0"/>
                  <a:t>Pairwise loss function proposed by Burges et al. </a:t>
                </a:r>
                <a:r>
                  <a:rPr lang="en-GB" sz="1200" dirty="0"/>
                  <a:t>[2005]</a:t>
                </a:r>
                <a:r>
                  <a:rPr lang="en-GB" dirty="0"/>
                  <a:t>—an industry favourite </a:t>
                </a:r>
                <a:r>
                  <a:rPr lang="en-GB" sz="1200" dirty="0"/>
                  <a:t>[Burges, 2015]</a:t>
                </a:r>
                <a:endParaRPr lang="en-GB" dirty="0"/>
              </a:p>
              <a:p>
                <a:pPr>
                  <a:spcBef>
                    <a:spcPts val="1200"/>
                  </a:spcBef>
                </a:pPr>
                <a:r>
                  <a:rPr lang="en-GB" dirty="0"/>
                  <a:t>Predicted probabilities: </a:t>
                </a:r>
                <a14:m>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&gt;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𝑗</m:t>
                            </m:r>
                          </m:sub>
                        </m:sSub>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rPr>
                                  <m:t>𝑖</m:t>
                                </m:r>
                              </m:sub>
                              <m:sup/>
                            </m:sSubSup>
                          </m:sup>
                        </m:sSup>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rPr>
                                  <m:t>𝑖</m:t>
                                </m:r>
                              </m:sub>
                              <m:sup/>
                            </m:sSubSup>
                          </m:sup>
                        </m:sSup>
                        <m:r>
                          <a:rPr lang="en-US" b="0" i="1" smtClean="0">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𝑗</m:t>
                                </m:r>
                              </m:sub>
                              <m:sup/>
                            </m:sSubSup>
                          </m:sup>
                        </m:sSup>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rPr>
                          <m:t>1</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𝑗</m:t>
                                    </m:r>
                                  </m:sub>
                                </m:sSub>
                              </m:e>
                            </m:d>
                            <m:r>
                              <a:rPr lang="en-US" i="1" smtClean="0">
                                <a:latin typeface="Cambria Math" panose="02040503050406030204" pitchFamily="18" charset="0"/>
                                <a:ea typeface="Cambria Math" panose="02040503050406030204" pitchFamily="18" charset="0"/>
                              </a:rPr>
                              <m:t> </m:t>
                            </m:r>
                          </m:sup>
                        </m:sSup>
                      </m:den>
                    </m:f>
                  </m:oMath>
                </a14:m>
                <a:endParaRPr lang="en-GB" b="0" dirty="0"/>
              </a:p>
              <a:p>
                <a:pPr>
                  <a:spcBef>
                    <a:spcPts val="1200"/>
                  </a:spcBef>
                </a:pPr>
                <a:r>
                  <a:rPr lang="en-US" dirty="0"/>
                  <a:t>Des</a:t>
                </a:r>
                <a:r>
                  <a:rPr lang="en-GB" dirty="0" err="1"/>
                  <a:t>ired</a:t>
                </a:r>
                <a:r>
                  <a:rPr lang="en-GB" dirty="0"/>
                  <a:t> probabilities: </a:t>
                </a:r>
                <a14:m>
                  <m:oMath xmlns:m="http://schemas.openxmlformats.org/officeDocument/2006/math">
                    <m:sSub>
                      <m:sSubPr>
                        <m:ctrlPr>
                          <a:rPr lang="en-GB"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𝑖𝑗</m:t>
                        </m:r>
                      </m:sub>
                    </m:sSub>
                    <m:r>
                      <a:rPr lang="en-US" b="0" i="1" smtClean="0">
                        <a:latin typeface="Cambria Math" panose="02040503050406030204" pitchFamily="18" charset="0"/>
                      </a:rPr>
                      <m:t>=1</m:t>
                    </m:r>
                  </m:oMath>
                </a14:m>
                <a:r>
                  <a:rPr lang="en-US" b="0" dirty="0"/>
                  <a:t> and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𝑗</m:t>
                        </m:r>
                        <m:r>
                          <a:rPr lang="en-US" b="0" i="1" smtClean="0">
                            <a:latin typeface="Cambria Math" panose="02040503050406030204" pitchFamily="18" charset="0"/>
                          </a:rPr>
                          <m:t>𝑖</m:t>
                        </m:r>
                      </m:sub>
                    </m:sSub>
                    <m:r>
                      <a:rPr lang="en-US" i="1">
                        <a:latin typeface="Cambria Math" panose="02040503050406030204" pitchFamily="18" charset="0"/>
                      </a:rPr>
                      <m:t>=</m:t>
                    </m:r>
                    <m:r>
                      <a:rPr lang="en-US" b="0" i="1" smtClean="0">
                        <a:latin typeface="Cambria Math" panose="02040503050406030204" pitchFamily="18" charset="0"/>
                      </a:rPr>
                      <m:t>0</m:t>
                    </m:r>
                  </m:oMath>
                </a14:m>
                <a:endParaRPr lang="en-US" b="0" dirty="0"/>
              </a:p>
              <a:p>
                <a:pPr>
                  <a:spcBef>
                    <a:spcPts val="1200"/>
                  </a:spcBef>
                </a:pPr>
                <a:r>
                  <a:rPr lang="en-US" dirty="0"/>
                  <a:t>Computing cross-entropy between </a:t>
                </a:r>
                <a14:m>
                  <m:oMath xmlns:m="http://schemas.openxmlformats.org/officeDocument/2006/math">
                    <m:r>
                      <a:rPr lang="en-US" i="1">
                        <a:latin typeface="Cambria Math" panose="02040503050406030204" pitchFamily="18" charset="0"/>
                      </a:rPr>
                      <m:t>𝑝</m:t>
                    </m:r>
                  </m:oMath>
                </a14:m>
                <a:r>
                  <a:rPr lang="en-US" b="0" dirty="0"/>
                  <a:t> and </a:t>
                </a:r>
                <a14:m>
                  <m:oMath xmlns:m="http://schemas.openxmlformats.org/officeDocument/2006/math">
                    <m:acc>
                      <m:accPr>
                        <m:chr m:val="̅"/>
                        <m:ctrlPr>
                          <a:rPr lang="en-GB" i="1">
                            <a:latin typeface="Cambria Math" panose="02040503050406030204" pitchFamily="18" charset="0"/>
                          </a:rPr>
                        </m:ctrlPr>
                      </m:accPr>
                      <m:e>
                        <m:r>
                          <a:rPr lang="en-US" i="1">
                            <a:latin typeface="Cambria Math" panose="02040503050406030204" pitchFamily="18" charset="0"/>
                          </a:rPr>
                          <m:t>𝑝</m:t>
                        </m:r>
                      </m:e>
                    </m:acc>
                  </m:oMath>
                </a14:m>
                <a:endParaRPr lang="en-US" i="1" dirty="0">
                  <a:latin typeface="Cambria Math" panose="02040503050406030204" pitchFamily="18" charset="0"/>
                </a:endParaRPr>
              </a:p>
              <a:p>
                <a:pPr>
                  <a:spcBef>
                    <a:spcPts val="1200"/>
                  </a:spcBef>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rPr>
                            <m:t>𝑅𝑎𝑛𝑘𝑁𝑒𝑡</m:t>
                          </m:r>
                        </m:sub>
                      </m:sSub>
                      <m:r>
                        <a:rPr lang="en-US"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𝑖𝑗</m:t>
                              </m:r>
                            </m:sub>
                          </m:sSub>
                        </m:e>
                      </m:d>
                      <m:r>
                        <a:rPr lang="en-US"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𝑗</m:t>
                          </m:r>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𝑗</m:t>
                              </m:r>
                              <m:r>
                                <a:rPr lang="en-US" b="0" i="1" smtClean="0">
                                  <a:latin typeface="Cambria Math" panose="02040503050406030204" pitchFamily="18" charset="0"/>
                                </a:rPr>
                                <m:t>𝑖</m:t>
                              </m:r>
                            </m:sub>
                          </m:sSub>
                        </m:e>
                      </m:d>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𝑖𝑗</m:t>
                              </m:r>
                            </m:sub>
                          </m:sSub>
                        </m:e>
                      </m:d>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𝑗</m:t>
                                      </m:r>
                                    </m:sub>
                                  </m:sSub>
                                </m:e>
                              </m:d>
                              <m:r>
                                <a:rPr lang="en-US" i="1">
                                  <a:latin typeface="Cambria Math" panose="02040503050406030204" pitchFamily="18" charset="0"/>
                                  <a:ea typeface="Cambria Math" panose="02040503050406030204" pitchFamily="18" charset="0"/>
                                </a:rPr>
                                <m:t> </m:t>
                              </m:r>
                            </m:sup>
                          </m:sSup>
                        </m:e>
                      </m:d>
                    </m:oMath>
                  </m:oMathPara>
                </a14:m>
                <a:endParaRPr lang="en-US" b="0"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4" y="2611820"/>
                <a:ext cx="6898965" cy="3526221"/>
              </a:xfrm>
              <a:blipFill>
                <a:blip r:embed="rId2"/>
                <a:stretch>
                  <a:fillRect l="-707"/>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75E0489D-BB64-4D0E-9A25-E620080FCCF8}"/>
              </a:ext>
            </a:extLst>
          </p:cNvPr>
          <p:cNvPicPr>
            <a:picLocks noChangeAspect="1"/>
          </p:cNvPicPr>
          <p:nvPr/>
        </p:nvPicPr>
        <p:blipFill rotWithShape="1">
          <a:blip r:embed="rId3"/>
          <a:srcRect l="70008" r="-648" b="9640"/>
          <a:stretch/>
        </p:blipFill>
        <p:spPr>
          <a:xfrm>
            <a:off x="8644754" y="1970687"/>
            <a:ext cx="2270234" cy="3820512"/>
          </a:xfrm>
          <a:prstGeom prst="rect">
            <a:avLst/>
          </a:prstGeom>
        </p:spPr>
      </p:pic>
      <p:sp>
        <p:nvSpPr>
          <p:cNvPr id="9" name="TextBox 8">
            <a:extLst>
              <a:ext uri="{FF2B5EF4-FFF2-40B4-BE49-F238E27FC236}">
                <a16:creationId xmlns:a16="http://schemas.microsoft.com/office/drawing/2014/main" id="{B68113D2-C315-4335-978E-EB83AB4DB893}"/>
              </a:ext>
            </a:extLst>
          </p:cNvPr>
          <p:cNvSpPr txBox="1"/>
          <p:nvPr/>
        </p:nvSpPr>
        <p:spPr>
          <a:xfrm>
            <a:off x="10930756" y="2296239"/>
            <a:ext cx="1208693" cy="646331"/>
          </a:xfrm>
          <a:prstGeom prst="rect">
            <a:avLst/>
          </a:prstGeom>
          <a:noFill/>
        </p:spPr>
        <p:txBody>
          <a:bodyPr wrap="square" rtlCol="0">
            <a:spAutoFit/>
          </a:bodyPr>
          <a:lstStyle/>
          <a:p>
            <a:r>
              <a:rPr lang="en-US" dirty="0">
                <a:latin typeface="+mj-lt"/>
              </a:rPr>
              <a:t>pairwise preference</a:t>
            </a:r>
            <a:endParaRPr lang="en-GB" dirty="0">
              <a:latin typeface="+mj-lt"/>
            </a:endParaRPr>
          </a:p>
        </p:txBody>
      </p:sp>
      <p:sp>
        <p:nvSpPr>
          <p:cNvPr id="10" name="TextBox 9">
            <a:extLst>
              <a:ext uri="{FF2B5EF4-FFF2-40B4-BE49-F238E27FC236}">
                <a16:creationId xmlns:a16="http://schemas.microsoft.com/office/drawing/2014/main" id="{39449B37-708E-4CF0-B180-C613A9A36A05}"/>
              </a:ext>
            </a:extLst>
          </p:cNvPr>
          <p:cNvSpPr txBox="1"/>
          <p:nvPr/>
        </p:nvSpPr>
        <p:spPr>
          <a:xfrm>
            <a:off x="10930756" y="3557481"/>
            <a:ext cx="1150887" cy="369332"/>
          </a:xfrm>
          <a:prstGeom prst="rect">
            <a:avLst/>
          </a:prstGeom>
          <a:noFill/>
        </p:spPr>
        <p:txBody>
          <a:bodyPr wrap="square" rtlCol="0">
            <a:spAutoFit/>
          </a:bodyPr>
          <a:lstStyle/>
          <a:p>
            <a:r>
              <a:rPr lang="en-US" dirty="0">
                <a:latin typeface="+mj-lt"/>
              </a:rPr>
              <a:t>score</a:t>
            </a:r>
            <a:endParaRPr lang="en-GB" dirty="0">
              <a:latin typeface="+mj-lt"/>
            </a:endParaRPr>
          </a:p>
        </p:txBody>
      </p:sp>
      <p:sp>
        <p:nvSpPr>
          <p:cNvPr id="11" name="TextBox 10">
            <a:extLst>
              <a:ext uri="{FF2B5EF4-FFF2-40B4-BE49-F238E27FC236}">
                <a16:creationId xmlns:a16="http://schemas.microsoft.com/office/drawing/2014/main" id="{28DAFF1A-8492-4EA8-9C54-7A465D0E86BC}"/>
              </a:ext>
            </a:extLst>
          </p:cNvPr>
          <p:cNvSpPr txBox="1"/>
          <p:nvPr/>
        </p:nvSpPr>
        <p:spPr>
          <a:xfrm>
            <a:off x="8818182" y="1601355"/>
            <a:ext cx="683173" cy="369332"/>
          </a:xfrm>
          <a:prstGeom prst="rect">
            <a:avLst/>
          </a:prstGeom>
          <a:noFill/>
        </p:spPr>
        <p:txBody>
          <a:bodyPr wrap="square" rtlCol="0">
            <a:spAutoFit/>
          </a:bodyPr>
          <a:lstStyle/>
          <a:p>
            <a:pPr algn="ctr"/>
            <a:r>
              <a:rPr lang="en-US" dirty="0">
                <a:latin typeface="+mj-lt"/>
              </a:rPr>
              <a:t>0</a:t>
            </a:r>
            <a:endParaRPr lang="en-GB" dirty="0">
              <a:latin typeface="+mj-lt"/>
            </a:endParaRPr>
          </a:p>
        </p:txBody>
      </p:sp>
      <p:sp>
        <p:nvSpPr>
          <p:cNvPr id="12" name="TextBox 11">
            <a:extLst>
              <a:ext uri="{FF2B5EF4-FFF2-40B4-BE49-F238E27FC236}">
                <a16:creationId xmlns:a16="http://schemas.microsoft.com/office/drawing/2014/main" id="{41E4C69C-DC04-4580-97C3-FB89A2EBF56B}"/>
              </a:ext>
            </a:extLst>
          </p:cNvPr>
          <p:cNvSpPr txBox="1"/>
          <p:nvPr/>
        </p:nvSpPr>
        <p:spPr>
          <a:xfrm>
            <a:off x="10010810"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sp>
        <p:nvSpPr>
          <p:cNvPr id="16" name="Rectangle 15">
            <a:extLst>
              <a:ext uri="{FF2B5EF4-FFF2-40B4-BE49-F238E27FC236}">
                <a16:creationId xmlns:a16="http://schemas.microsoft.com/office/drawing/2014/main" id="{ED4A810A-A735-4B47-B2BE-94C260E8336B}"/>
              </a:ext>
            </a:extLst>
          </p:cNvPr>
          <p:cNvSpPr/>
          <p:nvPr/>
        </p:nvSpPr>
        <p:spPr>
          <a:xfrm>
            <a:off x="482162" y="6367847"/>
            <a:ext cx="11227676" cy="461665"/>
          </a:xfrm>
          <a:prstGeom prst="rect">
            <a:avLst/>
          </a:prstGeom>
        </p:spPr>
        <p:txBody>
          <a:bodyPr wrap="square">
            <a:spAutoFit/>
          </a:bodyPr>
          <a:lstStyle/>
          <a:p>
            <a:pPr lvl="0" algn="ctr" defTabSz="914400">
              <a:defRPr/>
            </a:pPr>
            <a:r>
              <a:rPr lang="en-GB" sz="1200" dirty="0"/>
              <a:t>Chris Burges, Tal </a:t>
            </a:r>
            <a:r>
              <a:rPr lang="en-GB" sz="1200" dirty="0" err="1"/>
              <a:t>Shaked</a:t>
            </a:r>
            <a:r>
              <a:rPr lang="en-GB" sz="1200" dirty="0"/>
              <a:t>, Erin Renshaw, Ari Lazier, Matt Deeds, Nicole Hamilton, and Greg Hullender. </a:t>
            </a:r>
            <a:r>
              <a:rPr lang="en-GB" sz="1200" dirty="0">
                <a:hlinkClick r:id="rId4"/>
              </a:rPr>
              <a:t>Learning to rank using gradient descent</a:t>
            </a:r>
            <a:r>
              <a:rPr lang="en-GB" sz="1200" dirty="0"/>
              <a:t>. In ICML, 2005.</a:t>
            </a:r>
          </a:p>
          <a:p>
            <a:pPr lvl="0" algn="ctr" defTabSz="914400">
              <a:defRPr/>
            </a:pPr>
            <a:r>
              <a:rPr lang="en-GB" sz="1200" kern="0" dirty="0">
                <a:solidFill>
                  <a:prstClr val="black"/>
                </a:solidFill>
              </a:rPr>
              <a:t>Chris Burges. </a:t>
            </a:r>
            <a:r>
              <a:rPr lang="en-GB" sz="1200" kern="0" dirty="0" err="1">
                <a:solidFill>
                  <a:prstClr val="black"/>
                </a:solidFill>
              </a:rPr>
              <a:t>RankNet</a:t>
            </a:r>
            <a:r>
              <a:rPr lang="en-GB" sz="1200" kern="0" dirty="0">
                <a:solidFill>
                  <a:prstClr val="black"/>
                </a:solidFill>
              </a:rPr>
              <a:t>: A ranking retrospective. </a:t>
            </a:r>
            <a:r>
              <a:rPr lang="en-GB" sz="1200" kern="0" dirty="0">
                <a:solidFill>
                  <a:prstClr val="black"/>
                </a:solidFill>
                <a:hlinkClick r:id="rId5"/>
              </a:rPr>
              <a:t>https://www.microsoft.com/en-us/research/blog/ranknet-a-ranking-retrospective/</a:t>
            </a:r>
            <a:r>
              <a:rPr lang="en-GB" sz="1200" kern="0" dirty="0">
                <a:solidFill>
                  <a:prstClr val="black"/>
                </a:solidFill>
              </a:rPr>
              <a:t>. 2015.</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48156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a:t>A generalized cross-entropy loss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idx="1"/>
              </p:nvPr>
            </p:nvSpPr>
            <p:spPr>
              <a:xfrm>
                <a:off x="1141412" y="2007476"/>
                <a:ext cx="9905999" cy="4078014"/>
              </a:xfrm>
            </p:spPr>
            <p:txBody>
              <a:bodyPr>
                <a:noAutofit/>
              </a:bodyPr>
              <a:lstStyle/>
              <a:p>
                <a:pPr marL="0" indent="0">
                  <a:spcBef>
                    <a:spcPts val="1200"/>
                  </a:spcBef>
                  <a:buNone/>
                </a:pPr>
                <a:r>
                  <a:rPr lang="en-GB" sz="2000" dirty="0"/>
                  <a:t>An alternative loss function assumes a single relevant document </a:t>
                </a:r>
                <a14:m>
                  <m:oMath xmlns:m="http://schemas.openxmlformats.org/officeDocument/2006/math">
                    <m:sSup>
                      <m:sSupPr>
                        <m:ctrlPr>
                          <a:rPr lang="en-GB" sz="2000" i="1" smtClean="0">
                            <a:latin typeface="Cambria Math" panose="02040503050406030204" pitchFamily="18" charset="0"/>
                          </a:rPr>
                        </m:ctrlPr>
                      </m:sSupPr>
                      <m:e>
                        <m:r>
                          <a:rPr lang="en-US" sz="2000" b="0" i="1" smtClean="0">
                            <a:latin typeface="Cambria Math" panose="02040503050406030204" pitchFamily="18" charset="0"/>
                          </a:rPr>
                          <m:t>𝑑</m:t>
                        </m:r>
                      </m:e>
                      <m:sup>
                        <m:r>
                          <a:rPr lang="en-US" sz="2000" b="0" i="1" smtClean="0">
                            <a:latin typeface="Cambria Math" panose="02040503050406030204" pitchFamily="18" charset="0"/>
                          </a:rPr>
                          <m:t>+</m:t>
                        </m:r>
                      </m:sup>
                    </m:sSup>
                  </m:oMath>
                </a14:m>
                <a:r>
                  <a:rPr lang="en-GB" sz="2000" dirty="0"/>
                  <a:t> and compares it against the full collection </a:t>
                </a:r>
                <a14:m>
                  <m:oMath xmlns:m="http://schemas.openxmlformats.org/officeDocument/2006/math">
                    <m:r>
                      <a:rPr lang="en-US" sz="2000" b="0" i="1" smtClean="0">
                        <a:latin typeface="Cambria Math" panose="02040503050406030204" pitchFamily="18" charset="0"/>
                      </a:rPr>
                      <m:t>𝐷</m:t>
                    </m:r>
                  </m:oMath>
                </a14:m>
                <a:endParaRPr lang="en-GB" sz="2000" dirty="0"/>
              </a:p>
              <a:p>
                <a:pPr marL="0" indent="0">
                  <a:spcBef>
                    <a:spcPts val="1200"/>
                  </a:spcBef>
                  <a:buNone/>
                </a:pPr>
                <a:r>
                  <a:rPr lang="en-GB" sz="2000" dirty="0"/>
                  <a:t>Predicted probabilities: </a:t>
                </a:r>
                <a14:m>
                  <m:oMath xmlns:m="http://schemas.openxmlformats.org/officeDocument/2006/math">
                    <m:r>
                      <m:rPr>
                        <m:sty m:val="p"/>
                      </m:rPr>
                      <a:rPr lang="en-US" sz="2000" b="0" i="0" smtClean="0">
                        <a:latin typeface="Cambria Math" panose="02040503050406030204" pitchFamily="18" charset="0"/>
                      </a:rPr>
                      <m:t>p</m:t>
                    </m:r>
                    <m:d>
                      <m:dPr>
                        <m:ctrlPr>
                          <a:rPr lang="en-US" sz="2000" b="0" i="1" smtClean="0">
                            <a:latin typeface="Cambria Math" panose="02040503050406030204" pitchFamily="18" charset="0"/>
                          </a:rPr>
                        </m:ctrlPr>
                      </m:dPr>
                      <m:e>
                        <m:sSup>
                          <m:sSupPr>
                            <m:ctrlPr>
                              <a:rPr lang="en-GB"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𝑞</m:t>
                        </m:r>
                      </m:e>
                    </m:d>
                    <m:r>
                      <a:rPr lang="en-US" sz="2000" b="0" i="1" smtClean="0">
                        <a:latin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𝑒</m:t>
                            </m:r>
                          </m:e>
                          <m:sup>
                            <m:r>
                              <a:rPr lang="en-US" sz="2000" b="0" i="1" smtClean="0">
                                <a:latin typeface="Cambria Math" panose="02040503050406030204" pitchFamily="18" charset="0"/>
                                <a:ea typeface="Cambria Math" panose="02040503050406030204" pitchFamily="18" charset="0"/>
                              </a:rPr>
                              <m:t>𝛾</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𝑞</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𝑑</m:t>
                                    </m:r>
                                  </m:e>
                                  <m:sup>
                                    <m:r>
                                      <a:rPr lang="en-US" sz="2000" b="0" i="1" smtClean="0">
                                        <a:latin typeface="Cambria Math" panose="02040503050406030204" pitchFamily="18" charset="0"/>
                                        <a:ea typeface="Cambria Math" panose="02040503050406030204" pitchFamily="18" charset="0"/>
                                      </a:rPr>
                                      <m:t>+</m:t>
                                    </m:r>
                                  </m:sup>
                                </m:sSup>
                              </m:e>
                            </m:d>
                            <m:r>
                              <a:rPr lang="en-US" sz="2000" b="0" i="1" smtClean="0">
                                <a:latin typeface="Cambria Math" panose="02040503050406030204" pitchFamily="18" charset="0"/>
                                <a:ea typeface="Cambria Math" panose="02040503050406030204" pitchFamily="18" charset="0"/>
                              </a:rPr>
                              <m:t> </m:t>
                            </m:r>
                          </m:sup>
                        </m:sSup>
                      </m:num>
                      <m:den>
                        <m:nary>
                          <m:naryPr>
                            <m:chr m:val="∑"/>
                            <m:limLoc m:val="subSup"/>
                            <m:supHide m:val="on"/>
                            <m:ctrlPr>
                              <a:rPr lang="en-US" sz="2000" b="0" i="1" smtClean="0">
                                <a:latin typeface="Cambria Math" panose="02040503050406030204" pitchFamily="18" charset="0"/>
                                <a:ea typeface="Cambria Math" panose="02040503050406030204" pitchFamily="18" charset="0"/>
                              </a:rPr>
                            </m:ctrlPr>
                          </m:naryPr>
                          <m:sub>
                            <m:r>
                              <m:rPr>
                                <m:brk m:alnAt="9"/>
                              </m:rP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𝐷</m:t>
                            </m:r>
                          </m:sub>
                          <m:sup/>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𝑞</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r>
                                      <a:rPr lang="en-US" sz="2000" i="1" smtClean="0">
                                        <a:latin typeface="Cambria Math" panose="02040503050406030204" pitchFamily="18" charset="0"/>
                                        <a:ea typeface="Cambria Math" panose="02040503050406030204" pitchFamily="18" charset="0"/>
                                      </a:rPr>
                                      <m:t> </m:t>
                                    </m:r>
                                  </m:e>
                                </m:d>
                                <m:r>
                                  <a:rPr lang="en-US" sz="2000" i="1">
                                    <a:latin typeface="Cambria Math" panose="02040503050406030204" pitchFamily="18" charset="0"/>
                                    <a:ea typeface="Cambria Math" panose="02040503050406030204" pitchFamily="18" charset="0"/>
                                  </a:rPr>
                                  <m:t> </m:t>
                                </m:r>
                              </m:sup>
                            </m:sSup>
                          </m:e>
                        </m:nary>
                      </m:den>
                    </m:f>
                  </m:oMath>
                </a14:m>
                <a:endParaRPr lang="en-US" sz="2000" dirty="0"/>
              </a:p>
              <a:p>
                <a:pPr marL="0" indent="0">
                  <a:spcBef>
                    <a:spcPts val="1200"/>
                  </a:spcBef>
                  <a:buNone/>
                </a:pPr>
                <a:r>
                  <a:rPr lang="en-US" sz="2000" dirty="0"/>
                  <a:t>The cross-entropy loss is then given by,</a:t>
                </a:r>
                <a:endParaRPr lang="en-US" sz="2000" i="1" dirty="0">
                  <a:latin typeface="Cambria Math" panose="02040503050406030204" pitchFamily="18" charset="0"/>
                </a:endParaRPr>
              </a:p>
              <a:p>
                <a:pPr marL="0" indent="0">
                  <a:spcBef>
                    <a:spcPts val="1200"/>
                  </a:spcBef>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ℒ</m:t>
                          </m:r>
                        </m:e>
                        <m:sub>
                          <m:r>
                            <a:rPr lang="en-US" sz="2000" b="0" i="1" smtClean="0">
                              <a:latin typeface="Cambria Math" panose="02040503050406030204" pitchFamily="18" charset="0"/>
                            </a:rPr>
                            <m:t>𝐶𝐸</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𝑞</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𝑑</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𝐷</m:t>
                          </m:r>
                        </m:e>
                      </m:d>
                      <m:r>
                        <a:rPr lang="en-US" sz="2000" b="0" i="1" smtClean="0">
                          <a:latin typeface="Cambria Math" panose="02040503050406030204" pitchFamily="18" charset="0"/>
                        </a:rPr>
                        <m:t>=−</m:t>
                      </m:r>
                      <m:r>
                        <a:rPr lang="en-US" sz="2000" b="0" i="1" smtClean="0">
                          <a:latin typeface="Cambria Math" panose="02040503050406030204" pitchFamily="18" charset="0"/>
                        </a:rPr>
                        <m:t>𝑙𝑜𝑔</m:t>
                      </m:r>
                      <m:d>
                        <m:dPr>
                          <m:ctrlPr>
                            <a:rPr lang="en-US" sz="2000" b="0" i="1" smtClean="0">
                              <a:latin typeface="Cambria Math" panose="02040503050406030204" pitchFamily="18" charset="0"/>
                            </a:rPr>
                          </m:ctrlPr>
                        </m:dPr>
                        <m:e>
                          <m:r>
                            <m:rPr>
                              <m:sty m:val="p"/>
                            </m:rPr>
                            <a:rPr lang="en-US" sz="2000">
                              <a:latin typeface="Cambria Math" panose="02040503050406030204" pitchFamily="18" charset="0"/>
                            </a:rPr>
                            <m:t>p</m:t>
                          </m:r>
                          <m:d>
                            <m:dPr>
                              <m:ctrlPr>
                                <a:rPr lang="en-US" sz="2000" i="1">
                                  <a:latin typeface="Cambria Math" panose="02040503050406030204" pitchFamily="18" charset="0"/>
                                </a:rPr>
                              </m:ctrlPr>
                            </m:dPr>
                            <m:e>
                              <m:sSup>
                                <m:sSupPr>
                                  <m:ctrlPr>
                                    <a:rPr lang="en-GB"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m:t>
                                  </m:r>
                                </m:sup>
                              </m:sSup>
                              <m:r>
                                <a:rPr lang="en-US" sz="2000" i="1">
                                  <a:latin typeface="Cambria Math" panose="02040503050406030204" pitchFamily="18" charset="0"/>
                                </a:rPr>
                                <m:t>|</m:t>
                              </m:r>
                              <m:r>
                                <a:rPr lang="en-US" sz="2000" i="1">
                                  <a:latin typeface="Cambria Math" panose="02040503050406030204" pitchFamily="18" charset="0"/>
                                </a:rPr>
                                <m:t>𝑞</m:t>
                              </m:r>
                            </m:e>
                          </m:d>
                        </m:e>
                      </m:d>
                      <m:r>
                        <a:rPr lang="en-US" sz="2000" b="0" i="1" smtClean="0">
                          <a:latin typeface="Cambria Math" panose="02040503050406030204" pitchFamily="18" charset="0"/>
                        </a:rPr>
                        <m:t>=−</m:t>
                      </m:r>
                      <m:r>
                        <a:rPr lang="en-US" sz="2000" b="0" i="1" smtClean="0">
                          <a:latin typeface="Cambria Math" panose="02040503050406030204" pitchFamily="18" charset="0"/>
                        </a:rPr>
                        <m:t>𝑙𝑜𝑔</m:t>
                      </m:r>
                      <m:d>
                        <m:dPr>
                          <m:ctrlPr>
                            <a:rPr lang="en-US" sz="2000" b="0" i="1" smtClean="0">
                              <a:latin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𝑞</m:t>
                                      </m:r>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𝑑</m:t>
                                          </m:r>
                                        </m:e>
                                        <m:sup>
                                          <m:r>
                                            <a:rPr lang="en-US" sz="2000" i="1">
                                              <a:latin typeface="Cambria Math" panose="02040503050406030204" pitchFamily="18" charset="0"/>
                                              <a:ea typeface="Cambria Math" panose="02040503050406030204" pitchFamily="18" charset="0"/>
                                            </a:rPr>
                                            <m:t>+</m:t>
                                          </m:r>
                                        </m:sup>
                                      </m:sSup>
                                    </m:e>
                                  </m:d>
                                  <m:r>
                                    <a:rPr lang="en-US" sz="2000" i="1">
                                      <a:latin typeface="Cambria Math" panose="02040503050406030204" pitchFamily="18" charset="0"/>
                                      <a:ea typeface="Cambria Math" panose="02040503050406030204" pitchFamily="18" charset="0"/>
                                    </a:rPr>
                                    <m:t> </m:t>
                                  </m:r>
                                </m:sup>
                              </m:sSup>
                            </m:num>
                            <m:den>
                              <m:nary>
                                <m:naryPr>
                                  <m:chr m:val="∑"/>
                                  <m:limLoc m:val="subSup"/>
                                  <m:supHide m:val="on"/>
                                  <m:ctrlPr>
                                    <a:rPr lang="en-US" sz="2000" i="1">
                                      <a:latin typeface="Cambria Math" panose="02040503050406030204" pitchFamily="18" charset="0"/>
                                      <a:ea typeface="Cambria Math" panose="02040503050406030204" pitchFamily="18" charset="0"/>
                                    </a:rPr>
                                  </m:ctrlPr>
                                </m:naryPr>
                                <m:sub>
                                  <m:r>
                                    <m:rPr>
                                      <m:brk m:alnAt="9"/>
                                    </m:rPr>
                                    <a:rPr lang="en-US" sz="2000" i="1">
                                      <a:latin typeface="Cambria Math" panose="02040503050406030204" pitchFamily="18" charset="0"/>
                                      <a:ea typeface="Cambria Math" panose="02040503050406030204" pitchFamily="18" charset="0"/>
                                    </a:rPr>
                                    <m:t>𝑑</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𝐷</m:t>
                                  </m:r>
                                </m:sub>
                                <m:sup/>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𝑞</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𝑑</m:t>
                                          </m:r>
                                          <m:r>
                                            <a:rPr lang="en-US" sz="2000" i="1">
                                              <a:latin typeface="Cambria Math" panose="02040503050406030204" pitchFamily="18" charset="0"/>
                                              <a:ea typeface="Cambria Math" panose="02040503050406030204" pitchFamily="18" charset="0"/>
                                            </a:rPr>
                                            <m:t> </m:t>
                                          </m:r>
                                        </m:e>
                                      </m:d>
                                      <m:r>
                                        <a:rPr lang="en-US" sz="2000" i="1">
                                          <a:latin typeface="Cambria Math" panose="02040503050406030204" pitchFamily="18" charset="0"/>
                                          <a:ea typeface="Cambria Math" panose="02040503050406030204" pitchFamily="18" charset="0"/>
                                        </a:rPr>
                                        <m:t> </m:t>
                                      </m:r>
                                    </m:sup>
                                  </m:sSup>
                                </m:e>
                              </m:nary>
                            </m:den>
                          </m:f>
                        </m:e>
                      </m:d>
                    </m:oMath>
                  </m:oMathPara>
                </a14:m>
                <a:endParaRPr lang="en-US" sz="2000" b="0" dirty="0"/>
              </a:p>
              <a:p>
                <a:pPr marL="0" indent="0">
                  <a:spcBef>
                    <a:spcPts val="1200"/>
                  </a:spcBef>
                  <a:buNone/>
                </a:pPr>
                <a:r>
                  <a:rPr lang="en-GB" sz="2000" dirty="0"/>
                  <a:t>Computing the softmax over the full collection is prohibitively expensive—LTR models typically consider few negative candidates </a:t>
                </a:r>
                <a:r>
                  <a:rPr lang="en-GB" sz="1600" dirty="0"/>
                  <a:t>[Huang et al., 2013, Shen et al., 2014, Mitra et al., 2017]</a:t>
                </a:r>
                <a:endParaRPr lang="en-US" sz="2000" b="0"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idx="1"/>
              </p:nvPr>
            </p:nvSpPr>
            <p:spPr>
              <a:xfrm>
                <a:off x="1141412" y="2007476"/>
                <a:ext cx="9905999" cy="4078014"/>
              </a:xfrm>
              <a:blipFill>
                <a:blip r:embed="rId2"/>
                <a:stretch>
                  <a:fillRect l="-615" b="-897"/>
                </a:stretch>
              </a:blipFill>
            </p:spPr>
            <p:txBody>
              <a:bodyPr/>
              <a:lstStyle/>
              <a:p>
                <a:r>
                  <a:rPr lang="en-GB">
                    <a:noFill/>
                  </a:rPr>
                  <a:t> </a:t>
                </a:r>
              </a:p>
            </p:txBody>
          </p:sp>
        </mc:Fallback>
      </mc:AlternateContent>
      <p:sp>
        <p:nvSpPr>
          <p:cNvPr id="16" name="Rectangle 15">
            <a:extLst>
              <a:ext uri="{FF2B5EF4-FFF2-40B4-BE49-F238E27FC236}">
                <a16:creationId xmlns:a16="http://schemas.microsoft.com/office/drawing/2014/main" id="{ED4A810A-A735-4B47-B2BE-94C260E8336B}"/>
              </a:ext>
            </a:extLst>
          </p:cNvPr>
          <p:cNvSpPr/>
          <p:nvPr/>
        </p:nvSpPr>
        <p:spPr>
          <a:xfrm>
            <a:off x="191157" y="6178662"/>
            <a:ext cx="11809686" cy="646331"/>
          </a:xfrm>
          <a:prstGeom prst="rect">
            <a:avLst/>
          </a:prstGeom>
        </p:spPr>
        <p:txBody>
          <a:bodyPr wrap="square">
            <a:spAutoFit/>
          </a:bodyPr>
          <a:lstStyle/>
          <a:p>
            <a:pPr lvl="0" algn="ctr" defTabSz="914400">
              <a:defRPr/>
            </a:pPr>
            <a:r>
              <a:rPr lang="en-GB" sz="1200" dirty="0"/>
              <a:t>Po-Sen Huang, Xiaodong He, Jianfeng Gao, Li Deng, Alex </a:t>
            </a:r>
            <a:r>
              <a:rPr lang="en-GB" sz="1200" dirty="0" err="1"/>
              <a:t>Acero</a:t>
            </a:r>
            <a:r>
              <a:rPr lang="en-GB" sz="1200" dirty="0"/>
              <a:t>, and Larry Heck. </a:t>
            </a:r>
            <a:r>
              <a:rPr lang="en-GB" sz="1200" dirty="0">
                <a:hlinkClick r:id="rId3"/>
              </a:rPr>
              <a:t>Learning deep structured semantic models for web search using clickthrough data</a:t>
            </a:r>
            <a:r>
              <a:rPr lang="en-GB" sz="1200" dirty="0"/>
              <a:t>. In CIKM, 2013.</a:t>
            </a:r>
          </a:p>
          <a:p>
            <a:pPr lvl="0" algn="ctr" defTabSz="914400">
              <a:defRPr/>
            </a:pPr>
            <a:r>
              <a:rPr lang="en-GB" sz="1200" dirty="0"/>
              <a:t>Yelong Shen, Xiaodong He, Jianfeng Gao, Li Deng, and </a:t>
            </a:r>
            <a:r>
              <a:rPr lang="en-GB" sz="1200" dirty="0" err="1"/>
              <a:t>Gregoire</a:t>
            </a:r>
            <a:r>
              <a:rPr lang="en-GB" sz="1200" dirty="0"/>
              <a:t> </a:t>
            </a:r>
            <a:r>
              <a:rPr lang="en-GB" sz="1200" dirty="0" err="1"/>
              <a:t>Mesnil</a:t>
            </a:r>
            <a:r>
              <a:rPr lang="en-GB" sz="1200" dirty="0"/>
              <a:t>. </a:t>
            </a:r>
            <a:r>
              <a:rPr lang="en-GB" sz="1200" dirty="0">
                <a:hlinkClick r:id="rId4"/>
              </a:rPr>
              <a:t>A latent semantic model with convolutional-pooling structure for information retrieval</a:t>
            </a:r>
            <a:r>
              <a:rPr lang="en-GB" sz="1200" dirty="0"/>
              <a:t>. In CIKM, 2014.</a:t>
            </a:r>
          </a:p>
          <a:p>
            <a:pPr lvl="0" algn="ctr" defTabSz="914400">
              <a:defRPr/>
            </a:pPr>
            <a:r>
              <a:rPr lang="en-GB" sz="1200" dirty="0"/>
              <a:t>Bhaskar Mitra, Fernando Diaz, and Nick Craswell. </a:t>
            </a:r>
            <a:r>
              <a:rPr lang="en-GB" sz="1200" dirty="0">
                <a:hlinkClick r:id="rId5"/>
              </a:rPr>
              <a:t>Learning to match using local and distributed representations of text for web search</a:t>
            </a:r>
            <a:r>
              <a:rPr lang="en-GB" sz="1200" dirty="0"/>
              <a:t>. In WWW, 2017.</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133735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40F0E35-5541-468A-90DA-7A94364C0A05}"/>
              </a:ext>
            </a:extLst>
          </p:cNvPr>
          <p:cNvSpPr>
            <a:spLocks noGrp="1"/>
          </p:cNvSpPr>
          <p:nvPr>
            <p:ph type="body" sz="half" idx="2"/>
          </p:nvPr>
        </p:nvSpPr>
        <p:spPr>
          <a:xfrm>
            <a:off x="1141411" y="2585544"/>
            <a:ext cx="4723362" cy="3426373"/>
          </a:xfrm>
        </p:spPr>
        <p:txBody>
          <a:bodyPr>
            <a:normAutofit fontScale="92500" lnSpcReduction="20000"/>
          </a:bodyPr>
          <a:lstStyle/>
          <a:p>
            <a:pPr algn="ctr">
              <a:lnSpc>
                <a:spcPct val="130000"/>
              </a:lnSpc>
              <a:spcBef>
                <a:spcPts val="1800"/>
              </a:spcBef>
            </a:pPr>
            <a:r>
              <a:rPr lang="en-GB" sz="2000" dirty="0">
                <a:solidFill>
                  <a:srgbClr val="0070C0"/>
                </a:solidFill>
                <a:latin typeface="Segoe UI" panose="020B0502040204020203" pitchFamily="34" charset="0"/>
                <a:cs typeface="Segoe UI" panose="020B0502040204020203" pitchFamily="34" charset="0"/>
              </a:rPr>
              <a:t>Blue</a:t>
            </a:r>
            <a:r>
              <a:rPr lang="en-GB" sz="2000" dirty="0"/>
              <a:t>: relevant            </a:t>
            </a:r>
            <a:r>
              <a:rPr lang="en-GB" sz="2000" dirty="0" err="1">
                <a:solidFill>
                  <a:schemeClr val="bg1">
                    <a:lumMod val="65000"/>
                  </a:schemeClr>
                </a:solidFill>
                <a:latin typeface="Segoe UI" panose="020B0502040204020203" pitchFamily="34" charset="0"/>
                <a:cs typeface="Segoe UI" panose="020B0502040204020203" pitchFamily="34" charset="0"/>
              </a:rPr>
              <a:t>Gray</a:t>
            </a:r>
            <a:r>
              <a:rPr lang="en-GB" sz="2000" dirty="0"/>
              <a:t>: non-relevant</a:t>
            </a:r>
          </a:p>
          <a:p>
            <a:pPr>
              <a:lnSpc>
                <a:spcPct val="130000"/>
              </a:lnSpc>
              <a:spcBef>
                <a:spcPts val="1800"/>
              </a:spcBef>
            </a:pPr>
            <a:r>
              <a:rPr lang="en-GB" sz="2000" dirty="0"/>
              <a:t>NDCG and ERR higher for left but pairwise errors less for right</a:t>
            </a:r>
          </a:p>
          <a:p>
            <a:pPr>
              <a:lnSpc>
                <a:spcPct val="130000"/>
              </a:lnSpc>
              <a:spcBef>
                <a:spcPts val="1800"/>
              </a:spcBef>
            </a:pPr>
            <a:r>
              <a:rPr lang="en-GB" sz="2000" dirty="0"/>
              <a:t>Due to strong position-based discounting in IR measures, errors at higher ranks are much more problematic than at lower ranks</a:t>
            </a:r>
          </a:p>
          <a:p>
            <a:pPr>
              <a:lnSpc>
                <a:spcPct val="130000"/>
              </a:lnSpc>
              <a:spcBef>
                <a:spcPts val="1800"/>
              </a:spcBef>
            </a:pPr>
            <a:r>
              <a:rPr lang="en-GB" sz="2000" dirty="0"/>
              <a:t>But </a:t>
            </a:r>
            <a:r>
              <a:rPr lang="en-GB" sz="2000" dirty="0" err="1"/>
              <a:t>listwise</a:t>
            </a:r>
            <a:r>
              <a:rPr lang="en-GB" sz="2000" dirty="0"/>
              <a:t> metrics are non-continuous and non-differentiable </a:t>
            </a:r>
          </a:p>
        </p:txBody>
      </p:sp>
      <p:sp>
        <p:nvSpPr>
          <p:cNvPr id="9" name="Title 1">
            <a:extLst>
              <a:ext uri="{FF2B5EF4-FFF2-40B4-BE49-F238E27FC236}">
                <a16:creationId xmlns:a16="http://schemas.microsoft.com/office/drawing/2014/main" id="{5CFC3709-0BF1-41B7-AB56-61D66E5EABAD}"/>
              </a:ext>
            </a:extLst>
          </p:cNvPr>
          <p:cNvSpPr txBox="1">
            <a:spLocks/>
          </p:cNvSpPr>
          <p:nvPr/>
        </p:nvSpPr>
        <p:spPr>
          <a:xfrm>
            <a:off x="1146705" y="609601"/>
            <a:ext cx="3856037" cy="16398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err="1"/>
              <a:t>Listwise</a:t>
            </a:r>
            <a:r>
              <a:rPr lang="en-US" dirty="0"/>
              <a:t> objectives</a:t>
            </a:r>
            <a:endParaRPr lang="en-GB" dirty="0"/>
          </a:p>
        </p:txBody>
      </p:sp>
      <p:pic>
        <p:nvPicPr>
          <p:cNvPr id="11" name="Picture 10">
            <a:extLst>
              <a:ext uri="{FF2B5EF4-FFF2-40B4-BE49-F238E27FC236}">
                <a16:creationId xmlns:a16="http://schemas.microsoft.com/office/drawing/2014/main" id="{97B84C2B-0BC1-4FF1-A62C-2B60DFF36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876" y="2040418"/>
            <a:ext cx="3445162" cy="3541715"/>
          </a:xfrm>
          <a:prstGeom prst="rect">
            <a:avLst/>
          </a:prstGeom>
        </p:spPr>
      </p:pic>
      <p:sp>
        <p:nvSpPr>
          <p:cNvPr id="12" name="Rectangle 11">
            <a:extLst>
              <a:ext uri="{FF2B5EF4-FFF2-40B4-BE49-F238E27FC236}">
                <a16:creationId xmlns:a16="http://schemas.microsoft.com/office/drawing/2014/main" id="{08901852-3F75-443A-9FA3-BC6AFE144924}"/>
              </a:ext>
            </a:extLst>
          </p:cNvPr>
          <p:cNvSpPr/>
          <p:nvPr/>
        </p:nvSpPr>
        <p:spPr>
          <a:xfrm>
            <a:off x="482162" y="6562287"/>
            <a:ext cx="11227676" cy="276999"/>
          </a:xfrm>
          <a:prstGeom prst="rect">
            <a:avLst/>
          </a:prstGeom>
        </p:spPr>
        <p:txBody>
          <a:bodyPr wrap="square">
            <a:spAutoFit/>
          </a:bodyPr>
          <a:lstStyle/>
          <a:p>
            <a:pPr lvl="0" algn="ctr" defTabSz="914400">
              <a:defRPr/>
            </a:pPr>
            <a:r>
              <a:rPr lang="en-GB" sz="1200" dirty="0"/>
              <a:t>Christopher JC Burges. </a:t>
            </a:r>
            <a:r>
              <a:rPr lang="en-GB" sz="1200" dirty="0">
                <a:hlinkClick r:id="rId3"/>
              </a:rPr>
              <a:t>From </a:t>
            </a:r>
            <a:r>
              <a:rPr lang="en-GB" sz="1200" dirty="0" err="1">
                <a:hlinkClick r:id="rId3"/>
              </a:rPr>
              <a:t>ranknet</a:t>
            </a:r>
            <a:r>
              <a:rPr lang="en-GB" sz="1200" dirty="0">
                <a:hlinkClick r:id="rId3"/>
              </a:rPr>
              <a:t> to </a:t>
            </a:r>
            <a:r>
              <a:rPr lang="en-GB" sz="1200" dirty="0" err="1">
                <a:hlinkClick r:id="rId3"/>
              </a:rPr>
              <a:t>lambdarank</a:t>
            </a:r>
            <a:r>
              <a:rPr lang="en-GB" sz="1200" dirty="0">
                <a:hlinkClick r:id="rId3"/>
              </a:rPr>
              <a:t> to </a:t>
            </a:r>
            <a:r>
              <a:rPr lang="en-GB" sz="1200" dirty="0" err="1">
                <a:hlinkClick r:id="rId3"/>
              </a:rPr>
              <a:t>lambdamart</a:t>
            </a:r>
            <a:r>
              <a:rPr lang="en-GB" sz="1200" dirty="0">
                <a:hlinkClick r:id="rId3"/>
              </a:rPr>
              <a:t>: An overview</a:t>
            </a:r>
            <a:r>
              <a:rPr lang="en-GB" sz="1200" dirty="0"/>
              <a:t>. Learning, 2010.</a:t>
            </a:r>
            <a:endParaRPr kumimoji="0" lang="en-GB" sz="1200" b="0" i="0" u="none" strike="noStrike" kern="0" cap="none" spc="0" normalizeH="0" baseline="0" noProof="0" dirty="0">
              <a:ln>
                <a:noFill/>
              </a:ln>
              <a:solidFill>
                <a:prstClr val="black"/>
              </a:solidFill>
              <a:effectLst/>
              <a:uLnTx/>
              <a:uFillTx/>
            </a:endParaRPr>
          </a:p>
        </p:txBody>
      </p:sp>
      <p:sp>
        <p:nvSpPr>
          <p:cNvPr id="13" name="Rectangle 12">
            <a:extLst>
              <a:ext uri="{FF2B5EF4-FFF2-40B4-BE49-F238E27FC236}">
                <a16:creationId xmlns:a16="http://schemas.microsoft.com/office/drawing/2014/main" id="{AC0A3A36-6960-40DD-AEE6-A2A7F8804029}"/>
              </a:ext>
            </a:extLst>
          </p:cNvPr>
          <p:cNvSpPr/>
          <p:nvPr/>
        </p:nvSpPr>
        <p:spPr>
          <a:xfrm>
            <a:off x="8765123" y="5673363"/>
            <a:ext cx="1406667" cy="338554"/>
          </a:xfrm>
          <a:prstGeom prst="rect">
            <a:avLst/>
          </a:prstGeom>
        </p:spPr>
        <p:txBody>
          <a:bodyPr wrap="none">
            <a:spAutoFit/>
          </a:bodyPr>
          <a:lstStyle/>
          <a:p>
            <a:r>
              <a:rPr lang="en-GB" sz="1600" dirty="0"/>
              <a:t>[Burges, 2010]</a:t>
            </a:r>
          </a:p>
        </p:txBody>
      </p:sp>
    </p:spTree>
    <p:extLst>
      <p:ext uri="{BB962C8B-B14F-4D97-AF65-F5344CB8AC3E}">
        <p14:creationId xmlns:p14="http://schemas.microsoft.com/office/powerpoint/2010/main" val="16597972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err="1"/>
              <a:t>Listwise</a:t>
            </a:r>
            <a:r>
              <a:rPr lang="en-US" dirty="0"/>
              <a:t> objectives</a:t>
            </a:r>
            <a:endParaRPr lang="en-GB" dirty="0"/>
          </a:p>
        </p:txBody>
      </p:sp>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4" y="2611820"/>
            <a:ext cx="4686537" cy="3526221"/>
          </a:xfrm>
        </p:spPr>
        <p:txBody>
          <a:bodyPr>
            <a:normAutofit/>
          </a:bodyPr>
          <a:lstStyle/>
          <a:p>
            <a:pPr>
              <a:spcBef>
                <a:spcPts val="1200"/>
              </a:spcBef>
            </a:pPr>
            <a:r>
              <a:rPr lang="en-GB" sz="1800" dirty="0"/>
              <a:t>Burges et al. [2006] make two observations:</a:t>
            </a:r>
          </a:p>
          <a:p>
            <a:pPr marL="342900" indent="-342900">
              <a:spcBef>
                <a:spcPts val="1200"/>
              </a:spcBef>
              <a:buFont typeface="+mj-lt"/>
              <a:buAutoNum type="arabicPeriod"/>
            </a:pPr>
            <a:r>
              <a:rPr lang="en-GB" sz="1800" dirty="0"/>
              <a:t>To train a model we don’t need the costs themselves, only the gradients (of the costs w.r.t model scores) </a:t>
            </a:r>
          </a:p>
          <a:p>
            <a:pPr marL="342900" indent="-342900">
              <a:spcBef>
                <a:spcPts val="1200"/>
              </a:spcBef>
              <a:buFont typeface="+mj-lt"/>
              <a:buAutoNum type="arabicPeriod"/>
            </a:pPr>
            <a:r>
              <a:rPr lang="en-GB" sz="1800" dirty="0"/>
              <a:t>It is desired that the gradient be bigger for pairs of documents that produces a bigger impact in NDCG by swapping positions</a:t>
            </a:r>
            <a:endParaRPr lang="en-US" sz="1800" b="0" dirty="0"/>
          </a:p>
        </p:txBody>
      </p:sp>
      <p:sp>
        <p:nvSpPr>
          <p:cNvPr id="16" name="Rectangle 15">
            <a:extLst>
              <a:ext uri="{FF2B5EF4-FFF2-40B4-BE49-F238E27FC236}">
                <a16:creationId xmlns:a16="http://schemas.microsoft.com/office/drawing/2014/main" id="{ED4A810A-A735-4B47-B2BE-94C260E8336B}"/>
              </a:ext>
            </a:extLst>
          </p:cNvPr>
          <p:cNvSpPr/>
          <p:nvPr/>
        </p:nvSpPr>
        <p:spPr>
          <a:xfrm>
            <a:off x="482162" y="6546519"/>
            <a:ext cx="11227676" cy="276999"/>
          </a:xfrm>
          <a:prstGeom prst="rect">
            <a:avLst/>
          </a:prstGeom>
        </p:spPr>
        <p:txBody>
          <a:bodyPr wrap="square">
            <a:spAutoFit/>
          </a:bodyPr>
          <a:lstStyle/>
          <a:p>
            <a:pPr lvl="0" algn="ctr" defTabSz="914400">
              <a:defRPr/>
            </a:pPr>
            <a:r>
              <a:rPr lang="en-GB" sz="1200" dirty="0"/>
              <a:t>Christopher JC Burges, Robert </a:t>
            </a:r>
            <a:r>
              <a:rPr lang="en-GB" sz="1200" dirty="0" err="1"/>
              <a:t>Ragno</a:t>
            </a:r>
            <a:r>
              <a:rPr lang="en-GB" sz="1200" dirty="0"/>
              <a:t>, and Quoc Viet Le. </a:t>
            </a:r>
            <a:r>
              <a:rPr lang="en-GB" sz="1200" dirty="0">
                <a:hlinkClick r:id="rId2"/>
              </a:rPr>
              <a:t>Learning to rank with </a:t>
            </a:r>
            <a:r>
              <a:rPr lang="en-GB" sz="1200" dirty="0" err="1">
                <a:hlinkClick r:id="rId2"/>
              </a:rPr>
              <a:t>nonsmooth</a:t>
            </a:r>
            <a:r>
              <a:rPr lang="en-GB" sz="1200" dirty="0">
                <a:hlinkClick r:id="rId2"/>
              </a:rPr>
              <a:t> cost functions</a:t>
            </a:r>
            <a:r>
              <a:rPr lang="en-GB" sz="1200" dirty="0"/>
              <a:t>. In NIPS, 2006.</a:t>
            </a:r>
            <a:endParaRPr kumimoji="0" lang="en-GB" sz="1200" b="0" i="0" u="none" strike="noStrike" kern="0" cap="none" spc="0" normalizeH="0" baseline="0" noProof="0" dirty="0">
              <a:ln>
                <a:noFill/>
              </a:ln>
              <a:solidFill>
                <a:prstClr val="black"/>
              </a:solidFill>
              <a:effectLst/>
              <a:uLnTx/>
              <a:uFillTx/>
            </a:endParaRPr>
          </a:p>
        </p:txBody>
      </p:sp>
      <p:sp>
        <p:nvSpPr>
          <p:cNvPr id="13" name="Text Placeholder 3">
            <a:extLst>
              <a:ext uri="{FF2B5EF4-FFF2-40B4-BE49-F238E27FC236}">
                <a16:creationId xmlns:a16="http://schemas.microsoft.com/office/drawing/2014/main" id="{79BA1975-B3B8-4AFF-A0F6-8A405720D9C9}"/>
              </a:ext>
            </a:extLst>
          </p:cNvPr>
          <p:cNvSpPr txBox="1">
            <a:spLocks/>
          </p:cNvSpPr>
          <p:nvPr/>
        </p:nvSpPr>
        <p:spPr>
          <a:xfrm>
            <a:off x="6591063" y="2611820"/>
            <a:ext cx="4686537" cy="352622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1200"/>
              </a:spcBef>
            </a:pPr>
            <a:r>
              <a:rPr lang="en-GB" sz="2000" dirty="0" err="1">
                <a:latin typeface="Segoe UI" panose="020B0502040204020203" pitchFamily="34" charset="0"/>
                <a:cs typeface="Segoe UI" panose="020B0502040204020203" pitchFamily="34" charset="0"/>
              </a:rPr>
              <a:t>LambdaRank</a:t>
            </a:r>
            <a:r>
              <a:rPr lang="en-GB" sz="2000" dirty="0">
                <a:latin typeface="Segoe UI" panose="020B0502040204020203" pitchFamily="34" charset="0"/>
                <a:cs typeface="Segoe UI" panose="020B0502040204020203" pitchFamily="34" charset="0"/>
              </a:rPr>
              <a:t> loss</a:t>
            </a:r>
          </a:p>
          <a:p>
            <a:pPr>
              <a:spcBef>
                <a:spcPts val="1200"/>
              </a:spcBef>
            </a:pPr>
            <a:r>
              <a:rPr lang="en-GB" sz="1800" dirty="0"/>
              <a:t>Multiply actual gradients with the change in NDCG by swapping the rank positions of the two documents</a:t>
            </a:r>
            <a:endParaRPr lang="en-US" sz="1800" dirty="0"/>
          </a:p>
        </p:txBody>
      </p:sp>
      <p:pic>
        <p:nvPicPr>
          <p:cNvPr id="3" name="Picture 2">
            <a:extLst>
              <a:ext uri="{FF2B5EF4-FFF2-40B4-BE49-F238E27FC236}">
                <a16:creationId xmlns:a16="http://schemas.microsoft.com/office/drawing/2014/main" id="{A33B1561-2704-44B1-9B33-C2031C71CA8F}"/>
              </a:ext>
            </a:extLst>
          </p:cNvPr>
          <p:cNvPicPr>
            <a:picLocks noChangeAspect="1"/>
          </p:cNvPicPr>
          <p:nvPr/>
        </p:nvPicPr>
        <p:blipFill>
          <a:blip r:embed="rId3"/>
          <a:stretch>
            <a:fillRect/>
          </a:stretch>
        </p:blipFill>
        <p:spPr>
          <a:xfrm>
            <a:off x="6979407" y="4547860"/>
            <a:ext cx="3909848" cy="490668"/>
          </a:xfrm>
          <a:prstGeom prst="rect">
            <a:avLst/>
          </a:prstGeom>
        </p:spPr>
      </p:pic>
    </p:spTree>
    <p:extLst>
      <p:ext uri="{BB962C8B-B14F-4D97-AF65-F5344CB8AC3E}">
        <p14:creationId xmlns:p14="http://schemas.microsoft.com/office/powerpoint/2010/main" val="24816730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err="1"/>
              <a:t>Listwise</a:t>
            </a:r>
            <a:r>
              <a:rPr lang="en-US" dirty="0"/>
              <a:t>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4" y="2611820"/>
                <a:ext cx="4686537" cy="3526221"/>
              </a:xfrm>
            </p:spPr>
            <p:txBody>
              <a:bodyPr>
                <a:normAutofit fontScale="92500" lnSpcReduction="10000"/>
              </a:bodyPr>
              <a:lstStyle/>
              <a:p>
                <a:pPr>
                  <a:spcBef>
                    <a:spcPts val="1200"/>
                  </a:spcBef>
                </a:pPr>
                <a:r>
                  <a:rPr lang="en-GB" sz="1800" dirty="0"/>
                  <a:t>According to the </a:t>
                </a:r>
                <a:r>
                  <a:rPr lang="en-GB" sz="1800" dirty="0" err="1"/>
                  <a:t>Luce</a:t>
                </a:r>
                <a:r>
                  <a:rPr lang="en-GB" sz="1800" dirty="0"/>
                  <a:t> model [</a:t>
                </a:r>
                <a:r>
                  <a:rPr lang="en-GB" sz="1800" dirty="0" err="1"/>
                  <a:t>Luce</a:t>
                </a:r>
                <a:r>
                  <a:rPr lang="en-GB" sz="1800" dirty="0"/>
                  <a:t>, 2005], given four items </a:t>
                </a:r>
                <a14:m>
                  <m:oMath xmlns:m="http://schemas.openxmlformats.org/officeDocument/2006/math">
                    <m:d>
                      <m:dPr>
                        <m:begChr m:val="{"/>
                        <m:endChr m:val="}"/>
                        <m:ctrlPr>
                          <a:rPr lang="en-GB" sz="1800" i="1" smtClean="0">
                            <a:latin typeface="Cambria Math" panose="02040503050406030204" pitchFamily="18" charset="0"/>
                          </a:rPr>
                        </m:ctrlPr>
                      </m:dPr>
                      <m:e>
                        <m:sSub>
                          <m:sSubPr>
                            <m:ctrlPr>
                              <a:rPr lang="en-GB" sz="1800" i="1" smtClean="0">
                                <a:latin typeface="Cambria Math" panose="02040503050406030204" pitchFamily="18" charset="0"/>
                              </a:rPr>
                            </m:ctrlPr>
                          </m:sSubPr>
                          <m:e>
                            <m:r>
                              <a:rPr lang="en-US" sz="1800" b="0" i="1" smtClean="0">
                                <a:latin typeface="Cambria Math" panose="02040503050406030204" pitchFamily="18" charset="0"/>
                              </a:rPr>
                              <m:t>𝑑</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4</m:t>
                            </m:r>
                          </m:sub>
                        </m:sSub>
                      </m:e>
                    </m:d>
                  </m:oMath>
                </a14:m>
                <a:r>
                  <a:rPr lang="en-GB" sz="1800" dirty="0"/>
                  <a:t> the probability of observing a particular rank-order, say </a:t>
                </a:r>
                <a14:m>
                  <m:oMath xmlns:m="http://schemas.openxmlformats.org/officeDocument/2006/math">
                    <m:d>
                      <m:dPr>
                        <m:begChr m:val="["/>
                        <m:endChr m:val="]"/>
                        <m:ctrlPr>
                          <a:rPr lang="en-GB" sz="1800" i="1" smtClean="0">
                            <a:latin typeface="Cambria Math" panose="02040503050406030204" pitchFamily="18" charset="0"/>
                          </a:rPr>
                        </m:ctrlPr>
                      </m:dPr>
                      <m:e>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2</m:t>
                            </m:r>
                          </m:sub>
                        </m:sSub>
                        <m:r>
                          <a:rPr lang="en-US" sz="1800" i="1">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1</m:t>
                            </m:r>
                          </m:sub>
                        </m:sSub>
                        <m:r>
                          <a:rPr lang="en-US" sz="1800" i="1">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4</m:t>
                            </m:r>
                          </m:sub>
                        </m:sSub>
                        <m:r>
                          <a:rPr lang="en-US" sz="1800" i="1">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3</m:t>
                            </m:r>
                          </m:sub>
                        </m:sSub>
                      </m:e>
                    </m:d>
                  </m:oMath>
                </a14:m>
                <a:r>
                  <a:rPr lang="en-GB" sz="1800" dirty="0"/>
                  <a:t>, is given by:</a:t>
                </a:r>
              </a:p>
              <a:p>
                <a:pPr>
                  <a:spcBef>
                    <a:spcPts val="1200"/>
                  </a:spcBef>
                </a:pPr>
                <a:endParaRPr lang="en-US" sz="1800" b="0" dirty="0"/>
              </a:p>
              <a:p>
                <a:pPr>
                  <a:spcBef>
                    <a:spcPts val="1200"/>
                  </a:spcBef>
                </a:pPr>
                <a:endParaRPr lang="en-US" sz="1800" dirty="0"/>
              </a:p>
              <a:p>
                <a:pPr>
                  <a:spcBef>
                    <a:spcPts val="1200"/>
                  </a:spcBef>
                </a:pPr>
                <a:r>
                  <a:rPr lang="en-GB" sz="1800" dirty="0"/>
                  <a:t>where, </a:t>
                </a:r>
                <a14:m>
                  <m:oMath xmlns:m="http://schemas.openxmlformats.org/officeDocument/2006/math">
                    <m:r>
                      <a:rPr lang="en-GB" sz="1800" i="1" smtClean="0">
                        <a:latin typeface="Cambria Math" panose="02040503050406030204" pitchFamily="18" charset="0"/>
                        <a:ea typeface="Cambria Math" panose="02040503050406030204" pitchFamily="18" charset="0"/>
                      </a:rPr>
                      <m:t>𝜋</m:t>
                    </m:r>
                  </m:oMath>
                </a14:m>
                <a:r>
                  <a:rPr lang="en-GB" sz="1800" dirty="0"/>
                  <a:t> is a particular permutation and </a:t>
                </a:r>
                <a14:m>
                  <m:oMath xmlns:m="http://schemas.openxmlformats.org/officeDocument/2006/math">
                    <m:r>
                      <a:rPr lang="en-GB" sz="1800" i="1" smtClean="0">
                        <a:latin typeface="Cambria Math" panose="02040503050406030204" pitchFamily="18" charset="0"/>
                        <a:ea typeface="Cambria Math" panose="02040503050406030204" pitchFamily="18" charset="0"/>
                      </a:rPr>
                      <m:t>𝜙</m:t>
                    </m:r>
                  </m:oMath>
                </a14:m>
                <a:r>
                  <a:rPr lang="en-GB" sz="1800" dirty="0"/>
                  <a:t> is a transformation (e.g., linear, exponential, or sigmoid) over the score </a:t>
                </a:r>
                <a14:m>
                  <m:oMath xmlns:m="http://schemas.openxmlformats.org/officeDocument/2006/math">
                    <m:sSub>
                      <m:sSubPr>
                        <m:ctrlPr>
                          <a:rPr lang="en-GB" sz="180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𝑖</m:t>
                        </m:r>
                      </m:sub>
                    </m:sSub>
                  </m:oMath>
                </a14:m>
                <a:r>
                  <a:rPr lang="en-GB" sz="1800" dirty="0"/>
                  <a:t> corresponding to item </a:t>
                </a:r>
                <a14:m>
                  <m:oMath xmlns:m="http://schemas.openxmlformats.org/officeDocument/2006/math">
                    <m:sSub>
                      <m:sSubPr>
                        <m:ctrlPr>
                          <a:rPr lang="en-GB" sz="1800" i="1">
                            <a:latin typeface="Cambria Math" panose="02040503050406030204" pitchFamily="18" charset="0"/>
                          </a:rPr>
                        </m:ctrlPr>
                      </m:sSubPr>
                      <m:e>
                        <m:r>
                          <a:rPr lang="en-US" sz="1800" b="0" i="1" smtClean="0">
                            <a:latin typeface="Cambria Math" panose="02040503050406030204" pitchFamily="18" charset="0"/>
                          </a:rPr>
                          <m:t>𝑑</m:t>
                        </m:r>
                      </m:e>
                      <m:sub>
                        <m:r>
                          <a:rPr lang="en-US" sz="1800" i="1">
                            <a:latin typeface="Cambria Math" panose="02040503050406030204" pitchFamily="18" charset="0"/>
                          </a:rPr>
                          <m:t>𝑖</m:t>
                        </m:r>
                      </m:sub>
                    </m:sSub>
                  </m:oMath>
                </a14:m>
                <a:endParaRPr lang="en-US" sz="1800" b="0"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4" y="2611820"/>
                <a:ext cx="4686537" cy="3526221"/>
              </a:xfrm>
              <a:blipFill>
                <a:blip r:embed="rId2"/>
                <a:stretch>
                  <a:fillRect l="-780" t="-345" r="-1430"/>
                </a:stretch>
              </a:blipFill>
            </p:spPr>
            <p:txBody>
              <a:bodyPr/>
              <a:lstStyle/>
              <a:p>
                <a:r>
                  <a:rPr lang="en-GB">
                    <a:noFill/>
                  </a:rPr>
                  <a:t> </a:t>
                </a:r>
              </a:p>
            </p:txBody>
          </p:sp>
        </mc:Fallback>
      </mc:AlternateContent>
      <p:sp>
        <p:nvSpPr>
          <p:cNvPr id="16" name="Rectangle 15">
            <a:extLst>
              <a:ext uri="{FF2B5EF4-FFF2-40B4-BE49-F238E27FC236}">
                <a16:creationId xmlns:a16="http://schemas.microsoft.com/office/drawing/2014/main" id="{ED4A810A-A735-4B47-B2BE-94C260E8336B}"/>
              </a:ext>
            </a:extLst>
          </p:cNvPr>
          <p:cNvSpPr/>
          <p:nvPr/>
        </p:nvSpPr>
        <p:spPr>
          <a:xfrm>
            <a:off x="482162" y="6173401"/>
            <a:ext cx="11227676" cy="646331"/>
          </a:xfrm>
          <a:prstGeom prst="rect">
            <a:avLst/>
          </a:prstGeom>
        </p:spPr>
        <p:txBody>
          <a:bodyPr wrap="square">
            <a:spAutoFit/>
          </a:bodyPr>
          <a:lstStyle/>
          <a:p>
            <a:pPr lvl="0" algn="ctr" defTabSz="914400">
              <a:defRPr/>
            </a:pPr>
            <a:r>
              <a:rPr lang="en-GB" sz="1200" dirty="0"/>
              <a:t>R Duncan </a:t>
            </a:r>
            <a:r>
              <a:rPr lang="en-GB" sz="1200" dirty="0" err="1"/>
              <a:t>Luce</a:t>
            </a:r>
            <a:r>
              <a:rPr lang="en-GB" sz="1200" dirty="0"/>
              <a:t>. </a:t>
            </a:r>
            <a:r>
              <a:rPr lang="en-GB" sz="1200" dirty="0">
                <a:hlinkClick r:id="rId3"/>
              </a:rPr>
              <a:t>Individual choice </a:t>
            </a:r>
            <a:r>
              <a:rPr lang="en-GB" sz="1200" dirty="0" err="1">
                <a:hlinkClick r:id="rId3"/>
              </a:rPr>
              <a:t>behavior</a:t>
            </a:r>
            <a:r>
              <a:rPr lang="en-GB" sz="1200" dirty="0"/>
              <a:t>. 1959.</a:t>
            </a:r>
          </a:p>
          <a:p>
            <a:pPr lvl="0" algn="ctr" defTabSz="914400">
              <a:defRPr/>
            </a:pPr>
            <a:r>
              <a:rPr lang="en-GB" sz="1200" dirty="0" err="1"/>
              <a:t>Zhe</a:t>
            </a:r>
            <a:r>
              <a:rPr lang="en-GB" sz="1200" dirty="0"/>
              <a:t> Cao, Tao Qin, Tie-Yan Liu, Ming-Feng Tsai, and Hang Li. </a:t>
            </a:r>
            <a:r>
              <a:rPr lang="en-GB" sz="1200" dirty="0">
                <a:hlinkClick r:id="rId4"/>
              </a:rPr>
              <a:t>Learning to rank: from pairwise approach to </a:t>
            </a:r>
            <a:r>
              <a:rPr lang="en-GB" sz="1200" dirty="0" err="1">
                <a:hlinkClick r:id="rId4"/>
              </a:rPr>
              <a:t>listwise</a:t>
            </a:r>
            <a:r>
              <a:rPr lang="en-GB" sz="1200" dirty="0">
                <a:hlinkClick r:id="rId4"/>
              </a:rPr>
              <a:t> approach</a:t>
            </a:r>
            <a:r>
              <a:rPr lang="en-GB" sz="1200" dirty="0"/>
              <a:t>. In ICML, 2007.</a:t>
            </a:r>
          </a:p>
          <a:p>
            <a:pPr lvl="0" algn="ctr" defTabSz="914400">
              <a:defRPr/>
            </a:pPr>
            <a:r>
              <a:rPr lang="en-GB" sz="1200" dirty="0"/>
              <a:t>Fen Xia, Tie-Yan Liu, </a:t>
            </a:r>
            <a:r>
              <a:rPr lang="en-GB" sz="1200" dirty="0" err="1"/>
              <a:t>Jue</a:t>
            </a:r>
            <a:r>
              <a:rPr lang="en-GB" sz="1200" dirty="0"/>
              <a:t> Wang, </a:t>
            </a:r>
            <a:r>
              <a:rPr lang="en-GB" sz="1200" dirty="0" err="1"/>
              <a:t>Wensheng</a:t>
            </a:r>
            <a:r>
              <a:rPr lang="en-GB" sz="1200" dirty="0"/>
              <a:t> Zhang, and Hang Li. </a:t>
            </a:r>
            <a:r>
              <a:rPr lang="en-GB" sz="1200" dirty="0">
                <a:hlinkClick r:id="rId5"/>
              </a:rPr>
              <a:t>Listwise approach to learning to rank: theory and algorithm</a:t>
            </a:r>
            <a:r>
              <a:rPr lang="en-GB" sz="1200" dirty="0"/>
              <a:t>. In ICML, 2008.</a:t>
            </a:r>
            <a:endParaRPr kumimoji="0" lang="en-GB" sz="1200" b="0" i="0" u="none" strike="noStrike" kern="0" cap="none" spc="0" normalizeH="0" baseline="0" noProof="0" dirty="0">
              <a:ln>
                <a:noFill/>
              </a:ln>
              <a:solidFill>
                <a:prstClr val="black"/>
              </a:solidFill>
              <a:effectLst/>
              <a:uLnTx/>
              <a:uFillTx/>
            </a:endParaRPr>
          </a:p>
        </p:txBody>
      </p:sp>
      <p:sp>
        <p:nvSpPr>
          <p:cNvPr id="13" name="Text Placeholder 3">
            <a:extLst>
              <a:ext uri="{FF2B5EF4-FFF2-40B4-BE49-F238E27FC236}">
                <a16:creationId xmlns:a16="http://schemas.microsoft.com/office/drawing/2014/main" id="{79BA1975-B3B8-4AFF-A0F6-8A405720D9C9}"/>
              </a:ext>
            </a:extLst>
          </p:cNvPr>
          <p:cNvSpPr txBox="1">
            <a:spLocks/>
          </p:cNvSpPr>
          <p:nvPr/>
        </p:nvSpPr>
        <p:spPr>
          <a:xfrm>
            <a:off x="7163875" y="1177160"/>
            <a:ext cx="4686537" cy="496088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1200"/>
              </a:spcBef>
            </a:pPr>
            <a:r>
              <a:rPr lang="en-GB" sz="2000" dirty="0" err="1">
                <a:latin typeface="Segoe UI" panose="020B0502040204020203" pitchFamily="34" charset="0"/>
                <a:cs typeface="Segoe UI" panose="020B0502040204020203" pitchFamily="34" charset="0"/>
              </a:rPr>
              <a:t>ListNet</a:t>
            </a:r>
            <a:r>
              <a:rPr lang="en-GB" sz="2000" dirty="0">
                <a:latin typeface="Segoe UI" panose="020B0502040204020203" pitchFamily="34" charset="0"/>
                <a:cs typeface="Segoe UI" panose="020B0502040204020203" pitchFamily="34" charset="0"/>
              </a:rPr>
              <a:t> loss</a:t>
            </a:r>
          </a:p>
          <a:p>
            <a:pPr>
              <a:spcBef>
                <a:spcPts val="600"/>
              </a:spcBef>
            </a:pPr>
            <a:r>
              <a:rPr lang="en-GB" sz="1800" dirty="0"/>
              <a:t>Cao et al. [2007] propose to compute the probability distribution over all possible permutations based on model score and ground-truth labels. The loss is then given by the K-L divergence between these two distributions.</a:t>
            </a:r>
          </a:p>
          <a:p>
            <a:pPr>
              <a:spcBef>
                <a:spcPts val="600"/>
              </a:spcBef>
            </a:pPr>
            <a:r>
              <a:rPr lang="en-GB" sz="1800" dirty="0"/>
              <a:t>This is computationally very costly, computing permutations of only the top-K items makes it slightly less prohibitive.</a:t>
            </a:r>
          </a:p>
          <a:p>
            <a:pPr>
              <a:spcBef>
                <a:spcPts val="3000"/>
              </a:spcBef>
            </a:pPr>
            <a:r>
              <a:rPr lang="en-GB" sz="1800" dirty="0" err="1">
                <a:latin typeface="Segoe UI" panose="020B0502040204020203" pitchFamily="34" charset="0"/>
                <a:cs typeface="Segoe UI" panose="020B0502040204020203" pitchFamily="34" charset="0"/>
              </a:rPr>
              <a:t>ListMLE</a:t>
            </a:r>
            <a:r>
              <a:rPr lang="en-GB" sz="1800" dirty="0">
                <a:latin typeface="Segoe UI" panose="020B0502040204020203" pitchFamily="34" charset="0"/>
                <a:cs typeface="Segoe UI" panose="020B0502040204020203" pitchFamily="34" charset="0"/>
              </a:rPr>
              <a:t> loss</a:t>
            </a:r>
          </a:p>
          <a:p>
            <a:pPr>
              <a:spcBef>
                <a:spcPts val="600"/>
              </a:spcBef>
            </a:pPr>
            <a:r>
              <a:rPr lang="en-GB" sz="1800" dirty="0"/>
              <a:t>Xia et al. [2008] propose to compute the probability of the ideal permutation based on the ground truth. However, with categorical labels more than one permutation is possible.</a:t>
            </a:r>
            <a:endParaRPr lang="en-US" sz="1800" dirty="0"/>
          </a:p>
        </p:txBody>
      </p:sp>
      <p:pic>
        <p:nvPicPr>
          <p:cNvPr id="5" name="Picture 4">
            <a:extLst>
              <a:ext uri="{FF2B5EF4-FFF2-40B4-BE49-F238E27FC236}">
                <a16:creationId xmlns:a16="http://schemas.microsoft.com/office/drawing/2014/main" id="{99C12EA3-926E-40A0-8367-881E6F45B29F}"/>
              </a:ext>
            </a:extLst>
          </p:cNvPr>
          <p:cNvPicPr>
            <a:picLocks noChangeAspect="1"/>
          </p:cNvPicPr>
          <p:nvPr/>
        </p:nvPicPr>
        <p:blipFill>
          <a:blip r:embed="rId6"/>
          <a:stretch>
            <a:fillRect/>
          </a:stretch>
        </p:blipFill>
        <p:spPr>
          <a:xfrm>
            <a:off x="601001" y="4091759"/>
            <a:ext cx="5777942" cy="438622"/>
          </a:xfrm>
          <a:prstGeom prst="rect">
            <a:avLst/>
          </a:prstGeom>
        </p:spPr>
      </p:pic>
    </p:spTree>
    <p:extLst>
      <p:ext uri="{BB962C8B-B14F-4D97-AF65-F5344CB8AC3E}">
        <p14:creationId xmlns:p14="http://schemas.microsoft.com/office/powerpoint/2010/main" val="2731746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3076" name="Picture 4" descr="Image result for there are no stupid questions comics">
            <a:extLst>
              <a:ext uri="{FF2B5EF4-FFF2-40B4-BE49-F238E27FC236}">
                <a16:creationId xmlns:a16="http://schemas.microsoft.com/office/drawing/2014/main" id="{0051D166-04B4-4A20-A3A1-0B951800F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966" y="846232"/>
            <a:ext cx="4369295" cy="548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66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69546F-F273-41A4-B72C-DA987F857499}"/>
              </a:ext>
            </a:extLst>
          </p:cNvPr>
          <p:cNvSpPr>
            <a:spLocks noGrp="1"/>
          </p:cNvSpPr>
          <p:nvPr>
            <p:ph type="title"/>
          </p:nvPr>
        </p:nvSpPr>
        <p:spPr>
          <a:xfrm>
            <a:off x="1141411" y="3300249"/>
            <a:ext cx="9906000" cy="1970690"/>
          </a:xfrm>
        </p:spPr>
        <p:txBody>
          <a:bodyPr>
            <a:normAutofit/>
          </a:bodyPr>
          <a:lstStyle/>
          <a:p>
            <a:r>
              <a:rPr lang="en-US" sz="5400" dirty="0"/>
              <a:t>Break</a:t>
            </a:r>
            <a:endParaRPr lang="en-GB" sz="5400" dirty="0"/>
          </a:p>
        </p:txBody>
      </p:sp>
      <p:pic>
        <p:nvPicPr>
          <p:cNvPr id="4" name="Picture 2" descr="http://www.phdcomics.com/comics/archive/phd051608s.gif">
            <a:extLst>
              <a:ext uri="{FF2B5EF4-FFF2-40B4-BE49-F238E27FC236}">
                <a16:creationId xmlns:a16="http://schemas.microsoft.com/office/drawing/2014/main" id="{FD4239AA-0CE3-4887-9E8D-4C668872B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223" y="1301889"/>
            <a:ext cx="7376295" cy="3196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238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ll about Segoe">
      <a:majorFont>
        <a:latin typeface="Segoe UI Light"/>
        <a:ea typeface=""/>
        <a:cs typeface=""/>
      </a:majorFont>
      <a:minorFont>
        <a:latin typeface="Segoe UI Semilight"/>
        <a:ea typeface=""/>
        <a:cs typeface=""/>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36675</TotalTime>
  <Words>7776</Words>
  <Application>Microsoft Office PowerPoint</Application>
  <PresentationFormat>Widescreen</PresentationFormat>
  <Paragraphs>933</Paragraphs>
  <Slides>140</Slides>
  <Notes>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140</vt:i4>
      </vt:variant>
    </vt:vector>
  </HeadingPairs>
  <TitlesOfParts>
    <vt:vector size="153" baseType="lpstr">
      <vt:lpstr>Arial</vt:lpstr>
      <vt:lpstr>Arial Rounded MT Bold</vt:lpstr>
      <vt:lpstr>Calibri</vt:lpstr>
      <vt:lpstr>Cambria Math</vt:lpstr>
      <vt:lpstr>Segoe Print</vt:lpstr>
      <vt:lpstr>Segoe UI</vt:lpstr>
      <vt:lpstr>Segoe UI Light</vt:lpstr>
      <vt:lpstr>Segoe UI Semibold</vt:lpstr>
      <vt:lpstr>Segoe UI Semilight</vt:lpstr>
      <vt:lpstr>Segoe WP</vt:lpstr>
      <vt:lpstr>Trebuchet MS</vt:lpstr>
      <vt:lpstr>Wingdings</vt:lpstr>
      <vt:lpstr>Circuit</vt:lpstr>
      <vt:lpstr>A Simple Introduction to Neural Information Retrieval</vt:lpstr>
      <vt:lpstr>Ground rules</vt:lpstr>
      <vt:lpstr>Reading materials</vt:lpstr>
      <vt:lpstr>Agenda</vt:lpstr>
      <vt:lpstr>Fundamentals: a refresher</vt:lpstr>
      <vt:lpstr>PowerPoint Presentation</vt:lpstr>
      <vt:lpstr>Information Retrieval (IR)</vt:lpstr>
      <vt:lpstr>Example of an IR task (Web search)</vt:lpstr>
      <vt:lpstr>Challenges in IR [slide 1/3]</vt:lpstr>
      <vt:lpstr>Challenges in IR [slide 2/3]</vt:lpstr>
      <vt:lpstr>Challenges in IR [slide 3/3]</vt:lpstr>
      <vt:lpstr>neural networks</vt:lpstr>
      <vt:lpstr>Visual motivation for hidden units</vt:lpstr>
      <vt:lpstr>Visual motivation for hidden units</vt:lpstr>
      <vt:lpstr>Why adding depth helps</vt:lpstr>
      <vt:lpstr>Why adding depth helps</vt:lpstr>
      <vt:lpstr>Neural models for other tasks</vt:lpstr>
      <vt:lpstr>The softmax function</vt:lpstr>
      <vt:lpstr>Cross entropy</vt:lpstr>
      <vt:lpstr>Cross entropy with softmax loss</vt:lpstr>
      <vt:lpstr>Questions?</vt:lpstr>
      <vt:lpstr>Vector representations</vt:lpstr>
      <vt:lpstr>Types of vector representations</vt:lpstr>
      <vt:lpstr>PowerPoint Presentation</vt:lpstr>
      <vt:lpstr>Observed (or explicit) Distributed representations</vt:lpstr>
      <vt:lpstr>Minor note: Spot the difference!</vt:lpstr>
      <vt:lpstr>Example: Term-context vector space</vt:lpstr>
      <vt:lpstr>Example: Salton’s vector space</vt:lpstr>
      <vt:lpstr>Notions of similarity</vt:lpstr>
      <vt:lpstr>Notions of similarity</vt:lpstr>
      <vt:lpstr>Notions of similarity</vt:lpstr>
      <vt:lpstr>Notions of similarity</vt:lpstr>
      <vt:lpstr>Notions of similarity</vt:lpstr>
      <vt:lpstr>Notions of similarity</vt:lpstr>
      <vt:lpstr>Retrieval using vector representations</vt:lpstr>
      <vt:lpstr>Regularities in observed feature spaces</vt:lpstr>
      <vt:lpstr>Embeddings</vt:lpstr>
      <vt:lpstr>Embeddings</vt:lpstr>
      <vt:lpstr>Embeddings</vt:lpstr>
      <vt:lpstr>What’s the advantage of latent vector spaces over observed features spaces?</vt:lpstr>
      <vt:lpstr>Let’s take an IR example</vt:lpstr>
      <vt:lpstr>How to learn term embeddings?</vt:lpstr>
      <vt:lpstr>Latent Semantic Analysis (LSA)</vt:lpstr>
      <vt:lpstr>Latent Semantic Analysis (LSA)</vt:lpstr>
      <vt:lpstr>Word2vec</vt:lpstr>
      <vt:lpstr>Skip-gram</vt:lpstr>
      <vt:lpstr>The Skip-gram loss</vt:lpstr>
      <vt:lpstr>Continuous bag-of-words (CBOW)</vt:lpstr>
      <vt:lpstr>The CBOW loss</vt:lpstr>
      <vt:lpstr>Word analogies with word2vec</vt:lpstr>
      <vt:lpstr>A Matrix Interpretation of word2vec</vt:lpstr>
      <vt:lpstr>GloVe</vt:lpstr>
      <vt:lpstr>Paragraph2vec</vt:lpstr>
      <vt:lpstr>Recap: How to learn term embeddings?</vt:lpstr>
      <vt:lpstr>Questions?</vt:lpstr>
      <vt:lpstr>Break</vt:lpstr>
      <vt:lpstr>Term embeddings for IR</vt:lpstr>
      <vt:lpstr>Recap: Retrieval using vector representations</vt:lpstr>
      <vt:lpstr>Popular approaches to incorporating term embeddings for matching</vt:lpstr>
      <vt:lpstr>PowerPoint Presentation</vt:lpstr>
      <vt:lpstr>Generalized Language Model</vt:lpstr>
      <vt:lpstr>Generalized Language Model</vt:lpstr>
      <vt:lpstr>Generalized Language Model</vt:lpstr>
      <vt:lpstr>Generalized Language Model</vt:lpstr>
      <vt:lpstr>Generalized Language Model</vt:lpstr>
      <vt:lpstr>Generalized Language Model</vt:lpstr>
      <vt:lpstr>Neural translation language model </vt:lpstr>
      <vt:lpstr>Average Term Embeddings</vt:lpstr>
      <vt:lpstr>Word mover’s distance</vt:lpstr>
      <vt:lpstr>PowerPoint Presentation</vt:lpstr>
      <vt:lpstr>Choice of term embeddings for document ranking</vt:lpstr>
      <vt:lpstr>Dual embedding space model</vt:lpstr>
      <vt:lpstr>Dual embedding space model</vt:lpstr>
      <vt:lpstr>Dual embedding space model</vt:lpstr>
      <vt:lpstr>Dual embedding space model</vt:lpstr>
      <vt:lpstr>Challenge</vt:lpstr>
      <vt:lpstr>A tale of two queries</vt:lpstr>
      <vt:lpstr>Query: Cambridge     (Font size is a function of term-term cosine similarity)</vt:lpstr>
      <vt:lpstr>Query: Cambridge     (Font size is a function of term-term cosine similarity)</vt:lpstr>
      <vt:lpstr>Query: Cambridge     (Font size is a function of term-term cosine similarity)</vt:lpstr>
      <vt:lpstr>Query: Cambridge     (Font size is a function of term-term cosine similarity)</vt:lpstr>
      <vt:lpstr>PowerPoint Presentation</vt:lpstr>
      <vt:lpstr>Popular approaches to incorporating term embeddings for matching</vt:lpstr>
      <vt:lpstr>Query expansion using term embeddings</vt:lpstr>
      <vt:lpstr>Questions?</vt:lpstr>
      <vt:lpstr>Learning to Rank</vt:lpstr>
      <vt:lpstr>Learning to Rank (LTR)</vt:lpstr>
      <vt:lpstr>Approaches</vt:lpstr>
      <vt:lpstr>Features</vt:lpstr>
      <vt:lpstr>Pointwise objectives</vt:lpstr>
      <vt:lpstr>Pointwise objectives</vt:lpstr>
      <vt:lpstr>Pairwise objectives</vt:lpstr>
      <vt:lpstr>Pairwise objectives</vt:lpstr>
      <vt:lpstr>A generalized cross-entropy loss</vt:lpstr>
      <vt:lpstr>PowerPoint Presentation</vt:lpstr>
      <vt:lpstr>Listwise objectives</vt:lpstr>
      <vt:lpstr>Listwise objectives</vt:lpstr>
      <vt:lpstr>Questions?</vt:lpstr>
      <vt:lpstr>Break</vt:lpstr>
      <vt:lpstr>PowerPoint Presentation</vt:lpstr>
      <vt:lpstr>Deep neural networks</vt:lpstr>
      <vt:lpstr>Different modalities of input text representation</vt:lpstr>
      <vt:lpstr>Different modalities of input text representation</vt:lpstr>
      <vt:lpstr>Different modalities of input text representation</vt:lpstr>
      <vt:lpstr>Different modalities of input text representation</vt:lpstr>
      <vt:lpstr>Shift-invariant neural operations</vt:lpstr>
      <vt:lpstr>Convolution</vt:lpstr>
      <vt:lpstr>Pooling</vt:lpstr>
      <vt:lpstr>Convolution w/ Global Pooling</vt:lpstr>
      <vt:lpstr>Recurrent neural network</vt:lpstr>
      <vt:lpstr>Recursive NN or Tree-RNN</vt:lpstr>
      <vt:lpstr>Autoencoder</vt:lpstr>
      <vt:lpstr>Siamese network</vt:lpstr>
      <vt:lpstr>Computation Networks</vt:lpstr>
      <vt:lpstr>Really Deep Neural Networks</vt:lpstr>
      <vt:lpstr>Toolkits</vt:lpstr>
      <vt:lpstr>Questions?</vt:lpstr>
      <vt:lpstr>Deep neural networks for IR</vt:lpstr>
      <vt:lpstr>Semantic hashing</vt:lpstr>
      <vt:lpstr>Deep semantic similarity model (DSSM)</vt:lpstr>
      <vt:lpstr>Convolutional DSSM (CDSSM)</vt:lpstr>
      <vt:lpstr>Remember…</vt:lpstr>
      <vt:lpstr>DSSM trained on different types of data</vt:lpstr>
      <vt:lpstr>Different regularities in different embedding spaces</vt:lpstr>
      <vt:lpstr>Different regularities in different embedding spaces</vt:lpstr>
      <vt:lpstr>DSSM trained on Session query pairs Allows for analogies over short text!  </vt:lpstr>
      <vt:lpstr>Interaction-based networks</vt:lpstr>
      <vt:lpstr>Remember…</vt:lpstr>
      <vt:lpstr>Lexical and semantic matching networks</vt:lpstr>
      <vt:lpstr>Lexical and semantic matching networks</vt:lpstr>
      <vt:lpstr>Lexical and semantic matching networks</vt:lpstr>
      <vt:lpstr>Lexical and semantic matching networks</vt:lpstr>
      <vt:lpstr>Big vs. small data regimes</vt:lpstr>
      <vt:lpstr>Challenge</vt:lpstr>
      <vt:lpstr>Many other neural architectures</vt:lpstr>
      <vt:lpstr>But Web documents are more than just body text…</vt:lpstr>
      <vt:lpstr>Ranking Documents with multiple fields</vt:lpstr>
      <vt:lpstr>Neural models for Emerging IR tasks</vt:lpstr>
      <vt:lpstr>Questions?</vt:lpstr>
      <vt:lpstr>An introduction to Neural Information Retrieval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Bhaskar Mitra</dc:creator>
  <cp:lastModifiedBy>Bhaskar Mitra</cp:lastModifiedBy>
  <cp:revision>542</cp:revision>
  <dcterms:created xsi:type="dcterms:W3CDTF">2017-06-08T08:27:15Z</dcterms:created>
  <dcterms:modified xsi:type="dcterms:W3CDTF">2018-03-21T20:41:16Z</dcterms:modified>
</cp:coreProperties>
</file>