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8" r:id="rId2"/>
    <p:sldId id="364" r:id="rId3"/>
    <p:sldId id="260" r:id="rId4"/>
    <p:sldId id="721" r:id="rId5"/>
    <p:sldId id="363" r:id="rId6"/>
    <p:sldId id="259" r:id="rId7"/>
    <p:sldId id="277" r:id="rId8"/>
    <p:sldId id="278" r:id="rId9"/>
    <p:sldId id="279" r:id="rId10"/>
    <p:sldId id="280" r:id="rId11"/>
    <p:sldId id="281" r:id="rId12"/>
    <p:sldId id="297" r:id="rId13"/>
    <p:sldId id="691" r:id="rId14"/>
    <p:sldId id="690" r:id="rId15"/>
    <p:sldId id="362" r:id="rId16"/>
    <p:sldId id="692" r:id="rId17"/>
    <p:sldId id="269" r:id="rId18"/>
    <p:sldId id="271" r:id="rId19"/>
    <p:sldId id="272" r:id="rId20"/>
    <p:sldId id="274" r:id="rId21"/>
    <p:sldId id="275" r:id="rId22"/>
    <p:sldId id="693" r:id="rId23"/>
    <p:sldId id="694" r:id="rId24"/>
    <p:sldId id="695" r:id="rId25"/>
    <p:sldId id="267" r:id="rId26"/>
    <p:sldId id="696" r:id="rId27"/>
    <p:sldId id="698" r:id="rId28"/>
    <p:sldId id="697" r:id="rId29"/>
    <p:sldId id="375" r:id="rId30"/>
    <p:sldId id="706" r:id="rId31"/>
    <p:sldId id="376" r:id="rId32"/>
    <p:sldId id="377" r:id="rId33"/>
    <p:sldId id="378" r:id="rId34"/>
    <p:sldId id="379" r:id="rId35"/>
    <p:sldId id="381" r:id="rId36"/>
    <p:sldId id="705" r:id="rId37"/>
    <p:sldId id="719" r:id="rId38"/>
    <p:sldId id="718" r:id="rId39"/>
    <p:sldId id="292" r:id="rId40"/>
    <p:sldId id="257" r:id="rId41"/>
    <p:sldId id="300" r:id="rId42"/>
    <p:sldId id="720" r:id="rId43"/>
    <p:sldId id="29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AEC45-1899-46F5-863A-B352942C9C77}" v="266" dt="2022-11-03T16:21:25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5" y="4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7E6A6-68DB-40A6-82CE-6F5D2E1C563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A2642-5D41-48C7-A19F-96FE95E81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2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all familiar with the saying “if all you have is a hammer then everything looks like a nail”.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CC03-32F5-4FF9-B894-22F9CA7C72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63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all familiar with the saying “if all you have is a hammer then everything looks like a nail”.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CC03-32F5-4FF9-B894-22F9CA7C728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38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all familiar with the saying “if all you have is a hammer then everything looks like a nail”.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CC03-32F5-4FF9-B894-22F9CA7C728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08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1F70-4DF6-A4AB-DF59-FC37B9CD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2E6CD-4BA1-F121-3DE4-CFC8F01CC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CCCFE-54E4-EAF6-5743-9FF49E0A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244BC-4E70-D9C4-B97D-A0BB2F80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21C25-F6B7-59F1-5C64-D29EC6DC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9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DA89-8AF2-3DB4-E624-6ABD72C7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30402-7E46-74B7-52D6-BEC39E8F6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B7975-8FC8-D092-C109-D8984C04C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E44DC-3814-2FDA-9FC7-3F30EDDF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9879F-D0EE-A188-E530-C20E3320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7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C1A51-3BB9-87C0-8D7C-13AE0468F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39AB7-B7D9-0AD4-DEBB-DFD078FEE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CDCEC-8AFE-E556-969B-288359E7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B3A9E-020B-6A94-9548-949821DE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24406-33B1-09EF-057C-8F73F8D2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B5D9-EBB2-27FC-BCE6-9CBC505F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7C250-05CC-E454-D9AC-AD4C6666B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65B55-32CC-3902-7ECA-8ED9BAC2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E0BBF-2B46-7672-F244-722DAA5A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2DB53-57DE-0410-EEEC-692945B6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7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13E9-67C0-5B11-2A80-76B75624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3FDE5-DF2B-D6FA-8536-0A5119190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63199-DE8A-FA91-6A9B-A8F288DE9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89D43-4D76-C7FE-4629-1BC4EE75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991B8-1285-6C97-FAFA-B7A18306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3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7F83-05CB-52E1-94B9-6402D598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C6EDD-1201-1FF3-51C3-3BAC3BC22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F74C6-F984-AB99-31EE-BA2144EE1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4D8DB-BAEF-C0C9-5B8F-FD3C41D9A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9E2F6-E71C-FAC0-2FC1-B62A783B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B2CDB-98F0-3B06-6DD7-45AB2502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48DC-2882-C4B2-F301-8696E96B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D1A74-7442-105D-4C34-6068AA42C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68B0B-664F-20BD-A7E0-5F086F908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6D0806-D7B3-B75C-AA5D-745A58E51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3B94C1-0897-DBC1-EFA8-BB1D81B54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8D182-FEE0-1882-38DC-FBA3F51A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CD6C3-CB96-9355-C6FE-BFAA929C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2F7ED-D005-C08C-04AF-0CC1C0E3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DEC5-8956-2D35-4762-D89E1B2D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90BEA-8BC6-AF80-2C26-F121A9FA1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FFAAB-BB59-BDED-EE30-8703949C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3EC0F-56EE-995C-D041-75E6F844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788DF-147E-A2B2-6B74-3EAB76C8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AC14B-4395-14EA-A243-14A931BE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2E378-B32D-39AD-A7C2-873B7FC5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0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4FAD-B9B7-E98E-432D-7C99D0FE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86EB3-A816-0518-F7ED-2CEB9EACF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2F483-C1DE-90DD-79BC-FE3CAB227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34A24-4005-980C-D2D6-526DBBCE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F69F9-1D3B-B246-980F-FDEDD6C5C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F627A-9C75-66EC-EE2E-90869EA1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7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8692-7B72-2E32-9C05-6A407BE0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BAF88-4253-B7DA-A4F2-60D3F4E18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B4B43-43AB-5426-0508-76590CDD1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1BE32-6AD2-F814-66D4-173DC69D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403BF-4129-F54E-9885-F355B509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724DB-307B-B921-9969-8BD01A10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6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BC4C45-21DF-D573-1EEB-8761358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822C7-934C-907A-998C-0B927E2F8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33346-B57B-1A18-B65D-D4694DB94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FC33D-2754-458B-8E20-C2DEFE8CAA3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FD951-066B-7AE4-B027-460F38B1D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60483-E508-C74B-1651-527622C20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E06BE-57C2-483C-8A72-687E6CF8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4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w_of_the_instru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1901.04085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hyperlink" Target="https://medium.com/tensorflow/fitting-larger-networks-into-memory-583e3c758ff9" TargetMode="External"/><Relationship Id="rId2" Type="http://schemas.openxmlformats.org/officeDocument/2006/relationships/hyperlink" Target="https://arxiv.org/pdf/1604.06174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trec.nist.gov/pubs/trec29/papers/MSAI.DL.pdf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s://arxiv.org/pdf/2007.10434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dl.acm.org/doi/pdf/10.1145/3404835.3463049" TargetMode="Externa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404835.3462889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dl.acm.org/doi/pdf/10.1145/3397271.340122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link.springer.com/chapter/10.1007/978-3-030-99739-7_1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dl.acm.org/doi/pdf/10.1145/3404835.3462889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hyperlink" Target="https://dl.acm.org/doi/pdf/10.1145/3397271.3401204" TargetMode="External"/><Relationship Id="rId3" Type="http://schemas.openxmlformats.org/officeDocument/2006/relationships/hyperlink" Target="https://arxiv.org/pdf/2007.10434.pdf" TargetMode="External"/><Relationship Id="rId7" Type="http://schemas.openxmlformats.org/officeDocument/2006/relationships/image" Target="../media/image60.png"/><Relationship Id="rId12" Type="http://schemas.openxmlformats.org/officeDocument/2006/relationships/hyperlink" Target="https://arxiv.org/pdf/1904.08375.pdf" TargetMode="External"/><Relationship Id="rId2" Type="http://schemas.openxmlformats.org/officeDocument/2006/relationships/hyperlink" Target="https://arxiv.org/pdf/1907.03693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rxiv.org/pdf/1901.04085.pdf" TargetMode="External"/><Relationship Id="rId11" Type="http://schemas.openxmlformats.org/officeDocument/2006/relationships/hyperlink" Target="https://dl.acm.org/doi/abs/10.1145/3404835.3462891" TargetMode="External"/><Relationship Id="rId5" Type="http://schemas.openxmlformats.org/officeDocument/2006/relationships/hyperlink" Target="https://dl.acm.org/doi/pdf/10.1145/3404835.3463049" TargetMode="External"/><Relationship Id="rId10" Type="http://schemas.openxmlformats.org/officeDocument/2006/relationships/hyperlink" Target="https://aclanthology.org/2021.naacl-main.466.pdf" TargetMode="External"/><Relationship Id="rId4" Type="http://schemas.openxmlformats.org/officeDocument/2006/relationships/hyperlink" Target="https://trec.nist.gov/pubs/trec29/papers/MSAI.DL.pdf" TargetMode="External"/><Relationship Id="rId9" Type="http://schemas.openxmlformats.org/officeDocument/2006/relationships/hyperlink" Target="https://openreview.net/pdf?id=zeFrfgyZln" TargetMode="External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6.12993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l.acm.org/doi/pdf/10.1145/3477495.3531898" TargetMode="External"/><Relationship Id="rId5" Type="http://schemas.openxmlformats.org/officeDocument/2006/relationships/hyperlink" Target="https://dl.acm.org/doi/pdf/10.1145/3404835.3462951" TargetMode="External"/><Relationship Id="rId4" Type="http://schemas.openxmlformats.org/officeDocument/2006/relationships/hyperlink" Target="https://dl.acm.org/doi/pdf/10.1145/3209978.3210141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dl.acm.org/doi/pdf/10.1145/3183713.319690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dl.acm.org/doi/pdf/10.1145/3209978.3210127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209978.321012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hyperlink" Target="https://dl.acm.org/doi/pdf/10.1145/3209978.3210127" TargetMode="External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svg"/><Relationship Id="rId3" Type="http://schemas.openxmlformats.org/officeDocument/2006/relationships/hyperlink" Target="https://dl.acm.org/doi/pdf/10.1145/3340531.3411962" TargetMode="Externa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11" Type="http://schemas.openxmlformats.org/officeDocument/2006/relationships/image" Target="../media/image95.svg"/><Relationship Id="rId5" Type="http://schemas.openxmlformats.org/officeDocument/2006/relationships/image" Target="../media/image82.png"/><Relationship Id="rId15" Type="http://schemas.openxmlformats.org/officeDocument/2006/relationships/image" Target="../media/image99.svg"/><Relationship Id="rId10" Type="http://schemas.openxmlformats.org/officeDocument/2006/relationships/image" Target="../media/image94.png"/><Relationship Id="rId4" Type="http://schemas.openxmlformats.org/officeDocument/2006/relationships/hyperlink" Target="https://dl.acm.org/doi/pdf/10.1145/3477495.3532007" TargetMode="Externa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hyperlink" Target="https://dl.acm.org/doi/pdf/10.1145/3340531.3411962" TargetMode="External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10" Type="http://schemas.openxmlformats.org/officeDocument/2006/relationships/image" Target="../media/image108.png"/><Relationship Id="rId19" Type="http://schemas.openxmlformats.org/officeDocument/2006/relationships/hyperlink" Target="https://dl.acm.org/doi/pdf/10.1145/3477495.3532007" TargetMode="External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l.acm.org/doi/pdf/10.1145/3485447.3512262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159652.3159730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7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bit.ly/fntir-neural" TargetMode="Externa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1610.08136.pdf" TargetMode="Externa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7D73035A-C5D6-BEE5-A772-077FA19CE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4" r="11696"/>
          <a:stretch/>
        </p:blipFill>
        <p:spPr>
          <a:xfrm>
            <a:off x="1420586" y="10"/>
            <a:ext cx="10771414" cy="6857990"/>
          </a:xfrm>
          <a:prstGeom prst="rect">
            <a:avLst/>
          </a:prstGeom>
        </p:spPr>
      </p:pic>
      <p:pic>
        <p:nvPicPr>
          <p:cNvPr id="7" name="Picture 6" descr="Magnifying glass and question mark">
            <a:extLst>
              <a:ext uri="{FF2B5EF4-FFF2-40B4-BE49-F238E27FC236}">
                <a16:creationId xmlns:a16="http://schemas.microsoft.com/office/drawing/2014/main" id="{71792C49-C16F-322A-43B4-985762CA2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4" r="88035"/>
          <a:stretch/>
        </p:blipFill>
        <p:spPr>
          <a:xfrm>
            <a:off x="-38100" y="0"/>
            <a:ext cx="2922815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9C2F26-3E29-3193-E948-C504666932A0}"/>
              </a:ext>
            </a:extLst>
          </p:cNvPr>
          <p:cNvSpPr txBox="1">
            <a:spLocks/>
          </p:cNvSpPr>
          <p:nvPr/>
        </p:nvSpPr>
        <p:spPr>
          <a:xfrm>
            <a:off x="128854" y="2204357"/>
            <a:ext cx="5164679" cy="3507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What’s next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deep learning for Search?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BB5F3C-1664-676D-E7D3-7BBCBE9AD7F8}"/>
              </a:ext>
            </a:extLst>
          </p:cNvPr>
          <p:cNvSpPr txBox="1">
            <a:spLocks/>
          </p:cNvSpPr>
          <p:nvPr/>
        </p:nvSpPr>
        <p:spPr>
          <a:xfrm>
            <a:off x="9285514" y="5040087"/>
            <a:ext cx="2884715" cy="181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"/>
              </a:rPr>
              <a:t>Bhaskar Mitra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Modern Love"/>
              </a:rPr>
              <a:t>Principal Researcher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"/>
              </a:rPr>
              <a:t>Microsoft Research</a:t>
            </a:r>
          </a:p>
        </p:txBody>
      </p:sp>
    </p:spTree>
    <p:extLst>
      <p:ext uri="{BB962C8B-B14F-4D97-AF65-F5344CB8AC3E}">
        <p14:creationId xmlns:p14="http://schemas.microsoft.com/office/powerpoint/2010/main" val="79178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CFC06-C75E-4821-B650-4B7566E13CC5}"/>
              </a:ext>
            </a:extLst>
          </p:cNvPr>
          <p:cNvGrpSpPr/>
          <p:nvPr/>
        </p:nvGrpSpPr>
        <p:grpSpPr>
          <a:xfrm>
            <a:off x="1676024" y="1792155"/>
            <a:ext cx="5231388" cy="4510764"/>
            <a:chOff x="703361" y="2415909"/>
            <a:chExt cx="4215786" cy="3635061"/>
          </a:xfrm>
        </p:grpSpPr>
        <p:pic>
          <p:nvPicPr>
            <p:cNvPr id="8" name="Picture 7" descr="Image result for trec conference nist&quot;">
              <a:extLst>
                <a:ext uri="{FF2B5EF4-FFF2-40B4-BE49-F238E27FC236}">
                  <a16:creationId xmlns:a16="http://schemas.microsoft.com/office/drawing/2014/main" id="{28367CD2-C0B1-4C74-8068-19E49F9473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2" t="9005" r="15606" b="29484"/>
            <a:stretch/>
          </p:blipFill>
          <p:spPr bwMode="auto">
            <a:xfrm>
              <a:off x="1440911" y="2415909"/>
              <a:ext cx="2705101" cy="17791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F47ADD-601A-401D-B862-CA19758D9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61" y="4271797"/>
              <a:ext cx="4215786" cy="1779173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7E6AE69F-ED52-4E0B-908D-B060C081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29" y="365125"/>
            <a:ext cx="10515600" cy="1325563"/>
          </a:xfrm>
        </p:spPr>
        <p:txBody>
          <a:bodyPr/>
          <a:lstStyle/>
          <a:p>
            <a:r>
              <a:rPr lang="en-US" dirty="0"/>
              <a:t>TREC Deep Learning Track</a:t>
            </a:r>
            <a:endParaRPr lang="en-CA" dirty="0"/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C458CEA0-9806-4639-A6D5-B73EF66BFAE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r="49844" b="27720"/>
          <a:stretch/>
        </p:blipFill>
        <p:spPr>
          <a:xfrm>
            <a:off x="8171206" y="1457143"/>
            <a:ext cx="3663551" cy="2460173"/>
          </a:xfrm>
          <a:prstGeom prst="rect">
            <a:avLst/>
          </a:prstGeom>
          <a:effectLst/>
        </p:spPr>
      </p:pic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FDD2517B-30E4-460F-9F58-757718C5ECA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l="51042" b="27720"/>
          <a:stretch/>
        </p:blipFill>
        <p:spPr>
          <a:xfrm>
            <a:off x="8258745" y="4149295"/>
            <a:ext cx="3576012" cy="2460173"/>
          </a:xfrm>
          <a:prstGeom prst="rect">
            <a:avLst/>
          </a:prstGeom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193815-4E3F-3ED8-98E5-08BBE566C2F2}"/>
              </a:ext>
            </a:extLst>
          </p:cNvPr>
          <p:cNvGrpSpPr/>
          <p:nvPr/>
        </p:nvGrpSpPr>
        <p:grpSpPr>
          <a:xfrm>
            <a:off x="10851927" y="0"/>
            <a:ext cx="1340073" cy="1340073"/>
            <a:chOff x="9664847" y="157873"/>
            <a:chExt cx="2326897" cy="2326897"/>
          </a:xfrm>
        </p:grpSpPr>
        <p:pic>
          <p:nvPicPr>
            <p:cNvPr id="6" name="Graphic 5" descr="Flip calendar outline">
              <a:extLst>
                <a:ext uri="{FF2B5EF4-FFF2-40B4-BE49-F238E27FC236}">
                  <a16:creationId xmlns:a16="http://schemas.microsoft.com/office/drawing/2014/main" id="{914834E9-737D-FFA7-2E64-C5B75F497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64847" y="157873"/>
              <a:ext cx="2326897" cy="23268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440889-4A7D-7E66-86E3-F7F7A55F80FF}"/>
                </a:ext>
              </a:extLst>
            </p:cNvPr>
            <p:cNvSpPr txBox="1"/>
            <p:nvPr/>
          </p:nvSpPr>
          <p:spPr>
            <a:xfrm>
              <a:off x="10260344" y="1210827"/>
              <a:ext cx="1135901" cy="64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2019</a:t>
              </a:r>
              <a:endParaRPr lang="en-CA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7806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1703F-C8C6-4920-8394-97A70BD5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1386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237DA-7032-406A-ABA3-850015E29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692"/>
          <a:stretch/>
        </p:blipFill>
        <p:spPr>
          <a:xfrm>
            <a:off x="5081237" y="225928"/>
            <a:ext cx="1782313" cy="2111884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005D03D2-226E-4CA5-A1E4-B6F1F080BB5E}"/>
              </a:ext>
            </a:extLst>
          </p:cNvPr>
          <p:cNvSpPr txBox="1">
            <a:spLocks/>
          </p:cNvSpPr>
          <p:nvPr/>
        </p:nvSpPr>
        <p:spPr>
          <a:xfrm>
            <a:off x="4192862" y="2221643"/>
            <a:ext cx="3711625" cy="471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/>
              <a:t>Document Ranking Leaderboard</a:t>
            </a:r>
            <a:endParaRPr lang="en-CA" sz="2000" b="1" dirty="0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E6BDE798-CFF9-41C6-8EAE-290DE562E95C}"/>
              </a:ext>
            </a:extLst>
          </p:cNvPr>
          <p:cNvSpPr txBox="1">
            <a:spLocks/>
          </p:cNvSpPr>
          <p:nvPr/>
        </p:nvSpPr>
        <p:spPr>
          <a:xfrm>
            <a:off x="4192862" y="2693007"/>
            <a:ext cx="3711625" cy="11569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/>
              <a:t>+</a:t>
            </a: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/>
              <a:t>TREC 2020 Deep Learning Track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92F395-3EE2-4228-98C1-7399520DE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285" y="3849955"/>
            <a:ext cx="6013323" cy="2861956"/>
          </a:xfrm>
          <a:prstGeom prst="rect">
            <a:avLst/>
          </a:prstGeom>
        </p:spPr>
      </p:pic>
      <p:pic>
        <p:nvPicPr>
          <p:cNvPr id="2050" name="Picture 2" descr="Coronavirus: A new type of vaccine using RNA could help defeat COVID-19">
            <a:extLst>
              <a:ext uri="{FF2B5EF4-FFF2-40B4-BE49-F238E27FC236}">
                <a16:creationId xmlns:a16="http://schemas.microsoft.com/office/drawing/2014/main" id="{64BA0698-762D-47E8-BDA4-4AD92AB6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60" y="4643619"/>
            <a:ext cx="1914644" cy="192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3A7CA-0B9C-4B93-8148-AA084F6A0A71}"/>
              </a:ext>
            </a:extLst>
          </p:cNvPr>
          <p:cNvSpPr txBox="1"/>
          <p:nvPr/>
        </p:nvSpPr>
        <p:spPr>
          <a:xfrm>
            <a:off x="10067042" y="3663760"/>
            <a:ext cx="2073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Also, this guy </a:t>
            </a:r>
          </a:p>
          <a:p>
            <a:pPr algn="ctr"/>
            <a:r>
              <a:rPr lang="en-US" sz="2400" b="1" dirty="0"/>
              <a:t>😒👇</a:t>
            </a:r>
            <a:endParaRPr lang="en-CA" sz="2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E2BC1A-BCF3-BD3C-C79F-1905344969A1}"/>
              </a:ext>
            </a:extLst>
          </p:cNvPr>
          <p:cNvGrpSpPr/>
          <p:nvPr/>
        </p:nvGrpSpPr>
        <p:grpSpPr>
          <a:xfrm>
            <a:off x="10851927" y="0"/>
            <a:ext cx="1340073" cy="1340073"/>
            <a:chOff x="9664847" y="157873"/>
            <a:chExt cx="2326897" cy="2326897"/>
          </a:xfrm>
        </p:grpSpPr>
        <p:pic>
          <p:nvPicPr>
            <p:cNvPr id="5" name="Graphic 4" descr="Flip calendar outline">
              <a:extLst>
                <a:ext uri="{FF2B5EF4-FFF2-40B4-BE49-F238E27FC236}">
                  <a16:creationId xmlns:a16="http://schemas.microsoft.com/office/drawing/2014/main" id="{9C54BDF7-2206-5CF9-BE9A-CB8E43C64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64847" y="157873"/>
              <a:ext cx="2326897" cy="23268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B7A0ED-AD75-F398-5E07-7DC306BD363D}"/>
                </a:ext>
              </a:extLst>
            </p:cNvPr>
            <p:cNvSpPr txBox="1"/>
            <p:nvPr/>
          </p:nvSpPr>
          <p:spPr>
            <a:xfrm>
              <a:off x="10260344" y="1210827"/>
              <a:ext cx="1135901" cy="64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2020</a:t>
              </a:r>
              <a:endParaRPr lang="en-CA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5CABE4-0B1B-5A74-7B10-F66DDD8DDA21}"/>
              </a:ext>
            </a:extLst>
          </p:cNvPr>
          <p:cNvSpPr txBox="1"/>
          <p:nvPr/>
        </p:nvSpPr>
        <p:spPr>
          <a:xfrm>
            <a:off x="8719456" y="1829980"/>
            <a:ext cx="347254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Next year (2023) we will be hosting the 5</a:t>
            </a:r>
            <a:r>
              <a:rPr lang="en-US" sz="2000" baseline="30000" dirty="0"/>
              <a:t>th</a:t>
            </a:r>
            <a:r>
              <a:rPr lang="en-US" sz="2000" dirty="0"/>
              <a:t> edition of the TREC Deep Learning Track 🙌🏽</a:t>
            </a:r>
          </a:p>
        </p:txBody>
      </p:sp>
    </p:spTree>
    <p:extLst>
      <p:ext uri="{BB962C8B-B14F-4D97-AF65-F5344CB8AC3E}">
        <p14:creationId xmlns:p14="http://schemas.microsoft.com/office/powerpoint/2010/main" val="3399884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9FE2-F174-458D-BBA6-4D99316E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8961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Are we making real progress?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656C8-480D-40A3-858F-CE0476FE7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2963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2000" dirty="0"/>
              <a:t>Deep learning models have gone from novelty to commodity in communities like SIGIR—parallels to how learning-to-rank models “took over” IR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CA" sz="2000" dirty="0"/>
              <a:t>Deep models have demonstrated large gains over previous state-of-the-art, and the gap continues to grow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CA" sz="2000" dirty="0"/>
              <a:t>But we must be careful of how we interpret “progress”, and interrogate the evidence when it is largely based on a single 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5C9AE-84A9-4605-BCFF-CF9647DE1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609" y="543343"/>
            <a:ext cx="4136191" cy="2885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B7AE8-10C8-05E5-80B2-0EF18E45B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3528869"/>
            <a:ext cx="6629400" cy="30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5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BBA394-DB8D-162E-9C6B-6DE04A8E1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1358" y="365125"/>
            <a:ext cx="5181600" cy="58118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Internal validity.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Would improvements on the current dataset hold on a different sample from the same dataset for the same task?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517A9-A023-8569-18EF-77E0B8579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1028" y="365125"/>
            <a:ext cx="4939817" cy="58118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External validity.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Would improvements on the current dataset hold on a different dataset with different distribution for the same task or on a different (but closely related) task?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If MS MARCO’s training data is only useful for achieving good results on MS MARCO’s test set, then it’s less useful for the IR community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Important: transfer learning from MS MARCO to other benchmarks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TREC DL is transfer learning (MS MARCO sparse binary labels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NIST’s 5-point labels)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Promising results: MS MARCO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Robust04, TREC-COVID, TREC-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CAsT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CAD40-36B9-6030-E51C-1065FC61D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3652158" y="1627415"/>
            <a:ext cx="2574142" cy="2697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9416CA-AED4-74CD-E23D-46EADAA4B491}"/>
              </a:ext>
            </a:extLst>
          </p:cNvPr>
          <p:cNvSpPr txBox="1"/>
          <p:nvPr/>
        </p:nvSpPr>
        <p:spPr>
          <a:xfrm>
            <a:off x="723900" y="2311633"/>
            <a:ext cx="2928258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dirty="0"/>
              <a:t>Under bootstrap analysis we find the leaderboard rankings are stable!</a:t>
            </a:r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dirty="0"/>
              <a:t>😊👍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FEED18-1179-EA1D-A99A-167AB655C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330"/>
          <a:stretch/>
        </p:blipFill>
        <p:spPr>
          <a:xfrm>
            <a:off x="85334" y="4848040"/>
            <a:ext cx="3448771" cy="1855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34F32-F19C-2CE5-01A7-FE7D2E18F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1" b="50000"/>
          <a:stretch/>
        </p:blipFill>
        <p:spPr>
          <a:xfrm>
            <a:off x="3518348" y="4739183"/>
            <a:ext cx="3448771" cy="18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3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1801890"/>
            <a:ext cx="5622726" cy="117358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BERT-scale deep ranking models in production search systems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15B60-8A9B-4181-9715-B33BB8D8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945" y="1056387"/>
            <a:ext cx="3906921" cy="619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4DABB7-22B2-481A-968D-5247849D1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4613"/>
          <a:stretch/>
        </p:blipFill>
        <p:spPr>
          <a:xfrm>
            <a:off x="740628" y="3173091"/>
            <a:ext cx="6434877" cy="38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B4859D-5C51-4B01-ACA4-5BBA84C9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4" y="887271"/>
            <a:ext cx="5622727" cy="1358288"/>
          </a:xfrm>
        </p:spPr>
        <p:txBody>
          <a:bodyPr anchor="t">
            <a:normAutofit/>
          </a:bodyPr>
          <a:lstStyle/>
          <a:p>
            <a:r>
              <a:rPr lang="en-US" sz="4800" dirty="0"/>
              <a:t>Industry impact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716557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30110E-0620-4EEF-8960-8EEE71536E7C}"/>
              </a:ext>
            </a:extLst>
          </p:cNvPr>
          <p:cNvSpPr txBox="1"/>
          <p:nvPr/>
        </p:nvSpPr>
        <p:spPr>
          <a:xfrm>
            <a:off x="1583920" y="1783525"/>
            <a:ext cx="331076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800" dirty="0">
                <a:solidFill>
                  <a:prstClr val="white">
                    <a:lumMod val="75000"/>
                  </a:prstClr>
                </a:solidFill>
                <a:latin typeface="Arial Rounded MT Bold" panose="020F0704030504030204" pitchFamily="34" charset="0"/>
              </a:rPr>
              <a:t>“</a:t>
            </a:r>
            <a:endParaRPr lang="en-GB" sz="9600" dirty="0">
              <a:solidFill>
                <a:prstClr val="white">
                  <a:lumMod val="75000"/>
                </a:prst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E18947-6412-4785-881F-6D1D6051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000" y="1674941"/>
            <a:ext cx="9217899" cy="2852737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3600" i="1" dirty="0"/>
              <a:t>Give a small boy a hammer, and he will find that everything he encounters needs pounding.</a:t>
            </a:r>
            <a:endParaRPr lang="en-GB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3A0EE-FF8D-410D-9A9B-2402A4B034B7}"/>
              </a:ext>
            </a:extLst>
          </p:cNvPr>
          <p:cNvSpPr txBox="1"/>
          <p:nvPr/>
        </p:nvSpPr>
        <p:spPr>
          <a:xfrm>
            <a:off x="7660145" y="4147016"/>
            <a:ext cx="3350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/>
              <a:t>- Abraham Kaplan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3D0879-6598-4AEA-9156-2D96D7CDD553}"/>
              </a:ext>
            </a:extLst>
          </p:cNvPr>
          <p:cNvSpPr/>
          <p:nvPr/>
        </p:nvSpPr>
        <p:spPr>
          <a:xfrm>
            <a:off x="3790721" y="6519446"/>
            <a:ext cx="4610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hlinkClick r:id="rId3"/>
              </a:rPr>
              <a:t>https://en.wikipedia.org/wiki/Law_of_the_instrument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14444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655E33-2DCD-3E2C-9F4D-288C2EED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801C0B-94FE-2350-B784-421E9CA26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4200"/>
              </a:spcBef>
              <a:buNone/>
            </a:pPr>
            <a:r>
              <a:rPr lang="en-US" sz="2400" b="1" dirty="0"/>
              <a:t>Short term.</a:t>
            </a:r>
            <a:r>
              <a:rPr lang="en-US" sz="2400" dirty="0"/>
              <a:t>  In the short term, larger focus is likely to continue making these models more practically useful in real production systems. The emphasis will be on effectiveness, efficiency, and robustness.</a:t>
            </a:r>
          </a:p>
          <a:p>
            <a:pPr marL="0" indent="0">
              <a:lnSpc>
                <a:spcPct val="110000"/>
              </a:lnSpc>
              <a:spcBef>
                <a:spcPts val="4200"/>
              </a:spcBef>
              <a:buNone/>
            </a:pPr>
            <a:r>
              <a:rPr lang="en-US" sz="2400" b="1" dirty="0"/>
              <a:t>Long term.</a:t>
            </a:r>
            <a:r>
              <a:rPr lang="en-US" sz="2400" dirty="0"/>
              <a:t>  In the longer term, our increased optimization capabilities should support and encourage bolder visions for IR. The three directions I am personally excited about are: (</a:t>
            </a:r>
            <a:r>
              <a:rPr lang="en-US" sz="2400" dirty="0" err="1"/>
              <a:t>i</a:t>
            </a:r>
            <a:r>
              <a:rPr lang="en-US" sz="2400" dirty="0"/>
              <a:t>) Interplay between IR data structures and deep ranking models, (ii) stochastic ranking and direct optimization for target exposure, and (iii) structured knowledge extraction / modeling / retrieval.</a:t>
            </a:r>
          </a:p>
        </p:txBody>
      </p:sp>
    </p:spTree>
    <p:extLst>
      <p:ext uri="{BB962C8B-B14F-4D97-AF65-F5344CB8AC3E}">
        <p14:creationId xmlns:p14="http://schemas.microsoft.com/office/powerpoint/2010/main" val="690997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4E4D15-04FC-EC34-6349-2AE382E4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Case studies: Scaling BERT-based relevance models to long documents and full retrieval settings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28D147E-CE29-F253-D130-12474E7A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0" y="2516462"/>
            <a:ext cx="5191038" cy="193842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06F80BB-927A-A046-CB89-869881D9D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37"/>
          <a:stretch/>
        </p:blipFill>
        <p:spPr>
          <a:xfrm>
            <a:off x="321160" y="4729749"/>
            <a:ext cx="5191038" cy="2200057"/>
          </a:xfrm>
          <a:custGeom>
            <a:avLst/>
            <a:gdLst>
              <a:gd name="connsiteX0" fmla="*/ 0 w 5191038"/>
              <a:gd name="connsiteY0" fmla="*/ 0 h 2200057"/>
              <a:gd name="connsiteX1" fmla="*/ 576782 w 5191038"/>
              <a:gd name="connsiteY1" fmla="*/ 0 h 2200057"/>
              <a:gd name="connsiteX2" fmla="*/ 1101654 w 5191038"/>
              <a:gd name="connsiteY2" fmla="*/ 0 h 2200057"/>
              <a:gd name="connsiteX3" fmla="*/ 1730346 w 5191038"/>
              <a:gd name="connsiteY3" fmla="*/ 0 h 2200057"/>
              <a:gd name="connsiteX4" fmla="*/ 2203307 w 5191038"/>
              <a:gd name="connsiteY4" fmla="*/ 0 h 2200057"/>
              <a:gd name="connsiteX5" fmla="*/ 2780089 w 5191038"/>
              <a:gd name="connsiteY5" fmla="*/ 0 h 2200057"/>
              <a:gd name="connsiteX6" fmla="*/ 3304961 w 5191038"/>
              <a:gd name="connsiteY6" fmla="*/ 0 h 2200057"/>
              <a:gd name="connsiteX7" fmla="*/ 3881743 w 5191038"/>
              <a:gd name="connsiteY7" fmla="*/ 0 h 2200057"/>
              <a:gd name="connsiteX8" fmla="*/ 4510435 w 5191038"/>
              <a:gd name="connsiteY8" fmla="*/ 0 h 2200057"/>
              <a:gd name="connsiteX9" fmla="*/ 5191038 w 5191038"/>
              <a:gd name="connsiteY9" fmla="*/ 0 h 2200057"/>
              <a:gd name="connsiteX10" fmla="*/ 5191038 w 5191038"/>
              <a:gd name="connsiteY10" fmla="*/ 550014 h 2200057"/>
              <a:gd name="connsiteX11" fmla="*/ 5191038 w 5191038"/>
              <a:gd name="connsiteY11" fmla="*/ 1122029 h 2200057"/>
              <a:gd name="connsiteX12" fmla="*/ 5191038 w 5191038"/>
              <a:gd name="connsiteY12" fmla="*/ 1672043 h 2200057"/>
              <a:gd name="connsiteX13" fmla="*/ 5191038 w 5191038"/>
              <a:gd name="connsiteY13" fmla="*/ 2200057 h 2200057"/>
              <a:gd name="connsiteX14" fmla="*/ 4614256 w 5191038"/>
              <a:gd name="connsiteY14" fmla="*/ 2200057 h 2200057"/>
              <a:gd name="connsiteX15" fmla="*/ 4089384 w 5191038"/>
              <a:gd name="connsiteY15" fmla="*/ 2200057 h 2200057"/>
              <a:gd name="connsiteX16" fmla="*/ 3512602 w 5191038"/>
              <a:gd name="connsiteY16" fmla="*/ 2200057 h 2200057"/>
              <a:gd name="connsiteX17" fmla="*/ 2935820 w 5191038"/>
              <a:gd name="connsiteY17" fmla="*/ 2200057 h 2200057"/>
              <a:gd name="connsiteX18" fmla="*/ 2462859 w 5191038"/>
              <a:gd name="connsiteY18" fmla="*/ 2200057 h 2200057"/>
              <a:gd name="connsiteX19" fmla="*/ 2041808 w 5191038"/>
              <a:gd name="connsiteY19" fmla="*/ 2200057 h 2200057"/>
              <a:gd name="connsiteX20" fmla="*/ 1465026 w 5191038"/>
              <a:gd name="connsiteY20" fmla="*/ 2200057 h 2200057"/>
              <a:gd name="connsiteX21" fmla="*/ 940155 w 5191038"/>
              <a:gd name="connsiteY21" fmla="*/ 2200057 h 2200057"/>
              <a:gd name="connsiteX22" fmla="*/ 0 w 5191038"/>
              <a:gd name="connsiteY22" fmla="*/ 2200057 h 2200057"/>
              <a:gd name="connsiteX23" fmla="*/ 0 w 5191038"/>
              <a:gd name="connsiteY23" fmla="*/ 1650043 h 2200057"/>
              <a:gd name="connsiteX24" fmla="*/ 0 w 5191038"/>
              <a:gd name="connsiteY24" fmla="*/ 1144030 h 2200057"/>
              <a:gd name="connsiteX25" fmla="*/ 0 w 5191038"/>
              <a:gd name="connsiteY25" fmla="*/ 660017 h 2200057"/>
              <a:gd name="connsiteX26" fmla="*/ 0 w 5191038"/>
              <a:gd name="connsiteY26" fmla="*/ 0 h 220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91038" h="2200057" fill="none" extrusionOk="0">
                <a:moveTo>
                  <a:pt x="0" y="0"/>
                </a:moveTo>
                <a:cubicBezTo>
                  <a:pt x="200263" y="-61167"/>
                  <a:pt x="375243" y="52816"/>
                  <a:pt x="576782" y="0"/>
                </a:cubicBezTo>
                <a:cubicBezTo>
                  <a:pt x="778321" y="-52816"/>
                  <a:pt x="932004" y="40644"/>
                  <a:pt x="1101654" y="0"/>
                </a:cubicBezTo>
                <a:cubicBezTo>
                  <a:pt x="1271304" y="-40644"/>
                  <a:pt x="1534498" y="38978"/>
                  <a:pt x="1730346" y="0"/>
                </a:cubicBezTo>
                <a:cubicBezTo>
                  <a:pt x="1926194" y="-38978"/>
                  <a:pt x="2050623" y="37751"/>
                  <a:pt x="2203307" y="0"/>
                </a:cubicBezTo>
                <a:cubicBezTo>
                  <a:pt x="2355991" y="-37751"/>
                  <a:pt x="2647515" y="14881"/>
                  <a:pt x="2780089" y="0"/>
                </a:cubicBezTo>
                <a:cubicBezTo>
                  <a:pt x="2912663" y="-14881"/>
                  <a:pt x="3159696" y="10343"/>
                  <a:pt x="3304961" y="0"/>
                </a:cubicBezTo>
                <a:cubicBezTo>
                  <a:pt x="3450226" y="-10343"/>
                  <a:pt x="3724797" y="60499"/>
                  <a:pt x="3881743" y="0"/>
                </a:cubicBezTo>
                <a:cubicBezTo>
                  <a:pt x="4038689" y="-60499"/>
                  <a:pt x="4345647" y="23286"/>
                  <a:pt x="4510435" y="0"/>
                </a:cubicBezTo>
                <a:cubicBezTo>
                  <a:pt x="4675223" y="-23286"/>
                  <a:pt x="4858897" y="3760"/>
                  <a:pt x="5191038" y="0"/>
                </a:cubicBezTo>
                <a:cubicBezTo>
                  <a:pt x="5200444" y="142630"/>
                  <a:pt x="5147334" y="357341"/>
                  <a:pt x="5191038" y="550014"/>
                </a:cubicBezTo>
                <a:cubicBezTo>
                  <a:pt x="5234742" y="742687"/>
                  <a:pt x="5123256" y="941739"/>
                  <a:pt x="5191038" y="1122029"/>
                </a:cubicBezTo>
                <a:cubicBezTo>
                  <a:pt x="5258820" y="1302319"/>
                  <a:pt x="5167256" y="1502377"/>
                  <a:pt x="5191038" y="1672043"/>
                </a:cubicBezTo>
                <a:cubicBezTo>
                  <a:pt x="5214820" y="1841709"/>
                  <a:pt x="5148712" y="2048521"/>
                  <a:pt x="5191038" y="2200057"/>
                </a:cubicBezTo>
                <a:cubicBezTo>
                  <a:pt x="4981488" y="2246676"/>
                  <a:pt x="4868320" y="2170190"/>
                  <a:pt x="4614256" y="2200057"/>
                </a:cubicBezTo>
                <a:cubicBezTo>
                  <a:pt x="4360192" y="2229924"/>
                  <a:pt x="4290905" y="2192263"/>
                  <a:pt x="4089384" y="2200057"/>
                </a:cubicBezTo>
                <a:cubicBezTo>
                  <a:pt x="3887863" y="2207851"/>
                  <a:pt x="3714683" y="2192007"/>
                  <a:pt x="3512602" y="2200057"/>
                </a:cubicBezTo>
                <a:cubicBezTo>
                  <a:pt x="3310521" y="2208107"/>
                  <a:pt x="3163563" y="2191808"/>
                  <a:pt x="2935820" y="2200057"/>
                </a:cubicBezTo>
                <a:cubicBezTo>
                  <a:pt x="2708077" y="2208306"/>
                  <a:pt x="2689904" y="2160819"/>
                  <a:pt x="2462859" y="2200057"/>
                </a:cubicBezTo>
                <a:cubicBezTo>
                  <a:pt x="2235814" y="2239295"/>
                  <a:pt x="2182667" y="2174469"/>
                  <a:pt x="2041808" y="2200057"/>
                </a:cubicBezTo>
                <a:cubicBezTo>
                  <a:pt x="1900949" y="2225645"/>
                  <a:pt x="1617447" y="2138550"/>
                  <a:pt x="1465026" y="2200057"/>
                </a:cubicBezTo>
                <a:cubicBezTo>
                  <a:pt x="1312605" y="2261564"/>
                  <a:pt x="1115513" y="2154201"/>
                  <a:pt x="940155" y="2200057"/>
                </a:cubicBezTo>
                <a:cubicBezTo>
                  <a:pt x="764797" y="2245913"/>
                  <a:pt x="443460" y="2099252"/>
                  <a:pt x="0" y="2200057"/>
                </a:cubicBezTo>
                <a:cubicBezTo>
                  <a:pt x="-4428" y="1986883"/>
                  <a:pt x="62750" y="1891428"/>
                  <a:pt x="0" y="1650043"/>
                </a:cubicBezTo>
                <a:cubicBezTo>
                  <a:pt x="-62750" y="1408658"/>
                  <a:pt x="33981" y="1270846"/>
                  <a:pt x="0" y="1144030"/>
                </a:cubicBezTo>
                <a:cubicBezTo>
                  <a:pt x="-33981" y="1017214"/>
                  <a:pt x="55880" y="849420"/>
                  <a:pt x="0" y="660017"/>
                </a:cubicBezTo>
                <a:cubicBezTo>
                  <a:pt x="-55880" y="470614"/>
                  <a:pt x="7266" y="257573"/>
                  <a:pt x="0" y="0"/>
                </a:cubicBezTo>
                <a:close/>
              </a:path>
              <a:path w="5191038" h="2200057" stroke="0" extrusionOk="0">
                <a:moveTo>
                  <a:pt x="0" y="0"/>
                </a:moveTo>
                <a:cubicBezTo>
                  <a:pt x="212473" y="-42961"/>
                  <a:pt x="369327" y="28968"/>
                  <a:pt x="472961" y="0"/>
                </a:cubicBezTo>
                <a:cubicBezTo>
                  <a:pt x="576595" y="-28968"/>
                  <a:pt x="809206" y="16619"/>
                  <a:pt x="894012" y="0"/>
                </a:cubicBezTo>
                <a:cubicBezTo>
                  <a:pt x="978818" y="-16619"/>
                  <a:pt x="1156623" y="2580"/>
                  <a:pt x="1418884" y="0"/>
                </a:cubicBezTo>
                <a:cubicBezTo>
                  <a:pt x="1681145" y="-2580"/>
                  <a:pt x="1787836" y="39584"/>
                  <a:pt x="1995666" y="0"/>
                </a:cubicBezTo>
                <a:cubicBezTo>
                  <a:pt x="2203496" y="-39584"/>
                  <a:pt x="2348461" y="12589"/>
                  <a:pt x="2624358" y="0"/>
                </a:cubicBezTo>
                <a:cubicBezTo>
                  <a:pt x="2900255" y="-12589"/>
                  <a:pt x="2943468" y="5000"/>
                  <a:pt x="3097319" y="0"/>
                </a:cubicBezTo>
                <a:cubicBezTo>
                  <a:pt x="3251170" y="-5000"/>
                  <a:pt x="3443652" y="11591"/>
                  <a:pt x="3622191" y="0"/>
                </a:cubicBezTo>
                <a:cubicBezTo>
                  <a:pt x="3800730" y="-11591"/>
                  <a:pt x="4105250" y="50073"/>
                  <a:pt x="4302794" y="0"/>
                </a:cubicBezTo>
                <a:cubicBezTo>
                  <a:pt x="4500338" y="-50073"/>
                  <a:pt x="4827453" y="62860"/>
                  <a:pt x="5191038" y="0"/>
                </a:cubicBezTo>
                <a:cubicBezTo>
                  <a:pt x="5195021" y="144445"/>
                  <a:pt x="5185570" y="298202"/>
                  <a:pt x="5191038" y="484013"/>
                </a:cubicBezTo>
                <a:cubicBezTo>
                  <a:pt x="5196506" y="669824"/>
                  <a:pt x="5141479" y="920065"/>
                  <a:pt x="5191038" y="1078028"/>
                </a:cubicBezTo>
                <a:cubicBezTo>
                  <a:pt x="5240597" y="1235992"/>
                  <a:pt x="5140508" y="1366392"/>
                  <a:pt x="5191038" y="1650043"/>
                </a:cubicBezTo>
                <a:cubicBezTo>
                  <a:pt x="5241568" y="1933695"/>
                  <a:pt x="5153831" y="2038029"/>
                  <a:pt x="5191038" y="2200057"/>
                </a:cubicBezTo>
                <a:cubicBezTo>
                  <a:pt x="5079829" y="2225016"/>
                  <a:pt x="4965501" y="2165831"/>
                  <a:pt x="4769987" y="2200057"/>
                </a:cubicBezTo>
                <a:cubicBezTo>
                  <a:pt x="4574473" y="2234283"/>
                  <a:pt x="4354322" y="2194593"/>
                  <a:pt x="4089384" y="2200057"/>
                </a:cubicBezTo>
                <a:cubicBezTo>
                  <a:pt x="3824446" y="2205521"/>
                  <a:pt x="3766919" y="2198647"/>
                  <a:pt x="3564513" y="2200057"/>
                </a:cubicBezTo>
                <a:cubicBezTo>
                  <a:pt x="3362107" y="2201467"/>
                  <a:pt x="3295314" y="2180416"/>
                  <a:pt x="3091552" y="2200057"/>
                </a:cubicBezTo>
                <a:cubicBezTo>
                  <a:pt x="2887790" y="2219698"/>
                  <a:pt x="2764200" y="2196539"/>
                  <a:pt x="2514770" y="2200057"/>
                </a:cubicBezTo>
                <a:cubicBezTo>
                  <a:pt x="2265340" y="2203575"/>
                  <a:pt x="2249606" y="2160407"/>
                  <a:pt x="2093719" y="2200057"/>
                </a:cubicBezTo>
                <a:cubicBezTo>
                  <a:pt x="1937832" y="2239707"/>
                  <a:pt x="1769947" y="2155077"/>
                  <a:pt x="1672668" y="2200057"/>
                </a:cubicBezTo>
                <a:cubicBezTo>
                  <a:pt x="1575389" y="2245037"/>
                  <a:pt x="1362483" y="2190939"/>
                  <a:pt x="1095886" y="2200057"/>
                </a:cubicBezTo>
                <a:cubicBezTo>
                  <a:pt x="829289" y="2209175"/>
                  <a:pt x="343198" y="2123138"/>
                  <a:pt x="0" y="2200057"/>
                </a:cubicBezTo>
                <a:cubicBezTo>
                  <a:pt x="-27624" y="2084215"/>
                  <a:pt x="29688" y="1761939"/>
                  <a:pt x="0" y="1650043"/>
                </a:cubicBezTo>
                <a:cubicBezTo>
                  <a:pt x="-29688" y="1538147"/>
                  <a:pt x="60803" y="1293494"/>
                  <a:pt x="0" y="1100029"/>
                </a:cubicBezTo>
                <a:cubicBezTo>
                  <a:pt x="-60803" y="906564"/>
                  <a:pt x="44040" y="668079"/>
                  <a:pt x="0" y="550014"/>
                </a:cubicBezTo>
                <a:cubicBezTo>
                  <a:pt x="-44040" y="431950"/>
                  <a:pt x="38965" y="273410"/>
                  <a:pt x="0" y="0"/>
                </a:cubicBezTo>
                <a:close/>
              </a:path>
            </a:pathLst>
          </a:custGeom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CEBB1F12-E395-FAD6-ED8E-B0E59788644C}"/>
              </a:ext>
            </a:extLst>
          </p:cNvPr>
          <p:cNvSpPr txBox="1"/>
          <p:nvPr/>
        </p:nvSpPr>
        <p:spPr>
          <a:xfrm>
            <a:off x="1573804" y="4316388"/>
            <a:ext cx="26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Nogueira and Cho (2019)</a:t>
            </a:r>
            <a:endParaRPr lang="en-US" sz="12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E79769D-34A8-6C7D-FE86-D35B25334D75}"/>
              </a:ext>
            </a:extLst>
          </p:cNvPr>
          <p:cNvSpPr txBox="1"/>
          <p:nvPr/>
        </p:nvSpPr>
        <p:spPr>
          <a:xfrm>
            <a:off x="7013594" y="2193296"/>
            <a:ext cx="206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How do we scale to longer documents?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D14F524-BD12-2CFD-0938-E6017DE51F6F}"/>
              </a:ext>
            </a:extLst>
          </p:cNvPr>
          <p:cNvSpPr txBox="1"/>
          <p:nvPr/>
        </p:nvSpPr>
        <p:spPr>
          <a:xfrm>
            <a:off x="7013594" y="3227578"/>
            <a:ext cx="206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How do we scale to full retrieval from large collections?</a:t>
            </a: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783EFFC9-8D06-8837-7893-CA3DF59AF6D3}"/>
              </a:ext>
            </a:extLst>
          </p:cNvPr>
          <p:cNvSpPr/>
          <p:nvPr/>
        </p:nvSpPr>
        <p:spPr>
          <a:xfrm rot="20700000">
            <a:off x="5792799" y="2602827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337E5A57-75BE-3CBA-63C6-12E37D1E0FC3}"/>
              </a:ext>
            </a:extLst>
          </p:cNvPr>
          <p:cNvSpPr/>
          <p:nvPr/>
        </p:nvSpPr>
        <p:spPr>
          <a:xfrm rot="900000">
            <a:off x="5792800" y="3365990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Folded Corner 106">
            <a:extLst>
              <a:ext uri="{FF2B5EF4-FFF2-40B4-BE49-F238E27FC236}">
                <a16:creationId xmlns:a16="http://schemas.microsoft.com/office/drawing/2014/main" id="{E00781BC-18A3-C485-2290-6C0D992004F2}"/>
              </a:ext>
            </a:extLst>
          </p:cNvPr>
          <p:cNvSpPr/>
          <p:nvPr/>
        </p:nvSpPr>
        <p:spPr>
          <a:xfrm>
            <a:off x="9297468" y="2183024"/>
            <a:ext cx="504385" cy="666873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050"/>
          </a:p>
        </p:txBody>
      </p:sp>
      <p:sp>
        <p:nvSpPr>
          <p:cNvPr id="108" name="Flowchart: Magnetic Disk 107">
            <a:extLst>
              <a:ext uri="{FF2B5EF4-FFF2-40B4-BE49-F238E27FC236}">
                <a16:creationId xmlns:a16="http://schemas.microsoft.com/office/drawing/2014/main" id="{CB457045-4528-7CB7-59CA-05E1879B13C0}"/>
              </a:ext>
            </a:extLst>
          </p:cNvPr>
          <p:cNvSpPr/>
          <p:nvPr/>
        </p:nvSpPr>
        <p:spPr>
          <a:xfrm>
            <a:off x="9298933" y="3355487"/>
            <a:ext cx="502920" cy="667512"/>
          </a:xfrm>
          <a:prstGeom prst="flowChartMagneticDisk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9661A5D-9AAD-77D8-5F6F-0AC0C402ACEF}"/>
              </a:ext>
            </a:extLst>
          </p:cNvPr>
          <p:cNvSpPr txBox="1"/>
          <p:nvPr/>
        </p:nvSpPr>
        <p:spPr>
          <a:xfrm>
            <a:off x="9802668" y="2217050"/>
            <a:ext cx="228560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/>
              <a:t>Bottleneck:</a:t>
            </a:r>
            <a:r>
              <a:rPr lang="en-US" sz="1400"/>
              <a:t> Peak GPU memory during training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CB594C8-95A3-900B-BFD9-71ADA1690007}"/>
              </a:ext>
            </a:extLst>
          </p:cNvPr>
          <p:cNvSpPr txBox="1"/>
          <p:nvPr/>
        </p:nvSpPr>
        <p:spPr>
          <a:xfrm>
            <a:off x="9802668" y="3319911"/>
            <a:ext cx="228560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/>
              <a:t>Challenge:</a:t>
            </a:r>
            <a:r>
              <a:rPr lang="en-US" sz="1400"/>
              <a:t> Collection size vs.  expected online query response time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D6B503E-CD4E-400B-CB09-CC2294392BAA}"/>
              </a:ext>
            </a:extLst>
          </p:cNvPr>
          <p:cNvSpPr txBox="1"/>
          <p:nvPr/>
        </p:nvSpPr>
        <p:spPr>
          <a:xfrm rot="900000">
            <a:off x="8830187" y="4908532"/>
            <a:ext cx="625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372440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37C42C-1148-6B06-C8C3-278091CE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38646" cy="1600200"/>
          </a:xfrm>
        </p:spPr>
        <p:txBody>
          <a:bodyPr anchor="ctr">
            <a:normAutofit/>
          </a:bodyPr>
          <a:lstStyle/>
          <a:p>
            <a:r>
              <a:rPr lang="en-US" sz="3600"/>
              <a:t>Challenges in scaling BERT to longer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590D9A2-D130-8A39-EC75-9F251E31EE77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2057399"/>
                <a:ext cx="4938646" cy="4291909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</a:pPr>
                <a:r>
                  <a:rPr lang="en-US"/>
                  <a:t>At training time, the</a:t>
                </a:r>
                <a:r>
                  <a:rPr lang="en-CA"/>
                  <a:t> </a:t>
                </a:r>
                <a:r>
                  <a:rPr lang="en-US"/>
                  <a:t>GPU memory requirement for BERT’s self-attention layers grows quadratically </a:t>
                </a:r>
                <a:r>
                  <a:rPr lang="en-US" i="1" err="1"/>
                  <a:t>w.r.t.</a:t>
                </a:r>
                <a:r>
                  <a:rPr lang="en-US"/>
                  <a:t> to input length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</a:pPr>
                <a:r>
                  <a:rPr lang="en-CA"/>
                  <a:t>The quadratic complexity is a direct result of storing all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/>
                  <a:t>-dimensional attention matrices in GPU memory during training for easier backpropagation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</a:pPr>
                <a:r>
                  <a:rPr lang="en-CA"/>
                  <a:t>Potential workarounds: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CA" b="1" u="sng"/>
                  <a:t>Trade-off</a:t>
                </a:r>
                <a:r>
                  <a:rPr lang="en-CA"/>
                  <a:t> GPU memory and training time by proactively releasing GPU memory during forward pass at the cost of redundant re-computations during backward pass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CA" b="1" u="sng"/>
                  <a:t>Find cheaper approximation</a:t>
                </a:r>
                <a:r>
                  <a:rPr lang="en-CA"/>
                  <a:t> to self-attention layers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CA" b="1" u="sng"/>
                  <a:t>Reduce the input space</a:t>
                </a:r>
                <a:r>
                  <a:rPr lang="en-CA"/>
                  <a:t> by running BERT on select passages in the document</a:t>
                </a:r>
                <a:endParaRPr lang="en-US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590D9A2-D130-8A39-EC75-9F251E31E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2057399"/>
                <a:ext cx="4938646" cy="4291909"/>
              </a:xfrm>
              <a:blipFill>
                <a:blip r:embed="rId2"/>
                <a:stretch>
                  <a:fillRect l="-741" b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6ACAD323-959E-7CA1-5573-666BAADA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853383"/>
            <a:ext cx="5183188" cy="26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875FE33-789D-5B24-7709-5FC19AFF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3869645"/>
            <a:ext cx="5183188" cy="24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55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4FA6-CAC3-9159-9B9B-40D480B3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/>
              <a:t>Trade-off GPU memory and training time using gradient checkpointing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05DC59BD-9760-D188-5F92-7C9B0A1DC35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 anchor="ctr"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At training time, during the forward-pass the model caches all intermediate outputs in GPU memory so that during backward-pass we can easily compute the gradients of a layer’s outputs </a:t>
                </a:r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its inputs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Under gradient checkpointing </a:t>
                </a:r>
                <a:r>
                  <a:rPr lang="en-US" sz="2800" dirty="0"/>
                  <a:t>(</a:t>
                </a:r>
                <a:r>
                  <a:rPr lang="en-US" sz="2800" dirty="0">
                    <a:hlinkClick r:id="rId2"/>
                  </a:rPr>
                  <a:t>Chen et al., 2016</a:t>
                </a:r>
                <a:r>
                  <a:rPr lang="en-US" sz="2800" dirty="0"/>
                  <a:t>)</a:t>
                </a:r>
                <a:r>
                  <a:rPr lang="en-US" dirty="0"/>
                  <a:t>, in contrast, the model only saves intermediate outputs at specific checkpoints; during the backward-pass, missing intermediate outputs are recomputed based on the closed preceding checkpoint(s)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For Transformers, this allows us to store only one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/>
                  <a:t>-dimensional attention matrix in GPU memory at any given time!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05DC59BD-9760-D188-5F92-7C9B0A1DC3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059" r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FE72F-5E17-DFED-CF0D-251EE60239BF}"/>
              </a:ext>
            </a:extLst>
          </p:cNvPr>
          <p:cNvGrpSpPr/>
          <p:nvPr/>
        </p:nvGrpSpPr>
        <p:grpSpPr>
          <a:xfrm>
            <a:off x="6019800" y="1773569"/>
            <a:ext cx="6155080" cy="4455449"/>
            <a:chOff x="5605661" y="1088475"/>
            <a:chExt cx="6155080" cy="4455449"/>
          </a:xfrm>
        </p:grpSpPr>
        <p:pic>
          <p:nvPicPr>
            <p:cNvPr id="6" name="Picture 2" descr="Image for post">
              <a:extLst>
                <a:ext uri="{FF2B5EF4-FFF2-40B4-BE49-F238E27FC236}">
                  <a16:creationId xmlns:a16="http://schemas.microsoft.com/office/drawing/2014/main" id="{46F2409E-39B0-2A99-89FE-38C74CCE9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7229" y="2045213"/>
              <a:ext cx="5153025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for post">
              <a:extLst>
                <a:ext uri="{FF2B5EF4-FFF2-40B4-BE49-F238E27FC236}">
                  <a16:creationId xmlns:a16="http://schemas.microsoft.com/office/drawing/2014/main" id="{B1E60B1A-B683-7153-66BE-89FBDF8369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405" y="3804347"/>
              <a:ext cx="5153025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5">
              <a:extLst>
                <a:ext uri="{FF2B5EF4-FFF2-40B4-BE49-F238E27FC236}">
                  <a16:creationId xmlns:a16="http://schemas.microsoft.com/office/drawing/2014/main" id="{DD3E975B-EEBB-CB88-A8CF-5364B4064762}"/>
                </a:ext>
              </a:extLst>
            </p:cNvPr>
            <p:cNvSpPr txBox="1">
              <a:spLocks/>
            </p:cNvSpPr>
            <p:nvPr/>
          </p:nvSpPr>
          <p:spPr>
            <a:xfrm>
              <a:off x="6075167" y="1561300"/>
              <a:ext cx="5157787" cy="3612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1500"/>
                <a:t>Without gradient checkpointing:</a:t>
              </a:r>
              <a:endParaRPr lang="en-CA" sz="1500"/>
            </a:p>
          </p:txBody>
        </p:sp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6D68AB0F-04B9-9538-BC58-825E137FF76F}"/>
                </a:ext>
              </a:extLst>
            </p:cNvPr>
            <p:cNvSpPr txBox="1">
              <a:spLocks/>
            </p:cNvSpPr>
            <p:nvPr/>
          </p:nvSpPr>
          <p:spPr>
            <a:xfrm>
              <a:off x="6062467" y="3320434"/>
              <a:ext cx="5157787" cy="3612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1500"/>
                <a:t>With gradient checkpointing:</a:t>
              </a:r>
              <a:endParaRPr lang="en-CA" sz="15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650A0C-0E29-F421-7589-46ECCAE84093}"/>
                </a:ext>
              </a:extLst>
            </p:cNvPr>
            <p:cNvSpPr/>
            <p:nvPr/>
          </p:nvSpPr>
          <p:spPr>
            <a:xfrm>
              <a:off x="7900298" y="3727237"/>
              <a:ext cx="546133" cy="546133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81C3AF-DE32-56DB-DFC1-42E651A49764}"/>
                </a:ext>
              </a:extLst>
            </p:cNvPr>
            <p:cNvSpPr txBox="1"/>
            <p:nvPr/>
          </p:nvSpPr>
          <p:spPr>
            <a:xfrm>
              <a:off x="9058232" y="3339459"/>
              <a:ext cx="131875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checkpoint</a:t>
              </a:r>
              <a:endParaRPr lang="en-CA" sz="1500"/>
            </a:p>
          </p:txBody>
        </p: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9F5F8F9D-76ED-200C-DE99-2C50D9190666}"/>
                </a:ext>
              </a:extLst>
            </p:cNvPr>
            <p:cNvCxnSpPr>
              <a:cxnSpLocks/>
              <a:stCxn id="16" idx="1"/>
              <a:endCxn id="14" idx="7"/>
            </p:cNvCxnSpPr>
            <p:nvPr/>
          </p:nvCxnSpPr>
          <p:spPr>
            <a:xfrm rot="10800000" flipV="1">
              <a:off x="8366452" y="3501042"/>
              <a:ext cx="691780" cy="306174"/>
            </a:xfrm>
            <a:prstGeom prst="curvedConnector2">
              <a:avLst/>
            </a:prstGeom>
            <a:ln w="127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4E9E60-4881-6A21-D7BD-C0CA05F4A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6355" y="1088475"/>
              <a:ext cx="462655" cy="397339"/>
            </a:xfrm>
            <a:prstGeom prst="rect">
              <a:avLst/>
            </a:prstGeom>
          </p:spPr>
        </p:pic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0B44878B-35BD-9CFB-6E73-14317E3565C0}"/>
                </a:ext>
              </a:extLst>
            </p:cNvPr>
            <p:cNvSpPr txBox="1">
              <a:spLocks/>
            </p:cNvSpPr>
            <p:nvPr/>
          </p:nvSpPr>
          <p:spPr>
            <a:xfrm>
              <a:off x="9709367" y="1101094"/>
              <a:ext cx="2051374" cy="3612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1500"/>
                <a:t>Stored in GPU memory</a:t>
              </a:r>
              <a:endParaRPr lang="en-CA" sz="15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D6ADD4-FAD5-C283-61E8-9AC420069973}"/>
                </a:ext>
              </a:extLst>
            </p:cNvPr>
            <p:cNvSpPr txBox="1"/>
            <p:nvPr/>
          </p:nvSpPr>
          <p:spPr>
            <a:xfrm>
              <a:off x="5605661" y="5266925"/>
              <a:ext cx="609679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hlinkClick r:id="rId7"/>
                </a:rPr>
                <a:t>https://medium.com/tensorflow/fitting-larger-networks-into-memory-583e3c758ff9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61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E18947-6412-4785-881F-6D1D6051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51" y="2002632"/>
            <a:ext cx="9217899" cy="2852737"/>
          </a:xfrm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3600" dirty="0"/>
              <a:t>A (personal) reflection on the journey so far…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30932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C41414-E0AC-2F9B-2247-8A9E94D2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Cheaper approximation: Transformer </a:t>
            </a:r>
            <a:r>
              <a:rPr lang="en-US" sz="3600">
                <a:sym typeface="Wingdings" panose="05000000000000000000" pitchFamily="2" charset="2"/>
              </a:rPr>
              <a:t> Conformer</a:t>
            </a:r>
            <a:endParaRPr lang="en-US" sz="36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EB55EA-641B-D4A2-2D0D-B3AE285B3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7" y="1690688"/>
            <a:ext cx="10515599" cy="205274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/>
              <a:t>Conformer is an alternative to Transformer that employs a separable self-attention layer with linear GPU memory complexity (as opposed to Transformer’s quadratic complexity) and is augmented with additional convolutional layers to model short-distance attention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1C3003-1612-1DEF-7B2E-A2AA0889208A}"/>
              </a:ext>
            </a:extLst>
          </p:cNvPr>
          <p:cNvSpPr txBox="1"/>
          <p:nvPr/>
        </p:nvSpPr>
        <p:spPr>
          <a:xfrm>
            <a:off x="1" y="6257836"/>
            <a:ext cx="12203170" cy="60016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2"/>
              </a:rPr>
              <a:t>Conformer-Kernel with Query Term Independence for Document Retrieval</a:t>
            </a:r>
            <a:r>
              <a:rPr lang="en-US" sz="1100"/>
              <a:t>. ArXiv preprint. (2020)</a:t>
            </a:r>
          </a:p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3"/>
              </a:rPr>
              <a:t>Conformer-Kernel with Query Term Independence at TREC 2020 Deep Learning Track</a:t>
            </a:r>
            <a:r>
              <a:rPr lang="en-US" sz="1100"/>
              <a:t>. In Proc. TREC. (2020)</a:t>
            </a:r>
          </a:p>
          <a:p>
            <a:pPr algn="ctr"/>
            <a:r>
              <a:rPr lang="en-US" sz="1100"/>
              <a:t>Mitra, Hofstätter, Zamani, and Craswell. </a:t>
            </a:r>
            <a:r>
              <a:rPr lang="en-US" sz="1100">
                <a:hlinkClick r:id="rId4"/>
              </a:rPr>
              <a:t>Improving Transformer-Kernel Ranking Model Using Conformer and Query Term Independence</a:t>
            </a:r>
            <a:r>
              <a:rPr lang="en-US" sz="1100"/>
              <a:t>. In Proc. SIGIR. (2021)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91996C-BED7-E39B-C9CF-C8EE9356D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81" y="2900606"/>
            <a:ext cx="3809591" cy="5955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64730E-2631-5C74-F9F1-3C7AF3E1CE66}"/>
              </a:ext>
            </a:extLst>
          </p:cNvPr>
          <p:cNvGrpSpPr/>
          <p:nvPr/>
        </p:nvGrpSpPr>
        <p:grpSpPr>
          <a:xfrm>
            <a:off x="1668330" y="3423292"/>
            <a:ext cx="8855341" cy="2687441"/>
            <a:chOff x="1891433" y="3265306"/>
            <a:chExt cx="8855341" cy="26874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52D8CBB-BEA9-1575-6652-9DA06D265285}"/>
                </a:ext>
              </a:extLst>
            </p:cNvPr>
            <p:cNvGrpSpPr/>
            <p:nvPr/>
          </p:nvGrpSpPr>
          <p:grpSpPr>
            <a:xfrm>
              <a:off x="1891433" y="3734879"/>
              <a:ext cx="3805351" cy="2173763"/>
              <a:chOff x="6521145" y="1876836"/>
              <a:chExt cx="3183078" cy="181829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50B1A3A-329F-C8E0-6428-B24DE18A0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8637"/>
              <a:stretch/>
            </p:blipFill>
            <p:spPr>
              <a:xfrm>
                <a:off x="6521145" y="3250830"/>
                <a:ext cx="3183078" cy="44430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2E69B35-0B0B-704C-324B-1A34FB08E8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100000"/>
                        </a14:imgEffect>
                      </a14:imgLayer>
                    </a14:imgProps>
                  </a:ext>
                </a:extLst>
              </a:blip>
              <a:srcRect b="29005"/>
              <a:stretch/>
            </p:blipFill>
            <p:spPr>
              <a:xfrm>
                <a:off x="6631699" y="1876836"/>
                <a:ext cx="2961971" cy="137399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3E12F9-E90F-CC09-15A3-888C0FBE6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162" r="5458" b="56461"/>
            <a:stretch/>
          </p:blipFill>
          <p:spPr>
            <a:xfrm>
              <a:off x="7408804" y="3690775"/>
              <a:ext cx="3329524" cy="226197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C3DF31-2D7F-34EE-902C-B0CB9AB27717}"/>
                </a:ext>
              </a:extLst>
            </p:cNvPr>
            <p:cNvSpPr txBox="1"/>
            <p:nvPr/>
          </p:nvSpPr>
          <p:spPr>
            <a:xfrm>
              <a:off x="7400357" y="3265306"/>
              <a:ext cx="3346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TREC 2020 Deep Learning Track</a:t>
              </a:r>
            </a:p>
            <a:p>
              <a:pPr algn="ctr"/>
              <a:r>
                <a:rPr lang="en-US" sz="1200" b="1"/>
                <a:t>(Document Ranking Task)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245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BCE4-EE61-3E17-43E9-982C0E52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Reduce the task: Passage-based document ranking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AB764-577C-3AD0-5469-79E600ABF1E3}"/>
              </a:ext>
            </a:extLst>
          </p:cNvPr>
          <p:cNvSpPr txBox="1"/>
          <p:nvPr/>
        </p:nvSpPr>
        <p:spPr>
          <a:xfrm>
            <a:off x="1" y="6257836"/>
            <a:ext cx="12203170" cy="60016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Hofstätter, Zamani, Mitra, Craswell, and Hanbury. </a:t>
            </a:r>
            <a:r>
              <a:rPr lang="en-US" sz="1100">
                <a:hlinkClick r:id="rId2"/>
              </a:rPr>
              <a:t>Local Self-Attention over Long Text for Efficient Document Retrieval</a:t>
            </a:r>
            <a:r>
              <a:rPr lang="en-US" sz="1100"/>
              <a:t>. In Proc. SIGIR. (2020)</a:t>
            </a:r>
          </a:p>
          <a:p>
            <a:pPr algn="ctr"/>
            <a:r>
              <a:rPr lang="en-US" sz="1100"/>
              <a:t>Hofstätter, Mitra, Zamani, Craswell, and Hanbury. </a:t>
            </a:r>
            <a:r>
              <a:rPr lang="en-US" sz="1100">
                <a:hlinkClick r:id="rId3"/>
              </a:rPr>
              <a:t>Intra-Document Cascading: Learning to Select Passages for Neural Document Ranking</a:t>
            </a:r>
            <a:r>
              <a:rPr lang="en-US" sz="1100"/>
              <a:t>. In Proc. SIGIR. (2021) </a:t>
            </a:r>
          </a:p>
          <a:p>
            <a:pPr algn="ctr"/>
            <a:r>
              <a:rPr lang="en-US" sz="1100"/>
              <a:t>Kazai, Mitra, Dong, Zamani, Craswell, and Yang. </a:t>
            </a:r>
            <a:r>
              <a:rPr lang="en-US" sz="1100">
                <a:hlinkClick r:id="rId4"/>
              </a:rPr>
              <a:t>Less is Less: When Are Snippets Insufficient for Human vs Machine Relevance Estimation?</a:t>
            </a:r>
            <a:r>
              <a:rPr lang="en-US" sz="1100"/>
              <a:t> In Proc. ECIR. (2022)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289E4D-1FC0-09E5-2B8C-F66EE765B7A5}"/>
              </a:ext>
            </a:extLst>
          </p:cNvPr>
          <p:cNvSpPr/>
          <p:nvPr/>
        </p:nvSpPr>
        <p:spPr>
          <a:xfrm>
            <a:off x="838199" y="1506373"/>
            <a:ext cx="10515599" cy="1459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EE5F26-4565-C91F-B74A-18EA63D05E7F}"/>
              </a:ext>
            </a:extLst>
          </p:cNvPr>
          <p:cNvSpPr/>
          <p:nvPr/>
        </p:nvSpPr>
        <p:spPr>
          <a:xfrm>
            <a:off x="838200" y="4705975"/>
            <a:ext cx="10515599" cy="1459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1F8B17-912A-FF8D-FEB4-10EF52268C69}"/>
              </a:ext>
            </a:extLst>
          </p:cNvPr>
          <p:cNvSpPr/>
          <p:nvPr/>
        </p:nvSpPr>
        <p:spPr>
          <a:xfrm>
            <a:off x="838199" y="3106174"/>
            <a:ext cx="10515599" cy="1459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2179CD-5600-07A6-1384-F56F40D7F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5702"/>
          <a:stretch/>
        </p:blipFill>
        <p:spPr>
          <a:xfrm>
            <a:off x="8203296" y="1521426"/>
            <a:ext cx="2884147" cy="1429338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7D9DC0C-9B50-37EF-BDB0-7971A740BAF0}"/>
              </a:ext>
            </a:extLst>
          </p:cNvPr>
          <p:cNvSpPr txBox="1">
            <a:spLocks/>
          </p:cNvSpPr>
          <p:nvPr/>
        </p:nvSpPr>
        <p:spPr>
          <a:xfrm>
            <a:off x="913415" y="1555217"/>
            <a:ext cx="7214666" cy="1361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/>
              <a:t>Strategy 1: Run BERT on first-k tokens from the document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/>
              <a:t>Considering only the first-k tokens leads to underestimation of relevance and consequently under-retrieval of longer documents (</a:t>
            </a:r>
            <a:r>
              <a:rPr lang="en-US" sz="1400">
                <a:hlinkClick r:id="rId2"/>
              </a:rPr>
              <a:t>Hofstätter et al., 2020</a:t>
            </a:r>
            <a:r>
              <a:rPr lang="en-US" sz="1400"/>
              <a:t>). Recent studies (</a:t>
            </a:r>
            <a:r>
              <a:rPr lang="en-US" sz="1400">
                <a:hlinkClick r:id="rId4"/>
              </a:rPr>
              <a:t>Kazai et al., 2022</a:t>
            </a:r>
            <a:r>
              <a:rPr lang="en-US" sz="1400"/>
              <a:t>) have also analyzed when single snippets are insufficient for both human and machine learning based relevance estimation.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B4EBDA7-F775-7933-2519-0AF847C7C5DB}"/>
              </a:ext>
            </a:extLst>
          </p:cNvPr>
          <p:cNvSpPr txBox="1">
            <a:spLocks/>
          </p:cNvSpPr>
          <p:nvPr/>
        </p:nvSpPr>
        <p:spPr>
          <a:xfrm>
            <a:off x="913415" y="3150954"/>
            <a:ext cx="8359846" cy="1361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/>
              <a:t>Strategy 2: Run BERT on multiple windows of k-tokens each from the document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/>
              <a:t>This is the approach proposed by </a:t>
            </a:r>
            <a:r>
              <a:rPr lang="en-US" sz="1400">
                <a:hlinkClick r:id="rId2"/>
              </a:rPr>
              <a:t>Hofstätter et al. (2020)</a:t>
            </a:r>
            <a:r>
              <a:rPr lang="en-US" sz="1400"/>
              <a:t>. However, the number of windows can be large corresponding to longer documents and running BERT too many times per query-document pair can also be prohibitively costly.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0E2D7FF-1411-8294-1959-2D9B1F51AA17}"/>
              </a:ext>
            </a:extLst>
          </p:cNvPr>
          <p:cNvSpPr txBox="1">
            <a:spLocks/>
          </p:cNvSpPr>
          <p:nvPr/>
        </p:nvSpPr>
        <p:spPr>
          <a:xfrm>
            <a:off x="913415" y="4754818"/>
            <a:ext cx="5905239" cy="1361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b="1"/>
              <a:t>Strategy 3: Run BERT on windows of text pre-selected using cheaper models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/>
              <a:t>This is the approach proposed by </a:t>
            </a:r>
            <a:r>
              <a:rPr lang="en-US" sz="1400">
                <a:hlinkClick r:id="rId3"/>
              </a:rPr>
              <a:t>Hofstätter et al. (2021)</a:t>
            </a:r>
            <a:r>
              <a:rPr lang="en-US" sz="1400"/>
              <a:t>. The approach (IDCM) was motivated by cascaded ranking pipelines, but in this case the cascades are employed within-document for passage selection.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F029C67-3376-FD34-DCEB-6BA5E930C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646" y="3154604"/>
            <a:ext cx="1642091" cy="13581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BBEDD5-9BE5-BDD8-C6FC-F8628888B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655" y="4741113"/>
            <a:ext cx="4268788" cy="13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3D6C77-D0AE-8D92-B905-BE9B1E6F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 anchor="ctr">
            <a:normAutofit/>
          </a:bodyPr>
          <a:lstStyle/>
          <a:p>
            <a:r>
              <a:rPr lang="en-US" sz="3800"/>
              <a:t>Intra-Document Cascaded Model (IDCM)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AC7D5-A3F5-4E9A-219A-080AFFDDC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56212" cy="3811588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/>
              <a:t>We employ a cascaded architecture: a cheaper model ranks-and-prunes candidate passages and costlier BERT model inspects only selected passages from the document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/>
              <a:t>The cheaper model is trained via knowledge distillation from the BERT model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DCC6CE-61F4-7CD4-AAEE-59596CF2FD1A}"/>
              </a:ext>
            </a:extLst>
          </p:cNvPr>
          <p:cNvGrpSpPr/>
          <p:nvPr/>
        </p:nvGrpSpPr>
        <p:grpSpPr>
          <a:xfrm>
            <a:off x="6237316" y="188268"/>
            <a:ext cx="5780120" cy="4670590"/>
            <a:chOff x="5448101" y="634335"/>
            <a:chExt cx="6646645" cy="53707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182484-9DB4-0AA2-190F-E4D1D6461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101" y="634335"/>
              <a:ext cx="6646645" cy="24628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0ACDFF-BB60-C3B6-52F8-070CD6F99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8101" y="3447675"/>
              <a:ext cx="6638224" cy="25574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3D2B5B-F990-F527-963D-53491BF8CDAD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Hofstätter, Mitra, Zamani, Craswell, and Hanbury. </a:t>
            </a:r>
            <a:r>
              <a:rPr lang="en-US" sz="1100">
                <a:hlinkClick r:id="rId4"/>
              </a:rPr>
              <a:t>Intra-Document Cascading: Learning to Select Passages for Neural Document Ranking</a:t>
            </a:r>
            <a:r>
              <a:rPr lang="en-US" sz="1100"/>
              <a:t>. In Proc. SIGIR. (2021)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6A9E18-14F7-A849-99B9-A3061985C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016" y="4918114"/>
            <a:ext cx="5001396" cy="1678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DC6DF1-701C-244A-3566-ED9747146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3" b="55510"/>
          <a:stretch/>
        </p:blipFill>
        <p:spPr>
          <a:xfrm>
            <a:off x="203746" y="3657600"/>
            <a:ext cx="3189221" cy="2853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AD4A64-7DC0-E0D1-D4A3-7A1E3D0B85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944" b="11572"/>
          <a:stretch/>
        </p:blipFill>
        <p:spPr>
          <a:xfrm>
            <a:off x="3090257" y="3451742"/>
            <a:ext cx="3189221" cy="30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33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11DB-1EF8-A0FD-07DB-83605CBA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46054"/>
          </a:xfrm>
        </p:spPr>
        <p:txBody>
          <a:bodyPr anchor="t"/>
          <a:lstStyle/>
          <a:p>
            <a:r>
              <a:rPr lang="en-US"/>
              <a:t>Challenges in scaling BERT to full retrieval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C81BA-3561-B45A-6ECA-3CF22B3A7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250" y="4092870"/>
            <a:ext cx="4312510" cy="1273458"/>
          </a:xfrm>
        </p:spPr>
        <p:txBody>
          <a:bodyPr anchor="ctr"/>
          <a:lstStyle/>
          <a:p>
            <a:pPr algn="ctr"/>
            <a:r>
              <a:rPr lang="en-US"/>
              <a:t>Broadly two sets of approaches have emerged: Dense retrieval and Query Term Independent (QTI) models; both precompute document representations at indexing time and require very little computations at query response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BF56D-33A3-40AD-A072-6B122044EC85}"/>
              </a:ext>
            </a:extLst>
          </p:cNvPr>
          <p:cNvSpPr txBox="1"/>
          <p:nvPr/>
        </p:nvSpPr>
        <p:spPr>
          <a:xfrm>
            <a:off x="1" y="6088559"/>
            <a:ext cx="12203170" cy="76944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 dirty="0"/>
              <a:t>Mitra, Rosset, Hawking, Craswell, Diaz, and Yilmaz. </a:t>
            </a:r>
            <a:r>
              <a:rPr lang="en-US" sz="1100" dirty="0">
                <a:hlinkClick r:id="rId2"/>
              </a:rPr>
              <a:t>Incorporating Query Term Independence Assumption for Efficient Retrieval and Ranking Using Deep Neural Networks</a:t>
            </a:r>
            <a:r>
              <a:rPr lang="en-US" sz="1100" dirty="0"/>
              <a:t>. ArXiv preprint. (2019)</a:t>
            </a:r>
          </a:p>
          <a:p>
            <a:pPr algn="ctr"/>
            <a:r>
              <a:rPr lang="en-US" sz="1100" dirty="0"/>
              <a:t>Mitra, Hofstätter, Zamani, and Craswell. </a:t>
            </a:r>
            <a:r>
              <a:rPr lang="en-US" sz="1100" dirty="0">
                <a:hlinkClick r:id="rId3"/>
              </a:rPr>
              <a:t>Conformer-Kernel with Query Term Independence for Document Retrieval</a:t>
            </a:r>
            <a:r>
              <a:rPr lang="en-US" sz="1100" dirty="0"/>
              <a:t>. ArXiv preprint. (2020)</a:t>
            </a:r>
          </a:p>
          <a:p>
            <a:pPr algn="ctr"/>
            <a:r>
              <a:rPr lang="en-US" sz="1100" dirty="0"/>
              <a:t>Mitra, Hofstätter, Zamani, and Craswell. </a:t>
            </a:r>
            <a:r>
              <a:rPr lang="en-US" sz="1100" dirty="0">
                <a:hlinkClick r:id="rId4"/>
              </a:rPr>
              <a:t>Conformer-Kernel with Query Term Independence at TREC 2020 Deep Learning Track</a:t>
            </a:r>
            <a:r>
              <a:rPr lang="en-US" sz="1100" dirty="0"/>
              <a:t>. In Proc. TREC. (2020)</a:t>
            </a:r>
          </a:p>
          <a:p>
            <a:pPr algn="ctr"/>
            <a:r>
              <a:rPr lang="en-US" sz="1100" dirty="0"/>
              <a:t>Mitra, Hofstätter, Zamani, and Craswell. </a:t>
            </a:r>
            <a:r>
              <a:rPr lang="en-US" sz="1100" dirty="0">
                <a:hlinkClick r:id="rId5"/>
              </a:rPr>
              <a:t>Improving Transformer-Kernel Ranking Model Using Conformer and Query Term Independence</a:t>
            </a:r>
            <a:r>
              <a:rPr lang="en-US" sz="1100" dirty="0"/>
              <a:t>. In Proc. SIGIR. (2021)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D85E1-6604-5236-FFD6-DADF277AF421}"/>
              </a:ext>
            </a:extLst>
          </p:cNvPr>
          <p:cNvSpPr txBox="1"/>
          <p:nvPr/>
        </p:nvSpPr>
        <p:spPr>
          <a:xfrm>
            <a:off x="1617300" y="3672436"/>
            <a:ext cx="26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hlinkClick r:id="rId6"/>
              </a:rPr>
              <a:t>Nogueira and Cho (2019)</a:t>
            </a:r>
            <a:endParaRPr lang="en-US" sz="12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A8D356A-3E93-0FB5-6032-F1F1DFBE18C4}"/>
              </a:ext>
            </a:extLst>
          </p:cNvPr>
          <p:cNvSpPr/>
          <p:nvPr/>
        </p:nvSpPr>
        <p:spPr>
          <a:xfrm rot="19800000">
            <a:off x="5201219" y="2017752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376B986-240E-D3A9-DD86-9499C714870F}"/>
              </a:ext>
            </a:extLst>
          </p:cNvPr>
          <p:cNvSpPr/>
          <p:nvPr/>
        </p:nvSpPr>
        <p:spPr>
          <a:xfrm rot="1800000">
            <a:off x="5201220" y="2780914"/>
            <a:ext cx="990999" cy="23937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0FF9A97-39C5-609F-72F4-547470907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510" y="565477"/>
            <a:ext cx="4742955" cy="13048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D962F02-6EE8-0630-D756-AB8AA0AE0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10" y="2704170"/>
            <a:ext cx="4881871" cy="244093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2750623-CCAE-F329-50AC-9AB3E8A735F8}"/>
              </a:ext>
            </a:extLst>
          </p:cNvPr>
          <p:cNvSpPr txBox="1"/>
          <p:nvPr/>
        </p:nvSpPr>
        <p:spPr>
          <a:xfrm>
            <a:off x="7446254" y="1906605"/>
            <a:ext cx="299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Dense retrieval: </a:t>
            </a:r>
            <a:r>
              <a:rPr lang="en-US" sz="1200" dirty="0">
                <a:hlinkClick r:id="rId9"/>
              </a:rPr>
              <a:t>Xiong et al. (2021)</a:t>
            </a:r>
            <a:r>
              <a:rPr lang="en-US" sz="1200" dirty="0"/>
              <a:t>, </a:t>
            </a:r>
            <a:r>
              <a:rPr lang="en-US" sz="1200" dirty="0">
                <a:hlinkClick r:id="rId10"/>
              </a:rPr>
              <a:t>Qu et al. (2021)</a:t>
            </a:r>
            <a:r>
              <a:rPr lang="en-US" sz="1200" dirty="0"/>
              <a:t>, </a:t>
            </a:r>
            <a:r>
              <a:rPr lang="en-US" sz="1200" dirty="0">
                <a:hlinkClick r:id="rId11"/>
              </a:rPr>
              <a:t>Hofstätter et al. (2021)</a:t>
            </a:r>
            <a:r>
              <a:rPr lang="en-US" sz="1200" dirty="0"/>
              <a:t>, and others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AA3BE9-CA55-2047-46ED-848F2B010A6B}"/>
              </a:ext>
            </a:extLst>
          </p:cNvPr>
          <p:cNvSpPr txBox="1"/>
          <p:nvPr/>
        </p:nvSpPr>
        <p:spPr>
          <a:xfrm>
            <a:off x="7555043" y="5145106"/>
            <a:ext cx="27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QTI: </a:t>
            </a:r>
            <a:r>
              <a:rPr lang="en-US" sz="1200" dirty="0">
                <a:hlinkClick r:id="rId2"/>
              </a:rPr>
              <a:t>Mitra et al. (2019)</a:t>
            </a:r>
            <a:r>
              <a:rPr lang="en-US" sz="1200" dirty="0"/>
              <a:t>, </a:t>
            </a:r>
            <a:r>
              <a:rPr lang="en-US" sz="1200" dirty="0">
                <a:hlinkClick r:id="rId12"/>
              </a:rPr>
              <a:t>Nogueira et al. (2019)</a:t>
            </a:r>
            <a:r>
              <a:rPr lang="en-US" sz="1200" dirty="0"/>
              <a:t>, </a:t>
            </a:r>
            <a:r>
              <a:rPr lang="en-US" sz="1200" dirty="0">
                <a:hlinkClick r:id="rId13"/>
              </a:rPr>
              <a:t>Dai and Callan (2020)</a:t>
            </a:r>
            <a:r>
              <a:rPr lang="en-US" sz="1200" dirty="0"/>
              <a:t>, and others  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0400790-A476-59AF-EB4C-7033760C2A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788" y="2090524"/>
            <a:ext cx="4240775" cy="15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8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D3DD39-63C3-9070-27B5-1F9742D7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note about distillation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B78A7-3F7C-73A9-98EA-45C27BF0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1043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 popular recipe involves pretraining/finetuning large models and then knowledge distillation to smaller models that can be deployed in real-world retrieval 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A2C152-6E20-1D90-E106-58BE648A2F62}"/>
              </a:ext>
            </a:extLst>
          </p:cNvPr>
          <p:cNvGrpSpPr/>
          <p:nvPr/>
        </p:nvGrpSpPr>
        <p:grpSpPr>
          <a:xfrm>
            <a:off x="1475798" y="3521941"/>
            <a:ext cx="9240404" cy="2655022"/>
            <a:chOff x="838200" y="3521941"/>
            <a:chExt cx="9240404" cy="265502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A65F1-7FE4-5976-458C-0F5BE758F0E4}"/>
                </a:ext>
              </a:extLst>
            </p:cNvPr>
            <p:cNvSpPr/>
            <p:nvPr/>
          </p:nvSpPr>
          <p:spPr>
            <a:xfrm>
              <a:off x="838200" y="3521941"/>
              <a:ext cx="2655022" cy="2655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Pretrained model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e.g., 24-layer BERT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472CE6A-2F09-2310-9EC2-ED9B79C8476C}"/>
                </a:ext>
              </a:extLst>
            </p:cNvPr>
            <p:cNvSpPr/>
            <p:nvPr/>
          </p:nvSpPr>
          <p:spPr>
            <a:xfrm>
              <a:off x="3752958" y="4729766"/>
              <a:ext cx="620301" cy="239372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BD139B-D257-9589-47B9-62277982E68F}"/>
                </a:ext>
              </a:extLst>
            </p:cNvPr>
            <p:cNvSpPr/>
            <p:nvPr/>
          </p:nvSpPr>
          <p:spPr>
            <a:xfrm>
              <a:off x="4632995" y="3521941"/>
              <a:ext cx="2655022" cy="2655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Finetuned model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e.g., 24-layer BERT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32917815-5BEF-9855-250B-CC1A13580FFF}"/>
                </a:ext>
              </a:extLst>
            </p:cNvPr>
            <p:cNvSpPr/>
            <p:nvPr/>
          </p:nvSpPr>
          <p:spPr>
            <a:xfrm>
              <a:off x="7547753" y="4729766"/>
              <a:ext cx="620301" cy="239372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204F62-06B6-F5B5-19A2-8F06584768B5}"/>
                </a:ext>
              </a:extLst>
            </p:cNvPr>
            <p:cNvSpPr/>
            <p:nvPr/>
          </p:nvSpPr>
          <p:spPr>
            <a:xfrm>
              <a:off x="8426767" y="4023533"/>
              <a:ext cx="1651837" cy="16518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Distilled model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e.g., smaller model, or dense retriever, or QTI, or early-stage cascade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433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649470-4DC0-DEC7-C56C-788A3C35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Benchmarking by jointly considering effectiveness, efficiency, and robustness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568D63-12FD-1C34-96EB-87B417E1E6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5979" y="1825625"/>
            <a:ext cx="4742826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496965-95EF-3416-0206-4DC84EB9DCCB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Hofstätter, Craswell, Mitra, Zamani, and Hanbury. </a:t>
            </a:r>
            <a:r>
              <a:rPr lang="en-US" sz="1100">
                <a:hlinkClick r:id="rId3"/>
              </a:rPr>
              <a:t>Are We There Yet? A Decision Framework for Replacing Term-Based Retrieval with Dense Retrieval Systems</a:t>
            </a:r>
            <a:r>
              <a:rPr lang="en-US" sz="1100"/>
              <a:t>. ArXiv preprint. (2022)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F4C217-C58F-2432-D0C2-021D35CD9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08" y="4161683"/>
            <a:ext cx="6262364" cy="126297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03F858-2418-ABAD-CE46-FB5EABE27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711585" cy="450815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/>
              <a:t>A preliminary framework:</a:t>
            </a:r>
          </a:p>
          <a:p>
            <a:pPr>
              <a:lnSpc>
                <a:spcPct val="120000"/>
              </a:lnSpc>
            </a:pPr>
            <a:r>
              <a:rPr lang="en-US"/>
              <a:t>Identify key measures of effectiveness, efficiency, and robustness</a:t>
            </a:r>
          </a:p>
          <a:p>
            <a:pPr>
              <a:lnSpc>
                <a:spcPct val="120000"/>
              </a:lnSpc>
            </a:pPr>
            <a:r>
              <a:rPr lang="en-US"/>
              <a:t>Measures can either be traded-off against each other, or act as guardrails</a:t>
            </a:r>
          </a:p>
          <a:p>
            <a:pPr>
              <a:lnSpc>
                <a:spcPct val="120000"/>
              </a:lnSpc>
            </a:pPr>
            <a:r>
              <a:rPr lang="en-US"/>
              <a:t>Apply value-laden and business-informed trade-offs between cost and robustness measures to define aggregate measures, e.g.,</a:t>
            </a:r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Identify the set of acceptable solutions (again) based on value-laden and business-informed trade-offs decision boundaries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7EBEAF-29D9-1656-3AA6-066B389C26B8}"/>
              </a:ext>
            </a:extLst>
          </p:cNvPr>
          <p:cNvSpPr/>
          <p:nvPr/>
        </p:nvSpPr>
        <p:spPr>
          <a:xfrm>
            <a:off x="6879543" y="5213516"/>
            <a:ext cx="445629" cy="17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15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9D52-0E9A-9DBA-B5CD-106E3CB3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and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26B3-D9B6-A26F-EC5A-8CA076321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111351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In practical scenarios, it is important that these of deep models perform robustly across different domains and distributional shifts over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FB53E-A1C9-F0E6-FE7A-36F7701DB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111351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It is also important that we look beyond point estimates of relevance and consider calibrated uncertainties in model predictions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498312-A282-3E8F-E07D-C9949680E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30"/>
          <a:stretch/>
        </p:blipFill>
        <p:spPr>
          <a:xfrm>
            <a:off x="838014" y="3140527"/>
            <a:ext cx="5181786" cy="2895601"/>
          </a:xfrm>
          <a:custGeom>
            <a:avLst/>
            <a:gdLst>
              <a:gd name="connsiteX0" fmla="*/ 0 w 5181786"/>
              <a:gd name="connsiteY0" fmla="*/ 0 h 2895601"/>
              <a:gd name="connsiteX1" fmla="*/ 679390 w 5181786"/>
              <a:gd name="connsiteY1" fmla="*/ 0 h 2895601"/>
              <a:gd name="connsiteX2" fmla="*/ 1099690 w 5181786"/>
              <a:gd name="connsiteY2" fmla="*/ 0 h 2895601"/>
              <a:gd name="connsiteX3" fmla="*/ 1675444 w 5181786"/>
              <a:gd name="connsiteY3" fmla="*/ 0 h 2895601"/>
              <a:gd name="connsiteX4" fmla="*/ 2199380 w 5181786"/>
              <a:gd name="connsiteY4" fmla="*/ 0 h 2895601"/>
              <a:gd name="connsiteX5" fmla="*/ 2826952 w 5181786"/>
              <a:gd name="connsiteY5" fmla="*/ 0 h 2895601"/>
              <a:gd name="connsiteX6" fmla="*/ 3247253 w 5181786"/>
              <a:gd name="connsiteY6" fmla="*/ 0 h 2895601"/>
              <a:gd name="connsiteX7" fmla="*/ 3823007 w 5181786"/>
              <a:gd name="connsiteY7" fmla="*/ 0 h 2895601"/>
              <a:gd name="connsiteX8" fmla="*/ 4243307 w 5181786"/>
              <a:gd name="connsiteY8" fmla="*/ 0 h 2895601"/>
              <a:gd name="connsiteX9" fmla="*/ 4663607 w 5181786"/>
              <a:gd name="connsiteY9" fmla="*/ 0 h 2895601"/>
              <a:gd name="connsiteX10" fmla="*/ 5181786 w 5181786"/>
              <a:gd name="connsiteY10" fmla="*/ 0 h 2895601"/>
              <a:gd name="connsiteX11" fmla="*/ 5181786 w 5181786"/>
              <a:gd name="connsiteY11" fmla="*/ 492252 h 2895601"/>
              <a:gd name="connsiteX12" fmla="*/ 5181786 w 5181786"/>
              <a:gd name="connsiteY12" fmla="*/ 1129284 h 2895601"/>
              <a:gd name="connsiteX13" fmla="*/ 5181786 w 5181786"/>
              <a:gd name="connsiteY13" fmla="*/ 1737361 h 2895601"/>
              <a:gd name="connsiteX14" fmla="*/ 5181786 w 5181786"/>
              <a:gd name="connsiteY14" fmla="*/ 2316481 h 2895601"/>
              <a:gd name="connsiteX15" fmla="*/ 5181786 w 5181786"/>
              <a:gd name="connsiteY15" fmla="*/ 2895601 h 2895601"/>
              <a:gd name="connsiteX16" fmla="*/ 4502396 w 5181786"/>
              <a:gd name="connsiteY16" fmla="*/ 2895601 h 2895601"/>
              <a:gd name="connsiteX17" fmla="*/ 3823007 w 5181786"/>
              <a:gd name="connsiteY17" fmla="*/ 2895601 h 2895601"/>
              <a:gd name="connsiteX18" fmla="*/ 3195435 w 5181786"/>
              <a:gd name="connsiteY18" fmla="*/ 2895601 h 2895601"/>
              <a:gd name="connsiteX19" fmla="*/ 2775134 w 5181786"/>
              <a:gd name="connsiteY19" fmla="*/ 2895601 h 2895601"/>
              <a:gd name="connsiteX20" fmla="*/ 2354834 w 5181786"/>
              <a:gd name="connsiteY20" fmla="*/ 2895601 h 2895601"/>
              <a:gd name="connsiteX21" fmla="*/ 1779080 w 5181786"/>
              <a:gd name="connsiteY21" fmla="*/ 2895601 h 2895601"/>
              <a:gd name="connsiteX22" fmla="*/ 1306962 w 5181786"/>
              <a:gd name="connsiteY22" fmla="*/ 2895601 h 2895601"/>
              <a:gd name="connsiteX23" fmla="*/ 627572 w 5181786"/>
              <a:gd name="connsiteY23" fmla="*/ 2895601 h 2895601"/>
              <a:gd name="connsiteX24" fmla="*/ 0 w 5181786"/>
              <a:gd name="connsiteY24" fmla="*/ 2895601 h 2895601"/>
              <a:gd name="connsiteX25" fmla="*/ 0 w 5181786"/>
              <a:gd name="connsiteY25" fmla="*/ 2374393 h 2895601"/>
              <a:gd name="connsiteX26" fmla="*/ 0 w 5181786"/>
              <a:gd name="connsiteY26" fmla="*/ 1766317 h 2895601"/>
              <a:gd name="connsiteX27" fmla="*/ 0 w 5181786"/>
              <a:gd name="connsiteY27" fmla="*/ 1187196 h 2895601"/>
              <a:gd name="connsiteX28" fmla="*/ 0 w 5181786"/>
              <a:gd name="connsiteY28" fmla="*/ 579120 h 2895601"/>
              <a:gd name="connsiteX29" fmla="*/ 0 w 5181786"/>
              <a:gd name="connsiteY29" fmla="*/ 0 h 289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81786" h="2895601" fill="none" extrusionOk="0">
                <a:moveTo>
                  <a:pt x="0" y="0"/>
                </a:moveTo>
                <a:cubicBezTo>
                  <a:pt x="144855" y="-10488"/>
                  <a:pt x="471892" y="68426"/>
                  <a:pt x="679390" y="0"/>
                </a:cubicBezTo>
                <a:cubicBezTo>
                  <a:pt x="886888" y="-68426"/>
                  <a:pt x="954841" y="12859"/>
                  <a:pt x="1099690" y="0"/>
                </a:cubicBezTo>
                <a:cubicBezTo>
                  <a:pt x="1244539" y="-12859"/>
                  <a:pt x="1443345" y="49255"/>
                  <a:pt x="1675444" y="0"/>
                </a:cubicBezTo>
                <a:cubicBezTo>
                  <a:pt x="1907543" y="-49255"/>
                  <a:pt x="1969974" y="50961"/>
                  <a:pt x="2199380" y="0"/>
                </a:cubicBezTo>
                <a:cubicBezTo>
                  <a:pt x="2428786" y="-50961"/>
                  <a:pt x="2570858" y="40938"/>
                  <a:pt x="2826952" y="0"/>
                </a:cubicBezTo>
                <a:cubicBezTo>
                  <a:pt x="3083046" y="-40938"/>
                  <a:pt x="3086872" y="27993"/>
                  <a:pt x="3247253" y="0"/>
                </a:cubicBezTo>
                <a:cubicBezTo>
                  <a:pt x="3407634" y="-27993"/>
                  <a:pt x="3540224" y="37716"/>
                  <a:pt x="3823007" y="0"/>
                </a:cubicBezTo>
                <a:cubicBezTo>
                  <a:pt x="4105790" y="-37716"/>
                  <a:pt x="4109482" y="27654"/>
                  <a:pt x="4243307" y="0"/>
                </a:cubicBezTo>
                <a:cubicBezTo>
                  <a:pt x="4377132" y="-27654"/>
                  <a:pt x="4570511" y="50281"/>
                  <a:pt x="4663607" y="0"/>
                </a:cubicBezTo>
                <a:cubicBezTo>
                  <a:pt x="4756703" y="-50281"/>
                  <a:pt x="4951739" y="9171"/>
                  <a:pt x="5181786" y="0"/>
                </a:cubicBezTo>
                <a:cubicBezTo>
                  <a:pt x="5199892" y="176102"/>
                  <a:pt x="5149468" y="300626"/>
                  <a:pt x="5181786" y="492252"/>
                </a:cubicBezTo>
                <a:cubicBezTo>
                  <a:pt x="5214104" y="683878"/>
                  <a:pt x="5109870" y="827511"/>
                  <a:pt x="5181786" y="1129284"/>
                </a:cubicBezTo>
                <a:cubicBezTo>
                  <a:pt x="5253702" y="1431057"/>
                  <a:pt x="5140050" y="1474283"/>
                  <a:pt x="5181786" y="1737361"/>
                </a:cubicBezTo>
                <a:cubicBezTo>
                  <a:pt x="5223522" y="2000439"/>
                  <a:pt x="5127874" y="2065597"/>
                  <a:pt x="5181786" y="2316481"/>
                </a:cubicBezTo>
                <a:cubicBezTo>
                  <a:pt x="5235698" y="2567365"/>
                  <a:pt x="5128545" y="2658706"/>
                  <a:pt x="5181786" y="2895601"/>
                </a:cubicBezTo>
                <a:cubicBezTo>
                  <a:pt x="4958230" y="2905412"/>
                  <a:pt x="4781895" y="2827990"/>
                  <a:pt x="4502396" y="2895601"/>
                </a:cubicBezTo>
                <a:cubicBezTo>
                  <a:pt x="4222897" y="2963212"/>
                  <a:pt x="3983498" y="2864185"/>
                  <a:pt x="3823007" y="2895601"/>
                </a:cubicBezTo>
                <a:cubicBezTo>
                  <a:pt x="3662516" y="2927017"/>
                  <a:pt x="3442721" y="2863856"/>
                  <a:pt x="3195435" y="2895601"/>
                </a:cubicBezTo>
                <a:cubicBezTo>
                  <a:pt x="2948149" y="2927346"/>
                  <a:pt x="2960403" y="2864601"/>
                  <a:pt x="2775134" y="2895601"/>
                </a:cubicBezTo>
                <a:cubicBezTo>
                  <a:pt x="2589865" y="2926601"/>
                  <a:pt x="2540618" y="2881044"/>
                  <a:pt x="2354834" y="2895601"/>
                </a:cubicBezTo>
                <a:cubicBezTo>
                  <a:pt x="2169050" y="2910158"/>
                  <a:pt x="1900736" y="2858524"/>
                  <a:pt x="1779080" y="2895601"/>
                </a:cubicBezTo>
                <a:cubicBezTo>
                  <a:pt x="1657424" y="2932678"/>
                  <a:pt x="1479728" y="2877346"/>
                  <a:pt x="1306962" y="2895601"/>
                </a:cubicBezTo>
                <a:cubicBezTo>
                  <a:pt x="1134196" y="2913856"/>
                  <a:pt x="880886" y="2815962"/>
                  <a:pt x="627572" y="2895601"/>
                </a:cubicBezTo>
                <a:cubicBezTo>
                  <a:pt x="374258" y="2975240"/>
                  <a:pt x="268536" y="2887455"/>
                  <a:pt x="0" y="2895601"/>
                </a:cubicBezTo>
                <a:cubicBezTo>
                  <a:pt x="-36966" y="2663990"/>
                  <a:pt x="40099" y="2487012"/>
                  <a:pt x="0" y="2374393"/>
                </a:cubicBezTo>
                <a:cubicBezTo>
                  <a:pt x="-40099" y="2261774"/>
                  <a:pt x="10398" y="1890372"/>
                  <a:pt x="0" y="1766317"/>
                </a:cubicBezTo>
                <a:cubicBezTo>
                  <a:pt x="-10398" y="1642262"/>
                  <a:pt x="30288" y="1369096"/>
                  <a:pt x="0" y="1187196"/>
                </a:cubicBezTo>
                <a:cubicBezTo>
                  <a:pt x="-30288" y="1005296"/>
                  <a:pt x="64532" y="802126"/>
                  <a:pt x="0" y="579120"/>
                </a:cubicBezTo>
                <a:cubicBezTo>
                  <a:pt x="-64532" y="356114"/>
                  <a:pt x="52299" y="123814"/>
                  <a:pt x="0" y="0"/>
                </a:cubicBezTo>
                <a:close/>
              </a:path>
              <a:path w="5181786" h="2895601" stroke="0" extrusionOk="0">
                <a:moveTo>
                  <a:pt x="0" y="0"/>
                </a:moveTo>
                <a:cubicBezTo>
                  <a:pt x="209576" y="-39266"/>
                  <a:pt x="416106" y="48358"/>
                  <a:pt x="575754" y="0"/>
                </a:cubicBezTo>
                <a:cubicBezTo>
                  <a:pt x="735402" y="-48358"/>
                  <a:pt x="919774" y="77105"/>
                  <a:pt x="1255144" y="0"/>
                </a:cubicBezTo>
                <a:cubicBezTo>
                  <a:pt x="1590514" y="-77105"/>
                  <a:pt x="1651015" y="34016"/>
                  <a:pt x="1882716" y="0"/>
                </a:cubicBezTo>
                <a:cubicBezTo>
                  <a:pt x="2114417" y="-34016"/>
                  <a:pt x="2335526" y="46613"/>
                  <a:pt x="2510287" y="0"/>
                </a:cubicBezTo>
                <a:cubicBezTo>
                  <a:pt x="2685048" y="-46613"/>
                  <a:pt x="2830589" y="61728"/>
                  <a:pt x="3086041" y="0"/>
                </a:cubicBezTo>
                <a:cubicBezTo>
                  <a:pt x="3341493" y="-61728"/>
                  <a:pt x="3410388" y="1122"/>
                  <a:pt x="3609978" y="0"/>
                </a:cubicBezTo>
                <a:cubicBezTo>
                  <a:pt x="3809568" y="-1122"/>
                  <a:pt x="4017248" y="32155"/>
                  <a:pt x="4237549" y="0"/>
                </a:cubicBezTo>
                <a:cubicBezTo>
                  <a:pt x="4457850" y="-32155"/>
                  <a:pt x="4818071" y="97967"/>
                  <a:pt x="5181786" y="0"/>
                </a:cubicBezTo>
                <a:cubicBezTo>
                  <a:pt x="5242658" y="144047"/>
                  <a:pt x="5127005" y="507503"/>
                  <a:pt x="5181786" y="637032"/>
                </a:cubicBezTo>
                <a:cubicBezTo>
                  <a:pt x="5236567" y="766561"/>
                  <a:pt x="5173692" y="954209"/>
                  <a:pt x="5181786" y="1129284"/>
                </a:cubicBezTo>
                <a:cubicBezTo>
                  <a:pt x="5189880" y="1304359"/>
                  <a:pt x="5168399" y="1551920"/>
                  <a:pt x="5181786" y="1737361"/>
                </a:cubicBezTo>
                <a:cubicBezTo>
                  <a:pt x="5195173" y="1922802"/>
                  <a:pt x="5134141" y="2152508"/>
                  <a:pt x="5181786" y="2374393"/>
                </a:cubicBezTo>
                <a:cubicBezTo>
                  <a:pt x="5229431" y="2596278"/>
                  <a:pt x="5143836" y="2725602"/>
                  <a:pt x="5181786" y="2895601"/>
                </a:cubicBezTo>
                <a:cubicBezTo>
                  <a:pt x="4982994" y="2910206"/>
                  <a:pt x="4825776" y="2887715"/>
                  <a:pt x="4709668" y="2895601"/>
                </a:cubicBezTo>
                <a:cubicBezTo>
                  <a:pt x="4593560" y="2903487"/>
                  <a:pt x="4448310" y="2877782"/>
                  <a:pt x="4237549" y="2895601"/>
                </a:cubicBezTo>
                <a:cubicBezTo>
                  <a:pt x="4026788" y="2913420"/>
                  <a:pt x="3889737" y="2884896"/>
                  <a:pt x="3558160" y="2895601"/>
                </a:cubicBezTo>
                <a:cubicBezTo>
                  <a:pt x="3226583" y="2906306"/>
                  <a:pt x="3268464" y="2856709"/>
                  <a:pt x="3086041" y="2895601"/>
                </a:cubicBezTo>
                <a:cubicBezTo>
                  <a:pt x="2903618" y="2934493"/>
                  <a:pt x="2564206" y="2842727"/>
                  <a:pt x="2406652" y="2895601"/>
                </a:cubicBezTo>
                <a:cubicBezTo>
                  <a:pt x="2249098" y="2948475"/>
                  <a:pt x="2169891" y="2855947"/>
                  <a:pt x="1934533" y="2895601"/>
                </a:cubicBezTo>
                <a:cubicBezTo>
                  <a:pt x="1699175" y="2935255"/>
                  <a:pt x="1572506" y="2857438"/>
                  <a:pt x="1255144" y="2895601"/>
                </a:cubicBezTo>
                <a:cubicBezTo>
                  <a:pt x="937782" y="2933764"/>
                  <a:pt x="987568" y="2872992"/>
                  <a:pt x="783025" y="2895601"/>
                </a:cubicBezTo>
                <a:cubicBezTo>
                  <a:pt x="578482" y="2918210"/>
                  <a:pt x="327324" y="2867164"/>
                  <a:pt x="0" y="2895601"/>
                </a:cubicBezTo>
                <a:cubicBezTo>
                  <a:pt x="-14266" y="2711757"/>
                  <a:pt x="25250" y="2492755"/>
                  <a:pt x="0" y="2316481"/>
                </a:cubicBezTo>
                <a:cubicBezTo>
                  <a:pt x="-25250" y="2140207"/>
                  <a:pt x="10842" y="1978302"/>
                  <a:pt x="0" y="1737361"/>
                </a:cubicBezTo>
                <a:cubicBezTo>
                  <a:pt x="-10842" y="1496420"/>
                  <a:pt x="42926" y="1404096"/>
                  <a:pt x="0" y="1216152"/>
                </a:cubicBezTo>
                <a:cubicBezTo>
                  <a:pt x="-42926" y="1028208"/>
                  <a:pt x="7566" y="829141"/>
                  <a:pt x="0" y="579120"/>
                </a:cubicBezTo>
                <a:cubicBezTo>
                  <a:pt x="-7566" y="329099"/>
                  <a:pt x="22218" y="15500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737441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44D657-9744-5EA2-4AF0-147C8BDF1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02"/>
          <a:stretch/>
        </p:blipFill>
        <p:spPr>
          <a:xfrm>
            <a:off x="6172200" y="3140527"/>
            <a:ext cx="5181600" cy="2895601"/>
          </a:xfrm>
          <a:custGeom>
            <a:avLst/>
            <a:gdLst>
              <a:gd name="connsiteX0" fmla="*/ 0 w 5181600"/>
              <a:gd name="connsiteY0" fmla="*/ 0 h 2895601"/>
              <a:gd name="connsiteX1" fmla="*/ 679365 w 5181600"/>
              <a:gd name="connsiteY1" fmla="*/ 0 h 2895601"/>
              <a:gd name="connsiteX2" fmla="*/ 1099651 w 5181600"/>
              <a:gd name="connsiteY2" fmla="*/ 0 h 2895601"/>
              <a:gd name="connsiteX3" fmla="*/ 1675384 w 5181600"/>
              <a:gd name="connsiteY3" fmla="*/ 0 h 2895601"/>
              <a:gd name="connsiteX4" fmla="*/ 2199301 w 5181600"/>
              <a:gd name="connsiteY4" fmla="*/ 0 h 2895601"/>
              <a:gd name="connsiteX5" fmla="*/ 2826851 w 5181600"/>
              <a:gd name="connsiteY5" fmla="*/ 0 h 2895601"/>
              <a:gd name="connsiteX6" fmla="*/ 3247136 w 5181600"/>
              <a:gd name="connsiteY6" fmla="*/ 0 h 2895601"/>
              <a:gd name="connsiteX7" fmla="*/ 3822869 w 5181600"/>
              <a:gd name="connsiteY7" fmla="*/ 0 h 2895601"/>
              <a:gd name="connsiteX8" fmla="*/ 4243155 w 5181600"/>
              <a:gd name="connsiteY8" fmla="*/ 0 h 2895601"/>
              <a:gd name="connsiteX9" fmla="*/ 4663440 w 5181600"/>
              <a:gd name="connsiteY9" fmla="*/ 0 h 2895601"/>
              <a:gd name="connsiteX10" fmla="*/ 5181600 w 5181600"/>
              <a:gd name="connsiteY10" fmla="*/ 0 h 2895601"/>
              <a:gd name="connsiteX11" fmla="*/ 5181600 w 5181600"/>
              <a:gd name="connsiteY11" fmla="*/ 492252 h 2895601"/>
              <a:gd name="connsiteX12" fmla="*/ 5181600 w 5181600"/>
              <a:gd name="connsiteY12" fmla="*/ 1129284 h 2895601"/>
              <a:gd name="connsiteX13" fmla="*/ 5181600 w 5181600"/>
              <a:gd name="connsiteY13" fmla="*/ 1737361 h 2895601"/>
              <a:gd name="connsiteX14" fmla="*/ 5181600 w 5181600"/>
              <a:gd name="connsiteY14" fmla="*/ 2316481 h 2895601"/>
              <a:gd name="connsiteX15" fmla="*/ 5181600 w 5181600"/>
              <a:gd name="connsiteY15" fmla="*/ 2895601 h 2895601"/>
              <a:gd name="connsiteX16" fmla="*/ 4502235 w 5181600"/>
              <a:gd name="connsiteY16" fmla="*/ 2895601 h 2895601"/>
              <a:gd name="connsiteX17" fmla="*/ 3822869 w 5181600"/>
              <a:gd name="connsiteY17" fmla="*/ 2895601 h 2895601"/>
              <a:gd name="connsiteX18" fmla="*/ 3195320 w 5181600"/>
              <a:gd name="connsiteY18" fmla="*/ 2895601 h 2895601"/>
              <a:gd name="connsiteX19" fmla="*/ 2775035 w 5181600"/>
              <a:gd name="connsiteY19" fmla="*/ 2895601 h 2895601"/>
              <a:gd name="connsiteX20" fmla="*/ 2354749 w 5181600"/>
              <a:gd name="connsiteY20" fmla="*/ 2895601 h 2895601"/>
              <a:gd name="connsiteX21" fmla="*/ 1779016 w 5181600"/>
              <a:gd name="connsiteY21" fmla="*/ 2895601 h 2895601"/>
              <a:gd name="connsiteX22" fmla="*/ 1306915 w 5181600"/>
              <a:gd name="connsiteY22" fmla="*/ 2895601 h 2895601"/>
              <a:gd name="connsiteX23" fmla="*/ 627549 w 5181600"/>
              <a:gd name="connsiteY23" fmla="*/ 2895601 h 2895601"/>
              <a:gd name="connsiteX24" fmla="*/ 0 w 5181600"/>
              <a:gd name="connsiteY24" fmla="*/ 2895601 h 2895601"/>
              <a:gd name="connsiteX25" fmla="*/ 0 w 5181600"/>
              <a:gd name="connsiteY25" fmla="*/ 2374393 h 2895601"/>
              <a:gd name="connsiteX26" fmla="*/ 0 w 5181600"/>
              <a:gd name="connsiteY26" fmla="*/ 1766317 h 2895601"/>
              <a:gd name="connsiteX27" fmla="*/ 0 w 5181600"/>
              <a:gd name="connsiteY27" fmla="*/ 1187196 h 2895601"/>
              <a:gd name="connsiteX28" fmla="*/ 0 w 5181600"/>
              <a:gd name="connsiteY28" fmla="*/ 579120 h 2895601"/>
              <a:gd name="connsiteX29" fmla="*/ 0 w 5181600"/>
              <a:gd name="connsiteY29" fmla="*/ 0 h 289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81600" h="2895601" fill="none" extrusionOk="0">
                <a:moveTo>
                  <a:pt x="0" y="0"/>
                </a:moveTo>
                <a:cubicBezTo>
                  <a:pt x="181833" y="-62165"/>
                  <a:pt x="374029" y="1830"/>
                  <a:pt x="679365" y="0"/>
                </a:cubicBezTo>
                <a:cubicBezTo>
                  <a:pt x="984701" y="-1830"/>
                  <a:pt x="929069" y="50241"/>
                  <a:pt x="1099651" y="0"/>
                </a:cubicBezTo>
                <a:cubicBezTo>
                  <a:pt x="1270233" y="-50241"/>
                  <a:pt x="1394515" y="58087"/>
                  <a:pt x="1675384" y="0"/>
                </a:cubicBezTo>
                <a:cubicBezTo>
                  <a:pt x="1956253" y="-58087"/>
                  <a:pt x="1952629" y="621"/>
                  <a:pt x="2199301" y="0"/>
                </a:cubicBezTo>
                <a:cubicBezTo>
                  <a:pt x="2445973" y="-621"/>
                  <a:pt x="2667603" y="49420"/>
                  <a:pt x="2826851" y="0"/>
                </a:cubicBezTo>
                <a:cubicBezTo>
                  <a:pt x="2986099" y="-49420"/>
                  <a:pt x="3115933" y="45654"/>
                  <a:pt x="3247136" y="0"/>
                </a:cubicBezTo>
                <a:cubicBezTo>
                  <a:pt x="3378340" y="-45654"/>
                  <a:pt x="3635403" y="5440"/>
                  <a:pt x="3822869" y="0"/>
                </a:cubicBezTo>
                <a:cubicBezTo>
                  <a:pt x="4010335" y="-5440"/>
                  <a:pt x="4135062" y="39423"/>
                  <a:pt x="4243155" y="0"/>
                </a:cubicBezTo>
                <a:cubicBezTo>
                  <a:pt x="4351248" y="-39423"/>
                  <a:pt x="4529878" y="18290"/>
                  <a:pt x="4663440" y="0"/>
                </a:cubicBezTo>
                <a:cubicBezTo>
                  <a:pt x="4797003" y="-18290"/>
                  <a:pt x="5010774" y="39946"/>
                  <a:pt x="5181600" y="0"/>
                </a:cubicBezTo>
                <a:cubicBezTo>
                  <a:pt x="5199706" y="176102"/>
                  <a:pt x="5149282" y="300626"/>
                  <a:pt x="5181600" y="492252"/>
                </a:cubicBezTo>
                <a:cubicBezTo>
                  <a:pt x="5213918" y="683878"/>
                  <a:pt x="5109684" y="827511"/>
                  <a:pt x="5181600" y="1129284"/>
                </a:cubicBezTo>
                <a:cubicBezTo>
                  <a:pt x="5253516" y="1431057"/>
                  <a:pt x="5139864" y="1474283"/>
                  <a:pt x="5181600" y="1737361"/>
                </a:cubicBezTo>
                <a:cubicBezTo>
                  <a:pt x="5223336" y="2000439"/>
                  <a:pt x="5127688" y="2065597"/>
                  <a:pt x="5181600" y="2316481"/>
                </a:cubicBezTo>
                <a:cubicBezTo>
                  <a:pt x="5235512" y="2567365"/>
                  <a:pt x="5128359" y="2658706"/>
                  <a:pt x="5181600" y="2895601"/>
                </a:cubicBezTo>
                <a:cubicBezTo>
                  <a:pt x="5017777" y="2916799"/>
                  <a:pt x="4640437" y="2828466"/>
                  <a:pt x="4502235" y="2895601"/>
                </a:cubicBezTo>
                <a:cubicBezTo>
                  <a:pt x="4364034" y="2962736"/>
                  <a:pt x="4084466" y="2881820"/>
                  <a:pt x="3822869" y="2895601"/>
                </a:cubicBezTo>
                <a:cubicBezTo>
                  <a:pt x="3561272" y="2909382"/>
                  <a:pt x="3489955" y="2841278"/>
                  <a:pt x="3195320" y="2895601"/>
                </a:cubicBezTo>
                <a:cubicBezTo>
                  <a:pt x="2900685" y="2949924"/>
                  <a:pt x="2953644" y="2875798"/>
                  <a:pt x="2775035" y="2895601"/>
                </a:cubicBezTo>
                <a:cubicBezTo>
                  <a:pt x="2596427" y="2915404"/>
                  <a:pt x="2491667" y="2887596"/>
                  <a:pt x="2354749" y="2895601"/>
                </a:cubicBezTo>
                <a:cubicBezTo>
                  <a:pt x="2217831" y="2903606"/>
                  <a:pt x="1972771" y="2893436"/>
                  <a:pt x="1779016" y="2895601"/>
                </a:cubicBezTo>
                <a:cubicBezTo>
                  <a:pt x="1585261" y="2897766"/>
                  <a:pt x="1513001" y="2845612"/>
                  <a:pt x="1306915" y="2895601"/>
                </a:cubicBezTo>
                <a:cubicBezTo>
                  <a:pt x="1100829" y="2945590"/>
                  <a:pt x="800441" y="2876203"/>
                  <a:pt x="627549" y="2895601"/>
                </a:cubicBezTo>
                <a:cubicBezTo>
                  <a:pt x="454657" y="2914999"/>
                  <a:pt x="155468" y="2821740"/>
                  <a:pt x="0" y="2895601"/>
                </a:cubicBezTo>
                <a:cubicBezTo>
                  <a:pt x="-36966" y="2663990"/>
                  <a:pt x="40099" y="2487012"/>
                  <a:pt x="0" y="2374393"/>
                </a:cubicBezTo>
                <a:cubicBezTo>
                  <a:pt x="-40099" y="2261774"/>
                  <a:pt x="10398" y="1890372"/>
                  <a:pt x="0" y="1766317"/>
                </a:cubicBezTo>
                <a:cubicBezTo>
                  <a:pt x="-10398" y="1642262"/>
                  <a:pt x="30288" y="1369096"/>
                  <a:pt x="0" y="1187196"/>
                </a:cubicBezTo>
                <a:cubicBezTo>
                  <a:pt x="-30288" y="1005296"/>
                  <a:pt x="64532" y="802126"/>
                  <a:pt x="0" y="579120"/>
                </a:cubicBezTo>
                <a:cubicBezTo>
                  <a:pt x="-64532" y="356114"/>
                  <a:pt x="52299" y="123814"/>
                  <a:pt x="0" y="0"/>
                </a:cubicBezTo>
                <a:close/>
              </a:path>
              <a:path w="5181600" h="2895601" stroke="0" extrusionOk="0">
                <a:moveTo>
                  <a:pt x="0" y="0"/>
                </a:moveTo>
                <a:cubicBezTo>
                  <a:pt x="253559" y="-6939"/>
                  <a:pt x="396465" y="1277"/>
                  <a:pt x="575733" y="0"/>
                </a:cubicBezTo>
                <a:cubicBezTo>
                  <a:pt x="755001" y="-1277"/>
                  <a:pt x="926675" y="41120"/>
                  <a:pt x="1255099" y="0"/>
                </a:cubicBezTo>
                <a:cubicBezTo>
                  <a:pt x="1583523" y="-41120"/>
                  <a:pt x="1679946" y="19422"/>
                  <a:pt x="1882648" y="0"/>
                </a:cubicBezTo>
                <a:cubicBezTo>
                  <a:pt x="2085350" y="-19422"/>
                  <a:pt x="2294764" y="23880"/>
                  <a:pt x="2510197" y="0"/>
                </a:cubicBezTo>
                <a:cubicBezTo>
                  <a:pt x="2725630" y="-23880"/>
                  <a:pt x="2859259" y="25557"/>
                  <a:pt x="3085931" y="0"/>
                </a:cubicBezTo>
                <a:cubicBezTo>
                  <a:pt x="3312603" y="-25557"/>
                  <a:pt x="3409386" y="8400"/>
                  <a:pt x="3609848" y="0"/>
                </a:cubicBezTo>
                <a:cubicBezTo>
                  <a:pt x="3810310" y="-8400"/>
                  <a:pt x="4022816" y="10285"/>
                  <a:pt x="4237397" y="0"/>
                </a:cubicBezTo>
                <a:cubicBezTo>
                  <a:pt x="4451978" y="-10285"/>
                  <a:pt x="4940231" y="29894"/>
                  <a:pt x="5181600" y="0"/>
                </a:cubicBezTo>
                <a:cubicBezTo>
                  <a:pt x="5242472" y="144047"/>
                  <a:pt x="5126819" y="507503"/>
                  <a:pt x="5181600" y="637032"/>
                </a:cubicBezTo>
                <a:cubicBezTo>
                  <a:pt x="5236381" y="766561"/>
                  <a:pt x="5173506" y="954209"/>
                  <a:pt x="5181600" y="1129284"/>
                </a:cubicBezTo>
                <a:cubicBezTo>
                  <a:pt x="5189694" y="1304359"/>
                  <a:pt x="5168213" y="1551920"/>
                  <a:pt x="5181600" y="1737361"/>
                </a:cubicBezTo>
                <a:cubicBezTo>
                  <a:pt x="5194987" y="1922802"/>
                  <a:pt x="5133955" y="2152508"/>
                  <a:pt x="5181600" y="2374393"/>
                </a:cubicBezTo>
                <a:cubicBezTo>
                  <a:pt x="5229245" y="2596278"/>
                  <a:pt x="5143650" y="2725602"/>
                  <a:pt x="5181600" y="2895601"/>
                </a:cubicBezTo>
                <a:cubicBezTo>
                  <a:pt x="4977965" y="2936992"/>
                  <a:pt x="4939532" y="2881831"/>
                  <a:pt x="4709499" y="2895601"/>
                </a:cubicBezTo>
                <a:cubicBezTo>
                  <a:pt x="4479466" y="2909371"/>
                  <a:pt x="4348332" y="2862117"/>
                  <a:pt x="4237397" y="2895601"/>
                </a:cubicBezTo>
                <a:cubicBezTo>
                  <a:pt x="4126462" y="2929085"/>
                  <a:pt x="3868386" y="2853493"/>
                  <a:pt x="3558032" y="2895601"/>
                </a:cubicBezTo>
                <a:cubicBezTo>
                  <a:pt x="3247679" y="2937709"/>
                  <a:pt x="3251416" y="2873069"/>
                  <a:pt x="3085931" y="2895601"/>
                </a:cubicBezTo>
                <a:cubicBezTo>
                  <a:pt x="2920446" y="2918133"/>
                  <a:pt x="2558643" y="2828618"/>
                  <a:pt x="2406565" y="2895601"/>
                </a:cubicBezTo>
                <a:cubicBezTo>
                  <a:pt x="2254487" y="2962584"/>
                  <a:pt x="2104954" y="2846240"/>
                  <a:pt x="1934464" y="2895601"/>
                </a:cubicBezTo>
                <a:cubicBezTo>
                  <a:pt x="1763974" y="2944962"/>
                  <a:pt x="1560749" y="2877260"/>
                  <a:pt x="1255099" y="2895601"/>
                </a:cubicBezTo>
                <a:cubicBezTo>
                  <a:pt x="949449" y="2913942"/>
                  <a:pt x="976332" y="2851998"/>
                  <a:pt x="782997" y="2895601"/>
                </a:cubicBezTo>
                <a:cubicBezTo>
                  <a:pt x="589662" y="2939204"/>
                  <a:pt x="177882" y="2819694"/>
                  <a:pt x="0" y="2895601"/>
                </a:cubicBezTo>
                <a:cubicBezTo>
                  <a:pt x="-14266" y="2711757"/>
                  <a:pt x="25250" y="2492755"/>
                  <a:pt x="0" y="2316481"/>
                </a:cubicBezTo>
                <a:cubicBezTo>
                  <a:pt x="-25250" y="2140207"/>
                  <a:pt x="10842" y="1978302"/>
                  <a:pt x="0" y="1737361"/>
                </a:cubicBezTo>
                <a:cubicBezTo>
                  <a:pt x="-10842" y="1496420"/>
                  <a:pt x="42926" y="1404096"/>
                  <a:pt x="0" y="1216152"/>
                </a:cubicBezTo>
                <a:cubicBezTo>
                  <a:pt x="-42926" y="1028208"/>
                  <a:pt x="7566" y="829141"/>
                  <a:pt x="0" y="579120"/>
                </a:cubicBezTo>
                <a:cubicBezTo>
                  <a:pt x="-7566" y="329099"/>
                  <a:pt x="22218" y="15500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737441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64081F-8CE7-EA11-FC81-F69F4F89DB0B}"/>
              </a:ext>
            </a:extLst>
          </p:cNvPr>
          <p:cNvSpPr txBox="1"/>
          <p:nvPr/>
        </p:nvSpPr>
        <p:spPr>
          <a:xfrm>
            <a:off x="1" y="6257836"/>
            <a:ext cx="12203170" cy="60016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 dirty="0"/>
              <a:t>Cohen, Mitra, Rosset, Hofmann, and Croft. </a:t>
            </a:r>
            <a:r>
              <a:rPr lang="en-US" sz="1100" dirty="0">
                <a:hlinkClick r:id="rId4"/>
              </a:rPr>
              <a:t>Cross Domain Regularization for Neural Ranking Models using Adversarial Learning</a:t>
            </a:r>
            <a:r>
              <a:rPr lang="en-US" sz="1100" dirty="0"/>
              <a:t>. In Proc. SIGIR. (2018)</a:t>
            </a:r>
          </a:p>
          <a:p>
            <a:pPr algn="ctr"/>
            <a:r>
              <a:rPr lang="en-US" sz="1100" dirty="0"/>
              <a:t>Cohen, Mitra, </a:t>
            </a:r>
            <a:r>
              <a:rPr lang="en-US" sz="1100" dirty="0" err="1"/>
              <a:t>Lesota</a:t>
            </a:r>
            <a:r>
              <a:rPr lang="en-US" sz="1100" dirty="0"/>
              <a:t>, Rekabsaz, and Eickhoff. </a:t>
            </a:r>
            <a:r>
              <a:rPr lang="en-US" sz="1100" dirty="0">
                <a:hlinkClick r:id="rId5"/>
              </a:rPr>
              <a:t>Not All Relevance Scores are Equal: Efficient Uncertainty and Calibration Modeling for Deep Retrieval Models</a:t>
            </a:r>
            <a:r>
              <a:rPr lang="en-US" sz="1100" dirty="0"/>
              <a:t>. In Proc. SIGIR. (2021)</a:t>
            </a:r>
          </a:p>
          <a:p>
            <a:pPr algn="ctr"/>
            <a:r>
              <a:rPr lang="en-US" sz="1100" dirty="0"/>
              <a:t>Cohen, Du, Mitra, </a:t>
            </a:r>
            <a:r>
              <a:rPr lang="en-US" sz="1100" dirty="0" err="1"/>
              <a:t>Mercurio</a:t>
            </a:r>
            <a:r>
              <a:rPr lang="en-US" sz="1100" dirty="0"/>
              <a:t>, Rekabsaz, and Eickhoff. </a:t>
            </a:r>
            <a:r>
              <a:rPr lang="en-US" sz="1100" dirty="0">
                <a:hlinkClick r:id="rId6"/>
              </a:rPr>
              <a:t>Inconsistent Ranking Assumptions in Medical Search and Their Downstream Consequences</a:t>
            </a:r>
            <a:r>
              <a:rPr lang="en-US" sz="1100" dirty="0"/>
              <a:t>. In Proc. SIGIR. (2022)</a:t>
            </a:r>
          </a:p>
        </p:txBody>
      </p:sp>
    </p:spTree>
    <p:extLst>
      <p:ext uri="{BB962C8B-B14F-4D97-AF65-F5344CB8AC3E}">
        <p14:creationId xmlns:p14="http://schemas.microsoft.com/office/powerpoint/2010/main" val="3712519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E18947-6412-4785-881F-6D1D6051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51" y="2002632"/>
            <a:ext cx="9217899" cy="2852737"/>
          </a:xfrm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sz="3600" dirty="0"/>
              <a:t>Looking further down the road…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85953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26A22D-A70F-615E-8244-89FA6103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data structures and deep ranking models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43772-08CF-24A0-D15B-7E6E37920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0070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2800" dirty="0" err="1">
                <a:hlinkClick r:id="rId2"/>
              </a:rPr>
              <a:t>Kraska</a:t>
            </a:r>
            <a:r>
              <a:rPr lang="en-US" sz="2800" dirty="0">
                <a:hlinkClick r:id="rId2"/>
              </a:rPr>
              <a:t> et al. (2018)</a:t>
            </a:r>
            <a:r>
              <a:rPr lang="en-US" sz="2800" dirty="0"/>
              <a:t> were one of the earliest to propose learned index structures where predictive machine learning is employed to speed up search over classical data structures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2800" dirty="0"/>
              <a:t>I believe there’s a significant opportunity to design data-structure-aware deep ranking models and to employ deep learning to directly optimize for efficiency in our search stacks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813674-D242-CB0D-AED4-D61BCC56A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905"/>
          <a:stretch/>
        </p:blipFill>
        <p:spPr>
          <a:xfrm>
            <a:off x="797301" y="3701061"/>
            <a:ext cx="4632304" cy="3273370"/>
          </a:xfrm>
          <a:custGeom>
            <a:avLst/>
            <a:gdLst>
              <a:gd name="connsiteX0" fmla="*/ 0 w 4632304"/>
              <a:gd name="connsiteY0" fmla="*/ 0 h 3273370"/>
              <a:gd name="connsiteX1" fmla="*/ 532715 w 4632304"/>
              <a:gd name="connsiteY1" fmla="*/ 0 h 3273370"/>
              <a:gd name="connsiteX2" fmla="*/ 1204399 w 4632304"/>
              <a:gd name="connsiteY2" fmla="*/ 0 h 3273370"/>
              <a:gd name="connsiteX3" fmla="*/ 1783437 w 4632304"/>
              <a:gd name="connsiteY3" fmla="*/ 0 h 3273370"/>
              <a:gd name="connsiteX4" fmla="*/ 2269829 w 4632304"/>
              <a:gd name="connsiteY4" fmla="*/ 0 h 3273370"/>
              <a:gd name="connsiteX5" fmla="*/ 2756221 w 4632304"/>
              <a:gd name="connsiteY5" fmla="*/ 0 h 3273370"/>
              <a:gd name="connsiteX6" fmla="*/ 3196290 w 4632304"/>
              <a:gd name="connsiteY6" fmla="*/ 0 h 3273370"/>
              <a:gd name="connsiteX7" fmla="*/ 3821651 w 4632304"/>
              <a:gd name="connsiteY7" fmla="*/ 0 h 3273370"/>
              <a:gd name="connsiteX8" fmla="*/ 4632304 w 4632304"/>
              <a:gd name="connsiteY8" fmla="*/ 0 h 3273370"/>
              <a:gd name="connsiteX9" fmla="*/ 4632304 w 4632304"/>
              <a:gd name="connsiteY9" fmla="*/ 480094 h 3273370"/>
              <a:gd name="connsiteX10" fmla="*/ 4632304 w 4632304"/>
              <a:gd name="connsiteY10" fmla="*/ 1025656 h 3273370"/>
              <a:gd name="connsiteX11" fmla="*/ 4632304 w 4632304"/>
              <a:gd name="connsiteY11" fmla="*/ 1636685 h 3273370"/>
              <a:gd name="connsiteX12" fmla="*/ 4632304 w 4632304"/>
              <a:gd name="connsiteY12" fmla="*/ 2149513 h 3273370"/>
              <a:gd name="connsiteX13" fmla="*/ 4632304 w 4632304"/>
              <a:gd name="connsiteY13" fmla="*/ 2629607 h 3273370"/>
              <a:gd name="connsiteX14" fmla="*/ 4632304 w 4632304"/>
              <a:gd name="connsiteY14" fmla="*/ 3273370 h 3273370"/>
              <a:gd name="connsiteX15" fmla="*/ 4145912 w 4632304"/>
              <a:gd name="connsiteY15" fmla="*/ 3273370 h 3273370"/>
              <a:gd name="connsiteX16" fmla="*/ 3566874 w 4632304"/>
              <a:gd name="connsiteY16" fmla="*/ 3273370 h 3273370"/>
              <a:gd name="connsiteX17" fmla="*/ 2987836 w 4632304"/>
              <a:gd name="connsiteY17" fmla="*/ 3273370 h 3273370"/>
              <a:gd name="connsiteX18" fmla="*/ 2455121 w 4632304"/>
              <a:gd name="connsiteY18" fmla="*/ 3273370 h 3273370"/>
              <a:gd name="connsiteX19" fmla="*/ 1783437 w 4632304"/>
              <a:gd name="connsiteY19" fmla="*/ 3273370 h 3273370"/>
              <a:gd name="connsiteX20" fmla="*/ 1204399 w 4632304"/>
              <a:gd name="connsiteY20" fmla="*/ 3273370 h 3273370"/>
              <a:gd name="connsiteX21" fmla="*/ 532715 w 4632304"/>
              <a:gd name="connsiteY21" fmla="*/ 3273370 h 3273370"/>
              <a:gd name="connsiteX22" fmla="*/ 0 w 4632304"/>
              <a:gd name="connsiteY22" fmla="*/ 3273370 h 3273370"/>
              <a:gd name="connsiteX23" fmla="*/ 0 w 4632304"/>
              <a:gd name="connsiteY23" fmla="*/ 2760542 h 3273370"/>
              <a:gd name="connsiteX24" fmla="*/ 0 w 4632304"/>
              <a:gd name="connsiteY24" fmla="*/ 2247714 h 3273370"/>
              <a:gd name="connsiteX25" fmla="*/ 0 w 4632304"/>
              <a:gd name="connsiteY25" fmla="*/ 1767620 h 3273370"/>
              <a:gd name="connsiteX26" fmla="*/ 0 w 4632304"/>
              <a:gd name="connsiteY26" fmla="*/ 1287526 h 3273370"/>
              <a:gd name="connsiteX27" fmla="*/ 0 w 4632304"/>
              <a:gd name="connsiteY27" fmla="*/ 676496 h 3273370"/>
              <a:gd name="connsiteX28" fmla="*/ 0 w 4632304"/>
              <a:gd name="connsiteY28" fmla="*/ 0 h 327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32304" h="3273370" fill="none" extrusionOk="0">
                <a:moveTo>
                  <a:pt x="0" y="0"/>
                </a:moveTo>
                <a:cubicBezTo>
                  <a:pt x="177103" y="-37357"/>
                  <a:pt x="377631" y="3802"/>
                  <a:pt x="532715" y="0"/>
                </a:cubicBezTo>
                <a:cubicBezTo>
                  <a:pt x="687800" y="-3802"/>
                  <a:pt x="1035444" y="38486"/>
                  <a:pt x="1204399" y="0"/>
                </a:cubicBezTo>
                <a:cubicBezTo>
                  <a:pt x="1373354" y="-38486"/>
                  <a:pt x="1535697" y="32639"/>
                  <a:pt x="1783437" y="0"/>
                </a:cubicBezTo>
                <a:cubicBezTo>
                  <a:pt x="2031177" y="-32639"/>
                  <a:pt x="2154452" y="16721"/>
                  <a:pt x="2269829" y="0"/>
                </a:cubicBezTo>
                <a:cubicBezTo>
                  <a:pt x="2385206" y="-16721"/>
                  <a:pt x="2655833" y="58145"/>
                  <a:pt x="2756221" y="0"/>
                </a:cubicBezTo>
                <a:cubicBezTo>
                  <a:pt x="2856609" y="-58145"/>
                  <a:pt x="3076826" y="13609"/>
                  <a:pt x="3196290" y="0"/>
                </a:cubicBezTo>
                <a:cubicBezTo>
                  <a:pt x="3315754" y="-13609"/>
                  <a:pt x="3635470" y="73951"/>
                  <a:pt x="3821651" y="0"/>
                </a:cubicBezTo>
                <a:cubicBezTo>
                  <a:pt x="4007832" y="-73951"/>
                  <a:pt x="4281284" y="48730"/>
                  <a:pt x="4632304" y="0"/>
                </a:cubicBezTo>
                <a:cubicBezTo>
                  <a:pt x="4648659" y="189887"/>
                  <a:pt x="4609310" y="319948"/>
                  <a:pt x="4632304" y="480094"/>
                </a:cubicBezTo>
                <a:cubicBezTo>
                  <a:pt x="4655298" y="640240"/>
                  <a:pt x="4582504" y="914137"/>
                  <a:pt x="4632304" y="1025656"/>
                </a:cubicBezTo>
                <a:cubicBezTo>
                  <a:pt x="4682104" y="1137175"/>
                  <a:pt x="4588507" y="1497859"/>
                  <a:pt x="4632304" y="1636685"/>
                </a:cubicBezTo>
                <a:cubicBezTo>
                  <a:pt x="4676101" y="1775511"/>
                  <a:pt x="4587113" y="1898397"/>
                  <a:pt x="4632304" y="2149513"/>
                </a:cubicBezTo>
                <a:cubicBezTo>
                  <a:pt x="4677495" y="2400629"/>
                  <a:pt x="4630823" y="2466387"/>
                  <a:pt x="4632304" y="2629607"/>
                </a:cubicBezTo>
                <a:cubicBezTo>
                  <a:pt x="4633785" y="2792827"/>
                  <a:pt x="4571172" y="3008978"/>
                  <a:pt x="4632304" y="3273370"/>
                </a:cubicBezTo>
                <a:cubicBezTo>
                  <a:pt x="4474314" y="3303534"/>
                  <a:pt x="4269378" y="3236451"/>
                  <a:pt x="4145912" y="3273370"/>
                </a:cubicBezTo>
                <a:cubicBezTo>
                  <a:pt x="4022446" y="3310289"/>
                  <a:pt x="3737380" y="3218858"/>
                  <a:pt x="3566874" y="3273370"/>
                </a:cubicBezTo>
                <a:cubicBezTo>
                  <a:pt x="3396368" y="3327882"/>
                  <a:pt x="3248560" y="3240306"/>
                  <a:pt x="2987836" y="3273370"/>
                </a:cubicBezTo>
                <a:cubicBezTo>
                  <a:pt x="2727112" y="3306434"/>
                  <a:pt x="2656217" y="3215255"/>
                  <a:pt x="2455121" y="3273370"/>
                </a:cubicBezTo>
                <a:cubicBezTo>
                  <a:pt x="2254026" y="3331485"/>
                  <a:pt x="2057819" y="3272688"/>
                  <a:pt x="1783437" y="3273370"/>
                </a:cubicBezTo>
                <a:cubicBezTo>
                  <a:pt x="1509055" y="3274052"/>
                  <a:pt x="1477758" y="3257381"/>
                  <a:pt x="1204399" y="3273370"/>
                </a:cubicBezTo>
                <a:cubicBezTo>
                  <a:pt x="931040" y="3289359"/>
                  <a:pt x="699824" y="3205659"/>
                  <a:pt x="532715" y="3273370"/>
                </a:cubicBezTo>
                <a:cubicBezTo>
                  <a:pt x="365606" y="3341081"/>
                  <a:pt x="263271" y="3243295"/>
                  <a:pt x="0" y="3273370"/>
                </a:cubicBezTo>
                <a:cubicBezTo>
                  <a:pt x="-40448" y="3142462"/>
                  <a:pt x="24642" y="2997598"/>
                  <a:pt x="0" y="2760542"/>
                </a:cubicBezTo>
                <a:cubicBezTo>
                  <a:pt x="-24642" y="2523486"/>
                  <a:pt x="13956" y="2441766"/>
                  <a:pt x="0" y="2247714"/>
                </a:cubicBezTo>
                <a:cubicBezTo>
                  <a:pt x="-13956" y="2053662"/>
                  <a:pt x="9262" y="1906740"/>
                  <a:pt x="0" y="1767620"/>
                </a:cubicBezTo>
                <a:cubicBezTo>
                  <a:pt x="-9262" y="1628500"/>
                  <a:pt x="6144" y="1394196"/>
                  <a:pt x="0" y="1287526"/>
                </a:cubicBezTo>
                <a:cubicBezTo>
                  <a:pt x="-6144" y="1180856"/>
                  <a:pt x="58292" y="873289"/>
                  <a:pt x="0" y="676496"/>
                </a:cubicBezTo>
                <a:cubicBezTo>
                  <a:pt x="-58292" y="479703"/>
                  <a:pt x="15159" y="258531"/>
                  <a:pt x="0" y="0"/>
                </a:cubicBezTo>
                <a:close/>
              </a:path>
              <a:path w="4632304" h="3273370" stroke="0" extrusionOk="0">
                <a:moveTo>
                  <a:pt x="0" y="0"/>
                </a:moveTo>
                <a:cubicBezTo>
                  <a:pt x="118599" y="-16023"/>
                  <a:pt x="299941" y="6589"/>
                  <a:pt x="532715" y="0"/>
                </a:cubicBezTo>
                <a:cubicBezTo>
                  <a:pt x="765489" y="-6589"/>
                  <a:pt x="868420" y="50416"/>
                  <a:pt x="1158076" y="0"/>
                </a:cubicBezTo>
                <a:cubicBezTo>
                  <a:pt x="1447732" y="-50416"/>
                  <a:pt x="1565500" y="37209"/>
                  <a:pt x="1737114" y="0"/>
                </a:cubicBezTo>
                <a:cubicBezTo>
                  <a:pt x="1908728" y="-37209"/>
                  <a:pt x="2153569" y="22122"/>
                  <a:pt x="2316152" y="0"/>
                </a:cubicBezTo>
                <a:cubicBezTo>
                  <a:pt x="2478735" y="-22122"/>
                  <a:pt x="2676549" y="33549"/>
                  <a:pt x="2848867" y="0"/>
                </a:cubicBezTo>
                <a:cubicBezTo>
                  <a:pt x="3021185" y="-33549"/>
                  <a:pt x="3334432" y="917"/>
                  <a:pt x="3474228" y="0"/>
                </a:cubicBezTo>
                <a:cubicBezTo>
                  <a:pt x="3614024" y="-917"/>
                  <a:pt x="3757591" y="28980"/>
                  <a:pt x="4006943" y="0"/>
                </a:cubicBezTo>
                <a:cubicBezTo>
                  <a:pt x="4256295" y="-28980"/>
                  <a:pt x="4433237" y="11898"/>
                  <a:pt x="4632304" y="0"/>
                </a:cubicBezTo>
                <a:cubicBezTo>
                  <a:pt x="4686275" y="143748"/>
                  <a:pt x="4579300" y="371400"/>
                  <a:pt x="4632304" y="480094"/>
                </a:cubicBezTo>
                <a:cubicBezTo>
                  <a:pt x="4685308" y="588788"/>
                  <a:pt x="4593665" y="806556"/>
                  <a:pt x="4632304" y="1091123"/>
                </a:cubicBezTo>
                <a:cubicBezTo>
                  <a:pt x="4670943" y="1375690"/>
                  <a:pt x="4580020" y="1343967"/>
                  <a:pt x="4632304" y="1571218"/>
                </a:cubicBezTo>
                <a:cubicBezTo>
                  <a:pt x="4684588" y="1798469"/>
                  <a:pt x="4608162" y="1975891"/>
                  <a:pt x="4632304" y="2149513"/>
                </a:cubicBezTo>
                <a:cubicBezTo>
                  <a:pt x="4656446" y="2323136"/>
                  <a:pt x="4594258" y="2541690"/>
                  <a:pt x="4632304" y="2695075"/>
                </a:cubicBezTo>
                <a:cubicBezTo>
                  <a:pt x="4670350" y="2848460"/>
                  <a:pt x="4618428" y="3114795"/>
                  <a:pt x="4632304" y="3273370"/>
                </a:cubicBezTo>
                <a:cubicBezTo>
                  <a:pt x="4454041" y="3283772"/>
                  <a:pt x="4280111" y="3268651"/>
                  <a:pt x="3960620" y="3273370"/>
                </a:cubicBezTo>
                <a:cubicBezTo>
                  <a:pt x="3641129" y="3278089"/>
                  <a:pt x="3690441" y="3222160"/>
                  <a:pt x="3427905" y="3273370"/>
                </a:cubicBezTo>
                <a:cubicBezTo>
                  <a:pt x="3165370" y="3324580"/>
                  <a:pt x="3128991" y="3266264"/>
                  <a:pt x="2895190" y="3273370"/>
                </a:cubicBezTo>
                <a:cubicBezTo>
                  <a:pt x="2661390" y="3280476"/>
                  <a:pt x="2597825" y="3225550"/>
                  <a:pt x="2455121" y="3273370"/>
                </a:cubicBezTo>
                <a:cubicBezTo>
                  <a:pt x="2312417" y="3321190"/>
                  <a:pt x="2109903" y="3230013"/>
                  <a:pt x="2015052" y="3273370"/>
                </a:cubicBezTo>
                <a:cubicBezTo>
                  <a:pt x="1920201" y="3316727"/>
                  <a:pt x="1684556" y="3252201"/>
                  <a:pt x="1436014" y="3273370"/>
                </a:cubicBezTo>
                <a:cubicBezTo>
                  <a:pt x="1187472" y="3294539"/>
                  <a:pt x="1081411" y="3248163"/>
                  <a:pt x="903299" y="3273370"/>
                </a:cubicBezTo>
                <a:cubicBezTo>
                  <a:pt x="725188" y="3298577"/>
                  <a:pt x="397518" y="3248982"/>
                  <a:pt x="0" y="3273370"/>
                </a:cubicBezTo>
                <a:cubicBezTo>
                  <a:pt x="-57330" y="3095835"/>
                  <a:pt x="27220" y="2916458"/>
                  <a:pt x="0" y="2793276"/>
                </a:cubicBezTo>
                <a:cubicBezTo>
                  <a:pt x="-27220" y="2670094"/>
                  <a:pt x="70129" y="2372521"/>
                  <a:pt x="0" y="2182247"/>
                </a:cubicBezTo>
                <a:cubicBezTo>
                  <a:pt x="-70129" y="1991973"/>
                  <a:pt x="7601" y="1804855"/>
                  <a:pt x="0" y="1603951"/>
                </a:cubicBezTo>
                <a:cubicBezTo>
                  <a:pt x="-7601" y="1403047"/>
                  <a:pt x="29596" y="1315583"/>
                  <a:pt x="0" y="1123857"/>
                </a:cubicBezTo>
                <a:cubicBezTo>
                  <a:pt x="-29596" y="932131"/>
                  <a:pt x="35345" y="768002"/>
                  <a:pt x="0" y="676496"/>
                </a:cubicBezTo>
                <a:cubicBezTo>
                  <a:pt x="-35345" y="584990"/>
                  <a:pt x="55951" y="2967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34340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D38E2-8473-0F03-F464-B4D4ED812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791"/>
          <a:stretch/>
        </p:blipFill>
        <p:spPr>
          <a:xfrm>
            <a:off x="6567797" y="3701060"/>
            <a:ext cx="4786003" cy="3273371"/>
          </a:xfrm>
          <a:custGeom>
            <a:avLst/>
            <a:gdLst>
              <a:gd name="connsiteX0" fmla="*/ 0 w 4786003"/>
              <a:gd name="connsiteY0" fmla="*/ 0 h 3273371"/>
              <a:gd name="connsiteX1" fmla="*/ 502530 w 4786003"/>
              <a:gd name="connsiteY1" fmla="*/ 0 h 3273371"/>
              <a:gd name="connsiteX2" fmla="*/ 1196501 w 4786003"/>
              <a:gd name="connsiteY2" fmla="*/ 0 h 3273371"/>
              <a:gd name="connsiteX3" fmla="*/ 1890471 w 4786003"/>
              <a:gd name="connsiteY3" fmla="*/ 0 h 3273371"/>
              <a:gd name="connsiteX4" fmla="*/ 2488722 w 4786003"/>
              <a:gd name="connsiteY4" fmla="*/ 0 h 3273371"/>
              <a:gd name="connsiteX5" fmla="*/ 3134832 w 4786003"/>
              <a:gd name="connsiteY5" fmla="*/ 0 h 3273371"/>
              <a:gd name="connsiteX6" fmla="*/ 3637362 w 4786003"/>
              <a:gd name="connsiteY6" fmla="*/ 0 h 3273371"/>
              <a:gd name="connsiteX7" fmla="*/ 4092033 w 4786003"/>
              <a:gd name="connsiteY7" fmla="*/ 0 h 3273371"/>
              <a:gd name="connsiteX8" fmla="*/ 4786003 w 4786003"/>
              <a:gd name="connsiteY8" fmla="*/ 0 h 3273371"/>
              <a:gd name="connsiteX9" fmla="*/ 4786003 w 4786003"/>
              <a:gd name="connsiteY9" fmla="*/ 512828 h 3273371"/>
              <a:gd name="connsiteX10" fmla="*/ 4786003 w 4786003"/>
              <a:gd name="connsiteY10" fmla="*/ 1091124 h 3273371"/>
              <a:gd name="connsiteX11" fmla="*/ 4786003 w 4786003"/>
              <a:gd name="connsiteY11" fmla="*/ 1603952 h 3273371"/>
              <a:gd name="connsiteX12" fmla="*/ 4786003 w 4786003"/>
              <a:gd name="connsiteY12" fmla="*/ 2149514 h 3273371"/>
              <a:gd name="connsiteX13" fmla="*/ 4786003 w 4786003"/>
              <a:gd name="connsiteY13" fmla="*/ 2760543 h 3273371"/>
              <a:gd name="connsiteX14" fmla="*/ 4786003 w 4786003"/>
              <a:gd name="connsiteY14" fmla="*/ 3273371 h 3273371"/>
              <a:gd name="connsiteX15" fmla="*/ 4331333 w 4786003"/>
              <a:gd name="connsiteY15" fmla="*/ 3273371 h 3273371"/>
              <a:gd name="connsiteX16" fmla="*/ 3780942 w 4786003"/>
              <a:gd name="connsiteY16" fmla="*/ 3273371 h 3273371"/>
              <a:gd name="connsiteX17" fmla="*/ 3134832 w 4786003"/>
              <a:gd name="connsiteY17" fmla="*/ 3273371 h 3273371"/>
              <a:gd name="connsiteX18" fmla="*/ 2440862 w 4786003"/>
              <a:gd name="connsiteY18" fmla="*/ 3273371 h 3273371"/>
              <a:gd name="connsiteX19" fmla="*/ 1986191 w 4786003"/>
              <a:gd name="connsiteY19" fmla="*/ 3273371 h 3273371"/>
              <a:gd name="connsiteX20" fmla="*/ 1531521 w 4786003"/>
              <a:gd name="connsiteY20" fmla="*/ 3273371 h 3273371"/>
              <a:gd name="connsiteX21" fmla="*/ 885411 w 4786003"/>
              <a:gd name="connsiteY21" fmla="*/ 3273371 h 3273371"/>
              <a:gd name="connsiteX22" fmla="*/ 0 w 4786003"/>
              <a:gd name="connsiteY22" fmla="*/ 3273371 h 3273371"/>
              <a:gd name="connsiteX23" fmla="*/ 0 w 4786003"/>
              <a:gd name="connsiteY23" fmla="*/ 2760543 h 3273371"/>
              <a:gd name="connsiteX24" fmla="*/ 0 w 4786003"/>
              <a:gd name="connsiteY24" fmla="*/ 2214981 h 3273371"/>
              <a:gd name="connsiteX25" fmla="*/ 0 w 4786003"/>
              <a:gd name="connsiteY25" fmla="*/ 1603952 h 3273371"/>
              <a:gd name="connsiteX26" fmla="*/ 0 w 4786003"/>
              <a:gd name="connsiteY26" fmla="*/ 1058390 h 3273371"/>
              <a:gd name="connsiteX27" fmla="*/ 0 w 4786003"/>
              <a:gd name="connsiteY27" fmla="*/ 512828 h 3273371"/>
              <a:gd name="connsiteX28" fmla="*/ 0 w 4786003"/>
              <a:gd name="connsiteY28" fmla="*/ 0 h 32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86003" h="3273371" fill="none" extrusionOk="0">
                <a:moveTo>
                  <a:pt x="0" y="0"/>
                </a:moveTo>
                <a:cubicBezTo>
                  <a:pt x="193552" y="-57936"/>
                  <a:pt x="258416" y="9277"/>
                  <a:pt x="502530" y="0"/>
                </a:cubicBezTo>
                <a:cubicBezTo>
                  <a:pt x="746644" y="-9277"/>
                  <a:pt x="1025405" y="30487"/>
                  <a:pt x="1196501" y="0"/>
                </a:cubicBezTo>
                <a:cubicBezTo>
                  <a:pt x="1367597" y="-30487"/>
                  <a:pt x="1736525" y="19044"/>
                  <a:pt x="1890471" y="0"/>
                </a:cubicBezTo>
                <a:cubicBezTo>
                  <a:pt x="2044417" y="-19044"/>
                  <a:pt x="2219464" y="13657"/>
                  <a:pt x="2488722" y="0"/>
                </a:cubicBezTo>
                <a:cubicBezTo>
                  <a:pt x="2757980" y="-13657"/>
                  <a:pt x="2887184" y="41294"/>
                  <a:pt x="3134832" y="0"/>
                </a:cubicBezTo>
                <a:cubicBezTo>
                  <a:pt x="3382480" y="-41294"/>
                  <a:pt x="3496592" y="39466"/>
                  <a:pt x="3637362" y="0"/>
                </a:cubicBezTo>
                <a:cubicBezTo>
                  <a:pt x="3778132" y="-39466"/>
                  <a:pt x="3901089" y="20493"/>
                  <a:pt x="4092033" y="0"/>
                </a:cubicBezTo>
                <a:cubicBezTo>
                  <a:pt x="4282977" y="-20493"/>
                  <a:pt x="4556111" y="41471"/>
                  <a:pt x="4786003" y="0"/>
                </a:cubicBezTo>
                <a:cubicBezTo>
                  <a:pt x="4840058" y="118616"/>
                  <a:pt x="4738761" y="348883"/>
                  <a:pt x="4786003" y="512828"/>
                </a:cubicBezTo>
                <a:cubicBezTo>
                  <a:pt x="4833245" y="676773"/>
                  <a:pt x="4756560" y="925673"/>
                  <a:pt x="4786003" y="1091124"/>
                </a:cubicBezTo>
                <a:cubicBezTo>
                  <a:pt x="4815446" y="1256575"/>
                  <a:pt x="4753099" y="1488254"/>
                  <a:pt x="4786003" y="1603952"/>
                </a:cubicBezTo>
                <a:cubicBezTo>
                  <a:pt x="4818907" y="1719650"/>
                  <a:pt x="4735157" y="1969214"/>
                  <a:pt x="4786003" y="2149514"/>
                </a:cubicBezTo>
                <a:cubicBezTo>
                  <a:pt x="4836849" y="2329814"/>
                  <a:pt x="4716240" y="2486918"/>
                  <a:pt x="4786003" y="2760543"/>
                </a:cubicBezTo>
                <a:cubicBezTo>
                  <a:pt x="4855766" y="3034168"/>
                  <a:pt x="4764400" y="3071425"/>
                  <a:pt x="4786003" y="3273371"/>
                </a:cubicBezTo>
                <a:cubicBezTo>
                  <a:pt x="4568683" y="3287111"/>
                  <a:pt x="4454221" y="3224364"/>
                  <a:pt x="4331333" y="3273371"/>
                </a:cubicBezTo>
                <a:cubicBezTo>
                  <a:pt x="4208445" y="3322378"/>
                  <a:pt x="3969262" y="3263696"/>
                  <a:pt x="3780942" y="3273371"/>
                </a:cubicBezTo>
                <a:cubicBezTo>
                  <a:pt x="3592622" y="3283046"/>
                  <a:pt x="3448403" y="3203694"/>
                  <a:pt x="3134832" y="3273371"/>
                </a:cubicBezTo>
                <a:cubicBezTo>
                  <a:pt x="2821261" y="3343048"/>
                  <a:pt x="2741722" y="3257716"/>
                  <a:pt x="2440862" y="3273371"/>
                </a:cubicBezTo>
                <a:cubicBezTo>
                  <a:pt x="2140002" y="3289026"/>
                  <a:pt x="2195013" y="3243222"/>
                  <a:pt x="1986191" y="3273371"/>
                </a:cubicBezTo>
                <a:cubicBezTo>
                  <a:pt x="1777369" y="3303520"/>
                  <a:pt x="1739892" y="3219680"/>
                  <a:pt x="1531521" y="3273371"/>
                </a:cubicBezTo>
                <a:cubicBezTo>
                  <a:pt x="1323150" y="3327062"/>
                  <a:pt x="1047325" y="3224039"/>
                  <a:pt x="885411" y="3273371"/>
                </a:cubicBezTo>
                <a:cubicBezTo>
                  <a:pt x="723497" y="3322703"/>
                  <a:pt x="235615" y="3178231"/>
                  <a:pt x="0" y="3273371"/>
                </a:cubicBezTo>
                <a:cubicBezTo>
                  <a:pt x="-7443" y="3129675"/>
                  <a:pt x="4130" y="2892477"/>
                  <a:pt x="0" y="2760543"/>
                </a:cubicBezTo>
                <a:cubicBezTo>
                  <a:pt x="-4130" y="2628609"/>
                  <a:pt x="58794" y="2390080"/>
                  <a:pt x="0" y="2214981"/>
                </a:cubicBezTo>
                <a:cubicBezTo>
                  <a:pt x="-58794" y="2039882"/>
                  <a:pt x="57521" y="1868784"/>
                  <a:pt x="0" y="1603952"/>
                </a:cubicBezTo>
                <a:cubicBezTo>
                  <a:pt x="-57521" y="1339120"/>
                  <a:pt x="50664" y="1256243"/>
                  <a:pt x="0" y="1058390"/>
                </a:cubicBezTo>
                <a:cubicBezTo>
                  <a:pt x="-50664" y="860537"/>
                  <a:pt x="36144" y="756060"/>
                  <a:pt x="0" y="512828"/>
                </a:cubicBezTo>
                <a:cubicBezTo>
                  <a:pt x="-36144" y="269596"/>
                  <a:pt x="16189" y="109926"/>
                  <a:pt x="0" y="0"/>
                </a:cubicBezTo>
                <a:close/>
              </a:path>
              <a:path w="4786003" h="3273371" stroke="0" extrusionOk="0">
                <a:moveTo>
                  <a:pt x="0" y="0"/>
                </a:moveTo>
                <a:cubicBezTo>
                  <a:pt x="124370" y="-11718"/>
                  <a:pt x="392325" y="35362"/>
                  <a:pt x="598250" y="0"/>
                </a:cubicBezTo>
                <a:cubicBezTo>
                  <a:pt x="804175" y="-35362"/>
                  <a:pt x="1062813" y="20920"/>
                  <a:pt x="1244361" y="0"/>
                </a:cubicBezTo>
                <a:cubicBezTo>
                  <a:pt x="1425909" y="-20920"/>
                  <a:pt x="1615849" y="4866"/>
                  <a:pt x="1794751" y="0"/>
                </a:cubicBezTo>
                <a:cubicBezTo>
                  <a:pt x="1973653" y="-4866"/>
                  <a:pt x="2064608" y="31304"/>
                  <a:pt x="2249421" y="0"/>
                </a:cubicBezTo>
                <a:cubicBezTo>
                  <a:pt x="2434234" y="-31304"/>
                  <a:pt x="2635832" y="17554"/>
                  <a:pt x="2943392" y="0"/>
                </a:cubicBezTo>
                <a:cubicBezTo>
                  <a:pt x="3250952" y="-17554"/>
                  <a:pt x="3359817" y="50080"/>
                  <a:pt x="3589502" y="0"/>
                </a:cubicBezTo>
                <a:cubicBezTo>
                  <a:pt x="3819187" y="-50080"/>
                  <a:pt x="4091321" y="59365"/>
                  <a:pt x="4235613" y="0"/>
                </a:cubicBezTo>
                <a:cubicBezTo>
                  <a:pt x="4379905" y="-59365"/>
                  <a:pt x="4544797" y="17387"/>
                  <a:pt x="4786003" y="0"/>
                </a:cubicBezTo>
                <a:cubicBezTo>
                  <a:pt x="4841693" y="272995"/>
                  <a:pt x="4728527" y="406091"/>
                  <a:pt x="4786003" y="578296"/>
                </a:cubicBezTo>
                <a:cubicBezTo>
                  <a:pt x="4843479" y="750501"/>
                  <a:pt x="4773683" y="888642"/>
                  <a:pt x="4786003" y="1058390"/>
                </a:cubicBezTo>
                <a:cubicBezTo>
                  <a:pt x="4798323" y="1228138"/>
                  <a:pt x="4745799" y="1298721"/>
                  <a:pt x="4786003" y="1505751"/>
                </a:cubicBezTo>
                <a:cubicBezTo>
                  <a:pt x="4826207" y="1712781"/>
                  <a:pt x="4744378" y="1792161"/>
                  <a:pt x="4786003" y="2018579"/>
                </a:cubicBezTo>
                <a:cubicBezTo>
                  <a:pt x="4827628" y="2244997"/>
                  <a:pt x="4768504" y="2277045"/>
                  <a:pt x="4786003" y="2498673"/>
                </a:cubicBezTo>
                <a:cubicBezTo>
                  <a:pt x="4803502" y="2720301"/>
                  <a:pt x="4768743" y="2969203"/>
                  <a:pt x="4786003" y="3273371"/>
                </a:cubicBezTo>
                <a:cubicBezTo>
                  <a:pt x="4584370" y="3282956"/>
                  <a:pt x="4442185" y="3213023"/>
                  <a:pt x="4139893" y="3273371"/>
                </a:cubicBezTo>
                <a:cubicBezTo>
                  <a:pt x="3837601" y="3333719"/>
                  <a:pt x="3638525" y="3255310"/>
                  <a:pt x="3445922" y="3273371"/>
                </a:cubicBezTo>
                <a:cubicBezTo>
                  <a:pt x="3253319" y="3291432"/>
                  <a:pt x="3041932" y="3211300"/>
                  <a:pt x="2895532" y="3273371"/>
                </a:cubicBezTo>
                <a:cubicBezTo>
                  <a:pt x="2749132" y="3335442"/>
                  <a:pt x="2437184" y="3230140"/>
                  <a:pt x="2297281" y="3273371"/>
                </a:cubicBezTo>
                <a:cubicBezTo>
                  <a:pt x="2157378" y="3316602"/>
                  <a:pt x="1964195" y="3260958"/>
                  <a:pt x="1699031" y="3273371"/>
                </a:cubicBezTo>
                <a:cubicBezTo>
                  <a:pt x="1433867" y="3285784"/>
                  <a:pt x="1240117" y="3260416"/>
                  <a:pt x="1100781" y="3273371"/>
                </a:cubicBezTo>
                <a:cubicBezTo>
                  <a:pt x="961445" y="3286326"/>
                  <a:pt x="745483" y="3230793"/>
                  <a:pt x="550390" y="3273371"/>
                </a:cubicBezTo>
                <a:cubicBezTo>
                  <a:pt x="355297" y="3315949"/>
                  <a:pt x="234369" y="3252426"/>
                  <a:pt x="0" y="3273371"/>
                </a:cubicBezTo>
                <a:cubicBezTo>
                  <a:pt x="-21898" y="3163337"/>
                  <a:pt x="36127" y="2957254"/>
                  <a:pt x="0" y="2793277"/>
                </a:cubicBezTo>
                <a:cubicBezTo>
                  <a:pt x="-36127" y="2629300"/>
                  <a:pt x="13794" y="2397404"/>
                  <a:pt x="0" y="2214981"/>
                </a:cubicBezTo>
                <a:cubicBezTo>
                  <a:pt x="-13794" y="2032558"/>
                  <a:pt x="12231" y="1955559"/>
                  <a:pt x="0" y="1734887"/>
                </a:cubicBezTo>
                <a:cubicBezTo>
                  <a:pt x="-12231" y="1514215"/>
                  <a:pt x="9026" y="1504241"/>
                  <a:pt x="0" y="1287526"/>
                </a:cubicBezTo>
                <a:cubicBezTo>
                  <a:pt x="-9026" y="1070811"/>
                  <a:pt x="36351" y="1000802"/>
                  <a:pt x="0" y="774698"/>
                </a:cubicBezTo>
                <a:cubicBezTo>
                  <a:pt x="-36351" y="548594"/>
                  <a:pt x="7305" y="23755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4332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532948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D2AFA-D414-0DCC-4B36-A8781AF6249C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2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9B9151-4FBC-770C-B26E-5F64971A5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/>
              <a:t>Case study: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Optimizing first stage retrieval using reinforcement learning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810354-998D-F6D8-B31D-36B16AB776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397078"/>
            <a:ext cx="5181600" cy="4063844"/>
          </a:xfrm>
          <a:custGeom>
            <a:avLst/>
            <a:gdLst>
              <a:gd name="connsiteX0" fmla="*/ 0 w 5181600"/>
              <a:gd name="connsiteY0" fmla="*/ 0 h 4063844"/>
              <a:gd name="connsiteX1" fmla="*/ 627549 w 5181600"/>
              <a:gd name="connsiteY1" fmla="*/ 0 h 4063844"/>
              <a:gd name="connsiteX2" fmla="*/ 1047835 w 5181600"/>
              <a:gd name="connsiteY2" fmla="*/ 0 h 4063844"/>
              <a:gd name="connsiteX3" fmla="*/ 1675384 w 5181600"/>
              <a:gd name="connsiteY3" fmla="*/ 0 h 4063844"/>
              <a:gd name="connsiteX4" fmla="*/ 2302933 w 5181600"/>
              <a:gd name="connsiteY4" fmla="*/ 0 h 4063844"/>
              <a:gd name="connsiteX5" fmla="*/ 2982299 w 5181600"/>
              <a:gd name="connsiteY5" fmla="*/ 0 h 4063844"/>
              <a:gd name="connsiteX6" fmla="*/ 3609848 w 5181600"/>
              <a:gd name="connsiteY6" fmla="*/ 0 h 4063844"/>
              <a:gd name="connsiteX7" fmla="*/ 4081949 w 5181600"/>
              <a:gd name="connsiteY7" fmla="*/ 0 h 4063844"/>
              <a:gd name="connsiteX8" fmla="*/ 4554051 w 5181600"/>
              <a:gd name="connsiteY8" fmla="*/ 0 h 4063844"/>
              <a:gd name="connsiteX9" fmla="*/ 5181600 w 5181600"/>
              <a:gd name="connsiteY9" fmla="*/ 0 h 4063844"/>
              <a:gd name="connsiteX10" fmla="*/ 5181600 w 5181600"/>
              <a:gd name="connsiteY10" fmla="*/ 458634 h 4063844"/>
              <a:gd name="connsiteX11" fmla="*/ 5181600 w 5181600"/>
              <a:gd name="connsiteY11" fmla="*/ 1120460 h 4063844"/>
              <a:gd name="connsiteX12" fmla="*/ 5181600 w 5181600"/>
              <a:gd name="connsiteY12" fmla="*/ 1782286 h 4063844"/>
              <a:gd name="connsiteX13" fmla="*/ 5181600 w 5181600"/>
              <a:gd name="connsiteY13" fmla="*/ 2403473 h 4063844"/>
              <a:gd name="connsiteX14" fmla="*/ 5181600 w 5181600"/>
              <a:gd name="connsiteY14" fmla="*/ 2902746 h 4063844"/>
              <a:gd name="connsiteX15" fmla="*/ 5181600 w 5181600"/>
              <a:gd name="connsiteY15" fmla="*/ 3361380 h 4063844"/>
              <a:gd name="connsiteX16" fmla="*/ 5181600 w 5181600"/>
              <a:gd name="connsiteY16" fmla="*/ 4063844 h 4063844"/>
              <a:gd name="connsiteX17" fmla="*/ 4709499 w 5181600"/>
              <a:gd name="connsiteY17" fmla="*/ 4063844 h 4063844"/>
              <a:gd name="connsiteX18" fmla="*/ 4030133 w 5181600"/>
              <a:gd name="connsiteY18" fmla="*/ 4063844 h 4063844"/>
              <a:gd name="connsiteX19" fmla="*/ 3454400 w 5181600"/>
              <a:gd name="connsiteY19" fmla="*/ 4063844 h 4063844"/>
              <a:gd name="connsiteX20" fmla="*/ 2878667 w 5181600"/>
              <a:gd name="connsiteY20" fmla="*/ 4063844 h 4063844"/>
              <a:gd name="connsiteX21" fmla="*/ 2251117 w 5181600"/>
              <a:gd name="connsiteY21" fmla="*/ 4063844 h 4063844"/>
              <a:gd name="connsiteX22" fmla="*/ 1727200 w 5181600"/>
              <a:gd name="connsiteY22" fmla="*/ 4063844 h 4063844"/>
              <a:gd name="connsiteX23" fmla="*/ 1099651 w 5181600"/>
              <a:gd name="connsiteY23" fmla="*/ 4063844 h 4063844"/>
              <a:gd name="connsiteX24" fmla="*/ 523917 w 5181600"/>
              <a:gd name="connsiteY24" fmla="*/ 4063844 h 4063844"/>
              <a:gd name="connsiteX25" fmla="*/ 0 w 5181600"/>
              <a:gd name="connsiteY25" fmla="*/ 4063844 h 4063844"/>
              <a:gd name="connsiteX26" fmla="*/ 0 w 5181600"/>
              <a:gd name="connsiteY26" fmla="*/ 3564572 h 4063844"/>
              <a:gd name="connsiteX27" fmla="*/ 0 w 5181600"/>
              <a:gd name="connsiteY27" fmla="*/ 3024661 h 4063844"/>
              <a:gd name="connsiteX28" fmla="*/ 0 w 5181600"/>
              <a:gd name="connsiteY28" fmla="*/ 2444112 h 4063844"/>
              <a:gd name="connsiteX29" fmla="*/ 0 w 5181600"/>
              <a:gd name="connsiteY29" fmla="*/ 1904201 h 4063844"/>
              <a:gd name="connsiteX30" fmla="*/ 0 w 5181600"/>
              <a:gd name="connsiteY30" fmla="*/ 1283014 h 4063844"/>
              <a:gd name="connsiteX31" fmla="*/ 0 w 5181600"/>
              <a:gd name="connsiteY31" fmla="*/ 702464 h 4063844"/>
              <a:gd name="connsiteX32" fmla="*/ 0 w 5181600"/>
              <a:gd name="connsiteY32" fmla="*/ 0 h 40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81600" h="4063844" fill="none" extrusionOk="0">
                <a:moveTo>
                  <a:pt x="0" y="0"/>
                </a:moveTo>
                <a:cubicBezTo>
                  <a:pt x="128771" y="-48303"/>
                  <a:pt x="424453" y="10956"/>
                  <a:pt x="627549" y="0"/>
                </a:cubicBezTo>
                <a:cubicBezTo>
                  <a:pt x="830645" y="-10956"/>
                  <a:pt x="935993" y="17423"/>
                  <a:pt x="1047835" y="0"/>
                </a:cubicBezTo>
                <a:cubicBezTo>
                  <a:pt x="1159677" y="-17423"/>
                  <a:pt x="1534068" y="58738"/>
                  <a:pt x="1675384" y="0"/>
                </a:cubicBezTo>
                <a:cubicBezTo>
                  <a:pt x="1816700" y="-58738"/>
                  <a:pt x="2062004" y="12915"/>
                  <a:pt x="2302933" y="0"/>
                </a:cubicBezTo>
                <a:cubicBezTo>
                  <a:pt x="2543862" y="-12915"/>
                  <a:pt x="2815117" y="35097"/>
                  <a:pt x="2982299" y="0"/>
                </a:cubicBezTo>
                <a:cubicBezTo>
                  <a:pt x="3149481" y="-35097"/>
                  <a:pt x="3318773" y="74011"/>
                  <a:pt x="3609848" y="0"/>
                </a:cubicBezTo>
                <a:cubicBezTo>
                  <a:pt x="3900923" y="-74011"/>
                  <a:pt x="3959596" y="31286"/>
                  <a:pt x="4081949" y="0"/>
                </a:cubicBezTo>
                <a:cubicBezTo>
                  <a:pt x="4204302" y="-31286"/>
                  <a:pt x="4435363" y="39837"/>
                  <a:pt x="4554051" y="0"/>
                </a:cubicBezTo>
                <a:cubicBezTo>
                  <a:pt x="4672739" y="-39837"/>
                  <a:pt x="4908837" y="15332"/>
                  <a:pt x="5181600" y="0"/>
                </a:cubicBezTo>
                <a:cubicBezTo>
                  <a:pt x="5222420" y="205593"/>
                  <a:pt x="5144916" y="268188"/>
                  <a:pt x="5181600" y="458634"/>
                </a:cubicBezTo>
                <a:cubicBezTo>
                  <a:pt x="5218284" y="649080"/>
                  <a:pt x="5147961" y="869718"/>
                  <a:pt x="5181600" y="1120460"/>
                </a:cubicBezTo>
                <a:cubicBezTo>
                  <a:pt x="5215239" y="1371202"/>
                  <a:pt x="5135731" y="1582238"/>
                  <a:pt x="5181600" y="1782286"/>
                </a:cubicBezTo>
                <a:cubicBezTo>
                  <a:pt x="5227469" y="1982334"/>
                  <a:pt x="5108593" y="2234403"/>
                  <a:pt x="5181600" y="2403473"/>
                </a:cubicBezTo>
                <a:cubicBezTo>
                  <a:pt x="5254607" y="2572543"/>
                  <a:pt x="5164804" y="2725502"/>
                  <a:pt x="5181600" y="2902746"/>
                </a:cubicBezTo>
                <a:cubicBezTo>
                  <a:pt x="5198396" y="3079990"/>
                  <a:pt x="5147038" y="3203927"/>
                  <a:pt x="5181600" y="3361380"/>
                </a:cubicBezTo>
                <a:cubicBezTo>
                  <a:pt x="5216162" y="3518833"/>
                  <a:pt x="5141869" y="3795268"/>
                  <a:pt x="5181600" y="4063844"/>
                </a:cubicBezTo>
                <a:cubicBezTo>
                  <a:pt x="4980453" y="4115079"/>
                  <a:pt x="4890261" y="4018474"/>
                  <a:pt x="4709499" y="4063844"/>
                </a:cubicBezTo>
                <a:cubicBezTo>
                  <a:pt x="4528737" y="4109214"/>
                  <a:pt x="4195775" y="3994498"/>
                  <a:pt x="4030133" y="4063844"/>
                </a:cubicBezTo>
                <a:cubicBezTo>
                  <a:pt x="3864491" y="4133190"/>
                  <a:pt x="3601423" y="4023764"/>
                  <a:pt x="3454400" y="4063844"/>
                </a:cubicBezTo>
                <a:cubicBezTo>
                  <a:pt x="3307377" y="4103924"/>
                  <a:pt x="3005746" y="4057350"/>
                  <a:pt x="2878667" y="4063844"/>
                </a:cubicBezTo>
                <a:cubicBezTo>
                  <a:pt x="2751588" y="4070338"/>
                  <a:pt x="2450320" y="4052778"/>
                  <a:pt x="2251117" y="4063844"/>
                </a:cubicBezTo>
                <a:cubicBezTo>
                  <a:pt x="2051914" y="4074910"/>
                  <a:pt x="1977555" y="4033980"/>
                  <a:pt x="1727200" y="4063844"/>
                </a:cubicBezTo>
                <a:cubicBezTo>
                  <a:pt x="1476845" y="4093708"/>
                  <a:pt x="1371089" y="4055360"/>
                  <a:pt x="1099651" y="4063844"/>
                </a:cubicBezTo>
                <a:cubicBezTo>
                  <a:pt x="828213" y="4072328"/>
                  <a:pt x="683460" y="4012875"/>
                  <a:pt x="523917" y="4063844"/>
                </a:cubicBezTo>
                <a:cubicBezTo>
                  <a:pt x="364374" y="4114813"/>
                  <a:pt x="147932" y="4012696"/>
                  <a:pt x="0" y="4063844"/>
                </a:cubicBezTo>
                <a:cubicBezTo>
                  <a:pt x="-47062" y="3867836"/>
                  <a:pt x="21375" y="3745555"/>
                  <a:pt x="0" y="3564572"/>
                </a:cubicBezTo>
                <a:cubicBezTo>
                  <a:pt x="-21375" y="3383589"/>
                  <a:pt x="23450" y="3185003"/>
                  <a:pt x="0" y="3024661"/>
                </a:cubicBezTo>
                <a:cubicBezTo>
                  <a:pt x="-23450" y="2864319"/>
                  <a:pt x="5619" y="2633415"/>
                  <a:pt x="0" y="2444112"/>
                </a:cubicBezTo>
                <a:cubicBezTo>
                  <a:pt x="-5619" y="2254809"/>
                  <a:pt x="43136" y="2038345"/>
                  <a:pt x="0" y="1904201"/>
                </a:cubicBezTo>
                <a:cubicBezTo>
                  <a:pt x="-43136" y="1770057"/>
                  <a:pt x="11595" y="1494520"/>
                  <a:pt x="0" y="1283014"/>
                </a:cubicBezTo>
                <a:cubicBezTo>
                  <a:pt x="-11595" y="1071508"/>
                  <a:pt x="26200" y="882511"/>
                  <a:pt x="0" y="702464"/>
                </a:cubicBezTo>
                <a:cubicBezTo>
                  <a:pt x="-26200" y="522417"/>
                  <a:pt x="1597" y="157386"/>
                  <a:pt x="0" y="0"/>
                </a:cubicBezTo>
                <a:close/>
              </a:path>
              <a:path w="5181600" h="4063844" stroke="0" extrusionOk="0">
                <a:moveTo>
                  <a:pt x="0" y="0"/>
                </a:moveTo>
                <a:cubicBezTo>
                  <a:pt x="146061" y="-34202"/>
                  <a:pt x="330542" y="37621"/>
                  <a:pt x="523917" y="0"/>
                </a:cubicBezTo>
                <a:cubicBezTo>
                  <a:pt x="717292" y="-37621"/>
                  <a:pt x="765699" y="38631"/>
                  <a:pt x="944203" y="0"/>
                </a:cubicBezTo>
                <a:cubicBezTo>
                  <a:pt x="1122707" y="-38631"/>
                  <a:pt x="1284188" y="34029"/>
                  <a:pt x="1416304" y="0"/>
                </a:cubicBezTo>
                <a:cubicBezTo>
                  <a:pt x="1548420" y="-34029"/>
                  <a:pt x="1654872" y="14027"/>
                  <a:pt x="1836589" y="0"/>
                </a:cubicBezTo>
                <a:cubicBezTo>
                  <a:pt x="2018307" y="-14027"/>
                  <a:pt x="2242550" y="72131"/>
                  <a:pt x="2464139" y="0"/>
                </a:cubicBezTo>
                <a:cubicBezTo>
                  <a:pt x="2685728" y="-72131"/>
                  <a:pt x="2784295" y="1664"/>
                  <a:pt x="2884424" y="0"/>
                </a:cubicBezTo>
                <a:cubicBezTo>
                  <a:pt x="2984553" y="-1664"/>
                  <a:pt x="3294459" y="61976"/>
                  <a:pt x="3408341" y="0"/>
                </a:cubicBezTo>
                <a:cubicBezTo>
                  <a:pt x="3522223" y="-61976"/>
                  <a:pt x="3653023" y="29267"/>
                  <a:pt x="3828627" y="0"/>
                </a:cubicBezTo>
                <a:cubicBezTo>
                  <a:pt x="4004231" y="-29267"/>
                  <a:pt x="4253880" y="65761"/>
                  <a:pt x="4404360" y="0"/>
                </a:cubicBezTo>
                <a:cubicBezTo>
                  <a:pt x="4554840" y="-65761"/>
                  <a:pt x="4882668" y="36582"/>
                  <a:pt x="5181600" y="0"/>
                </a:cubicBezTo>
                <a:cubicBezTo>
                  <a:pt x="5237704" y="219153"/>
                  <a:pt x="5153456" y="326776"/>
                  <a:pt x="5181600" y="499272"/>
                </a:cubicBezTo>
                <a:cubicBezTo>
                  <a:pt x="5209744" y="671768"/>
                  <a:pt x="5167317" y="833672"/>
                  <a:pt x="5181600" y="1039183"/>
                </a:cubicBezTo>
                <a:cubicBezTo>
                  <a:pt x="5195883" y="1244694"/>
                  <a:pt x="5135549" y="1274901"/>
                  <a:pt x="5181600" y="1497817"/>
                </a:cubicBezTo>
                <a:cubicBezTo>
                  <a:pt x="5227651" y="1720733"/>
                  <a:pt x="5151137" y="1861061"/>
                  <a:pt x="5181600" y="1997089"/>
                </a:cubicBezTo>
                <a:cubicBezTo>
                  <a:pt x="5212063" y="2133117"/>
                  <a:pt x="5161414" y="2510753"/>
                  <a:pt x="5181600" y="2658915"/>
                </a:cubicBezTo>
                <a:cubicBezTo>
                  <a:pt x="5201786" y="2807077"/>
                  <a:pt x="5157716" y="3078426"/>
                  <a:pt x="5181600" y="3239464"/>
                </a:cubicBezTo>
                <a:cubicBezTo>
                  <a:pt x="5205484" y="3400502"/>
                  <a:pt x="5120929" y="3798680"/>
                  <a:pt x="5181600" y="4063844"/>
                </a:cubicBezTo>
                <a:cubicBezTo>
                  <a:pt x="5070045" y="4067847"/>
                  <a:pt x="4944733" y="4056409"/>
                  <a:pt x="4761315" y="4063844"/>
                </a:cubicBezTo>
                <a:cubicBezTo>
                  <a:pt x="4577897" y="4071279"/>
                  <a:pt x="4521123" y="4016184"/>
                  <a:pt x="4341029" y="4063844"/>
                </a:cubicBezTo>
                <a:cubicBezTo>
                  <a:pt x="4160935" y="4111504"/>
                  <a:pt x="4028982" y="4041399"/>
                  <a:pt x="3920744" y="4063844"/>
                </a:cubicBezTo>
                <a:cubicBezTo>
                  <a:pt x="3812506" y="4086289"/>
                  <a:pt x="3585025" y="4034150"/>
                  <a:pt x="3293195" y="4063844"/>
                </a:cubicBezTo>
                <a:cubicBezTo>
                  <a:pt x="3001365" y="4093538"/>
                  <a:pt x="2986352" y="4051384"/>
                  <a:pt x="2821093" y="4063844"/>
                </a:cubicBezTo>
                <a:cubicBezTo>
                  <a:pt x="2655834" y="4076304"/>
                  <a:pt x="2385292" y="4029464"/>
                  <a:pt x="2141728" y="4063844"/>
                </a:cubicBezTo>
                <a:cubicBezTo>
                  <a:pt x="1898164" y="4098224"/>
                  <a:pt x="1874495" y="4031903"/>
                  <a:pt x="1669627" y="4063844"/>
                </a:cubicBezTo>
                <a:cubicBezTo>
                  <a:pt x="1464759" y="4095785"/>
                  <a:pt x="1216997" y="4045406"/>
                  <a:pt x="990261" y="4063844"/>
                </a:cubicBezTo>
                <a:cubicBezTo>
                  <a:pt x="763525" y="4082282"/>
                  <a:pt x="311717" y="4013469"/>
                  <a:pt x="0" y="4063844"/>
                </a:cubicBezTo>
                <a:cubicBezTo>
                  <a:pt x="-32028" y="3837050"/>
                  <a:pt x="25659" y="3640075"/>
                  <a:pt x="0" y="3523933"/>
                </a:cubicBezTo>
                <a:cubicBezTo>
                  <a:pt x="-25659" y="3407791"/>
                  <a:pt x="35876" y="3078534"/>
                  <a:pt x="0" y="2943384"/>
                </a:cubicBezTo>
                <a:cubicBezTo>
                  <a:pt x="-35876" y="2808234"/>
                  <a:pt x="33880" y="2494394"/>
                  <a:pt x="0" y="2281558"/>
                </a:cubicBezTo>
                <a:cubicBezTo>
                  <a:pt x="-33880" y="2068722"/>
                  <a:pt x="39389" y="1922692"/>
                  <a:pt x="0" y="1660371"/>
                </a:cubicBezTo>
                <a:cubicBezTo>
                  <a:pt x="-39389" y="1398050"/>
                  <a:pt x="52090" y="1286659"/>
                  <a:pt x="0" y="998545"/>
                </a:cubicBezTo>
                <a:cubicBezTo>
                  <a:pt x="-52090" y="710431"/>
                  <a:pt x="73787" y="20708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990233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960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31260-D31D-A7BF-83D7-AE889DF8079C}"/>
              </a:ext>
            </a:extLst>
          </p:cNvPr>
          <p:cNvGrpSpPr/>
          <p:nvPr/>
        </p:nvGrpSpPr>
        <p:grpSpPr>
          <a:xfrm>
            <a:off x="0" y="0"/>
            <a:ext cx="1924549" cy="1340073"/>
            <a:chOff x="9664847" y="157873"/>
            <a:chExt cx="2326897" cy="2326897"/>
          </a:xfrm>
        </p:grpSpPr>
        <p:pic>
          <p:nvPicPr>
            <p:cNvPr id="3" name="Graphic 2" descr="Flip calendar outline">
              <a:extLst>
                <a:ext uri="{FF2B5EF4-FFF2-40B4-BE49-F238E27FC236}">
                  <a16:creationId xmlns:a16="http://schemas.microsoft.com/office/drawing/2014/main" id="{079FAE3D-6DED-CB3F-4EC1-B6710DBB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64847" y="157873"/>
              <a:ext cx="2326897" cy="23268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12954-2DC9-3AD5-B1B0-7BE41D6C5811}"/>
                </a:ext>
              </a:extLst>
            </p:cNvPr>
            <p:cNvSpPr txBox="1"/>
            <p:nvPr/>
          </p:nvSpPr>
          <p:spPr>
            <a:xfrm>
              <a:off x="10260345" y="1210827"/>
              <a:ext cx="1135901" cy="64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2014-16</a:t>
              </a:r>
              <a:endParaRPr lang="en-CA" b="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E3BBFD4-A631-D9FB-EC5D-72FE4FCA5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496" y="109736"/>
            <a:ext cx="4690784" cy="2963756"/>
          </a:xfrm>
          <a:custGeom>
            <a:avLst/>
            <a:gdLst>
              <a:gd name="connsiteX0" fmla="*/ 0 w 4690784"/>
              <a:gd name="connsiteY0" fmla="*/ 0 h 2963756"/>
              <a:gd name="connsiteX1" fmla="*/ 680164 w 4690784"/>
              <a:gd name="connsiteY1" fmla="*/ 0 h 2963756"/>
              <a:gd name="connsiteX2" fmla="*/ 1172696 w 4690784"/>
              <a:gd name="connsiteY2" fmla="*/ 0 h 2963756"/>
              <a:gd name="connsiteX3" fmla="*/ 1618320 w 4690784"/>
              <a:gd name="connsiteY3" fmla="*/ 0 h 2963756"/>
              <a:gd name="connsiteX4" fmla="*/ 2204668 w 4690784"/>
              <a:gd name="connsiteY4" fmla="*/ 0 h 2963756"/>
              <a:gd name="connsiteX5" fmla="*/ 2791016 w 4690784"/>
              <a:gd name="connsiteY5" fmla="*/ 0 h 2963756"/>
              <a:gd name="connsiteX6" fmla="*/ 3330457 w 4690784"/>
              <a:gd name="connsiteY6" fmla="*/ 0 h 2963756"/>
              <a:gd name="connsiteX7" fmla="*/ 3963712 w 4690784"/>
              <a:gd name="connsiteY7" fmla="*/ 0 h 2963756"/>
              <a:gd name="connsiteX8" fmla="*/ 4690784 w 4690784"/>
              <a:gd name="connsiteY8" fmla="*/ 0 h 2963756"/>
              <a:gd name="connsiteX9" fmla="*/ 4690784 w 4690784"/>
              <a:gd name="connsiteY9" fmla="*/ 652026 h 2963756"/>
              <a:gd name="connsiteX10" fmla="*/ 4690784 w 4690784"/>
              <a:gd name="connsiteY10" fmla="*/ 1244778 h 2963756"/>
              <a:gd name="connsiteX11" fmla="*/ 4690784 w 4690784"/>
              <a:gd name="connsiteY11" fmla="*/ 1748616 h 2963756"/>
              <a:gd name="connsiteX12" fmla="*/ 4690784 w 4690784"/>
              <a:gd name="connsiteY12" fmla="*/ 2400642 h 2963756"/>
              <a:gd name="connsiteX13" fmla="*/ 4690784 w 4690784"/>
              <a:gd name="connsiteY13" fmla="*/ 2963756 h 2963756"/>
              <a:gd name="connsiteX14" fmla="*/ 4010620 w 4690784"/>
              <a:gd name="connsiteY14" fmla="*/ 2963756 h 2963756"/>
              <a:gd name="connsiteX15" fmla="*/ 3471180 w 4690784"/>
              <a:gd name="connsiteY15" fmla="*/ 2963756 h 2963756"/>
              <a:gd name="connsiteX16" fmla="*/ 2884832 w 4690784"/>
              <a:gd name="connsiteY16" fmla="*/ 2963756 h 2963756"/>
              <a:gd name="connsiteX17" fmla="*/ 2439208 w 4690784"/>
              <a:gd name="connsiteY17" fmla="*/ 2963756 h 2963756"/>
              <a:gd name="connsiteX18" fmla="*/ 1946675 w 4690784"/>
              <a:gd name="connsiteY18" fmla="*/ 2963756 h 2963756"/>
              <a:gd name="connsiteX19" fmla="*/ 1313420 w 4690784"/>
              <a:gd name="connsiteY19" fmla="*/ 2963756 h 2963756"/>
              <a:gd name="connsiteX20" fmla="*/ 867795 w 4690784"/>
              <a:gd name="connsiteY20" fmla="*/ 2963756 h 2963756"/>
              <a:gd name="connsiteX21" fmla="*/ 0 w 4690784"/>
              <a:gd name="connsiteY21" fmla="*/ 2963756 h 2963756"/>
              <a:gd name="connsiteX22" fmla="*/ 0 w 4690784"/>
              <a:gd name="connsiteY22" fmla="*/ 2459917 h 2963756"/>
              <a:gd name="connsiteX23" fmla="*/ 0 w 4690784"/>
              <a:gd name="connsiteY23" fmla="*/ 1837529 h 2963756"/>
              <a:gd name="connsiteX24" fmla="*/ 0 w 4690784"/>
              <a:gd name="connsiteY24" fmla="*/ 1304053 h 2963756"/>
              <a:gd name="connsiteX25" fmla="*/ 0 w 4690784"/>
              <a:gd name="connsiteY25" fmla="*/ 711301 h 2963756"/>
              <a:gd name="connsiteX26" fmla="*/ 0 w 4690784"/>
              <a:gd name="connsiteY26" fmla="*/ 0 h 296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90784" h="2963756" fill="none" extrusionOk="0">
                <a:moveTo>
                  <a:pt x="0" y="0"/>
                </a:moveTo>
                <a:cubicBezTo>
                  <a:pt x="280680" y="-44746"/>
                  <a:pt x="454251" y="73512"/>
                  <a:pt x="680164" y="0"/>
                </a:cubicBezTo>
                <a:cubicBezTo>
                  <a:pt x="906077" y="-73512"/>
                  <a:pt x="934435" y="35132"/>
                  <a:pt x="1172696" y="0"/>
                </a:cubicBezTo>
                <a:cubicBezTo>
                  <a:pt x="1410957" y="-35132"/>
                  <a:pt x="1499865" y="27486"/>
                  <a:pt x="1618320" y="0"/>
                </a:cubicBezTo>
                <a:cubicBezTo>
                  <a:pt x="1736775" y="-27486"/>
                  <a:pt x="1913414" y="27070"/>
                  <a:pt x="2204668" y="0"/>
                </a:cubicBezTo>
                <a:cubicBezTo>
                  <a:pt x="2495922" y="-27070"/>
                  <a:pt x="2527905" y="16120"/>
                  <a:pt x="2791016" y="0"/>
                </a:cubicBezTo>
                <a:cubicBezTo>
                  <a:pt x="3054127" y="-16120"/>
                  <a:pt x="3201826" y="37916"/>
                  <a:pt x="3330457" y="0"/>
                </a:cubicBezTo>
                <a:cubicBezTo>
                  <a:pt x="3459088" y="-37916"/>
                  <a:pt x="3745833" y="40321"/>
                  <a:pt x="3963712" y="0"/>
                </a:cubicBezTo>
                <a:cubicBezTo>
                  <a:pt x="4181592" y="-40321"/>
                  <a:pt x="4456538" y="3876"/>
                  <a:pt x="4690784" y="0"/>
                </a:cubicBezTo>
                <a:cubicBezTo>
                  <a:pt x="4727105" y="290951"/>
                  <a:pt x="4664329" y="413512"/>
                  <a:pt x="4690784" y="652026"/>
                </a:cubicBezTo>
                <a:cubicBezTo>
                  <a:pt x="4717239" y="890540"/>
                  <a:pt x="4674459" y="960106"/>
                  <a:pt x="4690784" y="1244778"/>
                </a:cubicBezTo>
                <a:cubicBezTo>
                  <a:pt x="4707109" y="1529450"/>
                  <a:pt x="4677431" y="1531483"/>
                  <a:pt x="4690784" y="1748616"/>
                </a:cubicBezTo>
                <a:cubicBezTo>
                  <a:pt x="4704137" y="1965749"/>
                  <a:pt x="4655689" y="2077041"/>
                  <a:pt x="4690784" y="2400642"/>
                </a:cubicBezTo>
                <a:cubicBezTo>
                  <a:pt x="4725879" y="2724243"/>
                  <a:pt x="4681332" y="2743565"/>
                  <a:pt x="4690784" y="2963756"/>
                </a:cubicBezTo>
                <a:cubicBezTo>
                  <a:pt x="4547978" y="3011284"/>
                  <a:pt x="4325517" y="2951006"/>
                  <a:pt x="4010620" y="2963756"/>
                </a:cubicBezTo>
                <a:cubicBezTo>
                  <a:pt x="3695723" y="2976506"/>
                  <a:pt x="3681891" y="2952788"/>
                  <a:pt x="3471180" y="2963756"/>
                </a:cubicBezTo>
                <a:cubicBezTo>
                  <a:pt x="3260469" y="2974724"/>
                  <a:pt x="3071958" y="2905480"/>
                  <a:pt x="2884832" y="2963756"/>
                </a:cubicBezTo>
                <a:cubicBezTo>
                  <a:pt x="2697706" y="3022032"/>
                  <a:pt x="2560381" y="2927683"/>
                  <a:pt x="2439208" y="2963756"/>
                </a:cubicBezTo>
                <a:cubicBezTo>
                  <a:pt x="2318035" y="2999829"/>
                  <a:pt x="2130234" y="2951696"/>
                  <a:pt x="1946675" y="2963756"/>
                </a:cubicBezTo>
                <a:cubicBezTo>
                  <a:pt x="1763116" y="2975816"/>
                  <a:pt x="1617256" y="2892850"/>
                  <a:pt x="1313420" y="2963756"/>
                </a:cubicBezTo>
                <a:cubicBezTo>
                  <a:pt x="1009584" y="3034662"/>
                  <a:pt x="1044105" y="2959635"/>
                  <a:pt x="867795" y="2963756"/>
                </a:cubicBezTo>
                <a:cubicBezTo>
                  <a:pt x="691485" y="2967877"/>
                  <a:pt x="364127" y="2894957"/>
                  <a:pt x="0" y="2963756"/>
                </a:cubicBezTo>
                <a:cubicBezTo>
                  <a:pt x="-11388" y="2853979"/>
                  <a:pt x="30967" y="2638427"/>
                  <a:pt x="0" y="2459917"/>
                </a:cubicBezTo>
                <a:cubicBezTo>
                  <a:pt x="-30967" y="2281407"/>
                  <a:pt x="62142" y="2146798"/>
                  <a:pt x="0" y="1837529"/>
                </a:cubicBezTo>
                <a:cubicBezTo>
                  <a:pt x="-62142" y="1528260"/>
                  <a:pt x="24309" y="1494940"/>
                  <a:pt x="0" y="1304053"/>
                </a:cubicBezTo>
                <a:cubicBezTo>
                  <a:pt x="-24309" y="1113166"/>
                  <a:pt x="35942" y="893849"/>
                  <a:pt x="0" y="711301"/>
                </a:cubicBezTo>
                <a:cubicBezTo>
                  <a:pt x="-35942" y="528753"/>
                  <a:pt x="22003" y="345455"/>
                  <a:pt x="0" y="0"/>
                </a:cubicBezTo>
                <a:close/>
              </a:path>
              <a:path w="4690784" h="2963756" stroke="0" extrusionOk="0">
                <a:moveTo>
                  <a:pt x="0" y="0"/>
                </a:moveTo>
                <a:cubicBezTo>
                  <a:pt x="211298" y="-39399"/>
                  <a:pt x="333362" y="44995"/>
                  <a:pt x="539440" y="0"/>
                </a:cubicBezTo>
                <a:cubicBezTo>
                  <a:pt x="745518" y="-44995"/>
                  <a:pt x="1006036" y="47927"/>
                  <a:pt x="1125788" y="0"/>
                </a:cubicBezTo>
                <a:cubicBezTo>
                  <a:pt x="1245540" y="-47927"/>
                  <a:pt x="1538000" y="33732"/>
                  <a:pt x="1712136" y="0"/>
                </a:cubicBezTo>
                <a:cubicBezTo>
                  <a:pt x="1886272" y="-33732"/>
                  <a:pt x="2079708" y="37334"/>
                  <a:pt x="2392300" y="0"/>
                </a:cubicBezTo>
                <a:cubicBezTo>
                  <a:pt x="2704892" y="-37334"/>
                  <a:pt x="2760050" y="26988"/>
                  <a:pt x="3025556" y="0"/>
                </a:cubicBezTo>
                <a:cubicBezTo>
                  <a:pt x="3291062" y="-26988"/>
                  <a:pt x="3321607" y="45094"/>
                  <a:pt x="3518088" y="0"/>
                </a:cubicBezTo>
                <a:cubicBezTo>
                  <a:pt x="3714569" y="-45094"/>
                  <a:pt x="3968755" y="7670"/>
                  <a:pt x="4104436" y="0"/>
                </a:cubicBezTo>
                <a:cubicBezTo>
                  <a:pt x="4240117" y="-7670"/>
                  <a:pt x="4535508" y="24066"/>
                  <a:pt x="4690784" y="0"/>
                </a:cubicBezTo>
                <a:cubicBezTo>
                  <a:pt x="4727100" y="277547"/>
                  <a:pt x="4688976" y="401686"/>
                  <a:pt x="4690784" y="563114"/>
                </a:cubicBezTo>
                <a:cubicBezTo>
                  <a:pt x="4692592" y="724542"/>
                  <a:pt x="4654582" y="888603"/>
                  <a:pt x="4690784" y="1126227"/>
                </a:cubicBezTo>
                <a:cubicBezTo>
                  <a:pt x="4726986" y="1363851"/>
                  <a:pt x="4669093" y="1478652"/>
                  <a:pt x="4690784" y="1689341"/>
                </a:cubicBezTo>
                <a:cubicBezTo>
                  <a:pt x="4712475" y="1900030"/>
                  <a:pt x="4633176" y="1996284"/>
                  <a:pt x="4690784" y="2282092"/>
                </a:cubicBezTo>
                <a:cubicBezTo>
                  <a:pt x="4748392" y="2567900"/>
                  <a:pt x="4618543" y="2685571"/>
                  <a:pt x="4690784" y="2963756"/>
                </a:cubicBezTo>
                <a:cubicBezTo>
                  <a:pt x="4438546" y="2987526"/>
                  <a:pt x="4343535" y="2922707"/>
                  <a:pt x="4151344" y="2963756"/>
                </a:cubicBezTo>
                <a:cubicBezTo>
                  <a:pt x="3959153" y="3004805"/>
                  <a:pt x="3781799" y="2948261"/>
                  <a:pt x="3658812" y="2963756"/>
                </a:cubicBezTo>
                <a:cubicBezTo>
                  <a:pt x="3535825" y="2979251"/>
                  <a:pt x="3199105" y="2961234"/>
                  <a:pt x="2978648" y="2963756"/>
                </a:cubicBezTo>
                <a:cubicBezTo>
                  <a:pt x="2758191" y="2966278"/>
                  <a:pt x="2651156" y="2923853"/>
                  <a:pt x="2439208" y="2963756"/>
                </a:cubicBezTo>
                <a:cubicBezTo>
                  <a:pt x="2227260" y="3003659"/>
                  <a:pt x="2150615" y="2915423"/>
                  <a:pt x="1993583" y="2963756"/>
                </a:cubicBezTo>
                <a:cubicBezTo>
                  <a:pt x="1836552" y="3012089"/>
                  <a:pt x="1648555" y="2927581"/>
                  <a:pt x="1501051" y="2963756"/>
                </a:cubicBezTo>
                <a:cubicBezTo>
                  <a:pt x="1353547" y="2999931"/>
                  <a:pt x="1113469" y="2929606"/>
                  <a:pt x="961611" y="2963756"/>
                </a:cubicBezTo>
                <a:cubicBezTo>
                  <a:pt x="809753" y="2997906"/>
                  <a:pt x="337061" y="2864345"/>
                  <a:pt x="0" y="2963756"/>
                </a:cubicBezTo>
                <a:cubicBezTo>
                  <a:pt x="-27937" y="2775994"/>
                  <a:pt x="65207" y="2579761"/>
                  <a:pt x="0" y="2371005"/>
                </a:cubicBezTo>
                <a:cubicBezTo>
                  <a:pt x="-65207" y="2162249"/>
                  <a:pt x="11591" y="1990645"/>
                  <a:pt x="0" y="1778254"/>
                </a:cubicBezTo>
                <a:cubicBezTo>
                  <a:pt x="-11591" y="1565863"/>
                  <a:pt x="56506" y="1265399"/>
                  <a:pt x="0" y="1126227"/>
                </a:cubicBezTo>
                <a:cubicBezTo>
                  <a:pt x="-56506" y="987055"/>
                  <a:pt x="31422" y="766290"/>
                  <a:pt x="0" y="563114"/>
                </a:cubicBezTo>
                <a:cubicBezTo>
                  <a:pt x="-31422" y="359938"/>
                  <a:pt x="66067" y="1219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63268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7E7E32-AD58-8076-311C-6482F534A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750" y="109736"/>
            <a:ext cx="4562721" cy="3051572"/>
          </a:xfrm>
          <a:custGeom>
            <a:avLst/>
            <a:gdLst>
              <a:gd name="connsiteX0" fmla="*/ 0 w 4562721"/>
              <a:gd name="connsiteY0" fmla="*/ 0 h 3051572"/>
              <a:gd name="connsiteX1" fmla="*/ 433458 w 4562721"/>
              <a:gd name="connsiteY1" fmla="*/ 0 h 3051572"/>
              <a:gd name="connsiteX2" fmla="*/ 958171 w 4562721"/>
              <a:gd name="connsiteY2" fmla="*/ 0 h 3051572"/>
              <a:gd name="connsiteX3" fmla="*/ 1574139 w 4562721"/>
              <a:gd name="connsiteY3" fmla="*/ 0 h 3051572"/>
              <a:gd name="connsiteX4" fmla="*/ 2190106 w 4562721"/>
              <a:gd name="connsiteY4" fmla="*/ 0 h 3051572"/>
              <a:gd name="connsiteX5" fmla="*/ 2714819 w 4562721"/>
              <a:gd name="connsiteY5" fmla="*/ 0 h 3051572"/>
              <a:gd name="connsiteX6" fmla="*/ 3193905 w 4562721"/>
              <a:gd name="connsiteY6" fmla="*/ 0 h 3051572"/>
              <a:gd name="connsiteX7" fmla="*/ 3764245 w 4562721"/>
              <a:gd name="connsiteY7" fmla="*/ 0 h 3051572"/>
              <a:gd name="connsiteX8" fmla="*/ 4562721 w 4562721"/>
              <a:gd name="connsiteY8" fmla="*/ 0 h 3051572"/>
              <a:gd name="connsiteX9" fmla="*/ 4562721 w 4562721"/>
              <a:gd name="connsiteY9" fmla="*/ 539111 h 3051572"/>
              <a:gd name="connsiteX10" fmla="*/ 4562721 w 4562721"/>
              <a:gd name="connsiteY10" fmla="*/ 1108738 h 3051572"/>
              <a:gd name="connsiteX11" fmla="*/ 4562721 w 4562721"/>
              <a:gd name="connsiteY11" fmla="*/ 1556302 h 3051572"/>
              <a:gd name="connsiteX12" fmla="*/ 4562721 w 4562721"/>
              <a:gd name="connsiteY12" fmla="*/ 2034381 h 3051572"/>
              <a:gd name="connsiteX13" fmla="*/ 4562721 w 4562721"/>
              <a:gd name="connsiteY13" fmla="*/ 2604008 h 3051572"/>
              <a:gd name="connsiteX14" fmla="*/ 4562721 w 4562721"/>
              <a:gd name="connsiteY14" fmla="*/ 3051572 h 3051572"/>
              <a:gd name="connsiteX15" fmla="*/ 4083635 w 4562721"/>
              <a:gd name="connsiteY15" fmla="*/ 3051572 h 3051572"/>
              <a:gd name="connsiteX16" fmla="*/ 3513295 w 4562721"/>
              <a:gd name="connsiteY16" fmla="*/ 3051572 h 3051572"/>
              <a:gd name="connsiteX17" fmla="*/ 2988582 w 4562721"/>
              <a:gd name="connsiteY17" fmla="*/ 3051572 h 3051572"/>
              <a:gd name="connsiteX18" fmla="*/ 2326988 w 4562721"/>
              <a:gd name="connsiteY18" fmla="*/ 3051572 h 3051572"/>
              <a:gd name="connsiteX19" fmla="*/ 1711020 w 4562721"/>
              <a:gd name="connsiteY19" fmla="*/ 3051572 h 3051572"/>
              <a:gd name="connsiteX20" fmla="*/ 1095053 w 4562721"/>
              <a:gd name="connsiteY20" fmla="*/ 3051572 h 3051572"/>
              <a:gd name="connsiteX21" fmla="*/ 570340 w 4562721"/>
              <a:gd name="connsiteY21" fmla="*/ 3051572 h 3051572"/>
              <a:gd name="connsiteX22" fmla="*/ 0 w 4562721"/>
              <a:gd name="connsiteY22" fmla="*/ 3051572 h 3051572"/>
              <a:gd name="connsiteX23" fmla="*/ 0 w 4562721"/>
              <a:gd name="connsiteY23" fmla="*/ 2481945 h 3051572"/>
              <a:gd name="connsiteX24" fmla="*/ 0 w 4562721"/>
              <a:gd name="connsiteY24" fmla="*/ 2003866 h 3051572"/>
              <a:gd name="connsiteX25" fmla="*/ 0 w 4562721"/>
              <a:gd name="connsiteY25" fmla="*/ 1556302 h 3051572"/>
              <a:gd name="connsiteX26" fmla="*/ 0 w 4562721"/>
              <a:gd name="connsiteY26" fmla="*/ 986675 h 3051572"/>
              <a:gd name="connsiteX27" fmla="*/ 0 w 4562721"/>
              <a:gd name="connsiteY27" fmla="*/ 508595 h 3051572"/>
              <a:gd name="connsiteX28" fmla="*/ 0 w 4562721"/>
              <a:gd name="connsiteY28" fmla="*/ 0 h 305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62721" h="3051572" fill="none" extrusionOk="0">
                <a:moveTo>
                  <a:pt x="0" y="0"/>
                </a:moveTo>
                <a:cubicBezTo>
                  <a:pt x="179070" y="-36964"/>
                  <a:pt x="283272" y="5486"/>
                  <a:pt x="433458" y="0"/>
                </a:cubicBezTo>
                <a:cubicBezTo>
                  <a:pt x="583644" y="-5486"/>
                  <a:pt x="841205" y="3804"/>
                  <a:pt x="958171" y="0"/>
                </a:cubicBezTo>
                <a:cubicBezTo>
                  <a:pt x="1075137" y="-3804"/>
                  <a:pt x="1395516" y="43280"/>
                  <a:pt x="1574139" y="0"/>
                </a:cubicBezTo>
                <a:cubicBezTo>
                  <a:pt x="1752762" y="-43280"/>
                  <a:pt x="2008302" y="64367"/>
                  <a:pt x="2190106" y="0"/>
                </a:cubicBezTo>
                <a:cubicBezTo>
                  <a:pt x="2371910" y="-64367"/>
                  <a:pt x="2525083" y="19924"/>
                  <a:pt x="2714819" y="0"/>
                </a:cubicBezTo>
                <a:cubicBezTo>
                  <a:pt x="2904555" y="-19924"/>
                  <a:pt x="3029725" y="3481"/>
                  <a:pt x="3193905" y="0"/>
                </a:cubicBezTo>
                <a:cubicBezTo>
                  <a:pt x="3358085" y="-3481"/>
                  <a:pt x="3630653" y="61089"/>
                  <a:pt x="3764245" y="0"/>
                </a:cubicBezTo>
                <a:cubicBezTo>
                  <a:pt x="3897837" y="-61089"/>
                  <a:pt x="4315032" y="48923"/>
                  <a:pt x="4562721" y="0"/>
                </a:cubicBezTo>
                <a:cubicBezTo>
                  <a:pt x="4618273" y="177911"/>
                  <a:pt x="4552468" y="417774"/>
                  <a:pt x="4562721" y="539111"/>
                </a:cubicBezTo>
                <a:cubicBezTo>
                  <a:pt x="4572974" y="660448"/>
                  <a:pt x="4534543" y="929726"/>
                  <a:pt x="4562721" y="1108738"/>
                </a:cubicBezTo>
                <a:cubicBezTo>
                  <a:pt x="4590899" y="1287750"/>
                  <a:pt x="4528931" y="1347647"/>
                  <a:pt x="4562721" y="1556302"/>
                </a:cubicBezTo>
                <a:cubicBezTo>
                  <a:pt x="4596511" y="1764957"/>
                  <a:pt x="4540190" y="1937326"/>
                  <a:pt x="4562721" y="2034381"/>
                </a:cubicBezTo>
                <a:cubicBezTo>
                  <a:pt x="4585252" y="2131436"/>
                  <a:pt x="4561743" y="2358692"/>
                  <a:pt x="4562721" y="2604008"/>
                </a:cubicBezTo>
                <a:cubicBezTo>
                  <a:pt x="4563699" y="2849324"/>
                  <a:pt x="4540658" y="2831829"/>
                  <a:pt x="4562721" y="3051572"/>
                </a:cubicBezTo>
                <a:cubicBezTo>
                  <a:pt x="4423228" y="3093386"/>
                  <a:pt x="4299935" y="3006875"/>
                  <a:pt x="4083635" y="3051572"/>
                </a:cubicBezTo>
                <a:cubicBezTo>
                  <a:pt x="3867335" y="3096269"/>
                  <a:pt x="3764178" y="3023061"/>
                  <a:pt x="3513295" y="3051572"/>
                </a:cubicBezTo>
                <a:cubicBezTo>
                  <a:pt x="3262412" y="3080083"/>
                  <a:pt x="3133285" y="3019811"/>
                  <a:pt x="2988582" y="3051572"/>
                </a:cubicBezTo>
                <a:cubicBezTo>
                  <a:pt x="2843879" y="3083333"/>
                  <a:pt x="2570682" y="3043495"/>
                  <a:pt x="2326988" y="3051572"/>
                </a:cubicBezTo>
                <a:cubicBezTo>
                  <a:pt x="2083294" y="3059649"/>
                  <a:pt x="1844671" y="3043187"/>
                  <a:pt x="1711020" y="3051572"/>
                </a:cubicBezTo>
                <a:cubicBezTo>
                  <a:pt x="1577369" y="3059957"/>
                  <a:pt x="1397518" y="3023103"/>
                  <a:pt x="1095053" y="3051572"/>
                </a:cubicBezTo>
                <a:cubicBezTo>
                  <a:pt x="792588" y="3080041"/>
                  <a:pt x="819920" y="2988861"/>
                  <a:pt x="570340" y="3051572"/>
                </a:cubicBezTo>
                <a:cubicBezTo>
                  <a:pt x="320760" y="3114283"/>
                  <a:pt x="218741" y="2989349"/>
                  <a:pt x="0" y="3051572"/>
                </a:cubicBezTo>
                <a:cubicBezTo>
                  <a:pt x="-62446" y="2770000"/>
                  <a:pt x="2546" y="2728889"/>
                  <a:pt x="0" y="2481945"/>
                </a:cubicBezTo>
                <a:cubicBezTo>
                  <a:pt x="-2546" y="2235001"/>
                  <a:pt x="24235" y="2158178"/>
                  <a:pt x="0" y="2003866"/>
                </a:cubicBezTo>
                <a:cubicBezTo>
                  <a:pt x="-24235" y="1849554"/>
                  <a:pt x="10652" y="1727310"/>
                  <a:pt x="0" y="1556302"/>
                </a:cubicBezTo>
                <a:cubicBezTo>
                  <a:pt x="-10652" y="1385294"/>
                  <a:pt x="56436" y="1188680"/>
                  <a:pt x="0" y="986675"/>
                </a:cubicBezTo>
                <a:cubicBezTo>
                  <a:pt x="-56436" y="784670"/>
                  <a:pt x="33156" y="689957"/>
                  <a:pt x="0" y="508595"/>
                </a:cubicBezTo>
                <a:cubicBezTo>
                  <a:pt x="-33156" y="327233"/>
                  <a:pt x="30646" y="241525"/>
                  <a:pt x="0" y="0"/>
                </a:cubicBezTo>
                <a:close/>
              </a:path>
              <a:path w="4562721" h="3051572" stroke="0" extrusionOk="0">
                <a:moveTo>
                  <a:pt x="0" y="0"/>
                </a:moveTo>
                <a:cubicBezTo>
                  <a:pt x="214004" y="-18416"/>
                  <a:pt x="340249" y="31567"/>
                  <a:pt x="615967" y="0"/>
                </a:cubicBezTo>
                <a:cubicBezTo>
                  <a:pt x="891685" y="-31567"/>
                  <a:pt x="962180" y="48529"/>
                  <a:pt x="1049426" y="0"/>
                </a:cubicBezTo>
                <a:cubicBezTo>
                  <a:pt x="1136672" y="-48529"/>
                  <a:pt x="1335804" y="31042"/>
                  <a:pt x="1482884" y="0"/>
                </a:cubicBezTo>
                <a:cubicBezTo>
                  <a:pt x="1629964" y="-31042"/>
                  <a:pt x="1885302" y="51217"/>
                  <a:pt x="2098852" y="0"/>
                </a:cubicBezTo>
                <a:cubicBezTo>
                  <a:pt x="2312402" y="-51217"/>
                  <a:pt x="2339098" y="45935"/>
                  <a:pt x="2532310" y="0"/>
                </a:cubicBezTo>
                <a:cubicBezTo>
                  <a:pt x="2725522" y="-45935"/>
                  <a:pt x="2931672" y="2556"/>
                  <a:pt x="3148277" y="0"/>
                </a:cubicBezTo>
                <a:cubicBezTo>
                  <a:pt x="3364882" y="-2556"/>
                  <a:pt x="3657773" y="10783"/>
                  <a:pt x="3809872" y="0"/>
                </a:cubicBezTo>
                <a:cubicBezTo>
                  <a:pt x="3961972" y="-10783"/>
                  <a:pt x="4284912" y="3591"/>
                  <a:pt x="4562721" y="0"/>
                </a:cubicBezTo>
                <a:cubicBezTo>
                  <a:pt x="4602604" y="259392"/>
                  <a:pt x="4508649" y="391057"/>
                  <a:pt x="4562721" y="569627"/>
                </a:cubicBezTo>
                <a:cubicBezTo>
                  <a:pt x="4616793" y="748197"/>
                  <a:pt x="4552682" y="904361"/>
                  <a:pt x="4562721" y="1139254"/>
                </a:cubicBezTo>
                <a:cubicBezTo>
                  <a:pt x="4572760" y="1374147"/>
                  <a:pt x="4561250" y="1466815"/>
                  <a:pt x="4562721" y="1617333"/>
                </a:cubicBezTo>
                <a:cubicBezTo>
                  <a:pt x="4564192" y="1767851"/>
                  <a:pt x="4511141" y="1906581"/>
                  <a:pt x="4562721" y="2064897"/>
                </a:cubicBezTo>
                <a:cubicBezTo>
                  <a:pt x="4614301" y="2223213"/>
                  <a:pt x="4502092" y="2344259"/>
                  <a:pt x="4562721" y="2573492"/>
                </a:cubicBezTo>
                <a:cubicBezTo>
                  <a:pt x="4623350" y="2802726"/>
                  <a:pt x="4550453" y="2888813"/>
                  <a:pt x="4562721" y="3051572"/>
                </a:cubicBezTo>
                <a:cubicBezTo>
                  <a:pt x="4351545" y="3074642"/>
                  <a:pt x="4195733" y="3013960"/>
                  <a:pt x="3946754" y="3051572"/>
                </a:cubicBezTo>
                <a:cubicBezTo>
                  <a:pt x="3697775" y="3089184"/>
                  <a:pt x="3572521" y="3002755"/>
                  <a:pt x="3330786" y="3051572"/>
                </a:cubicBezTo>
                <a:cubicBezTo>
                  <a:pt x="3089051" y="3100389"/>
                  <a:pt x="3053501" y="3040601"/>
                  <a:pt x="2897328" y="3051572"/>
                </a:cubicBezTo>
                <a:cubicBezTo>
                  <a:pt x="2741155" y="3062543"/>
                  <a:pt x="2625719" y="3029958"/>
                  <a:pt x="2463869" y="3051572"/>
                </a:cubicBezTo>
                <a:cubicBezTo>
                  <a:pt x="2302019" y="3073186"/>
                  <a:pt x="2018094" y="3025578"/>
                  <a:pt x="1802275" y="3051572"/>
                </a:cubicBezTo>
                <a:cubicBezTo>
                  <a:pt x="1586456" y="3077566"/>
                  <a:pt x="1374988" y="2998577"/>
                  <a:pt x="1231935" y="3051572"/>
                </a:cubicBezTo>
                <a:cubicBezTo>
                  <a:pt x="1088882" y="3104567"/>
                  <a:pt x="948512" y="3029960"/>
                  <a:pt x="798476" y="3051572"/>
                </a:cubicBezTo>
                <a:cubicBezTo>
                  <a:pt x="648440" y="3073184"/>
                  <a:pt x="259872" y="3046629"/>
                  <a:pt x="0" y="3051572"/>
                </a:cubicBezTo>
                <a:cubicBezTo>
                  <a:pt x="-55714" y="2882615"/>
                  <a:pt x="15524" y="2683127"/>
                  <a:pt x="0" y="2573492"/>
                </a:cubicBezTo>
                <a:cubicBezTo>
                  <a:pt x="-15524" y="2463857"/>
                  <a:pt x="26766" y="2300670"/>
                  <a:pt x="0" y="2034381"/>
                </a:cubicBezTo>
                <a:cubicBezTo>
                  <a:pt x="-26766" y="1768092"/>
                  <a:pt x="46530" y="1709353"/>
                  <a:pt x="0" y="1525786"/>
                </a:cubicBezTo>
                <a:cubicBezTo>
                  <a:pt x="-46530" y="1342219"/>
                  <a:pt x="57307" y="1142271"/>
                  <a:pt x="0" y="1017191"/>
                </a:cubicBezTo>
                <a:cubicBezTo>
                  <a:pt x="-57307" y="892111"/>
                  <a:pt x="26018" y="602918"/>
                  <a:pt x="0" y="478080"/>
                </a:cubicBezTo>
                <a:cubicBezTo>
                  <a:pt x="-26018" y="353242"/>
                  <a:pt x="20555" y="21349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003828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E9435E-9358-22A5-581A-B796DFB6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17" t="43815" r="1553"/>
          <a:stretch/>
        </p:blipFill>
        <p:spPr>
          <a:xfrm>
            <a:off x="3713584" y="1111881"/>
            <a:ext cx="3004446" cy="231711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A707B4-7B40-B21C-F258-B8F208C60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9146" y="1278384"/>
            <a:ext cx="3292854" cy="45863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81A8B-B261-1DA6-D8F6-8F9B6FF1B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747" y="3363131"/>
            <a:ext cx="4551743" cy="3007664"/>
          </a:xfrm>
          <a:custGeom>
            <a:avLst/>
            <a:gdLst>
              <a:gd name="connsiteX0" fmla="*/ 0 w 4551743"/>
              <a:gd name="connsiteY0" fmla="*/ 0 h 3007664"/>
              <a:gd name="connsiteX1" fmla="*/ 614485 w 4551743"/>
              <a:gd name="connsiteY1" fmla="*/ 0 h 3007664"/>
              <a:gd name="connsiteX2" fmla="*/ 1228971 w 4551743"/>
              <a:gd name="connsiteY2" fmla="*/ 0 h 3007664"/>
              <a:gd name="connsiteX3" fmla="*/ 1888973 w 4551743"/>
              <a:gd name="connsiteY3" fmla="*/ 0 h 3007664"/>
              <a:gd name="connsiteX4" fmla="*/ 2366906 w 4551743"/>
              <a:gd name="connsiteY4" fmla="*/ 0 h 3007664"/>
              <a:gd name="connsiteX5" fmla="*/ 2890357 w 4551743"/>
              <a:gd name="connsiteY5" fmla="*/ 0 h 3007664"/>
              <a:gd name="connsiteX6" fmla="*/ 3322772 w 4551743"/>
              <a:gd name="connsiteY6" fmla="*/ 0 h 3007664"/>
              <a:gd name="connsiteX7" fmla="*/ 3891740 w 4551743"/>
              <a:gd name="connsiteY7" fmla="*/ 0 h 3007664"/>
              <a:gd name="connsiteX8" fmla="*/ 4551743 w 4551743"/>
              <a:gd name="connsiteY8" fmla="*/ 0 h 3007664"/>
              <a:gd name="connsiteX9" fmla="*/ 4551743 w 4551743"/>
              <a:gd name="connsiteY9" fmla="*/ 561431 h 3007664"/>
              <a:gd name="connsiteX10" fmla="*/ 4551743 w 4551743"/>
              <a:gd name="connsiteY10" fmla="*/ 1032631 h 3007664"/>
              <a:gd name="connsiteX11" fmla="*/ 4551743 w 4551743"/>
              <a:gd name="connsiteY11" fmla="*/ 1563985 h 3007664"/>
              <a:gd name="connsiteX12" fmla="*/ 4551743 w 4551743"/>
              <a:gd name="connsiteY12" fmla="*/ 2095339 h 3007664"/>
              <a:gd name="connsiteX13" fmla="*/ 4551743 w 4551743"/>
              <a:gd name="connsiteY13" fmla="*/ 2506387 h 3007664"/>
              <a:gd name="connsiteX14" fmla="*/ 4551743 w 4551743"/>
              <a:gd name="connsiteY14" fmla="*/ 3007664 h 3007664"/>
              <a:gd name="connsiteX15" fmla="*/ 4028293 w 4551743"/>
              <a:gd name="connsiteY15" fmla="*/ 3007664 h 3007664"/>
              <a:gd name="connsiteX16" fmla="*/ 3368290 w 4551743"/>
              <a:gd name="connsiteY16" fmla="*/ 3007664 h 3007664"/>
              <a:gd name="connsiteX17" fmla="*/ 2844839 w 4551743"/>
              <a:gd name="connsiteY17" fmla="*/ 3007664 h 3007664"/>
              <a:gd name="connsiteX18" fmla="*/ 2184837 w 4551743"/>
              <a:gd name="connsiteY18" fmla="*/ 3007664 h 3007664"/>
              <a:gd name="connsiteX19" fmla="*/ 1752421 w 4551743"/>
              <a:gd name="connsiteY19" fmla="*/ 3007664 h 3007664"/>
              <a:gd name="connsiteX20" fmla="*/ 1274488 w 4551743"/>
              <a:gd name="connsiteY20" fmla="*/ 3007664 h 3007664"/>
              <a:gd name="connsiteX21" fmla="*/ 660003 w 4551743"/>
              <a:gd name="connsiteY21" fmla="*/ 3007664 h 3007664"/>
              <a:gd name="connsiteX22" fmla="*/ 0 w 4551743"/>
              <a:gd name="connsiteY22" fmla="*/ 3007664 h 3007664"/>
              <a:gd name="connsiteX23" fmla="*/ 0 w 4551743"/>
              <a:gd name="connsiteY23" fmla="*/ 2506387 h 3007664"/>
              <a:gd name="connsiteX24" fmla="*/ 0 w 4551743"/>
              <a:gd name="connsiteY24" fmla="*/ 2095339 h 3007664"/>
              <a:gd name="connsiteX25" fmla="*/ 0 w 4551743"/>
              <a:gd name="connsiteY25" fmla="*/ 1533909 h 3007664"/>
              <a:gd name="connsiteX26" fmla="*/ 0 w 4551743"/>
              <a:gd name="connsiteY26" fmla="*/ 1092785 h 3007664"/>
              <a:gd name="connsiteX27" fmla="*/ 0 w 4551743"/>
              <a:gd name="connsiteY27" fmla="*/ 621584 h 3007664"/>
              <a:gd name="connsiteX28" fmla="*/ 0 w 4551743"/>
              <a:gd name="connsiteY28" fmla="*/ 0 h 30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51743" h="3007664" fill="none" extrusionOk="0">
                <a:moveTo>
                  <a:pt x="0" y="0"/>
                </a:moveTo>
                <a:cubicBezTo>
                  <a:pt x="255870" y="-37621"/>
                  <a:pt x="428177" y="73569"/>
                  <a:pt x="614485" y="0"/>
                </a:cubicBezTo>
                <a:cubicBezTo>
                  <a:pt x="800793" y="-73569"/>
                  <a:pt x="950390" y="70076"/>
                  <a:pt x="1228971" y="0"/>
                </a:cubicBezTo>
                <a:cubicBezTo>
                  <a:pt x="1507552" y="-70076"/>
                  <a:pt x="1639824" y="5861"/>
                  <a:pt x="1888973" y="0"/>
                </a:cubicBezTo>
                <a:cubicBezTo>
                  <a:pt x="2138122" y="-5861"/>
                  <a:pt x="2259956" y="3415"/>
                  <a:pt x="2366906" y="0"/>
                </a:cubicBezTo>
                <a:cubicBezTo>
                  <a:pt x="2473856" y="-3415"/>
                  <a:pt x="2692292" y="56079"/>
                  <a:pt x="2890357" y="0"/>
                </a:cubicBezTo>
                <a:cubicBezTo>
                  <a:pt x="3088422" y="-56079"/>
                  <a:pt x="3210813" y="1077"/>
                  <a:pt x="3322772" y="0"/>
                </a:cubicBezTo>
                <a:cubicBezTo>
                  <a:pt x="3434731" y="-1077"/>
                  <a:pt x="3743630" y="43466"/>
                  <a:pt x="3891740" y="0"/>
                </a:cubicBezTo>
                <a:cubicBezTo>
                  <a:pt x="4039850" y="-43466"/>
                  <a:pt x="4298611" y="36837"/>
                  <a:pt x="4551743" y="0"/>
                </a:cubicBezTo>
                <a:cubicBezTo>
                  <a:pt x="4559811" y="231413"/>
                  <a:pt x="4512768" y="417097"/>
                  <a:pt x="4551743" y="561431"/>
                </a:cubicBezTo>
                <a:cubicBezTo>
                  <a:pt x="4590718" y="705765"/>
                  <a:pt x="4506792" y="837004"/>
                  <a:pt x="4551743" y="1032631"/>
                </a:cubicBezTo>
                <a:cubicBezTo>
                  <a:pt x="4596694" y="1228258"/>
                  <a:pt x="4499060" y="1373367"/>
                  <a:pt x="4551743" y="1563985"/>
                </a:cubicBezTo>
                <a:cubicBezTo>
                  <a:pt x="4604426" y="1754603"/>
                  <a:pt x="4538707" y="1940006"/>
                  <a:pt x="4551743" y="2095339"/>
                </a:cubicBezTo>
                <a:cubicBezTo>
                  <a:pt x="4564779" y="2250672"/>
                  <a:pt x="4519540" y="2375396"/>
                  <a:pt x="4551743" y="2506387"/>
                </a:cubicBezTo>
                <a:cubicBezTo>
                  <a:pt x="4583946" y="2637378"/>
                  <a:pt x="4499764" y="2857029"/>
                  <a:pt x="4551743" y="3007664"/>
                </a:cubicBezTo>
                <a:cubicBezTo>
                  <a:pt x="4302982" y="3065905"/>
                  <a:pt x="4263925" y="2988471"/>
                  <a:pt x="4028293" y="3007664"/>
                </a:cubicBezTo>
                <a:cubicBezTo>
                  <a:pt x="3792661" y="3026857"/>
                  <a:pt x="3553854" y="2957763"/>
                  <a:pt x="3368290" y="3007664"/>
                </a:cubicBezTo>
                <a:cubicBezTo>
                  <a:pt x="3182726" y="3057565"/>
                  <a:pt x="3094828" y="2959040"/>
                  <a:pt x="2844839" y="3007664"/>
                </a:cubicBezTo>
                <a:cubicBezTo>
                  <a:pt x="2594850" y="3056288"/>
                  <a:pt x="2381480" y="2988832"/>
                  <a:pt x="2184837" y="3007664"/>
                </a:cubicBezTo>
                <a:cubicBezTo>
                  <a:pt x="1988194" y="3026496"/>
                  <a:pt x="1841216" y="2980085"/>
                  <a:pt x="1752421" y="3007664"/>
                </a:cubicBezTo>
                <a:cubicBezTo>
                  <a:pt x="1663626" y="3035243"/>
                  <a:pt x="1505612" y="2999494"/>
                  <a:pt x="1274488" y="3007664"/>
                </a:cubicBezTo>
                <a:cubicBezTo>
                  <a:pt x="1043364" y="3015834"/>
                  <a:pt x="845677" y="2970562"/>
                  <a:pt x="660003" y="3007664"/>
                </a:cubicBezTo>
                <a:cubicBezTo>
                  <a:pt x="474330" y="3044766"/>
                  <a:pt x="209974" y="2941340"/>
                  <a:pt x="0" y="3007664"/>
                </a:cubicBezTo>
                <a:cubicBezTo>
                  <a:pt x="-50297" y="2864415"/>
                  <a:pt x="53337" y="2742692"/>
                  <a:pt x="0" y="2506387"/>
                </a:cubicBezTo>
                <a:cubicBezTo>
                  <a:pt x="-53337" y="2270082"/>
                  <a:pt x="4479" y="2230012"/>
                  <a:pt x="0" y="2095339"/>
                </a:cubicBezTo>
                <a:cubicBezTo>
                  <a:pt x="-4479" y="1960666"/>
                  <a:pt x="627" y="1759746"/>
                  <a:pt x="0" y="1533909"/>
                </a:cubicBezTo>
                <a:cubicBezTo>
                  <a:pt x="-627" y="1308072"/>
                  <a:pt x="42473" y="1226077"/>
                  <a:pt x="0" y="1092785"/>
                </a:cubicBezTo>
                <a:cubicBezTo>
                  <a:pt x="-42473" y="959493"/>
                  <a:pt x="34020" y="724415"/>
                  <a:pt x="0" y="621584"/>
                </a:cubicBezTo>
                <a:cubicBezTo>
                  <a:pt x="-34020" y="518753"/>
                  <a:pt x="57476" y="144929"/>
                  <a:pt x="0" y="0"/>
                </a:cubicBezTo>
                <a:close/>
              </a:path>
              <a:path w="4551743" h="3007664" stroke="0" extrusionOk="0">
                <a:moveTo>
                  <a:pt x="0" y="0"/>
                </a:moveTo>
                <a:cubicBezTo>
                  <a:pt x="173014" y="-25288"/>
                  <a:pt x="352233" y="28977"/>
                  <a:pt x="477933" y="0"/>
                </a:cubicBezTo>
                <a:cubicBezTo>
                  <a:pt x="603633" y="-28977"/>
                  <a:pt x="882574" y="42116"/>
                  <a:pt x="1092418" y="0"/>
                </a:cubicBezTo>
                <a:cubicBezTo>
                  <a:pt x="1302263" y="-42116"/>
                  <a:pt x="1502728" y="4257"/>
                  <a:pt x="1752421" y="0"/>
                </a:cubicBezTo>
                <a:cubicBezTo>
                  <a:pt x="2002114" y="-4257"/>
                  <a:pt x="2094838" y="33949"/>
                  <a:pt x="2412424" y="0"/>
                </a:cubicBezTo>
                <a:cubicBezTo>
                  <a:pt x="2730010" y="-33949"/>
                  <a:pt x="2888239" y="61780"/>
                  <a:pt x="3072427" y="0"/>
                </a:cubicBezTo>
                <a:cubicBezTo>
                  <a:pt x="3256615" y="-61780"/>
                  <a:pt x="3347653" y="21898"/>
                  <a:pt x="3550360" y="0"/>
                </a:cubicBezTo>
                <a:cubicBezTo>
                  <a:pt x="3753067" y="-21898"/>
                  <a:pt x="3902236" y="56915"/>
                  <a:pt x="4028293" y="0"/>
                </a:cubicBezTo>
                <a:cubicBezTo>
                  <a:pt x="4154350" y="-56915"/>
                  <a:pt x="4300394" y="42593"/>
                  <a:pt x="4551743" y="0"/>
                </a:cubicBezTo>
                <a:cubicBezTo>
                  <a:pt x="4591019" y="128525"/>
                  <a:pt x="4507655" y="278210"/>
                  <a:pt x="4551743" y="411047"/>
                </a:cubicBezTo>
                <a:cubicBezTo>
                  <a:pt x="4595831" y="543884"/>
                  <a:pt x="4543045" y="717802"/>
                  <a:pt x="4551743" y="942401"/>
                </a:cubicBezTo>
                <a:cubicBezTo>
                  <a:pt x="4560441" y="1167000"/>
                  <a:pt x="4541178" y="1225723"/>
                  <a:pt x="4551743" y="1443679"/>
                </a:cubicBezTo>
                <a:cubicBezTo>
                  <a:pt x="4562308" y="1661635"/>
                  <a:pt x="4526446" y="1746887"/>
                  <a:pt x="4551743" y="1975033"/>
                </a:cubicBezTo>
                <a:cubicBezTo>
                  <a:pt x="4577040" y="2203179"/>
                  <a:pt x="4549449" y="2294492"/>
                  <a:pt x="4551743" y="2416157"/>
                </a:cubicBezTo>
                <a:cubicBezTo>
                  <a:pt x="4554037" y="2537822"/>
                  <a:pt x="4501512" y="2749519"/>
                  <a:pt x="4551743" y="3007664"/>
                </a:cubicBezTo>
                <a:cubicBezTo>
                  <a:pt x="4426300" y="3017961"/>
                  <a:pt x="4247388" y="2978278"/>
                  <a:pt x="4073810" y="3007664"/>
                </a:cubicBezTo>
                <a:cubicBezTo>
                  <a:pt x="3900232" y="3037050"/>
                  <a:pt x="3710576" y="2982502"/>
                  <a:pt x="3595877" y="3007664"/>
                </a:cubicBezTo>
                <a:cubicBezTo>
                  <a:pt x="3481178" y="3032826"/>
                  <a:pt x="3310026" y="2967130"/>
                  <a:pt x="3163461" y="3007664"/>
                </a:cubicBezTo>
                <a:cubicBezTo>
                  <a:pt x="3016896" y="3048198"/>
                  <a:pt x="2904307" y="2976715"/>
                  <a:pt x="2731046" y="3007664"/>
                </a:cubicBezTo>
                <a:cubicBezTo>
                  <a:pt x="2557785" y="3038613"/>
                  <a:pt x="2379176" y="2969954"/>
                  <a:pt x="2253113" y="3007664"/>
                </a:cubicBezTo>
                <a:cubicBezTo>
                  <a:pt x="2127050" y="3045374"/>
                  <a:pt x="1784967" y="2997155"/>
                  <a:pt x="1638627" y="3007664"/>
                </a:cubicBezTo>
                <a:cubicBezTo>
                  <a:pt x="1492287" y="3018173"/>
                  <a:pt x="1329194" y="2941756"/>
                  <a:pt x="1069660" y="3007664"/>
                </a:cubicBezTo>
                <a:cubicBezTo>
                  <a:pt x="810126" y="3073572"/>
                  <a:pt x="315586" y="2968461"/>
                  <a:pt x="0" y="3007664"/>
                </a:cubicBezTo>
                <a:cubicBezTo>
                  <a:pt x="-11216" y="2802106"/>
                  <a:pt x="36705" y="2715874"/>
                  <a:pt x="0" y="2536463"/>
                </a:cubicBezTo>
                <a:cubicBezTo>
                  <a:pt x="-36705" y="2357052"/>
                  <a:pt x="21149" y="2289276"/>
                  <a:pt x="0" y="2065263"/>
                </a:cubicBezTo>
                <a:cubicBezTo>
                  <a:pt x="-21149" y="1841250"/>
                  <a:pt x="12097" y="1779957"/>
                  <a:pt x="0" y="1533909"/>
                </a:cubicBezTo>
                <a:cubicBezTo>
                  <a:pt x="-12097" y="1287861"/>
                  <a:pt x="29070" y="1186873"/>
                  <a:pt x="0" y="1032631"/>
                </a:cubicBezTo>
                <a:cubicBezTo>
                  <a:pt x="-29070" y="878389"/>
                  <a:pt x="44768" y="679449"/>
                  <a:pt x="0" y="531354"/>
                </a:cubicBezTo>
                <a:cubicBezTo>
                  <a:pt x="-44768" y="383259"/>
                  <a:pt x="44026" y="18994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549461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DCB534-9F72-2983-0FFA-0C5A9BF4F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800" y="3763061"/>
            <a:ext cx="4390749" cy="3186953"/>
          </a:xfrm>
          <a:custGeom>
            <a:avLst/>
            <a:gdLst>
              <a:gd name="connsiteX0" fmla="*/ 0 w 4390749"/>
              <a:gd name="connsiteY0" fmla="*/ 0 h 3186953"/>
              <a:gd name="connsiteX1" fmla="*/ 417121 w 4390749"/>
              <a:gd name="connsiteY1" fmla="*/ 0 h 3186953"/>
              <a:gd name="connsiteX2" fmla="*/ 878150 w 4390749"/>
              <a:gd name="connsiteY2" fmla="*/ 0 h 3186953"/>
              <a:gd name="connsiteX3" fmla="*/ 1339178 w 4390749"/>
              <a:gd name="connsiteY3" fmla="*/ 0 h 3186953"/>
              <a:gd name="connsiteX4" fmla="*/ 1888022 w 4390749"/>
              <a:gd name="connsiteY4" fmla="*/ 0 h 3186953"/>
              <a:gd name="connsiteX5" fmla="*/ 2392958 w 4390749"/>
              <a:gd name="connsiteY5" fmla="*/ 0 h 3186953"/>
              <a:gd name="connsiteX6" fmla="*/ 2810079 w 4390749"/>
              <a:gd name="connsiteY6" fmla="*/ 0 h 3186953"/>
              <a:gd name="connsiteX7" fmla="*/ 3402830 w 4390749"/>
              <a:gd name="connsiteY7" fmla="*/ 0 h 3186953"/>
              <a:gd name="connsiteX8" fmla="*/ 4390749 w 4390749"/>
              <a:gd name="connsiteY8" fmla="*/ 0 h 3186953"/>
              <a:gd name="connsiteX9" fmla="*/ 4390749 w 4390749"/>
              <a:gd name="connsiteY9" fmla="*/ 531159 h 3186953"/>
              <a:gd name="connsiteX10" fmla="*/ 4390749 w 4390749"/>
              <a:gd name="connsiteY10" fmla="*/ 966709 h 3186953"/>
              <a:gd name="connsiteX11" fmla="*/ 4390749 w 4390749"/>
              <a:gd name="connsiteY11" fmla="*/ 1529737 h 3186953"/>
              <a:gd name="connsiteX12" fmla="*/ 4390749 w 4390749"/>
              <a:gd name="connsiteY12" fmla="*/ 2124635 h 3186953"/>
              <a:gd name="connsiteX13" fmla="*/ 4390749 w 4390749"/>
              <a:gd name="connsiteY13" fmla="*/ 2560186 h 3186953"/>
              <a:gd name="connsiteX14" fmla="*/ 4390749 w 4390749"/>
              <a:gd name="connsiteY14" fmla="*/ 3186953 h 3186953"/>
              <a:gd name="connsiteX15" fmla="*/ 3885813 w 4390749"/>
              <a:gd name="connsiteY15" fmla="*/ 3186953 h 3186953"/>
              <a:gd name="connsiteX16" fmla="*/ 3249154 w 4390749"/>
              <a:gd name="connsiteY16" fmla="*/ 3186953 h 3186953"/>
              <a:gd name="connsiteX17" fmla="*/ 2700311 w 4390749"/>
              <a:gd name="connsiteY17" fmla="*/ 3186953 h 3186953"/>
              <a:gd name="connsiteX18" fmla="*/ 2063652 w 4390749"/>
              <a:gd name="connsiteY18" fmla="*/ 3186953 h 3186953"/>
              <a:gd name="connsiteX19" fmla="*/ 1426993 w 4390749"/>
              <a:gd name="connsiteY19" fmla="*/ 3186953 h 3186953"/>
              <a:gd name="connsiteX20" fmla="*/ 922057 w 4390749"/>
              <a:gd name="connsiteY20" fmla="*/ 3186953 h 3186953"/>
              <a:gd name="connsiteX21" fmla="*/ 0 w 4390749"/>
              <a:gd name="connsiteY21" fmla="*/ 3186953 h 3186953"/>
              <a:gd name="connsiteX22" fmla="*/ 0 w 4390749"/>
              <a:gd name="connsiteY22" fmla="*/ 2719533 h 3186953"/>
              <a:gd name="connsiteX23" fmla="*/ 0 w 4390749"/>
              <a:gd name="connsiteY23" fmla="*/ 2124635 h 3186953"/>
              <a:gd name="connsiteX24" fmla="*/ 0 w 4390749"/>
              <a:gd name="connsiteY24" fmla="*/ 1657216 h 3186953"/>
              <a:gd name="connsiteX25" fmla="*/ 0 w 4390749"/>
              <a:gd name="connsiteY25" fmla="*/ 1062318 h 3186953"/>
              <a:gd name="connsiteX26" fmla="*/ 0 w 4390749"/>
              <a:gd name="connsiteY26" fmla="*/ 626767 h 3186953"/>
              <a:gd name="connsiteX27" fmla="*/ 0 w 4390749"/>
              <a:gd name="connsiteY27" fmla="*/ 0 h 318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90749" h="3186953" fill="none" extrusionOk="0">
                <a:moveTo>
                  <a:pt x="0" y="0"/>
                </a:moveTo>
                <a:cubicBezTo>
                  <a:pt x="105749" y="-4895"/>
                  <a:pt x="327534" y="35946"/>
                  <a:pt x="417121" y="0"/>
                </a:cubicBezTo>
                <a:cubicBezTo>
                  <a:pt x="506708" y="-35946"/>
                  <a:pt x="773431" y="13572"/>
                  <a:pt x="878150" y="0"/>
                </a:cubicBezTo>
                <a:cubicBezTo>
                  <a:pt x="982869" y="-13572"/>
                  <a:pt x="1159801" y="50650"/>
                  <a:pt x="1339178" y="0"/>
                </a:cubicBezTo>
                <a:cubicBezTo>
                  <a:pt x="1518555" y="-50650"/>
                  <a:pt x="1715702" y="45029"/>
                  <a:pt x="1888022" y="0"/>
                </a:cubicBezTo>
                <a:cubicBezTo>
                  <a:pt x="2060342" y="-45029"/>
                  <a:pt x="2240842" y="20447"/>
                  <a:pt x="2392958" y="0"/>
                </a:cubicBezTo>
                <a:cubicBezTo>
                  <a:pt x="2545074" y="-20447"/>
                  <a:pt x="2703248" y="5751"/>
                  <a:pt x="2810079" y="0"/>
                </a:cubicBezTo>
                <a:cubicBezTo>
                  <a:pt x="2916910" y="-5751"/>
                  <a:pt x="3202101" y="6223"/>
                  <a:pt x="3402830" y="0"/>
                </a:cubicBezTo>
                <a:cubicBezTo>
                  <a:pt x="3603559" y="-6223"/>
                  <a:pt x="3947523" y="15097"/>
                  <a:pt x="4390749" y="0"/>
                </a:cubicBezTo>
                <a:cubicBezTo>
                  <a:pt x="4434285" y="261810"/>
                  <a:pt x="4335324" y="272305"/>
                  <a:pt x="4390749" y="531159"/>
                </a:cubicBezTo>
                <a:cubicBezTo>
                  <a:pt x="4446174" y="790013"/>
                  <a:pt x="4367412" y="815403"/>
                  <a:pt x="4390749" y="966709"/>
                </a:cubicBezTo>
                <a:cubicBezTo>
                  <a:pt x="4414086" y="1118015"/>
                  <a:pt x="4372864" y="1284551"/>
                  <a:pt x="4390749" y="1529737"/>
                </a:cubicBezTo>
                <a:cubicBezTo>
                  <a:pt x="4408634" y="1774923"/>
                  <a:pt x="4355096" y="1860260"/>
                  <a:pt x="4390749" y="2124635"/>
                </a:cubicBezTo>
                <a:cubicBezTo>
                  <a:pt x="4426402" y="2389010"/>
                  <a:pt x="4368107" y="2423958"/>
                  <a:pt x="4390749" y="2560186"/>
                </a:cubicBezTo>
                <a:cubicBezTo>
                  <a:pt x="4413391" y="2696414"/>
                  <a:pt x="4359925" y="2973312"/>
                  <a:pt x="4390749" y="3186953"/>
                </a:cubicBezTo>
                <a:cubicBezTo>
                  <a:pt x="4270546" y="3189284"/>
                  <a:pt x="4111763" y="3137072"/>
                  <a:pt x="3885813" y="3186953"/>
                </a:cubicBezTo>
                <a:cubicBezTo>
                  <a:pt x="3659863" y="3236834"/>
                  <a:pt x="3552646" y="3176010"/>
                  <a:pt x="3249154" y="3186953"/>
                </a:cubicBezTo>
                <a:cubicBezTo>
                  <a:pt x="2945662" y="3197896"/>
                  <a:pt x="2834933" y="3172487"/>
                  <a:pt x="2700311" y="3186953"/>
                </a:cubicBezTo>
                <a:cubicBezTo>
                  <a:pt x="2565689" y="3201419"/>
                  <a:pt x="2228262" y="3160566"/>
                  <a:pt x="2063652" y="3186953"/>
                </a:cubicBezTo>
                <a:cubicBezTo>
                  <a:pt x="1899042" y="3213340"/>
                  <a:pt x="1610634" y="3172599"/>
                  <a:pt x="1426993" y="3186953"/>
                </a:cubicBezTo>
                <a:cubicBezTo>
                  <a:pt x="1243352" y="3201307"/>
                  <a:pt x="1102137" y="3178354"/>
                  <a:pt x="922057" y="3186953"/>
                </a:cubicBezTo>
                <a:cubicBezTo>
                  <a:pt x="741977" y="3195552"/>
                  <a:pt x="452278" y="3177617"/>
                  <a:pt x="0" y="3186953"/>
                </a:cubicBezTo>
                <a:cubicBezTo>
                  <a:pt x="-14580" y="2983833"/>
                  <a:pt x="23461" y="2891889"/>
                  <a:pt x="0" y="2719533"/>
                </a:cubicBezTo>
                <a:cubicBezTo>
                  <a:pt x="-23461" y="2547177"/>
                  <a:pt x="2405" y="2374630"/>
                  <a:pt x="0" y="2124635"/>
                </a:cubicBezTo>
                <a:cubicBezTo>
                  <a:pt x="-2405" y="1874640"/>
                  <a:pt x="14549" y="1776055"/>
                  <a:pt x="0" y="1657216"/>
                </a:cubicBezTo>
                <a:cubicBezTo>
                  <a:pt x="-14549" y="1538377"/>
                  <a:pt x="39295" y="1198502"/>
                  <a:pt x="0" y="1062318"/>
                </a:cubicBezTo>
                <a:cubicBezTo>
                  <a:pt x="-39295" y="926134"/>
                  <a:pt x="12880" y="808607"/>
                  <a:pt x="0" y="626767"/>
                </a:cubicBezTo>
                <a:cubicBezTo>
                  <a:pt x="-12880" y="444927"/>
                  <a:pt x="51530" y="147139"/>
                  <a:pt x="0" y="0"/>
                </a:cubicBezTo>
                <a:close/>
              </a:path>
              <a:path w="4390749" h="3186953" stroke="0" extrusionOk="0">
                <a:moveTo>
                  <a:pt x="0" y="0"/>
                </a:moveTo>
                <a:cubicBezTo>
                  <a:pt x="102556" y="-55864"/>
                  <a:pt x="360976" y="43236"/>
                  <a:pt x="504936" y="0"/>
                </a:cubicBezTo>
                <a:cubicBezTo>
                  <a:pt x="648896" y="-43236"/>
                  <a:pt x="834737" y="13784"/>
                  <a:pt x="1053780" y="0"/>
                </a:cubicBezTo>
                <a:cubicBezTo>
                  <a:pt x="1272823" y="-13784"/>
                  <a:pt x="1441411" y="54070"/>
                  <a:pt x="1558716" y="0"/>
                </a:cubicBezTo>
                <a:cubicBezTo>
                  <a:pt x="1676021" y="-54070"/>
                  <a:pt x="1845391" y="41835"/>
                  <a:pt x="2107560" y="0"/>
                </a:cubicBezTo>
                <a:cubicBezTo>
                  <a:pt x="2369729" y="-41835"/>
                  <a:pt x="2469287" y="11460"/>
                  <a:pt x="2656403" y="0"/>
                </a:cubicBezTo>
                <a:cubicBezTo>
                  <a:pt x="2843519" y="-11460"/>
                  <a:pt x="3043057" y="40455"/>
                  <a:pt x="3249154" y="0"/>
                </a:cubicBezTo>
                <a:cubicBezTo>
                  <a:pt x="3455251" y="-40455"/>
                  <a:pt x="3593459" y="18375"/>
                  <a:pt x="3754090" y="0"/>
                </a:cubicBezTo>
                <a:cubicBezTo>
                  <a:pt x="3914721" y="-18375"/>
                  <a:pt x="4115611" y="56775"/>
                  <a:pt x="4390749" y="0"/>
                </a:cubicBezTo>
                <a:cubicBezTo>
                  <a:pt x="4412772" y="170450"/>
                  <a:pt x="4343585" y="246965"/>
                  <a:pt x="4390749" y="435550"/>
                </a:cubicBezTo>
                <a:cubicBezTo>
                  <a:pt x="4437913" y="624135"/>
                  <a:pt x="4343598" y="754022"/>
                  <a:pt x="4390749" y="966709"/>
                </a:cubicBezTo>
                <a:cubicBezTo>
                  <a:pt x="4437900" y="1179396"/>
                  <a:pt x="4357798" y="1404778"/>
                  <a:pt x="4390749" y="1529737"/>
                </a:cubicBezTo>
                <a:cubicBezTo>
                  <a:pt x="4423700" y="1654696"/>
                  <a:pt x="4381316" y="1866916"/>
                  <a:pt x="4390749" y="1997157"/>
                </a:cubicBezTo>
                <a:cubicBezTo>
                  <a:pt x="4400182" y="2127398"/>
                  <a:pt x="4367427" y="2310269"/>
                  <a:pt x="4390749" y="2528316"/>
                </a:cubicBezTo>
                <a:cubicBezTo>
                  <a:pt x="4414071" y="2746363"/>
                  <a:pt x="4329023" y="2943930"/>
                  <a:pt x="4390749" y="3186953"/>
                </a:cubicBezTo>
                <a:cubicBezTo>
                  <a:pt x="4167172" y="3189133"/>
                  <a:pt x="4040015" y="3175221"/>
                  <a:pt x="3929720" y="3186953"/>
                </a:cubicBezTo>
                <a:cubicBezTo>
                  <a:pt x="3819425" y="3198685"/>
                  <a:pt x="3428633" y="3181981"/>
                  <a:pt x="3293062" y="3186953"/>
                </a:cubicBezTo>
                <a:cubicBezTo>
                  <a:pt x="3157491" y="3191925"/>
                  <a:pt x="2890277" y="3183044"/>
                  <a:pt x="2788126" y="3186953"/>
                </a:cubicBezTo>
                <a:cubicBezTo>
                  <a:pt x="2685975" y="3190862"/>
                  <a:pt x="2469597" y="3131211"/>
                  <a:pt x="2239282" y="3186953"/>
                </a:cubicBezTo>
                <a:cubicBezTo>
                  <a:pt x="2008967" y="3242695"/>
                  <a:pt x="1953507" y="3130285"/>
                  <a:pt x="1734346" y="3186953"/>
                </a:cubicBezTo>
                <a:cubicBezTo>
                  <a:pt x="1515185" y="3243621"/>
                  <a:pt x="1398842" y="3151768"/>
                  <a:pt x="1141595" y="3186953"/>
                </a:cubicBezTo>
                <a:cubicBezTo>
                  <a:pt x="884348" y="3222138"/>
                  <a:pt x="810925" y="3178934"/>
                  <a:pt x="592751" y="3186953"/>
                </a:cubicBezTo>
                <a:cubicBezTo>
                  <a:pt x="374577" y="3194972"/>
                  <a:pt x="134960" y="3166130"/>
                  <a:pt x="0" y="3186953"/>
                </a:cubicBezTo>
                <a:cubicBezTo>
                  <a:pt x="-58399" y="3014410"/>
                  <a:pt x="26966" y="2935061"/>
                  <a:pt x="0" y="2687664"/>
                </a:cubicBezTo>
                <a:cubicBezTo>
                  <a:pt x="-26966" y="2440267"/>
                  <a:pt x="4159" y="2405346"/>
                  <a:pt x="0" y="2188374"/>
                </a:cubicBezTo>
                <a:cubicBezTo>
                  <a:pt x="-4159" y="1971402"/>
                  <a:pt x="30468" y="1904044"/>
                  <a:pt x="0" y="1657216"/>
                </a:cubicBezTo>
                <a:cubicBezTo>
                  <a:pt x="-30468" y="1410388"/>
                  <a:pt x="22173" y="1385132"/>
                  <a:pt x="0" y="1189796"/>
                </a:cubicBezTo>
                <a:cubicBezTo>
                  <a:pt x="-22173" y="994460"/>
                  <a:pt x="17309" y="865262"/>
                  <a:pt x="0" y="690506"/>
                </a:cubicBezTo>
                <a:cubicBezTo>
                  <a:pt x="-17309" y="515750"/>
                  <a:pt x="8900" y="13866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546956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27209D-47C1-40EE-9DD7-165CF03221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169" y="4327840"/>
            <a:ext cx="3448247" cy="38305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E68064-3A72-A843-726F-4B0E6CCB03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7356" y="4744944"/>
            <a:ext cx="1818096" cy="351636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978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581"/>
          <a:stretch/>
        </p:blipFill>
        <p:spPr>
          <a:xfrm>
            <a:off x="922727" y="2973965"/>
            <a:ext cx="10346547" cy="302901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FB1CED-A83B-459F-927C-6D0496AC41FF}"/>
              </a:ext>
            </a:extLst>
          </p:cNvPr>
          <p:cNvSpPr txBox="1">
            <a:spLocks/>
          </p:cNvSpPr>
          <p:nvPr/>
        </p:nvSpPr>
        <p:spPr>
          <a:xfrm>
            <a:off x="352159" y="365125"/>
            <a:ext cx="11487683" cy="2819950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>
                <a:latin typeface="+mj-lt"/>
              </a:rPr>
              <a:t>Large scale IR systems trade-off search result quality and query response time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In Bing, we have </a:t>
            </a:r>
            <a:r>
              <a:rPr lang="en-US" sz="4000"/>
              <a:t>a candidate generation </a:t>
            </a:r>
            <a:r>
              <a:rPr lang="en-US" sz="3400"/>
              <a:t>stage</a:t>
            </a:r>
            <a:r>
              <a:rPr lang="en-US" sz="3400">
                <a:latin typeface="+mj-lt"/>
              </a:rPr>
              <a:t> </a:t>
            </a:r>
            <a:r>
              <a:rPr lang="en-US" sz="3200">
                <a:latin typeface="+mj-lt"/>
              </a:rPr>
              <a:t>followed by </a:t>
            </a:r>
            <a:r>
              <a:rPr lang="en-US" sz="4000"/>
              <a:t>multiple rank and prune stages</a:t>
            </a:r>
            <a:endParaRPr lang="en-US" sz="320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Typically, we apply machine learning in the re-ranking stages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In this work, we explore reinforcement learning for effective and efficient candidate generation</a:t>
            </a:r>
            <a:endParaRPr lang="en-GB" sz="32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D2AFA-D414-0DCC-4B36-A8781AF6249C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463979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EA6CC1B-2324-448C-AE42-CAA99274CCD2}"/>
              </a:ext>
            </a:extLst>
          </p:cNvPr>
          <p:cNvSpPr txBox="1">
            <a:spLocks/>
          </p:cNvSpPr>
          <p:nvPr/>
        </p:nvSpPr>
        <p:spPr>
          <a:xfrm>
            <a:off x="545958" y="365125"/>
            <a:ext cx="11100085" cy="1233798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>
                <a:latin typeface="+mj-lt"/>
              </a:rPr>
              <a:t>In Bing, the index is distributed over multiple machines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>
                <a:latin typeface="+mj-lt"/>
              </a:rPr>
              <a:t>For candidate generation, on each machine the documents are linearly scanned using a match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98923"/>
            <a:ext cx="10346547" cy="4852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58CC0-C5F6-50AB-B88D-5756496BED1F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266651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2504513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209443" y="706234"/>
            <a:ext cx="4463447" cy="5445533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 dirty="0">
                <a:latin typeface="+mj-lt"/>
              </a:rPr>
              <a:t>When a query comes in, it is automatically categorized, and a </a:t>
            </a:r>
            <a:r>
              <a:rPr lang="en-GB" sz="3300" dirty="0">
                <a:latin typeface="+mj-lt"/>
              </a:rPr>
              <a:t>pre-defined match plan is </a:t>
            </a:r>
            <a:r>
              <a:rPr lang="en-GB" sz="3200" dirty="0">
                <a:latin typeface="+mj-lt"/>
              </a:rPr>
              <a:t>selected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 dirty="0">
                <a:latin typeface="+mj-lt"/>
              </a:rPr>
              <a:t>A </a:t>
            </a:r>
            <a:r>
              <a:rPr lang="en-GB" sz="4400" dirty="0"/>
              <a:t>match rule </a:t>
            </a:r>
            <a:r>
              <a:rPr lang="en-GB" sz="3200" dirty="0">
                <a:latin typeface="+mj-lt"/>
              </a:rPr>
              <a:t>defines the condition that a document should satisfy to be selected as a candidate 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 dirty="0">
                <a:latin typeface="+mj-lt"/>
              </a:rPr>
              <a:t>A </a:t>
            </a:r>
            <a:r>
              <a:rPr lang="en-US" sz="4400" dirty="0"/>
              <a:t>match plan </a:t>
            </a:r>
            <a:r>
              <a:rPr lang="en-US" sz="3200" dirty="0">
                <a:latin typeface="+mj-lt"/>
              </a:rPr>
              <a:t>consists of a sequence of match rules, and corresponding stopping criteria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 sz="3200" dirty="0">
                <a:latin typeface="+mj-lt"/>
              </a:rPr>
              <a:t>The </a:t>
            </a:r>
            <a:r>
              <a:rPr lang="en-GB" sz="4400" dirty="0"/>
              <a:t>stopping criteria </a:t>
            </a:r>
            <a:r>
              <a:rPr lang="en-GB" sz="3200" dirty="0">
                <a:latin typeface="+mj-lt"/>
              </a:rPr>
              <a:t>decides when the index scan using a particular match rule should terminate—and if the matching process should continue with the next match rule, or conclude, or reset to the beginning of the index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42794-5124-A96D-59EC-7555A0640984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859676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2504513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209444" y="706234"/>
            <a:ext cx="4229898" cy="544553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Match plans influence the trade-off between effectiveness and efficiency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E.g., long queries with rare intents may require expensive match plans that consider body text and search deeper into the index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>
                <a:latin typeface="+mj-lt"/>
              </a:rPr>
              <a:t>In contrast, for popular navigational queries a shallow scan against URL and title metastreams may be sufficient</a:t>
            </a:r>
            <a:endParaRPr lang="en-GB" sz="32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62E23-8F19-3969-4255-256A71E03199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1399378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1084380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771365" y="3187629"/>
            <a:ext cx="10216760" cy="319273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E.g.,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Query: halloween costumes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>
                <a:latin typeface="+mj-lt"/>
              </a:rPr>
              <a:t>Match rule: mr</a:t>
            </a:r>
            <a:r>
              <a:rPr lang="en-GB" baseline="-25000">
                <a:latin typeface="+mj-lt"/>
              </a:rPr>
              <a:t>A</a:t>
            </a:r>
            <a:r>
              <a:rPr lang="en-GB">
                <a:latin typeface="+mj-lt"/>
              </a:rPr>
              <a:t> → (</a:t>
            </a:r>
            <a:r>
              <a:rPr lang="en-GB" err="1">
                <a:latin typeface="+mj-lt"/>
              </a:rPr>
              <a:t>halloween</a:t>
            </a:r>
            <a:r>
              <a:rPr lang="en-GB">
                <a:latin typeface="+mj-lt"/>
              </a:rPr>
              <a:t> ∈ A|U|B|T ) ∧ (costumes ∈ A|U|B|T )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Q</a:t>
            </a:r>
            <a:r>
              <a:rPr lang="en-GB" err="1">
                <a:latin typeface="+mj-lt"/>
              </a:rPr>
              <a:t>uery</a:t>
            </a:r>
            <a:r>
              <a:rPr lang="en-GB">
                <a:latin typeface="+mj-lt"/>
              </a:rPr>
              <a:t>: </a:t>
            </a:r>
            <a:r>
              <a:rPr lang="en-GB" err="1">
                <a:latin typeface="+mj-lt"/>
              </a:rPr>
              <a:t>facebook</a:t>
            </a:r>
            <a:r>
              <a:rPr lang="en-GB">
                <a:latin typeface="+mj-lt"/>
              </a:rPr>
              <a:t> login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GB">
                <a:solidFill>
                  <a:prstClr val="black"/>
                </a:solidFill>
                <a:latin typeface="Segoe UI Light"/>
              </a:rPr>
              <a:t>Match rule: </a:t>
            </a:r>
            <a:r>
              <a:rPr lang="en-GB" err="1">
                <a:solidFill>
                  <a:prstClr val="black"/>
                </a:solidFill>
                <a:latin typeface="Segoe UI Light"/>
              </a:rPr>
              <a:t>mr</a:t>
            </a:r>
            <a:r>
              <a:rPr lang="en-GB" baseline="-25000" err="1">
                <a:solidFill>
                  <a:prstClr val="black"/>
                </a:solidFill>
                <a:latin typeface="Segoe UI Light"/>
              </a:rPr>
              <a:t>B</a:t>
            </a:r>
            <a:r>
              <a:rPr lang="en-GB">
                <a:solidFill>
                  <a:prstClr val="black"/>
                </a:solidFill>
                <a:latin typeface="Segoe UI Light"/>
              </a:rPr>
              <a:t> → (</a:t>
            </a:r>
            <a:r>
              <a:rPr lang="en-GB" err="1">
                <a:solidFill>
                  <a:prstClr val="black"/>
                </a:solidFill>
                <a:latin typeface="Segoe UI Light"/>
              </a:rPr>
              <a:t>facebook</a:t>
            </a:r>
            <a:r>
              <a:rPr lang="en-GB">
                <a:solidFill>
                  <a:prstClr val="black"/>
                </a:solidFill>
                <a:latin typeface="Segoe UI Light"/>
              </a:rPr>
              <a:t> ∈ U|T )</a:t>
            </a:r>
            <a:endParaRPr lang="en-GB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253D9-077C-E9CB-67C0-E277E290506D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235317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8C977-7CC5-4F70-8818-4A199400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8" r="27328"/>
          <a:stretch/>
        </p:blipFill>
        <p:spPr>
          <a:xfrm>
            <a:off x="4672890" y="1084380"/>
            <a:ext cx="7519110" cy="1848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E388B1-E365-4CB6-9AC2-BB96EBDC65CC}"/>
              </a:ext>
            </a:extLst>
          </p:cNvPr>
          <p:cNvSpPr txBox="1">
            <a:spLocks/>
          </p:cNvSpPr>
          <p:nvPr/>
        </p:nvSpPr>
        <p:spPr>
          <a:xfrm>
            <a:off x="771365" y="3187629"/>
            <a:ext cx="10216760" cy="3192736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GB">
                <a:latin typeface="+mj-lt"/>
              </a:rPr>
              <a:t>During execution, two accumulators are tracked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>
                <a:latin typeface="+mj-lt"/>
              </a:rPr>
              <a:t>  u: the number of blocks accessed from disk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>
                <a:latin typeface="+mj-lt"/>
              </a:rPr>
              <a:t>  v: the cum. number of term matches in all inspected documents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A stopping criteria sets thresholds for each – when either thresholds are met, the scan using that particular match rule terminates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>
                <a:latin typeface="+mj-lt"/>
              </a:rPr>
              <a:t>Matching may then continue with a new match rule, or terminate, or re-start from beginning</a:t>
            </a:r>
            <a:endParaRPr lang="en-GB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73AB6-7AF6-0312-3BD9-F7B40E564C36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3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4003482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AA123ED6-C170-EAB1-B0B9-BF514981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428" y="4677772"/>
            <a:ext cx="3009900" cy="847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B06B5-F487-1CCA-B61C-738CAF11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Optimizing query evaluations using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3A677-4D58-C8D6-CF42-D0A610921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159"/>
            <a:ext cx="5503882" cy="4755376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GB" sz="2000"/>
              <a:t>Learn a policy π</a:t>
            </a:r>
            <a:r>
              <a:rPr lang="en-GB" sz="2000" baseline="-25000"/>
              <a:t>θ</a:t>
            </a:r>
            <a:r>
              <a:rPr lang="en-GB" sz="2000"/>
              <a:t> : S → A which maximizes the cumulative discounted reward R, where γ is the discount rate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en-US" sz="200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We employ table-based Q learning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State space: index blocks accessed (</a:t>
            </a:r>
            <a:r>
              <a:rPr lang="en-US" sz="2000" err="1"/>
              <a:t>u</a:t>
            </a:r>
            <a:r>
              <a:rPr lang="en-US" sz="2000" baseline="-25000" err="1"/>
              <a:t>t</a:t>
            </a:r>
            <a:r>
              <a:rPr lang="en-US" sz="2000"/>
              <a:t>) and term matches (</a:t>
            </a:r>
            <a:r>
              <a:rPr lang="en-US" sz="2000" err="1"/>
              <a:t>v</a:t>
            </a:r>
            <a:r>
              <a:rPr lang="en-US" sz="2000" baseline="-25000" err="1"/>
              <a:t>t</a:t>
            </a:r>
            <a:r>
              <a:rPr lang="en-US" sz="2000"/>
              <a:t>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Action space: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000"/>
              <a:t>Reward function: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GB" sz="1600"/>
              <a:t>g(d</a:t>
            </a:r>
            <a:r>
              <a:rPr lang="en-GB" sz="1600" baseline="-25000"/>
              <a:t>i</a:t>
            </a:r>
            <a:r>
              <a:rPr lang="en-GB" sz="1600"/>
              <a:t>) is the relevance of the </a:t>
            </a:r>
            <a:r>
              <a:rPr lang="en-GB" sz="1600" err="1"/>
              <a:t>i</a:t>
            </a:r>
            <a:r>
              <a:rPr lang="en-GB" sz="1600" baseline="30000" err="1"/>
              <a:t>th</a:t>
            </a:r>
            <a:r>
              <a:rPr lang="en-GB" sz="1600"/>
              <a:t> document estimated based on the subsequent L1 ranker score—considering only top n documents</a:t>
            </a:r>
            <a:endParaRPr lang="en-US" sz="160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C50B65-555E-DC78-392B-95C5E26221A2}"/>
              </a:ext>
            </a:extLst>
          </p:cNvPr>
          <p:cNvGrpSpPr/>
          <p:nvPr/>
        </p:nvGrpSpPr>
        <p:grpSpPr>
          <a:xfrm>
            <a:off x="6264492" y="1871145"/>
            <a:ext cx="5448241" cy="4529398"/>
            <a:chOff x="4977704" y="936151"/>
            <a:chExt cx="6757747" cy="5618057"/>
          </a:xfrm>
        </p:grpSpPr>
        <p:pic>
          <p:nvPicPr>
            <p:cNvPr id="39" name="Graphic 38" descr="Head with Gears">
              <a:extLst>
                <a:ext uri="{FF2B5EF4-FFF2-40B4-BE49-F238E27FC236}">
                  <a16:creationId xmlns:a16="http://schemas.microsoft.com/office/drawing/2014/main" id="{04B86623-B926-62B5-C9DE-1C7D0F05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24811" y="5272647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auge">
              <a:extLst>
                <a:ext uri="{FF2B5EF4-FFF2-40B4-BE49-F238E27FC236}">
                  <a16:creationId xmlns:a16="http://schemas.microsoft.com/office/drawing/2014/main" id="{F4A76F3E-AFCE-CCC5-416F-C417BA876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05737" y="2993235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Ribbon">
              <a:extLst>
                <a:ext uri="{FF2B5EF4-FFF2-40B4-BE49-F238E27FC236}">
                  <a16:creationId xmlns:a16="http://schemas.microsoft.com/office/drawing/2014/main" id="{B4DF5AF6-0DC6-A250-43BC-1325C3BF0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93384" y="3075653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Line Arrow: Straight">
              <a:extLst>
                <a:ext uri="{FF2B5EF4-FFF2-40B4-BE49-F238E27FC236}">
                  <a16:creationId xmlns:a16="http://schemas.microsoft.com/office/drawing/2014/main" id="{267B0B30-4EDC-84D2-95AD-3E05E0064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7812088" y="2297274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Line Arrow: Clockwise curve">
              <a:extLst>
                <a:ext uri="{FF2B5EF4-FFF2-40B4-BE49-F238E27FC236}">
                  <a16:creationId xmlns:a16="http://schemas.microsoft.com/office/drawing/2014/main" id="{0263BE71-5DEB-CB35-EB2E-437E41DC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4500000">
              <a:off x="5688259" y="1570397"/>
              <a:ext cx="1534343" cy="1534343"/>
            </a:xfrm>
            <a:prstGeom prst="rect">
              <a:avLst/>
            </a:prstGeom>
          </p:spPr>
        </p:pic>
        <p:pic>
          <p:nvPicPr>
            <p:cNvPr id="49" name="Graphic 48" descr="Line Arrow: Clockwise curve">
              <a:extLst>
                <a:ext uri="{FF2B5EF4-FFF2-40B4-BE49-F238E27FC236}">
                  <a16:creationId xmlns:a16="http://schemas.microsoft.com/office/drawing/2014/main" id="{37CC2A07-E79A-8D1A-88B0-0C799B7F2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9900000">
              <a:off x="9315663" y="1578334"/>
              <a:ext cx="1534343" cy="1534343"/>
            </a:xfrm>
            <a:prstGeom prst="rect">
              <a:avLst/>
            </a:prstGeom>
          </p:spPr>
        </p:pic>
        <p:pic>
          <p:nvPicPr>
            <p:cNvPr id="51" name="Graphic 50" descr="Line Arrow: Clockwise curve">
              <a:extLst>
                <a:ext uri="{FF2B5EF4-FFF2-40B4-BE49-F238E27FC236}">
                  <a16:creationId xmlns:a16="http://schemas.microsoft.com/office/drawing/2014/main" id="{7F0ABB81-EA74-2DCD-628F-CEC467C4B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5300000">
              <a:off x="9315664" y="4381442"/>
              <a:ext cx="1534343" cy="1534343"/>
            </a:xfrm>
            <a:prstGeom prst="rect">
              <a:avLst/>
            </a:prstGeom>
          </p:spPr>
        </p:pic>
        <p:pic>
          <p:nvPicPr>
            <p:cNvPr id="53" name="Graphic 52" descr="Line Arrow: Straight">
              <a:extLst>
                <a:ext uri="{FF2B5EF4-FFF2-40B4-BE49-F238E27FC236}">
                  <a16:creationId xmlns:a16="http://schemas.microsoft.com/office/drawing/2014/main" id="{67CA80CA-8901-155A-AF16-7A02613BE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7824811" y="4276887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2FA59E-D92F-F2AC-0DC9-CCAF99E1F997}"/>
                </a:ext>
              </a:extLst>
            </p:cNvPr>
            <p:cNvSpPr txBox="1"/>
            <p:nvPr/>
          </p:nvSpPr>
          <p:spPr>
            <a:xfrm>
              <a:off x="7315080" y="936151"/>
              <a:ext cx="1895713" cy="3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index</a:t>
              </a:r>
              <a:endParaRPr lang="en-GB" sz="1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DFE58FC-B629-E6BF-9A42-55AB10F3D4DF}"/>
                </a:ext>
              </a:extLst>
            </p:cNvPr>
            <p:cNvSpPr txBox="1"/>
            <p:nvPr/>
          </p:nvSpPr>
          <p:spPr>
            <a:xfrm>
              <a:off x="4977704" y="3991615"/>
              <a:ext cx="1895713" cy="3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match rule</a:t>
              </a:r>
              <a:endParaRPr lang="en-GB" sz="14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012EADE-0857-2FC2-CA07-9B0ECEFC3FB8}"/>
                </a:ext>
              </a:extLst>
            </p:cNvPr>
            <p:cNvSpPr txBox="1"/>
            <p:nvPr/>
          </p:nvSpPr>
          <p:spPr>
            <a:xfrm>
              <a:off x="9165717" y="3882285"/>
              <a:ext cx="2569734" cy="64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/>
                <a:t>relevance discounted by index blocks accessed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5083F0D-75AD-4A33-9CE7-F7BE43E65E8D}"/>
                </a:ext>
              </a:extLst>
            </p:cNvPr>
            <p:cNvSpPr txBox="1"/>
            <p:nvPr/>
          </p:nvSpPr>
          <p:spPr>
            <a:xfrm>
              <a:off x="7334154" y="6172456"/>
              <a:ext cx="1895713" cy="3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agent</a:t>
              </a:r>
              <a:endParaRPr lang="en-GB" sz="14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39C9BB4-857E-0E70-0870-CF316B5A1699}"/>
                </a:ext>
              </a:extLst>
            </p:cNvPr>
            <p:cNvSpPr txBox="1"/>
            <p:nvPr/>
          </p:nvSpPr>
          <p:spPr>
            <a:xfrm>
              <a:off x="7488492" y="3658552"/>
              <a:ext cx="1516289" cy="64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accumulators(u, v)</a:t>
              </a:r>
              <a:endParaRPr lang="en-GB" sz="1400"/>
            </a:p>
          </p:txBody>
        </p:sp>
        <p:pic>
          <p:nvPicPr>
            <p:cNvPr id="65" name="Graphic 64" descr="Database">
              <a:extLst>
                <a:ext uri="{FF2B5EF4-FFF2-40B4-BE49-F238E27FC236}">
                  <a16:creationId xmlns:a16="http://schemas.microsoft.com/office/drawing/2014/main" id="{6CE0706A-2B35-CA72-6ADC-8C275EF4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89437" y="1290582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Magnifying glass">
              <a:extLst>
                <a:ext uri="{FF2B5EF4-FFF2-40B4-BE49-F238E27FC236}">
                  <a16:creationId xmlns:a16="http://schemas.microsoft.com/office/drawing/2014/main" id="{AB5CE67D-D240-CB7E-52AD-5CBE7F4A1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468361" y="3075596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Line Arrow: Clockwise curve">
              <a:extLst>
                <a:ext uri="{FF2B5EF4-FFF2-40B4-BE49-F238E27FC236}">
                  <a16:creationId xmlns:a16="http://schemas.microsoft.com/office/drawing/2014/main" id="{8295F562-0AF3-ADE0-E6D8-405525613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0700000">
              <a:off x="5713215" y="4389380"/>
              <a:ext cx="1534343" cy="1534343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04808FB-1702-36E3-1D4D-CB87DBA600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9877" y="2319271"/>
            <a:ext cx="3369637" cy="8554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61BB58-951D-916D-19D5-BFFB127FC3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74827" y="4397539"/>
            <a:ext cx="3143712" cy="399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FACB0-AF54-494C-4940-63CF3E4FA204}"/>
              </a:ext>
            </a:extLst>
          </p:cNvPr>
          <p:cNvSpPr txBox="1"/>
          <p:nvPr/>
        </p:nvSpPr>
        <p:spPr>
          <a:xfrm>
            <a:off x="1" y="6596390"/>
            <a:ext cx="12203170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100"/>
              <a:t>Rosset, Jose, Ghosh, Mitra, and Tiwary. </a:t>
            </a:r>
            <a:r>
              <a:rPr lang="en-US" sz="1100">
                <a:hlinkClick r:id="rId19"/>
              </a:rPr>
              <a:t>Optimizing Query Evaluations Using Reinforcement Learning for Web Search</a:t>
            </a:r>
            <a:r>
              <a:rPr lang="en-US" sz="1100"/>
              <a:t>. In Proc. SIGIR. (2018)</a:t>
            </a:r>
          </a:p>
        </p:txBody>
      </p:sp>
    </p:spTree>
    <p:extLst>
      <p:ext uri="{BB962C8B-B14F-4D97-AF65-F5344CB8AC3E}">
        <p14:creationId xmlns:p14="http://schemas.microsoft.com/office/powerpoint/2010/main" val="2572808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24AF-2DA5-48B1-AE05-AD5713ED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Search as a mediator of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FA095-2F91-4388-AF23-90176FE5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2430"/>
            <a:ext cx="5251316" cy="42397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dirty="0"/>
              <a:t>Traditional IR is concerned with ranking items according to relevance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dirty="0"/>
              <a:t>These information access systems deployed at web-scale mediate what information / items gets exposure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dirty="0"/>
              <a:t>In many search scenarios it may be more appropriate to optimize for exposure rather than rank-based metrics; it may also allow us to move towards richer presentation schemes beyond ranked lists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dirty="0"/>
              <a:t>Also, important in the context of fair ranking!</a:t>
            </a:r>
          </a:p>
        </p:txBody>
      </p:sp>
      <p:pic>
        <p:nvPicPr>
          <p:cNvPr id="5" name="Picture 4" descr="Old woman working in kitchen">
            <a:extLst>
              <a:ext uri="{FF2B5EF4-FFF2-40B4-BE49-F238E27FC236}">
                <a16:creationId xmlns:a16="http://schemas.microsoft.com/office/drawing/2014/main" id="{681A7C86-45B2-4F16-A31D-B0CC9CCE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r="21018"/>
          <a:stretch/>
        </p:blipFill>
        <p:spPr>
          <a:xfrm>
            <a:off x="6234894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1846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83CF-FE38-4AF5-998C-2A9E0B91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ranking and expected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D295D-F373-4F97-BE1E-AEE99C629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17717"/>
            <a:ext cx="10515600" cy="24591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1700" dirty="0"/>
              <a:t>In recommendation, Diaz et al. (2020) define a stochastic ranking policy 𝜋</a:t>
            </a:r>
            <a:r>
              <a:rPr lang="en-US" sz="1700" baseline="-25000" dirty="0"/>
              <a:t>𝑢</a:t>
            </a:r>
            <a:r>
              <a:rPr lang="en-US" sz="1700" dirty="0"/>
              <a:t>, conditioned on user 𝑢 ∈ U, as a probability distribution over all permutations of items in the collection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1700" dirty="0"/>
              <a:t>The expected exposure of an item </a:t>
            </a:r>
            <a:r>
              <a:rPr lang="en-US" sz="1700" b="0" i="0" u="none" strike="noStrike" baseline="0" dirty="0">
                <a:latin typeface="LibertineMathMI"/>
              </a:rPr>
              <a:t>𝑑 </a:t>
            </a:r>
            <a:r>
              <a:rPr lang="en-US" sz="1700" dirty="0"/>
              <a:t>for user </a:t>
            </a:r>
            <a:r>
              <a:rPr lang="en-US" sz="1700" b="0" i="0" u="none" strike="noStrike" baseline="0" dirty="0">
                <a:latin typeface="LibertineMathMI"/>
              </a:rPr>
              <a:t>𝑢 </a:t>
            </a:r>
            <a:r>
              <a:rPr lang="en-US" sz="1700" dirty="0"/>
              <a:t>can then be computed as follows: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US" sz="1700" dirty="0"/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1700" dirty="0"/>
              <a:t>Here, 𝑝(𝜖|𝑑,𝜎) can be computed using a user browsing model like RBP as discussed previously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3537D-CF8A-4AF3-95BF-2B3BED148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592" y="5239830"/>
            <a:ext cx="3834816" cy="488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42E78-2CE2-2E12-C515-97D288B2564A}"/>
              </a:ext>
            </a:extLst>
          </p:cNvPr>
          <p:cNvSpPr txBox="1"/>
          <p:nvPr/>
        </p:nvSpPr>
        <p:spPr>
          <a:xfrm>
            <a:off x="0" y="6396335"/>
            <a:ext cx="1219200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lvl="0" algn="r" defTabSz="914400">
              <a:defRPr/>
            </a:pPr>
            <a:r>
              <a:rPr lang="en-US" sz="1200" dirty="0"/>
              <a:t>Diaz, Mitra, Ekstrand, Biega, and Carterette. </a:t>
            </a:r>
            <a:r>
              <a:rPr lang="en-US" sz="1200" dirty="0">
                <a:hlinkClick r:id="rId3"/>
              </a:rPr>
              <a:t>Evaluating stochastic rankings with expected exposure</a:t>
            </a:r>
            <a:r>
              <a:rPr lang="en-US" sz="1200" dirty="0"/>
              <a:t>. In Proc. CIKM. </a:t>
            </a:r>
            <a:r>
              <a:rPr lang="en-US" sz="1200" b="1" dirty="0"/>
              <a:t>Best full paper honorable mention</a:t>
            </a:r>
            <a:r>
              <a:rPr lang="en-US" sz="1200" dirty="0"/>
              <a:t>. (2020)</a:t>
            </a:r>
          </a:p>
          <a:p>
            <a:pPr lvl="0" algn="r" defTabSz="914400">
              <a:defRPr/>
            </a:pPr>
            <a:r>
              <a:rPr lang="en-US" sz="1200" dirty="0"/>
              <a:t>Wu*, Mitra*, Ma, Diaz, and Liu (*equal contributions). </a:t>
            </a:r>
            <a:r>
              <a:rPr lang="en-US" sz="1200" dirty="0">
                <a:hlinkClick r:id="rId4"/>
              </a:rPr>
              <a:t>Joint Multisided Exposure Fairness for Recommendation</a:t>
            </a:r>
            <a:r>
              <a:rPr lang="en-US" sz="1200" dirty="0"/>
              <a:t>. In Proc. SIGIR. (2022)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35F6F6-AAE6-B01D-5805-892FC9A39265}"/>
              </a:ext>
            </a:extLst>
          </p:cNvPr>
          <p:cNvSpPr txBox="1">
            <a:spLocks/>
          </p:cNvSpPr>
          <p:nvPr/>
        </p:nvSpPr>
        <p:spPr>
          <a:xfrm>
            <a:off x="838200" y="1557543"/>
            <a:ext cx="10515600" cy="729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/>
              <a:t>A stochastic ranking model samples a ranking from a probability distribution over all possible permutations of items in the collection—i.e., for the same intent it returns a slightly different ranking on each impression</a:t>
            </a:r>
            <a:endParaRPr lang="en-GB" sz="1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7EECFF-EFF7-719A-B4E1-4C9CD4F0A8D1}"/>
              </a:ext>
            </a:extLst>
          </p:cNvPr>
          <p:cNvGrpSpPr/>
          <p:nvPr/>
        </p:nvGrpSpPr>
        <p:grpSpPr>
          <a:xfrm>
            <a:off x="439647" y="2293198"/>
            <a:ext cx="11312706" cy="1488892"/>
            <a:chOff x="439647" y="2613939"/>
            <a:chExt cx="11312706" cy="148889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3DD702C-5DED-5BD3-E4F2-70CA80238C06}"/>
                </a:ext>
              </a:extLst>
            </p:cNvPr>
            <p:cNvSpPr/>
            <p:nvPr/>
          </p:nvSpPr>
          <p:spPr>
            <a:xfrm>
              <a:off x="439647" y="2613939"/>
              <a:ext cx="11312706" cy="1488892"/>
            </a:xfrm>
            <a:prstGeom prst="roundRect">
              <a:avLst>
                <a:gd name="adj" fmla="val 10236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7537BB2-CF46-9D3D-EBCA-59C6D0A267B6}"/>
                </a:ext>
              </a:extLst>
            </p:cNvPr>
            <p:cNvGrpSpPr/>
            <p:nvPr/>
          </p:nvGrpSpPr>
          <p:grpSpPr>
            <a:xfrm>
              <a:off x="526487" y="2735841"/>
              <a:ext cx="11139027" cy="1248313"/>
              <a:chOff x="836462" y="3051810"/>
              <a:chExt cx="11139027" cy="124831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831086A-7E08-5812-674F-64BFA59E7721}"/>
                  </a:ext>
                </a:extLst>
              </p:cNvPr>
              <p:cNvGrpSpPr/>
              <p:nvPr/>
            </p:nvGrpSpPr>
            <p:grpSpPr>
              <a:xfrm>
                <a:off x="836462" y="3051810"/>
                <a:ext cx="2743543" cy="1236571"/>
                <a:chOff x="836462" y="3051810"/>
                <a:chExt cx="2743543" cy="1236571"/>
              </a:xfrm>
            </p:grpSpPr>
            <p:pic>
              <p:nvPicPr>
                <p:cNvPr id="67" name="Content Placeholder 9" descr="Database">
                  <a:extLst>
                    <a:ext uri="{FF2B5EF4-FFF2-40B4-BE49-F238E27FC236}">
                      <a16:creationId xmlns:a16="http://schemas.microsoft.com/office/drawing/2014/main" id="{5D989DC5-20D5-1307-ACB9-CE6C97C74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9396" y="3287824"/>
                  <a:ext cx="550609" cy="550609"/>
                </a:xfrm>
                <a:prstGeom prst="rect">
                  <a:avLst/>
                </a:prstGeom>
              </p:spPr>
            </p:pic>
            <p:pic>
              <p:nvPicPr>
                <p:cNvPr id="68" name="Graphic 67" descr="Female Profile">
                  <a:extLst>
                    <a:ext uri="{FF2B5EF4-FFF2-40B4-BE49-F238E27FC236}">
                      <a16:creationId xmlns:a16="http://schemas.microsoft.com/office/drawing/2014/main" id="{3C988FA9-B833-C830-7042-94AEA46354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6462" y="3287825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4CE83B31-EE76-3653-FB6E-9DBCD9A9B3E1}"/>
                    </a:ext>
                  </a:extLst>
                </p:cNvPr>
                <p:cNvGrpSpPr/>
                <p:nvPr/>
              </p:nvGrpSpPr>
              <p:grpSpPr>
                <a:xfrm>
                  <a:off x="1356756" y="3051810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2457FC32-76B6-F566-E38B-553D120DCE1C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1843EBFE-AF14-14B3-4A4C-4E5FC6AE6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0A8E9308-FCAC-1938-03C7-B4429453B322}"/>
                    </a:ext>
                  </a:extLst>
                </p:cNvPr>
                <p:cNvGrpSpPr/>
                <p:nvPr/>
              </p:nvGrpSpPr>
              <p:grpSpPr>
                <a:xfrm>
                  <a:off x="1973648" y="3622928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DFD79EC8-F92E-2DBF-6636-5CAC69CF4B91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65A249D1-0BDC-79FC-E73D-ECD5F6DCA8CF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A5398600-6BAE-44B4-CDC7-1FF848AC39BD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5763B644-BBFE-D806-2D1C-09C1DC25F3A4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813B1EAD-3B1A-E3DA-4E6B-E6B56FE2CCD4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FE0F2DB5-E670-CC41-F350-3D133A2FECDE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B8C65579-DD49-8FEE-01E2-39243DAED5D1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71" name="Connector: Elbow 70">
                  <a:extLst>
                    <a:ext uri="{FF2B5EF4-FFF2-40B4-BE49-F238E27FC236}">
                      <a16:creationId xmlns:a16="http://schemas.microsoft.com/office/drawing/2014/main" id="{0D1F686A-4D4F-683C-42C5-0272306CBCAA}"/>
                    </a:ext>
                  </a:extLst>
                </p:cNvPr>
                <p:cNvCxnSpPr>
                  <a:stCxn id="68" idx="0"/>
                  <a:endCxn id="82" idx="1"/>
                </p:cNvCxnSpPr>
                <p:nvPr/>
              </p:nvCxnSpPr>
              <p:spPr>
                <a:xfrm rot="5400000" flipH="1" flipV="1">
                  <a:off x="1177809" y="3108879"/>
                  <a:ext cx="112904" cy="244989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or: Elbow 71">
                  <a:extLst>
                    <a:ext uri="{FF2B5EF4-FFF2-40B4-BE49-F238E27FC236}">
                      <a16:creationId xmlns:a16="http://schemas.microsoft.com/office/drawing/2014/main" id="{64B3EDF4-17BC-0E4C-C90B-7B5BFCCC39CB}"/>
                    </a:ext>
                  </a:extLst>
                </p:cNvPr>
                <p:cNvCxnSpPr>
                  <a:cxnSpLocks/>
                  <a:stCxn id="83" idx="3"/>
                  <a:endCxn id="67" idx="0"/>
                </p:cNvCxnSpPr>
                <p:nvPr/>
              </p:nvCxnSpPr>
              <p:spPr>
                <a:xfrm>
                  <a:off x="2999081" y="3174920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or: Elbow 72">
                  <a:extLst>
                    <a:ext uri="{FF2B5EF4-FFF2-40B4-BE49-F238E27FC236}">
                      <a16:creationId xmlns:a16="http://schemas.microsoft.com/office/drawing/2014/main" id="{C3DFD82D-2E47-E80A-1A20-3742C0769C6F}"/>
                    </a:ext>
                  </a:extLst>
                </p:cNvPr>
                <p:cNvCxnSpPr>
                  <a:cxnSpLocks/>
                  <a:stCxn id="67" idx="2"/>
                  <a:endCxn id="75" idx="3"/>
                </p:cNvCxnSpPr>
                <p:nvPr/>
              </p:nvCxnSpPr>
              <p:spPr>
                <a:xfrm rot="5400000">
                  <a:off x="2815148" y="3466102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or: Elbow 73">
                  <a:extLst>
                    <a:ext uri="{FF2B5EF4-FFF2-40B4-BE49-F238E27FC236}">
                      <a16:creationId xmlns:a16="http://schemas.microsoft.com/office/drawing/2014/main" id="{F71B8E0B-F649-DD46-EA98-0D109591E902}"/>
                    </a:ext>
                  </a:extLst>
                </p:cNvPr>
                <p:cNvCxnSpPr>
                  <a:cxnSpLocks/>
                  <a:stCxn id="75" idx="1"/>
                  <a:endCxn id="68" idx="2"/>
                </p:cNvCxnSpPr>
                <p:nvPr/>
              </p:nvCxnSpPr>
              <p:spPr>
                <a:xfrm rot="10800000">
                  <a:off x="1111768" y="3838435"/>
                  <a:ext cx="861881" cy="117221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0599A13-4410-077E-06A3-8D640503FDC2}"/>
                  </a:ext>
                </a:extLst>
              </p:cNvPr>
              <p:cNvGrpSpPr/>
              <p:nvPr/>
            </p:nvGrpSpPr>
            <p:grpSpPr>
              <a:xfrm>
                <a:off x="9233913" y="3063552"/>
                <a:ext cx="2741576" cy="1236571"/>
                <a:chOff x="9233913" y="3063552"/>
                <a:chExt cx="2741576" cy="1236571"/>
              </a:xfrm>
            </p:grpSpPr>
            <p:pic>
              <p:nvPicPr>
                <p:cNvPr id="50" name="Content Placeholder 9" descr="Database">
                  <a:extLst>
                    <a:ext uri="{FF2B5EF4-FFF2-40B4-BE49-F238E27FC236}">
                      <a16:creationId xmlns:a16="http://schemas.microsoft.com/office/drawing/2014/main" id="{A3FFC0AA-AF42-2C8C-4275-8C8F5B288B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24880" y="3299566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5A9A387-E718-43A9-08C3-467DB2F58280}"/>
                    </a:ext>
                  </a:extLst>
                </p:cNvPr>
                <p:cNvGrpSpPr/>
                <p:nvPr/>
              </p:nvGrpSpPr>
              <p:grpSpPr>
                <a:xfrm>
                  <a:off x="9752240" y="3063552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5EC54CE1-D252-EC51-F303-E998C71211D2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7AEA4AFE-F191-2E9E-CB77-616C4D7138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EE447F6-188E-FE26-AF9D-C44FED4D7370}"/>
                    </a:ext>
                  </a:extLst>
                </p:cNvPr>
                <p:cNvGrpSpPr/>
                <p:nvPr/>
              </p:nvGrpSpPr>
              <p:grpSpPr>
                <a:xfrm>
                  <a:off x="10369132" y="3634670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36BA479B-3793-3E7F-FD67-13BEBD9111A1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DB5C96AC-17A7-BF65-8884-B7416E2F56A0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CC37C68A-A35B-04EF-35F3-5B14210AF497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26DD4C7-8389-59CA-4C40-24F9B4C9E18F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45DD0ECB-E34C-2610-F867-772B42D35396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EEC2BF6-B100-BEF3-1AA4-9989C54285A6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4B7FCEC0-0A22-5FF9-9564-7B151FE47D83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53" name="Connector: Elbow 52">
                  <a:extLst>
                    <a:ext uri="{FF2B5EF4-FFF2-40B4-BE49-F238E27FC236}">
                      <a16:creationId xmlns:a16="http://schemas.microsoft.com/office/drawing/2014/main" id="{5EF33213-93BF-1220-3573-0A1A6544BF34}"/>
                    </a:ext>
                  </a:extLst>
                </p:cNvPr>
                <p:cNvCxnSpPr>
                  <a:cxnSpLocks/>
                  <a:stCxn id="57" idx="0"/>
                  <a:endCxn id="65" idx="1"/>
                </p:cNvCxnSpPr>
                <p:nvPr/>
              </p:nvCxnSpPr>
              <p:spPr>
                <a:xfrm rot="5400000" flipH="1" flipV="1">
                  <a:off x="9573785" y="3121112"/>
                  <a:ext cx="112903" cy="244007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or: Elbow 53">
                  <a:extLst>
                    <a:ext uri="{FF2B5EF4-FFF2-40B4-BE49-F238E27FC236}">
                      <a16:creationId xmlns:a16="http://schemas.microsoft.com/office/drawing/2014/main" id="{159F8718-EDEF-D044-95C6-162BF5DABDDA}"/>
                    </a:ext>
                  </a:extLst>
                </p:cNvPr>
                <p:cNvCxnSpPr>
                  <a:cxnSpLocks/>
                  <a:stCxn id="66" idx="3"/>
                  <a:endCxn id="50" idx="0"/>
                </p:cNvCxnSpPr>
                <p:nvPr/>
              </p:nvCxnSpPr>
              <p:spPr>
                <a:xfrm>
                  <a:off x="11394565" y="3186662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or: Elbow 54">
                  <a:extLst>
                    <a:ext uri="{FF2B5EF4-FFF2-40B4-BE49-F238E27FC236}">
                      <a16:creationId xmlns:a16="http://schemas.microsoft.com/office/drawing/2014/main" id="{5D803315-9CA8-5231-969D-16CACD6D99A2}"/>
                    </a:ext>
                  </a:extLst>
                </p:cNvPr>
                <p:cNvCxnSpPr>
                  <a:cxnSpLocks/>
                  <a:stCxn id="50" idx="2"/>
                  <a:endCxn id="58" idx="3"/>
                </p:cNvCxnSpPr>
                <p:nvPr/>
              </p:nvCxnSpPr>
              <p:spPr>
                <a:xfrm rot="5400000">
                  <a:off x="11210632" y="3477844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or: Elbow 55">
                  <a:extLst>
                    <a:ext uri="{FF2B5EF4-FFF2-40B4-BE49-F238E27FC236}">
                      <a16:creationId xmlns:a16="http://schemas.microsoft.com/office/drawing/2014/main" id="{42E44A91-6547-26B6-0FCD-C2B941690CB3}"/>
                    </a:ext>
                  </a:extLst>
                </p:cNvPr>
                <p:cNvCxnSpPr>
                  <a:cxnSpLocks/>
                  <a:stCxn id="58" idx="1"/>
                  <a:endCxn id="57" idx="2"/>
                </p:cNvCxnSpPr>
                <p:nvPr/>
              </p:nvCxnSpPr>
              <p:spPr>
                <a:xfrm rot="10800000">
                  <a:off x="9508234" y="3848207"/>
                  <a:ext cx="860899" cy="119191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7" name="Graphic 56" descr="Office worker male">
                  <a:extLst>
                    <a:ext uri="{FF2B5EF4-FFF2-40B4-BE49-F238E27FC236}">
                      <a16:creationId xmlns:a16="http://schemas.microsoft.com/office/drawing/2014/main" id="{72990CA3-D092-72DD-0FBA-C7293345C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3913" y="3299566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6EB9DFB-77E1-8EB6-3944-84D1539529FA}"/>
                  </a:ext>
                </a:extLst>
              </p:cNvPr>
              <p:cNvGrpSpPr/>
              <p:nvPr/>
            </p:nvGrpSpPr>
            <p:grpSpPr>
              <a:xfrm>
                <a:off x="6436867" y="3061398"/>
                <a:ext cx="2742562" cy="1236571"/>
                <a:chOff x="6436867" y="3061398"/>
                <a:chExt cx="2742562" cy="1236571"/>
              </a:xfrm>
            </p:grpSpPr>
            <p:pic>
              <p:nvPicPr>
                <p:cNvPr id="33" name="Content Placeholder 9" descr="Database">
                  <a:extLst>
                    <a:ext uri="{FF2B5EF4-FFF2-40B4-BE49-F238E27FC236}">
                      <a16:creationId xmlns:a16="http://schemas.microsoft.com/office/drawing/2014/main" id="{C8606E6A-6BD9-4B76-60BD-1A62CBA1BE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8820" y="3297412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E372D905-2D49-E9C0-8684-32679F44DA23}"/>
                    </a:ext>
                  </a:extLst>
                </p:cNvPr>
                <p:cNvGrpSpPr/>
                <p:nvPr/>
              </p:nvGrpSpPr>
              <p:grpSpPr>
                <a:xfrm>
                  <a:off x="6956180" y="3061398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9F9D2EA3-4719-14EF-F7BC-94E59A20A604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2D1A6563-BA56-D14C-C0A5-E4CF533CF7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45B04841-B76B-560C-0AA1-29A46B89EF3C}"/>
                    </a:ext>
                  </a:extLst>
                </p:cNvPr>
                <p:cNvGrpSpPr/>
                <p:nvPr/>
              </p:nvGrpSpPr>
              <p:grpSpPr>
                <a:xfrm>
                  <a:off x="7573072" y="3632516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24245416-60B9-5BBC-D5F6-C60EF0F0C0A9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846CC974-FF5D-B45F-81E2-8EF28901BD04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EB6BDFF-53E5-29CE-6513-35F5CEC499F3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B5F96D95-F8A4-B21A-A5AE-11912F177BA5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2874C621-531F-357C-4EC8-FCC2A7347EA9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CED9CD10-0132-D1F9-0769-3759642566F9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E17A0806-77B1-8659-3406-6A06CA6A196E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36" name="Connector: Elbow 35">
                  <a:extLst>
                    <a:ext uri="{FF2B5EF4-FFF2-40B4-BE49-F238E27FC236}">
                      <a16:creationId xmlns:a16="http://schemas.microsoft.com/office/drawing/2014/main" id="{12473D93-BA50-E48D-5609-86B95AE78A21}"/>
                    </a:ext>
                  </a:extLst>
                </p:cNvPr>
                <p:cNvCxnSpPr>
                  <a:cxnSpLocks/>
                  <a:stCxn id="40" idx="0"/>
                  <a:endCxn id="48" idx="1"/>
                </p:cNvCxnSpPr>
                <p:nvPr/>
              </p:nvCxnSpPr>
              <p:spPr>
                <a:xfrm rot="5400000" flipH="1" flipV="1">
                  <a:off x="6777232" y="3118465"/>
                  <a:ext cx="112903" cy="244993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or: Elbow 36">
                  <a:extLst>
                    <a:ext uri="{FF2B5EF4-FFF2-40B4-BE49-F238E27FC236}">
                      <a16:creationId xmlns:a16="http://schemas.microsoft.com/office/drawing/2014/main" id="{C26FCDEC-F935-F251-9904-26EAF2B46394}"/>
                    </a:ext>
                  </a:extLst>
                </p:cNvPr>
                <p:cNvCxnSpPr>
                  <a:cxnSpLocks/>
                  <a:stCxn id="49" idx="3"/>
                  <a:endCxn id="33" idx="0"/>
                </p:cNvCxnSpPr>
                <p:nvPr/>
              </p:nvCxnSpPr>
              <p:spPr>
                <a:xfrm>
                  <a:off x="8598505" y="3184508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or: Elbow 37">
                  <a:extLst>
                    <a:ext uri="{FF2B5EF4-FFF2-40B4-BE49-F238E27FC236}">
                      <a16:creationId xmlns:a16="http://schemas.microsoft.com/office/drawing/2014/main" id="{C9468F57-8723-0B98-0F5E-175475BD4436}"/>
                    </a:ext>
                  </a:extLst>
                </p:cNvPr>
                <p:cNvCxnSpPr>
                  <a:cxnSpLocks/>
                  <a:stCxn id="33" idx="2"/>
                  <a:endCxn id="41" idx="3"/>
                </p:cNvCxnSpPr>
                <p:nvPr/>
              </p:nvCxnSpPr>
              <p:spPr>
                <a:xfrm rot="5400000">
                  <a:off x="8414572" y="3475690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or: Elbow 38">
                  <a:extLst>
                    <a:ext uri="{FF2B5EF4-FFF2-40B4-BE49-F238E27FC236}">
                      <a16:creationId xmlns:a16="http://schemas.microsoft.com/office/drawing/2014/main" id="{02E605BF-D89E-ADCC-A653-A3C1391961CB}"/>
                    </a:ext>
                  </a:extLst>
                </p:cNvPr>
                <p:cNvCxnSpPr>
                  <a:cxnSpLocks/>
                  <a:stCxn id="41" idx="1"/>
                  <a:endCxn id="40" idx="2"/>
                </p:cNvCxnSpPr>
                <p:nvPr/>
              </p:nvCxnSpPr>
              <p:spPr>
                <a:xfrm rot="10800000">
                  <a:off x="6711188" y="3846053"/>
                  <a:ext cx="861885" cy="119191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0" name="Graphic 39" descr="Office worker female">
                  <a:extLst>
                    <a:ext uri="{FF2B5EF4-FFF2-40B4-BE49-F238E27FC236}">
                      <a16:creationId xmlns:a16="http://schemas.microsoft.com/office/drawing/2014/main" id="{C0A1D39C-9F89-E68E-2FD4-E21E62D541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6867" y="3297412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CA711B0-1EFA-CB12-948D-C867564FA45A}"/>
                  </a:ext>
                </a:extLst>
              </p:cNvPr>
              <p:cNvGrpSpPr/>
              <p:nvPr/>
            </p:nvGrpSpPr>
            <p:grpSpPr>
              <a:xfrm>
                <a:off x="3639368" y="3051810"/>
                <a:ext cx="2736892" cy="1236571"/>
                <a:chOff x="3639368" y="3051810"/>
                <a:chExt cx="2736892" cy="1236571"/>
              </a:xfrm>
            </p:grpSpPr>
            <p:pic>
              <p:nvPicPr>
                <p:cNvPr id="16" name="Content Placeholder 9" descr="Database">
                  <a:extLst>
                    <a:ext uri="{FF2B5EF4-FFF2-40B4-BE49-F238E27FC236}">
                      <a16:creationId xmlns:a16="http://schemas.microsoft.com/office/drawing/2014/main" id="{34B50DEB-7648-F238-B6EE-394EC2D54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651" y="3287824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98518F36-C5DC-D709-693A-8CAB2C1D721B}"/>
                    </a:ext>
                  </a:extLst>
                </p:cNvPr>
                <p:cNvGrpSpPr/>
                <p:nvPr/>
              </p:nvGrpSpPr>
              <p:grpSpPr>
                <a:xfrm>
                  <a:off x="4153011" y="3051810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1F4A024-6A32-8BCF-314A-4F2846C2D6F3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F03620FF-6176-3B0B-D842-707ADCFFAB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3AB52C4-67D9-4F1C-C22C-0C96986868A1}"/>
                    </a:ext>
                  </a:extLst>
                </p:cNvPr>
                <p:cNvGrpSpPr/>
                <p:nvPr/>
              </p:nvGrpSpPr>
              <p:grpSpPr>
                <a:xfrm>
                  <a:off x="4769903" y="3622928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3BB52125-7311-8F18-9EFB-65F20FC37B84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55DE48BC-C613-0795-4F06-CF822BFB5E3C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674BF1C5-415E-AE08-54B0-0AE5E956426B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5879DB10-2472-5FC6-3C8A-4D7C892836E7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3C0F211A-5022-57C8-AE62-F98C54F74CE3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AD94158A-E68C-132C-2D40-AA74FCC459B7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69CEEED0-9A43-E646-71E7-0EEA6FABE691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19" name="Connector: Elbow 18">
                  <a:extLst>
                    <a:ext uri="{FF2B5EF4-FFF2-40B4-BE49-F238E27FC236}">
                      <a16:creationId xmlns:a16="http://schemas.microsoft.com/office/drawing/2014/main" id="{E9DC3ABA-73AC-25B7-AE86-3CC9B80BE820}"/>
                    </a:ext>
                  </a:extLst>
                </p:cNvPr>
                <p:cNvCxnSpPr>
                  <a:cxnSpLocks/>
                  <a:stCxn id="23" idx="0"/>
                  <a:endCxn id="31" idx="1"/>
                </p:cNvCxnSpPr>
                <p:nvPr/>
              </p:nvCxnSpPr>
              <p:spPr>
                <a:xfrm rot="5400000" flipH="1" flipV="1">
                  <a:off x="3974751" y="3113859"/>
                  <a:ext cx="117197" cy="239323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or: Elbow 19">
                  <a:extLst>
                    <a:ext uri="{FF2B5EF4-FFF2-40B4-BE49-F238E27FC236}">
                      <a16:creationId xmlns:a16="http://schemas.microsoft.com/office/drawing/2014/main" id="{C15A22AB-4C69-6E40-A0D7-C5EE8A4EBA47}"/>
                    </a:ext>
                  </a:extLst>
                </p:cNvPr>
                <p:cNvCxnSpPr>
                  <a:cxnSpLocks/>
                  <a:stCxn id="32" idx="3"/>
                  <a:endCxn id="16" idx="0"/>
                </p:cNvCxnSpPr>
                <p:nvPr/>
              </p:nvCxnSpPr>
              <p:spPr>
                <a:xfrm>
                  <a:off x="5795336" y="3174920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or: Elbow 20">
                  <a:extLst>
                    <a:ext uri="{FF2B5EF4-FFF2-40B4-BE49-F238E27FC236}">
                      <a16:creationId xmlns:a16="http://schemas.microsoft.com/office/drawing/2014/main" id="{8BACA516-FFAC-0B2A-1966-BC86ADC89E51}"/>
                    </a:ext>
                  </a:extLst>
                </p:cNvPr>
                <p:cNvCxnSpPr>
                  <a:cxnSpLocks/>
                  <a:stCxn id="16" idx="2"/>
                  <a:endCxn id="24" idx="3"/>
                </p:cNvCxnSpPr>
                <p:nvPr/>
              </p:nvCxnSpPr>
              <p:spPr>
                <a:xfrm rot="5400000">
                  <a:off x="5611403" y="3466102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or: Elbow 21">
                  <a:extLst>
                    <a:ext uri="{FF2B5EF4-FFF2-40B4-BE49-F238E27FC236}">
                      <a16:creationId xmlns:a16="http://schemas.microsoft.com/office/drawing/2014/main" id="{A03E69E8-5EEF-10EE-7144-4DF7BCFEE342}"/>
                    </a:ext>
                  </a:extLst>
                </p:cNvPr>
                <p:cNvCxnSpPr>
                  <a:cxnSpLocks/>
                  <a:stCxn id="24" idx="1"/>
                  <a:endCxn id="23" idx="2"/>
                </p:cNvCxnSpPr>
                <p:nvPr/>
              </p:nvCxnSpPr>
              <p:spPr>
                <a:xfrm rot="10800000">
                  <a:off x="3913689" y="3840759"/>
                  <a:ext cx="856215" cy="114897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" name="Graphic 22" descr="School boy">
                  <a:extLst>
                    <a:ext uri="{FF2B5EF4-FFF2-40B4-BE49-F238E27FC236}">
                      <a16:creationId xmlns:a16="http://schemas.microsoft.com/office/drawing/2014/main" id="{7AF1C9CF-1A3E-61FD-7F48-EF52A0E88E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9368" y="3292118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132511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3B8A-129E-439E-AF05-8847B17B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Gradient-based optimization for target exposure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70DBF66-E779-4CD2-B80E-7F6254CBECB0}"/>
              </a:ext>
            </a:extLst>
          </p:cNvPr>
          <p:cNvGrpSpPr/>
          <p:nvPr/>
        </p:nvGrpSpPr>
        <p:grpSpPr>
          <a:xfrm>
            <a:off x="234508" y="1757800"/>
            <a:ext cx="11670310" cy="4408400"/>
            <a:chOff x="234508" y="1997166"/>
            <a:chExt cx="11670310" cy="4408400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D6B3689-E2D2-4BB8-A2B4-B5970737DC28}"/>
                </a:ext>
              </a:extLst>
            </p:cNvPr>
            <p:cNvGrpSpPr/>
            <p:nvPr/>
          </p:nvGrpSpPr>
          <p:grpSpPr>
            <a:xfrm>
              <a:off x="287182" y="1997166"/>
              <a:ext cx="11617636" cy="4408400"/>
              <a:chOff x="449533" y="1997166"/>
              <a:chExt cx="11617636" cy="4408400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3FD7A9B-E20A-48A2-A862-81FDFC1916B0}"/>
                  </a:ext>
                </a:extLst>
              </p:cNvPr>
              <p:cNvSpPr/>
              <p:nvPr/>
            </p:nvSpPr>
            <p:spPr>
              <a:xfrm>
                <a:off x="517955" y="2368346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844967B-17E9-4D54-A21A-C67FFFD5D410}"/>
                  </a:ext>
                </a:extLst>
              </p:cNvPr>
              <p:cNvSpPr/>
              <p:nvPr/>
            </p:nvSpPr>
            <p:spPr>
              <a:xfrm>
                <a:off x="517955" y="3266084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43B061-E6DA-4570-AE28-68509BE7A17D}"/>
                  </a:ext>
                </a:extLst>
              </p:cNvPr>
              <p:cNvSpPr/>
              <p:nvPr/>
            </p:nvSpPr>
            <p:spPr>
              <a:xfrm>
                <a:off x="521012" y="4164770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6CC19609-47E1-4C1F-A156-EA72819129F4}"/>
                  </a:ext>
                </a:extLst>
              </p:cNvPr>
              <p:cNvSpPr/>
              <p:nvPr/>
            </p:nvSpPr>
            <p:spPr>
              <a:xfrm>
                <a:off x="517955" y="5063456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1E69DA3-CCD7-4A53-B269-6D0B1A8CABA2}"/>
                  </a:ext>
                </a:extLst>
              </p:cNvPr>
              <p:cNvSpPr/>
              <p:nvPr/>
            </p:nvSpPr>
            <p:spPr>
              <a:xfrm>
                <a:off x="2230566" y="3447357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03EA40B9-96CE-4D2F-A2DD-7F96919088FD}"/>
                  </a:ext>
                </a:extLst>
              </p:cNvPr>
              <p:cNvSpPr/>
              <p:nvPr/>
            </p:nvSpPr>
            <p:spPr>
              <a:xfrm>
                <a:off x="2230566" y="3598554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DAD8DF71-E121-40BA-8BEF-A1737A2ECAAD}"/>
                  </a:ext>
                </a:extLst>
              </p:cNvPr>
              <p:cNvSpPr/>
              <p:nvPr/>
            </p:nvSpPr>
            <p:spPr>
              <a:xfrm>
                <a:off x="2230566" y="3749752"/>
                <a:ext cx="109728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4D1293E-BDFC-4C65-9C3B-19E5C9216324}"/>
                  </a:ext>
                </a:extLst>
              </p:cNvPr>
              <p:cNvSpPr/>
              <p:nvPr/>
            </p:nvSpPr>
            <p:spPr>
              <a:xfrm>
                <a:off x="2230566" y="3903561"/>
                <a:ext cx="38404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CC59EA3-AFD4-4A9A-9E16-9426CD3D9611}"/>
                  </a:ext>
                </a:extLst>
              </p:cNvPr>
              <p:cNvSpPr/>
              <p:nvPr/>
            </p:nvSpPr>
            <p:spPr>
              <a:xfrm>
                <a:off x="4060173" y="2100169"/>
                <a:ext cx="329184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47D15A39-54F8-400C-A02D-9C4529E3EE04}"/>
                  </a:ext>
                </a:extLst>
              </p:cNvPr>
              <p:cNvSpPr/>
              <p:nvPr/>
            </p:nvSpPr>
            <p:spPr>
              <a:xfrm>
                <a:off x="4060173" y="2251366"/>
                <a:ext cx="109728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28E6E03-CD56-4964-8418-B975E0B3B920}"/>
                  </a:ext>
                </a:extLst>
              </p:cNvPr>
              <p:cNvSpPr/>
              <p:nvPr/>
            </p:nvSpPr>
            <p:spPr>
              <a:xfrm>
                <a:off x="4060173" y="2402563"/>
                <a:ext cx="146304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745BD6E1-26B5-4008-8F8C-9ACA9500E06C}"/>
                  </a:ext>
                </a:extLst>
              </p:cNvPr>
              <p:cNvSpPr/>
              <p:nvPr/>
            </p:nvSpPr>
            <p:spPr>
              <a:xfrm>
                <a:off x="4060173" y="2556373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8C5D7B20-97AA-4714-AD3F-CD2AFFFA741F}"/>
                  </a:ext>
                </a:extLst>
              </p:cNvPr>
              <p:cNvSpPr/>
              <p:nvPr/>
            </p:nvSpPr>
            <p:spPr>
              <a:xfrm>
                <a:off x="4060173" y="2998295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F7D0B712-FEAB-4C72-ADFD-CC040A7DBCB1}"/>
                  </a:ext>
                </a:extLst>
              </p:cNvPr>
              <p:cNvSpPr/>
              <p:nvPr/>
            </p:nvSpPr>
            <p:spPr>
              <a:xfrm>
                <a:off x="4060173" y="3149492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BB3ED8B-F799-4A48-B10A-711CB2AB0C8C}"/>
                  </a:ext>
                </a:extLst>
              </p:cNvPr>
              <p:cNvSpPr/>
              <p:nvPr/>
            </p:nvSpPr>
            <p:spPr>
              <a:xfrm>
                <a:off x="4060173" y="3300689"/>
                <a:ext cx="128016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CB329469-FE46-45C9-B87B-EF3414C8AA0D}"/>
                  </a:ext>
                </a:extLst>
              </p:cNvPr>
              <p:cNvSpPr/>
              <p:nvPr/>
            </p:nvSpPr>
            <p:spPr>
              <a:xfrm>
                <a:off x="4060173" y="3454499"/>
                <a:ext cx="34747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C849572-B9DC-44D4-9E6B-F420F79AD409}"/>
                  </a:ext>
                </a:extLst>
              </p:cNvPr>
              <p:cNvSpPr/>
              <p:nvPr/>
            </p:nvSpPr>
            <p:spPr>
              <a:xfrm>
                <a:off x="4060173" y="3896420"/>
                <a:ext cx="347472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330D0C3-747B-49C1-89AB-6212DA3B9B6B}"/>
                  </a:ext>
                </a:extLst>
              </p:cNvPr>
              <p:cNvSpPr/>
              <p:nvPr/>
            </p:nvSpPr>
            <p:spPr>
              <a:xfrm>
                <a:off x="4060173" y="4047617"/>
                <a:ext cx="109728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A066B2E-E825-491B-B35D-079CF67029C1}"/>
                  </a:ext>
                </a:extLst>
              </p:cNvPr>
              <p:cNvSpPr/>
              <p:nvPr/>
            </p:nvSpPr>
            <p:spPr>
              <a:xfrm>
                <a:off x="4060173" y="4198814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DB40FFEB-F9AD-4962-B276-37B9BF905547}"/>
                  </a:ext>
                </a:extLst>
              </p:cNvPr>
              <p:cNvSpPr/>
              <p:nvPr/>
            </p:nvSpPr>
            <p:spPr>
              <a:xfrm>
                <a:off x="4060173" y="4352624"/>
                <a:ext cx="38404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75B92921-12AD-4B94-AD45-5C417B48F5D7}"/>
                  </a:ext>
                </a:extLst>
              </p:cNvPr>
              <p:cNvSpPr/>
              <p:nvPr/>
            </p:nvSpPr>
            <p:spPr>
              <a:xfrm>
                <a:off x="4060173" y="4794546"/>
                <a:ext cx="384048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F97F3F7-4B0E-49DD-AB88-4D6E5AE97CCD}"/>
                  </a:ext>
                </a:extLst>
              </p:cNvPr>
              <p:cNvSpPr/>
              <p:nvPr/>
            </p:nvSpPr>
            <p:spPr>
              <a:xfrm>
                <a:off x="4060173" y="4945743"/>
                <a:ext cx="128016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83CD7094-1C21-462E-94C6-EB03818B1C3D}"/>
                  </a:ext>
                </a:extLst>
              </p:cNvPr>
              <p:cNvSpPr/>
              <p:nvPr/>
            </p:nvSpPr>
            <p:spPr>
              <a:xfrm>
                <a:off x="4060173" y="5096940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A1907F7-F7F7-4045-84A5-1247F5C464BD}"/>
                  </a:ext>
                </a:extLst>
              </p:cNvPr>
              <p:cNvSpPr/>
              <p:nvPr/>
            </p:nvSpPr>
            <p:spPr>
              <a:xfrm>
                <a:off x="4060173" y="5250750"/>
                <a:ext cx="34747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F47DDE8-D383-410E-9017-252D93F1152F}"/>
                  </a:ext>
                </a:extLst>
              </p:cNvPr>
              <p:cNvSpPr/>
              <p:nvPr/>
            </p:nvSpPr>
            <p:spPr>
              <a:xfrm>
                <a:off x="5889779" y="2100168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8E19D8C-EE7E-4228-9842-640E7B5D204F}"/>
                  </a:ext>
                </a:extLst>
              </p:cNvPr>
              <p:cNvSpPr/>
              <p:nvPr/>
            </p:nvSpPr>
            <p:spPr>
              <a:xfrm>
                <a:off x="5889779" y="2251365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F69A5EF-07E3-4CEC-96AE-FB868B243322}"/>
                  </a:ext>
                </a:extLst>
              </p:cNvPr>
              <p:cNvSpPr/>
              <p:nvPr/>
            </p:nvSpPr>
            <p:spPr>
              <a:xfrm>
                <a:off x="5889779" y="2402562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0E636F3-C06B-43AC-9560-11E6A46804F5}"/>
                  </a:ext>
                </a:extLst>
              </p:cNvPr>
              <p:cNvSpPr/>
              <p:nvPr/>
            </p:nvSpPr>
            <p:spPr>
              <a:xfrm>
                <a:off x="5889779" y="2556372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8573F972-C01A-4940-9102-A6E9AA86F147}"/>
                  </a:ext>
                </a:extLst>
              </p:cNvPr>
              <p:cNvSpPr/>
              <p:nvPr/>
            </p:nvSpPr>
            <p:spPr>
              <a:xfrm>
                <a:off x="5889779" y="2998294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369E5FA-FF46-45EB-A43C-EC0168536643}"/>
                  </a:ext>
                </a:extLst>
              </p:cNvPr>
              <p:cNvSpPr/>
              <p:nvPr/>
            </p:nvSpPr>
            <p:spPr>
              <a:xfrm>
                <a:off x="5889779" y="3149491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94C9F5FC-842F-4DD5-9058-2C4B317B430A}"/>
                  </a:ext>
                </a:extLst>
              </p:cNvPr>
              <p:cNvSpPr/>
              <p:nvPr/>
            </p:nvSpPr>
            <p:spPr>
              <a:xfrm>
                <a:off x="5889779" y="3300688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AD33A5D-24E6-4024-937D-35748ADC32E5}"/>
                  </a:ext>
                </a:extLst>
              </p:cNvPr>
              <p:cNvSpPr/>
              <p:nvPr/>
            </p:nvSpPr>
            <p:spPr>
              <a:xfrm>
                <a:off x="5889779" y="3454498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F2009BD-E299-4B76-BB95-707BD05873E5}"/>
                  </a:ext>
                </a:extLst>
              </p:cNvPr>
              <p:cNvSpPr/>
              <p:nvPr/>
            </p:nvSpPr>
            <p:spPr>
              <a:xfrm>
                <a:off x="5889779" y="3896419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970F805-DB10-4CA7-913D-392AA855BBCF}"/>
                  </a:ext>
                </a:extLst>
              </p:cNvPr>
              <p:cNvSpPr/>
              <p:nvPr/>
            </p:nvSpPr>
            <p:spPr>
              <a:xfrm>
                <a:off x="5889779" y="4047616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CB86E0C-62DA-47AE-9667-5AE6455A5D49}"/>
                  </a:ext>
                </a:extLst>
              </p:cNvPr>
              <p:cNvSpPr/>
              <p:nvPr/>
            </p:nvSpPr>
            <p:spPr>
              <a:xfrm>
                <a:off x="5889779" y="4198813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A1384D6-DB3B-4BD6-8933-8AAE200AF58D}"/>
                  </a:ext>
                </a:extLst>
              </p:cNvPr>
              <p:cNvSpPr/>
              <p:nvPr/>
            </p:nvSpPr>
            <p:spPr>
              <a:xfrm>
                <a:off x="5889779" y="4352623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56AC671-19C4-46AA-B6AA-7249D6D467AC}"/>
                  </a:ext>
                </a:extLst>
              </p:cNvPr>
              <p:cNvSpPr/>
              <p:nvPr/>
            </p:nvSpPr>
            <p:spPr>
              <a:xfrm>
                <a:off x="5889779" y="4794545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E41E2F3-02F2-41FE-9120-B590A7715E58}"/>
                  </a:ext>
                </a:extLst>
              </p:cNvPr>
              <p:cNvSpPr/>
              <p:nvPr/>
            </p:nvSpPr>
            <p:spPr>
              <a:xfrm>
                <a:off x="5889779" y="4945742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57AA270-8A26-4CA2-A720-B29E7EBC09E6}"/>
                  </a:ext>
                </a:extLst>
              </p:cNvPr>
              <p:cNvSpPr/>
              <p:nvPr/>
            </p:nvSpPr>
            <p:spPr>
              <a:xfrm>
                <a:off x="5889779" y="5096939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F54CD92-2AD5-40ED-9977-984150E58A9C}"/>
                  </a:ext>
                </a:extLst>
              </p:cNvPr>
              <p:cNvSpPr/>
              <p:nvPr/>
            </p:nvSpPr>
            <p:spPr>
              <a:xfrm>
                <a:off x="5889779" y="5250749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1F3CE8D4-DF0B-4E75-80B5-603FC6B643F2}"/>
                  </a:ext>
                </a:extLst>
              </p:cNvPr>
              <p:cNvSpPr/>
              <p:nvPr/>
            </p:nvSpPr>
            <p:spPr>
              <a:xfrm>
                <a:off x="7719382" y="2100168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B540F7A-42C9-4C9D-B74A-50A9CB8370D3}"/>
                  </a:ext>
                </a:extLst>
              </p:cNvPr>
              <p:cNvSpPr/>
              <p:nvPr/>
            </p:nvSpPr>
            <p:spPr>
              <a:xfrm>
                <a:off x="7719382" y="2251365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B74E09CE-3CC1-4BD2-BC4A-C419E311DEEE}"/>
                  </a:ext>
                </a:extLst>
              </p:cNvPr>
              <p:cNvSpPr/>
              <p:nvPr/>
            </p:nvSpPr>
            <p:spPr>
              <a:xfrm>
                <a:off x="7719382" y="2402562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9B9A4EC-3D13-40A0-A411-C6673B09A0DB}"/>
                  </a:ext>
                </a:extLst>
              </p:cNvPr>
              <p:cNvSpPr/>
              <p:nvPr/>
            </p:nvSpPr>
            <p:spPr>
              <a:xfrm>
                <a:off x="7719382" y="2556372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9F5DF5E-83A7-413A-A8B6-DCF8836E4BB8}"/>
                  </a:ext>
                </a:extLst>
              </p:cNvPr>
              <p:cNvSpPr/>
              <p:nvPr/>
            </p:nvSpPr>
            <p:spPr>
              <a:xfrm>
                <a:off x="7719382" y="2998294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70220CB7-6EF6-4CC3-986A-CC889CAC2F09}"/>
                  </a:ext>
                </a:extLst>
              </p:cNvPr>
              <p:cNvSpPr/>
              <p:nvPr/>
            </p:nvSpPr>
            <p:spPr>
              <a:xfrm>
                <a:off x="7719382" y="3149491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2C7CFC87-E6FC-46F3-8DC0-AF61F4AED584}"/>
                  </a:ext>
                </a:extLst>
              </p:cNvPr>
              <p:cNvSpPr/>
              <p:nvPr/>
            </p:nvSpPr>
            <p:spPr>
              <a:xfrm>
                <a:off x="7719382" y="3300688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5F9DAD77-CC02-481A-AB6C-CF2830F3D7AD}"/>
                  </a:ext>
                </a:extLst>
              </p:cNvPr>
              <p:cNvSpPr/>
              <p:nvPr/>
            </p:nvSpPr>
            <p:spPr>
              <a:xfrm>
                <a:off x="7719382" y="3454498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61BD2F3C-3110-48F8-BF20-B3EA136B8271}"/>
                  </a:ext>
                </a:extLst>
              </p:cNvPr>
              <p:cNvSpPr/>
              <p:nvPr/>
            </p:nvSpPr>
            <p:spPr>
              <a:xfrm>
                <a:off x="7719382" y="3896419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1022156-0D8C-4215-9130-0FC9CE2DF9F5}"/>
                  </a:ext>
                </a:extLst>
              </p:cNvPr>
              <p:cNvSpPr/>
              <p:nvPr/>
            </p:nvSpPr>
            <p:spPr>
              <a:xfrm>
                <a:off x="7719382" y="4047616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8D47C805-D24D-490B-96E7-7BC3AED15340}"/>
                  </a:ext>
                </a:extLst>
              </p:cNvPr>
              <p:cNvSpPr/>
              <p:nvPr/>
            </p:nvSpPr>
            <p:spPr>
              <a:xfrm>
                <a:off x="7719382" y="4198813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353ADCB-6AE3-4EF4-9300-1F2E747EA96E}"/>
                  </a:ext>
                </a:extLst>
              </p:cNvPr>
              <p:cNvSpPr/>
              <p:nvPr/>
            </p:nvSpPr>
            <p:spPr>
              <a:xfrm>
                <a:off x="7719382" y="4352623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710BE39D-7D58-40BD-B578-17096D91ED50}"/>
                  </a:ext>
                </a:extLst>
              </p:cNvPr>
              <p:cNvSpPr/>
              <p:nvPr/>
            </p:nvSpPr>
            <p:spPr>
              <a:xfrm>
                <a:off x="7719382" y="4794545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864F81CD-08C9-4E70-A677-690B1FBE8255}"/>
                  </a:ext>
                </a:extLst>
              </p:cNvPr>
              <p:cNvSpPr/>
              <p:nvPr/>
            </p:nvSpPr>
            <p:spPr>
              <a:xfrm>
                <a:off x="7719382" y="4945742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DD7E872-CB5B-487F-9276-BC5DA7E7BAC0}"/>
                  </a:ext>
                </a:extLst>
              </p:cNvPr>
              <p:cNvSpPr/>
              <p:nvPr/>
            </p:nvSpPr>
            <p:spPr>
              <a:xfrm>
                <a:off x="7719382" y="5096939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80BD027B-FFC7-4534-B1FA-2EB567FACD3D}"/>
                  </a:ext>
                </a:extLst>
              </p:cNvPr>
              <p:cNvSpPr/>
              <p:nvPr/>
            </p:nvSpPr>
            <p:spPr>
              <a:xfrm>
                <a:off x="7719382" y="5250749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DE12740-0DD7-4E98-8B09-ED01B43C8E24}"/>
                  </a:ext>
                </a:extLst>
              </p:cNvPr>
              <p:cNvSpPr/>
              <p:nvPr/>
            </p:nvSpPr>
            <p:spPr>
              <a:xfrm>
                <a:off x="9548983" y="3447356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B1EEFEC-0839-45E1-96B0-D48BEA5AD722}"/>
                  </a:ext>
                </a:extLst>
              </p:cNvPr>
              <p:cNvSpPr/>
              <p:nvPr/>
            </p:nvSpPr>
            <p:spPr>
              <a:xfrm>
                <a:off x="9548983" y="3598553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1980A255-68B3-4F5F-85A9-5BA2C684A959}"/>
                  </a:ext>
                </a:extLst>
              </p:cNvPr>
              <p:cNvSpPr/>
              <p:nvPr/>
            </p:nvSpPr>
            <p:spPr>
              <a:xfrm>
                <a:off x="9548983" y="3749751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272AECC1-8D10-48CD-A070-3EB8A94BC3C8}"/>
                  </a:ext>
                </a:extLst>
              </p:cNvPr>
              <p:cNvSpPr/>
              <p:nvPr/>
            </p:nvSpPr>
            <p:spPr>
              <a:xfrm>
                <a:off x="9548983" y="3903560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1876FBA7-5266-4728-AB19-1EE549192062}"/>
                  </a:ext>
                </a:extLst>
              </p:cNvPr>
              <p:cNvSpPr/>
              <p:nvPr/>
            </p:nvSpPr>
            <p:spPr>
              <a:xfrm>
                <a:off x="11372292" y="3443070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8BC0465-BF25-4D28-A443-5D19CE8E17F3}"/>
                  </a:ext>
                </a:extLst>
              </p:cNvPr>
              <p:cNvSpPr/>
              <p:nvPr/>
            </p:nvSpPr>
            <p:spPr>
              <a:xfrm>
                <a:off x="11372292" y="3594267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4ADAA821-4939-4D7E-8176-928AED1C2609}"/>
                  </a:ext>
                </a:extLst>
              </p:cNvPr>
              <p:cNvSpPr/>
              <p:nvPr/>
            </p:nvSpPr>
            <p:spPr>
              <a:xfrm>
                <a:off x="11372292" y="3745465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3E684E25-6D67-4068-86D7-50E7899132E1}"/>
                  </a:ext>
                </a:extLst>
              </p:cNvPr>
              <p:cNvSpPr/>
              <p:nvPr/>
            </p:nvSpPr>
            <p:spPr>
              <a:xfrm>
                <a:off x="11372292" y="3899274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684BBD9E-D048-4001-B6CE-01E73D2FD9AC}"/>
                  </a:ext>
                </a:extLst>
              </p:cNvPr>
              <p:cNvSpPr/>
              <p:nvPr/>
            </p:nvSpPr>
            <p:spPr>
              <a:xfrm>
                <a:off x="2940984" y="200145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CA693CFA-C45B-44A1-B063-DD025B02FB74}"/>
                  </a:ext>
                </a:extLst>
              </p:cNvPr>
              <p:cNvSpPr/>
              <p:nvPr/>
            </p:nvSpPr>
            <p:spPr>
              <a:xfrm>
                <a:off x="2940984" y="2899579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A010C508-8FF2-4A82-88C3-FD8E8A61A444}"/>
                  </a:ext>
                </a:extLst>
              </p:cNvPr>
              <p:cNvSpPr/>
              <p:nvPr/>
            </p:nvSpPr>
            <p:spPr>
              <a:xfrm>
                <a:off x="2940984" y="3797704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49DDD43D-7E89-41BA-9072-D93A3C99770D}"/>
                  </a:ext>
                </a:extLst>
              </p:cNvPr>
              <p:cNvSpPr/>
              <p:nvPr/>
            </p:nvSpPr>
            <p:spPr>
              <a:xfrm>
                <a:off x="2940984" y="4695830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D65917AE-4436-4C4F-9133-46D29A4D0637}"/>
                  </a:ext>
                </a:extLst>
              </p:cNvPr>
              <p:cNvSpPr/>
              <p:nvPr/>
            </p:nvSpPr>
            <p:spPr>
              <a:xfrm>
                <a:off x="1111377" y="2005446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9680210-31C4-43AC-99A1-ECE1F2213332}"/>
                  </a:ext>
                </a:extLst>
              </p:cNvPr>
              <p:cNvSpPr/>
              <p:nvPr/>
            </p:nvSpPr>
            <p:spPr>
              <a:xfrm>
                <a:off x="1111377" y="290357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45B33350-2BC5-4B3B-B20A-095174B2015A}"/>
                  </a:ext>
                </a:extLst>
              </p:cNvPr>
              <p:cNvSpPr/>
              <p:nvPr/>
            </p:nvSpPr>
            <p:spPr>
              <a:xfrm>
                <a:off x="1111377" y="3801697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A58097B4-5C71-4806-B047-459EDEA50660}"/>
                  </a:ext>
                </a:extLst>
              </p:cNvPr>
              <p:cNvSpPr/>
              <p:nvPr/>
            </p:nvSpPr>
            <p:spPr>
              <a:xfrm>
                <a:off x="1111377" y="469982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8337542-CE56-42D4-8A1B-5FFF5CFB389F}"/>
                  </a:ext>
                </a:extLst>
              </p:cNvPr>
              <p:cNvSpPr/>
              <p:nvPr/>
            </p:nvSpPr>
            <p:spPr>
              <a:xfrm>
                <a:off x="4773737" y="1997166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2977608D-4CB0-48EB-BBF8-8812AC3992FB}"/>
                  </a:ext>
                </a:extLst>
              </p:cNvPr>
              <p:cNvSpPr/>
              <p:nvPr/>
            </p:nvSpPr>
            <p:spPr>
              <a:xfrm>
                <a:off x="4773737" y="289529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EA4EDB88-64C2-4115-A2AE-3580D1B01854}"/>
                  </a:ext>
                </a:extLst>
              </p:cNvPr>
              <p:cNvSpPr/>
              <p:nvPr/>
            </p:nvSpPr>
            <p:spPr>
              <a:xfrm>
                <a:off x="4773737" y="3793417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F756C6FC-A74C-4001-845F-EFA80962B4FB}"/>
                  </a:ext>
                </a:extLst>
              </p:cNvPr>
              <p:cNvSpPr/>
              <p:nvPr/>
            </p:nvSpPr>
            <p:spPr>
              <a:xfrm>
                <a:off x="4773737" y="469154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A13ABB40-6BF0-4D90-835D-5D68E1F79907}"/>
                  </a:ext>
                </a:extLst>
              </p:cNvPr>
              <p:cNvSpPr/>
              <p:nvPr/>
            </p:nvSpPr>
            <p:spPr>
              <a:xfrm>
                <a:off x="6593894" y="1997166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F7D8BFFE-79F6-44CB-AB90-96EB9A43FD08}"/>
                  </a:ext>
                </a:extLst>
              </p:cNvPr>
              <p:cNvSpPr/>
              <p:nvPr/>
            </p:nvSpPr>
            <p:spPr>
              <a:xfrm>
                <a:off x="6593894" y="289529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6A84FD18-98FD-4397-B111-BACA8A2B82DE}"/>
                  </a:ext>
                </a:extLst>
              </p:cNvPr>
              <p:cNvSpPr/>
              <p:nvPr/>
            </p:nvSpPr>
            <p:spPr>
              <a:xfrm>
                <a:off x="6593894" y="3793417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98D1507E-B2AD-4428-8617-9C856AC3647D}"/>
                  </a:ext>
                </a:extLst>
              </p:cNvPr>
              <p:cNvSpPr/>
              <p:nvPr/>
            </p:nvSpPr>
            <p:spPr>
              <a:xfrm>
                <a:off x="6593894" y="469154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77FC64FF-0540-4FA2-825E-BACB3BEAF1EF}"/>
                  </a:ext>
                </a:extLst>
              </p:cNvPr>
              <p:cNvSpPr/>
              <p:nvPr/>
            </p:nvSpPr>
            <p:spPr>
              <a:xfrm>
                <a:off x="8432941" y="334864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E9A17B-1015-4EDE-A67D-98ABEF5E0D82}"/>
                  </a:ext>
                </a:extLst>
              </p:cNvPr>
              <p:cNvSpPr/>
              <p:nvPr/>
            </p:nvSpPr>
            <p:spPr>
              <a:xfrm>
                <a:off x="10262544" y="3348641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id="{9EFD3219-B25F-4C67-A0F3-0D5652F9870C}"/>
                  </a:ext>
                </a:extLst>
              </p:cNvPr>
              <p:cNvCxnSpPr>
                <a:stCxn id="162" idx="3"/>
                <a:endCxn id="230" idx="2"/>
              </p:cNvCxnSpPr>
              <p:nvPr/>
            </p:nvCxnSpPr>
            <p:spPr>
              <a:xfrm>
                <a:off x="917701" y="2405822"/>
                <a:ext cx="193676" cy="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9415169C-376D-4591-8CBF-50D7DCB0D065}"/>
                  </a:ext>
                </a:extLst>
              </p:cNvPr>
              <p:cNvCxnSpPr>
                <a:cxnSpLocks/>
                <a:stCxn id="163" idx="3"/>
                <a:endCxn id="231" idx="2"/>
              </p:cNvCxnSpPr>
              <p:nvPr/>
            </p:nvCxnSpPr>
            <p:spPr>
              <a:xfrm>
                <a:off x="917701" y="330356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A8E3D516-750A-4627-A188-FCBDA20A4085}"/>
                  </a:ext>
                </a:extLst>
              </p:cNvPr>
              <p:cNvCxnSpPr>
                <a:cxnSpLocks/>
                <a:stCxn id="164" idx="3"/>
                <a:endCxn id="232" idx="2"/>
              </p:cNvCxnSpPr>
              <p:nvPr/>
            </p:nvCxnSpPr>
            <p:spPr>
              <a:xfrm>
                <a:off x="920758" y="4202246"/>
                <a:ext cx="190619" cy="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id="{C7F01F8F-4A61-48D4-928B-0D7F4DE35C24}"/>
                  </a:ext>
                </a:extLst>
              </p:cNvPr>
              <p:cNvCxnSpPr>
                <a:cxnSpLocks/>
                <a:stCxn id="165" idx="3"/>
                <a:endCxn id="233" idx="2"/>
              </p:cNvCxnSpPr>
              <p:nvPr/>
            </p:nvCxnSpPr>
            <p:spPr>
              <a:xfrm>
                <a:off x="917701" y="5100932"/>
                <a:ext cx="1936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192B521C-2E70-4160-B97A-82A7C298B7BF}"/>
                  </a:ext>
                </a:extLst>
              </p:cNvPr>
              <p:cNvCxnSpPr>
                <a:cxnSpLocks/>
                <a:stCxn id="230" idx="5"/>
              </p:cNvCxnSpPr>
              <p:nvPr/>
            </p:nvCxnSpPr>
            <p:spPr>
              <a:xfrm>
                <a:off x="1796114" y="2690182"/>
                <a:ext cx="350698" cy="7759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CBE32311-E349-4894-B98C-CFF3A018D4A5}"/>
                  </a:ext>
                </a:extLst>
              </p:cNvPr>
              <p:cNvCxnSpPr>
                <a:cxnSpLocks/>
                <a:stCxn id="233" idx="7"/>
              </p:cNvCxnSpPr>
              <p:nvPr/>
            </p:nvCxnSpPr>
            <p:spPr>
              <a:xfrm flipV="1">
                <a:off x="1796114" y="4033379"/>
                <a:ext cx="350698" cy="7839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>
                <a:extLst>
                  <a:ext uri="{FF2B5EF4-FFF2-40B4-BE49-F238E27FC236}">
                    <a16:creationId xmlns:a16="http://schemas.microsoft.com/office/drawing/2014/main" id="{22A77237-7E5D-4457-B550-A93A8779A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4960" y="3480546"/>
                <a:ext cx="169663" cy="1222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>
                <a:extLst>
                  <a:ext uri="{FF2B5EF4-FFF2-40B4-BE49-F238E27FC236}">
                    <a16:creationId xmlns:a16="http://schemas.microsoft.com/office/drawing/2014/main" id="{6CF48145-43AB-4FEE-BD9E-855B6B5619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4960" y="3899275"/>
                <a:ext cx="169663" cy="1483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id="{0B50AC08-0152-4A56-9D8A-2EE775C25BF6}"/>
                  </a:ext>
                </a:extLst>
              </p:cNvPr>
              <p:cNvCxnSpPr>
                <a:cxnSpLocks/>
                <a:endCxn id="226" idx="3"/>
              </p:cNvCxnSpPr>
              <p:nvPr/>
            </p:nvCxnSpPr>
            <p:spPr>
              <a:xfrm flipV="1">
                <a:off x="2714067" y="2686189"/>
                <a:ext cx="344399" cy="7799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id="{62473BC8-4558-451A-A1D3-8ECFAA55191F}"/>
                  </a:ext>
                </a:extLst>
              </p:cNvPr>
              <p:cNvCxnSpPr>
                <a:cxnSpLocks/>
                <a:endCxn id="229" idx="1"/>
              </p:cNvCxnSpPr>
              <p:nvPr/>
            </p:nvCxnSpPr>
            <p:spPr>
              <a:xfrm>
                <a:off x="2714067" y="4033379"/>
                <a:ext cx="344399" cy="779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>
                <a:extLst>
                  <a:ext uri="{FF2B5EF4-FFF2-40B4-BE49-F238E27FC236}">
                    <a16:creationId xmlns:a16="http://schemas.microsoft.com/office/drawing/2014/main" id="{93891316-A67C-4D6B-91B4-FB4A461192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969" y="3458492"/>
                <a:ext cx="180897" cy="1035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Arrow Connector 254">
                <a:extLst>
                  <a:ext uri="{FF2B5EF4-FFF2-40B4-BE49-F238E27FC236}">
                    <a16:creationId xmlns:a16="http://schemas.microsoft.com/office/drawing/2014/main" id="{AF9EA539-7811-4BC9-B93C-97365CBF2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7389" y="3899275"/>
                <a:ext cx="174877" cy="1341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>
                <a:extLst>
                  <a:ext uri="{FF2B5EF4-FFF2-40B4-BE49-F238E27FC236}">
                    <a16:creationId xmlns:a16="http://schemas.microsoft.com/office/drawing/2014/main" id="{AD971AB2-B09C-4C6A-996A-CC1426C50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9049" y="2677095"/>
                <a:ext cx="350698" cy="7759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id="{C0167069-4D93-493E-8F3A-F3E336A776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99049" y="4020292"/>
                <a:ext cx="350698" cy="7839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>
                <a:extLst>
                  <a:ext uri="{FF2B5EF4-FFF2-40B4-BE49-F238E27FC236}">
                    <a16:creationId xmlns:a16="http://schemas.microsoft.com/office/drawing/2014/main" id="{57524A4D-21EF-4FB4-B84A-12A9D0F9F7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87895" y="3467459"/>
                <a:ext cx="169663" cy="1222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id="{922BC541-2BBD-4C46-BB15-578BBA8FA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7895" y="3886188"/>
                <a:ext cx="169663" cy="1483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>
                <a:extLst>
                  <a:ext uri="{FF2B5EF4-FFF2-40B4-BE49-F238E27FC236}">
                    <a16:creationId xmlns:a16="http://schemas.microsoft.com/office/drawing/2014/main" id="{66FA66E6-8826-4DA4-825E-E46F411AB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4440" y="2405822"/>
                <a:ext cx="193676" cy="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id="{DF186755-97F7-4860-BADD-CD750ACB2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4440" y="330356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>
                <a:extLst>
                  <a:ext uri="{FF2B5EF4-FFF2-40B4-BE49-F238E27FC236}">
                    <a16:creationId xmlns:a16="http://schemas.microsoft.com/office/drawing/2014/main" id="{BFBEAF4A-469E-44CB-9184-1C0AAE222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7497" y="4202246"/>
                <a:ext cx="190619" cy="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>
                <a:extLst>
                  <a:ext uri="{FF2B5EF4-FFF2-40B4-BE49-F238E27FC236}">
                    <a16:creationId xmlns:a16="http://schemas.microsoft.com/office/drawing/2014/main" id="{E379C4AB-405F-4549-93B3-863543AC0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4440" y="5100932"/>
                <a:ext cx="1936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9151F5A0-38B5-41CA-AD0E-D8CA955B7132}"/>
                  </a:ext>
                </a:extLst>
              </p:cNvPr>
              <p:cNvGrpSpPr/>
              <p:nvPr/>
            </p:nvGrpSpPr>
            <p:grpSpPr>
              <a:xfrm>
                <a:off x="4583213" y="2408279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309" name="Straight Arrow Connector 308">
                  <a:extLst>
                    <a:ext uri="{FF2B5EF4-FFF2-40B4-BE49-F238E27FC236}">
                      <a16:creationId xmlns:a16="http://schemas.microsoft.com/office/drawing/2014/main" id="{D2AECFBB-24B3-4DFF-87E3-859EFA7B5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Arrow Connector 309">
                  <a:extLst>
                    <a:ext uri="{FF2B5EF4-FFF2-40B4-BE49-F238E27FC236}">
                      <a16:creationId xmlns:a16="http://schemas.microsoft.com/office/drawing/2014/main" id="{06ED029C-655E-4B2E-B94E-92D8187D1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Arrow Connector 310">
                  <a:extLst>
                    <a:ext uri="{FF2B5EF4-FFF2-40B4-BE49-F238E27FC236}">
                      <a16:creationId xmlns:a16="http://schemas.microsoft.com/office/drawing/2014/main" id="{4FD1F6CB-D8D8-45C6-B9B8-275DEEA39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Arrow Connector 311">
                  <a:extLst>
                    <a:ext uri="{FF2B5EF4-FFF2-40B4-BE49-F238E27FC236}">
                      <a16:creationId xmlns:a16="http://schemas.microsoft.com/office/drawing/2014/main" id="{D6F603BC-2153-44E6-912C-468F77EE5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4A6B25AB-D71C-47FB-8FA2-3B8056C30BE5}"/>
                  </a:ext>
                </a:extLst>
              </p:cNvPr>
              <p:cNvGrpSpPr/>
              <p:nvPr/>
            </p:nvGrpSpPr>
            <p:grpSpPr>
              <a:xfrm>
                <a:off x="5582250" y="2405822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305" name="Straight Arrow Connector 304">
                  <a:extLst>
                    <a:ext uri="{FF2B5EF4-FFF2-40B4-BE49-F238E27FC236}">
                      <a16:creationId xmlns:a16="http://schemas.microsoft.com/office/drawing/2014/main" id="{E422A6CA-86E2-4652-BDA9-593D2DA05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Arrow Connector 305">
                  <a:extLst>
                    <a:ext uri="{FF2B5EF4-FFF2-40B4-BE49-F238E27FC236}">
                      <a16:creationId xmlns:a16="http://schemas.microsoft.com/office/drawing/2014/main" id="{A8324F88-E2B0-4CBF-ADC0-F484DCB97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Arrow Connector 306">
                  <a:extLst>
                    <a:ext uri="{FF2B5EF4-FFF2-40B4-BE49-F238E27FC236}">
                      <a16:creationId xmlns:a16="http://schemas.microsoft.com/office/drawing/2014/main" id="{DB7BDCED-1D43-4B2D-8068-0039BF93C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Arrow Connector 307">
                  <a:extLst>
                    <a:ext uri="{FF2B5EF4-FFF2-40B4-BE49-F238E27FC236}">
                      <a16:creationId xmlns:a16="http://schemas.microsoft.com/office/drawing/2014/main" id="{4C37A4DE-17D4-4999-90AD-98141C41F7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0526F5ED-0738-4790-9252-7EC8C7D5B57E}"/>
                  </a:ext>
                </a:extLst>
              </p:cNvPr>
              <p:cNvGrpSpPr/>
              <p:nvPr/>
            </p:nvGrpSpPr>
            <p:grpSpPr>
              <a:xfrm>
                <a:off x="6402103" y="2406780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301" name="Straight Arrow Connector 300">
                  <a:extLst>
                    <a:ext uri="{FF2B5EF4-FFF2-40B4-BE49-F238E27FC236}">
                      <a16:creationId xmlns:a16="http://schemas.microsoft.com/office/drawing/2014/main" id="{938AA905-4015-48B3-A805-7B640EE64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Arrow Connector 301">
                  <a:extLst>
                    <a:ext uri="{FF2B5EF4-FFF2-40B4-BE49-F238E27FC236}">
                      <a16:creationId xmlns:a16="http://schemas.microsoft.com/office/drawing/2014/main" id="{37F8B461-F8F0-4240-AF57-B01903D60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Arrow Connector 302">
                  <a:extLst>
                    <a:ext uri="{FF2B5EF4-FFF2-40B4-BE49-F238E27FC236}">
                      <a16:creationId xmlns:a16="http://schemas.microsoft.com/office/drawing/2014/main" id="{687F08C6-1B57-468D-A5EA-3D411142EF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Arrow Connector 303">
                  <a:extLst>
                    <a:ext uri="{FF2B5EF4-FFF2-40B4-BE49-F238E27FC236}">
                      <a16:creationId xmlns:a16="http://schemas.microsoft.com/office/drawing/2014/main" id="{E021A6B5-DD38-411F-8C52-D12B983F7A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C04833F-95A7-40E6-A0C9-B7AB59012188}"/>
                  </a:ext>
                </a:extLst>
              </p:cNvPr>
              <p:cNvGrpSpPr/>
              <p:nvPr/>
            </p:nvGrpSpPr>
            <p:grpSpPr>
              <a:xfrm>
                <a:off x="7388121" y="2405822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297" name="Straight Arrow Connector 296">
                  <a:extLst>
                    <a:ext uri="{FF2B5EF4-FFF2-40B4-BE49-F238E27FC236}">
                      <a16:creationId xmlns:a16="http://schemas.microsoft.com/office/drawing/2014/main" id="{63321253-38A7-44DB-A6E6-36FCE79B5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Arrow Connector 297">
                  <a:extLst>
                    <a:ext uri="{FF2B5EF4-FFF2-40B4-BE49-F238E27FC236}">
                      <a16:creationId xmlns:a16="http://schemas.microsoft.com/office/drawing/2014/main" id="{431A71F2-C533-46E0-B1C2-6A967C457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Arrow Connector 298">
                  <a:extLst>
                    <a:ext uri="{FF2B5EF4-FFF2-40B4-BE49-F238E27FC236}">
                      <a16:creationId xmlns:a16="http://schemas.microsoft.com/office/drawing/2014/main" id="{821FFF73-F8B9-4D2D-9A17-5931EE28E2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Arrow Connector 299">
                  <a:extLst>
                    <a:ext uri="{FF2B5EF4-FFF2-40B4-BE49-F238E27FC236}">
                      <a16:creationId xmlns:a16="http://schemas.microsoft.com/office/drawing/2014/main" id="{48AB41A8-EA35-4286-B055-9FD289D12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id="{D86EAA3B-1A62-4FDC-BCCB-1E8CC4DC9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5160" y="370579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D3CE4CAF-1593-454B-B365-5AFEF53A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8868" y="371028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1F18373B-65A3-45BA-A49E-6482E91E2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4763" y="3709051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1" name="Graphic 270" descr="Network">
                <a:extLst>
                  <a:ext uri="{FF2B5EF4-FFF2-40B4-BE49-F238E27FC236}">
                    <a16:creationId xmlns:a16="http://schemas.microsoft.com/office/drawing/2014/main" id="{11C21862-02AE-45EB-A377-4EC61940B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1298" y="2090632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2" name="Graphic 271" descr="Network">
                <a:extLst>
                  <a:ext uri="{FF2B5EF4-FFF2-40B4-BE49-F238E27FC236}">
                    <a16:creationId xmlns:a16="http://schemas.microsoft.com/office/drawing/2014/main" id="{D5103CB5-9A42-4EFA-B305-4B81D5B69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0271" y="2980478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3" name="Graphic 272" descr="Network">
                <a:extLst>
                  <a:ext uri="{FF2B5EF4-FFF2-40B4-BE49-F238E27FC236}">
                    <a16:creationId xmlns:a16="http://schemas.microsoft.com/office/drawing/2014/main" id="{F92C252B-374D-466F-AACD-602A63488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88432" y="3878603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4" name="Graphic 273" descr="Network">
                <a:extLst>
                  <a:ext uri="{FF2B5EF4-FFF2-40B4-BE49-F238E27FC236}">
                    <a16:creationId xmlns:a16="http://schemas.microsoft.com/office/drawing/2014/main" id="{14544D3D-8E4D-468B-A32A-03C55FDE1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88431" y="4776729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5" name="Graphic 274" descr="Soundwave">
                <a:extLst>
                  <a:ext uri="{FF2B5EF4-FFF2-40B4-BE49-F238E27FC236}">
                    <a16:creationId xmlns:a16="http://schemas.microsoft.com/office/drawing/2014/main" id="{8E4123C4-5814-485E-94BF-AA32A02E9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7050" y="2086639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6" name="Graphic 275" descr="Soundwave">
                <a:extLst>
                  <a:ext uri="{FF2B5EF4-FFF2-40B4-BE49-F238E27FC236}">
                    <a16:creationId xmlns:a16="http://schemas.microsoft.com/office/drawing/2014/main" id="{FE7B20EF-A189-476E-B236-E4E3F018C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0151" y="2980478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7" name="Graphic 276" descr="Soundwave">
                <a:extLst>
                  <a:ext uri="{FF2B5EF4-FFF2-40B4-BE49-F238E27FC236}">
                    <a16:creationId xmlns:a16="http://schemas.microsoft.com/office/drawing/2014/main" id="{770E5883-9F58-42B1-99C7-46801E002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0151" y="3879586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8" name="Graphic 277" descr="Soundwave">
                <a:extLst>
                  <a:ext uri="{FF2B5EF4-FFF2-40B4-BE49-F238E27FC236}">
                    <a16:creationId xmlns:a16="http://schemas.microsoft.com/office/drawing/2014/main" id="{6C92E83E-E0F1-42B4-916F-1D3580718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6170" y="4776729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9" name="Graphic 278" descr="Sort">
                <a:extLst>
                  <a:ext uri="{FF2B5EF4-FFF2-40B4-BE49-F238E27FC236}">
                    <a16:creationId xmlns:a16="http://schemas.microsoft.com/office/drawing/2014/main" id="{C9EAC425-D06E-4191-846C-A40EB45AE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97566" y="2214741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0" name="Graphic 279" descr="Sort">
                <a:extLst>
                  <a:ext uri="{FF2B5EF4-FFF2-40B4-BE49-F238E27FC236}">
                    <a16:creationId xmlns:a16="http://schemas.microsoft.com/office/drawing/2014/main" id="{E4CF2BAE-5994-419B-AD61-C8CF015B8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04235" y="3124159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1" name="Graphic 280" descr="Sort">
                <a:extLst>
                  <a:ext uri="{FF2B5EF4-FFF2-40B4-BE49-F238E27FC236}">
                    <a16:creationId xmlns:a16="http://schemas.microsoft.com/office/drawing/2014/main" id="{CE64C998-21A3-42CC-9A50-D4FD8B2BF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97566" y="4010658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2" name="Graphic 281" descr="Sort">
                <a:extLst>
                  <a:ext uri="{FF2B5EF4-FFF2-40B4-BE49-F238E27FC236}">
                    <a16:creationId xmlns:a16="http://schemas.microsoft.com/office/drawing/2014/main" id="{B6AAC69B-9BCE-4920-9CAF-F1E70A6D3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95671" y="4908784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3" name="Graphic 282" descr="Drawing Figure">
                <a:extLst>
                  <a:ext uri="{FF2B5EF4-FFF2-40B4-BE49-F238E27FC236}">
                    <a16:creationId xmlns:a16="http://schemas.microsoft.com/office/drawing/2014/main" id="{04505A14-5D9A-40A3-9972-5CC22D120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80023" y="2086638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4" name="Graphic 283" descr="Drawing Figure">
                <a:extLst>
                  <a:ext uri="{FF2B5EF4-FFF2-40B4-BE49-F238E27FC236}">
                    <a16:creationId xmlns:a16="http://schemas.microsoft.com/office/drawing/2014/main" id="{72E0EC5F-BAB1-42A0-B657-76ED86787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79080" y="2980478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5" name="Graphic 284" descr="Drawing Figure">
                <a:extLst>
                  <a:ext uri="{FF2B5EF4-FFF2-40B4-BE49-F238E27FC236}">
                    <a16:creationId xmlns:a16="http://schemas.microsoft.com/office/drawing/2014/main" id="{4AED827E-73B3-4BB8-A859-5F2286981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85058" y="3890419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6" name="Graphic 285" descr="Drawing Figure">
                <a:extLst>
                  <a:ext uri="{FF2B5EF4-FFF2-40B4-BE49-F238E27FC236}">
                    <a16:creationId xmlns:a16="http://schemas.microsoft.com/office/drawing/2014/main" id="{F6EFF30B-9940-453A-B0C9-695BDE2B6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85058" y="4777512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7" name="Graphic 286" descr="Calculator">
                <a:extLst>
                  <a:ext uri="{FF2B5EF4-FFF2-40B4-BE49-F238E27FC236}">
                    <a16:creationId xmlns:a16="http://schemas.microsoft.com/office/drawing/2014/main" id="{4C67B3EA-5813-4EB3-9638-773F32F0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14665" y="3427124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88" name="Graphic 287" descr="Transfer">
                <a:extLst>
                  <a:ext uri="{FF2B5EF4-FFF2-40B4-BE49-F238E27FC236}">
                    <a16:creationId xmlns:a16="http://schemas.microsoft.com/office/drawing/2014/main" id="{5A68C28D-B275-4054-974E-3D4A63462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424954" y="3510261"/>
                <a:ext cx="485244" cy="485244"/>
              </a:xfrm>
              <a:prstGeom prst="rect">
                <a:avLst/>
              </a:prstGeom>
            </p:spPr>
          </p:pic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82FD4521-DE8A-4A7B-AAB1-36F94280D05A}"/>
                  </a:ext>
                </a:extLst>
              </p:cNvPr>
              <p:cNvSpPr txBox="1"/>
              <p:nvPr/>
            </p:nvSpPr>
            <p:spPr>
              <a:xfrm>
                <a:off x="2543669" y="5938501"/>
                <a:ext cx="16390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add independently sampled Gumbel noise</a:t>
                </a:r>
                <a:endParaRPr lang="en-CA" sz="1200" dirty="0"/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213DEA01-8622-4D3B-A002-2259B3B6F856}"/>
                  </a:ext>
                </a:extLst>
              </p:cNvPr>
              <p:cNvSpPr txBox="1"/>
              <p:nvPr/>
            </p:nvSpPr>
            <p:spPr>
              <a:xfrm>
                <a:off x="838927" y="5938501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neural scoring function</a:t>
                </a:r>
                <a:endParaRPr lang="en-CA" sz="1200" dirty="0"/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E34A75EE-B011-40D6-BA80-3FFAB092CB63}"/>
                  </a:ext>
                </a:extLst>
              </p:cNvPr>
              <p:cNvSpPr txBox="1"/>
              <p:nvPr/>
            </p:nvSpPr>
            <p:spPr>
              <a:xfrm>
                <a:off x="4461564" y="5938501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smooth rank value</a:t>
                </a:r>
                <a:endParaRPr lang="en-CA" sz="1200" dirty="0"/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935E1B6F-F8A5-4B61-B616-DB4887ED64F7}"/>
                  </a:ext>
                </a:extLst>
              </p:cNvPr>
              <p:cNvSpPr txBox="1"/>
              <p:nvPr/>
            </p:nvSpPr>
            <p:spPr>
              <a:xfrm>
                <a:off x="6335211" y="5941819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exposure using user model</a:t>
                </a:r>
                <a:endParaRPr lang="en-CA" sz="1200" dirty="0"/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6ED21644-BEC6-471D-8959-6DBDADD3CF08}"/>
                  </a:ext>
                </a:extLst>
              </p:cNvPr>
              <p:cNvSpPr txBox="1"/>
              <p:nvPr/>
            </p:nvSpPr>
            <p:spPr>
              <a:xfrm>
                <a:off x="9829777" y="5938501"/>
                <a:ext cx="16933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loss with target exposure</a:t>
                </a:r>
                <a:endParaRPr lang="en-CA" sz="1200" dirty="0"/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83FE63BA-1218-4660-A1EF-B9E85904D950}"/>
                  </a:ext>
                </a:extLst>
              </p:cNvPr>
              <p:cNvSpPr txBox="1"/>
              <p:nvPr/>
            </p:nvSpPr>
            <p:spPr>
              <a:xfrm>
                <a:off x="8273168" y="5938501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average exposure</a:t>
                </a:r>
                <a:endParaRPr lang="en-CA" sz="1200" dirty="0"/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C6560B82-93FB-4EAA-83C6-B877CA7F913A}"/>
                  </a:ext>
                </a:extLst>
              </p:cNvPr>
              <p:cNvSpPr txBox="1"/>
              <p:nvPr/>
            </p:nvSpPr>
            <p:spPr>
              <a:xfrm>
                <a:off x="449533" y="5945130"/>
                <a:ext cx="5365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items</a:t>
                </a:r>
                <a:endParaRPr lang="en-CA" sz="1200" dirty="0"/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42EBB869-C640-4496-B2EF-112188846E6A}"/>
                  </a:ext>
                </a:extLst>
              </p:cNvPr>
              <p:cNvSpPr txBox="1"/>
              <p:nvPr/>
            </p:nvSpPr>
            <p:spPr>
              <a:xfrm>
                <a:off x="11280918" y="5943901"/>
                <a:ext cx="7862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target exposure</a:t>
                </a:r>
                <a:endParaRPr lang="en-CA" sz="1200" dirty="0"/>
              </a:p>
            </p:txBody>
          </p:sp>
        </p:grpSp>
        <p:pic>
          <p:nvPicPr>
            <p:cNvPr id="158" name="Graphic 157" descr="Badge Cross">
              <a:extLst>
                <a:ext uri="{FF2B5EF4-FFF2-40B4-BE49-F238E27FC236}">
                  <a16:creationId xmlns:a16="http://schemas.microsoft.com/office/drawing/2014/main" id="{F8EA93BB-D04B-4DDB-B882-4B96E2BB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5026" y="3073246"/>
              <a:ext cx="235509" cy="235509"/>
            </a:xfrm>
            <a:prstGeom prst="rect">
              <a:avLst/>
            </a:prstGeom>
          </p:spPr>
        </p:pic>
        <p:pic>
          <p:nvPicPr>
            <p:cNvPr id="159" name="Graphic 158" descr="Badge Tick1">
              <a:extLst>
                <a:ext uri="{FF2B5EF4-FFF2-40B4-BE49-F238E27FC236}">
                  <a16:creationId xmlns:a16="http://schemas.microsoft.com/office/drawing/2014/main" id="{9141ED19-1ED3-4682-B938-F7FE1369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0085" y="2179053"/>
              <a:ext cx="235509" cy="235509"/>
            </a:xfrm>
            <a:prstGeom prst="rect">
              <a:avLst/>
            </a:prstGeom>
          </p:spPr>
        </p:pic>
        <p:pic>
          <p:nvPicPr>
            <p:cNvPr id="160" name="Graphic 159" descr="Badge Cross">
              <a:extLst>
                <a:ext uri="{FF2B5EF4-FFF2-40B4-BE49-F238E27FC236}">
                  <a16:creationId xmlns:a16="http://schemas.microsoft.com/office/drawing/2014/main" id="{EB6D9B06-8498-4998-8E77-9B30CA60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34508" y="3991792"/>
              <a:ext cx="235509" cy="235509"/>
            </a:xfrm>
            <a:prstGeom prst="rect">
              <a:avLst/>
            </a:prstGeom>
          </p:spPr>
        </p:pic>
        <p:pic>
          <p:nvPicPr>
            <p:cNvPr id="161" name="Graphic 160" descr="Badge Tick1">
              <a:extLst>
                <a:ext uri="{FF2B5EF4-FFF2-40B4-BE49-F238E27FC236}">
                  <a16:creationId xmlns:a16="http://schemas.microsoft.com/office/drawing/2014/main" id="{1BD6F2A8-3A35-4DC0-935B-5A6B11B2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0906" y="4871309"/>
              <a:ext cx="235509" cy="23550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EC38388-C452-6997-6770-80A92D38C4A8}"/>
              </a:ext>
            </a:extLst>
          </p:cNvPr>
          <p:cNvSpPr txBox="1"/>
          <p:nvPr/>
        </p:nvSpPr>
        <p:spPr>
          <a:xfrm>
            <a:off x="0" y="6396335"/>
            <a:ext cx="1219200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lvl="0" algn="r" defTabSz="914400">
              <a:defRPr/>
            </a:pPr>
            <a:r>
              <a:rPr lang="en-US" sz="1200" dirty="0"/>
              <a:t>Diaz, Mitra, Ekstrand, Biega, and Carterette. </a:t>
            </a:r>
            <a:r>
              <a:rPr lang="en-US" sz="1200" dirty="0">
                <a:hlinkClick r:id="rId18"/>
              </a:rPr>
              <a:t>Evaluating stochastic rankings with expected exposure</a:t>
            </a:r>
            <a:r>
              <a:rPr lang="en-US" sz="1200" dirty="0"/>
              <a:t>. In Proc. CIKM. </a:t>
            </a:r>
            <a:r>
              <a:rPr lang="en-US" sz="1200" b="1" dirty="0"/>
              <a:t>Best full paper honorable mention</a:t>
            </a:r>
            <a:r>
              <a:rPr lang="en-US" sz="1200" dirty="0"/>
              <a:t>. (2020)</a:t>
            </a:r>
          </a:p>
          <a:p>
            <a:pPr lvl="0" algn="r" defTabSz="914400">
              <a:defRPr/>
            </a:pPr>
            <a:r>
              <a:rPr lang="en-US" sz="1200" dirty="0"/>
              <a:t>Wu*, Mitra*, Ma, Diaz, and Liu (*equal contributions). </a:t>
            </a:r>
            <a:r>
              <a:rPr lang="en-US" sz="1200" dirty="0">
                <a:hlinkClick r:id="rId19"/>
              </a:rPr>
              <a:t>Joint Multisided Exposure Fairness for Recommendation</a:t>
            </a:r>
            <a:r>
              <a:rPr lang="en-US" sz="1200" dirty="0"/>
              <a:t>. In Proc. SIGIR. (2022)</a:t>
            </a:r>
          </a:p>
        </p:txBody>
      </p:sp>
    </p:spTree>
    <p:extLst>
      <p:ext uri="{BB962C8B-B14F-4D97-AF65-F5344CB8AC3E}">
        <p14:creationId xmlns:p14="http://schemas.microsoft.com/office/powerpoint/2010/main" val="357599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1A7C86-45B2-4F16-A31D-B0CC9CCED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13741" r="-146"/>
          <a:stretch/>
        </p:blipFill>
        <p:spPr>
          <a:xfrm>
            <a:off x="6234894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37040-D0A7-E623-6B62-C5545DBC5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162"/>
          <a:stretch/>
        </p:blipFill>
        <p:spPr>
          <a:xfrm>
            <a:off x="412155" y="1314151"/>
            <a:ext cx="5400723" cy="554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7B1174-9643-8F8D-B3C4-D7B2C1548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6" t="71888" r="51546" b="19162"/>
          <a:stretch/>
        </p:blipFill>
        <p:spPr>
          <a:xfrm>
            <a:off x="1217264" y="4922255"/>
            <a:ext cx="5755168" cy="1590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531260-D31D-A7BF-83D7-AE889DF8079C}"/>
              </a:ext>
            </a:extLst>
          </p:cNvPr>
          <p:cNvGrpSpPr/>
          <p:nvPr/>
        </p:nvGrpSpPr>
        <p:grpSpPr>
          <a:xfrm>
            <a:off x="0" y="0"/>
            <a:ext cx="1340073" cy="1340073"/>
            <a:chOff x="9664847" y="157873"/>
            <a:chExt cx="2326897" cy="2326897"/>
          </a:xfrm>
        </p:grpSpPr>
        <p:pic>
          <p:nvPicPr>
            <p:cNvPr id="3" name="Graphic 2" descr="Flip calendar outline">
              <a:extLst>
                <a:ext uri="{FF2B5EF4-FFF2-40B4-BE49-F238E27FC236}">
                  <a16:creationId xmlns:a16="http://schemas.microsoft.com/office/drawing/2014/main" id="{079FAE3D-6DED-CB3F-4EC1-B6710DBB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64847" y="157873"/>
              <a:ext cx="2326897" cy="23268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12954-2DC9-3AD5-B1B0-7BE41D6C5811}"/>
                </a:ext>
              </a:extLst>
            </p:cNvPr>
            <p:cNvSpPr txBox="1"/>
            <p:nvPr/>
          </p:nvSpPr>
          <p:spPr>
            <a:xfrm>
              <a:off x="10260344" y="1210827"/>
              <a:ext cx="1135901" cy="64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2016</a:t>
              </a:r>
              <a:endParaRPr lang="en-CA" b="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7B0034C-D301-85DE-6A8F-BD3C7CE6B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441" y="103646"/>
            <a:ext cx="3107729" cy="174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Portrait of Nick Craswell">
            <a:extLst>
              <a:ext uri="{FF2B5EF4-FFF2-40B4-BE49-F238E27FC236}">
                <a16:creationId xmlns:a16="http://schemas.microsoft.com/office/drawing/2014/main" id="{7A183ED8-0BD5-8721-95B3-F22B40B0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96" y="100441"/>
            <a:ext cx="691074" cy="69107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08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039E817-D36A-4E98-96D0-292A1F215343}"/>
              </a:ext>
            </a:extLst>
          </p:cNvPr>
          <p:cNvSpPr/>
          <p:nvPr/>
        </p:nvSpPr>
        <p:spPr>
          <a:xfrm>
            <a:off x="6598324" y="1862311"/>
            <a:ext cx="5382704" cy="4744348"/>
          </a:xfrm>
          <a:prstGeom prst="roundRect">
            <a:avLst>
              <a:gd name="adj" fmla="val 264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6FFC5CE-4306-4C95-B599-2E96C393E557}"/>
              </a:ext>
            </a:extLst>
          </p:cNvPr>
          <p:cNvSpPr/>
          <p:nvPr/>
        </p:nvSpPr>
        <p:spPr>
          <a:xfrm>
            <a:off x="232076" y="1862311"/>
            <a:ext cx="6041742" cy="4744348"/>
          </a:xfrm>
          <a:prstGeom prst="roundRect">
            <a:avLst>
              <a:gd name="adj" fmla="val 264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71569-D62A-45A5-939A-4D048401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query exposes me (or my document)?</a:t>
            </a:r>
            <a:endParaRPr lang="en-C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EB59D3-0A59-4BBC-A2A3-B995A6DE91F8}"/>
              </a:ext>
            </a:extLst>
          </p:cNvPr>
          <p:cNvGrpSpPr/>
          <p:nvPr/>
        </p:nvGrpSpPr>
        <p:grpSpPr>
          <a:xfrm>
            <a:off x="556582" y="2520848"/>
            <a:ext cx="1532021" cy="1546215"/>
            <a:chOff x="530401" y="1937839"/>
            <a:chExt cx="1532021" cy="15462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DA73CD-68BB-46AA-B838-A69D49BC3212}"/>
                </a:ext>
              </a:extLst>
            </p:cNvPr>
            <p:cNvGrpSpPr/>
            <p:nvPr/>
          </p:nvGrpSpPr>
          <p:grpSpPr>
            <a:xfrm>
              <a:off x="530401" y="1937839"/>
              <a:ext cx="1532021" cy="216507"/>
              <a:chOff x="6967467" y="5576738"/>
              <a:chExt cx="3035093" cy="42892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928FCBF-954C-4A77-A722-753D459A1E02}"/>
                  </a:ext>
                </a:extLst>
              </p:cNvPr>
              <p:cNvSpPr/>
              <p:nvPr/>
            </p:nvSpPr>
            <p:spPr>
              <a:xfrm>
                <a:off x="6967467" y="5576738"/>
                <a:ext cx="3035093" cy="42892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400" dirty="0">
                    <a:solidFill>
                      <a:schemeClr val="tx1"/>
                    </a:solidFill>
                  </a:rPr>
                  <a:t>######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EF9916D-643B-4721-A8F1-F78C279261E0}"/>
                  </a:ext>
                </a:extLst>
              </p:cNvPr>
              <p:cNvGrpSpPr/>
              <p:nvPr/>
            </p:nvGrpSpPr>
            <p:grpSpPr>
              <a:xfrm rot="604810">
                <a:off x="9546511" y="5662933"/>
                <a:ext cx="297739" cy="195920"/>
                <a:chOff x="4325342" y="2733025"/>
                <a:chExt cx="335607" cy="22083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B2AD5778-F438-4473-ADCE-4CBEE8D2004D}"/>
                    </a:ext>
                  </a:extLst>
                </p:cNvPr>
                <p:cNvSpPr/>
                <p:nvPr/>
              </p:nvSpPr>
              <p:spPr>
                <a:xfrm>
                  <a:off x="4325342" y="2733025"/>
                  <a:ext cx="215128" cy="21512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3B7D8566-31B9-4ABE-84E0-EB5A0314F783}"/>
                    </a:ext>
                  </a:extLst>
                </p:cNvPr>
                <p:cNvSpPr/>
                <p:nvPr/>
              </p:nvSpPr>
              <p:spPr>
                <a:xfrm rot="1800000">
                  <a:off x="4517331" y="2925139"/>
                  <a:ext cx="143618" cy="28724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3E5D46-2044-4A75-B967-61ABC8D750C5}"/>
                </a:ext>
              </a:extLst>
            </p:cNvPr>
            <p:cNvSpPr/>
            <p:nvPr/>
          </p:nvSpPr>
          <p:spPr>
            <a:xfrm>
              <a:off x="635727" y="2364993"/>
              <a:ext cx="1217013" cy="9096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1F8FB9-49D6-4E2B-95F3-33CE5158E3A7}"/>
                </a:ext>
              </a:extLst>
            </p:cNvPr>
            <p:cNvSpPr/>
            <p:nvPr/>
          </p:nvSpPr>
          <p:spPr>
            <a:xfrm>
              <a:off x="635727" y="2621120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DBBA-270F-4928-8B33-7BB87B80FCA1}"/>
                </a:ext>
              </a:extLst>
            </p:cNvPr>
            <p:cNvSpPr/>
            <p:nvPr/>
          </p:nvSpPr>
          <p:spPr>
            <a:xfrm>
              <a:off x="635726" y="2880839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3475FD-F95B-4CB7-9365-0BE04E062B29}"/>
                </a:ext>
              </a:extLst>
            </p:cNvPr>
            <p:cNvSpPr/>
            <p:nvPr/>
          </p:nvSpPr>
          <p:spPr>
            <a:xfrm>
              <a:off x="635726" y="3136966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166FEA-D88A-42C7-92D4-2944A59C68A1}"/>
                </a:ext>
              </a:extLst>
            </p:cNvPr>
            <p:cNvSpPr/>
            <p:nvPr/>
          </p:nvSpPr>
          <p:spPr>
            <a:xfrm>
              <a:off x="635725" y="3393093"/>
              <a:ext cx="1217013" cy="909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B029DB-74F6-4C00-8832-029269020C39}"/>
              </a:ext>
            </a:extLst>
          </p:cNvPr>
          <p:cNvGrpSpPr/>
          <p:nvPr/>
        </p:nvGrpSpPr>
        <p:grpSpPr>
          <a:xfrm>
            <a:off x="2491832" y="2521982"/>
            <a:ext cx="1532021" cy="1546215"/>
            <a:chOff x="530401" y="1937839"/>
            <a:chExt cx="1532021" cy="15462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3BC0D4-B536-42CA-AB46-11D57CBE3437}"/>
                </a:ext>
              </a:extLst>
            </p:cNvPr>
            <p:cNvGrpSpPr/>
            <p:nvPr/>
          </p:nvGrpSpPr>
          <p:grpSpPr>
            <a:xfrm>
              <a:off x="530401" y="1937839"/>
              <a:ext cx="1532021" cy="216507"/>
              <a:chOff x="6967467" y="5576738"/>
              <a:chExt cx="3035093" cy="42892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DD35425-8F37-4D44-9462-F9FD7A5B57C8}"/>
                  </a:ext>
                </a:extLst>
              </p:cNvPr>
              <p:cNvSpPr/>
              <p:nvPr/>
            </p:nvSpPr>
            <p:spPr>
              <a:xfrm>
                <a:off x="6967467" y="5576738"/>
                <a:ext cx="3035093" cy="42892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GB" sz="1400" dirty="0">
                    <a:solidFill>
                      <a:schemeClr val="tx1"/>
                    </a:solidFill>
                  </a:rPr>
                  <a:t>* * * * * *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DAE5E2B-B0C4-463F-BF12-1659DEA0F0DE}"/>
                  </a:ext>
                </a:extLst>
              </p:cNvPr>
              <p:cNvGrpSpPr/>
              <p:nvPr/>
            </p:nvGrpSpPr>
            <p:grpSpPr>
              <a:xfrm rot="604810">
                <a:off x="9546511" y="5662933"/>
                <a:ext cx="297739" cy="195920"/>
                <a:chOff x="4325342" y="2733025"/>
                <a:chExt cx="335607" cy="22083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3A1B11C-275A-406F-A083-936CF247F564}"/>
                    </a:ext>
                  </a:extLst>
                </p:cNvPr>
                <p:cNvSpPr/>
                <p:nvPr/>
              </p:nvSpPr>
              <p:spPr>
                <a:xfrm>
                  <a:off x="4325342" y="2733025"/>
                  <a:ext cx="215128" cy="21512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7193CAEE-772A-4EA4-B645-56AAA10C970D}"/>
                    </a:ext>
                  </a:extLst>
                </p:cNvPr>
                <p:cNvSpPr/>
                <p:nvPr/>
              </p:nvSpPr>
              <p:spPr>
                <a:xfrm rot="1800000">
                  <a:off x="4517331" y="2925139"/>
                  <a:ext cx="143618" cy="28724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FBE559-78FF-43E7-9C84-51F10C55D9FC}"/>
                </a:ext>
              </a:extLst>
            </p:cNvPr>
            <p:cNvSpPr/>
            <p:nvPr/>
          </p:nvSpPr>
          <p:spPr>
            <a:xfrm>
              <a:off x="635727" y="2364993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CC07B3-6FD5-40F3-BA70-557C9F839E2B}"/>
                </a:ext>
              </a:extLst>
            </p:cNvPr>
            <p:cNvSpPr/>
            <p:nvPr/>
          </p:nvSpPr>
          <p:spPr>
            <a:xfrm>
              <a:off x="635727" y="2621120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D01BF0-0FC8-4735-AE50-7D9E14CDA1D2}"/>
                </a:ext>
              </a:extLst>
            </p:cNvPr>
            <p:cNvSpPr/>
            <p:nvPr/>
          </p:nvSpPr>
          <p:spPr>
            <a:xfrm>
              <a:off x="635726" y="2880839"/>
              <a:ext cx="1217013" cy="909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1BBF35-BC47-43E1-AA46-CE9F44A61DB2}"/>
                </a:ext>
              </a:extLst>
            </p:cNvPr>
            <p:cNvSpPr/>
            <p:nvPr/>
          </p:nvSpPr>
          <p:spPr>
            <a:xfrm>
              <a:off x="635726" y="3136966"/>
              <a:ext cx="1217013" cy="9096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B0CA01-8E13-4B65-860E-89A47E964FD1}"/>
                </a:ext>
              </a:extLst>
            </p:cNvPr>
            <p:cNvSpPr/>
            <p:nvPr/>
          </p:nvSpPr>
          <p:spPr>
            <a:xfrm>
              <a:off x="635725" y="3393093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34ACA0-0A4B-4194-9DFD-2EAB6C3410B4}"/>
              </a:ext>
            </a:extLst>
          </p:cNvPr>
          <p:cNvGrpSpPr/>
          <p:nvPr/>
        </p:nvGrpSpPr>
        <p:grpSpPr>
          <a:xfrm>
            <a:off x="4427082" y="2523506"/>
            <a:ext cx="1532021" cy="1546215"/>
            <a:chOff x="530401" y="1937839"/>
            <a:chExt cx="1532021" cy="154621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33A71B8-DE8B-43FF-97E7-06F8B26C97BB}"/>
                </a:ext>
              </a:extLst>
            </p:cNvPr>
            <p:cNvGrpSpPr/>
            <p:nvPr/>
          </p:nvGrpSpPr>
          <p:grpSpPr>
            <a:xfrm>
              <a:off x="530401" y="1937839"/>
              <a:ext cx="1532021" cy="216507"/>
              <a:chOff x="6967467" y="5576738"/>
              <a:chExt cx="3035093" cy="428923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0842741-C47C-4512-AD82-0AFF1AF8F40F}"/>
                  </a:ext>
                </a:extLst>
              </p:cNvPr>
              <p:cNvSpPr/>
              <p:nvPr/>
            </p:nvSpPr>
            <p:spPr>
              <a:xfrm>
                <a:off x="6967467" y="5576738"/>
                <a:ext cx="3035093" cy="42892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200" dirty="0">
                    <a:solidFill>
                      <a:schemeClr val="tx1"/>
                    </a:solidFill>
                  </a:rPr>
                  <a:t>@@@@@@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F5297EC-3F89-475D-97EE-C8AA15ACFB77}"/>
                  </a:ext>
                </a:extLst>
              </p:cNvPr>
              <p:cNvGrpSpPr/>
              <p:nvPr/>
            </p:nvGrpSpPr>
            <p:grpSpPr>
              <a:xfrm rot="604810">
                <a:off x="9546511" y="5662933"/>
                <a:ext cx="297739" cy="195920"/>
                <a:chOff x="4325342" y="2733025"/>
                <a:chExt cx="335607" cy="220838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7EA1A99C-28D8-49B9-BB0E-0E083B99D3F8}"/>
                    </a:ext>
                  </a:extLst>
                </p:cNvPr>
                <p:cNvSpPr/>
                <p:nvPr/>
              </p:nvSpPr>
              <p:spPr>
                <a:xfrm>
                  <a:off x="4325342" y="2733025"/>
                  <a:ext cx="215128" cy="21512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A207DAE1-5CAF-4D67-9E1D-FE3C6C162ED1}"/>
                    </a:ext>
                  </a:extLst>
                </p:cNvPr>
                <p:cNvSpPr/>
                <p:nvPr/>
              </p:nvSpPr>
              <p:spPr>
                <a:xfrm rot="1800000">
                  <a:off x="4517331" y="2925139"/>
                  <a:ext cx="143618" cy="28724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1C140F-F9B6-4302-A317-C19F226A53C1}"/>
                </a:ext>
              </a:extLst>
            </p:cNvPr>
            <p:cNvSpPr/>
            <p:nvPr/>
          </p:nvSpPr>
          <p:spPr>
            <a:xfrm>
              <a:off x="635725" y="2364993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51BA6D9-BA2C-40DC-9F46-6C95F8AACDB8}"/>
                </a:ext>
              </a:extLst>
            </p:cNvPr>
            <p:cNvSpPr/>
            <p:nvPr/>
          </p:nvSpPr>
          <p:spPr>
            <a:xfrm>
              <a:off x="635727" y="2621120"/>
              <a:ext cx="1217013" cy="909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F936F11-05D1-446F-A95D-BAF50C739595}"/>
                </a:ext>
              </a:extLst>
            </p:cNvPr>
            <p:cNvSpPr/>
            <p:nvPr/>
          </p:nvSpPr>
          <p:spPr>
            <a:xfrm>
              <a:off x="635726" y="2880839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8B8879B-7556-4610-A764-FE90366FEF70}"/>
                </a:ext>
              </a:extLst>
            </p:cNvPr>
            <p:cNvSpPr/>
            <p:nvPr/>
          </p:nvSpPr>
          <p:spPr>
            <a:xfrm>
              <a:off x="635726" y="3136966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B1CDF4-B269-4D6A-B362-648EE4FDAD36}"/>
                </a:ext>
              </a:extLst>
            </p:cNvPr>
            <p:cNvSpPr/>
            <p:nvPr/>
          </p:nvSpPr>
          <p:spPr>
            <a:xfrm>
              <a:off x="635725" y="3393093"/>
              <a:ext cx="1217013" cy="909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7F2971A-7B38-41FC-AD8E-1318F1957B77}"/>
              </a:ext>
            </a:extLst>
          </p:cNvPr>
          <p:cNvGrpSpPr/>
          <p:nvPr/>
        </p:nvGrpSpPr>
        <p:grpSpPr>
          <a:xfrm>
            <a:off x="7137070" y="4465810"/>
            <a:ext cx="4305211" cy="1957819"/>
            <a:chOff x="7044193" y="2167845"/>
            <a:chExt cx="4305211" cy="195781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58AA407-2D4C-4B53-847D-69431A601D85}"/>
                </a:ext>
              </a:extLst>
            </p:cNvPr>
            <p:cNvGrpSpPr/>
            <p:nvPr/>
          </p:nvGrpSpPr>
          <p:grpSpPr>
            <a:xfrm>
              <a:off x="7044193" y="2167845"/>
              <a:ext cx="1761160" cy="1711598"/>
              <a:chOff x="6779622" y="1857461"/>
              <a:chExt cx="1761160" cy="1711598"/>
            </a:xfrm>
          </p:grpSpPr>
          <p:pic>
            <p:nvPicPr>
              <p:cNvPr id="12" name="Graphic 11" descr="Document outline">
                <a:extLst>
                  <a:ext uri="{FF2B5EF4-FFF2-40B4-BE49-F238E27FC236}">
                    <a16:creationId xmlns:a16="http://schemas.microsoft.com/office/drawing/2014/main" id="{8EE622E5-5D84-481D-A643-C9C991CDE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779622" y="1857461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8F17BB4-1BD7-4EE6-A77C-C3967E339041}"/>
                  </a:ext>
                </a:extLst>
              </p:cNvPr>
              <p:cNvGrpSpPr/>
              <p:nvPr/>
            </p:nvGrpSpPr>
            <p:grpSpPr>
              <a:xfrm>
                <a:off x="7029244" y="2922728"/>
                <a:ext cx="1511538" cy="646331"/>
                <a:chOff x="6847322" y="2992297"/>
                <a:chExt cx="1466749" cy="646331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CAF125F-6969-4BF6-8128-E0665FFC1D4E}"/>
                    </a:ext>
                  </a:extLst>
                </p:cNvPr>
                <p:cNvSpPr txBox="1"/>
                <p:nvPr/>
              </p:nvSpPr>
              <p:spPr>
                <a:xfrm>
                  <a:off x="7014388" y="2992297"/>
                  <a:ext cx="1299683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dirty="0">
                      <a:solidFill>
                        <a:schemeClr val="tx1"/>
                      </a:solidFill>
                    </a:rPr>
                    <a:t>######</a:t>
                  </a:r>
                </a:p>
                <a:p>
                  <a:r>
                    <a:rPr lang="en-GB" dirty="0"/>
                    <a:t>* * * * * *</a:t>
                  </a:r>
                </a:p>
              </p:txBody>
            </p: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262916A-6AB8-436B-A4AE-5A1673446B88}"/>
                    </a:ext>
                  </a:extLst>
                </p:cNvPr>
                <p:cNvGrpSpPr/>
                <p:nvPr/>
              </p:nvGrpSpPr>
              <p:grpSpPr>
                <a:xfrm>
                  <a:off x="6850733" y="3374317"/>
                  <a:ext cx="141457" cy="110456"/>
                  <a:chOff x="5819200" y="3946208"/>
                  <a:chExt cx="141457" cy="110456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34A5D7A-3339-4343-950A-F1DCA21C84E9}"/>
                      </a:ext>
                    </a:extLst>
                  </p:cNvPr>
                  <p:cNvSpPr/>
                  <p:nvPr/>
                </p:nvSpPr>
                <p:spPr>
                  <a:xfrm rot="604810">
                    <a:off x="5819200" y="3946208"/>
                    <a:ext cx="96337" cy="9633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3119DE3F-CAAF-4BBF-8076-9402F6935CA5}"/>
                      </a:ext>
                    </a:extLst>
                  </p:cNvPr>
                  <p:cNvSpPr/>
                  <p:nvPr/>
                </p:nvSpPr>
                <p:spPr>
                  <a:xfrm rot="2404810">
                    <a:off x="5896343" y="4043801"/>
                    <a:ext cx="64314" cy="12863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423B6C93-7852-4DBE-AB1B-737377D06843}"/>
                    </a:ext>
                  </a:extLst>
                </p:cNvPr>
                <p:cNvGrpSpPr/>
                <p:nvPr/>
              </p:nvGrpSpPr>
              <p:grpSpPr>
                <a:xfrm>
                  <a:off x="6847322" y="3117471"/>
                  <a:ext cx="141457" cy="110456"/>
                  <a:chOff x="5819200" y="3946208"/>
                  <a:chExt cx="141457" cy="110456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A8D3CE90-C5D0-4F24-B560-621E59840B39}"/>
                      </a:ext>
                    </a:extLst>
                  </p:cNvPr>
                  <p:cNvSpPr/>
                  <p:nvPr/>
                </p:nvSpPr>
                <p:spPr>
                  <a:xfrm rot="604810">
                    <a:off x="5819200" y="3946208"/>
                    <a:ext cx="96337" cy="9633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786AFD93-7739-492B-BC4F-3981CA1356C6}"/>
                      </a:ext>
                    </a:extLst>
                  </p:cNvPr>
                  <p:cNvSpPr/>
                  <p:nvPr/>
                </p:nvSpPr>
                <p:spPr>
                  <a:xfrm rot="2404810">
                    <a:off x="5896343" y="4043801"/>
                    <a:ext cx="64314" cy="12863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582F29F-F094-4819-BB01-50767EAFE852}"/>
                </a:ext>
              </a:extLst>
            </p:cNvPr>
            <p:cNvGrpSpPr/>
            <p:nvPr/>
          </p:nvGrpSpPr>
          <p:grpSpPr>
            <a:xfrm>
              <a:off x="9588244" y="2167845"/>
              <a:ext cx="1761160" cy="1957819"/>
              <a:chOff x="9365108" y="1857287"/>
              <a:chExt cx="1761160" cy="1957819"/>
            </a:xfrm>
          </p:grpSpPr>
          <p:pic>
            <p:nvPicPr>
              <p:cNvPr id="73" name="Graphic 72" descr="Document outline">
                <a:extLst>
                  <a:ext uri="{FF2B5EF4-FFF2-40B4-BE49-F238E27FC236}">
                    <a16:creationId xmlns:a16="http://schemas.microsoft.com/office/drawing/2014/main" id="{0C07E9ED-3DED-447C-B11D-C4CC7B4B2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365108" y="1857287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4145562-4DB1-463F-9B4B-9479F7163771}"/>
                  </a:ext>
                </a:extLst>
              </p:cNvPr>
              <p:cNvGrpSpPr/>
              <p:nvPr/>
            </p:nvGrpSpPr>
            <p:grpSpPr>
              <a:xfrm>
                <a:off x="9614730" y="2922554"/>
                <a:ext cx="1511538" cy="892552"/>
                <a:chOff x="6847322" y="2992297"/>
                <a:chExt cx="1466749" cy="892552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3781423-038D-40D9-84D4-51B10C82769F}"/>
                    </a:ext>
                  </a:extLst>
                </p:cNvPr>
                <p:cNvSpPr txBox="1"/>
                <p:nvPr/>
              </p:nvSpPr>
              <p:spPr>
                <a:xfrm>
                  <a:off x="7014388" y="2992297"/>
                  <a:ext cx="1299683" cy="8925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rPr>
                    <a:t>@@@@@@ </a:t>
                  </a:r>
                  <a:r>
                    <a:rPr lang="en-GB" dirty="0"/>
                    <a:t>* * * * * *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rPr>
                    <a:t>######</a:t>
                  </a: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11E81FEB-B449-4678-8959-0D6AF47ABD32}"/>
                    </a:ext>
                  </a:extLst>
                </p:cNvPr>
                <p:cNvGrpSpPr/>
                <p:nvPr/>
              </p:nvGrpSpPr>
              <p:grpSpPr>
                <a:xfrm>
                  <a:off x="6850733" y="3374317"/>
                  <a:ext cx="141457" cy="110456"/>
                  <a:chOff x="5819200" y="3946208"/>
                  <a:chExt cx="141457" cy="110456"/>
                </a:xfrm>
              </p:grpSpPr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3B728FFD-9F00-49DA-98C7-B314EE017CCB}"/>
                      </a:ext>
                    </a:extLst>
                  </p:cNvPr>
                  <p:cNvSpPr/>
                  <p:nvPr/>
                </p:nvSpPr>
                <p:spPr>
                  <a:xfrm rot="604810">
                    <a:off x="5819200" y="3946208"/>
                    <a:ext cx="96337" cy="9633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4" name="Rectangle: Rounded Corners 83">
                    <a:extLst>
                      <a:ext uri="{FF2B5EF4-FFF2-40B4-BE49-F238E27FC236}">
                        <a16:creationId xmlns:a16="http://schemas.microsoft.com/office/drawing/2014/main" id="{BB126F5A-4959-41A9-AE58-3049B9D31D31}"/>
                      </a:ext>
                    </a:extLst>
                  </p:cNvPr>
                  <p:cNvSpPr/>
                  <p:nvPr/>
                </p:nvSpPr>
                <p:spPr>
                  <a:xfrm rot="2404810">
                    <a:off x="5896343" y="4043801"/>
                    <a:ext cx="64314" cy="12863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ED09437-C27A-4000-B2B2-EC90E2F4B9FC}"/>
                    </a:ext>
                  </a:extLst>
                </p:cNvPr>
                <p:cNvGrpSpPr/>
                <p:nvPr/>
              </p:nvGrpSpPr>
              <p:grpSpPr>
                <a:xfrm>
                  <a:off x="6847322" y="3117471"/>
                  <a:ext cx="141457" cy="110456"/>
                  <a:chOff x="5819200" y="3946208"/>
                  <a:chExt cx="141457" cy="110456"/>
                </a:xfrm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94754AAD-FE69-4044-BDE9-0F9BF9BAE5DE}"/>
                      </a:ext>
                    </a:extLst>
                  </p:cNvPr>
                  <p:cNvSpPr/>
                  <p:nvPr/>
                </p:nvSpPr>
                <p:spPr>
                  <a:xfrm rot="604810">
                    <a:off x="5819200" y="3946208"/>
                    <a:ext cx="96337" cy="9633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96CB8FA5-DC81-405C-AD87-B5D5ED20DFAD}"/>
                      </a:ext>
                    </a:extLst>
                  </p:cNvPr>
                  <p:cNvSpPr/>
                  <p:nvPr/>
                </p:nvSpPr>
                <p:spPr>
                  <a:xfrm rot="2404810">
                    <a:off x="5896343" y="4043801"/>
                    <a:ext cx="64314" cy="12863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12B8CED-7C9A-4662-958D-E3DE0CB7CF85}"/>
                    </a:ext>
                  </a:extLst>
                </p:cNvPr>
                <p:cNvGrpSpPr/>
                <p:nvPr/>
              </p:nvGrpSpPr>
              <p:grpSpPr>
                <a:xfrm>
                  <a:off x="6854144" y="3667185"/>
                  <a:ext cx="141457" cy="110456"/>
                  <a:chOff x="5819200" y="3946208"/>
                  <a:chExt cx="141457" cy="110456"/>
                </a:xfrm>
              </p:grpSpPr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43207D45-7F14-4AAB-832B-3AE3006CB2A0}"/>
                      </a:ext>
                    </a:extLst>
                  </p:cNvPr>
                  <p:cNvSpPr/>
                  <p:nvPr/>
                </p:nvSpPr>
                <p:spPr>
                  <a:xfrm rot="604810">
                    <a:off x="5819200" y="3946208"/>
                    <a:ext cx="96337" cy="9633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Rectangle: Rounded Corners 79">
                    <a:extLst>
                      <a:ext uri="{FF2B5EF4-FFF2-40B4-BE49-F238E27FC236}">
                        <a16:creationId xmlns:a16="http://schemas.microsoft.com/office/drawing/2014/main" id="{7D1423DA-A779-45F8-B56C-B2C5D21EDFE0}"/>
                      </a:ext>
                    </a:extLst>
                  </p:cNvPr>
                  <p:cNvSpPr/>
                  <p:nvPr/>
                </p:nvSpPr>
                <p:spPr>
                  <a:xfrm rot="2404810">
                    <a:off x="5896343" y="4043801"/>
                    <a:ext cx="64314" cy="12863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594AF298-6581-493A-862F-659D88B4C113}"/>
              </a:ext>
            </a:extLst>
          </p:cNvPr>
          <p:cNvSpPr txBox="1"/>
          <p:nvPr/>
        </p:nvSpPr>
        <p:spPr>
          <a:xfrm>
            <a:off x="521830" y="4735719"/>
            <a:ext cx="54372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Document retrieval</a:t>
            </a:r>
          </a:p>
          <a:p>
            <a:pPr>
              <a:spcBef>
                <a:spcPts val="600"/>
              </a:spcBef>
            </a:pPr>
            <a:r>
              <a:rPr lang="en-CA" dirty="0"/>
              <a:t>Given a user-specified query, the document retrieval system retrieves a list of documents from a collection ranked by their estimated relevance to the query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A3263FB-C222-47AB-8344-FF9F2BB15238}"/>
              </a:ext>
            </a:extLst>
          </p:cNvPr>
          <p:cNvSpPr txBox="1"/>
          <p:nvPr/>
        </p:nvSpPr>
        <p:spPr>
          <a:xfrm>
            <a:off x="6927418" y="2118367"/>
            <a:ext cx="47080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Exposing query Identification (EQI)</a:t>
            </a:r>
          </a:p>
          <a:p>
            <a:pPr>
              <a:spcBef>
                <a:spcPts val="600"/>
              </a:spcBef>
            </a:pPr>
            <a:r>
              <a:rPr lang="en-CA" dirty="0"/>
              <a:t>Given a document and a specified document retrieval system, the exposing query retrieval system retrieves a list of queries from a log ranked by how prominently the document is exposed by the query when searched against the document retrieval system</a:t>
            </a:r>
          </a:p>
        </p:txBody>
      </p:sp>
    </p:spTree>
    <p:extLst>
      <p:ext uri="{BB962C8B-B14F-4D97-AF65-F5344CB8AC3E}">
        <p14:creationId xmlns:p14="http://schemas.microsoft.com/office/powerpoint/2010/main" val="2078186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86B5-633D-4C48-83AE-1EB4825F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729146" cy="16002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EQI for dense retrieval models</a:t>
            </a:r>
            <a:br>
              <a:rPr lang="en-US" sz="3600" dirty="0"/>
            </a:br>
            <a:r>
              <a:rPr lang="en-US" sz="2800" dirty="0"/>
              <a:t>(a.k.a., “Reverse”-</a:t>
            </a:r>
            <a:r>
              <a:rPr lang="en-US" sz="2800" dirty="0" err="1"/>
              <a:t>ing</a:t>
            </a:r>
            <a:r>
              <a:rPr lang="en-US" sz="2800" dirty="0"/>
              <a:t> ANCE)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5A2BD-16C7-4D67-BB9D-7417DABB7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185" y="4834680"/>
            <a:ext cx="7473130" cy="18583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In our preliminary study, we try to learn new metric spaces (ANCE-append and ANCE-residual) such that a nearest neighbor search in the new space approximates reverse nearest neighbor search in the original dense retrieval embedding space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We compare their performance with nearest neighbor search in the original metric space (ANCE-reverse)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C041E-6B37-4CA5-BF83-3326BD06E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10" y="1923352"/>
            <a:ext cx="3725805" cy="4531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E3D28-AEBA-4040-881D-9E1CD2F1A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875" y="484128"/>
            <a:ext cx="3864077" cy="12183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CBE445-F658-44CF-A557-2E1F8676C67C}"/>
              </a:ext>
            </a:extLst>
          </p:cNvPr>
          <p:cNvGrpSpPr/>
          <p:nvPr/>
        </p:nvGrpSpPr>
        <p:grpSpPr>
          <a:xfrm>
            <a:off x="4182150" y="1640855"/>
            <a:ext cx="3511969" cy="3437044"/>
            <a:chOff x="630393" y="2230946"/>
            <a:chExt cx="5131610" cy="5022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F7C502-E9A5-4F74-A120-59C3C4FA699C}"/>
                </a:ext>
              </a:extLst>
            </p:cNvPr>
            <p:cNvGrpSpPr/>
            <p:nvPr/>
          </p:nvGrpSpPr>
          <p:grpSpPr>
            <a:xfrm>
              <a:off x="630393" y="2230946"/>
              <a:ext cx="5022132" cy="5022132"/>
              <a:chOff x="7651531" y="1655379"/>
              <a:chExt cx="3489435" cy="3489435"/>
            </a:xfrm>
            <a:scene3d>
              <a:camera prst="perspectiveRelaxed"/>
              <a:lightRig rig="threePt" dir="t"/>
            </a:scene3d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8520A2-70BB-495D-8A7D-3B8846C1A522}"/>
                  </a:ext>
                </a:extLst>
              </p:cNvPr>
              <p:cNvSpPr/>
              <p:nvPr/>
            </p:nvSpPr>
            <p:spPr>
              <a:xfrm>
                <a:off x="7651531" y="1655379"/>
                <a:ext cx="3489435" cy="348943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8B62E5B-35DA-4796-8BB4-F6F73AB3E4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6248" y="2015894"/>
                <a:ext cx="0" cy="2768404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6F1D81C-1A0A-47BA-8FC8-104614211D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396248" y="2015894"/>
                <a:ext cx="0" cy="2768404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114FF31-D5A1-4D2B-9867-C04A90D331EE}"/>
                  </a:ext>
                </a:extLst>
              </p:cNvPr>
              <p:cNvSpPr/>
              <p:nvPr/>
            </p:nvSpPr>
            <p:spPr>
              <a:xfrm>
                <a:off x="9645650" y="248646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03D694B-88C4-4AA7-892C-2ED38C9C140B}"/>
                  </a:ext>
                </a:extLst>
              </p:cNvPr>
              <p:cNvSpPr/>
              <p:nvPr/>
            </p:nvSpPr>
            <p:spPr>
              <a:xfrm>
                <a:off x="9798050" y="263886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E860E91-89D2-444B-8810-D80039AE1EB1}"/>
                  </a:ext>
                </a:extLst>
              </p:cNvPr>
              <p:cNvSpPr/>
              <p:nvPr/>
            </p:nvSpPr>
            <p:spPr>
              <a:xfrm>
                <a:off x="10005799" y="240391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DDD722B-7672-4166-BC17-FDCCB79D2A6B}"/>
                  </a:ext>
                </a:extLst>
              </p:cNvPr>
              <p:cNvSpPr/>
              <p:nvPr/>
            </p:nvSpPr>
            <p:spPr>
              <a:xfrm>
                <a:off x="10152506" y="2666720"/>
                <a:ext cx="82550" cy="8255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60671C-2C9C-4430-BA5C-174853CE4DE9}"/>
                  </a:ext>
                </a:extLst>
              </p:cNvPr>
              <p:cNvSpPr/>
              <p:nvPr/>
            </p:nvSpPr>
            <p:spPr>
              <a:xfrm>
                <a:off x="9763125" y="2381359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E5F5DE9-F21E-43F0-9CA3-476977462275}"/>
                  </a:ext>
                </a:extLst>
              </p:cNvPr>
              <p:cNvSpPr/>
              <p:nvPr/>
            </p:nvSpPr>
            <p:spPr>
              <a:xfrm>
                <a:off x="9618474" y="2955158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9C9A36C-FDBB-4E5D-9CB0-24286F4C2FE2}"/>
                  </a:ext>
                </a:extLst>
              </p:cNvPr>
              <p:cNvSpPr/>
              <p:nvPr/>
            </p:nvSpPr>
            <p:spPr>
              <a:xfrm>
                <a:off x="10877550" y="285476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8F0FB1A-CDAF-42C4-A445-5C60541D4373}"/>
                  </a:ext>
                </a:extLst>
              </p:cNvPr>
              <p:cNvSpPr/>
              <p:nvPr/>
            </p:nvSpPr>
            <p:spPr>
              <a:xfrm>
                <a:off x="10208840" y="358035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5F6A8FE-6256-4779-A6EB-6F0C350871F7}"/>
                  </a:ext>
                </a:extLst>
              </p:cNvPr>
              <p:cNvSpPr/>
              <p:nvPr/>
            </p:nvSpPr>
            <p:spPr>
              <a:xfrm>
                <a:off x="8835697" y="4009647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9E3012F-7FE9-4D19-BBAC-89F6AF844969}"/>
                  </a:ext>
                </a:extLst>
              </p:cNvPr>
              <p:cNvSpPr/>
              <p:nvPr/>
            </p:nvSpPr>
            <p:spPr>
              <a:xfrm>
                <a:off x="8418848" y="372471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5C32D91-C524-40F7-8758-6F7612572F41}"/>
                  </a:ext>
                </a:extLst>
              </p:cNvPr>
              <p:cNvSpPr/>
              <p:nvPr/>
            </p:nvSpPr>
            <p:spPr>
              <a:xfrm>
                <a:off x="8336298" y="2606066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AC1987A-361C-47FB-BC62-B6F3B1641071}"/>
                  </a:ext>
                </a:extLst>
              </p:cNvPr>
              <p:cNvSpPr/>
              <p:nvPr/>
            </p:nvSpPr>
            <p:spPr>
              <a:xfrm>
                <a:off x="8862282" y="3131504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2152BD-ABDB-4C56-9FF1-186020EDAD95}"/>
                  </a:ext>
                </a:extLst>
              </p:cNvPr>
              <p:cNvSpPr/>
              <p:nvPr/>
            </p:nvSpPr>
            <p:spPr>
              <a:xfrm>
                <a:off x="8598716" y="3172779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2BA696-1E93-467F-A033-594783AA82A9}"/>
                  </a:ext>
                </a:extLst>
              </p:cNvPr>
              <p:cNvSpPr/>
              <p:nvPr/>
            </p:nvSpPr>
            <p:spPr>
              <a:xfrm>
                <a:off x="8501107" y="3961595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0DEF28F-2D1E-4B9C-99CD-F7675A189238}"/>
                  </a:ext>
                </a:extLst>
              </p:cNvPr>
              <p:cNvSpPr/>
              <p:nvPr/>
            </p:nvSpPr>
            <p:spPr>
              <a:xfrm>
                <a:off x="7970771" y="446131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9ED7009-A60F-4CD5-91EB-6D370A60C82F}"/>
                  </a:ext>
                </a:extLst>
              </p:cNvPr>
              <p:cNvSpPr/>
              <p:nvPr/>
            </p:nvSpPr>
            <p:spPr>
              <a:xfrm>
                <a:off x="8227020" y="458831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30395FA-BD05-4FE5-968E-9220719F794C}"/>
                  </a:ext>
                </a:extLst>
              </p:cNvPr>
              <p:cNvSpPr/>
              <p:nvPr/>
            </p:nvSpPr>
            <p:spPr>
              <a:xfrm>
                <a:off x="9975423" y="4420038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8F76109-60A5-43C5-9567-B9810813F95A}"/>
                  </a:ext>
                </a:extLst>
              </p:cNvPr>
              <p:cNvSpPr/>
              <p:nvPr/>
            </p:nvSpPr>
            <p:spPr>
              <a:xfrm>
                <a:off x="10482927" y="4009647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EABD362-9C39-4192-839D-FC286F2B0650}"/>
                  </a:ext>
                </a:extLst>
              </p:cNvPr>
              <p:cNvSpPr/>
              <p:nvPr/>
            </p:nvSpPr>
            <p:spPr>
              <a:xfrm>
                <a:off x="8070097" y="4711809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866F1E1-8249-47EC-85EC-DFDEAC997417}"/>
                  </a:ext>
                </a:extLst>
              </p:cNvPr>
              <p:cNvSpPr/>
              <p:nvPr/>
            </p:nvSpPr>
            <p:spPr>
              <a:xfrm>
                <a:off x="8267822" y="4784013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6D5695A-7401-4626-ADEF-FA51CC686192}"/>
                  </a:ext>
                </a:extLst>
              </p:cNvPr>
              <p:cNvSpPr/>
              <p:nvPr/>
            </p:nvSpPr>
            <p:spPr>
              <a:xfrm>
                <a:off x="9025893" y="4253734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5FDA042-24B9-4190-A062-71ABC1DE3EE9}"/>
                  </a:ext>
                </a:extLst>
              </p:cNvPr>
              <p:cNvSpPr/>
              <p:nvPr/>
            </p:nvSpPr>
            <p:spPr>
              <a:xfrm>
                <a:off x="9577199" y="1965842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8410D8E-6B4A-410D-BCE9-68AEE82D5C49}"/>
                  </a:ext>
                </a:extLst>
              </p:cNvPr>
              <p:cNvSpPr/>
              <p:nvPr/>
            </p:nvSpPr>
            <p:spPr>
              <a:xfrm>
                <a:off x="8858291" y="2246476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D16934A-F6AD-414E-88DC-0BF2BC712798}"/>
                  </a:ext>
                </a:extLst>
              </p:cNvPr>
              <p:cNvSpPr/>
              <p:nvPr/>
            </p:nvSpPr>
            <p:spPr>
              <a:xfrm>
                <a:off x="10513861" y="4547038"/>
                <a:ext cx="82550" cy="8255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Multiplication Sign 49">
                <a:extLst>
                  <a:ext uri="{FF2B5EF4-FFF2-40B4-BE49-F238E27FC236}">
                    <a16:creationId xmlns:a16="http://schemas.microsoft.com/office/drawing/2014/main" id="{5AEA974F-6796-420A-809D-1820AFB2A146}"/>
                  </a:ext>
                </a:extLst>
              </p:cNvPr>
              <p:cNvSpPr/>
              <p:nvPr/>
            </p:nvSpPr>
            <p:spPr>
              <a:xfrm>
                <a:off x="9857285" y="2478242"/>
                <a:ext cx="140300" cy="140300"/>
              </a:xfrm>
              <a:prstGeom prst="mathMultiply">
                <a:avLst>
                  <a:gd name="adj1" fmla="val 3219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Multiplication Sign 10">
              <a:extLst>
                <a:ext uri="{FF2B5EF4-FFF2-40B4-BE49-F238E27FC236}">
                  <a16:creationId xmlns:a16="http://schemas.microsoft.com/office/drawing/2014/main" id="{F4B20FF0-BDCA-419C-965E-4E4F52E2C406}"/>
                </a:ext>
              </a:extLst>
            </p:cNvPr>
            <p:cNvSpPr/>
            <p:nvPr/>
          </p:nvSpPr>
          <p:spPr>
            <a:xfrm>
              <a:off x="4800902" y="4280654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Multiplication Sign 11">
              <a:extLst>
                <a:ext uri="{FF2B5EF4-FFF2-40B4-BE49-F238E27FC236}">
                  <a16:creationId xmlns:a16="http://schemas.microsoft.com/office/drawing/2014/main" id="{9353A30B-F643-4EA0-BC4D-FEDAB0996DC3}"/>
                </a:ext>
              </a:extLst>
            </p:cNvPr>
            <p:cNvSpPr/>
            <p:nvPr/>
          </p:nvSpPr>
          <p:spPr>
            <a:xfrm>
              <a:off x="2127760" y="4295019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40C03E-4607-4AEF-BAC7-6B7EC71BB411}"/>
                </a:ext>
              </a:extLst>
            </p:cNvPr>
            <p:cNvSpPr/>
            <p:nvPr/>
          </p:nvSpPr>
          <p:spPr>
            <a:xfrm>
              <a:off x="4045221" y="3523225"/>
              <a:ext cx="1716782" cy="1716782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F4CD0CA-9184-4ABC-B59B-9593B960FCA7}"/>
                </a:ext>
              </a:extLst>
            </p:cNvPr>
            <p:cNvSpPr/>
            <p:nvPr/>
          </p:nvSpPr>
          <p:spPr>
            <a:xfrm>
              <a:off x="3449521" y="3628859"/>
              <a:ext cx="802538" cy="80253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Multiplication Sign 14">
              <a:extLst>
                <a:ext uri="{FF2B5EF4-FFF2-40B4-BE49-F238E27FC236}">
                  <a16:creationId xmlns:a16="http://schemas.microsoft.com/office/drawing/2014/main" id="{AF48C2B6-ABD4-45E5-8288-A1C53B4DEB16}"/>
                </a:ext>
              </a:extLst>
            </p:cNvPr>
            <p:cNvSpPr/>
            <p:nvPr/>
          </p:nvSpPr>
          <p:spPr>
            <a:xfrm>
              <a:off x="1898615" y="5467027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Multiplication Sign 15">
              <a:extLst>
                <a:ext uri="{FF2B5EF4-FFF2-40B4-BE49-F238E27FC236}">
                  <a16:creationId xmlns:a16="http://schemas.microsoft.com/office/drawing/2014/main" id="{0CD9F99A-D549-49E4-9491-862195CFBE75}"/>
                </a:ext>
              </a:extLst>
            </p:cNvPr>
            <p:cNvSpPr/>
            <p:nvPr/>
          </p:nvSpPr>
          <p:spPr>
            <a:xfrm>
              <a:off x="2300357" y="5828080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Multiplication Sign 16">
              <a:extLst>
                <a:ext uri="{FF2B5EF4-FFF2-40B4-BE49-F238E27FC236}">
                  <a16:creationId xmlns:a16="http://schemas.microsoft.com/office/drawing/2014/main" id="{258C400B-FD95-4172-848A-785251595BF1}"/>
                </a:ext>
              </a:extLst>
            </p:cNvPr>
            <p:cNvSpPr/>
            <p:nvPr/>
          </p:nvSpPr>
          <p:spPr>
            <a:xfrm>
              <a:off x="4343675" y="6008027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Multiplication Sign 17">
              <a:extLst>
                <a:ext uri="{FF2B5EF4-FFF2-40B4-BE49-F238E27FC236}">
                  <a16:creationId xmlns:a16="http://schemas.microsoft.com/office/drawing/2014/main" id="{9737C071-332A-4369-ADB5-60B53C3F744D}"/>
                </a:ext>
              </a:extLst>
            </p:cNvPr>
            <p:cNvSpPr/>
            <p:nvPr/>
          </p:nvSpPr>
          <p:spPr>
            <a:xfrm>
              <a:off x="1088467" y="5727117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Multiplication Sign 18">
              <a:extLst>
                <a:ext uri="{FF2B5EF4-FFF2-40B4-BE49-F238E27FC236}">
                  <a16:creationId xmlns:a16="http://schemas.microsoft.com/office/drawing/2014/main" id="{210AC393-EF5E-440E-9C31-0867FB88861B}"/>
                </a:ext>
              </a:extLst>
            </p:cNvPr>
            <p:cNvSpPr/>
            <p:nvPr/>
          </p:nvSpPr>
          <p:spPr>
            <a:xfrm>
              <a:off x="694154" y="6302159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Multiplication Sign 19">
              <a:extLst>
                <a:ext uri="{FF2B5EF4-FFF2-40B4-BE49-F238E27FC236}">
                  <a16:creationId xmlns:a16="http://schemas.microsoft.com/office/drawing/2014/main" id="{D4B78874-5622-4B21-9604-6AFBA77F411B}"/>
                </a:ext>
              </a:extLst>
            </p:cNvPr>
            <p:cNvSpPr/>
            <p:nvPr/>
          </p:nvSpPr>
          <p:spPr>
            <a:xfrm>
              <a:off x="3404704" y="5155717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Multiplication Sign 20">
              <a:extLst>
                <a:ext uri="{FF2B5EF4-FFF2-40B4-BE49-F238E27FC236}">
                  <a16:creationId xmlns:a16="http://schemas.microsoft.com/office/drawing/2014/main" id="{7D778194-5AB8-45FF-888B-88449F3E5CDD}"/>
                </a:ext>
              </a:extLst>
            </p:cNvPr>
            <p:cNvSpPr/>
            <p:nvPr/>
          </p:nvSpPr>
          <p:spPr>
            <a:xfrm>
              <a:off x="1244803" y="4194056"/>
              <a:ext cx="201925" cy="201925"/>
            </a:xfrm>
            <a:prstGeom prst="mathMultiply">
              <a:avLst>
                <a:gd name="adj1" fmla="val 321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B7B891C-F9FB-4165-8DE5-EC570C1A6CE6}"/>
                </a:ext>
              </a:extLst>
            </p:cNvPr>
            <p:cNvCxnSpPr>
              <a:cxnSpLocks/>
            </p:cNvCxnSpPr>
            <p:nvPr/>
          </p:nvCxnSpPr>
          <p:spPr>
            <a:xfrm>
              <a:off x="3967185" y="4033203"/>
              <a:ext cx="217558" cy="7416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89D5CF0-D842-4FDC-BBF9-D45435186D8F}"/>
              </a:ext>
            </a:extLst>
          </p:cNvPr>
          <p:cNvCxnSpPr>
            <a:cxnSpLocks/>
          </p:cNvCxnSpPr>
          <p:nvPr/>
        </p:nvCxnSpPr>
        <p:spPr>
          <a:xfrm>
            <a:off x="6704613" y="2955139"/>
            <a:ext cx="307077" cy="124685"/>
          </a:xfrm>
          <a:prstGeom prst="straightConnector1">
            <a:avLst/>
          </a:prstGeom>
          <a:ln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ultiplication Sign 51">
            <a:extLst>
              <a:ext uri="{FF2B5EF4-FFF2-40B4-BE49-F238E27FC236}">
                <a16:creationId xmlns:a16="http://schemas.microsoft.com/office/drawing/2014/main" id="{08C2BBF1-76E4-4FE8-B4EA-337CB0A19618}"/>
              </a:ext>
            </a:extLst>
          </p:cNvPr>
          <p:cNvSpPr/>
          <p:nvPr/>
        </p:nvSpPr>
        <p:spPr>
          <a:xfrm>
            <a:off x="772572" y="4281509"/>
            <a:ext cx="292542" cy="292542"/>
          </a:xfrm>
          <a:prstGeom prst="mathMultiply">
            <a:avLst>
              <a:gd name="adj1" fmla="val 321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F9D023A-2C46-4AFC-8E51-94BE3428F05A}"/>
              </a:ext>
            </a:extLst>
          </p:cNvPr>
          <p:cNvSpPr/>
          <p:nvPr/>
        </p:nvSpPr>
        <p:spPr>
          <a:xfrm>
            <a:off x="2060099" y="4338413"/>
            <a:ext cx="172127" cy="1721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987D92-21D7-4AB6-AA81-0F5B3C7DDB67}"/>
              </a:ext>
            </a:extLst>
          </p:cNvPr>
          <p:cNvSpPr txBox="1"/>
          <p:nvPr/>
        </p:nvSpPr>
        <p:spPr>
          <a:xfrm>
            <a:off x="1008293" y="4221864"/>
            <a:ext cx="97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query</a:t>
            </a:r>
            <a:endParaRPr lang="en-CA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0100B3-4EE7-40E6-97A3-89714B1BF90E}"/>
              </a:ext>
            </a:extLst>
          </p:cNvPr>
          <p:cNvSpPr txBox="1"/>
          <p:nvPr/>
        </p:nvSpPr>
        <p:spPr>
          <a:xfrm>
            <a:off x="2223454" y="4227306"/>
            <a:ext cx="138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document</a:t>
            </a:r>
            <a:endParaRPr lang="en-CA" sz="16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B0B922-A5E0-415D-B193-62C0D69AE8EB}"/>
              </a:ext>
            </a:extLst>
          </p:cNvPr>
          <p:cNvSpPr txBox="1"/>
          <p:nvPr/>
        </p:nvSpPr>
        <p:spPr>
          <a:xfrm>
            <a:off x="306372" y="2229219"/>
            <a:ext cx="3923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Given a query     , the document retrieval system performs a nearest neighbor search over documents</a:t>
            </a:r>
            <a:endParaRPr lang="en-CA" dirty="0"/>
          </a:p>
        </p:txBody>
      </p:sp>
      <p:sp>
        <p:nvSpPr>
          <p:cNvPr id="57" name="Multiplication Sign 56">
            <a:extLst>
              <a:ext uri="{FF2B5EF4-FFF2-40B4-BE49-F238E27FC236}">
                <a16:creationId xmlns:a16="http://schemas.microsoft.com/office/drawing/2014/main" id="{4519EF6E-FF29-43E9-95B3-65B99F3DD832}"/>
              </a:ext>
            </a:extLst>
          </p:cNvPr>
          <p:cNvSpPr/>
          <p:nvPr/>
        </p:nvSpPr>
        <p:spPr>
          <a:xfrm>
            <a:off x="1765947" y="2278104"/>
            <a:ext cx="292542" cy="292542"/>
          </a:xfrm>
          <a:prstGeom prst="mathMultiply">
            <a:avLst>
              <a:gd name="adj1" fmla="val 3219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34F356-B092-4D5A-96F0-93B09311F41C}"/>
              </a:ext>
            </a:extLst>
          </p:cNvPr>
          <p:cNvSpPr txBox="1"/>
          <p:nvPr/>
        </p:nvSpPr>
        <p:spPr>
          <a:xfrm>
            <a:off x="304185" y="3244654"/>
            <a:ext cx="3923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Given a document    , the EQI system performs a </a:t>
            </a:r>
            <a:r>
              <a:rPr lang="en-US" b="1" u="sng" dirty="0"/>
              <a:t>reverse</a:t>
            </a:r>
            <a:r>
              <a:rPr lang="en-US" dirty="0"/>
              <a:t> nearest neighbor search over queries</a:t>
            </a:r>
            <a:endParaRPr lang="en-CA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9B6F32-0AD6-49BC-A6C7-D86A9238A022}"/>
              </a:ext>
            </a:extLst>
          </p:cNvPr>
          <p:cNvSpPr/>
          <p:nvPr/>
        </p:nvSpPr>
        <p:spPr>
          <a:xfrm>
            <a:off x="2226972" y="3360073"/>
            <a:ext cx="158151" cy="158151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595A1-12F8-4A23-A599-D8350F5399AC}"/>
              </a:ext>
            </a:extLst>
          </p:cNvPr>
          <p:cNvSpPr txBox="1"/>
          <p:nvPr/>
        </p:nvSpPr>
        <p:spPr>
          <a:xfrm>
            <a:off x="3280348" y="6546653"/>
            <a:ext cx="7967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Li, Li, Mitra, Diaz, and Biega. </a:t>
            </a:r>
            <a:r>
              <a:rPr lang="en-US" sz="1200" dirty="0">
                <a:hlinkClick r:id="rId4"/>
              </a:rPr>
              <a:t>Exposing Query Identification for Search Transparency</a:t>
            </a:r>
            <a:r>
              <a:rPr lang="en-US" sz="1200" dirty="0"/>
              <a:t>. In Proc. TheWebConf, ACM. (2022)</a:t>
            </a:r>
          </a:p>
        </p:txBody>
      </p:sp>
    </p:spTree>
    <p:extLst>
      <p:ext uri="{BB962C8B-B14F-4D97-AF65-F5344CB8AC3E}">
        <p14:creationId xmlns:p14="http://schemas.microsoft.com/office/powerpoint/2010/main" val="2018827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EA66-BA83-0A96-A73C-9714DEDD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39678" cy="1325563"/>
          </a:xfrm>
        </p:spPr>
        <p:txBody>
          <a:bodyPr/>
          <a:lstStyle/>
          <a:p>
            <a:r>
              <a:rPr lang="en-US" dirty="0"/>
              <a:t>Structured knowledge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05A28E-71E4-C347-41E1-FF4D618E4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9678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An exciting challenge for deep learning in the context of information access is how to handle multimodal and structured information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Applications include automatic knowledge base construction (e.g., Project Alexandria), structured item retrieval (e.g., product search, document retrieval with multiple fields), and KB-augmented machine learning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My personal research is moving towards this direction and hopefully I will have more to report on this in the coming year 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98CA8-62ED-AB43-5F59-2D8785C2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129" y="0"/>
            <a:ext cx="480787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E00937-1019-FBDE-DFF0-82D752D60B7C}"/>
              </a:ext>
            </a:extLst>
          </p:cNvPr>
          <p:cNvSpPr txBox="1"/>
          <p:nvPr/>
        </p:nvSpPr>
        <p:spPr>
          <a:xfrm>
            <a:off x="0" y="6596390"/>
            <a:ext cx="7384129" cy="2616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lvl="0" defTabSz="914400">
              <a:defRPr/>
            </a:pPr>
            <a:r>
              <a:rPr lang="en-US" sz="1100" dirty="0"/>
              <a:t>Zamani, Mitra, Song, Craswell, and Tiwary. </a:t>
            </a:r>
            <a:r>
              <a:rPr lang="en-US" sz="1100" dirty="0">
                <a:hlinkClick r:id="rId3"/>
              </a:rPr>
              <a:t>Neural Ranking Models with Multiple Document Fields</a:t>
            </a:r>
            <a:r>
              <a:rPr lang="en-US" sz="1100" dirty="0"/>
              <a:t>. In Proc. WSDM. (2018)</a:t>
            </a:r>
          </a:p>
        </p:txBody>
      </p:sp>
    </p:spTree>
    <p:extLst>
      <p:ext uri="{BB962C8B-B14F-4D97-AF65-F5344CB8AC3E}">
        <p14:creationId xmlns:p14="http://schemas.microsoft.com/office/powerpoint/2010/main" val="419007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21D831-8A4B-4A02-91AE-5D4AABD3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52" y="134330"/>
            <a:ext cx="4310238" cy="1211263"/>
          </a:xfrm>
        </p:spPr>
        <p:txBody>
          <a:bodyPr anchor="ctr"/>
          <a:lstStyle/>
          <a:p>
            <a:pPr algn="ctr"/>
            <a:r>
              <a:rPr lang="en-US" dirty="0"/>
              <a:t>Thank you!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2E9C0-8AED-4191-A00D-B24F67EB7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774" y="2853736"/>
            <a:ext cx="5132749" cy="3091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5FA41-A3A5-41C8-A2A0-F89B6AE8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59" y="393877"/>
            <a:ext cx="2771178" cy="20222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E072AB-7C3B-48B4-9283-E5E757540B7B}"/>
              </a:ext>
            </a:extLst>
          </p:cNvPr>
          <p:cNvGrpSpPr/>
          <p:nvPr/>
        </p:nvGrpSpPr>
        <p:grpSpPr>
          <a:xfrm>
            <a:off x="4017537" y="6415893"/>
            <a:ext cx="4156927" cy="310701"/>
            <a:chOff x="7445035" y="5514646"/>
            <a:chExt cx="4156927" cy="3107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6B8E91-EB37-418F-8A19-2FF925B476A4}"/>
                </a:ext>
              </a:extLst>
            </p:cNvPr>
            <p:cNvSpPr/>
            <p:nvPr/>
          </p:nvSpPr>
          <p:spPr>
            <a:xfrm>
              <a:off x="7733933" y="5514646"/>
              <a:ext cx="15063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UnderdogGeek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EC5216-E74C-419A-84A6-CDCB677ADE94}"/>
                </a:ext>
              </a:extLst>
            </p:cNvPr>
            <p:cNvSpPr/>
            <p:nvPr/>
          </p:nvSpPr>
          <p:spPr>
            <a:xfrm>
              <a:off x="9681434" y="5517570"/>
              <a:ext cx="19205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bmitra@microsoft.com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1" name="Picture 10" descr="File:&lt;strong&gt;Twitter&lt;/strong&gt; bird logo 2012.svg - Wikipedia, the free encyclopedia">
              <a:extLst>
                <a:ext uri="{FF2B5EF4-FFF2-40B4-BE49-F238E27FC236}">
                  <a16:creationId xmlns:a16="http://schemas.microsoft.com/office/drawing/2014/main" id="{D367FB9D-AFBB-43B5-B21C-8E51E777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35" y="5530214"/>
              <a:ext cx="309200" cy="251362"/>
            </a:xfrm>
            <a:prstGeom prst="rect">
              <a:avLst/>
            </a:prstGeom>
          </p:spPr>
        </p:pic>
        <p:pic>
          <p:nvPicPr>
            <p:cNvPr id="12" name="Picture 11" descr="File:&lt;strong&gt;Microsoft&lt;/strong&gt; &lt;strong&gt;Outlook&lt;/strong&gt; 2013 logo.svg - Wikipedia, the free ...">
              <a:extLst>
                <a:ext uri="{FF2B5EF4-FFF2-40B4-BE49-F238E27FC236}">
                  <a16:creationId xmlns:a16="http://schemas.microsoft.com/office/drawing/2014/main" id="{99E35C24-9A4B-4B48-87B9-B3CB7DD03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804" y="5514646"/>
              <a:ext cx="293631" cy="2882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DBC997-D311-FD71-4432-4B2EF9BA0DEF}"/>
              </a:ext>
            </a:extLst>
          </p:cNvPr>
          <p:cNvGrpSpPr/>
          <p:nvPr/>
        </p:nvGrpSpPr>
        <p:grpSpPr>
          <a:xfrm>
            <a:off x="1970457" y="1570536"/>
            <a:ext cx="2642985" cy="4604846"/>
            <a:chOff x="1283430" y="126892"/>
            <a:chExt cx="2642985" cy="4604846"/>
          </a:xfrm>
        </p:grpSpPr>
        <p:sp>
          <p:nvSpPr>
            <p:cNvPr id="2" name="Content Placeholder 10">
              <a:extLst>
                <a:ext uri="{FF2B5EF4-FFF2-40B4-BE49-F238E27FC236}">
                  <a16:creationId xmlns:a16="http://schemas.microsoft.com/office/drawing/2014/main" id="{93AF989F-0CA0-EBB3-6642-62D9B007C9C9}"/>
                </a:ext>
              </a:extLst>
            </p:cNvPr>
            <p:cNvSpPr txBox="1">
              <a:spLocks/>
            </p:cNvSpPr>
            <p:nvPr/>
          </p:nvSpPr>
          <p:spPr>
            <a:xfrm>
              <a:off x="1283430" y="4219482"/>
              <a:ext cx="2642985" cy="51225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WP" panose="020B0502040204020203" pitchFamily="34" charset="0"/>
                  <a:cs typeface="Segoe WP" panose="020B0502040204020203" pitchFamily="34" charset="0"/>
                  <a:hlinkClick r:id="rId6"/>
                </a:rPr>
                <a:t>http://bit.ly/fntir-neural</a:t>
              </a:r>
              <a:endParaRPr lang="en-CA" sz="1800" dirty="0"/>
            </a:p>
          </p:txBody>
        </p:sp>
        <p:pic>
          <p:nvPicPr>
            <p:cNvPr id="3" name="Picture 2" descr="https://images-na.ssl-images-amazon.com/images/I/31-%2Buvel9pL._SX331_BO1,204,203,200_.jpg">
              <a:extLst>
                <a:ext uri="{FF2B5EF4-FFF2-40B4-BE49-F238E27FC236}">
                  <a16:creationId xmlns:a16="http://schemas.microsoft.com/office/drawing/2014/main" id="{12B81408-6603-842E-97D3-B6E50F10D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430" y="126892"/>
              <a:ext cx="2642985" cy="3960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479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079C-A19A-48E9-9185-35D596D2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First wave of deep document ranking models</a:t>
            </a:r>
            <a:endParaRPr lang="en-CA" sz="4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876CCD-6299-4517-A91A-421DD4DF5C04}"/>
              </a:ext>
            </a:extLst>
          </p:cNvPr>
          <p:cNvGrpSpPr/>
          <p:nvPr/>
        </p:nvGrpSpPr>
        <p:grpSpPr>
          <a:xfrm>
            <a:off x="4085431" y="2305449"/>
            <a:ext cx="3889987" cy="1979008"/>
            <a:chOff x="3655201" y="2423892"/>
            <a:chExt cx="3889987" cy="19790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631550-6771-46C0-A13C-BBF30A80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5201" y="2423892"/>
              <a:ext cx="3889987" cy="1979008"/>
            </a:xfrm>
            <a:custGeom>
              <a:avLst/>
              <a:gdLst>
                <a:gd name="connsiteX0" fmla="*/ 0 w 3889987"/>
                <a:gd name="connsiteY0" fmla="*/ 0 h 1979008"/>
                <a:gd name="connsiteX1" fmla="*/ 439013 w 3889987"/>
                <a:gd name="connsiteY1" fmla="*/ 0 h 1979008"/>
                <a:gd name="connsiteX2" fmla="*/ 955825 w 3889987"/>
                <a:gd name="connsiteY2" fmla="*/ 0 h 1979008"/>
                <a:gd name="connsiteX3" fmla="*/ 1550438 w 3889987"/>
                <a:gd name="connsiteY3" fmla="*/ 0 h 1979008"/>
                <a:gd name="connsiteX4" fmla="*/ 1989450 w 3889987"/>
                <a:gd name="connsiteY4" fmla="*/ 0 h 1979008"/>
                <a:gd name="connsiteX5" fmla="*/ 2584063 w 3889987"/>
                <a:gd name="connsiteY5" fmla="*/ 0 h 1979008"/>
                <a:gd name="connsiteX6" fmla="*/ 3178675 w 3889987"/>
                <a:gd name="connsiteY6" fmla="*/ 0 h 1979008"/>
                <a:gd name="connsiteX7" fmla="*/ 3889987 w 3889987"/>
                <a:gd name="connsiteY7" fmla="*/ 0 h 1979008"/>
                <a:gd name="connsiteX8" fmla="*/ 3889987 w 3889987"/>
                <a:gd name="connsiteY8" fmla="*/ 514542 h 1979008"/>
                <a:gd name="connsiteX9" fmla="*/ 3889987 w 3889987"/>
                <a:gd name="connsiteY9" fmla="*/ 949924 h 1979008"/>
                <a:gd name="connsiteX10" fmla="*/ 3889987 w 3889987"/>
                <a:gd name="connsiteY10" fmla="*/ 1385306 h 1979008"/>
                <a:gd name="connsiteX11" fmla="*/ 3889987 w 3889987"/>
                <a:gd name="connsiteY11" fmla="*/ 1979008 h 1979008"/>
                <a:gd name="connsiteX12" fmla="*/ 3373174 w 3889987"/>
                <a:gd name="connsiteY12" fmla="*/ 1979008 h 1979008"/>
                <a:gd name="connsiteX13" fmla="*/ 2739662 w 3889987"/>
                <a:gd name="connsiteY13" fmla="*/ 1979008 h 1979008"/>
                <a:gd name="connsiteX14" fmla="*/ 2106150 w 3889987"/>
                <a:gd name="connsiteY14" fmla="*/ 1979008 h 1979008"/>
                <a:gd name="connsiteX15" fmla="*/ 1628237 w 3889987"/>
                <a:gd name="connsiteY15" fmla="*/ 1979008 h 1979008"/>
                <a:gd name="connsiteX16" fmla="*/ 994725 w 3889987"/>
                <a:gd name="connsiteY16" fmla="*/ 1979008 h 1979008"/>
                <a:gd name="connsiteX17" fmla="*/ 555712 w 3889987"/>
                <a:gd name="connsiteY17" fmla="*/ 1979008 h 1979008"/>
                <a:gd name="connsiteX18" fmla="*/ 0 w 3889987"/>
                <a:gd name="connsiteY18" fmla="*/ 1979008 h 1979008"/>
                <a:gd name="connsiteX19" fmla="*/ 0 w 3889987"/>
                <a:gd name="connsiteY19" fmla="*/ 1504046 h 1979008"/>
                <a:gd name="connsiteX20" fmla="*/ 0 w 3889987"/>
                <a:gd name="connsiteY20" fmla="*/ 989504 h 1979008"/>
                <a:gd name="connsiteX21" fmla="*/ 0 w 3889987"/>
                <a:gd name="connsiteY21" fmla="*/ 534332 h 1979008"/>
                <a:gd name="connsiteX22" fmla="*/ 0 w 3889987"/>
                <a:gd name="connsiteY22" fmla="*/ 0 h 197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9987" h="1979008" fill="none" extrusionOk="0">
                  <a:moveTo>
                    <a:pt x="0" y="0"/>
                  </a:moveTo>
                  <a:cubicBezTo>
                    <a:pt x="172481" y="-2654"/>
                    <a:pt x="231845" y="5192"/>
                    <a:pt x="439013" y="0"/>
                  </a:cubicBezTo>
                  <a:cubicBezTo>
                    <a:pt x="646181" y="-5192"/>
                    <a:pt x="736707" y="1812"/>
                    <a:pt x="955825" y="0"/>
                  </a:cubicBezTo>
                  <a:cubicBezTo>
                    <a:pt x="1174943" y="-1812"/>
                    <a:pt x="1380657" y="33786"/>
                    <a:pt x="1550438" y="0"/>
                  </a:cubicBezTo>
                  <a:cubicBezTo>
                    <a:pt x="1720219" y="-33786"/>
                    <a:pt x="1869921" y="38055"/>
                    <a:pt x="1989450" y="0"/>
                  </a:cubicBezTo>
                  <a:cubicBezTo>
                    <a:pt x="2108979" y="-38055"/>
                    <a:pt x="2361862" y="53825"/>
                    <a:pt x="2584063" y="0"/>
                  </a:cubicBezTo>
                  <a:cubicBezTo>
                    <a:pt x="2806264" y="-53825"/>
                    <a:pt x="2955372" y="69650"/>
                    <a:pt x="3178675" y="0"/>
                  </a:cubicBezTo>
                  <a:cubicBezTo>
                    <a:pt x="3401978" y="-69650"/>
                    <a:pt x="3544995" y="84731"/>
                    <a:pt x="3889987" y="0"/>
                  </a:cubicBezTo>
                  <a:cubicBezTo>
                    <a:pt x="3894407" y="190932"/>
                    <a:pt x="3841259" y="269526"/>
                    <a:pt x="3889987" y="514542"/>
                  </a:cubicBezTo>
                  <a:cubicBezTo>
                    <a:pt x="3938715" y="759558"/>
                    <a:pt x="3869157" y="845787"/>
                    <a:pt x="3889987" y="949924"/>
                  </a:cubicBezTo>
                  <a:cubicBezTo>
                    <a:pt x="3910817" y="1054061"/>
                    <a:pt x="3883037" y="1224793"/>
                    <a:pt x="3889987" y="1385306"/>
                  </a:cubicBezTo>
                  <a:cubicBezTo>
                    <a:pt x="3896937" y="1545819"/>
                    <a:pt x="3842810" y="1771500"/>
                    <a:pt x="3889987" y="1979008"/>
                  </a:cubicBezTo>
                  <a:cubicBezTo>
                    <a:pt x="3637816" y="2012077"/>
                    <a:pt x="3562905" y="1969115"/>
                    <a:pt x="3373174" y="1979008"/>
                  </a:cubicBezTo>
                  <a:cubicBezTo>
                    <a:pt x="3183443" y="1988901"/>
                    <a:pt x="2876279" y="1936023"/>
                    <a:pt x="2739662" y="1979008"/>
                  </a:cubicBezTo>
                  <a:cubicBezTo>
                    <a:pt x="2603045" y="2021993"/>
                    <a:pt x="2417762" y="1968498"/>
                    <a:pt x="2106150" y="1979008"/>
                  </a:cubicBezTo>
                  <a:cubicBezTo>
                    <a:pt x="1794538" y="1989518"/>
                    <a:pt x="1826285" y="1923792"/>
                    <a:pt x="1628237" y="1979008"/>
                  </a:cubicBezTo>
                  <a:cubicBezTo>
                    <a:pt x="1430189" y="2034224"/>
                    <a:pt x="1232143" y="1977790"/>
                    <a:pt x="994725" y="1979008"/>
                  </a:cubicBezTo>
                  <a:cubicBezTo>
                    <a:pt x="757307" y="1980226"/>
                    <a:pt x="753775" y="1947264"/>
                    <a:pt x="555712" y="1979008"/>
                  </a:cubicBezTo>
                  <a:cubicBezTo>
                    <a:pt x="357649" y="2010752"/>
                    <a:pt x="158419" y="1915572"/>
                    <a:pt x="0" y="1979008"/>
                  </a:cubicBezTo>
                  <a:cubicBezTo>
                    <a:pt x="-10984" y="1825628"/>
                    <a:pt x="19233" y="1638507"/>
                    <a:pt x="0" y="1504046"/>
                  </a:cubicBezTo>
                  <a:cubicBezTo>
                    <a:pt x="-19233" y="1369585"/>
                    <a:pt x="49935" y="1245860"/>
                    <a:pt x="0" y="989504"/>
                  </a:cubicBezTo>
                  <a:cubicBezTo>
                    <a:pt x="-49935" y="733148"/>
                    <a:pt x="17131" y="648373"/>
                    <a:pt x="0" y="534332"/>
                  </a:cubicBezTo>
                  <a:cubicBezTo>
                    <a:pt x="-17131" y="420291"/>
                    <a:pt x="40499" y="186529"/>
                    <a:pt x="0" y="0"/>
                  </a:cubicBezTo>
                  <a:close/>
                </a:path>
                <a:path w="3889987" h="1979008" stroke="0" extrusionOk="0">
                  <a:moveTo>
                    <a:pt x="0" y="0"/>
                  </a:moveTo>
                  <a:cubicBezTo>
                    <a:pt x="142977" y="-23091"/>
                    <a:pt x="319837" y="51679"/>
                    <a:pt x="477913" y="0"/>
                  </a:cubicBezTo>
                  <a:cubicBezTo>
                    <a:pt x="635989" y="-51679"/>
                    <a:pt x="855056" y="38060"/>
                    <a:pt x="1111425" y="0"/>
                  </a:cubicBezTo>
                  <a:cubicBezTo>
                    <a:pt x="1367794" y="-38060"/>
                    <a:pt x="1402284" y="16136"/>
                    <a:pt x="1628237" y="0"/>
                  </a:cubicBezTo>
                  <a:cubicBezTo>
                    <a:pt x="1854190" y="-16136"/>
                    <a:pt x="1872388" y="19122"/>
                    <a:pt x="2106150" y="0"/>
                  </a:cubicBezTo>
                  <a:cubicBezTo>
                    <a:pt x="2339912" y="-19122"/>
                    <a:pt x="2552423" y="71572"/>
                    <a:pt x="2739662" y="0"/>
                  </a:cubicBezTo>
                  <a:cubicBezTo>
                    <a:pt x="2926901" y="-71572"/>
                    <a:pt x="3078462" y="56348"/>
                    <a:pt x="3217575" y="0"/>
                  </a:cubicBezTo>
                  <a:cubicBezTo>
                    <a:pt x="3356688" y="-56348"/>
                    <a:pt x="3711721" y="40542"/>
                    <a:pt x="3889987" y="0"/>
                  </a:cubicBezTo>
                  <a:cubicBezTo>
                    <a:pt x="3913269" y="168488"/>
                    <a:pt x="3848443" y="272322"/>
                    <a:pt x="3889987" y="435382"/>
                  </a:cubicBezTo>
                  <a:cubicBezTo>
                    <a:pt x="3931531" y="598442"/>
                    <a:pt x="3884818" y="776297"/>
                    <a:pt x="3889987" y="910344"/>
                  </a:cubicBezTo>
                  <a:cubicBezTo>
                    <a:pt x="3895156" y="1044391"/>
                    <a:pt x="3867646" y="1222004"/>
                    <a:pt x="3889987" y="1385306"/>
                  </a:cubicBezTo>
                  <a:cubicBezTo>
                    <a:pt x="3912328" y="1548608"/>
                    <a:pt x="3846317" y="1805798"/>
                    <a:pt x="3889987" y="1979008"/>
                  </a:cubicBezTo>
                  <a:cubicBezTo>
                    <a:pt x="3736818" y="2023905"/>
                    <a:pt x="3523847" y="1921869"/>
                    <a:pt x="3373174" y="1979008"/>
                  </a:cubicBezTo>
                  <a:cubicBezTo>
                    <a:pt x="3222501" y="2036147"/>
                    <a:pt x="2948170" y="1958601"/>
                    <a:pt x="2817462" y="1979008"/>
                  </a:cubicBezTo>
                  <a:cubicBezTo>
                    <a:pt x="2686754" y="1999415"/>
                    <a:pt x="2500265" y="1973196"/>
                    <a:pt x="2378449" y="1979008"/>
                  </a:cubicBezTo>
                  <a:cubicBezTo>
                    <a:pt x="2256633" y="1984820"/>
                    <a:pt x="1897701" y="1975882"/>
                    <a:pt x="1744937" y="1979008"/>
                  </a:cubicBezTo>
                  <a:cubicBezTo>
                    <a:pt x="1592173" y="1982134"/>
                    <a:pt x="1513003" y="1926952"/>
                    <a:pt x="1305924" y="1979008"/>
                  </a:cubicBezTo>
                  <a:cubicBezTo>
                    <a:pt x="1098845" y="2031064"/>
                    <a:pt x="902008" y="1948003"/>
                    <a:pt x="750212" y="1979008"/>
                  </a:cubicBezTo>
                  <a:cubicBezTo>
                    <a:pt x="598416" y="2010013"/>
                    <a:pt x="188514" y="1936835"/>
                    <a:pt x="0" y="1979008"/>
                  </a:cubicBezTo>
                  <a:cubicBezTo>
                    <a:pt x="-38543" y="1797111"/>
                    <a:pt x="26306" y="1622508"/>
                    <a:pt x="0" y="1484256"/>
                  </a:cubicBezTo>
                  <a:cubicBezTo>
                    <a:pt x="-26306" y="1346004"/>
                    <a:pt x="18512" y="1116050"/>
                    <a:pt x="0" y="1009294"/>
                  </a:cubicBezTo>
                  <a:cubicBezTo>
                    <a:pt x="-18512" y="902538"/>
                    <a:pt x="130" y="741289"/>
                    <a:pt x="0" y="474962"/>
                  </a:cubicBezTo>
                  <a:cubicBezTo>
                    <a:pt x="-130" y="208635"/>
                    <a:pt x="34875" y="214425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053717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3B4388-932E-4525-BC99-DF17591BE2A5}"/>
                </a:ext>
              </a:extLst>
            </p:cNvPr>
            <p:cNvSpPr txBox="1"/>
            <p:nvPr/>
          </p:nvSpPr>
          <p:spPr>
            <a:xfrm>
              <a:off x="4372319" y="3808716"/>
              <a:ext cx="2455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KNRM</a:t>
              </a:r>
              <a:endParaRPr lang="en-CA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4A35E-ED68-4517-9CF0-708F90A200BF}"/>
              </a:ext>
            </a:extLst>
          </p:cNvPr>
          <p:cNvGrpSpPr/>
          <p:nvPr/>
        </p:nvGrpSpPr>
        <p:grpSpPr>
          <a:xfrm>
            <a:off x="391534" y="1556641"/>
            <a:ext cx="3797220" cy="1951840"/>
            <a:chOff x="3705079" y="228593"/>
            <a:chExt cx="3797220" cy="19518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DF0A80-8CEF-4A1F-9CA1-3E701C822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5740"/>
            <a:stretch/>
          </p:blipFill>
          <p:spPr>
            <a:xfrm>
              <a:off x="3705079" y="228593"/>
              <a:ext cx="3797220" cy="1951840"/>
            </a:xfrm>
            <a:custGeom>
              <a:avLst/>
              <a:gdLst>
                <a:gd name="connsiteX0" fmla="*/ 0 w 3797220"/>
                <a:gd name="connsiteY0" fmla="*/ 0 h 1951840"/>
                <a:gd name="connsiteX1" fmla="*/ 542460 w 3797220"/>
                <a:gd name="connsiteY1" fmla="*/ 0 h 1951840"/>
                <a:gd name="connsiteX2" fmla="*/ 971003 w 3797220"/>
                <a:gd name="connsiteY2" fmla="*/ 0 h 1951840"/>
                <a:gd name="connsiteX3" fmla="*/ 1513463 w 3797220"/>
                <a:gd name="connsiteY3" fmla="*/ 0 h 1951840"/>
                <a:gd name="connsiteX4" fmla="*/ 1942007 w 3797220"/>
                <a:gd name="connsiteY4" fmla="*/ 0 h 1951840"/>
                <a:gd name="connsiteX5" fmla="*/ 2484467 w 3797220"/>
                <a:gd name="connsiteY5" fmla="*/ 0 h 1951840"/>
                <a:gd name="connsiteX6" fmla="*/ 2950982 w 3797220"/>
                <a:gd name="connsiteY6" fmla="*/ 0 h 1951840"/>
                <a:gd name="connsiteX7" fmla="*/ 3797220 w 3797220"/>
                <a:gd name="connsiteY7" fmla="*/ 0 h 1951840"/>
                <a:gd name="connsiteX8" fmla="*/ 3797220 w 3797220"/>
                <a:gd name="connsiteY8" fmla="*/ 468442 h 1951840"/>
                <a:gd name="connsiteX9" fmla="*/ 3797220 w 3797220"/>
                <a:gd name="connsiteY9" fmla="*/ 917365 h 1951840"/>
                <a:gd name="connsiteX10" fmla="*/ 3797220 w 3797220"/>
                <a:gd name="connsiteY10" fmla="*/ 1346770 h 1951840"/>
                <a:gd name="connsiteX11" fmla="*/ 3797220 w 3797220"/>
                <a:gd name="connsiteY11" fmla="*/ 1951840 h 1951840"/>
                <a:gd name="connsiteX12" fmla="*/ 3254760 w 3797220"/>
                <a:gd name="connsiteY12" fmla="*/ 1951840 h 1951840"/>
                <a:gd name="connsiteX13" fmla="*/ 2826217 w 3797220"/>
                <a:gd name="connsiteY13" fmla="*/ 1951840 h 1951840"/>
                <a:gd name="connsiteX14" fmla="*/ 2321729 w 3797220"/>
                <a:gd name="connsiteY14" fmla="*/ 1951840 h 1951840"/>
                <a:gd name="connsiteX15" fmla="*/ 1779269 w 3797220"/>
                <a:gd name="connsiteY15" fmla="*/ 1951840 h 1951840"/>
                <a:gd name="connsiteX16" fmla="*/ 1350725 w 3797220"/>
                <a:gd name="connsiteY16" fmla="*/ 1951840 h 1951840"/>
                <a:gd name="connsiteX17" fmla="*/ 808265 w 3797220"/>
                <a:gd name="connsiteY17" fmla="*/ 1951840 h 1951840"/>
                <a:gd name="connsiteX18" fmla="*/ 0 w 3797220"/>
                <a:gd name="connsiteY18" fmla="*/ 1951840 h 1951840"/>
                <a:gd name="connsiteX19" fmla="*/ 0 w 3797220"/>
                <a:gd name="connsiteY19" fmla="*/ 1463880 h 1951840"/>
                <a:gd name="connsiteX20" fmla="*/ 0 w 3797220"/>
                <a:gd name="connsiteY20" fmla="*/ 1014957 h 1951840"/>
                <a:gd name="connsiteX21" fmla="*/ 0 w 3797220"/>
                <a:gd name="connsiteY21" fmla="*/ 487960 h 1951840"/>
                <a:gd name="connsiteX22" fmla="*/ 0 w 3797220"/>
                <a:gd name="connsiteY22" fmla="*/ 0 h 195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97220" h="1951840" fill="none" extrusionOk="0">
                  <a:moveTo>
                    <a:pt x="0" y="0"/>
                  </a:moveTo>
                  <a:cubicBezTo>
                    <a:pt x="261461" y="-54398"/>
                    <a:pt x="343281" y="29299"/>
                    <a:pt x="542460" y="0"/>
                  </a:cubicBezTo>
                  <a:cubicBezTo>
                    <a:pt x="741639" y="-29299"/>
                    <a:pt x="827821" y="23030"/>
                    <a:pt x="971003" y="0"/>
                  </a:cubicBezTo>
                  <a:cubicBezTo>
                    <a:pt x="1114185" y="-23030"/>
                    <a:pt x="1262053" y="64867"/>
                    <a:pt x="1513463" y="0"/>
                  </a:cubicBezTo>
                  <a:cubicBezTo>
                    <a:pt x="1764873" y="-64867"/>
                    <a:pt x="1838875" y="30538"/>
                    <a:pt x="1942007" y="0"/>
                  </a:cubicBezTo>
                  <a:cubicBezTo>
                    <a:pt x="2045139" y="-30538"/>
                    <a:pt x="2356397" y="29606"/>
                    <a:pt x="2484467" y="0"/>
                  </a:cubicBezTo>
                  <a:cubicBezTo>
                    <a:pt x="2612537" y="-29606"/>
                    <a:pt x="2841263" y="28217"/>
                    <a:pt x="2950982" y="0"/>
                  </a:cubicBezTo>
                  <a:cubicBezTo>
                    <a:pt x="3060701" y="-28217"/>
                    <a:pt x="3483517" y="37571"/>
                    <a:pt x="3797220" y="0"/>
                  </a:cubicBezTo>
                  <a:cubicBezTo>
                    <a:pt x="3806176" y="190679"/>
                    <a:pt x="3786618" y="264677"/>
                    <a:pt x="3797220" y="468442"/>
                  </a:cubicBezTo>
                  <a:cubicBezTo>
                    <a:pt x="3807822" y="672207"/>
                    <a:pt x="3768314" y="820506"/>
                    <a:pt x="3797220" y="917365"/>
                  </a:cubicBezTo>
                  <a:cubicBezTo>
                    <a:pt x="3826126" y="1014224"/>
                    <a:pt x="3746683" y="1231268"/>
                    <a:pt x="3797220" y="1346770"/>
                  </a:cubicBezTo>
                  <a:cubicBezTo>
                    <a:pt x="3847757" y="1462272"/>
                    <a:pt x="3795227" y="1779414"/>
                    <a:pt x="3797220" y="1951840"/>
                  </a:cubicBezTo>
                  <a:cubicBezTo>
                    <a:pt x="3636907" y="1989553"/>
                    <a:pt x="3416406" y="1930092"/>
                    <a:pt x="3254760" y="1951840"/>
                  </a:cubicBezTo>
                  <a:cubicBezTo>
                    <a:pt x="3093114" y="1973588"/>
                    <a:pt x="3019273" y="1942029"/>
                    <a:pt x="2826217" y="1951840"/>
                  </a:cubicBezTo>
                  <a:cubicBezTo>
                    <a:pt x="2633161" y="1961651"/>
                    <a:pt x="2446567" y="1924429"/>
                    <a:pt x="2321729" y="1951840"/>
                  </a:cubicBezTo>
                  <a:cubicBezTo>
                    <a:pt x="2196891" y="1979251"/>
                    <a:pt x="2021544" y="1889884"/>
                    <a:pt x="1779269" y="1951840"/>
                  </a:cubicBezTo>
                  <a:cubicBezTo>
                    <a:pt x="1536994" y="2013796"/>
                    <a:pt x="1527775" y="1925004"/>
                    <a:pt x="1350725" y="1951840"/>
                  </a:cubicBezTo>
                  <a:cubicBezTo>
                    <a:pt x="1173675" y="1978676"/>
                    <a:pt x="999753" y="1898621"/>
                    <a:pt x="808265" y="1951840"/>
                  </a:cubicBezTo>
                  <a:cubicBezTo>
                    <a:pt x="616777" y="2005059"/>
                    <a:pt x="252408" y="1929119"/>
                    <a:pt x="0" y="1951840"/>
                  </a:cubicBezTo>
                  <a:cubicBezTo>
                    <a:pt x="-35221" y="1804957"/>
                    <a:pt x="25491" y="1687448"/>
                    <a:pt x="0" y="1463880"/>
                  </a:cubicBezTo>
                  <a:cubicBezTo>
                    <a:pt x="-25491" y="1240312"/>
                    <a:pt x="15237" y="1212739"/>
                    <a:pt x="0" y="1014957"/>
                  </a:cubicBezTo>
                  <a:cubicBezTo>
                    <a:pt x="-15237" y="817175"/>
                    <a:pt x="51312" y="650379"/>
                    <a:pt x="0" y="487960"/>
                  </a:cubicBezTo>
                  <a:cubicBezTo>
                    <a:pt x="-51312" y="325541"/>
                    <a:pt x="42274" y="192755"/>
                    <a:pt x="0" y="0"/>
                  </a:cubicBezTo>
                  <a:close/>
                </a:path>
                <a:path w="3797220" h="1951840" stroke="0" extrusionOk="0">
                  <a:moveTo>
                    <a:pt x="0" y="0"/>
                  </a:moveTo>
                  <a:cubicBezTo>
                    <a:pt x="147777" y="-4947"/>
                    <a:pt x="295787" y="34340"/>
                    <a:pt x="504488" y="0"/>
                  </a:cubicBezTo>
                  <a:cubicBezTo>
                    <a:pt x="713189" y="-34340"/>
                    <a:pt x="805947" y="51279"/>
                    <a:pt x="933031" y="0"/>
                  </a:cubicBezTo>
                  <a:cubicBezTo>
                    <a:pt x="1060115" y="-51279"/>
                    <a:pt x="1232020" y="42107"/>
                    <a:pt x="1437519" y="0"/>
                  </a:cubicBezTo>
                  <a:cubicBezTo>
                    <a:pt x="1643018" y="-42107"/>
                    <a:pt x="1761385" y="18798"/>
                    <a:pt x="1866062" y="0"/>
                  </a:cubicBezTo>
                  <a:cubicBezTo>
                    <a:pt x="1970739" y="-18798"/>
                    <a:pt x="2267415" y="54113"/>
                    <a:pt x="2370550" y="0"/>
                  </a:cubicBezTo>
                  <a:cubicBezTo>
                    <a:pt x="2473685" y="-54113"/>
                    <a:pt x="2819614" y="22792"/>
                    <a:pt x="2988955" y="0"/>
                  </a:cubicBezTo>
                  <a:cubicBezTo>
                    <a:pt x="3158296" y="-22792"/>
                    <a:pt x="3524685" y="43545"/>
                    <a:pt x="3797220" y="0"/>
                  </a:cubicBezTo>
                  <a:cubicBezTo>
                    <a:pt x="3811340" y="115516"/>
                    <a:pt x="3741434" y="327002"/>
                    <a:pt x="3797220" y="468442"/>
                  </a:cubicBezTo>
                  <a:cubicBezTo>
                    <a:pt x="3853006" y="609882"/>
                    <a:pt x="3746571" y="798821"/>
                    <a:pt x="3797220" y="897846"/>
                  </a:cubicBezTo>
                  <a:cubicBezTo>
                    <a:pt x="3847869" y="996871"/>
                    <a:pt x="3758699" y="1212370"/>
                    <a:pt x="3797220" y="1385806"/>
                  </a:cubicBezTo>
                  <a:cubicBezTo>
                    <a:pt x="3835741" y="1559242"/>
                    <a:pt x="3729348" y="1732076"/>
                    <a:pt x="3797220" y="1951840"/>
                  </a:cubicBezTo>
                  <a:cubicBezTo>
                    <a:pt x="3594192" y="1969938"/>
                    <a:pt x="3480196" y="1938615"/>
                    <a:pt x="3368677" y="1951840"/>
                  </a:cubicBezTo>
                  <a:cubicBezTo>
                    <a:pt x="3257158" y="1965065"/>
                    <a:pt x="3055572" y="1934016"/>
                    <a:pt x="2826217" y="1951840"/>
                  </a:cubicBezTo>
                  <a:cubicBezTo>
                    <a:pt x="2596862" y="1969664"/>
                    <a:pt x="2434450" y="1888068"/>
                    <a:pt x="2283757" y="1951840"/>
                  </a:cubicBezTo>
                  <a:cubicBezTo>
                    <a:pt x="2133064" y="2015612"/>
                    <a:pt x="1990509" y="1931574"/>
                    <a:pt x="1855213" y="1951840"/>
                  </a:cubicBezTo>
                  <a:cubicBezTo>
                    <a:pt x="1719917" y="1972106"/>
                    <a:pt x="1611897" y="1921455"/>
                    <a:pt x="1426670" y="1951840"/>
                  </a:cubicBezTo>
                  <a:cubicBezTo>
                    <a:pt x="1241443" y="1982225"/>
                    <a:pt x="1032034" y="1939247"/>
                    <a:pt x="922182" y="1951840"/>
                  </a:cubicBezTo>
                  <a:cubicBezTo>
                    <a:pt x="812330" y="1964433"/>
                    <a:pt x="255901" y="1857067"/>
                    <a:pt x="0" y="1951840"/>
                  </a:cubicBezTo>
                  <a:cubicBezTo>
                    <a:pt x="-12931" y="1818313"/>
                    <a:pt x="35461" y="1724334"/>
                    <a:pt x="0" y="1522435"/>
                  </a:cubicBezTo>
                  <a:cubicBezTo>
                    <a:pt x="-35461" y="1320537"/>
                    <a:pt x="19171" y="1216693"/>
                    <a:pt x="0" y="1053994"/>
                  </a:cubicBezTo>
                  <a:cubicBezTo>
                    <a:pt x="-19171" y="891295"/>
                    <a:pt x="39545" y="767391"/>
                    <a:pt x="0" y="624589"/>
                  </a:cubicBezTo>
                  <a:cubicBezTo>
                    <a:pt x="-39545" y="481787"/>
                    <a:pt x="58225" y="184036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68840396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5EF4A8-2CE0-4569-91CA-AEAF429445C0}"/>
                </a:ext>
              </a:extLst>
            </p:cNvPr>
            <p:cNvSpPr txBox="1"/>
            <p:nvPr/>
          </p:nvSpPr>
          <p:spPr>
            <a:xfrm>
              <a:off x="4372319" y="1609665"/>
              <a:ext cx="2455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Duet</a:t>
              </a:r>
              <a:endParaRPr lang="en-CA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F8C41D-C53A-485B-B955-1DD3FCF19119}"/>
              </a:ext>
            </a:extLst>
          </p:cNvPr>
          <p:cNvGrpSpPr/>
          <p:nvPr/>
        </p:nvGrpSpPr>
        <p:grpSpPr>
          <a:xfrm>
            <a:off x="7882651" y="1556641"/>
            <a:ext cx="3917816" cy="1846285"/>
            <a:chOff x="3641286" y="4646359"/>
            <a:chExt cx="3917816" cy="18462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B970F1-A39F-46C0-A4AB-02413FB33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493"/>
            <a:stretch/>
          </p:blipFill>
          <p:spPr>
            <a:xfrm>
              <a:off x="3641286" y="4646359"/>
              <a:ext cx="3917816" cy="1846285"/>
            </a:xfrm>
            <a:custGeom>
              <a:avLst/>
              <a:gdLst>
                <a:gd name="connsiteX0" fmla="*/ 0 w 3917816"/>
                <a:gd name="connsiteY0" fmla="*/ 0 h 1846285"/>
                <a:gd name="connsiteX1" fmla="*/ 598866 w 3917816"/>
                <a:gd name="connsiteY1" fmla="*/ 0 h 1846285"/>
                <a:gd name="connsiteX2" fmla="*/ 1158554 w 3917816"/>
                <a:gd name="connsiteY2" fmla="*/ 0 h 1846285"/>
                <a:gd name="connsiteX3" fmla="*/ 1757420 w 3917816"/>
                <a:gd name="connsiteY3" fmla="*/ 0 h 1846285"/>
                <a:gd name="connsiteX4" fmla="*/ 2317108 w 3917816"/>
                <a:gd name="connsiteY4" fmla="*/ 0 h 1846285"/>
                <a:gd name="connsiteX5" fmla="*/ 2759262 w 3917816"/>
                <a:gd name="connsiteY5" fmla="*/ 0 h 1846285"/>
                <a:gd name="connsiteX6" fmla="*/ 3279772 w 3917816"/>
                <a:gd name="connsiteY6" fmla="*/ 0 h 1846285"/>
                <a:gd name="connsiteX7" fmla="*/ 3917816 w 3917816"/>
                <a:gd name="connsiteY7" fmla="*/ 0 h 1846285"/>
                <a:gd name="connsiteX8" fmla="*/ 3917816 w 3917816"/>
                <a:gd name="connsiteY8" fmla="*/ 424646 h 1846285"/>
                <a:gd name="connsiteX9" fmla="*/ 3917816 w 3917816"/>
                <a:gd name="connsiteY9" fmla="*/ 923143 h 1846285"/>
                <a:gd name="connsiteX10" fmla="*/ 3917816 w 3917816"/>
                <a:gd name="connsiteY10" fmla="*/ 1329325 h 1846285"/>
                <a:gd name="connsiteX11" fmla="*/ 3917816 w 3917816"/>
                <a:gd name="connsiteY11" fmla="*/ 1846285 h 1846285"/>
                <a:gd name="connsiteX12" fmla="*/ 3279772 w 3917816"/>
                <a:gd name="connsiteY12" fmla="*/ 1846285 h 1846285"/>
                <a:gd name="connsiteX13" fmla="*/ 2759262 w 3917816"/>
                <a:gd name="connsiteY13" fmla="*/ 1846285 h 1846285"/>
                <a:gd name="connsiteX14" fmla="*/ 2160396 w 3917816"/>
                <a:gd name="connsiteY14" fmla="*/ 1846285 h 1846285"/>
                <a:gd name="connsiteX15" fmla="*/ 1718242 w 3917816"/>
                <a:gd name="connsiteY15" fmla="*/ 1846285 h 1846285"/>
                <a:gd name="connsiteX16" fmla="*/ 1276089 w 3917816"/>
                <a:gd name="connsiteY16" fmla="*/ 1846285 h 1846285"/>
                <a:gd name="connsiteX17" fmla="*/ 638044 w 3917816"/>
                <a:gd name="connsiteY17" fmla="*/ 1846285 h 1846285"/>
                <a:gd name="connsiteX18" fmla="*/ 0 w 3917816"/>
                <a:gd name="connsiteY18" fmla="*/ 1846285 h 1846285"/>
                <a:gd name="connsiteX19" fmla="*/ 0 w 3917816"/>
                <a:gd name="connsiteY19" fmla="*/ 1403177 h 1846285"/>
                <a:gd name="connsiteX20" fmla="*/ 0 w 3917816"/>
                <a:gd name="connsiteY20" fmla="*/ 923143 h 1846285"/>
                <a:gd name="connsiteX21" fmla="*/ 0 w 3917816"/>
                <a:gd name="connsiteY21" fmla="*/ 498497 h 1846285"/>
                <a:gd name="connsiteX22" fmla="*/ 0 w 3917816"/>
                <a:gd name="connsiteY22" fmla="*/ 0 h 184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17816" h="1846285" fill="none" extrusionOk="0">
                  <a:moveTo>
                    <a:pt x="0" y="0"/>
                  </a:moveTo>
                  <a:cubicBezTo>
                    <a:pt x="207524" y="-60362"/>
                    <a:pt x="436136" y="7858"/>
                    <a:pt x="598866" y="0"/>
                  </a:cubicBezTo>
                  <a:cubicBezTo>
                    <a:pt x="761596" y="-7858"/>
                    <a:pt x="911152" y="21078"/>
                    <a:pt x="1158554" y="0"/>
                  </a:cubicBezTo>
                  <a:cubicBezTo>
                    <a:pt x="1405956" y="-21078"/>
                    <a:pt x="1554539" y="55499"/>
                    <a:pt x="1757420" y="0"/>
                  </a:cubicBezTo>
                  <a:cubicBezTo>
                    <a:pt x="1960301" y="-55499"/>
                    <a:pt x="2185891" y="59234"/>
                    <a:pt x="2317108" y="0"/>
                  </a:cubicBezTo>
                  <a:cubicBezTo>
                    <a:pt x="2448325" y="-59234"/>
                    <a:pt x="2554857" y="34110"/>
                    <a:pt x="2759262" y="0"/>
                  </a:cubicBezTo>
                  <a:cubicBezTo>
                    <a:pt x="2963667" y="-34110"/>
                    <a:pt x="3123697" y="57107"/>
                    <a:pt x="3279772" y="0"/>
                  </a:cubicBezTo>
                  <a:cubicBezTo>
                    <a:pt x="3435847" y="-57107"/>
                    <a:pt x="3740899" y="46321"/>
                    <a:pt x="3917816" y="0"/>
                  </a:cubicBezTo>
                  <a:cubicBezTo>
                    <a:pt x="3939008" y="110386"/>
                    <a:pt x="3895434" y="237673"/>
                    <a:pt x="3917816" y="424646"/>
                  </a:cubicBezTo>
                  <a:cubicBezTo>
                    <a:pt x="3940198" y="611619"/>
                    <a:pt x="3874503" y="734853"/>
                    <a:pt x="3917816" y="923143"/>
                  </a:cubicBezTo>
                  <a:cubicBezTo>
                    <a:pt x="3961129" y="1111433"/>
                    <a:pt x="3883235" y="1227413"/>
                    <a:pt x="3917816" y="1329325"/>
                  </a:cubicBezTo>
                  <a:cubicBezTo>
                    <a:pt x="3952397" y="1431237"/>
                    <a:pt x="3884803" y="1597581"/>
                    <a:pt x="3917816" y="1846285"/>
                  </a:cubicBezTo>
                  <a:cubicBezTo>
                    <a:pt x="3774201" y="1857758"/>
                    <a:pt x="3481344" y="1824593"/>
                    <a:pt x="3279772" y="1846285"/>
                  </a:cubicBezTo>
                  <a:cubicBezTo>
                    <a:pt x="3078200" y="1867977"/>
                    <a:pt x="3017556" y="1835548"/>
                    <a:pt x="2759262" y="1846285"/>
                  </a:cubicBezTo>
                  <a:cubicBezTo>
                    <a:pt x="2500968" y="1857022"/>
                    <a:pt x="2343891" y="1823441"/>
                    <a:pt x="2160396" y="1846285"/>
                  </a:cubicBezTo>
                  <a:cubicBezTo>
                    <a:pt x="1976901" y="1869129"/>
                    <a:pt x="1909286" y="1813332"/>
                    <a:pt x="1718242" y="1846285"/>
                  </a:cubicBezTo>
                  <a:cubicBezTo>
                    <a:pt x="1527198" y="1879238"/>
                    <a:pt x="1491815" y="1834690"/>
                    <a:pt x="1276089" y="1846285"/>
                  </a:cubicBezTo>
                  <a:cubicBezTo>
                    <a:pt x="1060363" y="1857880"/>
                    <a:pt x="789860" y="1826650"/>
                    <a:pt x="638044" y="1846285"/>
                  </a:cubicBezTo>
                  <a:cubicBezTo>
                    <a:pt x="486229" y="1865920"/>
                    <a:pt x="247630" y="1795560"/>
                    <a:pt x="0" y="1846285"/>
                  </a:cubicBezTo>
                  <a:cubicBezTo>
                    <a:pt x="-44491" y="1663076"/>
                    <a:pt x="28158" y="1545517"/>
                    <a:pt x="0" y="1403177"/>
                  </a:cubicBezTo>
                  <a:cubicBezTo>
                    <a:pt x="-28158" y="1260837"/>
                    <a:pt x="51184" y="1024712"/>
                    <a:pt x="0" y="923143"/>
                  </a:cubicBezTo>
                  <a:cubicBezTo>
                    <a:pt x="-51184" y="821574"/>
                    <a:pt x="5008" y="626886"/>
                    <a:pt x="0" y="498497"/>
                  </a:cubicBezTo>
                  <a:cubicBezTo>
                    <a:pt x="-5008" y="370108"/>
                    <a:pt x="46142" y="137027"/>
                    <a:pt x="0" y="0"/>
                  </a:cubicBezTo>
                  <a:close/>
                </a:path>
                <a:path w="3917816" h="1846285" stroke="0" extrusionOk="0">
                  <a:moveTo>
                    <a:pt x="0" y="0"/>
                  </a:moveTo>
                  <a:cubicBezTo>
                    <a:pt x="243871" y="-23457"/>
                    <a:pt x="368293" y="59795"/>
                    <a:pt x="520510" y="0"/>
                  </a:cubicBezTo>
                  <a:cubicBezTo>
                    <a:pt x="672727" y="-59795"/>
                    <a:pt x="938983" y="13484"/>
                    <a:pt x="1158554" y="0"/>
                  </a:cubicBezTo>
                  <a:cubicBezTo>
                    <a:pt x="1378125" y="-13484"/>
                    <a:pt x="1533802" y="52639"/>
                    <a:pt x="1718242" y="0"/>
                  </a:cubicBezTo>
                  <a:cubicBezTo>
                    <a:pt x="1902682" y="-52639"/>
                    <a:pt x="2088580" y="28232"/>
                    <a:pt x="2317108" y="0"/>
                  </a:cubicBezTo>
                  <a:cubicBezTo>
                    <a:pt x="2545636" y="-28232"/>
                    <a:pt x="2668870" y="42864"/>
                    <a:pt x="2876796" y="0"/>
                  </a:cubicBezTo>
                  <a:cubicBezTo>
                    <a:pt x="3084722" y="-42864"/>
                    <a:pt x="3228264" y="51378"/>
                    <a:pt x="3397306" y="0"/>
                  </a:cubicBezTo>
                  <a:cubicBezTo>
                    <a:pt x="3566348" y="-51378"/>
                    <a:pt x="3754999" y="15689"/>
                    <a:pt x="3917816" y="0"/>
                  </a:cubicBezTo>
                  <a:cubicBezTo>
                    <a:pt x="3920379" y="115878"/>
                    <a:pt x="3916709" y="299162"/>
                    <a:pt x="3917816" y="424646"/>
                  </a:cubicBezTo>
                  <a:cubicBezTo>
                    <a:pt x="3918923" y="550130"/>
                    <a:pt x="3887067" y="765011"/>
                    <a:pt x="3917816" y="886217"/>
                  </a:cubicBezTo>
                  <a:cubicBezTo>
                    <a:pt x="3948565" y="1007423"/>
                    <a:pt x="3867568" y="1212799"/>
                    <a:pt x="3917816" y="1329325"/>
                  </a:cubicBezTo>
                  <a:cubicBezTo>
                    <a:pt x="3968064" y="1445851"/>
                    <a:pt x="3906250" y="1711497"/>
                    <a:pt x="3917816" y="1846285"/>
                  </a:cubicBezTo>
                  <a:cubicBezTo>
                    <a:pt x="3711805" y="1916265"/>
                    <a:pt x="3510784" y="1816974"/>
                    <a:pt x="3318950" y="1846285"/>
                  </a:cubicBezTo>
                  <a:cubicBezTo>
                    <a:pt x="3127116" y="1875596"/>
                    <a:pt x="2931035" y="1811837"/>
                    <a:pt x="2720084" y="1846285"/>
                  </a:cubicBezTo>
                  <a:cubicBezTo>
                    <a:pt x="2509133" y="1880733"/>
                    <a:pt x="2305244" y="1834525"/>
                    <a:pt x="2160396" y="1846285"/>
                  </a:cubicBezTo>
                  <a:cubicBezTo>
                    <a:pt x="2015548" y="1858045"/>
                    <a:pt x="1784122" y="1827805"/>
                    <a:pt x="1600708" y="1846285"/>
                  </a:cubicBezTo>
                  <a:cubicBezTo>
                    <a:pt x="1417294" y="1864765"/>
                    <a:pt x="1303007" y="1812296"/>
                    <a:pt x="1080198" y="1846285"/>
                  </a:cubicBezTo>
                  <a:cubicBezTo>
                    <a:pt x="857389" y="1880274"/>
                    <a:pt x="703856" y="1844546"/>
                    <a:pt x="559688" y="1846285"/>
                  </a:cubicBezTo>
                  <a:cubicBezTo>
                    <a:pt x="415520" y="1848024"/>
                    <a:pt x="258901" y="1806547"/>
                    <a:pt x="0" y="1846285"/>
                  </a:cubicBezTo>
                  <a:cubicBezTo>
                    <a:pt x="-24574" y="1630846"/>
                    <a:pt x="19624" y="1566040"/>
                    <a:pt x="0" y="1384714"/>
                  </a:cubicBezTo>
                  <a:cubicBezTo>
                    <a:pt x="-19624" y="1203388"/>
                    <a:pt x="48526" y="1069496"/>
                    <a:pt x="0" y="941605"/>
                  </a:cubicBezTo>
                  <a:cubicBezTo>
                    <a:pt x="-48526" y="813714"/>
                    <a:pt x="34833" y="630871"/>
                    <a:pt x="0" y="443108"/>
                  </a:cubicBezTo>
                  <a:cubicBezTo>
                    <a:pt x="-34833" y="255345"/>
                    <a:pt x="52945" y="112790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428856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170F7F-5D53-49DB-9F97-39DE5DE720C8}"/>
                </a:ext>
              </a:extLst>
            </p:cNvPr>
            <p:cNvSpPr txBox="1"/>
            <p:nvPr/>
          </p:nvSpPr>
          <p:spPr>
            <a:xfrm>
              <a:off x="4372319" y="5925122"/>
              <a:ext cx="2455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Weak supervision</a:t>
              </a:r>
              <a:endParaRPr lang="en-CA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64738CFB-5725-468C-A30F-1378992C9FFC}"/>
              </a:ext>
            </a:extLst>
          </p:cNvPr>
          <p:cNvSpPr txBox="1">
            <a:spLocks/>
          </p:cNvSpPr>
          <p:nvPr/>
        </p:nvSpPr>
        <p:spPr>
          <a:xfrm>
            <a:off x="425466" y="3690273"/>
            <a:ext cx="3711625" cy="195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Trained on 200K English queries from Bing.com (proprietary dataset)</a:t>
            </a:r>
            <a:endParaRPr lang="en-CA" sz="2400" dirty="0"/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97C5944E-4A39-4269-83B8-4B0E6DC7F424}"/>
              </a:ext>
            </a:extLst>
          </p:cNvPr>
          <p:cNvSpPr txBox="1">
            <a:spLocks/>
          </p:cNvSpPr>
          <p:nvPr/>
        </p:nvSpPr>
        <p:spPr>
          <a:xfrm>
            <a:off x="4240187" y="4523168"/>
            <a:ext cx="3711625" cy="195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Trained on 95K Chinese queries from Sogou.com (public dataset)</a:t>
            </a:r>
            <a:endParaRPr lang="en-CA" sz="2400" dirty="0"/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BC4B31AF-476F-4223-A822-26362EC72195}"/>
              </a:ext>
            </a:extLst>
          </p:cNvPr>
          <p:cNvSpPr txBox="1">
            <a:spLocks/>
          </p:cNvSpPr>
          <p:nvPr/>
        </p:nvSpPr>
        <p:spPr>
          <a:xfrm>
            <a:off x="7985746" y="3690273"/>
            <a:ext cx="3711625" cy="195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Trained using BM25-based weak labels</a:t>
            </a:r>
            <a:endParaRPr lang="en-CA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EBC0BF-4D97-B7D5-1A4C-B60A4E0772C1}"/>
              </a:ext>
            </a:extLst>
          </p:cNvPr>
          <p:cNvGrpSpPr/>
          <p:nvPr/>
        </p:nvGrpSpPr>
        <p:grpSpPr>
          <a:xfrm>
            <a:off x="10851927" y="0"/>
            <a:ext cx="1340073" cy="1340073"/>
            <a:chOff x="9664847" y="157873"/>
            <a:chExt cx="2326897" cy="2326897"/>
          </a:xfrm>
        </p:grpSpPr>
        <p:pic>
          <p:nvPicPr>
            <p:cNvPr id="4" name="Graphic 3" descr="Flip calendar outline">
              <a:extLst>
                <a:ext uri="{FF2B5EF4-FFF2-40B4-BE49-F238E27FC236}">
                  <a16:creationId xmlns:a16="http://schemas.microsoft.com/office/drawing/2014/main" id="{07BFDE28-4088-8926-DA61-F7AD5E66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64847" y="157873"/>
              <a:ext cx="2326897" cy="2326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277971-523A-1921-7F11-EE66B4312F55}"/>
                </a:ext>
              </a:extLst>
            </p:cNvPr>
            <p:cNvSpPr txBox="1"/>
            <p:nvPr/>
          </p:nvSpPr>
          <p:spPr>
            <a:xfrm>
              <a:off x="10260344" y="1210827"/>
              <a:ext cx="1135901" cy="64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2017</a:t>
              </a:r>
              <a:endParaRPr lang="en-CA"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E43BBD3-28C5-8D6E-F5AB-6585301FE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083" y="5296134"/>
            <a:ext cx="3612917" cy="15618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387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0757F-A0F1-4668-BCAE-4E13265E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3" y="369168"/>
            <a:ext cx="3762671" cy="3461657"/>
          </a:xfrm>
          <a:custGeom>
            <a:avLst/>
            <a:gdLst>
              <a:gd name="connsiteX0" fmla="*/ 0 w 3762671"/>
              <a:gd name="connsiteY0" fmla="*/ 0 h 3461657"/>
              <a:gd name="connsiteX1" fmla="*/ 537524 w 3762671"/>
              <a:gd name="connsiteY1" fmla="*/ 0 h 3461657"/>
              <a:gd name="connsiteX2" fmla="*/ 999795 w 3762671"/>
              <a:gd name="connsiteY2" fmla="*/ 0 h 3461657"/>
              <a:gd name="connsiteX3" fmla="*/ 1574947 w 3762671"/>
              <a:gd name="connsiteY3" fmla="*/ 0 h 3461657"/>
              <a:gd name="connsiteX4" fmla="*/ 2074844 w 3762671"/>
              <a:gd name="connsiteY4" fmla="*/ 0 h 3461657"/>
              <a:gd name="connsiteX5" fmla="*/ 2499489 w 3762671"/>
              <a:gd name="connsiteY5" fmla="*/ 0 h 3461657"/>
              <a:gd name="connsiteX6" fmla="*/ 3112266 w 3762671"/>
              <a:gd name="connsiteY6" fmla="*/ 0 h 3461657"/>
              <a:gd name="connsiteX7" fmla="*/ 3762671 w 3762671"/>
              <a:gd name="connsiteY7" fmla="*/ 0 h 3461657"/>
              <a:gd name="connsiteX8" fmla="*/ 3762671 w 3762671"/>
              <a:gd name="connsiteY8" fmla="*/ 611559 h 3461657"/>
              <a:gd name="connsiteX9" fmla="*/ 3762671 w 3762671"/>
              <a:gd name="connsiteY9" fmla="*/ 1153886 h 3461657"/>
              <a:gd name="connsiteX10" fmla="*/ 3762671 w 3762671"/>
              <a:gd name="connsiteY10" fmla="*/ 1696212 h 3461657"/>
              <a:gd name="connsiteX11" fmla="*/ 3762671 w 3762671"/>
              <a:gd name="connsiteY11" fmla="*/ 2342388 h 3461657"/>
              <a:gd name="connsiteX12" fmla="*/ 3762671 w 3762671"/>
              <a:gd name="connsiteY12" fmla="*/ 2953947 h 3461657"/>
              <a:gd name="connsiteX13" fmla="*/ 3762671 w 3762671"/>
              <a:gd name="connsiteY13" fmla="*/ 3461657 h 3461657"/>
              <a:gd name="connsiteX14" fmla="*/ 3262773 w 3762671"/>
              <a:gd name="connsiteY14" fmla="*/ 3461657 h 3461657"/>
              <a:gd name="connsiteX15" fmla="*/ 2687622 w 3762671"/>
              <a:gd name="connsiteY15" fmla="*/ 3461657 h 3461657"/>
              <a:gd name="connsiteX16" fmla="*/ 2150098 w 3762671"/>
              <a:gd name="connsiteY16" fmla="*/ 3461657 h 3461657"/>
              <a:gd name="connsiteX17" fmla="*/ 1725453 w 3762671"/>
              <a:gd name="connsiteY17" fmla="*/ 3461657 h 3461657"/>
              <a:gd name="connsiteX18" fmla="*/ 1225556 w 3762671"/>
              <a:gd name="connsiteY18" fmla="*/ 3461657 h 3461657"/>
              <a:gd name="connsiteX19" fmla="*/ 650405 w 3762671"/>
              <a:gd name="connsiteY19" fmla="*/ 3461657 h 3461657"/>
              <a:gd name="connsiteX20" fmla="*/ 0 w 3762671"/>
              <a:gd name="connsiteY20" fmla="*/ 3461657 h 3461657"/>
              <a:gd name="connsiteX21" fmla="*/ 0 w 3762671"/>
              <a:gd name="connsiteY21" fmla="*/ 2884714 h 3461657"/>
              <a:gd name="connsiteX22" fmla="*/ 0 w 3762671"/>
              <a:gd name="connsiteY22" fmla="*/ 2411621 h 3461657"/>
              <a:gd name="connsiteX23" fmla="*/ 0 w 3762671"/>
              <a:gd name="connsiteY23" fmla="*/ 1903911 h 3461657"/>
              <a:gd name="connsiteX24" fmla="*/ 0 w 3762671"/>
              <a:gd name="connsiteY24" fmla="*/ 1430818 h 3461657"/>
              <a:gd name="connsiteX25" fmla="*/ 0 w 3762671"/>
              <a:gd name="connsiteY25" fmla="*/ 784642 h 3461657"/>
              <a:gd name="connsiteX26" fmla="*/ 0 w 3762671"/>
              <a:gd name="connsiteY26" fmla="*/ 0 h 346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62671" h="3461657" fill="none" extrusionOk="0">
                <a:moveTo>
                  <a:pt x="0" y="0"/>
                </a:moveTo>
                <a:cubicBezTo>
                  <a:pt x="155467" y="-33593"/>
                  <a:pt x="285017" y="5876"/>
                  <a:pt x="537524" y="0"/>
                </a:cubicBezTo>
                <a:cubicBezTo>
                  <a:pt x="790031" y="-5876"/>
                  <a:pt x="897235" y="14354"/>
                  <a:pt x="999795" y="0"/>
                </a:cubicBezTo>
                <a:cubicBezTo>
                  <a:pt x="1102355" y="-14354"/>
                  <a:pt x="1310912" y="33983"/>
                  <a:pt x="1574947" y="0"/>
                </a:cubicBezTo>
                <a:cubicBezTo>
                  <a:pt x="1838982" y="-33983"/>
                  <a:pt x="1842126" y="7917"/>
                  <a:pt x="2074844" y="0"/>
                </a:cubicBezTo>
                <a:cubicBezTo>
                  <a:pt x="2307562" y="-7917"/>
                  <a:pt x="2298683" y="22038"/>
                  <a:pt x="2499489" y="0"/>
                </a:cubicBezTo>
                <a:cubicBezTo>
                  <a:pt x="2700296" y="-22038"/>
                  <a:pt x="2941890" y="9937"/>
                  <a:pt x="3112266" y="0"/>
                </a:cubicBezTo>
                <a:cubicBezTo>
                  <a:pt x="3282642" y="-9937"/>
                  <a:pt x="3552897" y="51817"/>
                  <a:pt x="3762671" y="0"/>
                </a:cubicBezTo>
                <a:cubicBezTo>
                  <a:pt x="3800595" y="295126"/>
                  <a:pt x="3692131" y="342013"/>
                  <a:pt x="3762671" y="611559"/>
                </a:cubicBezTo>
                <a:cubicBezTo>
                  <a:pt x="3833211" y="881105"/>
                  <a:pt x="3703493" y="1040493"/>
                  <a:pt x="3762671" y="1153886"/>
                </a:cubicBezTo>
                <a:cubicBezTo>
                  <a:pt x="3821849" y="1267279"/>
                  <a:pt x="3713770" y="1458017"/>
                  <a:pt x="3762671" y="1696212"/>
                </a:cubicBezTo>
                <a:cubicBezTo>
                  <a:pt x="3811572" y="1934407"/>
                  <a:pt x="3697913" y="2131939"/>
                  <a:pt x="3762671" y="2342388"/>
                </a:cubicBezTo>
                <a:cubicBezTo>
                  <a:pt x="3827429" y="2552837"/>
                  <a:pt x="3732693" y="2780716"/>
                  <a:pt x="3762671" y="2953947"/>
                </a:cubicBezTo>
                <a:cubicBezTo>
                  <a:pt x="3792649" y="3127178"/>
                  <a:pt x="3759657" y="3326593"/>
                  <a:pt x="3762671" y="3461657"/>
                </a:cubicBezTo>
                <a:cubicBezTo>
                  <a:pt x="3647955" y="3517294"/>
                  <a:pt x="3450525" y="3414082"/>
                  <a:pt x="3262773" y="3461657"/>
                </a:cubicBezTo>
                <a:cubicBezTo>
                  <a:pt x="3075021" y="3509232"/>
                  <a:pt x="2862894" y="3426155"/>
                  <a:pt x="2687622" y="3461657"/>
                </a:cubicBezTo>
                <a:cubicBezTo>
                  <a:pt x="2512350" y="3497159"/>
                  <a:pt x="2409067" y="3428845"/>
                  <a:pt x="2150098" y="3461657"/>
                </a:cubicBezTo>
                <a:cubicBezTo>
                  <a:pt x="1891129" y="3494469"/>
                  <a:pt x="1925892" y="3457105"/>
                  <a:pt x="1725453" y="3461657"/>
                </a:cubicBezTo>
                <a:cubicBezTo>
                  <a:pt x="1525015" y="3466209"/>
                  <a:pt x="1380630" y="3453961"/>
                  <a:pt x="1225556" y="3461657"/>
                </a:cubicBezTo>
                <a:cubicBezTo>
                  <a:pt x="1070482" y="3469353"/>
                  <a:pt x="794048" y="3425767"/>
                  <a:pt x="650405" y="3461657"/>
                </a:cubicBezTo>
                <a:cubicBezTo>
                  <a:pt x="506762" y="3497547"/>
                  <a:pt x="211632" y="3398425"/>
                  <a:pt x="0" y="3461657"/>
                </a:cubicBezTo>
                <a:cubicBezTo>
                  <a:pt x="-50752" y="3212861"/>
                  <a:pt x="49764" y="3060451"/>
                  <a:pt x="0" y="2884714"/>
                </a:cubicBezTo>
                <a:cubicBezTo>
                  <a:pt x="-49764" y="2708977"/>
                  <a:pt x="24893" y="2567051"/>
                  <a:pt x="0" y="2411621"/>
                </a:cubicBezTo>
                <a:cubicBezTo>
                  <a:pt x="-24893" y="2256191"/>
                  <a:pt x="38940" y="2091142"/>
                  <a:pt x="0" y="1903911"/>
                </a:cubicBezTo>
                <a:cubicBezTo>
                  <a:pt x="-38940" y="1716680"/>
                  <a:pt x="25710" y="1552033"/>
                  <a:pt x="0" y="1430818"/>
                </a:cubicBezTo>
                <a:cubicBezTo>
                  <a:pt x="-25710" y="1309603"/>
                  <a:pt x="30589" y="917931"/>
                  <a:pt x="0" y="784642"/>
                </a:cubicBezTo>
                <a:cubicBezTo>
                  <a:pt x="-30589" y="651353"/>
                  <a:pt x="4802" y="159007"/>
                  <a:pt x="0" y="0"/>
                </a:cubicBezTo>
                <a:close/>
              </a:path>
              <a:path w="3762671" h="3461657" stroke="0" extrusionOk="0">
                <a:moveTo>
                  <a:pt x="0" y="0"/>
                </a:moveTo>
                <a:cubicBezTo>
                  <a:pt x="253003" y="-44544"/>
                  <a:pt x="442227" y="48193"/>
                  <a:pt x="575151" y="0"/>
                </a:cubicBezTo>
                <a:cubicBezTo>
                  <a:pt x="708075" y="-48193"/>
                  <a:pt x="901390" y="39652"/>
                  <a:pt x="1112676" y="0"/>
                </a:cubicBezTo>
                <a:cubicBezTo>
                  <a:pt x="1323962" y="-39652"/>
                  <a:pt x="1439371" y="8761"/>
                  <a:pt x="1537320" y="0"/>
                </a:cubicBezTo>
                <a:cubicBezTo>
                  <a:pt x="1635269" y="-8761"/>
                  <a:pt x="1933736" y="45407"/>
                  <a:pt x="2150098" y="0"/>
                </a:cubicBezTo>
                <a:cubicBezTo>
                  <a:pt x="2366460" y="-45407"/>
                  <a:pt x="2511792" y="34179"/>
                  <a:pt x="2612369" y="0"/>
                </a:cubicBezTo>
                <a:cubicBezTo>
                  <a:pt x="2712946" y="-34179"/>
                  <a:pt x="2876365" y="33944"/>
                  <a:pt x="3112266" y="0"/>
                </a:cubicBezTo>
                <a:cubicBezTo>
                  <a:pt x="3348167" y="-33944"/>
                  <a:pt x="3464645" y="18558"/>
                  <a:pt x="3762671" y="0"/>
                </a:cubicBezTo>
                <a:cubicBezTo>
                  <a:pt x="3782405" y="189796"/>
                  <a:pt x="3698736" y="413145"/>
                  <a:pt x="3762671" y="611559"/>
                </a:cubicBezTo>
                <a:cubicBezTo>
                  <a:pt x="3826606" y="809973"/>
                  <a:pt x="3711980" y="942906"/>
                  <a:pt x="3762671" y="1084653"/>
                </a:cubicBezTo>
                <a:cubicBezTo>
                  <a:pt x="3813362" y="1226400"/>
                  <a:pt x="3757717" y="1323471"/>
                  <a:pt x="3762671" y="1557746"/>
                </a:cubicBezTo>
                <a:cubicBezTo>
                  <a:pt x="3767625" y="1792021"/>
                  <a:pt x="3708890" y="1868987"/>
                  <a:pt x="3762671" y="2169305"/>
                </a:cubicBezTo>
                <a:cubicBezTo>
                  <a:pt x="3816452" y="2469623"/>
                  <a:pt x="3731304" y="2484319"/>
                  <a:pt x="3762671" y="2642398"/>
                </a:cubicBezTo>
                <a:cubicBezTo>
                  <a:pt x="3794038" y="2800477"/>
                  <a:pt x="3739538" y="3143475"/>
                  <a:pt x="3762671" y="3461657"/>
                </a:cubicBezTo>
                <a:cubicBezTo>
                  <a:pt x="3558342" y="3533951"/>
                  <a:pt x="3345668" y="3395564"/>
                  <a:pt x="3149893" y="3461657"/>
                </a:cubicBezTo>
                <a:cubicBezTo>
                  <a:pt x="2954118" y="3527750"/>
                  <a:pt x="2850678" y="3431993"/>
                  <a:pt x="2574742" y="3461657"/>
                </a:cubicBezTo>
                <a:cubicBezTo>
                  <a:pt x="2298806" y="3491321"/>
                  <a:pt x="2221893" y="3406590"/>
                  <a:pt x="1961964" y="3461657"/>
                </a:cubicBezTo>
                <a:cubicBezTo>
                  <a:pt x="1702035" y="3516724"/>
                  <a:pt x="1628590" y="3444889"/>
                  <a:pt x="1386813" y="3461657"/>
                </a:cubicBezTo>
                <a:cubicBezTo>
                  <a:pt x="1145036" y="3478425"/>
                  <a:pt x="918039" y="3426571"/>
                  <a:pt x="774035" y="3461657"/>
                </a:cubicBezTo>
                <a:cubicBezTo>
                  <a:pt x="630031" y="3496743"/>
                  <a:pt x="357806" y="3374371"/>
                  <a:pt x="0" y="3461657"/>
                </a:cubicBezTo>
                <a:cubicBezTo>
                  <a:pt x="-12159" y="3298146"/>
                  <a:pt x="35968" y="3020637"/>
                  <a:pt x="0" y="2850098"/>
                </a:cubicBezTo>
                <a:cubicBezTo>
                  <a:pt x="-35968" y="2679559"/>
                  <a:pt x="7110" y="2481542"/>
                  <a:pt x="0" y="2307771"/>
                </a:cubicBezTo>
                <a:cubicBezTo>
                  <a:pt x="-7110" y="2134000"/>
                  <a:pt x="42341" y="1791205"/>
                  <a:pt x="0" y="1661595"/>
                </a:cubicBezTo>
                <a:cubicBezTo>
                  <a:pt x="-42341" y="1531985"/>
                  <a:pt x="33860" y="1230938"/>
                  <a:pt x="0" y="1015419"/>
                </a:cubicBezTo>
                <a:cubicBezTo>
                  <a:pt x="-33860" y="799900"/>
                  <a:pt x="101561" y="368571"/>
                  <a:pt x="0" y="0"/>
                </a:cubicBezTo>
                <a:close/>
              </a:path>
            </a:pathLst>
          </a:custGeom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870293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32F79E0-0004-46A4-98B7-1E531A727955}"/>
              </a:ext>
            </a:extLst>
          </p:cNvPr>
          <p:cNvSpPr txBox="1">
            <a:spLocks/>
          </p:cNvSpPr>
          <p:nvPr/>
        </p:nvSpPr>
        <p:spPr>
          <a:xfrm>
            <a:off x="4694653" y="892065"/>
            <a:ext cx="3711625" cy="10878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But are we making real progress?</a:t>
            </a:r>
            <a:endParaRPr lang="en-CA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4C5E7-803E-4658-8C7B-2C8BC374F2C0}"/>
              </a:ext>
            </a:extLst>
          </p:cNvPr>
          <p:cNvSpPr txBox="1"/>
          <p:nvPr/>
        </p:nvSpPr>
        <p:spPr>
          <a:xfrm>
            <a:off x="5461213" y="2038118"/>
            <a:ext cx="2178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/>
              <a:t>¯\_(</a:t>
            </a:r>
            <a:r>
              <a:rPr lang="ja-JP" altLang="en-US" sz="3200" dirty="0"/>
              <a:t>ツ</a:t>
            </a:r>
            <a:r>
              <a:rPr lang="en-US" altLang="ja-JP" sz="3200" dirty="0"/>
              <a:t>)_/¯</a:t>
            </a:r>
            <a:endParaRPr lang="en-CA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170C2A-6EE3-4834-A794-B2AD66B5F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692"/>
          <a:stretch/>
        </p:blipFill>
        <p:spPr>
          <a:xfrm>
            <a:off x="9022055" y="3481717"/>
            <a:ext cx="2227751" cy="2639689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5AA77011-030E-4339-A0BF-300B6CED8757}"/>
              </a:ext>
            </a:extLst>
          </p:cNvPr>
          <p:cNvSpPr txBox="1">
            <a:spLocks/>
          </p:cNvSpPr>
          <p:nvPr/>
        </p:nvSpPr>
        <p:spPr>
          <a:xfrm>
            <a:off x="8280119" y="6044446"/>
            <a:ext cx="3711625" cy="4713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Passage Ranking Leaderboard</a:t>
            </a:r>
            <a:endParaRPr lang="en-CA" sz="2400" b="1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C034306E-C2B4-434D-A810-94EE2CA75F54}"/>
              </a:ext>
            </a:extLst>
          </p:cNvPr>
          <p:cNvSpPr txBox="1">
            <a:spLocks/>
          </p:cNvSpPr>
          <p:nvPr/>
        </p:nvSpPr>
        <p:spPr>
          <a:xfrm>
            <a:off x="301014" y="4480484"/>
            <a:ext cx="8196136" cy="35992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MS MARCO passage ranking benchmark launches with 0.5M+ English training queries</a:t>
            </a:r>
            <a:endParaRPr lang="en-CA" sz="3200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CA3AA71E-A776-4DBE-8187-D271DC6DD73B}"/>
              </a:ext>
            </a:extLst>
          </p:cNvPr>
          <p:cNvSpPr txBox="1">
            <a:spLocks/>
          </p:cNvSpPr>
          <p:nvPr/>
        </p:nvSpPr>
        <p:spPr>
          <a:xfrm>
            <a:off x="301014" y="5478259"/>
            <a:ext cx="7664683" cy="1286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/>
              <a:t>The myth of “no neural IR model worked before BERT”:</a:t>
            </a:r>
            <a:r>
              <a:rPr lang="en-US" sz="3200" dirty="0"/>
              <a:t> first generation deep ranking models, e.g., Duet and KNRM, and their variants, outperform most traditional IR methods by reasonable margin on the MS MARCO benchmark</a:t>
            </a:r>
            <a:endParaRPr lang="en-CA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09BAE8-97B4-68AD-AA05-E58182509579}"/>
              </a:ext>
            </a:extLst>
          </p:cNvPr>
          <p:cNvGrpSpPr/>
          <p:nvPr/>
        </p:nvGrpSpPr>
        <p:grpSpPr>
          <a:xfrm>
            <a:off x="10851927" y="0"/>
            <a:ext cx="1340073" cy="1340073"/>
            <a:chOff x="9664847" y="157873"/>
            <a:chExt cx="2326897" cy="2326897"/>
          </a:xfrm>
        </p:grpSpPr>
        <p:pic>
          <p:nvPicPr>
            <p:cNvPr id="17" name="Graphic 16" descr="Flip calendar outline">
              <a:extLst>
                <a:ext uri="{FF2B5EF4-FFF2-40B4-BE49-F238E27FC236}">
                  <a16:creationId xmlns:a16="http://schemas.microsoft.com/office/drawing/2014/main" id="{CD98191A-7CDF-4A78-B3A2-114DC69C1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64847" y="157873"/>
              <a:ext cx="2326897" cy="2326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F3C2CB-0900-4074-90F9-A9C5258EBB5C}"/>
                </a:ext>
              </a:extLst>
            </p:cNvPr>
            <p:cNvSpPr txBox="1"/>
            <p:nvPr/>
          </p:nvSpPr>
          <p:spPr>
            <a:xfrm>
              <a:off x="10260344" y="1210827"/>
              <a:ext cx="1135901" cy="64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2018</a:t>
              </a:r>
              <a:endParaRPr lang="en-CA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05240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CB13-371F-4748-80D7-555DED4C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0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Did neural IR </a:t>
            </a:r>
            <a:r>
              <a:rPr lang="en-US" sz="3600" i="1" dirty="0"/>
              <a:t>really </a:t>
            </a:r>
            <a:r>
              <a:rPr lang="en-US" sz="3600" dirty="0"/>
              <a:t>have a “weak baselines” problem?</a:t>
            </a:r>
            <a:endParaRPr lang="en-C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D2429-EB9E-4814-A7C8-5ECBE172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13" y="3888006"/>
            <a:ext cx="4819351" cy="3013076"/>
          </a:xfrm>
          <a:custGeom>
            <a:avLst/>
            <a:gdLst>
              <a:gd name="connsiteX0" fmla="*/ 0 w 4819351"/>
              <a:gd name="connsiteY0" fmla="*/ 0 h 3013076"/>
              <a:gd name="connsiteX1" fmla="*/ 631870 w 4819351"/>
              <a:gd name="connsiteY1" fmla="*/ 0 h 3013076"/>
              <a:gd name="connsiteX2" fmla="*/ 1263741 w 4819351"/>
              <a:gd name="connsiteY2" fmla="*/ 0 h 3013076"/>
              <a:gd name="connsiteX3" fmla="*/ 1799224 w 4819351"/>
              <a:gd name="connsiteY3" fmla="*/ 0 h 3013076"/>
              <a:gd name="connsiteX4" fmla="*/ 2382901 w 4819351"/>
              <a:gd name="connsiteY4" fmla="*/ 0 h 3013076"/>
              <a:gd name="connsiteX5" fmla="*/ 2870191 w 4819351"/>
              <a:gd name="connsiteY5" fmla="*/ 0 h 3013076"/>
              <a:gd name="connsiteX6" fmla="*/ 3453868 w 4819351"/>
              <a:gd name="connsiteY6" fmla="*/ 0 h 3013076"/>
              <a:gd name="connsiteX7" fmla="*/ 4085739 w 4819351"/>
              <a:gd name="connsiteY7" fmla="*/ 0 h 3013076"/>
              <a:gd name="connsiteX8" fmla="*/ 4819351 w 4819351"/>
              <a:gd name="connsiteY8" fmla="*/ 0 h 3013076"/>
              <a:gd name="connsiteX9" fmla="*/ 4819351 w 4819351"/>
              <a:gd name="connsiteY9" fmla="*/ 441918 h 3013076"/>
              <a:gd name="connsiteX10" fmla="*/ 4819351 w 4819351"/>
              <a:gd name="connsiteY10" fmla="*/ 944097 h 3013076"/>
              <a:gd name="connsiteX11" fmla="*/ 4819351 w 4819351"/>
              <a:gd name="connsiteY11" fmla="*/ 1476407 h 3013076"/>
              <a:gd name="connsiteX12" fmla="*/ 4819351 w 4819351"/>
              <a:gd name="connsiteY12" fmla="*/ 2008717 h 3013076"/>
              <a:gd name="connsiteX13" fmla="*/ 4819351 w 4819351"/>
              <a:gd name="connsiteY13" fmla="*/ 2510897 h 3013076"/>
              <a:gd name="connsiteX14" fmla="*/ 4819351 w 4819351"/>
              <a:gd name="connsiteY14" fmla="*/ 3013076 h 3013076"/>
              <a:gd name="connsiteX15" fmla="*/ 4332061 w 4819351"/>
              <a:gd name="connsiteY15" fmla="*/ 3013076 h 3013076"/>
              <a:gd name="connsiteX16" fmla="*/ 3892965 w 4819351"/>
              <a:gd name="connsiteY16" fmla="*/ 3013076 h 3013076"/>
              <a:gd name="connsiteX17" fmla="*/ 3261094 w 4819351"/>
              <a:gd name="connsiteY17" fmla="*/ 3013076 h 3013076"/>
              <a:gd name="connsiteX18" fmla="*/ 2725611 w 4819351"/>
              <a:gd name="connsiteY18" fmla="*/ 3013076 h 3013076"/>
              <a:gd name="connsiteX19" fmla="*/ 2190127 w 4819351"/>
              <a:gd name="connsiteY19" fmla="*/ 3013076 h 3013076"/>
              <a:gd name="connsiteX20" fmla="*/ 1654644 w 4819351"/>
              <a:gd name="connsiteY20" fmla="*/ 3013076 h 3013076"/>
              <a:gd name="connsiteX21" fmla="*/ 1070967 w 4819351"/>
              <a:gd name="connsiteY21" fmla="*/ 3013076 h 3013076"/>
              <a:gd name="connsiteX22" fmla="*/ 680064 w 4819351"/>
              <a:gd name="connsiteY22" fmla="*/ 3013076 h 3013076"/>
              <a:gd name="connsiteX23" fmla="*/ 0 w 4819351"/>
              <a:gd name="connsiteY23" fmla="*/ 3013076 h 3013076"/>
              <a:gd name="connsiteX24" fmla="*/ 0 w 4819351"/>
              <a:gd name="connsiteY24" fmla="*/ 2510897 h 3013076"/>
              <a:gd name="connsiteX25" fmla="*/ 0 w 4819351"/>
              <a:gd name="connsiteY25" fmla="*/ 1948456 h 3013076"/>
              <a:gd name="connsiteX26" fmla="*/ 0 w 4819351"/>
              <a:gd name="connsiteY26" fmla="*/ 1386015 h 3013076"/>
              <a:gd name="connsiteX27" fmla="*/ 0 w 4819351"/>
              <a:gd name="connsiteY27" fmla="*/ 883836 h 3013076"/>
              <a:gd name="connsiteX28" fmla="*/ 0 w 4819351"/>
              <a:gd name="connsiteY28" fmla="*/ 0 h 301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19351" h="3013076" fill="none" extrusionOk="0">
                <a:moveTo>
                  <a:pt x="0" y="0"/>
                </a:moveTo>
                <a:cubicBezTo>
                  <a:pt x="157201" y="-14874"/>
                  <a:pt x="349363" y="42406"/>
                  <a:pt x="631870" y="0"/>
                </a:cubicBezTo>
                <a:cubicBezTo>
                  <a:pt x="914377" y="-42406"/>
                  <a:pt x="1118254" y="48885"/>
                  <a:pt x="1263741" y="0"/>
                </a:cubicBezTo>
                <a:cubicBezTo>
                  <a:pt x="1409228" y="-48885"/>
                  <a:pt x="1588187" y="37844"/>
                  <a:pt x="1799224" y="0"/>
                </a:cubicBezTo>
                <a:cubicBezTo>
                  <a:pt x="2010261" y="-37844"/>
                  <a:pt x="2249775" y="54468"/>
                  <a:pt x="2382901" y="0"/>
                </a:cubicBezTo>
                <a:cubicBezTo>
                  <a:pt x="2516027" y="-54468"/>
                  <a:pt x="2720288" y="27488"/>
                  <a:pt x="2870191" y="0"/>
                </a:cubicBezTo>
                <a:cubicBezTo>
                  <a:pt x="3020094" y="-27488"/>
                  <a:pt x="3331246" y="32500"/>
                  <a:pt x="3453868" y="0"/>
                </a:cubicBezTo>
                <a:cubicBezTo>
                  <a:pt x="3576490" y="-32500"/>
                  <a:pt x="3861431" y="4897"/>
                  <a:pt x="4085739" y="0"/>
                </a:cubicBezTo>
                <a:cubicBezTo>
                  <a:pt x="4310047" y="-4897"/>
                  <a:pt x="4654806" y="65081"/>
                  <a:pt x="4819351" y="0"/>
                </a:cubicBezTo>
                <a:cubicBezTo>
                  <a:pt x="4871459" y="185281"/>
                  <a:pt x="4784187" y="329063"/>
                  <a:pt x="4819351" y="441918"/>
                </a:cubicBezTo>
                <a:cubicBezTo>
                  <a:pt x="4854515" y="554773"/>
                  <a:pt x="4766552" y="716381"/>
                  <a:pt x="4819351" y="944097"/>
                </a:cubicBezTo>
                <a:cubicBezTo>
                  <a:pt x="4872150" y="1171813"/>
                  <a:pt x="4784121" y="1334253"/>
                  <a:pt x="4819351" y="1476407"/>
                </a:cubicBezTo>
                <a:cubicBezTo>
                  <a:pt x="4854581" y="1618561"/>
                  <a:pt x="4758833" y="1746823"/>
                  <a:pt x="4819351" y="2008717"/>
                </a:cubicBezTo>
                <a:cubicBezTo>
                  <a:pt x="4879869" y="2270611"/>
                  <a:pt x="4799692" y="2372395"/>
                  <a:pt x="4819351" y="2510897"/>
                </a:cubicBezTo>
                <a:cubicBezTo>
                  <a:pt x="4839010" y="2649399"/>
                  <a:pt x="4812664" y="2792951"/>
                  <a:pt x="4819351" y="3013076"/>
                </a:cubicBezTo>
                <a:cubicBezTo>
                  <a:pt x="4597132" y="3045297"/>
                  <a:pt x="4566798" y="3004116"/>
                  <a:pt x="4332061" y="3013076"/>
                </a:cubicBezTo>
                <a:cubicBezTo>
                  <a:pt x="4097324" y="3022036"/>
                  <a:pt x="4050594" y="2968131"/>
                  <a:pt x="3892965" y="3013076"/>
                </a:cubicBezTo>
                <a:cubicBezTo>
                  <a:pt x="3735336" y="3058021"/>
                  <a:pt x="3531461" y="3011674"/>
                  <a:pt x="3261094" y="3013076"/>
                </a:cubicBezTo>
                <a:cubicBezTo>
                  <a:pt x="2990727" y="3014478"/>
                  <a:pt x="2843616" y="2952043"/>
                  <a:pt x="2725611" y="3013076"/>
                </a:cubicBezTo>
                <a:cubicBezTo>
                  <a:pt x="2607606" y="3074109"/>
                  <a:pt x="2300055" y="2989683"/>
                  <a:pt x="2190127" y="3013076"/>
                </a:cubicBezTo>
                <a:cubicBezTo>
                  <a:pt x="2080199" y="3036469"/>
                  <a:pt x="1779865" y="3012102"/>
                  <a:pt x="1654644" y="3013076"/>
                </a:cubicBezTo>
                <a:cubicBezTo>
                  <a:pt x="1529423" y="3014050"/>
                  <a:pt x="1251612" y="2954536"/>
                  <a:pt x="1070967" y="3013076"/>
                </a:cubicBezTo>
                <a:cubicBezTo>
                  <a:pt x="890322" y="3071616"/>
                  <a:pt x="814277" y="2986201"/>
                  <a:pt x="680064" y="3013076"/>
                </a:cubicBezTo>
                <a:cubicBezTo>
                  <a:pt x="545851" y="3039951"/>
                  <a:pt x="220681" y="2982572"/>
                  <a:pt x="0" y="3013076"/>
                </a:cubicBezTo>
                <a:cubicBezTo>
                  <a:pt x="-33000" y="2904344"/>
                  <a:pt x="20459" y="2755946"/>
                  <a:pt x="0" y="2510897"/>
                </a:cubicBezTo>
                <a:cubicBezTo>
                  <a:pt x="-20459" y="2265848"/>
                  <a:pt x="11798" y="2138392"/>
                  <a:pt x="0" y="1948456"/>
                </a:cubicBezTo>
                <a:cubicBezTo>
                  <a:pt x="-11798" y="1758520"/>
                  <a:pt x="25928" y="1596338"/>
                  <a:pt x="0" y="1386015"/>
                </a:cubicBezTo>
                <a:cubicBezTo>
                  <a:pt x="-25928" y="1175692"/>
                  <a:pt x="47925" y="1052254"/>
                  <a:pt x="0" y="883836"/>
                </a:cubicBezTo>
                <a:cubicBezTo>
                  <a:pt x="-47925" y="715418"/>
                  <a:pt x="69876" y="316805"/>
                  <a:pt x="0" y="0"/>
                </a:cubicBezTo>
                <a:close/>
              </a:path>
              <a:path w="4819351" h="3013076" stroke="0" extrusionOk="0">
                <a:moveTo>
                  <a:pt x="0" y="0"/>
                </a:moveTo>
                <a:cubicBezTo>
                  <a:pt x="214096" y="-3672"/>
                  <a:pt x="465048" y="45955"/>
                  <a:pt x="583677" y="0"/>
                </a:cubicBezTo>
                <a:cubicBezTo>
                  <a:pt x="702306" y="-45955"/>
                  <a:pt x="846677" y="37217"/>
                  <a:pt x="974580" y="0"/>
                </a:cubicBezTo>
                <a:cubicBezTo>
                  <a:pt x="1102483" y="-37217"/>
                  <a:pt x="1316052" y="71553"/>
                  <a:pt x="1606450" y="0"/>
                </a:cubicBezTo>
                <a:cubicBezTo>
                  <a:pt x="1896848" y="-71553"/>
                  <a:pt x="1876410" y="10859"/>
                  <a:pt x="2045547" y="0"/>
                </a:cubicBezTo>
                <a:cubicBezTo>
                  <a:pt x="2214684" y="-10859"/>
                  <a:pt x="2483264" y="56642"/>
                  <a:pt x="2629224" y="0"/>
                </a:cubicBezTo>
                <a:cubicBezTo>
                  <a:pt x="2775184" y="-56642"/>
                  <a:pt x="2926682" y="18754"/>
                  <a:pt x="3020127" y="0"/>
                </a:cubicBezTo>
                <a:cubicBezTo>
                  <a:pt x="3113572" y="-18754"/>
                  <a:pt x="3308870" y="12437"/>
                  <a:pt x="3459223" y="0"/>
                </a:cubicBezTo>
                <a:cubicBezTo>
                  <a:pt x="3609576" y="-12437"/>
                  <a:pt x="3690327" y="32987"/>
                  <a:pt x="3850126" y="0"/>
                </a:cubicBezTo>
                <a:cubicBezTo>
                  <a:pt x="4009925" y="-32987"/>
                  <a:pt x="4541618" y="6074"/>
                  <a:pt x="4819351" y="0"/>
                </a:cubicBezTo>
                <a:cubicBezTo>
                  <a:pt x="4836612" y="165571"/>
                  <a:pt x="4762923" y="302970"/>
                  <a:pt x="4819351" y="502179"/>
                </a:cubicBezTo>
                <a:cubicBezTo>
                  <a:pt x="4875779" y="701388"/>
                  <a:pt x="4761844" y="796229"/>
                  <a:pt x="4819351" y="1004359"/>
                </a:cubicBezTo>
                <a:cubicBezTo>
                  <a:pt x="4876858" y="1212489"/>
                  <a:pt x="4793481" y="1305288"/>
                  <a:pt x="4819351" y="1416146"/>
                </a:cubicBezTo>
                <a:cubicBezTo>
                  <a:pt x="4845221" y="1527004"/>
                  <a:pt x="4803225" y="1749526"/>
                  <a:pt x="4819351" y="1918325"/>
                </a:cubicBezTo>
                <a:cubicBezTo>
                  <a:pt x="4835477" y="2087124"/>
                  <a:pt x="4785053" y="2238999"/>
                  <a:pt x="4819351" y="2360243"/>
                </a:cubicBezTo>
                <a:cubicBezTo>
                  <a:pt x="4853649" y="2481487"/>
                  <a:pt x="4774164" y="2844075"/>
                  <a:pt x="4819351" y="3013076"/>
                </a:cubicBezTo>
                <a:cubicBezTo>
                  <a:pt x="4699577" y="3032295"/>
                  <a:pt x="4535880" y="2979925"/>
                  <a:pt x="4428448" y="3013076"/>
                </a:cubicBezTo>
                <a:cubicBezTo>
                  <a:pt x="4321016" y="3046227"/>
                  <a:pt x="4197422" y="2999495"/>
                  <a:pt x="3989352" y="3013076"/>
                </a:cubicBezTo>
                <a:cubicBezTo>
                  <a:pt x="3781282" y="3026657"/>
                  <a:pt x="3748235" y="2984962"/>
                  <a:pt x="3598449" y="3013076"/>
                </a:cubicBezTo>
                <a:cubicBezTo>
                  <a:pt x="3448663" y="3041190"/>
                  <a:pt x="3289920" y="3010888"/>
                  <a:pt x="3111159" y="3013076"/>
                </a:cubicBezTo>
                <a:cubicBezTo>
                  <a:pt x="2932398" y="3015264"/>
                  <a:pt x="2784904" y="3000027"/>
                  <a:pt x="2527482" y="3013076"/>
                </a:cubicBezTo>
                <a:cubicBezTo>
                  <a:pt x="2270060" y="3026125"/>
                  <a:pt x="2329200" y="2979536"/>
                  <a:pt x="2136579" y="3013076"/>
                </a:cubicBezTo>
                <a:cubicBezTo>
                  <a:pt x="1943958" y="3046616"/>
                  <a:pt x="1757090" y="2959806"/>
                  <a:pt x="1552902" y="3013076"/>
                </a:cubicBezTo>
                <a:cubicBezTo>
                  <a:pt x="1348714" y="3066346"/>
                  <a:pt x="1288362" y="3007185"/>
                  <a:pt x="1113806" y="3013076"/>
                </a:cubicBezTo>
                <a:cubicBezTo>
                  <a:pt x="939250" y="3018967"/>
                  <a:pt x="811341" y="2950414"/>
                  <a:pt x="578322" y="3013076"/>
                </a:cubicBezTo>
                <a:cubicBezTo>
                  <a:pt x="345303" y="3075738"/>
                  <a:pt x="132126" y="2998099"/>
                  <a:pt x="0" y="3013076"/>
                </a:cubicBezTo>
                <a:cubicBezTo>
                  <a:pt x="-39779" y="2863396"/>
                  <a:pt x="17786" y="2631600"/>
                  <a:pt x="0" y="2510897"/>
                </a:cubicBezTo>
                <a:cubicBezTo>
                  <a:pt x="-17786" y="2390194"/>
                  <a:pt x="15878" y="2231980"/>
                  <a:pt x="0" y="1978587"/>
                </a:cubicBezTo>
                <a:cubicBezTo>
                  <a:pt x="-15878" y="1725194"/>
                  <a:pt x="910" y="1625198"/>
                  <a:pt x="0" y="1536669"/>
                </a:cubicBezTo>
                <a:cubicBezTo>
                  <a:pt x="-910" y="1448140"/>
                  <a:pt x="30657" y="1193815"/>
                  <a:pt x="0" y="1004359"/>
                </a:cubicBezTo>
                <a:cubicBezTo>
                  <a:pt x="-30657" y="814903"/>
                  <a:pt x="2741" y="739103"/>
                  <a:pt x="0" y="592572"/>
                </a:cubicBezTo>
                <a:cubicBezTo>
                  <a:pt x="-2741" y="446041"/>
                  <a:pt x="26246" y="14096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483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98A8E-FC9C-42CE-8006-99C39298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906" y="4713588"/>
            <a:ext cx="5156325" cy="204329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A00FF71D-4F3F-4FAF-917A-73DD27BEC668}"/>
              </a:ext>
            </a:extLst>
          </p:cNvPr>
          <p:cNvSpPr txBox="1">
            <a:spLocks/>
          </p:cNvSpPr>
          <p:nvPr/>
        </p:nvSpPr>
        <p:spPr>
          <a:xfrm>
            <a:off x="187422" y="1417814"/>
            <a:ext cx="11755633" cy="1052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/>
              <a:t>I will argue </a:t>
            </a:r>
            <a:r>
              <a:rPr lang="en-US" sz="2000" b="1" u="sng" dirty="0"/>
              <a:t>NO</a:t>
            </a:r>
            <a:r>
              <a:rPr lang="en-US" sz="2000" dirty="0"/>
              <a:t>: (</a:t>
            </a:r>
            <a:r>
              <a:rPr lang="en-US" sz="2000" dirty="0" err="1"/>
              <a:t>i</a:t>
            </a:r>
            <a:r>
              <a:rPr lang="en-US" sz="2000" dirty="0"/>
              <a:t>) pre-MS MARCO, most neural IR papers benchmarking on Robust04 were NOT trained on large labeled datasets and represent a biased sample of neural IR papers, and (ii) even in those cases there is little evidence that these papers employed any weaker baselines than non-neural IR papers </a:t>
            </a:r>
            <a:endParaRPr lang="en-CA" sz="200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12E16F0E-CF11-439A-91A1-6E67B6D2F3CB}"/>
              </a:ext>
            </a:extLst>
          </p:cNvPr>
          <p:cNvSpPr txBox="1">
            <a:spLocks/>
          </p:cNvSpPr>
          <p:nvPr/>
        </p:nvSpPr>
        <p:spPr>
          <a:xfrm>
            <a:off x="187421" y="2613340"/>
            <a:ext cx="11755633" cy="11735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/>
              <a:t>Why is this important?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1. Can’t expect every paper to beat SOTA. Focus is often on hypothesis testing. Check for appropriate baselines, not SOTA baselines. Improvements over emerging methods (not yet SOTA) should be encouraged.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AutoNum type="arabicPeriod"/>
            </a:pPr>
            <a:endParaRPr lang="en-CA" sz="2000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C7ADAD3-46A2-4BBB-A2F2-326AEBF89DB5}"/>
              </a:ext>
            </a:extLst>
          </p:cNvPr>
          <p:cNvSpPr txBox="1">
            <a:spLocks/>
          </p:cNvSpPr>
          <p:nvPr/>
        </p:nvSpPr>
        <p:spPr>
          <a:xfrm>
            <a:off x="187421" y="3786858"/>
            <a:ext cx="708469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/>
              <a:t>2. Early generation deep ranking models provided many useful insights and created the demand for large training dataset. 👏🏽</a:t>
            </a:r>
          </a:p>
          <a:p>
            <a:pPr>
              <a:lnSpc>
                <a:spcPct val="100000"/>
              </a:lnSpc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82202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3C31-8B38-4768-8351-2A872941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But we had a </a:t>
            </a:r>
            <a:r>
              <a:rPr lang="en-US" sz="4800" i="1" dirty="0"/>
              <a:t>BIGGER </a:t>
            </a:r>
            <a:r>
              <a:rPr lang="en-US" sz="4000" dirty="0"/>
              <a:t>benchmarking problem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5DD83-C43E-4287-8346-4E901F696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10" y="1825625"/>
            <a:ext cx="6518490" cy="388099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/>
              <a:t>The lack of public IR benchmarks with large scale training data led to: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under low-data regime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CA" sz="2000" dirty="0"/>
              <a:t>e.g., older TREC collections with few hundred queries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on (semi-)synthetic benchmarks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CA" sz="2000" dirty="0"/>
              <a:t>e.g., TREC CAR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under weak supervision training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on corpus of language different than what the models were designed for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E68B7-E2EE-4BD2-A773-D0E4461FB021}"/>
              </a:ext>
            </a:extLst>
          </p:cNvPr>
          <p:cNvGrpSpPr/>
          <p:nvPr/>
        </p:nvGrpSpPr>
        <p:grpSpPr>
          <a:xfrm>
            <a:off x="231179" y="1825625"/>
            <a:ext cx="4227305" cy="4649771"/>
            <a:chOff x="135430" y="1527192"/>
            <a:chExt cx="4227305" cy="46497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8B26DA-2E6E-4665-99DC-205277C30213}"/>
                </a:ext>
              </a:extLst>
            </p:cNvPr>
            <p:cNvSpPr/>
            <p:nvPr/>
          </p:nvSpPr>
          <p:spPr>
            <a:xfrm>
              <a:off x="135430" y="1527192"/>
              <a:ext cx="4227305" cy="4649771"/>
            </a:xfrm>
            <a:custGeom>
              <a:avLst/>
              <a:gdLst>
                <a:gd name="connsiteX0" fmla="*/ 0 w 4227305"/>
                <a:gd name="connsiteY0" fmla="*/ 0 h 4649771"/>
                <a:gd name="connsiteX1" fmla="*/ 528413 w 4227305"/>
                <a:gd name="connsiteY1" fmla="*/ 0 h 4649771"/>
                <a:gd name="connsiteX2" fmla="*/ 972280 w 4227305"/>
                <a:gd name="connsiteY2" fmla="*/ 0 h 4649771"/>
                <a:gd name="connsiteX3" fmla="*/ 1542966 w 4227305"/>
                <a:gd name="connsiteY3" fmla="*/ 0 h 4649771"/>
                <a:gd name="connsiteX4" fmla="*/ 1986833 w 4227305"/>
                <a:gd name="connsiteY4" fmla="*/ 0 h 4649771"/>
                <a:gd name="connsiteX5" fmla="*/ 2557520 w 4227305"/>
                <a:gd name="connsiteY5" fmla="*/ 0 h 4649771"/>
                <a:gd name="connsiteX6" fmla="*/ 2959114 w 4227305"/>
                <a:gd name="connsiteY6" fmla="*/ 0 h 4649771"/>
                <a:gd name="connsiteX7" fmla="*/ 3402981 w 4227305"/>
                <a:gd name="connsiteY7" fmla="*/ 0 h 4649771"/>
                <a:gd name="connsiteX8" fmla="*/ 4227305 w 4227305"/>
                <a:gd name="connsiteY8" fmla="*/ 0 h 4649771"/>
                <a:gd name="connsiteX9" fmla="*/ 4227305 w 4227305"/>
                <a:gd name="connsiteY9" fmla="*/ 488226 h 4649771"/>
                <a:gd name="connsiteX10" fmla="*/ 4227305 w 4227305"/>
                <a:gd name="connsiteY10" fmla="*/ 1069447 h 4649771"/>
                <a:gd name="connsiteX11" fmla="*/ 4227305 w 4227305"/>
                <a:gd name="connsiteY11" fmla="*/ 1743664 h 4649771"/>
                <a:gd name="connsiteX12" fmla="*/ 4227305 w 4227305"/>
                <a:gd name="connsiteY12" fmla="*/ 2231890 h 4649771"/>
                <a:gd name="connsiteX13" fmla="*/ 4227305 w 4227305"/>
                <a:gd name="connsiteY13" fmla="*/ 2720116 h 4649771"/>
                <a:gd name="connsiteX14" fmla="*/ 4227305 w 4227305"/>
                <a:gd name="connsiteY14" fmla="*/ 3394333 h 4649771"/>
                <a:gd name="connsiteX15" fmla="*/ 4227305 w 4227305"/>
                <a:gd name="connsiteY15" fmla="*/ 3882559 h 4649771"/>
                <a:gd name="connsiteX16" fmla="*/ 4227305 w 4227305"/>
                <a:gd name="connsiteY16" fmla="*/ 4649771 h 4649771"/>
                <a:gd name="connsiteX17" fmla="*/ 3783438 w 4227305"/>
                <a:gd name="connsiteY17" fmla="*/ 4649771 h 4649771"/>
                <a:gd name="connsiteX18" fmla="*/ 3170479 w 4227305"/>
                <a:gd name="connsiteY18" fmla="*/ 4649771 h 4649771"/>
                <a:gd name="connsiteX19" fmla="*/ 2642066 w 4227305"/>
                <a:gd name="connsiteY19" fmla="*/ 4649771 h 4649771"/>
                <a:gd name="connsiteX20" fmla="*/ 2071379 w 4227305"/>
                <a:gd name="connsiteY20" fmla="*/ 4649771 h 4649771"/>
                <a:gd name="connsiteX21" fmla="*/ 1669785 w 4227305"/>
                <a:gd name="connsiteY21" fmla="*/ 4649771 h 4649771"/>
                <a:gd name="connsiteX22" fmla="*/ 1268192 w 4227305"/>
                <a:gd name="connsiteY22" fmla="*/ 4649771 h 4649771"/>
                <a:gd name="connsiteX23" fmla="*/ 739778 w 4227305"/>
                <a:gd name="connsiteY23" fmla="*/ 4649771 h 4649771"/>
                <a:gd name="connsiteX24" fmla="*/ 0 w 4227305"/>
                <a:gd name="connsiteY24" fmla="*/ 4649771 h 4649771"/>
                <a:gd name="connsiteX25" fmla="*/ 0 w 4227305"/>
                <a:gd name="connsiteY25" fmla="*/ 4161545 h 4649771"/>
                <a:gd name="connsiteX26" fmla="*/ 0 w 4227305"/>
                <a:gd name="connsiteY26" fmla="*/ 3719817 h 4649771"/>
                <a:gd name="connsiteX27" fmla="*/ 0 w 4227305"/>
                <a:gd name="connsiteY27" fmla="*/ 3138595 h 4649771"/>
                <a:gd name="connsiteX28" fmla="*/ 0 w 4227305"/>
                <a:gd name="connsiteY28" fmla="*/ 2603872 h 4649771"/>
                <a:gd name="connsiteX29" fmla="*/ 0 w 4227305"/>
                <a:gd name="connsiteY29" fmla="*/ 2115646 h 4649771"/>
                <a:gd name="connsiteX30" fmla="*/ 0 w 4227305"/>
                <a:gd name="connsiteY30" fmla="*/ 1487927 h 4649771"/>
                <a:gd name="connsiteX31" fmla="*/ 0 w 4227305"/>
                <a:gd name="connsiteY31" fmla="*/ 953203 h 4649771"/>
                <a:gd name="connsiteX32" fmla="*/ 0 w 4227305"/>
                <a:gd name="connsiteY32" fmla="*/ 0 h 464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227305" h="4649771" fill="none" extrusionOk="0">
                  <a:moveTo>
                    <a:pt x="0" y="0"/>
                  </a:moveTo>
                  <a:cubicBezTo>
                    <a:pt x="230732" y="-284"/>
                    <a:pt x="365759" y="9686"/>
                    <a:pt x="528413" y="0"/>
                  </a:cubicBezTo>
                  <a:cubicBezTo>
                    <a:pt x="691067" y="-9686"/>
                    <a:pt x="882583" y="33825"/>
                    <a:pt x="972280" y="0"/>
                  </a:cubicBezTo>
                  <a:cubicBezTo>
                    <a:pt x="1061977" y="-33825"/>
                    <a:pt x="1305753" y="29262"/>
                    <a:pt x="1542966" y="0"/>
                  </a:cubicBezTo>
                  <a:cubicBezTo>
                    <a:pt x="1780179" y="-29262"/>
                    <a:pt x="1881837" y="51854"/>
                    <a:pt x="1986833" y="0"/>
                  </a:cubicBezTo>
                  <a:cubicBezTo>
                    <a:pt x="2091829" y="-51854"/>
                    <a:pt x="2304684" y="61029"/>
                    <a:pt x="2557520" y="0"/>
                  </a:cubicBezTo>
                  <a:cubicBezTo>
                    <a:pt x="2810356" y="-61029"/>
                    <a:pt x="2870961" y="29819"/>
                    <a:pt x="2959114" y="0"/>
                  </a:cubicBezTo>
                  <a:cubicBezTo>
                    <a:pt x="3047267" y="-29819"/>
                    <a:pt x="3237714" y="171"/>
                    <a:pt x="3402981" y="0"/>
                  </a:cubicBezTo>
                  <a:cubicBezTo>
                    <a:pt x="3568248" y="-171"/>
                    <a:pt x="3963995" y="53413"/>
                    <a:pt x="4227305" y="0"/>
                  </a:cubicBezTo>
                  <a:cubicBezTo>
                    <a:pt x="4242337" y="143782"/>
                    <a:pt x="4194971" y="299107"/>
                    <a:pt x="4227305" y="488226"/>
                  </a:cubicBezTo>
                  <a:cubicBezTo>
                    <a:pt x="4259639" y="677345"/>
                    <a:pt x="4198955" y="950483"/>
                    <a:pt x="4227305" y="1069447"/>
                  </a:cubicBezTo>
                  <a:cubicBezTo>
                    <a:pt x="4255655" y="1188411"/>
                    <a:pt x="4151915" y="1443682"/>
                    <a:pt x="4227305" y="1743664"/>
                  </a:cubicBezTo>
                  <a:cubicBezTo>
                    <a:pt x="4302695" y="2043646"/>
                    <a:pt x="4189314" y="2014664"/>
                    <a:pt x="4227305" y="2231890"/>
                  </a:cubicBezTo>
                  <a:cubicBezTo>
                    <a:pt x="4265296" y="2449116"/>
                    <a:pt x="4170195" y="2487145"/>
                    <a:pt x="4227305" y="2720116"/>
                  </a:cubicBezTo>
                  <a:cubicBezTo>
                    <a:pt x="4284415" y="2953087"/>
                    <a:pt x="4153463" y="3106926"/>
                    <a:pt x="4227305" y="3394333"/>
                  </a:cubicBezTo>
                  <a:cubicBezTo>
                    <a:pt x="4301147" y="3681740"/>
                    <a:pt x="4192811" y="3679049"/>
                    <a:pt x="4227305" y="3882559"/>
                  </a:cubicBezTo>
                  <a:cubicBezTo>
                    <a:pt x="4261799" y="4086069"/>
                    <a:pt x="4149175" y="4304314"/>
                    <a:pt x="4227305" y="4649771"/>
                  </a:cubicBezTo>
                  <a:cubicBezTo>
                    <a:pt x="4021539" y="4654816"/>
                    <a:pt x="3933335" y="4606305"/>
                    <a:pt x="3783438" y="4649771"/>
                  </a:cubicBezTo>
                  <a:cubicBezTo>
                    <a:pt x="3633541" y="4693237"/>
                    <a:pt x="3406726" y="4586518"/>
                    <a:pt x="3170479" y="4649771"/>
                  </a:cubicBezTo>
                  <a:cubicBezTo>
                    <a:pt x="2934232" y="4713024"/>
                    <a:pt x="2874497" y="4593998"/>
                    <a:pt x="2642066" y="4649771"/>
                  </a:cubicBezTo>
                  <a:cubicBezTo>
                    <a:pt x="2409635" y="4705544"/>
                    <a:pt x="2283774" y="4595732"/>
                    <a:pt x="2071379" y="4649771"/>
                  </a:cubicBezTo>
                  <a:cubicBezTo>
                    <a:pt x="1858984" y="4703810"/>
                    <a:pt x="1780431" y="4630584"/>
                    <a:pt x="1669785" y="4649771"/>
                  </a:cubicBezTo>
                  <a:cubicBezTo>
                    <a:pt x="1559139" y="4668958"/>
                    <a:pt x="1357966" y="4629794"/>
                    <a:pt x="1268192" y="4649771"/>
                  </a:cubicBezTo>
                  <a:cubicBezTo>
                    <a:pt x="1178418" y="4669748"/>
                    <a:pt x="952432" y="4621057"/>
                    <a:pt x="739778" y="4649771"/>
                  </a:cubicBezTo>
                  <a:cubicBezTo>
                    <a:pt x="527124" y="4678485"/>
                    <a:pt x="169844" y="4606911"/>
                    <a:pt x="0" y="4649771"/>
                  </a:cubicBezTo>
                  <a:cubicBezTo>
                    <a:pt x="-19464" y="4409339"/>
                    <a:pt x="51422" y="4338995"/>
                    <a:pt x="0" y="4161545"/>
                  </a:cubicBezTo>
                  <a:cubicBezTo>
                    <a:pt x="-51422" y="3984095"/>
                    <a:pt x="27582" y="3826398"/>
                    <a:pt x="0" y="3719817"/>
                  </a:cubicBezTo>
                  <a:cubicBezTo>
                    <a:pt x="-27582" y="3613236"/>
                    <a:pt x="9273" y="3382102"/>
                    <a:pt x="0" y="3138595"/>
                  </a:cubicBezTo>
                  <a:cubicBezTo>
                    <a:pt x="-9273" y="2895088"/>
                    <a:pt x="33870" y="2869648"/>
                    <a:pt x="0" y="2603872"/>
                  </a:cubicBezTo>
                  <a:cubicBezTo>
                    <a:pt x="-33870" y="2338096"/>
                    <a:pt x="22598" y="2281362"/>
                    <a:pt x="0" y="2115646"/>
                  </a:cubicBezTo>
                  <a:cubicBezTo>
                    <a:pt x="-22598" y="1949930"/>
                    <a:pt x="63183" y="1698639"/>
                    <a:pt x="0" y="1487927"/>
                  </a:cubicBezTo>
                  <a:cubicBezTo>
                    <a:pt x="-63183" y="1277215"/>
                    <a:pt x="23535" y="1181143"/>
                    <a:pt x="0" y="953203"/>
                  </a:cubicBezTo>
                  <a:cubicBezTo>
                    <a:pt x="-23535" y="725263"/>
                    <a:pt x="21455" y="398397"/>
                    <a:pt x="0" y="0"/>
                  </a:cubicBezTo>
                  <a:close/>
                </a:path>
                <a:path w="4227305" h="4649771" stroke="0" extrusionOk="0">
                  <a:moveTo>
                    <a:pt x="0" y="0"/>
                  </a:moveTo>
                  <a:cubicBezTo>
                    <a:pt x="178766" y="-61081"/>
                    <a:pt x="402629" y="15551"/>
                    <a:pt x="612959" y="0"/>
                  </a:cubicBezTo>
                  <a:cubicBezTo>
                    <a:pt x="823289" y="-15551"/>
                    <a:pt x="890221" y="24373"/>
                    <a:pt x="1099099" y="0"/>
                  </a:cubicBezTo>
                  <a:cubicBezTo>
                    <a:pt x="1307977" y="-24373"/>
                    <a:pt x="1409081" y="50397"/>
                    <a:pt x="1627512" y="0"/>
                  </a:cubicBezTo>
                  <a:cubicBezTo>
                    <a:pt x="1845943" y="-50397"/>
                    <a:pt x="1937056" y="47955"/>
                    <a:pt x="2240472" y="0"/>
                  </a:cubicBezTo>
                  <a:cubicBezTo>
                    <a:pt x="2543888" y="-47955"/>
                    <a:pt x="2547182" y="67916"/>
                    <a:pt x="2853431" y="0"/>
                  </a:cubicBezTo>
                  <a:cubicBezTo>
                    <a:pt x="3159680" y="-67916"/>
                    <a:pt x="3214633" y="35767"/>
                    <a:pt x="3381844" y="0"/>
                  </a:cubicBezTo>
                  <a:cubicBezTo>
                    <a:pt x="3549055" y="-35767"/>
                    <a:pt x="4006698" y="55234"/>
                    <a:pt x="4227305" y="0"/>
                  </a:cubicBezTo>
                  <a:cubicBezTo>
                    <a:pt x="4265236" y="221643"/>
                    <a:pt x="4178581" y="431699"/>
                    <a:pt x="4227305" y="581221"/>
                  </a:cubicBezTo>
                  <a:cubicBezTo>
                    <a:pt x="4276029" y="730743"/>
                    <a:pt x="4220199" y="973694"/>
                    <a:pt x="4227305" y="1115945"/>
                  </a:cubicBezTo>
                  <a:cubicBezTo>
                    <a:pt x="4234411" y="1258196"/>
                    <a:pt x="4183413" y="1494771"/>
                    <a:pt x="4227305" y="1790162"/>
                  </a:cubicBezTo>
                  <a:cubicBezTo>
                    <a:pt x="4271197" y="2085553"/>
                    <a:pt x="4177233" y="2166125"/>
                    <a:pt x="4227305" y="2324886"/>
                  </a:cubicBezTo>
                  <a:cubicBezTo>
                    <a:pt x="4277377" y="2483647"/>
                    <a:pt x="4214782" y="2773442"/>
                    <a:pt x="4227305" y="2952605"/>
                  </a:cubicBezTo>
                  <a:cubicBezTo>
                    <a:pt x="4239828" y="3131768"/>
                    <a:pt x="4189500" y="3364668"/>
                    <a:pt x="4227305" y="3580324"/>
                  </a:cubicBezTo>
                  <a:cubicBezTo>
                    <a:pt x="4265110" y="3795980"/>
                    <a:pt x="4182564" y="3950781"/>
                    <a:pt x="4227305" y="4068550"/>
                  </a:cubicBezTo>
                  <a:cubicBezTo>
                    <a:pt x="4272046" y="4186319"/>
                    <a:pt x="4167259" y="4438837"/>
                    <a:pt x="4227305" y="4649771"/>
                  </a:cubicBezTo>
                  <a:cubicBezTo>
                    <a:pt x="4042749" y="4679338"/>
                    <a:pt x="3856861" y="4620653"/>
                    <a:pt x="3614346" y="4649771"/>
                  </a:cubicBezTo>
                  <a:cubicBezTo>
                    <a:pt x="3371831" y="4678889"/>
                    <a:pt x="3360187" y="4603871"/>
                    <a:pt x="3212752" y="4649771"/>
                  </a:cubicBezTo>
                  <a:cubicBezTo>
                    <a:pt x="3065317" y="4695671"/>
                    <a:pt x="2827767" y="4602353"/>
                    <a:pt x="2726612" y="4649771"/>
                  </a:cubicBezTo>
                  <a:cubicBezTo>
                    <a:pt x="2625457" y="4697189"/>
                    <a:pt x="2444142" y="4613737"/>
                    <a:pt x="2325018" y="4649771"/>
                  </a:cubicBezTo>
                  <a:cubicBezTo>
                    <a:pt x="2205894" y="4685805"/>
                    <a:pt x="2051720" y="4620441"/>
                    <a:pt x="1881151" y="4649771"/>
                  </a:cubicBezTo>
                  <a:cubicBezTo>
                    <a:pt x="1710582" y="4679101"/>
                    <a:pt x="1573660" y="4585339"/>
                    <a:pt x="1310465" y="4649771"/>
                  </a:cubicBezTo>
                  <a:cubicBezTo>
                    <a:pt x="1047270" y="4714203"/>
                    <a:pt x="1065550" y="4639883"/>
                    <a:pt x="866598" y="4649771"/>
                  </a:cubicBezTo>
                  <a:cubicBezTo>
                    <a:pt x="667646" y="4659659"/>
                    <a:pt x="235459" y="4642715"/>
                    <a:pt x="0" y="4649771"/>
                  </a:cubicBezTo>
                  <a:cubicBezTo>
                    <a:pt x="-29857" y="4542568"/>
                    <a:pt x="16845" y="4374588"/>
                    <a:pt x="0" y="4208043"/>
                  </a:cubicBezTo>
                  <a:cubicBezTo>
                    <a:pt x="-16845" y="4041498"/>
                    <a:pt x="43025" y="3972447"/>
                    <a:pt x="0" y="3766315"/>
                  </a:cubicBezTo>
                  <a:cubicBezTo>
                    <a:pt x="-43025" y="3560183"/>
                    <a:pt x="34455" y="3379224"/>
                    <a:pt x="0" y="3278089"/>
                  </a:cubicBezTo>
                  <a:cubicBezTo>
                    <a:pt x="-34455" y="3176954"/>
                    <a:pt x="58941" y="2911908"/>
                    <a:pt x="0" y="2743365"/>
                  </a:cubicBezTo>
                  <a:cubicBezTo>
                    <a:pt x="-58941" y="2574822"/>
                    <a:pt x="38343" y="2468368"/>
                    <a:pt x="0" y="2301637"/>
                  </a:cubicBezTo>
                  <a:cubicBezTo>
                    <a:pt x="-38343" y="2134906"/>
                    <a:pt x="58486" y="1930501"/>
                    <a:pt x="0" y="1813411"/>
                  </a:cubicBezTo>
                  <a:cubicBezTo>
                    <a:pt x="-58486" y="1696321"/>
                    <a:pt x="52730" y="1381657"/>
                    <a:pt x="0" y="1139194"/>
                  </a:cubicBezTo>
                  <a:cubicBezTo>
                    <a:pt x="-52730" y="896731"/>
                    <a:pt x="46391" y="799371"/>
                    <a:pt x="0" y="604470"/>
                  </a:cubicBezTo>
                  <a:cubicBezTo>
                    <a:pt x="-46391" y="409569"/>
                    <a:pt x="39491" y="1794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91579395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C7246EC4-09A2-4EF9-9831-372F26D9E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483" r="5244" b="35580"/>
            <a:stretch/>
          </p:blipFill>
          <p:spPr>
            <a:xfrm>
              <a:off x="363488" y="1782703"/>
              <a:ext cx="3771190" cy="3026723"/>
            </a:xfrm>
            <a:prstGeom prst="rect">
              <a:avLst/>
            </a:prstGeom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CBAB1B83-ED22-4CC4-92A4-5699AF61098C}"/>
                </a:ext>
              </a:extLst>
            </p:cNvPr>
            <p:cNvSpPr txBox="1">
              <a:spLocks/>
            </p:cNvSpPr>
            <p:nvPr/>
          </p:nvSpPr>
          <p:spPr>
            <a:xfrm>
              <a:off x="363488" y="4901440"/>
              <a:ext cx="3771190" cy="11307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sz="2000" dirty="0"/>
                <a:t>Performance of deep models typically improve with more training data</a:t>
              </a:r>
            </a:p>
            <a:p>
              <a:pPr>
                <a:lnSpc>
                  <a:spcPct val="120000"/>
                </a:lnSpc>
              </a:pPr>
              <a:r>
                <a:rPr lang="en-US" sz="2000" dirty="0"/>
                <a:t>(image source: </a:t>
              </a:r>
              <a:r>
                <a:rPr lang="en-US" sz="2000" dirty="0">
                  <a:hlinkClick r:id="rId5"/>
                </a:rPr>
                <a:t>The Duet paper</a:t>
              </a:r>
              <a:r>
                <a:rPr lang="en-US" sz="2000" dirty="0"/>
                <a:t>)</a:t>
              </a:r>
              <a:endParaRPr lang="en-CA" sz="2000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E86E2840-0C5B-47C0-B93E-139DE4D0F805}"/>
              </a:ext>
            </a:extLst>
          </p:cNvPr>
          <p:cNvSpPr txBox="1">
            <a:spLocks/>
          </p:cNvSpPr>
          <p:nvPr/>
        </p:nvSpPr>
        <p:spPr>
          <a:xfrm>
            <a:off x="4589554" y="5779608"/>
            <a:ext cx="7511485" cy="9802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Non-standardized benchmarks also required reimplementation of baselines (specially, neural baselines) which in turn meant that many of them were under-tuned, in turn, contributing to the “weak baselines” problem!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18321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E3FA-0729-460B-9FEC-38CB12D0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The year of BERT</a:t>
            </a:r>
            <a:endParaRPr lang="en-CA" sz="5400" dirty="0"/>
          </a:p>
        </p:txBody>
      </p:sp>
      <p:pic>
        <p:nvPicPr>
          <p:cNvPr id="5" name="Picture 2" descr="Question and Answer for Long Passages Using BERT - JOHN PACE">
            <a:extLst>
              <a:ext uri="{FF2B5EF4-FFF2-40B4-BE49-F238E27FC236}">
                <a16:creationId xmlns:a16="http://schemas.microsoft.com/office/drawing/2014/main" id="{D5F2EC03-476E-4570-B160-EFF5CFD6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52" y="0"/>
            <a:ext cx="2123807" cy="20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6E70C-8597-4A35-9927-D4CD4012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0" y="2130407"/>
            <a:ext cx="5310291" cy="3511391"/>
          </a:xfrm>
          <a:custGeom>
            <a:avLst/>
            <a:gdLst>
              <a:gd name="connsiteX0" fmla="*/ 0 w 5310291"/>
              <a:gd name="connsiteY0" fmla="*/ 0 h 3511391"/>
              <a:gd name="connsiteX1" fmla="*/ 590032 w 5310291"/>
              <a:gd name="connsiteY1" fmla="*/ 0 h 3511391"/>
              <a:gd name="connsiteX2" fmla="*/ 1020756 w 5310291"/>
              <a:gd name="connsiteY2" fmla="*/ 0 h 3511391"/>
              <a:gd name="connsiteX3" fmla="*/ 1451480 w 5310291"/>
              <a:gd name="connsiteY3" fmla="*/ 0 h 3511391"/>
              <a:gd name="connsiteX4" fmla="*/ 1935306 w 5310291"/>
              <a:gd name="connsiteY4" fmla="*/ 0 h 3511391"/>
              <a:gd name="connsiteX5" fmla="*/ 2419133 w 5310291"/>
              <a:gd name="connsiteY5" fmla="*/ 0 h 3511391"/>
              <a:gd name="connsiteX6" fmla="*/ 3115371 w 5310291"/>
              <a:gd name="connsiteY6" fmla="*/ 0 h 3511391"/>
              <a:gd name="connsiteX7" fmla="*/ 3599197 w 5310291"/>
              <a:gd name="connsiteY7" fmla="*/ 0 h 3511391"/>
              <a:gd name="connsiteX8" fmla="*/ 4136127 w 5310291"/>
              <a:gd name="connsiteY8" fmla="*/ 0 h 3511391"/>
              <a:gd name="connsiteX9" fmla="*/ 5310291 w 5310291"/>
              <a:gd name="connsiteY9" fmla="*/ 0 h 3511391"/>
              <a:gd name="connsiteX10" fmla="*/ 5310291 w 5310291"/>
              <a:gd name="connsiteY10" fmla="*/ 515004 h 3511391"/>
              <a:gd name="connsiteX11" fmla="*/ 5310291 w 5310291"/>
              <a:gd name="connsiteY11" fmla="*/ 1065122 h 3511391"/>
              <a:gd name="connsiteX12" fmla="*/ 5310291 w 5310291"/>
              <a:gd name="connsiteY12" fmla="*/ 1545012 h 3511391"/>
              <a:gd name="connsiteX13" fmla="*/ 5310291 w 5310291"/>
              <a:gd name="connsiteY13" fmla="*/ 2060016 h 3511391"/>
              <a:gd name="connsiteX14" fmla="*/ 5310291 w 5310291"/>
              <a:gd name="connsiteY14" fmla="*/ 2539906 h 3511391"/>
              <a:gd name="connsiteX15" fmla="*/ 5310291 w 5310291"/>
              <a:gd name="connsiteY15" fmla="*/ 3511391 h 3511391"/>
              <a:gd name="connsiteX16" fmla="*/ 4614053 w 5310291"/>
              <a:gd name="connsiteY16" fmla="*/ 3511391 h 3511391"/>
              <a:gd name="connsiteX17" fmla="*/ 4077123 w 5310291"/>
              <a:gd name="connsiteY17" fmla="*/ 3511391 h 3511391"/>
              <a:gd name="connsiteX18" fmla="*/ 3593297 w 5310291"/>
              <a:gd name="connsiteY18" fmla="*/ 3511391 h 3511391"/>
              <a:gd name="connsiteX19" fmla="*/ 2950162 w 5310291"/>
              <a:gd name="connsiteY19" fmla="*/ 3511391 h 3511391"/>
              <a:gd name="connsiteX20" fmla="*/ 2360129 w 5310291"/>
              <a:gd name="connsiteY20" fmla="*/ 3511391 h 3511391"/>
              <a:gd name="connsiteX21" fmla="*/ 1929406 w 5310291"/>
              <a:gd name="connsiteY21" fmla="*/ 3511391 h 3511391"/>
              <a:gd name="connsiteX22" fmla="*/ 1286270 w 5310291"/>
              <a:gd name="connsiteY22" fmla="*/ 3511391 h 3511391"/>
              <a:gd name="connsiteX23" fmla="*/ 696238 w 5310291"/>
              <a:gd name="connsiteY23" fmla="*/ 3511391 h 3511391"/>
              <a:gd name="connsiteX24" fmla="*/ 0 w 5310291"/>
              <a:gd name="connsiteY24" fmla="*/ 3511391 h 3511391"/>
              <a:gd name="connsiteX25" fmla="*/ 0 w 5310291"/>
              <a:gd name="connsiteY25" fmla="*/ 2891045 h 3511391"/>
              <a:gd name="connsiteX26" fmla="*/ 0 w 5310291"/>
              <a:gd name="connsiteY26" fmla="*/ 2270700 h 3511391"/>
              <a:gd name="connsiteX27" fmla="*/ 0 w 5310291"/>
              <a:gd name="connsiteY27" fmla="*/ 1755696 h 3511391"/>
              <a:gd name="connsiteX28" fmla="*/ 0 w 5310291"/>
              <a:gd name="connsiteY28" fmla="*/ 1205578 h 3511391"/>
              <a:gd name="connsiteX29" fmla="*/ 0 w 5310291"/>
              <a:gd name="connsiteY29" fmla="*/ 620346 h 3511391"/>
              <a:gd name="connsiteX30" fmla="*/ 0 w 5310291"/>
              <a:gd name="connsiteY30" fmla="*/ 0 h 351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10291" h="3511391" fill="none" extrusionOk="0">
                <a:moveTo>
                  <a:pt x="0" y="0"/>
                </a:moveTo>
                <a:cubicBezTo>
                  <a:pt x="146636" y="-53333"/>
                  <a:pt x="324892" y="20434"/>
                  <a:pt x="590032" y="0"/>
                </a:cubicBezTo>
                <a:cubicBezTo>
                  <a:pt x="855172" y="-20434"/>
                  <a:pt x="832365" y="15516"/>
                  <a:pt x="1020756" y="0"/>
                </a:cubicBezTo>
                <a:cubicBezTo>
                  <a:pt x="1209147" y="-15516"/>
                  <a:pt x="1312507" y="35695"/>
                  <a:pt x="1451480" y="0"/>
                </a:cubicBezTo>
                <a:cubicBezTo>
                  <a:pt x="1590453" y="-35695"/>
                  <a:pt x="1752692" y="784"/>
                  <a:pt x="1935306" y="0"/>
                </a:cubicBezTo>
                <a:cubicBezTo>
                  <a:pt x="2117920" y="-784"/>
                  <a:pt x="2252550" y="53941"/>
                  <a:pt x="2419133" y="0"/>
                </a:cubicBezTo>
                <a:cubicBezTo>
                  <a:pt x="2585716" y="-53941"/>
                  <a:pt x="2794683" y="39374"/>
                  <a:pt x="3115371" y="0"/>
                </a:cubicBezTo>
                <a:cubicBezTo>
                  <a:pt x="3436059" y="-39374"/>
                  <a:pt x="3491146" y="7884"/>
                  <a:pt x="3599197" y="0"/>
                </a:cubicBezTo>
                <a:cubicBezTo>
                  <a:pt x="3707248" y="-7884"/>
                  <a:pt x="3913423" y="58021"/>
                  <a:pt x="4136127" y="0"/>
                </a:cubicBezTo>
                <a:cubicBezTo>
                  <a:pt x="4358831" y="-58021"/>
                  <a:pt x="4946700" y="132988"/>
                  <a:pt x="5310291" y="0"/>
                </a:cubicBezTo>
                <a:cubicBezTo>
                  <a:pt x="5329873" y="115577"/>
                  <a:pt x="5304032" y="278716"/>
                  <a:pt x="5310291" y="515004"/>
                </a:cubicBezTo>
                <a:cubicBezTo>
                  <a:pt x="5316550" y="751292"/>
                  <a:pt x="5275286" y="928537"/>
                  <a:pt x="5310291" y="1065122"/>
                </a:cubicBezTo>
                <a:cubicBezTo>
                  <a:pt x="5345296" y="1201707"/>
                  <a:pt x="5275529" y="1323574"/>
                  <a:pt x="5310291" y="1545012"/>
                </a:cubicBezTo>
                <a:cubicBezTo>
                  <a:pt x="5345053" y="1766450"/>
                  <a:pt x="5290323" y="1951429"/>
                  <a:pt x="5310291" y="2060016"/>
                </a:cubicBezTo>
                <a:cubicBezTo>
                  <a:pt x="5330259" y="2168603"/>
                  <a:pt x="5262823" y="2343721"/>
                  <a:pt x="5310291" y="2539906"/>
                </a:cubicBezTo>
                <a:cubicBezTo>
                  <a:pt x="5357759" y="2736091"/>
                  <a:pt x="5212321" y="3072327"/>
                  <a:pt x="5310291" y="3511391"/>
                </a:cubicBezTo>
                <a:cubicBezTo>
                  <a:pt x="5035108" y="3576832"/>
                  <a:pt x="4886728" y="3486142"/>
                  <a:pt x="4614053" y="3511391"/>
                </a:cubicBezTo>
                <a:cubicBezTo>
                  <a:pt x="4341378" y="3536640"/>
                  <a:pt x="4326611" y="3455041"/>
                  <a:pt x="4077123" y="3511391"/>
                </a:cubicBezTo>
                <a:cubicBezTo>
                  <a:pt x="3827635" y="3567741"/>
                  <a:pt x="3743070" y="3468668"/>
                  <a:pt x="3593297" y="3511391"/>
                </a:cubicBezTo>
                <a:cubicBezTo>
                  <a:pt x="3443524" y="3554114"/>
                  <a:pt x="3261247" y="3443033"/>
                  <a:pt x="2950162" y="3511391"/>
                </a:cubicBezTo>
                <a:cubicBezTo>
                  <a:pt x="2639078" y="3579749"/>
                  <a:pt x="2496935" y="3461480"/>
                  <a:pt x="2360129" y="3511391"/>
                </a:cubicBezTo>
                <a:cubicBezTo>
                  <a:pt x="2223323" y="3561302"/>
                  <a:pt x="2048309" y="3485949"/>
                  <a:pt x="1929406" y="3511391"/>
                </a:cubicBezTo>
                <a:cubicBezTo>
                  <a:pt x="1810503" y="3536833"/>
                  <a:pt x="1456924" y="3497426"/>
                  <a:pt x="1286270" y="3511391"/>
                </a:cubicBezTo>
                <a:cubicBezTo>
                  <a:pt x="1115616" y="3525356"/>
                  <a:pt x="831472" y="3447140"/>
                  <a:pt x="696238" y="3511391"/>
                </a:cubicBezTo>
                <a:cubicBezTo>
                  <a:pt x="561004" y="3575642"/>
                  <a:pt x="183795" y="3439405"/>
                  <a:pt x="0" y="3511391"/>
                </a:cubicBezTo>
                <a:cubicBezTo>
                  <a:pt x="-3558" y="3289316"/>
                  <a:pt x="6988" y="3094677"/>
                  <a:pt x="0" y="2891045"/>
                </a:cubicBezTo>
                <a:cubicBezTo>
                  <a:pt x="-6988" y="2687413"/>
                  <a:pt x="45765" y="2571347"/>
                  <a:pt x="0" y="2270700"/>
                </a:cubicBezTo>
                <a:cubicBezTo>
                  <a:pt x="-45765" y="1970053"/>
                  <a:pt x="16147" y="1888539"/>
                  <a:pt x="0" y="1755696"/>
                </a:cubicBezTo>
                <a:cubicBezTo>
                  <a:pt x="-16147" y="1622853"/>
                  <a:pt x="46570" y="1346990"/>
                  <a:pt x="0" y="1205578"/>
                </a:cubicBezTo>
                <a:cubicBezTo>
                  <a:pt x="-46570" y="1064166"/>
                  <a:pt x="11434" y="885716"/>
                  <a:pt x="0" y="620346"/>
                </a:cubicBezTo>
                <a:cubicBezTo>
                  <a:pt x="-11434" y="354976"/>
                  <a:pt x="12288" y="206258"/>
                  <a:pt x="0" y="0"/>
                </a:cubicBezTo>
                <a:close/>
              </a:path>
              <a:path w="5310291" h="3511391" stroke="0" extrusionOk="0">
                <a:moveTo>
                  <a:pt x="0" y="0"/>
                </a:moveTo>
                <a:cubicBezTo>
                  <a:pt x="215851" y="-38309"/>
                  <a:pt x="465080" y="41399"/>
                  <a:pt x="590032" y="0"/>
                </a:cubicBezTo>
                <a:cubicBezTo>
                  <a:pt x="714984" y="-41399"/>
                  <a:pt x="820363" y="4098"/>
                  <a:pt x="1020756" y="0"/>
                </a:cubicBezTo>
                <a:cubicBezTo>
                  <a:pt x="1221149" y="-4098"/>
                  <a:pt x="1336872" y="35273"/>
                  <a:pt x="1451480" y="0"/>
                </a:cubicBezTo>
                <a:cubicBezTo>
                  <a:pt x="1566088" y="-35273"/>
                  <a:pt x="1749720" y="31058"/>
                  <a:pt x="1882203" y="0"/>
                </a:cubicBezTo>
                <a:cubicBezTo>
                  <a:pt x="2014686" y="-31058"/>
                  <a:pt x="2251869" y="11160"/>
                  <a:pt x="2366030" y="0"/>
                </a:cubicBezTo>
                <a:cubicBezTo>
                  <a:pt x="2480191" y="-11160"/>
                  <a:pt x="2644760" y="29472"/>
                  <a:pt x="2902959" y="0"/>
                </a:cubicBezTo>
                <a:cubicBezTo>
                  <a:pt x="3161158" y="-29472"/>
                  <a:pt x="3189407" y="54744"/>
                  <a:pt x="3386786" y="0"/>
                </a:cubicBezTo>
                <a:cubicBezTo>
                  <a:pt x="3584165" y="-54744"/>
                  <a:pt x="3671071" y="49015"/>
                  <a:pt x="3870612" y="0"/>
                </a:cubicBezTo>
                <a:cubicBezTo>
                  <a:pt x="4070153" y="-49015"/>
                  <a:pt x="4228828" y="9955"/>
                  <a:pt x="4407542" y="0"/>
                </a:cubicBezTo>
                <a:cubicBezTo>
                  <a:pt x="4586256" y="-9955"/>
                  <a:pt x="5071068" y="63535"/>
                  <a:pt x="5310291" y="0"/>
                </a:cubicBezTo>
                <a:cubicBezTo>
                  <a:pt x="5352650" y="198742"/>
                  <a:pt x="5261003" y="511783"/>
                  <a:pt x="5310291" y="655460"/>
                </a:cubicBezTo>
                <a:cubicBezTo>
                  <a:pt x="5359579" y="799137"/>
                  <a:pt x="5288491" y="1153643"/>
                  <a:pt x="5310291" y="1310919"/>
                </a:cubicBezTo>
                <a:cubicBezTo>
                  <a:pt x="5332091" y="1468195"/>
                  <a:pt x="5283459" y="1611768"/>
                  <a:pt x="5310291" y="1896151"/>
                </a:cubicBezTo>
                <a:cubicBezTo>
                  <a:pt x="5337123" y="2180534"/>
                  <a:pt x="5244338" y="2389782"/>
                  <a:pt x="5310291" y="2551611"/>
                </a:cubicBezTo>
                <a:cubicBezTo>
                  <a:pt x="5376244" y="2713440"/>
                  <a:pt x="5211273" y="3131640"/>
                  <a:pt x="5310291" y="3511391"/>
                </a:cubicBezTo>
                <a:cubicBezTo>
                  <a:pt x="5075506" y="3513005"/>
                  <a:pt x="4981832" y="3505068"/>
                  <a:pt x="4773362" y="3511391"/>
                </a:cubicBezTo>
                <a:cubicBezTo>
                  <a:pt x="4564892" y="3517714"/>
                  <a:pt x="4339805" y="3509308"/>
                  <a:pt x="4077123" y="3511391"/>
                </a:cubicBezTo>
                <a:cubicBezTo>
                  <a:pt x="3814441" y="3513474"/>
                  <a:pt x="3642880" y="3494793"/>
                  <a:pt x="3487091" y="3511391"/>
                </a:cubicBezTo>
                <a:cubicBezTo>
                  <a:pt x="3331302" y="3527989"/>
                  <a:pt x="3178381" y="3464444"/>
                  <a:pt x="3003265" y="3511391"/>
                </a:cubicBezTo>
                <a:cubicBezTo>
                  <a:pt x="2828149" y="3558338"/>
                  <a:pt x="2640125" y="3463009"/>
                  <a:pt x="2360129" y="3511391"/>
                </a:cubicBezTo>
                <a:cubicBezTo>
                  <a:pt x="2080133" y="3559773"/>
                  <a:pt x="2036943" y="3509456"/>
                  <a:pt x="1823200" y="3511391"/>
                </a:cubicBezTo>
                <a:cubicBezTo>
                  <a:pt x="1609457" y="3513326"/>
                  <a:pt x="1446600" y="3485307"/>
                  <a:pt x="1339373" y="3511391"/>
                </a:cubicBezTo>
                <a:cubicBezTo>
                  <a:pt x="1232146" y="3537475"/>
                  <a:pt x="1071350" y="3507463"/>
                  <a:pt x="855547" y="3511391"/>
                </a:cubicBezTo>
                <a:cubicBezTo>
                  <a:pt x="639744" y="3515319"/>
                  <a:pt x="335617" y="3440371"/>
                  <a:pt x="0" y="3511391"/>
                </a:cubicBezTo>
                <a:cubicBezTo>
                  <a:pt x="-35858" y="3379283"/>
                  <a:pt x="21064" y="3235557"/>
                  <a:pt x="0" y="2961273"/>
                </a:cubicBezTo>
                <a:cubicBezTo>
                  <a:pt x="-21064" y="2686989"/>
                  <a:pt x="44547" y="2482666"/>
                  <a:pt x="0" y="2340927"/>
                </a:cubicBezTo>
                <a:cubicBezTo>
                  <a:pt x="-44547" y="2199188"/>
                  <a:pt x="12864" y="2016873"/>
                  <a:pt x="0" y="1790809"/>
                </a:cubicBezTo>
                <a:cubicBezTo>
                  <a:pt x="-12864" y="1564745"/>
                  <a:pt x="3951" y="1468745"/>
                  <a:pt x="0" y="1310919"/>
                </a:cubicBezTo>
                <a:cubicBezTo>
                  <a:pt x="-3951" y="1153093"/>
                  <a:pt x="13023" y="908323"/>
                  <a:pt x="0" y="795915"/>
                </a:cubicBezTo>
                <a:cubicBezTo>
                  <a:pt x="-13023" y="683507"/>
                  <a:pt x="81656" y="176158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81889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58CC395D-DACA-47D9-9BCA-DA94382626D2}"/>
              </a:ext>
            </a:extLst>
          </p:cNvPr>
          <p:cNvSpPr txBox="1">
            <a:spLocks/>
          </p:cNvSpPr>
          <p:nvPr/>
        </p:nvSpPr>
        <p:spPr>
          <a:xfrm>
            <a:off x="1029299" y="5934451"/>
            <a:ext cx="9986588" cy="1116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000" b="1" dirty="0"/>
              <a:t>Three months after the BERT paper hits arXiv the first BERT-based reranking model achieves 0.359 MRR compared to previous state-of-the-art of 0.281 on MS MARCO</a:t>
            </a:r>
            <a:endParaRPr lang="en-CA" sz="20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5C19A4-8B4B-4CF3-9457-91BACAFB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556" y="2463195"/>
            <a:ext cx="5178934" cy="2845813"/>
          </a:xfrm>
          <a:custGeom>
            <a:avLst/>
            <a:gdLst>
              <a:gd name="connsiteX0" fmla="*/ 0 w 5178934"/>
              <a:gd name="connsiteY0" fmla="*/ 0 h 2845813"/>
              <a:gd name="connsiteX1" fmla="*/ 420069 w 5178934"/>
              <a:gd name="connsiteY1" fmla="*/ 0 h 2845813"/>
              <a:gd name="connsiteX2" fmla="*/ 840138 w 5178934"/>
              <a:gd name="connsiteY2" fmla="*/ 0 h 2845813"/>
              <a:gd name="connsiteX3" fmla="*/ 1260207 w 5178934"/>
              <a:gd name="connsiteY3" fmla="*/ 0 h 2845813"/>
              <a:gd name="connsiteX4" fmla="*/ 1835644 w 5178934"/>
              <a:gd name="connsiteY4" fmla="*/ 0 h 2845813"/>
              <a:gd name="connsiteX5" fmla="*/ 2255713 w 5178934"/>
              <a:gd name="connsiteY5" fmla="*/ 0 h 2845813"/>
              <a:gd name="connsiteX6" fmla="*/ 2934729 w 5178934"/>
              <a:gd name="connsiteY6" fmla="*/ 0 h 2845813"/>
              <a:gd name="connsiteX7" fmla="*/ 3613745 w 5178934"/>
              <a:gd name="connsiteY7" fmla="*/ 0 h 2845813"/>
              <a:gd name="connsiteX8" fmla="*/ 4292761 w 5178934"/>
              <a:gd name="connsiteY8" fmla="*/ 0 h 2845813"/>
              <a:gd name="connsiteX9" fmla="*/ 5178934 w 5178934"/>
              <a:gd name="connsiteY9" fmla="*/ 0 h 2845813"/>
              <a:gd name="connsiteX10" fmla="*/ 5178934 w 5178934"/>
              <a:gd name="connsiteY10" fmla="*/ 597621 h 2845813"/>
              <a:gd name="connsiteX11" fmla="*/ 5178934 w 5178934"/>
              <a:gd name="connsiteY11" fmla="*/ 1138325 h 2845813"/>
              <a:gd name="connsiteX12" fmla="*/ 5178934 w 5178934"/>
              <a:gd name="connsiteY12" fmla="*/ 1650572 h 2845813"/>
              <a:gd name="connsiteX13" fmla="*/ 5178934 w 5178934"/>
              <a:gd name="connsiteY13" fmla="*/ 2276650 h 2845813"/>
              <a:gd name="connsiteX14" fmla="*/ 5178934 w 5178934"/>
              <a:gd name="connsiteY14" fmla="*/ 2845813 h 2845813"/>
              <a:gd name="connsiteX15" fmla="*/ 4655286 w 5178934"/>
              <a:gd name="connsiteY15" fmla="*/ 2845813 h 2845813"/>
              <a:gd name="connsiteX16" fmla="*/ 4183428 w 5178934"/>
              <a:gd name="connsiteY16" fmla="*/ 2845813 h 2845813"/>
              <a:gd name="connsiteX17" fmla="*/ 3711569 w 5178934"/>
              <a:gd name="connsiteY17" fmla="*/ 2845813 h 2845813"/>
              <a:gd name="connsiteX18" fmla="*/ 3084343 w 5178934"/>
              <a:gd name="connsiteY18" fmla="*/ 2845813 h 2845813"/>
              <a:gd name="connsiteX19" fmla="*/ 2457116 w 5178934"/>
              <a:gd name="connsiteY19" fmla="*/ 2845813 h 2845813"/>
              <a:gd name="connsiteX20" fmla="*/ 2037047 w 5178934"/>
              <a:gd name="connsiteY20" fmla="*/ 2845813 h 2845813"/>
              <a:gd name="connsiteX21" fmla="*/ 1409821 w 5178934"/>
              <a:gd name="connsiteY21" fmla="*/ 2845813 h 2845813"/>
              <a:gd name="connsiteX22" fmla="*/ 782594 w 5178934"/>
              <a:gd name="connsiteY22" fmla="*/ 2845813 h 2845813"/>
              <a:gd name="connsiteX23" fmla="*/ 0 w 5178934"/>
              <a:gd name="connsiteY23" fmla="*/ 2845813 h 2845813"/>
              <a:gd name="connsiteX24" fmla="*/ 0 w 5178934"/>
              <a:gd name="connsiteY24" fmla="*/ 2333567 h 2845813"/>
              <a:gd name="connsiteX25" fmla="*/ 0 w 5178934"/>
              <a:gd name="connsiteY25" fmla="*/ 1735946 h 2845813"/>
              <a:gd name="connsiteX26" fmla="*/ 0 w 5178934"/>
              <a:gd name="connsiteY26" fmla="*/ 1166783 h 2845813"/>
              <a:gd name="connsiteX27" fmla="*/ 0 w 5178934"/>
              <a:gd name="connsiteY27" fmla="*/ 626079 h 2845813"/>
              <a:gd name="connsiteX28" fmla="*/ 0 w 5178934"/>
              <a:gd name="connsiteY28" fmla="*/ 0 h 284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78934" h="2845813" fill="none" extrusionOk="0">
                <a:moveTo>
                  <a:pt x="0" y="0"/>
                </a:moveTo>
                <a:cubicBezTo>
                  <a:pt x="197917" y="-9798"/>
                  <a:pt x="268150" y="39311"/>
                  <a:pt x="420069" y="0"/>
                </a:cubicBezTo>
                <a:cubicBezTo>
                  <a:pt x="571988" y="-39311"/>
                  <a:pt x="649225" y="32113"/>
                  <a:pt x="840138" y="0"/>
                </a:cubicBezTo>
                <a:cubicBezTo>
                  <a:pt x="1031051" y="-32113"/>
                  <a:pt x="1111550" y="27743"/>
                  <a:pt x="1260207" y="0"/>
                </a:cubicBezTo>
                <a:cubicBezTo>
                  <a:pt x="1408864" y="-27743"/>
                  <a:pt x="1711397" y="2484"/>
                  <a:pt x="1835644" y="0"/>
                </a:cubicBezTo>
                <a:cubicBezTo>
                  <a:pt x="1959891" y="-2484"/>
                  <a:pt x="2167358" y="20568"/>
                  <a:pt x="2255713" y="0"/>
                </a:cubicBezTo>
                <a:cubicBezTo>
                  <a:pt x="2344068" y="-20568"/>
                  <a:pt x="2650371" y="78385"/>
                  <a:pt x="2934729" y="0"/>
                </a:cubicBezTo>
                <a:cubicBezTo>
                  <a:pt x="3219087" y="-78385"/>
                  <a:pt x="3280594" y="64576"/>
                  <a:pt x="3613745" y="0"/>
                </a:cubicBezTo>
                <a:cubicBezTo>
                  <a:pt x="3946896" y="-64576"/>
                  <a:pt x="3966052" y="56905"/>
                  <a:pt x="4292761" y="0"/>
                </a:cubicBezTo>
                <a:cubicBezTo>
                  <a:pt x="4619470" y="-56905"/>
                  <a:pt x="4918626" y="69080"/>
                  <a:pt x="5178934" y="0"/>
                </a:cubicBezTo>
                <a:cubicBezTo>
                  <a:pt x="5211696" y="132825"/>
                  <a:pt x="5142969" y="418824"/>
                  <a:pt x="5178934" y="597621"/>
                </a:cubicBezTo>
                <a:cubicBezTo>
                  <a:pt x="5214899" y="776418"/>
                  <a:pt x="5141874" y="949023"/>
                  <a:pt x="5178934" y="1138325"/>
                </a:cubicBezTo>
                <a:cubicBezTo>
                  <a:pt x="5215994" y="1327627"/>
                  <a:pt x="5124039" y="1454986"/>
                  <a:pt x="5178934" y="1650572"/>
                </a:cubicBezTo>
                <a:cubicBezTo>
                  <a:pt x="5233829" y="1846158"/>
                  <a:pt x="5145074" y="2043439"/>
                  <a:pt x="5178934" y="2276650"/>
                </a:cubicBezTo>
                <a:cubicBezTo>
                  <a:pt x="5212794" y="2509861"/>
                  <a:pt x="5148685" y="2719042"/>
                  <a:pt x="5178934" y="2845813"/>
                </a:cubicBezTo>
                <a:cubicBezTo>
                  <a:pt x="4970633" y="2874114"/>
                  <a:pt x="4761385" y="2792264"/>
                  <a:pt x="4655286" y="2845813"/>
                </a:cubicBezTo>
                <a:cubicBezTo>
                  <a:pt x="4549187" y="2899362"/>
                  <a:pt x="4415682" y="2826146"/>
                  <a:pt x="4183428" y="2845813"/>
                </a:cubicBezTo>
                <a:cubicBezTo>
                  <a:pt x="3951174" y="2865480"/>
                  <a:pt x="3919115" y="2828813"/>
                  <a:pt x="3711569" y="2845813"/>
                </a:cubicBezTo>
                <a:cubicBezTo>
                  <a:pt x="3504023" y="2862813"/>
                  <a:pt x="3304722" y="2782627"/>
                  <a:pt x="3084343" y="2845813"/>
                </a:cubicBezTo>
                <a:cubicBezTo>
                  <a:pt x="2863964" y="2908999"/>
                  <a:pt x="2614887" y="2810350"/>
                  <a:pt x="2457116" y="2845813"/>
                </a:cubicBezTo>
                <a:cubicBezTo>
                  <a:pt x="2299345" y="2881276"/>
                  <a:pt x="2212449" y="2807238"/>
                  <a:pt x="2037047" y="2845813"/>
                </a:cubicBezTo>
                <a:cubicBezTo>
                  <a:pt x="1861645" y="2884388"/>
                  <a:pt x="1584664" y="2781996"/>
                  <a:pt x="1409821" y="2845813"/>
                </a:cubicBezTo>
                <a:cubicBezTo>
                  <a:pt x="1234978" y="2909630"/>
                  <a:pt x="961025" y="2788785"/>
                  <a:pt x="782594" y="2845813"/>
                </a:cubicBezTo>
                <a:cubicBezTo>
                  <a:pt x="604163" y="2902841"/>
                  <a:pt x="322753" y="2781477"/>
                  <a:pt x="0" y="2845813"/>
                </a:cubicBezTo>
                <a:cubicBezTo>
                  <a:pt x="-57441" y="2639304"/>
                  <a:pt x="49536" y="2438432"/>
                  <a:pt x="0" y="2333567"/>
                </a:cubicBezTo>
                <a:cubicBezTo>
                  <a:pt x="-49536" y="2228702"/>
                  <a:pt x="19186" y="1953936"/>
                  <a:pt x="0" y="1735946"/>
                </a:cubicBezTo>
                <a:cubicBezTo>
                  <a:pt x="-19186" y="1517956"/>
                  <a:pt x="61976" y="1379246"/>
                  <a:pt x="0" y="1166783"/>
                </a:cubicBezTo>
                <a:cubicBezTo>
                  <a:pt x="-61976" y="954320"/>
                  <a:pt x="9894" y="882822"/>
                  <a:pt x="0" y="626079"/>
                </a:cubicBezTo>
                <a:cubicBezTo>
                  <a:pt x="-9894" y="369336"/>
                  <a:pt x="70746" y="236798"/>
                  <a:pt x="0" y="0"/>
                </a:cubicBezTo>
                <a:close/>
              </a:path>
              <a:path w="5178934" h="2845813" stroke="0" extrusionOk="0">
                <a:moveTo>
                  <a:pt x="0" y="0"/>
                </a:moveTo>
                <a:cubicBezTo>
                  <a:pt x="226520" y="-33986"/>
                  <a:pt x="362211" y="54104"/>
                  <a:pt x="471858" y="0"/>
                </a:cubicBezTo>
                <a:cubicBezTo>
                  <a:pt x="581505" y="-54104"/>
                  <a:pt x="692525" y="12143"/>
                  <a:pt x="891928" y="0"/>
                </a:cubicBezTo>
                <a:cubicBezTo>
                  <a:pt x="1091331" y="-12143"/>
                  <a:pt x="1224376" y="12854"/>
                  <a:pt x="1311997" y="0"/>
                </a:cubicBezTo>
                <a:cubicBezTo>
                  <a:pt x="1399618" y="-12854"/>
                  <a:pt x="1663344" y="38461"/>
                  <a:pt x="1887434" y="0"/>
                </a:cubicBezTo>
                <a:cubicBezTo>
                  <a:pt x="2111524" y="-38461"/>
                  <a:pt x="2160066" y="46410"/>
                  <a:pt x="2359292" y="0"/>
                </a:cubicBezTo>
                <a:cubicBezTo>
                  <a:pt x="2558518" y="-46410"/>
                  <a:pt x="2635245" y="21405"/>
                  <a:pt x="2882940" y="0"/>
                </a:cubicBezTo>
                <a:cubicBezTo>
                  <a:pt x="3130635" y="-21405"/>
                  <a:pt x="3255760" y="50141"/>
                  <a:pt x="3458377" y="0"/>
                </a:cubicBezTo>
                <a:cubicBezTo>
                  <a:pt x="3660994" y="-50141"/>
                  <a:pt x="3816899" y="34627"/>
                  <a:pt x="4085603" y="0"/>
                </a:cubicBezTo>
                <a:cubicBezTo>
                  <a:pt x="4354307" y="-34627"/>
                  <a:pt x="4414671" y="46593"/>
                  <a:pt x="4505673" y="0"/>
                </a:cubicBezTo>
                <a:cubicBezTo>
                  <a:pt x="4596675" y="-46593"/>
                  <a:pt x="4935277" y="55376"/>
                  <a:pt x="5178934" y="0"/>
                </a:cubicBezTo>
                <a:cubicBezTo>
                  <a:pt x="5211059" y="144105"/>
                  <a:pt x="5150562" y="367523"/>
                  <a:pt x="5178934" y="483788"/>
                </a:cubicBezTo>
                <a:cubicBezTo>
                  <a:pt x="5207306" y="600053"/>
                  <a:pt x="5149644" y="759209"/>
                  <a:pt x="5178934" y="1024493"/>
                </a:cubicBezTo>
                <a:cubicBezTo>
                  <a:pt x="5208224" y="1289777"/>
                  <a:pt x="5128528" y="1363439"/>
                  <a:pt x="5178934" y="1622113"/>
                </a:cubicBezTo>
                <a:cubicBezTo>
                  <a:pt x="5229340" y="1880787"/>
                  <a:pt x="5131513" y="2067133"/>
                  <a:pt x="5178934" y="2248192"/>
                </a:cubicBezTo>
                <a:cubicBezTo>
                  <a:pt x="5226355" y="2429251"/>
                  <a:pt x="5132358" y="2702335"/>
                  <a:pt x="5178934" y="2845813"/>
                </a:cubicBezTo>
                <a:cubicBezTo>
                  <a:pt x="4920689" y="2926077"/>
                  <a:pt x="4651130" y="2767002"/>
                  <a:pt x="4499918" y="2845813"/>
                </a:cubicBezTo>
                <a:cubicBezTo>
                  <a:pt x="4348706" y="2924624"/>
                  <a:pt x="4165153" y="2818373"/>
                  <a:pt x="3872692" y="2845813"/>
                </a:cubicBezTo>
                <a:cubicBezTo>
                  <a:pt x="3580231" y="2873253"/>
                  <a:pt x="3577233" y="2798409"/>
                  <a:pt x="3452623" y="2845813"/>
                </a:cubicBezTo>
                <a:cubicBezTo>
                  <a:pt x="3328013" y="2893217"/>
                  <a:pt x="3200662" y="2824117"/>
                  <a:pt x="3032554" y="2845813"/>
                </a:cubicBezTo>
                <a:cubicBezTo>
                  <a:pt x="2864446" y="2867509"/>
                  <a:pt x="2641840" y="2831900"/>
                  <a:pt x="2508906" y="2845813"/>
                </a:cubicBezTo>
                <a:cubicBezTo>
                  <a:pt x="2375972" y="2859726"/>
                  <a:pt x="2154126" y="2829048"/>
                  <a:pt x="2037047" y="2845813"/>
                </a:cubicBezTo>
                <a:cubicBezTo>
                  <a:pt x="1919968" y="2862578"/>
                  <a:pt x="1812654" y="2809854"/>
                  <a:pt x="1616978" y="2845813"/>
                </a:cubicBezTo>
                <a:cubicBezTo>
                  <a:pt x="1421302" y="2881772"/>
                  <a:pt x="1362865" y="2811472"/>
                  <a:pt x="1196909" y="2845813"/>
                </a:cubicBezTo>
                <a:cubicBezTo>
                  <a:pt x="1030953" y="2880154"/>
                  <a:pt x="856200" y="2829771"/>
                  <a:pt x="621472" y="2845813"/>
                </a:cubicBezTo>
                <a:cubicBezTo>
                  <a:pt x="386744" y="2861855"/>
                  <a:pt x="239061" y="2832200"/>
                  <a:pt x="0" y="2845813"/>
                </a:cubicBezTo>
                <a:cubicBezTo>
                  <a:pt x="-56798" y="2676695"/>
                  <a:pt x="43272" y="2481355"/>
                  <a:pt x="0" y="2248192"/>
                </a:cubicBezTo>
                <a:cubicBezTo>
                  <a:pt x="-43272" y="2015029"/>
                  <a:pt x="1659" y="1880843"/>
                  <a:pt x="0" y="1622113"/>
                </a:cubicBezTo>
                <a:cubicBezTo>
                  <a:pt x="-1659" y="1363383"/>
                  <a:pt x="53216" y="1262285"/>
                  <a:pt x="0" y="1024493"/>
                </a:cubicBezTo>
                <a:cubicBezTo>
                  <a:pt x="-53216" y="786701"/>
                  <a:pt x="86253" y="273632"/>
                  <a:pt x="0" y="0"/>
                </a:cubicBezTo>
                <a:close/>
              </a:path>
            </a:pathLst>
          </a:custGeom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91026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Graphic 14" descr="Arrow Right with solid fill">
            <a:extLst>
              <a:ext uri="{FF2B5EF4-FFF2-40B4-BE49-F238E27FC236}">
                <a16:creationId xmlns:a16="http://schemas.microsoft.com/office/drawing/2014/main" id="{C8C11E39-9755-4554-917B-DF7C6902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4823" y="3489245"/>
            <a:ext cx="793711" cy="793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34D504-91E0-F799-AE4C-EAEFCC199142}"/>
              </a:ext>
            </a:extLst>
          </p:cNvPr>
          <p:cNvGrpSpPr/>
          <p:nvPr/>
        </p:nvGrpSpPr>
        <p:grpSpPr>
          <a:xfrm>
            <a:off x="10851927" y="0"/>
            <a:ext cx="1340073" cy="1340073"/>
            <a:chOff x="9664847" y="157873"/>
            <a:chExt cx="2326897" cy="2326897"/>
          </a:xfrm>
        </p:grpSpPr>
        <p:pic>
          <p:nvPicPr>
            <p:cNvPr id="4" name="Graphic 3" descr="Flip calendar outline">
              <a:extLst>
                <a:ext uri="{FF2B5EF4-FFF2-40B4-BE49-F238E27FC236}">
                  <a16:creationId xmlns:a16="http://schemas.microsoft.com/office/drawing/2014/main" id="{2E61D136-B865-C08D-1A1B-777877218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64847" y="157873"/>
              <a:ext cx="2326897" cy="23268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21970B-1E18-4C73-1D3B-C39A3E473699}"/>
                </a:ext>
              </a:extLst>
            </p:cNvPr>
            <p:cNvSpPr txBox="1"/>
            <p:nvPr/>
          </p:nvSpPr>
          <p:spPr>
            <a:xfrm>
              <a:off x="10260344" y="1210827"/>
              <a:ext cx="1135901" cy="64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2019</a:t>
              </a:r>
              <a:endParaRPr lang="en-CA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70505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ll about 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4150</TotalTime>
  <Words>3655</Words>
  <Application>Microsoft Office PowerPoint</Application>
  <PresentationFormat>Widescreen</PresentationFormat>
  <Paragraphs>262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Rounded MT Bold</vt:lpstr>
      <vt:lpstr>Calibri</vt:lpstr>
      <vt:lpstr>Cambria Math</vt:lpstr>
      <vt:lpstr>LibertineMathMI</vt:lpstr>
      <vt:lpstr>Modern Love</vt:lpstr>
      <vt:lpstr>Segoe UI Light</vt:lpstr>
      <vt:lpstr>Segoe WP</vt:lpstr>
      <vt:lpstr>Wingdings</vt:lpstr>
      <vt:lpstr>Office Theme</vt:lpstr>
      <vt:lpstr>PowerPoint Presentation</vt:lpstr>
      <vt:lpstr>A (personal) reflection on the journey so far…</vt:lpstr>
      <vt:lpstr>PowerPoint Presentation</vt:lpstr>
      <vt:lpstr>PowerPoint Presentation</vt:lpstr>
      <vt:lpstr>First wave of deep document ranking models</vt:lpstr>
      <vt:lpstr>PowerPoint Presentation</vt:lpstr>
      <vt:lpstr>Did neural IR really have a “weak baselines” problem?</vt:lpstr>
      <vt:lpstr>But we had a BIGGER benchmarking problem</vt:lpstr>
      <vt:lpstr>The year of BERT</vt:lpstr>
      <vt:lpstr>TREC Deep Learning Track</vt:lpstr>
      <vt:lpstr>PowerPoint Presentation</vt:lpstr>
      <vt:lpstr>Are we making real progress?</vt:lpstr>
      <vt:lpstr>PowerPoint Presentation</vt:lpstr>
      <vt:lpstr>Industry impact</vt:lpstr>
      <vt:lpstr>Give a small boy a hammer, and he will find that everything he encounters needs pounding.</vt:lpstr>
      <vt:lpstr>What’s next?</vt:lpstr>
      <vt:lpstr>Case studies: Scaling BERT-based relevance models to long documents and full retrieval settings</vt:lpstr>
      <vt:lpstr>Challenges in scaling BERT to longer inputs</vt:lpstr>
      <vt:lpstr>Trade-off GPU memory and training time using gradient checkpointing</vt:lpstr>
      <vt:lpstr>Cheaper approximation: Transformer  Conformer</vt:lpstr>
      <vt:lpstr>Reduce the task: Passage-based document ranking</vt:lpstr>
      <vt:lpstr>Intra-Document Cascaded Model (IDCM)</vt:lpstr>
      <vt:lpstr>Challenges in scaling BERT to full retrieval </vt:lpstr>
      <vt:lpstr>A note about distillation</vt:lpstr>
      <vt:lpstr>Benchmarking by jointly considering effectiveness, efficiency, and robustness</vt:lpstr>
      <vt:lpstr>Robustness and calibration</vt:lpstr>
      <vt:lpstr>Looking further down the road…</vt:lpstr>
      <vt:lpstr>IR data structures and deep ranking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Optimizing query evaluations using reinforcement learning</vt:lpstr>
      <vt:lpstr>Search as a mediator of exposure</vt:lpstr>
      <vt:lpstr>Stochastic ranking and expected exposure</vt:lpstr>
      <vt:lpstr>Gradient-based optimization for target exposure</vt:lpstr>
      <vt:lpstr>What query exposes me (or my document)?</vt:lpstr>
      <vt:lpstr>EQI for dense retrieval models (a.k.a., “Reverse”-ing ANCE)</vt:lpstr>
      <vt:lpstr>Structured knowledge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Bhaskar Mitra (HE/HIM)</dc:creator>
  <cp:lastModifiedBy>Bhaskar Mitra (HE/HIM)</cp:lastModifiedBy>
  <cp:revision>2</cp:revision>
  <dcterms:created xsi:type="dcterms:W3CDTF">2022-10-31T19:28:36Z</dcterms:created>
  <dcterms:modified xsi:type="dcterms:W3CDTF">2022-11-03T18:39:51Z</dcterms:modified>
</cp:coreProperties>
</file>