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62" r:id="rId4"/>
    <p:sldId id="361" r:id="rId5"/>
    <p:sldId id="362" r:id="rId6"/>
    <p:sldId id="264" r:id="rId7"/>
    <p:sldId id="364" r:id="rId8"/>
    <p:sldId id="278" r:id="rId9"/>
    <p:sldId id="279" r:id="rId10"/>
    <p:sldId id="363" r:id="rId11"/>
    <p:sldId id="366" r:id="rId12"/>
    <p:sldId id="367" r:id="rId13"/>
    <p:sldId id="365" r:id="rId14"/>
    <p:sldId id="373" r:id="rId15"/>
    <p:sldId id="374" r:id="rId16"/>
    <p:sldId id="375" r:id="rId17"/>
    <p:sldId id="377" r:id="rId18"/>
    <p:sldId id="376" r:id="rId19"/>
    <p:sldId id="368" r:id="rId20"/>
    <p:sldId id="370" r:id="rId21"/>
    <p:sldId id="371" r:id="rId22"/>
    <p:sldId id="372" r:id="rId23"/>
    <p:sldId id="390" r:id="rId24"/>
    <p:sldId id="378" r:id="rId25"/>
    <p:sldId id="380" r:id="rId26"/>
    <p:sldId id="381" r:id="rId27"/>
    <p:sldId id="386" r:id="rId28"/>
    <p:sldId id="389" r:id="rId29"/>
    <p:sldId id="382" r:id="rId30"/>
    <p:sldId id="383" r:id="rId31"/>
    <p:sldId id="384" r:id="rId32"/>
    <p:sldId id="311" r:id="rId33"/>
    <p:sldId id="292" r:id="rId34"/>
    <p:sldId id="293" r:id="rId35"/>
    <p:sldId id="296" r:id="rId36"/>
    <p:sldId id="387" r:id="rId37"/>
    <p:sldId id="303" r:id="rId38"/>
    <p:sldId id="306" r:id="rId39"/>
    <p:sldId id="391" r:id="rId40"/>
    <p:sldId id="392" r:id="rId41"/>
    <p:sldId id="388" r:id="rId42"/>
    <p:sldId id="385" r:id="rId43"/>
    <p:sldId id="25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" y="4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287BD-B641-41CD-9821-ABC5183B4B6B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7596-0F1B-49D5-A097-6AFD2A38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0E1BD-B41C-4397-98ED-2A09A8075291}"/>
              </a:ext>
            </a:extLst>
          </p:cNvPr>
          <p:cNvSpPr/>
          <p:nvPr userDrawn="1"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3AC3DFF-FDA1-4310-B479-DACB3EAA5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1D5A084-EE53-4224-B6A0-37A6B34339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3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2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6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058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1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64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2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32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6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4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03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5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74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8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62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3FB0-82F1-4EB9-9F97-C27649C8B6D1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  <p:sp>
        <p:nvSpPr>
          <p:cNvPr id="49" name="Oval 48"/>
          <p:cNvSpPr/>
          <p:nvPr userDrawn="1"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9CA7757-A593-467C-8621-713CBE091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36809CA-5FBA-487C-8932-C2FC20C794B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266193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citation.cfm?id=280659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2766462.276770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602.01137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download/details.aspx?id=52597" TargetMode="Externa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anthology.aclweb.org/P/P16/P16-1035.pdf" TargetMode="Externa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3052579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l.acm.org/citation.cfm?id=312109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mitra-msft/NDRM/blob/master/notebooks/Duet.ipynb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it.ly/neuralir-intro" TargetMode="Externa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us/research/publication/introduction-neural-information-retrieval/" TargetMode="External"/><Relationship Id="rId13" Type="http://schemas.openxmlformats.org/officeDocument/2006/relationships/hyperlink" Target="https://dl.acm.org/citation.cfm?id=288936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arxiv.org/abs/1602.0113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11" Type="http://schemas.openxmlformats.org/officeDocument/2006/relationships/hyperlink" Target="http://anthology.aclweb.org/P/P16/P16-1035.pdf" TargetMode="External"/><Relationship Id="rId5" Type="http://schemas.microsoft.com/office/2007/relationships/hdphoto" Target="../media/hdphoto1.wdp"/><Relationship Id="rId15" Type="http://schemas.openxmlformats.org/officeDocument/2006/relationships/hyperlink" Target="https://dl.acm.org/citation.cfm?id=2766462.2767702" TargetMode="External"/><Relationship Id="rId10" Type="http://schemas.openxmlformats.org/officeDocument/2006/relationships/hyperlink" Target="https://dl.acm.org/citation.cfm?id=3121099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dl.acm.org/citation.cfm?id=3052579" TargetMode="External"/><Relationship Id="rId14" Type="http://schemas.openxmlformats.org/officeDocument/2006/relationships/hyperlink" Target="https://dl.acm.org/citation.cfm?id=2806599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8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88" name="Rectangle 8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9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92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103" name="Group 10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04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3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5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60" name="Title 1"/>
          <p:cNvSpPr>
            <a:spLocks noGrp="1"/>
          </p:cNvSpPr>
          <p:nvPr>
            <p:ph type="ctrTitle"/>
          </p:nvPr>
        </p:nvSpPr>
        <p:spPr>
          <a:xfrm>
            <a:off x="2017712" y="1322894"/>
            <a:ext cx="9243428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6000">
                <a:solidFill>
                  <a:schemeClr val="tx1">
                    <a:lumMod val="85000"/>
                    <a:lumOff val="15000"/>
                  </a:schemeClr>
                </a:solidFill>
              </a:rPr>
              <a:t>Neural Models for</a:t>
            </a:r>
            <a:br>
              <a:rPr lang="en-GB" sz="6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600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 Retrieval</a:t>
            </a:r>
            <a:endParaRPr lang="en-GB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Subtitle 2"/>
          <p:cNvSpPr>
            <a:spLocks noGrp="1"/>
          </p:cNvSpPr>
          <p:nvPr>
            <p:ph type="subTitle" idx="1"/>
          </p:nvPr>
        </p:nvSpPr>
        <p:spPr>
          <a:xfrm>
            <a:off x="1470024" y="4108441"/>
            <a:ext cx="9791116" cy="2487621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Bhaskar Mitra</a:t>
            </a:r>
          </a:p>
          <a:p>
            <a:pPr algn="r">
              <a:spcBef>
                <a:spcPts val="1200"/>
              </a:spcBef>
            </a:pPr>
            <a:r>
              <a:rPr 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Principal Applied Scientist</a:t>
            </a:r>
          </a:p>
          <a:p>
            <a:pPr algn="r"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Microsoft</a:t>
            </a:r>
          </a:p>
          <a:p>
            <a:pPr algn="r">
              <a:spcBef>
                <a:spcPts val="1200"/>
              </a:spcBef>
            </a:pPr>
            <a:r>
              <a:rPr 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Student</a:t>
            </a:r>
          </a:p>
          <a:p>
            <a:pPr algn="r"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Dept. of Computer Science</a:t>
            </a:r>
          </a:p>
          <a:p>
            <a:pPr algn="r"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University College London</a:t>
            </a:r>
            <a:endParaRPr lang="en-GB" sz="1800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F23A966-BDD9-461D-81FF-7015BAE5CD4C}"/>
              </a:ext>
            </a:extLst>
          </p:cNvPr>
          <p:cNvSpPr/>
          <p:nvPr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42E72D41-E407-4E41-A95A-728C87421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911AE48-CA63-4CDA-B16D-F803EDC54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90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53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55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155" r="8348" b="-155"/>
          <a:stretch/>
        </p:blipFill>
        <p:spPr>
          <a:xfrm>
            <a:off x="-9525" y="721517"/>
            <a:ext cx="6253162" cy="6159580"/>
          </a:xfrm>
          <a:prstGeom prst="rect">
            <a:avLst/>
          </a:prstGeom>
        </p:spPr>
      </p:pic>
      <p:grpSp>
        <p:nvGrpSpPr>
          <p:cNvPr id="156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8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89" name="Group 8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0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47" name="Oval 146">
            <a:extLst>
              <a:ext uri="{FF2B5EF4-FFF2-40B4-BE49-F238E27FC236}">
                <a16:creationId xmlns:a16="http://schemas.microsoft.com/office/drawing/2014/main" id="{B8CE911B-B0BA-48F0-B14B-E7B38CF8416D}"/>
              </a:ext>
            </a:extLst>
          </p:cNvPr>
          <p:cNvSpPr/>
          <p:nvPr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EBF87CB4-1CBE-40ED-9B48-35494D0327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CDF99024-6291-48C2-8F9E-D7B5056001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  <p:sp>
        <p:nvSpPr>
          <p:cNvPr id="144" name="Title 5">
            <a:extLst>
              <a:ext uri="{FF2B5EF4-FFF2-40B4-BE49-F238E27FC236}">
                <a16:creationId xmlns:a16="http://schemas.microsoft.com/office/drawing/2014/main" id="{6336D441-53A4-4BED-B970-0CBE0C21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12" y="1122363"/>
            <a:ext cx="429018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cap="none" dirty="0">
                <a:solidFill>
                  <a:schemeClr val="tx2"/>
                </a:solidFill>
              </a:rPr>
              <a:t>Representation learning for IR</a:t>
            </a:r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FAFBC21C-BC01-4A61-B208-59225FCFF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5702" y="3602038"/>
            <a:ext cx="4082297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2277F8-2C7B-463E-8A4F-6BBACEB2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quick refresher on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/>
              <a:t>vector Space representations</a:t>
            </a:r>
            <a:endParaRPr lang="en-GB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E2E1B3-BFE4-4BEF-85D1-90E54FEBC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2442976"/>
            <a:ext cx="5934511" cy="364110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1800" dirty="0"/>
              <a:t>Represent items by feature vectors – similar items have similar vector representations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Corollary: the choice of features define what items are similar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An </a:t>
            </a:r>
            <a:r>
              <a:rPr lang="en-US" sz="1800" i="1" u="sng" dirty="0"/>
              <a:t>embedding</a:t>
            </a:r>
            <a:r>
              <a:rPr lang="en-US" sz="1800" dirty="0"/>
              <a:t> </a:t>
            </a:r>
            <a:r>
              <a:rPr lang="en-GB" sz="1800" dirty="0"/>
              <a:t>is a new space such that the properties of, and the relationships between, the items are preserved</a:t>
            </a:r>
          </a:p>
          <a:p>
            <a:pPr>
              <a:spcBef>
                <a:spcPts val="1800"/>
              </a:spcBef>
            </a:pPr>
            <a:r>
              <a:rPr lang="en-GB" sz="1800" dirty="0"/>
              <a:t>Compared to original feature space an embedding space may have one or more of the following: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Less number of dimensions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Less sparseness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Disentangled principle components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91169A-7715-44DD-A719-793BBDEFD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601" y="2442976"/>
            <a:ext cx="4344343" cy="31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3438-1A89-41E7-8ABE-754BBA79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631056" cy="1639886"/>
          </a:xfrm>
        </p:spPr>
        <p:txBody>
          <a:bodyPr>
            <a:normAutofit/>
          </a:bodyPr>
          <a:lstStyle/>
          <a:p>
            <a:r>
              <a:rPr lang="en-US" sz="4000" dirty="0"/>
              <a:t>Notions of similarity</a:t>
            </a:r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1D6E-0BFB-4736-9250-8B731C41E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436354"/>
            <a:ext cx="4631058" cy="1897503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Is “Seattle” more similar to…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+mj-lt"/>
              </a:rPr>
              <a:t>“Sydney” (similar </a:t>
            </a:r>
            <a:r>
              <a:rPr lang="en-GB" i="1" u="sng" dirty="0">
                <a:latin typeface="+mj-lt"/>
              </a:rPr>
              <a:t>type</a:t>
            </a:r>
            <a:r>
              <a:rPr lang="en-GB" dirty="0">
                <a:latin typeface="+mj-lt"/>
              </a:rPr>
              <a:t>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+mj-lt"/>
              </a:rPr>
              <a:t>Or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+mj-lt"/>
              </a:rPr>
              <a:t>“Seahawks” (similar </a:t>
            </a:r>
            <a:r>
              <a:rPr lang="en-GB" i="1" u="sng" dirty="0">
                <a:latin typeface="+mj-lt"/>
              </a:rPr>
              <a:t>topic</a:t>
            </a:r>
            <a:r>
              <a:rPr lang="en-GB" dirty="0">
                <a:latin typeface="+mj-lt"/>
              </a:rPr>
              <a:t>)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2100" dirty="0"/>
              <a:t>Depends on what feature space you choose</a:t>
            </a:r>
            <a:endParaRPr lang="en-GB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56E33-500D-41CD-A554-AAF09D263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63" y="756041"/>
            <a:ext cx="5721018" cy="609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21555-A966-4CB0-A310-9EAD5654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85" y="4565020"/>
            <a:ext cx="5801510" cy="20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A74804-0D07-4ABB-A692-CEC9241F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notion of similarity should depend on the target task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05661-959B-4850-BCBA-7255B710D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Document ranking</a:t>
            </a:r>
            <a:endParaRPr lang="en-GB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41A4B3-3EC9-4D94-88F6-8485342FF76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27918" y="4328734"/>
            <a:ext cx="3208735" cy="1462464"/>
          </a:xfrm>
        </p:spPr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✓ budget flights to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london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✗ cheap flights to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sydney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✗ hotels in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london</a:t>
            </a:r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53CB8-4FC9-48F3-A3BF-AC15B388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Query formulation</a:t>
            </a:r>
            <a:endParaRPr lang="en-GB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D4248B-248C-491C-A605-D0EE38BA0E5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04213" y="4331906"/>
            <a:ext cx="3195830" cy="1462464"/>
          </a:xfrm>
        </p:spPr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✓ cheap flights to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london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✓ cheap flights to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sydney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✗ cheap flights to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big ben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25535F-074B-4489-9497-EDC67CCAB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Next query suggestion</a:t>
            </a:r>
            <a:endParaRPr lang="en-GB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F6C011-1EAC-4353-B705-7AA75801D1D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52442" y="4328734"/>
            <a:ext cx="3194968" cy="1462464"/>
          </a:xfrm>
        </p:spPr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✓ budget flights to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london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✓ hotels in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london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✗ cheap flights to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sydney</a:t>
            </a:r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1B640-88F2-47C4-8F97-FADA43D584DC}"/>
              </a:ext>
            </a:extLst>
          </p:cNvPr>
          <p:cNvGrpSpPr/>
          <p:nvPr/>
        </p:nvGrpSpPr>
        <p:grpSpPr>
          <a:xfrm>
            <a:off x="1127919" y="3525682"/>
            <a:ext cx="2785100" cy="365760"/>
            <a:chOff x="1127919" y="3525682"/>
            <a:chExt cx="2785100" cy="3657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023239-C068-47C6-9C98-64E5A2B1C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l="92131" t="8214" r="769" b="10342"/>
            <a:stretch/>
          </p:blipFill>
          <p:spPr>
            <a:xfrm>
              <a:off x="3539923" y="3525691"/>
              <a:ext cx="364671" cy="35106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0558D1-C09E-414C-BBCF-D82291E38B2B}"/>
                </a:ext>
              </a:extLst>
            </p:cNvPr>
            <p:cNvSpPr txBox="1"/>
            <p:nvPr/>
          </p:nvSpPr>
          <p:spPr>
            <a:xfrm>
              <a:off x="1127919" y="3525682"/>
              <a:ext cx="2785100" cy="3657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cheap flights to </a:t>
              </a:r>
              <a:r>
                <a:rPr lang="en-US" sz="1400" dirty="0" err="1">
                  <a:latin typeface="+mj-lt"/>
                </a:rPr>
                <a:t>london</a:t>
              </a:r>
              <a:endParaRPr lang="en-GB" sz="1400" dirty="0">
                <a:latin typeface="+mj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5EF7E8-7725-4639-8862-6AD3D811CEA6}"/>
              </a:ext>
            </a:extLst>
          </p:cNvPr>
          <p:cNvGrpSpPr/>
          <p:nvPr/>
        </p:nvGrpSpPr>
        <p:grpSpPr>
          <a:xfrm>
            <a:off x="4499105" y="3525681"/>
            <a:ext cx="2785100" cy="365760"/>
            <a:chOff x="1127919" y="3525681"/>
            <a:chExt cx="2785100" cy="365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161063-F906-4F00-AFAB-722954A63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l="92131" t="8214" r="769" b="10342"/>
            <a:stretch/>
          </p:blipFill>
          <p:spPr>
            <a:xfrm>
              <a:off x="3539923" y="3525691"/>
              <a:ext cx="364671" cy="3510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9C5823-F103-456C-A1BA-9A6A1A1E1AC6}"/>
                </a:ext>
              </a:extLst>
            </p:cNvPr>
            <p:cNvSpPr txBox="1"/>
            <p:nvPr/>
          </p:nvSpPr>
          <p:spPr>
            <a:xfrm>
              <a:off x="1127919" y="3525681"/>
              <a:ext cx="2785100" cy="3657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cheap flights to </a:t>
              </a:r>
              <a:r>
                <a:rPr lang="en-US" sz="1400" b="1" dirty="0">
                  <a:latin typeface="+mj-lt"/>
                </a:rPr>
                <a:t>|</a:t>
              </a:r>
              <a:endParaRPr lang="en-GB" sz="1400" b="1" dirty="0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49135D-C400-4CC3-9D02-C02E99982054}"/>
              </a:ext>
            </a:extLst>
          </p:cNvPr>
          <p:cNvGrpSpPr/>
          <p:nvPr/>
        </p:nvGrpSpPr>
        <p:grpSpPr>
          <a:xfrm>
            <a:off x="7852442" y="3525682"/>
            <a:ext cx="2785100" cy="365760"/>
            <a:chOff x="1127919" y="3525682"/>
            <a:chExt cx="2785100" cy="3657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B0D098B-A883-4398-BD69-F7FD42CB3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l="92131" t="8214" r="769" b="10342"/>
            <a:stretch/>
          </p:blipFill>
          <p:spPr>
            <a:xfrm>
              <a:off x="3539923" y="3525691"/>
              <a:ext cx="364671" cy="35106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49D4A3-5487-47D8-9557-AF5CAA84971A}"/>
                </a:ext>
              </a:extLst>
            </p:cNvPr>
            <p:cNvSpPr txBox="1"/>
            <p:nvPr/>
          </p:nvSpPr>
          <p:spPr>
            <a:xfrm>
              <a:off x="1127919" y="3525682"/>
              <a:ext cx="2785100" cy="3657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cheap flights to </a:t>
              </a:r>
              <a:r>
                <a:rPr lang="en-US" sz="1400" dirty="0" err="1">
                  <a:latin typeface="+mj-lt"/>
                </a:rPr>
                <a:t>london</a:t>
              </a:r>
              <a:endParaRPr lang="en-GB" sz="1400" dirty="0">
                <a:latin typeface="+mj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97A8DE-01DD-4F72-9E1A-7B07F6A9118C}"/>
              </a:ext>
            </a:extLst>
          </p:cNvPr>
          <p:cNvSpPr txBox="1"/>
          <p:nvPr/>
        </p:nvSpPr>
        <p:spPr>
          <a:xfrm>
            <a:off x="2295407" y="5912316"/>
            <a:ext cx="760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Next, we take a sample model and show how the same model captures different notions of similarity based on the data it is trained 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1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050A05-D52E-470B-9824-21E6620B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8160763" cy="1639884"/>
          </a:xfrm>
        </p:spPr>
        <p:txBody>
          <a:bodyPr>
            <a:normAutofit/>
          </a:bodyPr>
          <a:lstStyle/>
          <a:p>
            <a:r>
              <a:rPr lang="en-US" sz="4000" dirty="0"/>
              <a:t>Deep semantic similarity model (</a:t>
            </a:r>
            <a:r>
              <a:rPr lang="en-US" sz="4000" dirty="0" err="1"/>
              <a:t>dssm</a:t>
            </a:r>
            <a:r>
              <a:rPr lang="en-US" sz="4000" dirty="0"/>
              <a:t>)</a:t>
            </a:r>
            <a:endParaRPr lang="en-GB" sz="40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17E41C5-6AD7-47C2-B6E2-CA86BB59E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6500" y="2165043"/>
            <a:ext cx="5273490" cy="285138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0AB108-F514-4939-9A22-5160CD149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656358"/>
            <a:ext cx="5079795" cy="3134842"/>
          </a:xfrm>
        </p:spPr>
        <p:txBody>
          <a:bodyPr>
            <a:normAutofit/>
          </a:bodyPr>
          <a:lstStyle/>
          <a:p>
            <a:r>
              <a:rPr lang="en-US" sz="1800" dirty="0"/>
              <a:t>Siamese network with two deep sub-models</a:t>
            </a:r>
          </a:p>
          <a:p>
            <a:r>
              <a:rPr lang="en-US" sz="1800" dirty="0"/>
              <a:t>Projects input and candidate texts into embedding space</a:t>
            </a:r>
          </a:p>
          <a:p>
            <a:r>
              <a:rPr lang="en-US" sz="1800" dirty="0"/>
              <a:t>Trained by maximizing cosine similarity between correct input-output pairs</a:t>
            </a:r>
            <a:endParaRPr lang="en-GB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932539-7101-43AB-BEE7-DB10794C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078" y="5154262"/>
            <a:ext cx="5119845" cy="15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BC1545-8926-4202-BD9A-7115ED22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46224"/>
            <a:ext cx="9905998" cy="1478570"/>
          </a:xfrm>
        </p:spPr>
        <p:txBody>
          <a:bodyPr>
            <a:normAutofit/>
          </a:bodyPr>
          <a:lstStyle/>
          <a:p>
            <a:r>
              <a:rPr lang="en-US" sz="4400" dirty="0"/>
              <a:t>Same model (DSSM), different training data</a:t>
            </a:r>
            <a:endParaRPr lang="en-GB" sz="4400" dirty="0"/>
          </a:p>
        </p:txBody>
      </p:sp>
      <p:pic>
        <p:nvPicPr>
          <p:cNvPr id="19" name="Content Placeholder 11">
            <a:extLst>
              <a:ext uri="{FF2B5EF4-FFF2-40B4-BE49-F238E27FC236}">
                <a16:creationId xmlns:a16="http://schemas.microsoft.com/office/drawing/2014/main" id="{63A6816D-63AD-4EFF-A3D1-CECF43081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997" y="4565722"/>
            <a:ext cx="7536007" cy="21625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142703-B8F8-4F76-AEE8-54EACC560CC5}"/>
              </a:ext>
            </a:extLst>
          </p:cNvPr>
          <p:cNvGrpSpPr/>
          <p:nvPr/>
        </p:nvGrpSpPr>
        <p:grpSpPr>
          <a:xfrm>
            <a:off x="2250084" y="2332217"/>
            <a:ext cx="7691833" cy="1219052"/>
            <a:chOff x="2230945" y="5160201"/>
            <a:chExt cx="7691833" cy="12190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B71AAF-EF47-4B3B-B84E-D14393D33A44}"/>
                </a:ext>
              </a:extLst>
            </p:cNvPr>
            <p:cNvSpPr txBox="1"/>
            <p:nvPr/>
          </p:nvSpPr>
          <p:spPr>
            <a:xfrm>
              <a:off x="2327997" y="5556292"/>
              <a:ext cx="3289797" cy="822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dirty="0"/>
                <a:t>(Shen et al., 2014)</a:t>
              </a:r>
            </a:p>
            <a:p>
              <a:r>
                <a:rPr lang="en-GB" dirty="0">
                  <a:hlinkClick r:id="rId3"/>
                </a:rPr>
                <a:t>https://dl.acm.org/citation...</a:t>
              </a:r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8A24AF-CF66-4941-BD73-55499DC5C1CD}"/>
                </a:ext>
              </a:extLst>
            </p:cNvPr>
            <p:cNvSpPr txBox="1"/>
            <p:nvPr/>
          </p:nvSpPr>
          <p:spPr>
            <a:xfrm>
              <a:off x="6574207" y="5556293"/>
              <a:ext cx="3289797" cy="822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dirty="0"/>
                <a:t>(Mitra and Craswell, 2015)</a:t>
              </a:r>
            </a:p>
            <a:p>
              <a:r>
                <a:rPr lang="en-GB" dirty="0">
                  <a:hlinkClick r:id="rId4"/>
                </a:rPr>
                <a:t>https://dl.acm.org/citation...</a:t>
              </a:r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71DBEF-124A-452C-88D0-E749270DFFEA}"/>
                </a:ext>
              </a:extLst>
            </p:cNvPr>
            <p:cNvSpPr txBox="1"/>
            <p:nvPr/>
          </p:nvSpPr>
          <p:spPr>
            <a:xfrm>
              <a:off x="2230945" y="5160202"/>
              <a:ext cx="334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DSSM trained on query-document pairs</a:t>
              </a:r>
              <a:endParaRPr lang="en-GB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1F4564-C472-4DF5-9D61-04C7B871AAA8}"/>
                </a:ext>
              </a:extLst>
            </p:cNvPr>
            <p:cNvSpPr txBox="1"/>
            <p:nvPr/>
          </p:nvSpPr>
          <p:spPr>
            <a:xfrm>
              <a:off x="6477155" y="5160201"/>
              <a:ext cx="3445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DSSM trained on query prefix-suffix pairs</a:t>
              </a:r>
              <a:endParaRPr lang="en-GB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6DFF46-8840-4AE0-B200-28F68D37EE66}"/>
              </a:ext>
            </a:extLst>
          </p:cNvPr>
          <p:cNvSpPr txBox="1"/>
          <p:nvPr/>
        </p:nvSpPr>
        <p:spPr>
          <a:xfrm flipH="1">
            <a:off x="2335978" y="3869697"/>
            <a:ext cx="751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Nearest neighbors for “</a:t>
            </a:r>
            <a:r>
              <a:rPr lang="en-US" dirty="0" err="1"/>
              <a:t>seattle</a:t>
            </a:r>
            <a:r>
              <a:rPr lang="en-US" dirty="0"/>
              <a:t>” and “</a:t>
            </a:r>
            <a:r>
              <a:rPr lang="en-US" dirty="0" err="1"/>
              <a:t>taylor</a:t>
            </a:r>
            <a:r>
              <a:rPr lang="en-US" dirty="0"/>
              <a:t> swift” based on two DSSM models trained on different types training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9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9686-AFC9-4E52-8AD6-EA9285EA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DSSM, trained on Session query pairs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612BE-54B1-4477-B84D-93789DE3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132" y="2010436"/>
            <a:ext cx="5872393" cy="1029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Can capture regularities in the query space (similar to word2vec for terms)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F7275-55DF-4A5B-834D-793FAD4CA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2" y="3039470"/>
            <a:ext cx="6683244" cy="2531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8406A-7137-4A4B-A1D4-60C08317A37B}"/>
              </a:ext>
            </a:extLst>
          </p:cNvPr>
          <p:cNvSpPr txBox="1"/>
          <p:nvPr/>
        </p:nvSpPr>
        <p:spPr>
          <a:xfrm>
            <a:off x="2838135" y="5797006"/>
            <a:ext cx="3289797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dirty="0"/>
              <a:t>(Mitra, 2015)</a:t>
            </a:r>
          </a:p>
          <a:p>
            <a:r>
              <a:rPr lang="en-GB" dirty="0">
                <a:hlinkClick r:id="rId3"/>
              </a:rPr>
              <a:t>https://dl.acm.org/citation...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A7565D-93D6-4B69-B690-BD6D00EDA33F}"/>
              </a:ext>
            </a:extLst>
          </p:cNvPr>
          <p:cNvGrpSpPr/>
          <p:nvPr/>
        </p:nvGrpSpPr>
        <p:grpSpPr>
          <a:xfrm>
            <a:off x="8034724" y="1883260"/>
            <a:ext cx="3740555" cy="4416207"/>
            <a:chOff x="8101337" y="2031938"/>
            <a:chExt cx="3740555" cy="4416207"/>
          </a:xfrm>
        </p:grpSpPr>
        <p:pic>
          <p:nvPicPr>
            <p:cNvPr id="5" name="Content Placeholder 7">
              <a:extLst>
                <a:ext uri="{FF2B5EF4-FFF2-40B4-BE49-F238E27FC236}">
                  <a16:creationId xmlns:a16="http://schemas.microsoft.com/office/drawing/2014/main" id="{7DAA033B-91E3-4C10-B119-BF38636A5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1337" y="2707590"/>
              <a:ext cx="3740555" cy="37405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CC2281-8DA2-4992-82E1-2BF3DE3D4855}"/>
                </a:ext>
              </a:extLst>
            </p:cNvPr>
            <p:cNvSpPr txBox="1"/>
            <p:nvPr/>
          </p:nvSpPr>
          <p:spPr>
            <a:xfrm flipH="1">
              <a:off x="8101337" y="2031938"/>
              <a:ext cx="37405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Groups of similar search intent transitions from a query log</a:t>
              </a:r>
              <a:endParaRPr lang="en-GB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4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9686-AFC9-4E52-8AD6-EA9285EA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DSSM, trained on Session query pairs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612BE-54B1-4477-B84D-93789DE3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34933"/>
            <a:ext cx="9905999" cy="6060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Allows for analogy-like vector algebra over short text!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CCF8B-1B9E-4C96-8BB0-4D4662406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8" y="2855584"/>
            <a:ext cx="91916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8655AB-E686-4316-9044-91E1DC7F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it particularly important to think about notions of similarity?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D15A5-5C72-4F8D-A390-B368341CD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3611625"/>
            <a:ext cx="9906002" cy="2187790"/>
          </a:xfrm>
        </p:spPr>
        <p:txBody>
          <a:bodyPr>
            <a:normAutofit/>
          </a:bodyPr>
          <a:lstStyle/>
          <a:p>
            <a:r>
              <a:rPr lang="en-US" sz="2400" dirty="0"/>
              <a:t>If you are using pre-trained embeddings, instead of learning them in an end-to-end model for the target task because not enough training data is available for fully supervised learning of representations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26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F81C-B4CE-43DD-8507-F475BC2A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7563266" cy="1397993"/>
          </a:xfrm>
        </p:spPr>
        <p:txBody>
          <a:bodyPr/>
          <a:lstStyle/>
          <a:p>
            <a:r>
              <a:rPr lang="en-US" dirty="0"/>
              <a:t>Using pre-trained word embeddings for document ranking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5C55BE-E31A-4AA4-8A72-94A421D7F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2257904"/>
            <a:ext cx="5934511" cy="353329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000" dirty="0"/>
              <a:t>Traditional IR models count number of query term matches in document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Non-matching terms contain important evidence of relevance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We can leverage term embeddings to recognize that document terms “</a:t>
            </a:r>
            <a:r>
              <a:rPr lang="en-US" sz="2000" dirty="0">
                <a:solidFill>
                  <a:srgbClr val="00B050"/>
                </a:solidFill>
              </a:rPr>
              <a:t>population</a:t>
            </a:r>
            <a:r>
              <a:rPr lang="en-US" sz="2000" dirty="0"/>
              <a:t>” and “</a:t>
            </a:r>
            <a:r>
              <a:rPr lang="en-US" sz="2000" dirty="0">
                <a:solidFill>
                  <a:srgbClr val="00B050"/>
                </a:solidFill>
              </a:rPr>
              <a:t>area</a:t>
            </a:r>
            <a:r>
              <a:rPr lang="en-US" sz="2000" dirty="0"/>
              <a:t>” indicates relevance of document to the query “</a:t>
            </a:r>
            <a:r>
              <a:rPr lang="en-US" sz="2000" dirty="0">
                <a:solidFill>
                  <a:srgbClr val="FFC000"/>
                </a:solidFill>
              </a:rPr>
              <a:t>Albuquerque</a:t>
            </a:r>
            <a:r>
              <a:rPr lang="en-US" sz="2000" dirty="0"/>
              <a:t>”</a:t>
            </a:r>
            <a:endParaRPr lang="en-GB" sz="2000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6839825-177D-47AB-A95C-36DF29E7E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" r="5030" b="60580"/>
          <a:stretch/>
        </p:blipFill>
        <p:spPr>
          <a:xfrm>
            <a:off x="7524644" y="1690689"/>
            <a:ext cx="3979428" cy="19211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F523F5-742F-4EAB-8B89-6440CDD91FF3}"/>
              </a:ext>
            </a:extLst>
          </p:cNvPr>
          <p:cNvSpPr txBox="1"/>
          <p:nvPr/>
        </p:nvSpPr>
        <p:spPr>
          <a:xfrm>
            <a:off x="8262210" y="3525552"/>
            <a:ext cx="25943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Passage </a:t>
            </a:r>
            <a:r>
              <a:rPr lang="en-US" sz="1600" i="1" dirty="0"/>
              <a:t>about</a:t>
            </a:r>
            <a:r>
              <a:rPr lang="en-US" sz="1600" dirty="0"/>
              <a:t> Albuquerque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0E6F1-BE7D-4DE8-ABC6-EE20E9CBA82B}"/>
              </a:ext>
            </a:extLst>
          </p:cNvPr>
          <p:cNvSpPr txBox="1"/>
          <p:nvPr/>
        </p:nvSpPr>
        <p:spPr>
          <a:xfrm>
            <a:off x="8095498" y="6009858"/>
            <a:ext cx="29277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Passage </a:t>
            </a:r>
            <a:r>
              <a:rPr lang="en-US" sz="1600" i="1" dirty="0"/>
              <a:t>not about </a:t>
            </a:r>
            <a:r>
              <a:rPr lang="en-US" sz="1600" dirty="0"/>
              <a:t>Albuquerque</a:t>
            </a:r>
            <a:endParaRPr lang="en-GB" sz="1600" dirty="0"/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849D8288-2D6B-4528-A861-8C0EEADC2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" t="51896" r="5030" b="9607"/>
          <a:stretch/>
        </p:blipFill>
        <p:spPr>
          <a:xfrm>
            <a:off x="7524644" y="4047749"/>
            <a:ext cx="3979428" cy="18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>
            <a:normAutofit/>
          </a:bodyPr>
          <a:lstStyle/>
          <a:p>
            <a:r>
              <a:rPr lang="en-US" sz="4400" dirty="0"/>
              <a:t>Neural Networks</a:t>
            </a:r>
            <a:endParaRPr lang="en-GB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146705" y="2492888"/>
            <a:ext cx="3856037" cy="3298311"/>
          </a:xfrm>
        </p:spPr>
        <p:txBody>
          <a:bodyPr/>
          <a:lstStyle/>
          <a:p>
            <a:r>
              <a:rPr lang="en-GB" dirty="0"/>
              <a:t>Amazingly successful on many difficult application areas</a:t>
            </a:r>
          </a:p>
          <a:p>
            <a:r>
              <a:rPr lang="en-GB" dirty="0"/>
              <a:t>Dominating multiple fields: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application is different, motivates new innovations in machine learning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73217"/>
              </p:ext>
            </p:extLst>
          </p:nvPr>
        </p:nvGraphicFramePr>
        <p:xfrm>
          <a:off x="1238113" y="3611944"/>
          <a:ext cx="3673220" cy="741680"/>
        </p:xfrm>
        <a:graphic>
          <a:graphicData uri="http://schemas.openxmlformats.org/drawingml/2006/table">
            <a:tbl>
              <a:tblPr bandRow="1">
                <a:tableStyleId>{E269D01E-BC32-4049-B463-5C60D7B0CCD2}</a:tableStyleId>
              </a:tblPr>
              <a:tblGrid>
                <a:gridCol w="918305">
                  <a:extLst>
                    <a:ext uri="{9D8B030D-6E8A-4147-A177-3AD203B41FA5}">
                      <a16:colId xmlns:a16="http://schemas.microsoft.com/office/drawing/2014/main" val="121126906"/>
                    </a:ext>
                  </a:extLst>
                </a:gridCol>
                <a:gridCol w="918305">
                  <a:extLst>
                    <a:ext uri="{9D8B030D-6E8A-4147-A177-3AD203B41FA5}">
                      <a16:colId xmlns:a16="http://schemas.microsoft.com/office/drawing/2014/main" val="1533517970"/>
                    </a:ext>
                  </a:extLst>
                </a:gridCol>
                <a:gridCol w="918305">
                  <a:extLst>
                    <a:ext uri="{9D8B030D-6E8A-4147-A177-3AD203B41FA5}">
                      <a16:colId xmlns:a16="http://schemas.microsoft.com/office/drawing/2014/main" val="112182690"/>
                    </a:ext>
                  </a:extLst>
                </a:gridCol>
                <a:gridCol w="918305">
                  <a:extLst>
                    <a:ext uri="{9D8B030D-6E8A-4147-A177-3AD203B41FA5}">
                      <a16:colId xmlns:a16="http://schemas.microsoft.com/office/drawing/2014/main" val="488919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896774"/>
                  </a:ext>
                </a:extLst>
              </a:tr>
            </a:tbl>
          </a:graphicData>
        </a:graphic>
      </p:graphicFrame>
      <p:sp>
        <p:nvSpPr>
          <p:cNvPr id="12" name="Text Placeholder 8"/>
          <p:cNvSpPr txBox="1">
            <a:spLocks/>
          </p:cNvSpPr>
          <p:nvPr/>
        </p:nvSpPr>
        <p:spPr>
          <a:xfrm>
            <a:off x="1247839" y="5308430"/>
            <a:ext cx="9696322" cy="154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Our research: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800" dirty="0">
                <a:latin typeface="+mj-lt"/>
              </a:rPr>
              <a:t>Novel representation learning methods and neural architectures motivated by specific needs and challenges of IR tasks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200" y="1196258"/>
            <a:ext cx="5891213" cy="399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49AC3F-4BC0-4084-B3C2-9616CD157593}"/>
              </a:ext>
            </a:extLst>
          </p:cNvPr>
          <p:cNvSpPr/>
          <p:nvPr/>
        </p:nvSpPr>
        <p:spPr>
          <a:xfrm>
            <a:off x="1141409" y="5299688"/>
            <a:ext cx="4878389" cy="8346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word2vec for soft-matching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1410" y="2249485"/>
            <a:ext cx="4878389" cy="41359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Compare every query and document term in the embedding space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What if I told you that everyone using word2vec is throwing half the model away?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74295"/>
            <a:ext cx="5181600" cy="4053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33ACDD-3374-4314-A697-5FD4BBCAA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65" y="3087097"/>
            <a:ext cx="3698877" cy="206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embedding space model (DESM)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145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dirty="0"/>
              <a:t>IN-OUT similarity captures a more Topical notion of term-term relationship compared to IN-IN and OUT-OUT</a:t>
            </a:r>
          </a:p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dirty="0"/>
              <a:t>Better to represent query terms using IN embeddings and document terms using OUT embeddings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9304"/>
          <a:stretch/>
        </p:blipFill>
        <p:spPr>
          <a:xfrm>
            <a:off x="1370012" y="2278223"/>
            <a:ext cx="9448800" cy="1795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F1F7C-46F7-4A2C-953D-3AA179D19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4782109"/>
            <a:ext cx="4724400" cy="1895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23D8C9-50FC-4E33-8657-4F7E54C487D7}"/>
              </a:ext>
            </a:extLst>
          </p:cNvPr>
          <p:cNvSpPr txBox="1"/>
          <p:nvPr/>
        </p:nvSpPr>
        <p:spPr>
          <a:xfrm>
            <a:off x="1946293" y="5318366"/>
            <a:ext cx="3289797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dirty="0"/>
              <a:t>(Mitra et al., 2016)</a:t>
            </a:r>
          </a:p>
          <a:p>
            <a:r>
              <a:rPr lang="en-GB" dirty="0">
                <a:hlinkClick r:id="rId4"/>
              </a:rPr>
              <a:t>https://arxiv.org/abs/1602.01137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9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IN-OUT vs. IN-IN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898" r="19885" b="32437"/>
          <a:stretch/>
        </p:blipFill>
        <p:spPr>
          <a:xfrm>
            <a:off x="7739854" y="977566"/>
            <a:ext cx="2948423" cy="4813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7450"/>
          <a:stretch/>
        </p:blipFill>
        <p:spPr>
          <a:xfrm>
            <a:off x="1141410" y="2937961"/>
            <a:ext cx="5153025" cy="23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F45D58-7634-43F0-AE9A-1F24E6F9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2605939"/>
          </a:xfrm>
        </p:spPr>
        <p:txBody>
          <a:bodyPr/>
          <a:lstStyle/>
          <a:p>
            <a:r>
              <a:rPr lang="en-US" sz="4800" dirty="0"/>
              <a:t>Get the data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E2BBB7-7C32-4F27-843B-87283D820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IN+OUT Embeddings for 2.7M words trained on 600M+ Bing queries</a:t>
            </a:r>
          </a:p>
          <a:p>
            <a:r>
              <a:rPr lang="en-GB" sz="2400" dirty="0">
                <a:hlinkClick r:id="rId2"/>
              </a:rPr>
              <a:t>https://www.microsoft.com/en-us/download/details.aspx?id=52597</a:t>
            </a:r>
            <a:endParaRPr lang="en-GB" sz="2400" dirty="0"/>
          </a:p>
        </p:txBody>
      </p:sp>
      <p:sp>
        <p:nvSpPr>
          <p:cNvPr id="10" name="Rectangle: Rounded Corners 9">
            <a:hlinkClick r:id="rId2"/>
            <a:extLst>
              <a:ext uri="{FF2B5EF4-FFF2-40B4-BE49-F238E27FC236}">
                <a16:creationId xmlns:a16="http://schemas.microsoft.com/office/drawing/2014/main" id="{DC984383-6C83-4230-9886-DA63D11EB023}"/>
              </a:ext>
            </a:extLst>
          </p:cNvPr>
          <p:cNvSpPr/>
          <p:nvPr/>
        </p:nvSpPr>
        <p:spPr>
          <a:xfrm>
            <a:off x="2427632" y="2724837"/>
            <a:ext cx="7332014" cy="13137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Download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90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53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55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155" r="8348" b="-155"/>
          <a:stretch/>
        </p:blipFill>
        <p:spPr>
          <a:xfrm>
            <a:off x="-9525" y="721517"/>
            <a:ext cx="6253162" cy="6159580"/>
          </a:xfrm>
          <a:prstGeom prst="rect">
            <a:avLst/>
          </a:prstGeom>
        </p:spPr>
      </p:pic>
      <p:grpSp>
        <p:nvGrpSpPr>
          <p:cNvPr id="156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8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89" name="Group 8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0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47" name="Oval 146">
            <a:extLst>
              <a:ext uri="{FF2B5EF4-FFF2-40B4-BE49-F238E27FC236}">
                <a16:creationId xmlns:a16="http://schemas.microsoft.com/office/drawing/2014/main" id="{B8CE911B-B0BA-48F0-B14B-E7B38CF8416D}"/>
              </a:ext>
            </a:extLst>
          </p:cNvPr>
          <p:cNvSpPr/>
          <p:nvPr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EBF87CB4-1CBE-40ED-9B48-35494D0327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CDF99024-6291-48C2-8F9E-D7B5056001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  <p:sp>
        <p:nvSpPr>
          <p:cNvPr id="144" name="Title 5">
            <a:extLst>
              <a:ext uri="{FF2B5EF4-FFF2-40B4-BE49-F238E27FC236}">
                <a16:creationId xmlns:a16="http://schemas.microsoft.com/office/drawing/2014/main" id="{6336D441-53A4-4BED-B970-0CBE0C21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12" y="1122363"/>
            <a:ext cx="429018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cap="none" dirty="0">
                <a:solidFill>
                  <a:schemeClr val="tx2"/>
                </a:solidFill>
              </a:rPr>
              <a:t>Topic specific representations</a:t>
            </a:r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FAFBC21C-BC01-4A61-B208-59225FCFF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5702" y="3602038"/>
            <a:ext cx="4082297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6A4899-BB82-46D6-B282-BB29761B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topic-specific term representation useful?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AFD768-3DF0-45B0-8A0D-CAAE9B71E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2523539"/>
            <a:ext cx="5934511" cy="37086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/>
              <a:t>Terms can take different meanings in different context – global representations likely to be coarse and inappropriate under certain topics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Global model likely to focus more on learning accurate representations of popular terms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Often impractical to train on full corpus – without topic specific sampling important training instances may be ignored</a:t>
            </a: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AF100C-7FA7-4DDB-90CD-784DFB1DC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337" y="2249487"/>
            <a:ext cx="3652219" cy="35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102DD6BB-E877-484F-8047-C9D05A68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0"/>
            <a:ext cx="3856037" cy="1908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Topic-specific term embeddings for query expansion</a:t>
            </a:r>
            <a:endParaRPr lang="en-GB" sz="2800" dirty="0"/>
          </a:p>
        </p:txBody>
      </p:sp>
      <p:pic>
        <p:nvPicPr>
          <p:cNvPr id="6" name="Picture 5" descr="Woman, Human, User, Avatar, Female, Yellow">
            <a:extLst>
              <a:ext uri="{FF2B5EF4-FFF2-40B4-BE49-F238E27FC236}">
                <a16:creationId xmlns:a16="http://schemas.microsoft.com/office/drawing/2014/main" id="{29DA781B-B5C1-4EF6-8DEC-CC7334A8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66" y="1154814"/>
            <a:ext cx="571000" cy="72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ylinder 6">
            <a:extLst>
              <a:ext uri="{FF2B5EF4-FFF2-40B4-BE49-F238E27FC236}">
                <a16:creationId xmlns:a16="http://schemas.microsoft.com/office/drawing/2014/main" id="{1616A082-3731-4A68-AE4D-A77DAFE240FE}"/>
              </a:ext>
            </a:extLst>
          </p:cNvPr>
          <p:cNvSpPr/>
          <p:nvPr/>
        </p:nvSpPr>
        <p:spPr>
          <a:xfrm>
            <a:off x="10400775" y="901090"/>
            <a:ext cx="1062428" cy="116270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corpus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ABBEA6-F624-413D-9D57-6B6FD1E139E1}"/>
              </a:ext>
            </a:extLst>
          </p:cNvPr>
          <p:cNvGrpSpPr/>
          <p:nvPr/>
        </p:nvGrpSpPr>
        <p:grpSpPr>
          <a:xfrm>
            <a:off x="6165813" y="1301369"/>
            <a:ext cx="2246380" cy="365760"/>
            <a:chOff x="1859450" y="2971800"/>
            <a:chExt cx="2246380" cy="3657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924A97-533C-4A45-91C2-CD8DD86B0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92131" t="8214" r="769" b="10342"/>
            <a:stretch/>
          </p:blipFill>
          <p:spPr>
            <a:xfrm>
              <a:off x="3741159" y="2971804"/>
              <a:ext cx="364671" cy="35106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82854F-F5CB-4FF5-AC61-75BC3CB26B8E}"/>
                </a:ext>
              </a:extLst>
            </p:cNvPr>
            <p:cNvSpPr txBox="1"/>
            <p:nvPr/>
          </p:nvSpPr>
          <p:spPr>
            <a:xfrm>
              <a:off x="1859450" y="2971800"/>
              <a:ext cx="2246379" cy="3657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cut gasoline tax</a:t>
              </a:r>
              <a:endParaRPr lang="en-GB" sz="1400" b="1" dirty="0">
                <a:latin typeface="+mj-lt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41B82F-84ED-4E9A-BFA3-CBB99E12B1E4}"/>
              </a:ext>
            </a:extLst>
          </p:cNvPr>
          <p:cNvCxnSpPr>
            <a:cxnSpLocks/>
          </p:cNvCxnSpPr>
          <p:nvPr/>
        </p:nvCxnSpPr>
        <p:spPr>
          <a:xfrm>
            <a:off x="8616527" y="1476905"/>
            <a:ext cx="152871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Multidocument 17">
            <a:extLst>
              <a:ext uri="{FF2B5EF4-FFF2-40B4-BE49-F238E27FC236}">
                <a16:creationId xmlns:a16="http://schemas.microsoft.com/office/drawing/2014/main" id="{B75B62D7-7F59-4804-A55B-F1A03DB90570}"/>
              </a:ext>
            </a:extLst>
          </p:cNvPr>
          <p:cNvSpPr/>
          <p:nvPr/>
        </p:nvSpPr>
        <p:spPr>
          <a:xfrm>
            <a:off x="7318998" y="2063795"/>
            <a:ext cx="1093194" cy="79179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0ACFD1-8A8C-4840-9B29-658D06AEE635}"/>
              </a:ext>
            </a:extLst>
          </p:cNvPr>
          <p:cNvCxnSpPr>
            <a:cxnSpLocks/>
          </p:cNvCxnSpPr>
          <p:nvPr/>
        </p:nvCxnSpPr>
        <p:spPr>
          <a:xfrm flipH="1">
            <a:off x="8616527" y="1684125"/>
            <a:ext cx="1528714" cy="64530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DE2ED83C-A16A-485D-AD4D-5294BEFA2EE4}"/>
              </a:ext>
            </a:extLst>
          </p:cNvPr>
          <p:cNvSpPr/>
          <p:nvPr/>
        </p:nvSpPr>
        <p:spPr>
          <a:xfrm>
            <a:off x="7014576" y="3468151"/>
            <a:ext cx="1763700" cy="552185"/>
          </a:xfrm>
          <a:prstGeom prst="flowChartTerminator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topic-specific term embeddings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100E98-195B-49A9-9C71-511B1302E1C4}"/>
              </a:ext>
            </a:extLst>
          </p:cNvPr>
          <p:cNvGrpSpPr/>
          <p:nvPr/>
        </p:nvGrpSpPr>
        <p:grpSpPr>
          <a:xfrm>
            <a:off x="6165813" y="4814942"/>
            <a:ext cx="2772542" cy="688229"/>
            <a:chOff x="1859450" y="5690761"/>
            <a:chExt cx="2772542" cy="688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013425E-EF6B-4E55-953E-D8724B492874}"/>
                </a:ext>
              </a:extLst>
            </p:cNvPr>
            <p:cNvGrpSpPr/>
            <p:nvPr/>
          </p:nvGrpSpPr>
          <p:grpSpPr>
            <a:xfrm>
              <a:off x="1859450" y="5690761"/>
              <a:ext cx="2772542" cy="365760"/>
              <a:chOff x="1333288" y="2971799"/>
              <a:chExt cx="2772542" cy="36576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139C0AB-631F-484C-830C-42ECA41206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grayscl/>
              </a:blip>
              <a:srcRect l="92131" t="8214" r="769" b="10342"/>
              <a:stretch/>
            </p:blipFill>
            <p:spPr>
              <a:xfrm>
                <a:off x="3741159" y="2971804"/>
                <a:ext cx="364671" cy="351064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FB03A8-FF3F-4DD6-A910-FC50679595F3}"/>
                  </a:ext>
                </a:extLst>
              </p:cNvPr>
              <p:cNvSpPr txBox="1"/>
              <p:nvPr/>
            </p:nvSpPr>
            <p:spPr>
              <a:xfrm>
                <a:off x="1333288" y="2971799"/>
                <a:ext cx="2772542" cy="36576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cut gasoline tax deficit budget</a:t>
                </a:r>
                <a:endParaRPr lang="en-GB" sz="1400" b="1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079CA1-6525-4E20-9761-E197CA6E9E1A}"/>
                </a:ext>
              </a:extLst>
            </p:cNvPr>
            <p:cNvSpPr txBox="1"/>
            <p:nvPr/>
          </p:nvSpPr>
          <p:spPr>
            <a:xfrm>
              <a:off x="2499471" y="6071213"/>
              <a:ext cx="14924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expanded query</a:t>
              </a:r>
              <a:endParaRPr lang="en-GB" sz="1400" b="1" dirty="0">
                <a:latin typeface="+mj-lt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401009-8114-41A6-A547-DC9B7C83C20B}"/>
              </a:ext>
            </a:extLst>
          </p:cNvPr>
          <p:cNvCxnSpPr>
            <a:cxnSpLocks/>
          </p:cNvCxnSpPr>
          <p:nvPr/>
        </p:nvCxnSpPr>
        <p:spPr>
          <a:xfrm>
            <a:off x="7850727" y="2897282"/>
            <a:ext cx="0" cy="49290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42E783-91B5-43A1-AC09-52DD62298C21}"/>
              </a:ext>
            </a:extLst>
          </p:cNvPr>
          <p:cNvCxnSpPr>
            <a:cxnSpLocks/>
          </p:cNvCxnSpPr>
          <p:nvPr/>
        </p:nvCxnSpPr>
        <p:spPr>
          <a:xfrm>
            <a:off x="7874107" y="4096900"/>
            <a:ext cx="0" cy="49290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F748C70-8468-4613-99A8-79934643B0A2}"/>
              </a:ext>
            </a:extLst>
          </p:cNvPr>
          <p:cNvCxnSpPr>
            <a:cxnSpLocks/>
          </p:cNvCxnSpPr>
          <p:nvPr/>
        </p:nvCxnSpPr>
        <p:spPr>
          <a:xfrm flipV="1">
            <a:off x="8694463" y="2112353"/>
            <a:ext cx="1818583" cy="241367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Multidocument 37">
            <a:extLst>
              <a:ext uri="{FF2B5EF4-FFF2-40B4-BE49-F238E27FC236}">
                <a16:creationId xmlns:a16="http://schemas.microsoft.com/office/drawing/2014/main" id="{1D346BC0-890A-43FA-819D-4382D0751B53}"/>
              </a:ext>
            </a:extLst>
          </p:cNvPr>
          <p:cNvSpPr/>
          <p:nvPr/>
        </p:nvSpPr>
        <p:spPr>
          <a:xfrm>
            <a:off x="7327511" y="5689033"/>
            <a:ext cx="1093194" cy="79179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results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25161D35-4E73-46CE-97B0-960643D0F15B}"/>
              </a:ext>
            </a:extLst>
          </p:cNvPr>
          <p:cNvCxnSpPr>
            <a:cxnSpLocks/>
          </p:cNvCxnSpPr>
          <p:nvPr/>
        </p:nvCxnSpPr>
        <p:spPr>
          <a:xfrm rot="5400000">
            <a:off x="7888616" y="3050129"/>
            <a:ext cx="3901009" cy="2299717"/>
          </a:xfrm>
          <a:prstGeom prst="bentConnector3">
            <a:avLst>
              <a:gd name="adj1" fmla="val 100023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9BF37A0B-ECB2-4FD6-B331-BE07C3CCFC0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214366" y="3305904"/>
            <a:ext cx="4101389" cy="1587787"/>
          </a:xfrm>
          <a:prstGeom prst="bentConnector3">
            <a:avLst>
              <a:gd name="adj1" fmla="val 13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67CB8AB-9586-4CDA-AFAC-00690AB2816A}"/>
              </a:ext>
            </a:extLst>
          </p:cNvPr>
          <p:cNvSpPr txBox="1"/>
          <p:nvPr/>
        </p:nvSpPr>
        <p:spPr>
          <a:xfrm>
            <a:off x="6542752" y="919726"/>
            <a:ext cx="14924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query</a:t>
            </a:r>
            <a:endParaRPr lang="en-GB" sz="1400" b="1" dirty="0"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69604F-079D-4417-95D5-A8DE40DC5A55}"/>
              </a:ext>
            </a:extLst>
          </p:cNvPr>
          <p:cNvSpPr txBox="1"/>
          <p:nvPr/>
        </p:nvSpPr>
        <p:spPr>
          <a:xfrm>
            <a:off x="1317684" y="5211331"/>
            <a:ext cx="3289797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dirty="0"/>
              <a:t>(Diaz et al., 2015)</a:t>
            </a:r>
          </a:p>
          <a:p>
            <a:r>
              <a:rPr lang="en-GB" dirty="0">
                <a:hlinkClick r:id="rId5"/>
              </a:rPr>
              <a:t>http://anthology.aclweb.org/...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95D354FE-92F2-4DCE-9A38-9B5AE7C05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7701"/>
            <a:ext cx="4218529" cy="3373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/>
              <a:t>Use documents from first round of retrieval to learn a query-specific embedding space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/>
              <a:t>Use learnt embeddings to find related terms for query expansion for second round of retrieval</a:t>
            </a:r>
            <a:endParaRPr lang="en-GB" sz="18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8DF39F-32D3-4C6C-B881-B3CBFA5ABB66}"/>
              </a:ext>
            </a:extLst>
          </p:cNvPr>
          <p:cNvCxnSpPr>
            <a:cxnSpLocks/>
          </p:cNvCxnSpPr>
          <p:nvPr/>
        </p:nvCxnSpPr>
        <p:spPr>
          <a:xfrm>
            <a:off x="6542752" y="1755228"/>
            <a:ext cx="0" cy="283457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05C20E9-D811-4464-B096-5802D6712F81}"/>
              </a:ext>
            </a:extLst>
          </p:cNvPr>
          <p:cNvGrpSpPr/>
          <p:nvPr/>
        </p:nvGrpSpPr>
        <p:grpSpPr>
          <a:xfrm>
            <a:off x="1728619" y="1062543"/>
            <a:ext cx="3289799" cy="5170216"/>
            <a:chOff x="6327685" y="987425"/>
            <a:chExt cx="3883205" cy="57122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364EFF3-358C-4529-9C09-10C040716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7685" y="987425"/>
              <a:ext cx="3883205" cy="238002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ABF37A-6DF1-4A76-AF4F-438348B9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5513" y="3963194"/>
              <a:ext cx="3875377" cy="2372200"/>
            </a:xfrm>
            <a:prstGeom prst="rect">
              <a:avLst/>
            </a:prstGeom>
          </p:spPr>
        </p:pic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B10297CE-4A6B-4B17-918C-6EEDDB8A4FDE}"/>
                </a:ext>
              </a:extLst>
            </p:cNvPr>
            <p:cNvSpPr txBox="1">
              <a:spLocks/>
            </p:cNvSpPr>
            <p:nvPr/>
          </p:nvSpPr>
          <p:spPr>
            <a:xfrm>
              <a:off x="7723422" y="3367454"/>
              <a:ext cx="1091730" cy="3642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2000" dirty="0"/>
                <a:t>global</a:t>
              </a:r>
            </a:p>
          </p:txBody>
        </p:sp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BF5425EB-4148-4062-B31A-076EAD36136F}"/>
                </a:ext>
              </a:extLst>
            </p:cNvPr>
            <p:cNvSpPr txBox="1">
              <a:spLocks/>
            </p:cNvSpPr>
            <p:nvPr/>
          </p:nvSpPr>
          <p:spPr>
            <a:xfrm>
              <a:off x="7723422" y="6335394"/>
              <a:ext cx="1091730" cy="3642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2000" dirty="0"/>
                <a:t>local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7DF4D73-9D19-4F9F-B017-27BD9E4F7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760" y="1309651"/>
            <a:ext cx="4440470" cy="2236779"/>
          </a:xfrm>
          <a:prstGeom prst="rect">
            <a:avLst/>
          </a:prstGeom>
        </p:spPr>
      </p:pic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7BF70BCE-200E-4D89-8EBE-0D4E0901C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161" y="4721806"/>
            <a:ext cx="4721960" cy="143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7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67BD7-C415-4670-A456-3FD2BF96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idea of learning (or updating) representations at runtime may be applicable in the context of AI approaches to solving other more complex tasks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BA270B-1C7E-45C0-B764-07D0B1C604D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720644" y="3801563"/>
            <a:ext cx="8752299" cy="548968"/>
          </a:xfrm>
        </p:spPr>
        <p:txBody>
          <a:bodyPr>
            <a:normAutofit/>
          </a:bodyPr>
          <a:lstStyle/>
          <a:p>
            <a:r>
              <a:rPr lang="en-US" sz="2000" dirty="0"/>
              <a:t>For IR, in practice…</a:t>
            </a:r>
            <a:endParaRPr lang="en-GB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336B5-CA68-45BB-9FDB-BF10F2E94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We can pre-train k (≈ millions of) different embedding spaces and pick the most appropriate representation at runtime without re-training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60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90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53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55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155" r="8348" b="-155"/>
          <a:stretch/>
        </p:blipFill>
        <p:spPr>
          <a:xfrm>
            <a:off x="-9525" y="721517"/>
            <a:ext cx="6253162" cy="6159580"/>
          </a:xfrm>
          <a:prstGeom prst="rect">
            <a:avLst/>
          </a:prstGeom>
        </p:spPr>
      </p:pic>
      <p:grpSp>
        <p:nvGrpSpPr>
          <p:cNvPr id="156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8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89" name="Group 8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0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47" name="Oval 146">
            <a:extLst>
              <a:ext uri="{FF2B5EF4-FFF2-40B4-BE49-F238E27FC236}">
                <a16:creationId xmlns:a16="http://schemas.microsoft.com/office/drawing/2014/main" id="{B8CE911B-B0BA-48F0-B14B-E7B38CF8416D}"/>
              </a:ext>
            </a:extLst>
          </p:cNvPr>
          <p:cNvSpPr/>
          <p:nvPr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EBF87CB4-1CBE-40ED-9B48-35494D0327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CDF99024-6291-48C2-8F9E-D7B5056001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  <p:sp>
        <p:nvSpPr>
          <p:cNvPr id="144" name="Title 5">
            <a:extLst>
              <a:ext uri="{FF2B5EF4-FFF2-40B4-BE49-F238E27FC236}">
                <a16:creationId xmlns:a16="http://schemas.microsoft.com/office/drawing/2014/main" id="{6336D441-53A4-4BED-B970-0CBE0C21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12" y="1122363"/>
            <a:ext cx="429018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cap="none" dirty="0">
                <a:solidFill>
                  <a:schemeClr val="tx2"/>
                </a:solidFill>
              </a:rPr>
              <a:t>Dealing with rare concepts and terms</a:t>
            </a:r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FAFBC21C-BC01-4A61-B208-59225FCFF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5702" y="3602038"/>
            <a:ext cx="4082297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90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53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55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155" r="8348" b="-155"/>
          <a:stretch/>
        </p:blipFill>
        <p:spPr>
          <a:xfrm>
            <a:off x="-9525" y="721517"/>
            <a:ext cx="6253162" cy="6159580"/>
          </a:xfrm>
          <a:prstGeom prst="rect">
            <a:avLst/>
          </a:prstGeom>
        </p:spPr>
      </p:pic>
      <p:grpSp>
        <p:nvGrpSpPr>
          <p:cNvPr id="156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8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89" name="Group 8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0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5112" y="1122363"/>
            <a:ext cx="4052887" cy="8794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Today’s topics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615112" y="2619375"/>
            <a:ext cx="5230816" cy="38917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cap="none" dirty="0">
                <a:solidFill>
                  <a:schemeClr val="tx2"/>
                </a:solidFill>
              </a:rPr>
              <a:t>Information Retrieval (IR) tasks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cap="none" dirty="0">
                <a:solidFill>
                  <a:schemeClr val="tx2"/>
                </a:solidFill>
              </a:rPr>
              <a:t>Representation learning for IR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cap="none" dirty="0">
                <a:solidFill>
                  <a:schemeClr val="tx2"/>
                </a:solidFill>
              </a:rPr>
              <a:t>Topic specific representations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cap="none" dirty="0">
                <a:solidFill>
                  <a:schemeClr val="tx2"/>
                </a:solidFill>
              </a:rPr>
              <a:t>Dealing with rare concepts/terms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8CE911B-B0BA-48F0-B14B-E7B38CF8416D}"/>
              </a:ext>
            </a:extLst>
          </p:cNvPr>
          <p:cNvSpPr/>
          <p:nvPr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EBF87CB4-1CBE-40ED-9B48-35494D0327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CDF99024-6291-48C2-8F9E-D7B5056001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089648" y="4697370"/>
            <a:ext cx="4397273" cy="10433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1076272" y="4694625"/>
            <a:ext cx="4534562" cy="10433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queries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935597" y="2125974"/>
            <a:ext cx="4832713" cy="82391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0" cap="none" dirty="0">
                <a:latin typeface="+mj-lt"/>
              </a:rPr>
              <a:t>Query: “</a:t>
            </a:r>
            <a:r>
              <a:rPr lang="en-US" sz="2000" b="0" cap="none" dirty="0" err="1">
                <a:latin typeface="+mj-lt"/>
              </a:rPr>
              <a:t>pekarovic</a:t>
            </a:r>
            <a:r>
              <a:rPr lang="en-US" sz="2000" b="0" cap="none" dirty="0">
                <a:latin typeface="+mj-lt"/>
              </a:rPr>
              <a:t> land company”</a:t>
            </a:r>
            <a:endParaRPr lang="en-GB" sz="2000" b="0" cap="none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093072" y="2851269"/>
            <a:ext cx="4517762" cy="33233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Hard to learn good representation for rare term </a:t>
            </a:r>
            <a:r>
              <a:rPr lang="en-US" sz="2000" i="1" dirty="0" err="1"/>
              <a:t>pekarovic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But easy to estimate relevance based on patterns of exact matches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 dirty="0"/>
              <a:t>Proposal</a:t>
            </a:r>
            <a:r>
              <a:rPr lang="en-US" sz="2000" dirty="0"/>
              <a:t>: Learn a neural model to estimate relevance from patterns of exact matches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860030" y="2125974"/>
            <a:ext cx="4856513" cy="823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2000" b="0" cap="none" dirty="0">
                <a:latin typeface="+mj-lt"/>
              </a:rPr>
              <a:t>Query: “what channel </a:t>
            </a:r>
            <a:r>
              <a:rPr lang="en-GB" sz="2000" b="0" cap="none" dirty="0" err="1">
                <a:latin typeface="+mj-lt"/>
              </a:rPr>
              <a:t>seahawks</a:t>
            </a:r>
            <a:r>
              <a:rPr lang="en-GB" sz="2000" b="0" cap="none" dirty="0">
                <a:latin typeface="+mj-lt"/>
              </a:rPr>
              <a:t> on today”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7089649" y="2851269"/>
            <a:ext cx="4397273" cy="33233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Target document likely contains </a:t>
            </a:r>
            <a:r>
              <a:rPr lang="en-US" sz="2000" i="1" dirty="0"/>
              <a:t>ESPN</a:t>
            </a:r>
            <a:r>
              <a:rPr lang="en-US" sz="2000" dirty="0"/>
              <a:t> or </a:t>
            </a:r>
            <a:r>
              <a:rPr lang="en-US" sz="2000" i="1" dirty="0"/>
              <a:t>sky sports</a:t>
            </a:r>
            <a:r>
              <a:rPr lang="en-US" sz="2000" dirty="0"/>
              <a:t> instead of </a:t>
            </a:r>
            <a:r>
              <a:rPr lang="en-US" sz="2000" i="1" dirty="0"/>
              <a:t>channel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An embedding model can associate </a:t>
            </a:r>
            <a:r>
              <a:rPr lang="en-US" sz="2000" i="1" dirty="0"/>
              <a:t>ESPN</a:t>
            </a:r>
            <a:r>
              <a:rPr lang="en-US" sz="2000" dirty="0"/>
              <a:t> in document to </a:t>
            </a:r>
            <a:r>
              <a:rPr lang="en-US" sz="2000" i="1" dirty="0"/>
              <a:t>channel </a:t>
            </a:r>
            <a:r>
              <a:rPr lang="en-US" sz="2000" dirty="0"/>
              <a:t>in query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 dirty="0"/>
              <a:t>Proposal</a:t>
            </a:r>
            <a:r>
              <a:rPr lang="en-US" sz="2000" dirty="0"/>
              <a:t>: Learn embeddings of text and match query with document in the embedding space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813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The Duet architecture</a:t>
            </a:r>
            <a:endParaRPr lang="en-GB" sz="4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2303878"/>
            <a:ext cx="4218529" cy="38670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Linear combination of two models trained jointly on labelled query-document pairs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Local model operates on lexical interaction matrix, while Distributed model projects text into embedding space and estimates match</a:t>
            </a:r>
            <a:endParaRPr lang="en-GB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89" y="3024713"/>
            <a:ext cx="3215725" cy="46543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FB2E00-214A-4829-9BB1-D44A4C14701F}"/>
              </a:ext>
            </a:extLst>
          </p:cNvPr>
          <p:cNvGrpSpPr/>
          <p:nvPr/>
        </p:nvGrpSpPr>
        <p:grpSpPr>
          <a:xfrm>
            <a:off x="5413930" y="1308306"/>
            <a:ext cx="6585184" cy="4862617"/>
            <a:chOff x="5232178" y="879134"/>
            <a:chExt cx="6585184" cy="4862617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56226A61-E281-49A5-9A42-A46A33A5E704}"/>
                </a:ext>
              </a:extLst>
            </p:cNvPr>
            <p:cNvSpPr/>
            <p:nvPr/>
          </p:nvSpPr>
          <p:spPr>
            <a:xfrm>
              <a:off x="8711467" y="1685047"/>
              <a:ext cx="3105895" cy="4056704"/>
            </a:xfrm>
            <a:prstGeom prst="roundRect">
              <a:avLst>
                <a:gd name="adj" fmla="val 4332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FB3951D0-E440-4FF9-841B-AE1BB92B439A}"/>
                </a:ext>
              </a:extLst>
            </p:cNvPr>
            <p:cNvSpPr/>
            <p:nvPr/>
          </p:nvSpPr>
          <p:spPr>
            <a:xfrm>
              <a:off x="5232178" y="1684578"/>
              <a:ext cx="3105895" cy="4056704"/>
            </a:xfrm>
            <a:prstGeom prst="roundRect">
              <a:avLst>
                <a:gd name="adj" fmla="val 4332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8FF2848-6C79-4A66-9C1F-B3CE49F6D9C1}"/>
                </a:ext>
              </a:extLst>
            </p:cNvPr>
            <p:cNvSpPr/>
            <p:nvPr/>
          </p:nvSpPr>
          <p:spPr>
            <a:xfrm>
              <a:off x="5372265" y="1231578"/>
              <a:ext cx="6305014" cy="276778"/>
            </a:xfrm>
            <a:prstGeom prst="rect">
              <a:avLst/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Sum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3" name="Rounded Rectangle 50">
              <a:extLst>
                <a:ext uri="{FF2B5EF4-FFF2-40B4-BE49-F238E27FC236}">
                  <a16:creationId xmlns:a16="http://schemas.microsoft.com/office/drawing/2014/main" id="{2323B3AB-F1D3-4C8B-BB3D-C039B6818040}"/>
                </a:ext>
              </a:extLst>
            </p:cNvPr>
            <p:cNvSpPr/>
            <p:nvPr/>
          </p:nvSpPr>
          <p:spPr>
            <a:xfrm>
              <a:off x="5372266" y="4777168"/>
              <a:ext cx="1243055" cy="38976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Query text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6D5DC1B-04BF-4C46-8FD0-9690241D78DC}"/>
                </a:ext>
              </a:extLst>
            </p:cNvPr>
            <p:cNvSpPr/>
            <p:nvPr/>
          </p:nvSpPr>
          <p:spPr>
            <a:xfrm>
              <a:off x="5372266" y="3864955"/>
              <a:ext cx="1243055" cy="559767"/>
            </a:xfrm>
            <a:prstGeom prst="rect">
              <a:avLst/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Generate query term vector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CF78C14-220C-4522-AE6B-6CDDDEC883C7}"/>
                </a:ext>
              </a:extLst>
            </p:cNvPr>
            <p:cNvCxnSpPr>
              <a:stCxn id="93" idx="0"/>
              <a:endCxn id="94" idx="2"/>
            </p:cNvCxnSpPr>
            <p:nvPr/>
          </p:nvCxnSpPr>
          <p:spPr>
            <a:xfrm flipH="1" flipV="1">
              <a:off x="5993794" y="4424722"/>
              <a:ext cx="1" cy="3524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96" name="Rounded Rectangle 53">
              <a:extLst>
                <a:ext uri="{FF2B5EF4-FFF2-40B4-BE49-F238E27FC236}">
                  <a16:creationId xmlns:a16="http://schemas.microsoft.com/office/drawing/2014/main" id="{83770317-2F48-40D2-8E7C-2E327E53AA87}"/>
                </a:ext>
              </a:extLst>
            </p:cNvPr>
            <p:cNvSpPr/>
            <p:nvPr/>
          </p:nvSpPr>
          <p:spPr>
            <a:xfrm>
              <a:off x="6954936" y="4777168"/>
              <a:ext cx="1243055" cy="38976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Doc text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9102CE1-9A45-4ED9-BA9A-37A746CAFF2A}"/>
                </a:ext>
              </a:extLst>
            </p:cNvPr>
            <p:cNvSpPr/>
            <p:nvPr/>
          </p:nvSpPr>
          <p:spPr>
            <a:xfrm>
              <a:off x="6954935" y="3864955"/>
              <a:ext cx="1243055" cy="559767"/>
            </a:xfrm>
            <a:prstGeom prst="rect">
              <a:avLst/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Generate doc term vector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F524C61-7FE3-414A-80BE-115E65DE26D9}"/>
                </a:ext>
              </a:extLst>
            </p:cNvPr>
            <p:cNvCxnSpPr>
              <a:stCxn id="96" idx="0"/>
              <a:endCxn id="97" idx="2"/>
            </p:cNvCxnSpPr>
            <p:nvPr/>
          </p:nvCxnSpPr>
          <p:spPr>
            <a:xfrm flipH="1" flipV="1">
              <a:off x="7576463" y="4424722"/>
              <a:ext cx="1" cy="3524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9B0EF2F-D7C6-4389-9675-A358013D8E97}"/>
                </a:ext>
              </a:extLst>
            </p:cNvPr>
            <p:cNvCxnSpPr>
              <a:stCxn id="94" idx="0"/>
              <a:endCxn id="103" idx="2"/>
            </p:cNvCxnSpPr>
            <p:nvPr/>
          </p:nvCxnSpPr>
          <p:spPr>
            <a:xfrm flipV="1">
              <a:off x="5993794" y="3519483"/>
              <a:ext cx="0" cy="34547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F51A015-7F0A-43FD-B78D-3F57B0F4BFC0}"/>
                </a:ext>
              </a:extLst>
            </p:cNvPr>
            <p:cNvCxnSpPr>
              <a:stCxn id="97" idx="0"/>
              <a:endCxn id="105" idx="2"/>
            </p:cNvCxnSpPr>
            <p:nvPr/>
          </p:nvCxnSpPr>
          <p:spPr>
            <a:xfrm flipV="1">
              <a:off x="7576463" y="3519483"/>
              <a:ext cx="0" cy="34547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0530D67-3D86-4B62-9F46-F752DE6D9EFA}"/>
                </a:ext>
              </a:extLst>
            </p:cNvPr>
            <p:cNvSpPr/>
            <p:nvPr/>
          </p:nvSpPr>
          <p:spPr>
            <a:xfrm>
              <a:off x="5372266" y="2474939"/>
              <a:ext cx="2825724" cy="276778"/>
            </a:xfrm>
            <a:prstGeom prst="rect">
              <a:avLst/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Generate interaction matrix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B4B45EB-82BE-428D-804D-ED67ADFE2FC1}"/>
                </a:ext>
              </a:extLst>
            </p:cNvPr>
            <p:cNvCxnSpPr>
              <a:stCxn id="101" idx="0"/>
            </p:cNvCxnSpPr>
            <p:nvPr/>
          </p:nvCxnSpPr>
          <p:spPr>
            <a:xfrm flipH="1" flipV="1">
              <a:off x="6785127" y="2122494"/>
              <a:ext cx="1" cy="3524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03" name="Rounded Rectangle 62">
              <a:extLst>
                <a:ext uri="{FF2B5EF4-FFF2-40B4-BE49-F238E27FC236}">
                  <a16:creationId xmlns:a16="http://schemas.microsoft.com/office/drawing/2014/main" id="{C72D58A4-C74F-4378-9B20-F525144499C8}"/>
                </a:ext>
              </a:extLst>
            </p:cNvPr>
            <p:cNvSpPr/>
            <p:nvPr/>
          </p:nvSpPr>
          <p:spPr>
            <a:xfrm>
              <a:off x="5372266" y="3129720"/>
              <a:ext cx="1243055" cy="38976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Query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term vector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5AF5512-B8F0-4B06-BEE0-F6F0CA75FE83}"/>
                </a:ext>
              </a:extLst>
            </p:cNvPr>
            <p:cNvCxnSpPr>
              <a:stCxn id="103" idx="0"/>
            </p:cNvCxnSpPr>
            <p:nvPr/>
          </p:nvCxnSpPr>
          <p:spPr>
            <a:xfrm flipH="1" flipV="1">
              <a:off x="5993793" y="2777275"/>
              <a:ext cx="1" cy="3524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05" name="Rounded Rectangle 64">
              <a:extLst>
                <a:ext uri="{FF2B5EF4-FFF2-40B4-BE49-F238E27FC236}">
                  <a16:creationId xmlns:a16="http://schemas.microsoft.com/office/drawing/2014/main" id="{10D34C35-6CA5-4A47-A1FE-CAEE93C0877A}"/>
                </a:ext>
              </a:extLst>
            </p:cNvPr>
            <p:cNvSpPr/>
            <p:nvPr/>
          </p:nvSpPr>
          <p:spPr>
            <a:xfrm>
              <a:off x="6954935" y="3129720"/>
              <a:ext cx="1243055" cy="38976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Doc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term vector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B1DA776-7E7A-4C67-8E48-3C7F1101FA48}"/>
                </a:ext>
              </a:extLst>
            </p:cNvPr>
            <p:cNvCxnSpPr>
              <a:stCxn id="105" idx="0"/>
            </p:cNvCxnSpPr>
            <p:nvPr/>
          </p:nvCxnSpPr>
          <p:spPr>
            <a:xfrm flipH="1" flipV="1">
              <a:off x="7576462" y="2777275"/>
              <a:ext cx="1" cy="3524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7CD7961-48EC-47E0-B07B-0D6B2DA083BB}"/>
                </a:ext>
              </a:extLst>
            </p:cNvPr>
            <p:cNvSpPr txBox="1"/>
            <p:nvPr/>
          </p:nvSpPr>
          <p:spPr>
            <a:xfrm>
              <a:off x="5372265" y="5371949"/>
              <a:ext cx="282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Local model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7DC2E6C-FE27-4AC3-9070-EE730220E2DC}"/>
                </a:ext>
              </a:extLst>
            </p:cNvPr>
            <p:cNvSpPr/>
            <p:nvPr/>
          </p:nvSpPr>
          <p:spPr>
            <a:xfrm>
              <a:off x="5372265" y="1860801"/>
              <a:ext cx="2825724" cy="276778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Fully connected layers for matching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E3FFB574-DA73-4E76-9C50-8B0AEA0503BD}"/>
                </a:ext>
              </a:extLst>
            </p:cNvPr>
            <p:cNvCxnSpPr>
              <a:stCxn id="108" idx="0"/>
            </p:cNvCxnSpPr>
            <p:nvPr/>
          </p:nvCxnSpPr>
          <p:spPr>
            <a:xfrm flipH="1" flipV="1">
              <a:off x="6785126" y="1508356"/>
              <a:ext cx="1" cy="3524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10" name="Rounded Rectangle 33">
              <a:extLst>
                <a:ext uri="{FF2B5EF4-FFF2-40B4-BE49-F238E27FC236}">
                  <a16:creationId xmlns:a16="http://schemas.microsoft.com/office/drawing/2014/main" id="{65B1BC28-A955-4CF8-95CF-0BBE94229497}"/>
                </a:ext>
              </a:extLst>
            </p:cNvPr>
            <p:cNvSpPr/>
            <p:nvPr/>
          </p:nvSpPr>
          <p:spPr>
            <a:xfrm>
              <a:off x="8851554" y="4738359"/>
              <a:ext cx="1243055" cy="38976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Query text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ED6DF17-73DE-485F-A911-0923A3057573}"/>
                </a:ext>
              </a:extLst>
            </p:cNvPr>
            <p:cNvSpPr/>
            <p:nvPr/>
          </p:nvSpPr>
          <p:spPr>
            <a:xfrm>
              <a:off x="8851554" y="3826146"/>
              <a:ext cx="1243055" cy="559767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Generate query embedding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1BA74D06-F161-4035-BE1E-599F3AA1AC8B}"/>
                </a:ext>
              </a:extLst>
            </p:cNvPr>
            <p:cNvCxnSpPr>
              <a:stCxn id="110" idx="0"/>
              <a:endCxn id="111" idx="2"/>
            </p:cNvCxnSpPr>
            <p:nvPr/>
          </p:nvCxnSpPr>
          <p:spPr>
            <a:xfrm flipH="1" flipV="1">
              <a:off x="9473082" y="4385914"/>
              <a:ext cx="1" cy="3524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13" name="Rounded Rectangle 36">
              <a:extLst>
                <a:ext uri="{FF2B5EF4-FFF2-40B4-BE49-F238E27FC236}">
                  <a16:creationId xmlns:a16="http://schemas.microsoft.com/office/drawing/2014/main" id="{ADF464A9-27EC-456B-B39B-7B02A53B4A1A}"/>
                </a:ext>
              </a:extLst>
            </p:cNvPr>
            <p:cNvSpPr/>
            <p:nvPr/>
          </p:nvSpPr>
          <p:spPr>
            <a:xfrm>
              <a:off x="10434224" y="4738359"/>
              <a:ext cx="1243055" cy="38976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Doc text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715001A-DB8F-400B-AAF7-1E05DC906B6A}"/>
                </a:ext>
              </a:extLst>
            </p:cNvPr>
            <p:cNvSpPr/>
            <p:nvPr/>
          </p:nvSpPr>
          <p:spPr>
            <a:xfrm>
              <a:off x="10434223" y="3826146"/>
              <a:ext cx="1243055" cy="559767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Generate doc embedding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BD2418A-7084-4158-A69C-88C7551E2E93}"/>
                </a:ext>
              </a:extLst>
            </p:cNvPr>
            <p:cNvCxnSpPr>
              <a:stCxn id="113" idx="0"/>
              <a:endCxn id="114" idx="2"/>
            </p:cNvCxnSpPr>
            <p:nvPr/>
          </p:nvCxnSpPr>
          <p:spPr>
            <a:xfrm flipH="1" flipV="1">
              <a:off x="11055751" y="4385914"/>
              <a:ext cx="1" cy="3524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1C6D2E6-FFE1-47CF-AC0E-24FFBFFBB27E}"/>
                </a:ext>
              </a:extLst>
            </p:cNvPr>
            <p:cNvSpPr/>
            <p:nvPr/>
          </p:nvSpPr>
          <p:spPr>
            <a:xfrm>
              <a:off x="8851554" y="2457152"/>
              <a:ext cx="2825724" cy="276778"/>
            </a:xfrm>
            <a:prstGeom prst="rect">
              <a:avLst/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Hadamard product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0822836C-CB38-4C3C-B72A-CFC8C535EF76}"/>
                </a:ext>
              </a:extLst>
            </p:cNvPr>
            <p:cNvCxnSpPr>
              <a:stCxn id="111" idx="0"/>
              <a:endCxn id="120" idx="2"/>
            </p:cNvCxnSpPr>
            <p:nvPr/>
          </p:nvCxnSpPr>
          <p:spPr>
            <a:xfrm flipV="1">
              <a:off x="9473082" y="3480675"/>
              <a:ext cx="0" cy="34547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ACA534B-D383-4DFE-A1ED-A183B7F6CDF0}"/>
                </a:ext>
              </a:extLst>
            </p:cNvPr>
            <p:cNvCxnSpPr>
              <a:stCxn id="114" idx="0"/>
              <a:endCxn id="122" idx="2"/>
            </p:cNvCxnSpPr>
            <p:nvPr/>
          </p:nvCxnSpPr>
          <p:spPr>
            <a:xfrm flipV="1">
              <a:off x="11055751" y="3480675"/>
              <a:ext cx="0" cy="34547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E13190D-B13A-4112-BEBF-87AF5CBEE556}"/>
                </a:ext>
              </a:extLst>
            </p:cNvPr>
            <p:cNvCxnSpPr>
              <a:stCxn id="116" idx="0"/>
            </p:cNvCxnSpPr>
            <p:nvPr/>
          </p:nvCxnSpPr>
          <p:spPr>
            <a:xfrm flipV="1">
              <a:off x="10264417" y="2121833"/>
              <a:ext cx="0" cy="33531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20" name="Rounded Rectangle 45">
              <a:extLst>
                <a:ext uri="{FF2B5EF4-FFF2-40B4-BE49-F238E27FC236}">
                  <a16:creationId xmlns:a16="http://schemas.microsoft.com/office/drawing/2014/main" id="{53633B3F-16E5-4E55-8C31-D68A66325FCA}"/>
                </a:ext>
              </a:extLst>
            </p:cNvPr>
            <p:cNvSpPr/>
            <p:nvPr/>
          </p:nvSpPr>
          <p:spPr>
            <a:xfrm>
              <a:off x="8851554" y="3090911"/>
              <a:ext cx="1243055" cy="38976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Query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embedding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5FE7D46-3D6E-490E-A79A-25D8CA74D4E5}"/>
                </a:ext>
              </a:extLst>
            </p:cNvPr>
            <p:cNvCxnSpPr>
              <a:stCxn id="120" idx="0"/>
            </p:cNvCxnSpPr>
            <p:nvPr/>
          </p:nvCxnSpPr>
          <p:spPr>
            <a:xfrm flipH="1" flipV="1">
              <a:off x="9473081" y="2738467"/>
              <a:ext cx="1" cy="3524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22" name="Rounded Rectangle 47">
              <a:extLst>
                <a:ext uri="{FF2B5EF4-FFF2-40B4-BE49-F238E27FC236}">
                  <a16:creationId xmlns:a16="http://schemas.microsoft.com/office/drawing/2014/main" id="{4819CC19-71AA-48AA-947B-60639B8C01D4}"/>
                </a:ext>
              </a:extLst>
            </p:cNvPr>
            <p:cNvSpPr/>
            <p:nvPr/>
          </p:nvSpPr>
          <p:spPr>
            <a:xfrm>
              <a:off x="10434223" y="3090911"/>
              <a:ext cx="1243055" cy="38976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ysClr val="window" lastClr="FFFFFF">
                    <a:tint val="93000"/>
                    <a:satMod val="150000"/>
                    <a:shade val="98000"/>
                    <a:lumMod val="102000"/>
                  </a:sysClr>
                </a:gs>
                <a:gs pos="50000">
                  <a:sysClr val="window" lastClr="FFFFFF">
                    <a:tint val="98000"/>
                    <a:satMod val="130000"/>
                    <a:shade val="90000"/>
                    <a:lumMod val="103000"/>
                  </a:sysClr>
                </a:gs>
                <a:gs pos="100000">
                  <a:sysClr val="window" lastClr="FFFFFF">
                    <a:shade val="63000"/>
                    <a:satMod val="120000"/>
                  </a:sys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Doc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embedding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22727BE6-C52F-4559-BADE-8B2F9D20ED79}"/>
                </a:ext>
              </a:extLst>
            </p:cNvPr>
            <p:cNvCxnSpPr>
              <a:stCxn id="122" idx="0"/>
            </p:cNvCxnSpPr>
            <p:nvPr/>
          </p:nvCxnSpPr>
          <p:spPr>
            <a:xfrm flipH="1" flipV="1">
              <a:off x="11055750" y="2738467"/>
              <a:ext cx="1" cy="3524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DCAB423-8BA7-478E-A5E2-4F906E8ACA3A}"/>
                </a:ext>
              </a:extLst>
            </p:cNvPr>
            <p:cNvSpPr txBox="1"/>
            <p:nvPr/>
          </p:nvSpPr>
          <p:spPr>
            <a:xfrm>
              <a:off x="8851554" y="5354163"/>
              <a:ext cx="282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Distributed model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0B946D7-B324-401A-9B06-08E48F906F4C}"/>
                </a:ext>
              </a:extLst>
            </p:cNvPr>
            <p:cNvSpPr/>
            <p:nvPr/>
          </p:nvSpPr>
          <p:spPr>
            <a:xfrm>
              <a:off x="8851553" y="1843014"/>
              <a:ext cx="2825724" cy="276778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Fully connected layers for matching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8F14701C-8FE6-4B62-92D0-5C1C63A30263}"/>
                </a:ext>
              </a:extLst>
            </p:cNvPr>
            <p:cNvCxnSpPr>
              <a:stCxn id="125" idx="0"/>
            </p:cNvCxnSpPr>
            <p:nvPr/>
          </p:nvCxnSpPr>
          <p:spPr>
            <a:xfrm flipV="1">
              <a:off x="10264416" y="1507695"/>
              <a:ext cx="0" cy="33531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F091D1E-9982-48F2-A50E-465DB220A757}"/>
                </a:ext>
              </a:extLst>
            </p:cNvPr>
            <p:cNvCxnSpPr>
              <a:stCxn id="92" idx="0"/>
            </p:cNvCxnSpPr>
            <p:nvPr/>
          </p:nvCxnSpPr>
          <p:spPr>
            <a:xfrm flipV="1">
              <a:off x="8524772" y="879134"/>
              <a:ext cx="1" cy="35244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4E7B4B87-57FB-4324-9D6B-6F43D01D1848}"/>
              </a:ext>
            </a:extLst>
          </p:cNvPr>
          <p:cNvSpPr txBox="1"/>
          <p:nvPr/>
        </p:nvSpPr>
        <p:spPr>
          <a:xfrm>
            <a:off x="1189710" y="4818632"/>
            <a:ext cx="3387951" cy="1737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dirty="0"/>
              <a:t>(Mitra et al., 2017)</a:t>
            </a:r>
          </a:p>
          <a:p>
            <a:r>
              <a:rPr lang="en-US" dirty="0">
                <a:hlinkClick r:id="rId3"/>
              </a:rPr>
              <a:t>https://dl.acm.org/citation...</a:t>
            </a:r>
            <a:endParaRPr lang="en-US" dirty="0"/>
          </a:p>
          <a:p>
            <a:endParaRPr lang="en-US" dirty="0"/>
          </a:p>
          <a:p>
            <a:r>
              <a:rPr lang="en-US" dirty="0"/>
              <a:t>(Nanni et al., 2017)</a:t>
            </a:r>
          </a:p>
          <a:p>
            <a:r>
              <a:rPr lang="en-US" dirty="0">
                <a:hlinkClick r:id="rId4"/>
              </a:rPr>
              <a:t>https://dl.acm.org/citation...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importance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55714" y="4291551"/>
            <a:ext cx="4649783" cy="524555"/>
          </a:xfrm>
        </p:spPr>
        <p:txBody>
          <a:bodyPr/>
          <a:lstStyle/>
          <a:p>
            <a:pPr algn="ctr"/>
            <a:r>
              <a:rPr lang="en-US" dirty="0"/>
              <a:t>Local model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86503" y="4291551"/>
            <a:ext cx="4646602" cy="524555"/>
          </a:xfrm>
        </p:spPr>
        <p:txBody>
          <a:bodyPr/>
          <a:lstStyle/>
          <a:p>
            <a:pPr algn="ctr"/>
            <a:r>
              <a:rPr lang="en-US" dirty="0"/>
              <a:t>Distributed model</a:t>
            </a:r>
            <a:endParaRPr lang="en-GB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1413" y="2621642"/>
            <a:ext cx="4878387" cy="166990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15881"/>
            <a:ext cx="4875213" cy="1681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18252" y="5742149"/>
            <a:ext cx="415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Query: united states president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112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Local model: term interaction matrix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8886" y="2447743"/>
            <a:ext cx="5478312" cy="3107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542690" y="1825625"/>
                <a:ext cx="522701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0,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spcBef>
                    <a:spcPts val="2400"/>
                  </a:spcBef>
                  <a:buNone/>
                </a:pPr>
                <a:r>
                  <a:rPr lang="en-US" sz="2400" dirty="0"/>
                  <a:t>In relevant documents,</a:t>
                </a:r>
              </a:p>
              <a:p>
                <a:pPr>
                  <a:lnSpc>
                    <a:spcPct val="120000"/>
                  </a:lnSpc>
                  <a:buFont typeface="Segoe UI Semilight" panose="020B0402040204020203" pitchFamily="34" charset="0"/>
                  <a:buChar char="→"/>
                </a:pPr>
                <a:r>
                  <a:rPr lang="en-US" sz="2400" dirty="0"/>
                  <a:t>Many matches, typically clustered</a:t>
                </a:r>
              </a:p>
              <a:p>
                <a:pPr>
                  <a:lnSpc>
                    <a:spcPct val="120000"/>
                  </a:lnSpc>
                  <a:buFont typeface="Segoe UI Semilight" panose="020B0402040204020203" pitchFamily="34" charset="0"/>
                  <a:buChar char="→"/>
                </a:pPr>
                <a:r>
                  <a:rPr lang="en-US" sz="2400" dirty="0"/>
                  <a:t>Matches localized early in document</a:t>
                </a:r>
                <a:endParaRPr lang="en-GB" sz="2400" dirty="0"/>
              </a:p>
              <a:p>
                <a:pPr>
                  <a:lnSpc>
                    <a:spcPct val="120000"/>
                  </a:lnSpc>
                  <a:buFont typeface="Segoe UI Semilight" panose="020B0402040204020203" pitchFamily="34" charset="0"/>
                  <a:buChar char="→"/>
                </a:pPr>
                <a:r>
                  <a:rPr lang="en-US" sz="2400" dirty="0"/>
                  <a:t>Matches for all query terms</a:t>
                </a:r>
              </a:p>
              <a:p>
                <a:pPr>
                  <a:lnSpc>
                    <a:spcPct val="120000"/>
                  </a:lnSpc>
                  <a:buFont typeface="Segoe UI Semilight" panose="020B0402040204020203" pitchFamily="34" charset="0"/>
                  <a:buChar char="→"/>
                </a:pPr>
                <a:r>
                  <a:rPr lang="en-US" sz="2400" dirty="0"/>
                  <a:t>In-order (phrasal) matches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542690" y="1825625"/>
                <a:ext cx="5227017" cy="4351338"/>
              </a:xfrm>
              <a:blipFill>
                <a:blip r:embed="rId3"/>
                <a:stretch>
                  <a:fillRect l="-3147" b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9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model: estimating relevance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34" y="4364250"/>
            <a:ext cx="8100646" cy="20420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493887" y="6301906"/>
            <a:ext cx="281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←    document words    →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 rot="17167752">
            <a:off x="-457750" y="5221797"/>
            <a:ext cx="202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← query words →</a:t>
            </a:r>
            <a:endParaRPr lang="en-GB" sz="1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910660" y="3573535"/>
          <a:ext cx="35514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46">
                  <a:extLst>
                    <a:ext uri="{9D8B030D-6E8A-4147-A177-3AD203B41FA5}">
                      <a16:colId xmlns:a16="http://schemas.microsoft.com/office/drawing/2014/main" val="156151046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18089887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67176214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17023329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92871187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07473557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491529951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67975212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432522453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420767638"/>
                    </a:ext>
                  </a:extLst>
                </a:gridCol>
              </a:tblGrid>
              <a:tr h="1334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2678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991543" y="3649310"/>
          <a:ext cx="35514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46">
                  <a:extLst>
                    <a:ext uri="{9D8B030D-6E8A-4147-A177-3AD203B41FA5}">
                      <a16:colId xmlns:a16="http://schemas.microsoft.com/office/drawing/2014/main" val="156151046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18089887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67176214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17023329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92871187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07473557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491529951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67975212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432522453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420767638"/>
                    </a:ext>
                  </a:extLst>
                </a:gridCol>
              </a:tblGrid>
              <a:tr h="1334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26789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063060" y="3725935"/>
          <a:ext cx="35514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46">
                  <a:extLst>
                    <a:ext uri="{9D8B030D-6E8A-4147-A177-3AD203B41FA5}">
                      <a16:colId xmlns:a16="http://schemas.microsoft.com/office/drawing/2014/main" val="156151046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18089887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67176214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17023329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92871187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07473557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491529951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67975212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432522453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420767638"/>
                    </a:ext>
                  </a:extLst>
                </a:gridCol>
              </a:tblGrid>
              <a:tr h="1334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2678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143943" y="3801710"/>
          <a:ext cx="35514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46">
                  <a:extLst>
                    <a:ext uri="{9D8B030D-6E8A-4147-A177-3AD203B41FA5}">
                      <a16:colId xmlns:a16="http://schemas.microsoft.com/office/drawing/2014/main" val="156151046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18089887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67176214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17023329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92871187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07473557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491529951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67975212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432522453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420767638"/>
                    </a:ext>
                  </a:extLst>
                </a:gridCol>
              </a:tblGrid>
              <a:tr h="1334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26789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>
            <a:stCxn id="16" idx="1"/>
          </p:cNvCxnSpPr>
          <p:nvPr/>
        </p:nvCxnSpPr>
        <p:spPr>
          <a:xfrm flipH="1">
            <a:off x="970914" y="3984590"/>
            <a:ext cx="2173029" cy="118781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3"/>
          </p:cNvCxnSpPr>
          <p:nvPr/>
        </p:nvCxnSpPr>
        <p:spPr>
          <a:xfrm>
            <a:off x="6695403" y="3984590"/>
            <a:ext cx="2140440" cy="117487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6"/>
          <p:cNvSpPr/>
          <p:nvPr/>
        </p:nvSpPr>
        <p:spPr>
          <a:xfrm>
            <a:off x="3149068" y="1992361"/>
            <a:ext cx="3158358" cy="115088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44924" y="2207219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607379" y="2207219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69834" y="2207219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13696" y="2695375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376151" y="2695375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38606" y="2695375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01061" y="2695375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9" name="Straight Connector 38"/>
          <p:cNvCxnSpPr>
            <a:stCxn id="32" idx="4"/>
            <a:endCxn id="35" idx="0"/>
          </p:cNvCxnSpPr>
          <p:nvPr/>
        </p:nvCxnSpPr>
        <p:spPr>
          <a:xfrm flipH="1">
            <a:off x="4034565" y="2448956"/>
            <a:ext cx="231228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4"/>
            <a:endCxn id="36" idx="0"/>
          </p:cNvCxnSpPr>
          <p:nvPr/>
        </p:nvCxnSpPr>
        <p:spPr>
          <a:xfrm>
            <a:off x="4265793" y="2448956"/>
            <a:ext cx="231227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4"/>
            <a:endCxn id="37" idx="0"/>
          </p:cNvCxnSpPr>
          <p:nvPr/>
        </p:nvCxnSpPr>
        <p:spPr>
          <a:xfrm>
            <a:off x="4265793" y="2448956"/>
            <a:ext cx="693682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2" idx="4"/>
            <a:endCxn id="38" idx="0"/>
          </p:cNvCxnSpPr>
          <p:nvPr/>
        </p:nvCxnSpPr>
        <p:spPr>
          <a:xfrm>
            <a:off x="4265793" y="2448956"/>
            <a:ext cx="1156137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3" idx="4"/>
            <a:endCxn id="37" idx="0"/>
          </p:cNvCxnSpPr>
          <p:nvPr/>
        </p:nvCxnSpPr>
        <p:spPr>
          <a:xfrm>
            <a:off x="4728248" y="2448956"/>
            <a:ext cx="231227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4"/>
            <a:endCxn id="38" idx="0"/>
          </p:cNvCxnSpPr>
          <p:nvPr/>
        </p:nvCxnSpPr>
        <p:spPr>
          <a:xfrm>
            <a:off x="4728248" y="2448956"/>
            <a:ext cx="693682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3" idx="4"/>
            <a:endCxn id="36" idx="0"/>
          </p:cNvCxnSpPr>
          <p:nvPr/>
        </p:nvCxnSpPr>
        <p:spPr>
          <a:xfrm flipH="1">
            <a:off x="4497020" y="2448956"/>
            <a:ext cx="231228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4"/>
            <a:endCxn id="35" idx="0"/>
          </p:cNvCxnSpPr>
          <p:nvPr/>
        </p:nvCxnSpPr>
        <p:spPr>
          <a:xfrm flipH="1">
            <a:off x="4034565" y="2448956"/>
            <a:ext cx="693683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4" idx="4"/>
            <a:endCxn id="35" idx="0"/>
          </p:cNvCxnSpPr>
          <p:nvPr/>
        </p:nvCxnSpPr>
        <p:spPr>
          <a:xfrm flipH="1">
            <a:off x="4034565" y="2448956"/>
            <a:ext cx="1156138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4"/>
            <a:endCxn id="36" idx="0"/>
          </p:cNvCxnSpPr>
          <p:nvPr/>
        </p:nvCxnSpPr>
        <p:spPr>
          <a:xfrm flipH="1">
            <a:off x="4497020" y="2448956"/>
            <a:ext cx="693683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4" idx="4"/>
            <a:endCxn id="37" idx="0"/>
          </p:cNvCxnSpPr>
          <p:nvPr/>
        </p:nvCxnSpPr>
        <p:spPr>
          <a:xfrm flipH="1">
            <a:off x="4959475" y="2448956"/>
            <a:ext cx="231228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4"/>
            <a:endCxn id="38" idx="0"/>
          </p:cNvCxnSpPr>
          <p:nvPr/>
        </p:nvCxnSpPr>
        <p:spPr>
          <a:xfrm>
            <a:off x="5190703" y="2448956"/>
            <a:ext cx="231227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0" idx="2"/>
          </p:cNvCxnSpPr>
          <p:nvPr/>
        </p:nvCxnSpPr>
        <p:spPr>
          <a:xfrm flipH="1" flipV="1">
            <a:off x="4728247" y="3143244"/>
            <a:ext cx="5255" cy="46245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</p:cNvCxnSpPr>
          <p:nvPr/>
        </p:nvCxnSpPr>
        <p:spPr>
          <a:xfrm flipV="1">
            <a:off x="4728247" y="1520264"/>
            <a:ext cx="1" cy="47209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5"/>
              <p:cNvSpPr txBox="1">
                <a:spLocks/>
              </p:cNvSpPr>
              <p:nvPr/>
            </p:nvSpPr>
            <p:spPr>
              <a:xfrm>
                <a:off x="6916121" y="1690688"/>
                <a:ext cx="5275879" cy="2324382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r>
                  <a:rPr lang="en-US" sz="2000" dirty="0"/>
                  <a:t>Convolve </a:t>
                </a:r>
                <a:r>
                  <a:rPr lang="en-GB" sz="2000" dirty="0"/>
                  <a:t>using window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r>
                  <a:rPr lang="en-US" sz="2000" dirty="0"/>
                  <a:t>Each window instance compares a query term w/ whole document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r>
                  <a:rPr lang="en-US" sz="2000" dirty="0"/>
                  <a:t>Fully connected layers aggregate evidence across query terms - can model phrasal matches</a:t>
                </a:r>
              </a:p>
            </p:txBody>
          </p:sp>
        </mc:Choice>
        <mc:Fallback xmlns="">
          <p:sp>
            <p:nvSpPr>
              <p:cNvPr id="5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121" y="1690688"/>
                <a:ext cx="5275879" cy="2324382"/>
              </a:xfrm>
              <a:prstGeom prst="rect">
                <a:avLst/>
              </a:prstGeom>
              <a:blipFill>
                <a:blip r:embed="rId3"/>
                <a:stretch>
                  <a:fillRect l="-1156" t="-262" r="-1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174" y="1695748"/>
            <a:ext cx="8471066" cy="4744242"/>
            <a:chOff x="213174" y="1958503"/>
            <a:chExt cx="8471066" cy="4744242"/>
          </a:xfrm>
        </p:grpSpPr>
        <p:sp>
          <p:nvSpPr>
            <p:cNvPr id="5" name="Rounded Rectangle 154"/>
            <p:cNvSpPr/>
            <p:nvPr/>
          </p:nvSpPr>
          <p:spPr>
            <a:xfrm>
              <a:off x="1042654" y="537897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ounded Rectangle 155"/>
            <p:cNvSpPr/>
            <p:nvPr/>
          </p:nvSpPr>
          <p:spPr>
            <a:xfrm>
              <a:off x="1470662" y="537593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ounded Rectangle 156"/>
            <p:cNvSpPr/>
            <p:nvPr/>
          </p:nvSpPr>
          <p:spPr>
            <a:xfrm>
              <a:off x="1245609" y="538244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ounded Rectangle 161"/>
            <p:cNvSpPr/>
            <p:nvPr/>
          </p:nvSpPr>
          <p:spPr>
            <a:xfrm>
              <a:off x="1021352" y="540048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ounded Rectangle 162"/>
            <p:cNvSpPr/>
            <p:nvPr/>
          </p:nvSpPr>
          <p:spPr>
            <a:xfrm>
              <a:off x="1449359" y="539744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ounded Rectangle 163"/>
            <p:cNvSpPr/>
            <p:nvPr/>
          </p:nvSpPr>
          <p:spPr>
            <a:xfrm>
              <a:off x="1224306" y="540395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7744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86551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95357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04164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12971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1778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ounded Rectangle 174"/>
            <p:cNvSpPr/>
            <p:nvPr/>
          </p:nvSpPr>
          <p:spPr>
            <a:xfrm>
              <a:off x="1000049" y="542521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822031" y="6128180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030585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" name="Straight Arrow Connector 27"/>
            <p:cNvCxnSpPr>
              <a:endCxn id="25" idx="2"/>
            </p:cNvCxnSpPr>
            <p:nvPr/>
          </p:nvCxnSpPr>
          <p:spPr>
            <a:xfrm flipV="1">
              <a:off x="1087052" y="5599218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9" name="Rounded Rectangle 178"/>
            <p:cNvSpPr/>
            <p:nvPr/>
          </p:nvSpPr>
          <p:spPr>
            <a:xfrm>
              <a:off x="1428056" y="542217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31" name="Straight Arrow Connector 30"/>
            <p:cNvCxnSpPr>
              <a:endCxn id="29" idx="2"/>
            </p:cNvCxnSpPr>
            <p:nvPr/>
          </p:nvCxnSpPr>
          <p:spPr>
            <a:xfrm flipV="1">
              <a:off x="1515059" y="5596180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2" name="Rounded Rectangle 181"/>
            <p:cNvSpPr/>
            <p:nvPr/>
          </p:nvSpPr>
          <p:spPr>
            <a:xfrm>
              <a:off x="1203003" y="542868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34" name="Straight Arrow Connector 33"/>
            <p:cNvCxnSpPr>
              <a:endCxn id="32" idx="2"/>
            </p:cNvCxnSpPr>
            <p:nvPr/>
          </p:nvCxnSpPr>
          <p:spPr>
            <a:xfrm flipV="1">
              <a:off x="1290006" y="5602691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239392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48199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57006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000049" y="5338209"/>
              <a:ext cx="17123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6" name="Straight Arrow Connector 55"/>
            <p:cNvCxnSpPr>
              <a:endCxn id="63" idx="2"/>
            </p:cNvCxnSpPr>
            <p:nvPr/>
          </p:nvCxnSpPr>
          <p:spPr>
            <a:xfrm flipH="1" flipV="1">
              <a:off x="1870046" y="4794369"/>
              <a:ext cx="1209" cy="53256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57" name="Left Brace 56"/>
            <p:cNvSpPr/>
            <p:nvPr/>
          </p:nvSpPr>
          <p:spPr>
            <a:xfrm>
              <a:off x="577417" y="4631640"/>
              <a:ext cx="148118" cy="706569"/>
            </a:xfrm>
            <a:prstGeom prst="leftBrac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eft Brace 57"/>
            <p:cNvSpPr/>
            <p:nvPr/>
          </p:nvSpPr>
          <p:spPr>
            <a:xfrm>
              <a:off x="579775" y="5421611"/>
              <a:ext cx="148118" cy="706569"/>
            </a:xfrm>
            <a:prstGeom prst="leftBrac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21716" y="5591940"/>
              <a:ext cx="748824" cy="36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convolution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9553" y="4869509"/>
              <a:ext cx="7488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pooling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ounded Rectangle 62"/>
            <p:cNvSpPr/>
            <p:nvPr/>
          </p:nvSpPr>
          <p:spPr>
            <a:xfrm>
              <a:off x="1825648" y="457412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ounded Rectangle 63"/>
            <p:cNvSpPr/>
            <p:nvPr/>
          </p:nvSpPr>
          <p:spPr>
            <a:xfrm>
              <a:off x="1804345" y="459563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ounded Rectangle 64"/>
            <p:cNvSpPr/>
            <p:nvPr/>
          </p:nvSpPr>
          <p:spPr>
            <a:xfrm>
              <a:off x="1783043" y="462036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ounded Rectangle 65"/>
            <p:cNvSpPr/>
            <p:nvPr/>
          </p:nvSpPr>
          <p:spPr>
            <a:xfrm>
              <a:off x="1469556" y="3983130"/>
              <a:ext cx="829187" cy="1013858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Query embedding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1015319" y="6037526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254883" y="5961604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11" name="Rounded Rectangle 154"/>
            <p:cNvSpPr/>
            <p:nvPr/>
          </p:nvSpPr>
          <p:spPr>
            <a:xfrm>
              <a:off x="1679475" y="537788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ounded Rectangle 155"/>
            <p:cNvSpPr/>
            <p:nvPr/>
          </p:nvSpPr>
          <p:spPr>
            <a:xfrm>
              <a:off x="2107483" y="537484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ounded Rectangle 156"/>
            <p:cNvSpPr/>
            <p:nvPr/>
          </p:nvSpPr>
          <p:spPr>
            <a:xfrm>
              <a:off x="1882430" y="538135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ounded Rectangle 161"/>
            <p:cNvSpPr/>
            <p:nvPr/>
          </p:nvSpPr>
          <p:spPr>
            <a:xfrm>
              <a:off x="1658173" y="539939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ounded Rectangle 162"/>
            <p:cNvSpPr/>
            <p:nvPr/>
          </p:nvSpPr>
          <p:spPr>
            <a:xfrm>
              <a:off x="2086180" y="539635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ounded Rectangle 163"/>
            <p:cNvSpPr/>
            <p:nvPr/>
          </p:nvSpPr>
          <p:spPr>
            <a:xfrm>
              <a:off x="1861127" y="5402866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Rounded Rectangle 174"/>
            <p:cNvSpPr/>
            <p:nvPr/>
          </p:nvSpPr>
          <p:spPr>
            <a:xfrm>
              <a:off x="1636870" y="542412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458853" y="6127090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19" name="Straight Arrow Connector 118"/>
            <p:cNvCxnSpPr>
              <a:endCxn id="117" idx="2"/>
            </p:cNvCxnSpPr>
            <p:nvPr/>
          </p:nvCxnSpPr>
          <p:spPr>
            <a:xfrm flipV="1">
              <a:off x="1723873" y="5598128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20" name="Rounded Rectangle 178"/>
            <p:cNvSpPr/>
            <p:nvPr/>
          </p:nvSpPr>
          <p:spPr>
            <a:xfrm>
              <a:off x="2064877" y="542108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21" name="Straight Arrow Connector 120"/>
            <p:cNvCxnSpPr>
              <a:endCxn id="120" idx="2"/>
            </p:cNvCxnSpPr>
            <p:nvPr/>
          </p:nvCxnSpPr>
          <p:spPr>
            <a:xfrm flipV="1">
              <a:off x="2151880" y="5595090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22" name="Rounded Rectangle 181"/>
            <p:cNvSpPr/>
            <p:nvPr/>
          </p:nvSpPr>
          <p:spPr>
            <a:xfrm>
              <a:off x="1839825" y="542759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23" name="Straight Arrow Connector 122"/>
            <p:cNvCxnSpPr>
              <a:endCxn id="122" idx="2"/>
            </p:cNvCxnSpPr>
            <p:nvPr/>
          </p:nvCxnSpPr>
          <p:spPr>
            <a:xfrm flipV="1">
              <a:off x="1926827" y="5601601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652140" y="6036436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91704" y="5960514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26" name="Rounded Rectangle 154"/>
            <p:cNvSpPr/>
            <p:nvPr/>
          </p:nvSpPr>
          <p:spPr>
            <a:xfrm>
              <a:off x="2302310" y="538303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ounded Rectangle 156"/>
            <p:cNvSpPr/>
            <p:nvPr/>
          </p:nvSpPr>
          <p:spPr>
            <a:xfrm>
              <a:off x="2505264" y="538650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ounded Rectangle 161"/>
            <p:cNvSpPr/>
            <p:nvPr/>
          </p:nvSpPr>
          <p:spPr>
            <a:xfrm>
              <a:off x="2281007" y="540454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ounded Rectangle 163"/>
            <p:cNvSpPr/>
            <p:nvPr/>
          </p:nvSpPr>
          <p:spPr>
            <a:xfrm>
              <a:off x="2483961" y="540801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Rounded Rectangle 174"/>
            <p:cNvSpPr/>
            <p:nvPr/>
          </p:nvSpPr>
          <p:spPr>
            <a:xfrm>
              <a:off x="2259704" y="542927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2081687" y="6132242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34" name="Straight Arrow Connector 133"/>
            <p:cNvCxnSpPr>
              <a:endCxn id="132" idx="2"/>
            </p:cNvCxnSpPr>
            <p:nvPr/>
          </p:nvCxnSpPr>
          <p:spPr>
            <a:xfrm flipV="1">
              <a:off x="2346707" y="5603279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37" name="Rounded Rectangle 181"/>
            <p:cNvSpPr/>
            <p:nvPr/>
          </p:nvSpPr>
          <p:spPr>
            <a:xfrm>
              <a:off x="2462659" y="543274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38" name="Straight Arrow Connector 137"/>
            <p:cNvCxnSpPr>
              <a:endCxn id="137" idx="2"/>
            </p:cNvCxnSpPr>
            <p:nvPr/>
          </p:nvCxnSpPr>
          <p:spPr>
            <a:xfrm flipV="1">
              <a:off x="2549662" y="5606753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274974" y="6041588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43" name="Rounded Rectangle 154"/>
            <p:cNvSpPr/>
            <p:nvPr/>
          </p:nvSpPr>
          <p:spPr>
            <a:xfrm>
              <a:off x="3705401" y="537897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ounded Rectangle 155"/>
            <p:cNvSpPr/>
            <p:nvPr/>
          </p:nvSpPr>
          <p:spPr>
            <a:xfrm>
              <a:off x="4133408" y="537593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ounded Rectangle 156"/>
            <p:cNvSpPr/>
            <p:nvPr/>
          </p:nvSpPr>
          <p:spPr>
            <a:xfrm>
              <a:off x="3908356" y="538244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ounded Rectangle 161"/>
            <p:cNvSpPr/>
            <p:nvPr/>
          </p:nvSpPr>
          <p:spPr>
            <a:xfrm>
              <a:off x="3684098" y="540048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ounded Rectangle 162"/>
            <p:cNvSpPr/>
            <p:nvPr/>
          </p:nvSpPr>
          <p:spPr>
            <a:xfrm>
              <a:off x="4112106" y="539744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ounded Rectangle 163"/>
            <p:cNvSpPr/>
            <p:nvPr/>
          </p:nvSpPr>
          <p:spPr>
            <a:xfrm>
              <a:off x="3887053" y="540395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440490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649297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858104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066911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75718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484525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ounded Rectangle 174"/>
            <p:cNvSpPr/>
            <p:nvPr/>
          </p:nvSpPr>
          <p:spPr>
            <a:xfrm>
              <a:off x="3662796" y="542521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3484778" y="6128180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4693332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8" name="Straight Arrow Connector 157"/>
            <p:cNvCxnSpPr>
              <a:endCxn id="155" idx="2"/>
            </p:cNvCxnSpPr>
            <p:nvPr/>
          </p:nvCxnSpPr>
          <p:spPr>
            <a:xfrm flipV="1">
              <a:off x="3749799" y="5599218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59" name="Rounded Rectangle 178"/>
            <p:cNvSpPr/>
            <p:nvPr/>
          </p:nvSpPr>
          <p:spPr>
            <a:xfrm>
              <a:off x="4090803" y="542217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60" name="Straight Arrow Connector 159"/>
            <p:cNvCxnSpPr>
              <a:endCxn id="159" idx="2"/>
            </p:cNvCxnSpPr>
            <p:nvPr/>
          </p:nvCxnSpPr>
          <p:spPr>
            <a:xfrm flipV="1">
              <a:off x="4177806" y="5596180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61" name="Rounded Rectangle 181"/>
            <p:cNvSpPr/>
            <p:nvPr/>
          </p:nvSpPr>
          <p:spPr>
            <a:xfrm>
              <a:off x="3865750" y="542868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62" name="Straight Arrow Connector 161"/>
            <p:cNvCxnSpPr>
              <a:endCxn id="161" idx="2"/>
            </p:cNvCxnSpPr>
            <p:nvPr/>
          </p:nvCxnSpPr>
          <p:spPr>
            <a:xfrm flipV="1">
              <a:off x="3952753" y="5602691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63" name="Rectangle 162"/>
            <p:cNvSpPr/>
            <p:nvPr/>
          </p:nvSpPr>
          <p:spPr>
            <a:xfrm>
              <a:off x="4902139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110946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389912" y="6218357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3816079" y="5338209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67" name="Straight Arrow Connector 166"/>
            <p:cNvCxnSpPr>
              <a:endCxn id="170" idx="2"/>
            </p:cNvCxnSpPr>
            <p:nvPr/>
          </p:nvCxnSpPr>
          <p:spPr>
            <a:xfrm flipH="1" flipV="1">
              <a:off x="4532792" y="4794369"/>
              <a:ext cx="1209" cy="53256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68" name="Rounded Rectangle 62"/>
            <p:cNvSpPr/>
            <p:nvPr/>
          </p:nvSpPr>
          <p:spPr>
            <a:xfrm>
              <a:off x="4488395" y="457412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Rounded Rectangle 63"/>
            <p:cNvSpPr/>
            <p:nvPr/>
          </p:nvSpPr>
          <p:spPr>
            <a:xfrm>
              <a:off x="4467092" y="459563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ounded Rectangle 64"/>
            <p:cNvSpPr/>
            <p:nvPr/>
          </p:nvSpPr>
          <p:spPr>
            <a:xfrm>
              <a:off x="4445790" y="462036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3678066" y="6037526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917629" y="5961604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74" name="Rounded Rectangle 154"/>
            <p:cNvSpPr/>
            <p:nvPr/>
          </p:nvSpPr>
          <p:spPr>
            <a:xfrm>
              <a:off x="4342222" y="537788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Rounded Rectangle 155"/>
            <p:cNvSpPr/>
            <p:nvPr/>
          </p:nvSpPr>
          <p:spPr>
            <a:xfrm>
              <a:off x="4770229" y="537484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Rounded Rectangle 156"/>
            <p:cNvSpPr/>
            <p:nvPr/>
          </p:nvSpPr>
          <p:spPr>
            <a:xfrm>
              <a:off x="4545177" y="538135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Rounded Rectangle 161"/>
            <p:cNvSpPr/>
            <p:nvPr/>
          </p:nvSpPr>
          <p:spPr>
            <a:xfrm>
              <a:off x="4320920" y="539939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Rounded Rectangle 162"/>
            <p:cNvSpPr/>
            <p:nvPr/>
          </p:nvSpPr>
          <p:spPr>
            <a:xfrm>
              <a:off x="4748927" y="539635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Rounded Rectangle 163"/>
            <p:cNvSpPr/>
            <p:nvPr/>
          </p:nvSpPr>
          <p:spPr>
            <a:xfrm>
              <a:off x="4523874" y="5402866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Rounded Rectangle 174"/>
            <p:cNvSpPr/>
            <p:nvPr/>
          </p:nvSpPr>
          <p:spPr>
            <a:xfrm>
              <a:off x="4299617" y="542412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4121599" y="6127090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82" name="Straight Arrow Connector 181"/>
            <p:cNvCxnSpPr>
              <a:endCxn id="180" idx="2"/>
            </p:cNvCxnSpPr>
            <p:nvPr/>
          </p:nvCxnSpPr>
          <p:spPr>
            <a:xfrm flipV="1">
              <a:off x="4386620" y="5598128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83" name="Rounded Rectangle 178"/>
            <p:cNvSpPr/>
            <p:nvPr/>
          </p:nvSpPr>
          <p:spPr>
            <a:xfrm>
              <a:off x="4727624" y="542108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84" name="Straight Arrow Connector 183"/>
            <p:cNvCxnSpPr>
              <a:endCxn id="183" idx="2"/>
            </p:cNvCxnSpPr>
            <p:nvPr/>
          </p:nvCxnSpPr>
          <p:spPr>
            <a:xfrm flipV="1">
              <a:off x="4814627" y="5595090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85" name="Rounded Rectangle 181"/>
            <p:cNvSpPr/>
            <p:nvPr/>
          </p:nvSpPr>
          <p:spPr>
            <a:xfrm>
              <a:off x="4502571" y="542759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86" name="Straight Arrow Connector 185"/>
            <p:cNvCxnSpPr>
              <a:endCxn id="185" idx="2"/>
            </p:cNvCxnSpPr>
            <p:nvPr/>
          </p:nvCxnSpPr>
          <p:spPr>
            <a:xfrm flipV="1">
              <a:off x="4589574" y="5601601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4314887" y="6036436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554451" y="5960514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89" name="Rounded Rectangle 154"/>
            <p:cNvSpPr/>
            <p:nvPr/>
          </p:nvSpPr>
          <p:spPr>
            <a:xfrm>
              <a:off x="4965056" y="538303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Rounded Rectangle 156"/>
            <p:cNvSpPr/>
            <p:nvPr/>
          </p:nvSpPr>
          <p:spPr>
            <a:xfrm>
              <a:off x="5168011" y="538650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Rounded Rectangle 161"/>
            <p:cNvSpPr/>
            <p:nvPr/>
          </p:nvSpPr>
          <p:spPr>
            <a:xfrm>
              <a:off x="4943754" y="540454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ounded Rectangle 163"/>
            <p:cNvSpPr/>
            <p:nvPr/>
          </p:nvSpPr>
          <p:spPr>
            <a:xfrm>
              <a:off x="5146708" y="540801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Rounded Rectangle 174"/>
            <p:cNvSpPr/>
            <p:nvPr/>
          </p:nvSpPr>
          <p:spPr>
            <a:xfrm>
              <a:off x="4922451" y="542927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4744434" y="6132242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95" name="Straight Arrow Connector 194"/>
            <p:cNvCxnSpPr>
              <a:endCxn id="193" idx="2"/>
            </p:cNvCxnSpPr>
            <p:nvPr/>
          </p:nvCxnSpPr>
          <p:spPr>
            <a:xfrm flipV="1">
              <a:off x="5009454" y="5603279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96" name="Rounded Rectangle 181"/>
            <p:cNvSpPr/>
            <p:nvPr/>
          </p:nvSpPr>
          <p:spPr>
            <a:xfrm>
              <a:off x="5125405" y="543274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97" name="Straight Arrow Connector 196"/>
            <p:cNvCxnSpPr>
              <a:endCxn id="196" idx="2"/>
            </p:cNvCxnSpPr>
            <p:nvPr/>
          </p:nvCxnSpPr>
          <p:spPr>
            <a:xfrm flipV="1">
              <a:off x="5212408" y="5606753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4937721" y="6041588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6596171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804978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013785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7222592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431399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640205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7849012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8057819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8266626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8475433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Rounded Rectangle 155"/>
            <p:cNvSpPr/>
            <p:nvPr/>
          </p:nvSpPr>
          <p:spPr>
            <a:xfrm>
              <a:off x="5375096" y="538216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Rounded Rectangle 162"/>
            <p:cNvSpPr/>
            <p:nvPr/>
          </p:nvSpPr>
          <p:spPr>
            <a:xfrm>
              <a:off x="5353793" y="540367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Rounded Rectangle 178"/>
            <p:cNvSpPr/>
            <p:nvPr/>
          </p:nvSpPr>
          <p:spPr>
            <a:xfrm>
              <a:off x="5332491" y="542840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15" name="Straight Arrow Connector 214"/>
            <p:cNvCxnSpPr>
              <a:endCxn id="214" idx="2"/>
            </p:cNvCxnSpPr>
            <p:nvPr/>
          </p:nvCxnSpPr>
          <p:spPr>
            <a:xfrm flipV="1">
              <a:off x="5419494" y="5602408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5159317" y="5967832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17" name="Rounded Rectangle 154"/>
            <p:cNvSpPr/>
            <p:nvPr/>
          </p:nvSpPr>
          <p:spPr>
            <a:xfrm>
              <a:off x="6651284" y="538597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Rounded Rectangle 155"/>
            <p:cNvSpPr/>
            <p:nvPr/>
          </p:nvSpPr>
          <p:spPr>
            <a:xfrm>
              <a:off x="7079292" y="538293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Rounded Rectangle 156"/>
            <p:cNvSpPr/>
            <p:nvPr/>
          </p:nvSpPr>
          <p:spPr>
            <a:xfrm>
              <a:off x="6854239" y="5389448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Rounded Rectangle 161"/>
            <p:cNvSpPr/>
            <p:nvPr/>
          </p:nvSpPr>
          <p:spPr>
            <a:xfrm>
              <a:off x="6629982" y="540748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Rounded Rectangle 162"/>
            <p:cNvSpPr/>
            <p:nvPr/>
          </p:nvSpPr>
          <p:spPr>
            <a:xfrm>
              <a:off x="7057989" y="540444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Rounded Rectangle 163"/>
            <p:cNvSpPr/>
            <p:nvPr/>
          </p:nvSpPr>
          <p:spPr>
            <a:xfrm>
              <a:off x="6832936" y="541096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Rounded Rectangle 174"/>
            <p:cNvSpPr/>
            <p:nvPr/>
          </p:nvSpPr>
          <p:spPr>
            <a:xfrm>
              <a:off x="6608679" y="543221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6430662" y="6135185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25" name="Straight Arrow Connector 224"/>
            <p:cNvCxnSpPr>
              <a:endCxn id="223" idx="2"/>
            </p:cNvCxnSpPr>
            <p:nvPr/>
          </p:nvCxnSpPr>
          <p:spPr>
            <a:xfrm flipV="1">
              <a:off x="6695682" y="5606222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26" name="Rounded Rectangle 178"/>
            <p:cNvSpPr/>
            <p:nvPr/>
          </p:nvSpPr>
          <p:spPr>
            <a:xfrm>
              <a:off x="7036686" y="542917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27" name="Straight Arrow Connector 226"/>
            <p:cNvCxnSpPr>
              <a:endCxn id="226" idx="2"/>
            </p:cNvCxnSpPr>
            <p:nvPr/>
          </p:nvCxnSpPr>
          <p:spPr>
            <a:xfrm flipV="1">
              <a:off x="7123689" y="5603185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28" name="Rounded Rectangle 181"/>
            <p:cNvSpPr/>
            <p:nvPr/>
          </p:nvSpPr>
          <p:spPr>
            <a:xfrm>
              <a:off x="6811634" y="543569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29" name="Straight Arrow Connector 228"/>
            <p:cNvCxnSpPr>
              <a:endCxn id="228" idx="2"/>
            </p:cNvCxnSpPr>
            <p:nvPr/>
          </p:nvCxnSpPr>
          <p:spPr>
            <a:xfrm flipV="1">
              <a:off x="6898636" y="5609696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6623949" y="6044531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6863513" y="5968608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33" name="Rounded Rectangle 154"/>
            <p:cNvSpPr/>
            <p:nvPr/>
          </p:nvSpPr>
          <p:spPr>
            <a:xfrm>
              <a:off x="7288106" y="538488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Rounded Rectangle 155"/>
            <p:cNvSpPr/>
            <p:nvPr/>
          </p:nvSpPr>
          <p:spPr>
            <a:xfrm>
              <a:off x="7716113" y="538184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Rounded Rectangle 156"/>
            <p:cNvSpPr/>
            <p:nvPr/>
          </p:nvSpPr>
          <p:spPr>
            <a:xfrm>
              <a:off x="7491060" y="5388358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Rounded Rectangle 161"/>
            <p:cNvSpPr/>
            <p:nvPr/>
          </p:nvSpPr>
          <p:spPr>
            <a:xfrm>
              <a:off x="7266803" y="540639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Rounded Rectangle 162"/>
            <p:cNvSpPr/>
            <p:nvPr/>
          </p:nvSpPr>
          <p:spPr>
            <a:xfrm>
              <a:off x="7694810" y="540336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Rounded Rectangle 163"/>
            <p:cNvSpPr/>
            <p:nvPr/>
          </p:nvSpPr>
          <p:spPr>
            <a:xfrm>
              <a:off x="7469757" y="540987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Rounded Rectangle 174"/>
            <p:cNvSpPr/>
            <p:nvPr/>
          </p:nvSpPr>
          <p:spPr>
            <a:xfrm>
              <a:off x="7245500" y="543112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40" name="Straight Connector 239"/>
            <p:cNvCxnSpPr/>
            <p:nvPr/>
          </p:nvCxnSpPr>
          <p:spPr>
            <a:xfrm>
              <a:off x="7067483" y="6134095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41" name="Straight Arrow Connector 240"/>
            <p:cNvCxnSpPr>
              <a:endCxn id="239" idx="2"/>
            </p:cNvCxnSpPr>
            <p:nvPr/>
          </p:nvCxnSpPr>
          <p:spPr>
            <a:xfrm flipV="1">
              <a:off x="7332503" y="5605133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42" name="Rounded Rectangle 178"/>
            <p:cNvSpPr/>
            <p:nvPr/>
          </p:nvSpPr>
          <p:spPr>
            <a:xfrm>
              <a:off x="7673507" y="542808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43" name="Straight Arrow Connector 242"/>
            <p:cNvCxnSpPr>
              <a:endCxn id="242" idx="2"/>
            </p:cNvCxnSpPr>
            <p:nvPr/>
          </p:nvCxnSpPr>
          <p:spPr>
            <a:xfrm flipV="1">
              <a:off x="7760510" y="5602095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44" name="Rounded Rectangle 181"/>
            <p:cNvSpPr/>
            <p:nvPr/>
          </p:nvSpPr>
          <p:spPr>
            <a:xfrm>
              <a:off x="7448455" y="543460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45" name="Straight Arrow Connector 244"/>
            <p:cNvCxnSpPr>
              <a:endCxn id="244" idx="2"/>
            </p:cNvCxnSpPr>
            <p:nvPr/>
          </p:nvCxnSpPr>
          <p:spPr>
            <a:xfrm flipV="1">
              <a:off x="7535458" y="5608606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7260770" y="6043441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7500334" y="5967519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48" name="Rounded Rectangle 154"/>
            <p:cNvSpPr/>
            <p:nvPr/>
          </p:nvSpPr>
          <p:spPr>
            <a:xfrm>
              <a:off x="7910940" y="539003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Rounded Rectangle 156"/>
            <p:cNvSpPr/>
            <p:nvPr/>
          </p:nvSpPr>
          <p:spPr>
            <a:xfrm>
              <a:off x="8113894" y="539351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Rounded Rectangle 161"/>
            <p:cNvSpPr/>
            <p:nvPr/>
          </p:nvSpPr>
          <p:spPr>
            <a:xfrm>
              <a:off x="7889637" y="541154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Rounded Rectangle 163"/>
            <p:cNvSpPr/>
            <p:nvPr/>
          </p:nvSpPr>
          <p:spPr>
            <a:xfrm>
              <a:off x="8092591" y="541502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Rounded Rectangle 174"/>
            <p:cNvSpPr/>
            <p:nvPr/>
          </p:nvSpPr>
          <p:spPr>
            <a:xfrm>
              <a:off x="7868334" y="543627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53" name="Straight Connector 252"/>
            <p:cNvCxnSpPr/>
            <p:nvPr/>
          </p:nvCxnSpPr>
          <p:spPr>
            <a:xfrm>
              <a:off x="7690317" y="6139247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54" name="Straight Arrow Connector 253"/>
            <p:cNvCxnSpPr>
              <a:endCxn id="252" idx="2"/>
            </p:cNvCxnSpPr>
            <p:nvPr/>
          </p:nvCxnSpPr>
          <p:spPr>
            <a:xfrm flipV="1">
              <a:off x="7955337" y="5610284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55" name="Rounded Rectangle 181"/>
            <p:cNvSpPr/>
            <p:nvPr/>
          </p:nvSpPr>
          <p:spPr>
            <a:xfrm>
              <a:off x="8071289" y="543975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56" name="Straight Arrow Connector 255"/>
            <p:cNvCxnSpPr>
              <a:endCxn id="255" idx="2"/>
            </p:cNvCxnSpPr>
            <p:nvPr/>
          </p:nvCxnSpPr>
          <p:spPr>
            <a:xfrm flipV="1">
              <a:off x="8158292" y="5613757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883605" y="6048592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58" name="Rounded Rectangle 155"/>
            <p:cNvSpPr/>
            <p:nvPr/>
          </p:nvSpPr>
          <p:spPr>
            <a:xfrm>
              <a:off x="8320979" y="538916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Rounded Rectangle 162"/>
            <p:cNvSpPr/>
            <p:nvPr/>
          </p:nvSpPr>
          <p:spPr>
            <a:xfrm>
              <a:off x="8299677" y="5410678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Rounded Rectangle 178"/>
            <p:cNvSpPr/>
            <p:nvPr/>
          </p:nvSpPr>
          <p:spPr>
            <a:xfrm>
              <a:off x="8278374" y="543540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61" name="Straight Arrow Connector 260"/>
            <p:cNvCxnSpPr>
              <a:endCxn id="260" idx="2"/>
            </p:cNvCxnSpPr>
            <p:nvPr/>
          </p:nvCxnSpPr>
          <p:spPr>
            <a:xfrm flipV="1">
              <a:off x="8365377" y="5609413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8105201" y="5974837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79" name="Rectangle 278"/>
            <p:cNvSpPr/>
            <p:nvPr/>
          </p:nvSpPr>
          <p:spPr>
            <a:xfrm>
              <a:off x="5729723" y="6217930"/>
              <a:ext cx="657641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…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4018025" y="5259924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3" name="Straight Arrow Connector 282"/>
            <p:cNvCxnSpPr>
              <a:endCxn id="286" idx="2"/>
            </p:cNvCxnSpPr>
            <p:nvPr/>
          </p:nvCxnSpPr>
          <p:spPr>
            <a:xfrm flipV="1">
              <a:off x="4740335" y="4796886"/>
              <a:ext cx="0" cy="46303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84" name="Rounded Rectangle 62"/>
            <p:cNvSpPr/>
            <p:nvPr/>
          </p:nvSpPr>
          <p:spPr>
            <a:xfrm>
              <a:off x="4695937" y="45766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Rounded Rectangle 63"/>
            <p:cNvSpPr/>
            <p:nvPr/>
          </p:nvSpPr>
          <p:spPr>
            <a:xfrm>
              <a:off x="4674635" y="45981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Rounded Rectangle 64"/>
            <p:cNvSpPr/>
            <p:nvPr/>
          </p:nvSpPr>
          <p:spPr>
            <a:xfrm>
              <a:off x="4653332" y="46228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87" name="Straight Connector 286"/>
            <p:cNvCxnSpPr/>
            <p:nvPr/>
          </p:nvCxnSpPr>
          <p:spPr>
            <a:xfrm>
              <a:off x="4220236" y="5182962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8" name="Straight Arrow Connector 287"/>
            <p:cNvCxnSpPr>
              <a:endCxn id="291" idx="2"/>
            </p:cNvCxnSpPr>
            <p:nvPr/>
          </p:nvCxnSpPr>
          <p:spPr>
            <a:xfrm flipV="1">
              <a:off x="4965786" y="4794369"/>
              <a:ext cx="0" cy="38859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89" name="Rounded Rectangle 62"/>
            <p:cNvSpPr/>
            <p:nvPr/>
          </p:nvSpPr>
          <p:spPr>
            <a:xfrm>
              <a:off x="4921389" y="457412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Rounded Rectangle 63"/>
            <p:cNvSpPr/>
            <p:nvPr/>
          </p:nvSpPr>
          <p:spPr>
            <a:xfrm>
              <a:off x="4900086" y="459563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Rounded Rectangle 64"/>
            <p:cNvSpPr/>
            <p:nvPr/>
          </p:nvSpPr>
          <p:spPr>
            <a:xfrm>
              <a:off x="4878783" y="462036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6135752" y="4489987"/>
              <a:ext cx="284052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100" kern="0" dirty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  <a:endParaRPr lang="en-GB" sz="1100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317205" y="6217930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5523464" y="6218357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6653409" y="5338209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30" name="Straight Arrow Connector 229"/>
            <p:cNvCxnSpPr>
              <a:endCxn id="265" idx="2"/>
            </p:cNvCxnSpPr>
            <p:nvPr/>
          </p:nvCxnSpPr>
          <p:spPr>
            <a:xfrm flipH="1" flipV="1">
              <a:off x="7370122" y="4794369"/>
              <a:ext cx="1209" cy="53256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63" name="Rounded Rectangle 62"/>
            <p:cNvSpPr/>
            <p:nvPr/>
          </p:nvSpPr>
          <p:spPr>
            <a:xfrm>
              <a:off x="7325724" y="457412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Rounded Rectangle 63"/>
            <p:cNvSpPr/>
            <p:nvPr/>
          </p:nvSpPr>
          <p:spPr>
            <a:xfrm>
              <a:off x="7304422" y="459563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Rounded Rectangle 64"/>
            <p:cNvSpPr/>
            <p:nvPr/>
          </p:nvSpPr>
          <p:spPr>
            <a:xfrm>
              <a:off x="7283119" y="462036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66" name="Straight Connector 265"/>
            <p:cNvCxnSpPr/>
            <p:nvPr/>
          </p:nvCxnSpPr>
          <p:spPr>
            <a:xfrm>
              <a:off x="6855355" y="5259924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8" name="Straight Arrow Connector 267"/>
            <p:cNvCxnSpPr>
              <a:endCxn id="278" idx="2"/>
            </p:cNvCxnSpPr>
            <p:nvPr/>
          </p:nvCxnSpPr>
          <p:spPr>
            <a:xfrm flipV="1">
              <a:off x="7577664" y="4796886"/>
              <a:ext cx="0" cy="46303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70" name="Rounded Rectangle 62"/>
            <p:cNvSpPr/>
            <p:nvPr/>
          </p:nvSpPr>
          <p:spPr>
            <a:xfrm>
              <a:off x="7533267" y="45766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Rounded Rectangle 63"/>
            <p:cNvSpPr/>
            <p:nvPr/>
          </p:nvSpPr>
          <p:spPr>
            <a:xfrm>
              <a:off x="7511964" y="45981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Rounded Rectangle 64"/>
            <p:cNvSpPr/>
            <p:nvPr/>
          </p:nvSpPr>
          <p:spPr>
            <a:xfrm>
              <a:off x="7490662" y="46228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80" name="Straight Connector 279"/>
            <p:cNvCxnSpPr/>
            <p:nvPr/>
          </p:nvCxnSpPr>
          <p:spPr>
            <a:xfrm>
              <a:off x="7057565" y="5182962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1" name="Straight Arrow Connector 280"/>
            <p:cNvCxnSpPr>
              <a:endCxn id="294" idx="2"/>
            </p:cNvCxnSpPr>
            <p:nvPr/>
          </p:nvCxnSpPr>
          <p:spPr>
            <a:xfrm flipV="1">
              <a:off x="7803116" y="4794369"/>
              <a:ext cx="0" cy="38859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92" name="Rounded Rectangle 62"/>
            <p:cNvSpPr/>
            <p:nvPr/>
          </p:nvSpPr>
          <p:spPr>
            <a:xfrm>
              <a:off x="7758718" y="457412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Rounded Rectangle 63"/>
            <p:cNvSpPr/>
            <p:nvPr/>
          </p:nvSpPr>
          <p:spPr>
            <a:xfrm>
              <a:off x="7737415" y="459563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Rounded Rectangle 64"/>
            <p:cNvSpPr/>
            <p:nvPr/>
          </p:nvSpPr>
          <p:spPr>
            <a:xfrm>
              <a:off x="7716113" y="462036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Rounded Rectangle 62"/>
            <p:cNvSpPr/>
            <p:nvPr/>
          </p:nvSpPr>
          <p:spPr>
            <a:xfrm>
              <a:off x="2668402" y="37738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Rounded Rectangle 63"/>
            <p:cNvSpPr/>
            <p:nvPr/>
          </p:nvSpPr>
          <p:spPr>
            <a:xfrm>
              <a:off x="2647099" y="37953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Rounded Rectangle 64"/>
            <p:cNvSpPr/>
            <p:nvPr/>
          </p:nvSpPr>
          <p:spPr>
            <a:xfrm>
              <a:off x="2625797" y="38200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Rounded Rectangle 62"/>
            <p:cNvSpPr/>
            <p:nvPr/>
          </p:nvSpPr>
          <p:spPr>
            <a:xfrm>
              <a:off x="2875944" y="377635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Rounded Rectangle 63"/>
            <p:cNvSpPr/>
            <p:nvPr/>
          </p:nvSpPr>
          <p:spPr>
            <a:xfrm>
              <a:off x="2854642" y="379786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Rounded Rectangle 64"/>
            <p:cNvSpPr/>
            <p:nvPr/>
          </p:nvSpPr>
          <p:spPr>
            <a:xfrm>
              <a:off x="2833339" y="382259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Rounded Rectangle 62"/>
            <p:cNvSpPr/>
            <p:nvPr/>
          </p:nvSpPr>
          <p:spPr>
            <a:xfrm>
              <a:off x="3101396" y="37738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Rounded Rectangle 63"/>
            <p:cNvSpPr/>
            <p:nvPr/>
          </p:nvSpPr>
          <p:spPr>
            <a:xfrm>
              <a:off x="3080093" y="37953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Rounded Rectangle 64"/>
            <p:cNvSpPr/>
            <p:nvPr/>
          </p:nvSpPr>
          <p:spPr>
            <a:xfrm>
              <a:off x="3058790" y="38200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4315759" y="3689704"/>
              <a:ext cx="284052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kern="0" dirty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  <a:endParaRPr lang="en-GB" sz="1100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3" name="Rounded Rectangle 62"/>
            <p:cNvSpPr/>
            <p:nvPr/>
          </p:nvSpPr>
          <p:spPr>
            <a:xfrm>
              <a:off x="5505732" y="37738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Rounded Rectangle 63"/>
            <p:cNvSpPr/>
            <p:nvPr/>
          </p:nvSpPr>
          <p:spPr>
            <a:xfrm>
              <a:off x="5484429" y="37953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Rounded Rectangle 64"/>
            <p:cNvSpPr/>
            <p:nvPr/>
          </p:nvSpPr>
          <p:spPr>
            <a:xfrm>
              <a:off x="5463126" y="38200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Rounded Rectangle 62"/>
            <p:cNvSpPr/>
            <p:nvPr/>
          </p:nvSpPr>
          <p:spPr>
            <a:xfrm>
              <a:off x="5713274" y="377635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Rounded Rectangle 63"/>
            <p:cNvSpPr/>
            <p:nvPr/>
          </p:nvSpPr>
          <p:spPr>
            <a:xfrm>
              <a:off x="5691971" y="379786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Rounded Rectangle 64"/>
            <p:cNvSpPr/>
            <p:nvPr/>
          </p:nvSpPr>
          <p:spPr>
            <a:xfrm>
              <a:off x="5670669" y="382259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Rounded Rectangle 62"/>
            <p:cNvSpPr/>
            <p:nvPr/>
          </p:nvSpPr>
          <p:spPr>
            <a:xfrm>
              <a:off x="5938725" y="37738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Rounded Rectangle 63"/>
            <p:cNvSpPr/>
            <p:nvPr/>
          </p:nvSpPr>
          <p:spPr>
            <a:xfrm>
              <a:off x="5917423" y="37953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Rounded Rectangle 64"/>
            <p:cNvSpPr/>
            <p:nvPr/>
          </p:nvSpPr>
          <p:spPr>
            <a:xfrm>
              <a:off x="5896120" y="38200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322" name="Straight Arrow Connector 321"/>
            <p:cNvCxnSpPr>
              <a:stCxn id="170" idx="0"/>
              <a:endCxn id="301" idx="2"/>
            </p:cNvCxnSpPr>
            <p:nvPr/>
          </p:nvCxnSpPr>
          <p:spPr>
            <a:xfrm flipH="1" flipV="1">
              <a:off x="2712800" y="3994086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3" name="Straight Arrow Connector 322"/>
            <p:cNvCxnSpPr>
              <a:stCxn id="286" idx="0"/>
              <a:endCxn id="304" idx="2"/>
            </p:cNvCxnSpPr>
            <p:nvPr/>
          </p:nvCxnSpPr>
          <p:spPr>
            <a:xfrm flipH="1" flipV="1">
              <a:off x="2920342" y="3996604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4" name="Straight Arrow Connector 323"/>
            <p:cNvCxnSpPr>
              <a:stCxn id="291" idx="0"/>
              <a:endCxn id="307" idx="2"/>
            </p:cNvCxnSpPr>
            <p:nvPr/>
          </p:nvCxnSpPr>
          <p:spPr>
            <a:xfrm flipH="1" flipV="1">
              <a:off x="3145793" y="3994086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5" name="Straight Arrow Connector 324"/>
            <p:cNvCxnSpPr>
              <a:stCxn id="265" idx="0"/>
              <a:endCxn id="315" idx="2"/>
            </p:cNvCxnSpPr>
            <p:nvPr/>
          </p:nvCxnSpPr>
          <p:spPr>
            <a:xfrm flipH="1" flipV="1">
              <a:off x="5550129" y="3994086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6" name="Straight Arrow Connector 325"/>
            <p:cNvCxnSpPr>
              <a:stCxn id="278" idx="0"/>
              <a:endCxn id="318" idx="2"/>
            </p:cNvCxnSpPr>
            <p:nvPr/>
          </p:nvCxnSpPr>
          <p:spPr>
            <a:xfrm flipH="1" flipV="1">
              <a:off x="5757672" y="3996604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7" name="Straight Arrow Connector 326"/>
            <p:cNvCxnSpPr>
              <a:stCxn id="294" idx="0"/>
              <a:endCxn id="321" idx="2"/>
            </p:cNvCxnSpPr>
            <p:nvPr/>
          </p:nvCxnSpPr>
          <p:spPr>
            <a:xfrm flipH="1" flipV="1">
              <a:off x="5983123" y="3994086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8" name="Straight Arrow Connector 327"/>
            <p:cNvCxnSpPr>
              <a:stCxn id="63" idx="0"/>
              <a:endCxn id="301" idx="2"/>
            </p:cNvCxnSpPr>
            <p:nvPr/>
          </p:nvCxnSpPr>
          <p:spPr>
            <a:xfrm flipV="1">
              <a:off x="1870046" y="3994086"/>
              <a:ext cx="842754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9" name="Straight Arrow Connector 328"/>
            <p:cNvCxnSpPr>
              <a:stCxn id="63" idx="0"/>
              <a:endCxn id="304" idx="2"/>
            </p:cNvCxnSpPr>
            <p:nvPr/>
          </p:nvCxnSpPr>
          <p:spPr>
            <a:xfrm flipV="1">
              <a:off x="1870046" y="3996604"/>
              <a:ext cx="1050296" cy="62375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0" name="Straight Arrow Connector 329"/>
            <p:cNvCxnSpPr>
              <a:stCxn id="63" idx="0"/>
              <a:endCxn id="307" idx="2"/>
            </p:cNvCxnSpPr>
            <p:nvPr/>
          </p:nvCxnSpPr>
          <p:spPr>
            <a:xfrm flipV="1">
              <a:off x="1870046" y="3994086"/>
              <a:ext cx="1275748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1" name="Straight Arrow Connector 330"/>
            <p:cNvCxnSpPr>
              <a:stCxn id="63" idx="0"/>
              <a:endCxn id="315" idx="2"/>
            </p:cNvCxnSpPr>
            <p:nvPr/>
          </p:nvCxnSpPr>
          <p:spPr>
            <a:xfrm flipV="1">
              <a:off x="1870046" y="3994086"/>
              <a:ext cx="368008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2" name="Straight Arrow Connector 331"/>
            <p:cNvCxnSpPr>
              <a:stCxn id="63" idx="0"/>
              <a:endCxn id="318" idx="2"/>
            </p:cNvCxnSpPr>
            <p:nvPr/>
          </p:nvCxnSpPr>
          <p:spPr>
            <a:xfrm flipV="1">
              <a:off x="1870046" y="3996604"/>
              <a:ext cx="3887626" cy="62375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3" name="Straight Arrow Connector 332"/>
            <p:cNvCxnSpPr>
              <a:stCxn id="63" idx="0"/>
              <a:endCxn id="321" idx="2"/>
            </p:cNvCxnSpPr>
            <p:nvPr/>
          </p:nvCxnSpPr>
          <p:spPr>
            <a:xfrm flipV="1">
              <a:off x="1870046" y="3994086"/>
              <a:ext cx="4113077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34" name="Rounded Rectangle 6"/>
            <p:cNvSpPr/>
            <p:nvPr/>
          </p:nvSpPr>
          <p:spPr>
            <a:xfrm>
              <a:off x="3206970" y="2328121"/>
              <a:ext cx="2472767" cy="90105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42" name="Straight Connector 341"/>
            <p:cNvCxnSpPr>
              <a:stCxn id="335" idx="4"/>
              <a:endCxn id="338" idx="0"/>
            </p:cNvCxnSpPr>
            <p:nvPr/>
          </p:nvCxnSpPr>
          <p:spPr>
            <a:xfrm flipH="1">
              <a:off x="3900251" y="2685602"/>
              <a:ext cx="181035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3" name="Straight Connector 342"/>
            <p:cNvCxnSpPr>
              <a:stCxn id="335" idx="4"/>
              <a:endCxn id="339" idx="0"/>
            </p:cNvCxnSpPr>
            <p:nvPr/>
          </p:nvCxnSpPr>
          <p:spPr>
            <a:xfrm>
              <a:off x="4081286" y="2685602"/>
              <a:ext cx="181034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4" name="Straight Connector 343"/>
            <p:cNvCxnSpPr>
              <a:stCxn id="335" idx="4"/>
              <a:endCxn id="340" idx="0"/>
            </p:cNvCxnSpPr>
            <p:nvPr/>
          </p:nvCxnSpPr>
          <p:spPr>
            <a:xfrm>
              <a:off x="4081286" y="2685602"/>
              <a:ext cx="543103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5" name="Straight Connector 344"/>
            <p:cNvCxnSpPr>
              <a:stCxn id="335" idx="4"/>
              <a:endCxn id="341" idx="0"/>
            </p:cNvCxnSpPr>
            <p:nvPr/>
          </p:nvCxnSpPr>
          <p:spPr>
            <a:xfrm>
              <a:off x="4081286" y="2685602"/>
              <a:ext cx="905172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6" name="Straight Connector 345"/>
            <p:cNvCxnSpPr>
              <a:stCxn id="336" idx="4"/>
              <a:endCxn id="340" idx="0"/>
            </p:cNvCxnSpPr>
            <p:nvPr/>
          </p:nvCxnSpPr>
          <p:spPr>
            <a:xfrm>
              <a:off x="4443355" y="2685602"/>
              <a:ext cx="181034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7" name="Straight Connector 346"/>
            <p:cNvCxnSpPr>
              <a:stCxn id="336" idx="4"/>
              <a:endCxn id="341" idx="0"/>
            </p:cNvCxnSpPr>
            <p:nvPr/>
          </p:nvCxnSpPr>
          <p:spPr>
            <a:xfrm>
              <a:off x="4443355" y="2685602"/>
              <a:ext cx="543103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8" name="Straight Connector 347"/>
            <p:cNvCxnSpPr>
              <a:stCxn id="336" idx="4"/>
              <a:endCxn id="339" idx="0"/>
            </p:cNvCxnSpPr>
            <p:nvPr/>
          </p:nvCxnSpPr>
          <p:spPr>
            <a:xfrm flipH="1">
              <a:off x="4262320" y="2685602"/>
              <a:ext cx="181035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9" name="Straight Connector 348"/>
            <p:cNvCxnSpPr>
              <a:stCxn id="336" idx="4"/>
              <a:endCxn id="338" idx="0"/>
            </p:cNvCxnSpPr>
            <p:nvPr/>
          </p:nvCxnSpPr>
          <p:spPr>
            <a:xfrm flipH="1">
              <a:off x="3900251" y="2685602"/>
              <a:ext cx="543104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0" name="Straight Connector 349"/>
            <p:cNvCxnSpPr>
              <a:stCxn id="337" idx="4"/>
              <a:endCxn id="338" idx="0"/>
            </p:cNvCxnSpPr>
            <p:nvPr/>
          </p:nvCxnSpPr>
          <p:spPr>
            <a:xfrm flipH="1">
              <a:off x="3900251" y="2685602"/>
              <a:ext cx="905173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1" name="Straight Connector 350"/>
            <p:cNvCxnSpPr>
              <a:stCxn id="337" idx="4"/>
              <a:endCxn id="339" idx="0"/>
            </p:cNvCxnSpPr>
            <p:nvPr/>
          </p:nvCxnSpPr>
          <p:spPr>
            <a:xfrm flipH="1">
              <a:off x="4262320" y="2685602"/>
              <a:ext cx="543104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2" name="Straight Connector 351"/>
            <p:cNvCxnSpPr>
              <a:stCxn id="337" idx="4"/>
              <a:endCxn id="340" idx="0"/>
            </p:cNvCxnSpPr>
            <p:nvPr/>
          </p:nvCxnSpPr>
          <p:spPr>
            <a:xfrm flipH="1">
              <a:off x="4624389" y="2685602"/>
              <a:ext cx="181035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3" name="Straight Connector 352"/>
            <p:cNvCxnSpPr>
              <a:stCxn id="337" idx="4"/>
              <a:endCxn id="341" idx="0"/>
            </p:cNvCxnSpPr>
            <p:nvPr/>
          </p:nvCxnSpPr>
          <p:spPr>
            <a:xfrm>
              <a:off x="4805424" y="2685602"/>
              <a:ext cx="181034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4" name="Straight Arrow Connector 353"/>
            <p:cNvCxnSpPr>
              <a:endCxn id="334" idx="2"/>
            </p:cNvCxnSpPr>
            <p:nvPr/>
          </p:nvCxnSpPr>
          <p:spPr>
            <a:xfrm flipH="1" flipV="1">
              <a:off x="4443354" y="3229179"/>
              <a:ext cx="4114" cy="36206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334" idx="0"/>
            </p:cNvCxnSpPr>
            <p:nvPr/>
          </p:nvCxnSpPr>
          <p:spPr>
            <a:xfrm flipV="1">
              <a:off x="4443354" y="1958503"/>
              <a:ext cx="1" cy="36961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Oval 334"/>
            <p:cNvSpPr/>
            <p:nvPr/>
          </p:nvSpPr>
          <p:spPr>
            <a:xfrm>
              <a:off x="3986654" y="2496339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4348723" y="2496339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4710792" y="2496339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3805619" y="2878530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4167688" y="2878530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4529757" y="2878530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4891826" y="2878530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56" name="Straight Connector 355"/>
            <p:cNvCxnSpPr/>
            <p:nvPr/>
          </p:nvCxnSpPr>
          <p:spPr>
            <a:xfrm>
              <a:off x="2657006" y="3604274"/>
              <a:ext cx="343442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57" name="Left Brace 356"/>
            <p:cNvSpPr/>
            <p:nvPr/>
          </p:nvSpPr>
          <p:spPr>
            <a:xfrm>
              <a:off x="567708" y="3773839"/>
              <a:ext cx="148118" cy="802800"/>
            </a:xfrm>
            <a:prstGeom prst="leftBrac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 rot="16200000">
              <a:off x="-160359" y="4069350"/>
              <a:ext cx="11267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Hadamard product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Left Brace 358"/>
            <p:cNvSpPr/>
            <p:nvPr/>
          </p:nvSpPr>
          <p:spPr>
            <a:xfrm>
              <a:off x="567709" y="3773839"/>
              <a:ext cx="148118" cy="802800"/>
            </a:xfrm>
            <a:prstGeom prst="leftBrac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 rot="16200000">
              <a:off x="-160358" y="4069350"/>
              <a:ext cx="11267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Hadamard product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Left Brace 360"/>
            <p:cNvSpPr/>
            <p:nvPr/>
          </p:nvSpPr>
          <p:spPr>
            <a:xfrm>
              <a:off x="578351" y="2379683"/>
              <a:ext cx="148118" cy="802800"/>
            </a:xfrm>
            <a:prstGeom prst="leftBrac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 rot="16200000">
              <a:off x="-149715" y="2675194"/>
              <a:ext cx="11267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Fully connected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1408630" y="6471272"/>
              <a:ext cx="7488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query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5881159" y="6471913"/>
              <a:ext cx="7488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document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model: estimating relevance</a:t>
            </a:r>
            <a:endParaRPr lang="en-GB" dirty="0"/>
          </a:p>
        </p:txBody>
      </p:sp>
      <p:sp>
        <p:nvSpPr>
          <p:cNvPr id="365" name="Content Placeholder 5"/>
          <p:cNvSpPr txBox="1">
            <a:spLocks/>
          </p:cNvSpPr>
          <p:nvPr/>
        </p:nvSpPr>
        <p:spPr>
          <a:xfrm>
            <a:off x="8956286" y="1700903"/>
            <a:ext cx="3215510" cy="4725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dirty="0"/>
              <a:t>Convolve over query and document terms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b="0" dirty="0">
                <a:ea typeface="Cambria Math" panose="02040503050406030204" pitchFamily="18" charset="0"/>
              </a:rPr>
              <a:t>Match query with moving windows over document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dirty="0"/>
              <a:t>Learn text embeddings specifically for the task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dirty="0"/>
              <a:t>Matching happens in embedding space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400" dirty="0"/>
              <a:t>* Network architecture slightly simplified for visualization – refer paper for exact details</a:t>
            </a:r>
          </a:p>
        </p:txBody>
      </p:sp>
    </p:spTree>
    <p:extLst>
      <p:ext uri="{BB962C8B-B14F-4D97-AF65-F5344CB8AC3E}">
        <p14:creationId xmlns:p14="http://schemas.microsoft.com/office/powerpoint/2010/main" val="26949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D3D8-690F-4111-ADA4-30A410EA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performance on document and answer ranking tasks</a:t>
            </a:r>
            <a:endParaRPr lang="en-GB" dirty="0"/>
          </a:p>
        </p:txBody>
      </p:sp>
      <p:pic>
        <p:nvPicPr>
          <p:cNvPr id="13" name="Content Placeholder 13">
            <a:extLst>
              <a:ext uri="{FF2B5EF4-FFF2-40B4-BE49-F238E27FC236}">
                <a16:creationId xmlns:a16="http://schemas.microsoft.com/office/drawing/2014/main" id="{E2E80EF7-4BEB-4355-9AA6-3CCD26A8F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520" y="2800143"/>
            <a:ext cx="3805898" cy="370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2688C1-2336-4435-A565-E0EAF71F4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621" y="2448008"/>
            <a:ext cx="3250920" cy="331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6A206-FD9A-4F36-8D43-A84892C4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122" y="2169141"/>
            <a:ext cx="3260195" cy="331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A2E70E-4440-4CB0-83DC-D7A508462F14}"/>
              </a:ext>
            </a:extLst>
          </p:cNvPr>
          <p:cNvSpPr/>
          <p:nvPr/>
        </p:nvSpPr>
        <p:spPr>
          <a:xfrm>
            <a:off x="4521974" y="6171292"/>
            <a:ext cx="3682148" cy="227065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training data volume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5314"/>
            <a:ext cx="10515600" cy="3835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6153" y="5970314"/>
            <a:ext cx="1000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finding: large quantity of training data necessary for learning good representations, less impactful for training local model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412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558" y="1145785"/>
            <a:ext cx="5880908" cy="48736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31739" y="1866442"/>
            <a:ext cx="4489046" cy="3266937"/>
          </a:xfrm>
        </p:spPr>
        <p:txBody>
          <a:bodyPr>
            <a:normAutofit/>
          </a:bodyPr>
          <a:lstStyle/>
          <a:p>
            <a:r>
              <a:rPr lang="en-US" sz="2800" dirty="0"/>
              <a:t>If we classify models by query level performance there is a clear clustering of lexical (local) and semantic (distributed) models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03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F45D58-7634-43F0-AE9A-1F24E6F9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2605939"/>
          </a:xfrm>
        </p:spPr>
        <p:txBody>
          <a:bodyPr/>
          <a:lstStyle/>
          <a:p>
            <a:r>
              <a:rPr lang="en-US" sz="4800" dirty="0"/>
              <a:t>Get the code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E2BBB7-7C32-4F27-843B-87283D820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Implemented using CNTK python API </a:t>
            </a:r>
          </a:p>
          <a:p>
            <a:r>
              <a:rPr lang="en-GB" sz="2400" dirty="0">
                <a:hlinkClick r:id="rId2"/>
              </a:rPr>
              <a:t>https://github.com/bmitra-msft/NDRM/blob/master/notebooks/Duet.ipynb</a:t>
            </a:r>
            <a:endParaRPr lang="en-GB" sz="2400" dirty="0"/>
          </a:p>
        </p:txBody>
      </p:sp>
      <p:sp>
        <p:nvSpPr>
          <p:cNvPr id="10" name="Rectangle: Rounded Corners 9">
            <a:hlinkClick r:id="rId2"/>
            <a:extLst>
              <a:ext uri="{FF2B5EF4-FFF2-40B4-BE49-F238E27FC236}">
                <a16:creationId xmlns:a16="http://schemas.microsoft.com/office/drawing/2014/main" id="{DC984383-6C83-4230-9886-DA63D11EB023}"/>
              </a:ext>
            </a:extLst>
          </p:cNvPr>
          <p:cNvSpPr/>
          <p:nvPr/>
        </p:nvSpPr>
        <p:spPr>
          <a:xfrm>
            <a:off x="2427632" y="2724837"/>
            <a:ext cx="7332014" cy="13137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Download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2CECDA-DC01-47D6-AF96-271135D01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843" y="1554485"/>
            <a:ext cx="5934511" cy="4076652"/>
          </a:xfrm>
        </p:spPr>
        <p:txBody>
          <a:bodyPr anchor="ctr">
            <a:normAutofit/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This talk is based on work done in collaboration with</a:t>
            </a:r>
          </a:p>
          <a:p>
            <a:pPr algn="ctr"/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Nick Craswell, Fernando Diaz, Emine Yilmaz, Rich Caruana, and Eric Nalisnick</a:t>
            </a:r>
          </a:p>
          <a:p>
            <a:pPr algn="ctr"/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 WP" panose="020B0502040204020203" pitchFamily="34" charset="0"/>
              <a:cs typeface="Segoe WP" panose="020B0502040204020203" pitchFamily="34" charset="0"/>
            </a:endParaRPr>
          </a:p>
          <a:p>
            <a:pPr algn="ctr"/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Some of the content is from the manuscript under review f</a:t>
            </a:r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or</a:t>
            </a:r>
          </a:p>
          <a:p>
            <a:pPr algn="ctr"/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Foundations and Trends® in Information Retrieval</a:t>
            </a:r>
          </a:p>
          <a:p>
            <a:pPr algn="ctr"/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 WP" panose="020B0502040204020203" pitchFamily="34" charset="0"/>
              <a:cs typeface="Segoe WP" panose="020B0502040204020203" pitchFamily="34" charset="0"/>
            </a:endParaRPr>
          </a:p>
          <a:p>
            <a:pPr algn="ctr"/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Pre-print is available for free download</a:t>
            </a:r>
          </a:p>
          <a:p>
            <a:pPr algn="ctr"/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  <a:hlinkClick r:id="rId2"/>
              </a:rPr>
              <a:t>http://bit.ly/neuralir-intro</a:t>
            </a:r>
            <a:endParaRPr lang="en-US" sz="1800" kern="0" dirty="0">
              <a:solidFill>
                <a:schemeClr val="tx1">
                  <a:lumMod val="65000"/>
                  <a:lumOff val="35000"/>
                </a:schemeClr>
              </a:solidFill>
              <a:latin typeface="Segoe WP" panose="020B0502040204020203" pitchFamily="34" charset="0"/>
              <a:cs typeface="Segoe WP" panose="020B0502040204020203" pitchFamily="34" charset="0"/>
            </a:endParaRPr>
          </a:p>
          <a:p>
            <a:pPr lvl="0" algn="ctr"/>
            <a:r>
              <a:rPr 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Final manuscript may contain additional content and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91546-0FF2-4508-952F-39D00EA0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622" y="1215630"/>
            <a:ext cx="3666690" cy="475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4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90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53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55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155" r="8348" b="-155"/>
          <a:stretch/>
        </p:blipFill>
        <p:spPr>
          <a:xfrm>
            <a:off x="-9525" y="721517"/>
            <a:ext cx="6253162" cy="6159580"/>
          </a:xfrm>
          <a:prstGeom prst="rect">
            <a:avLst/>
          </a:prstGeom>
        </p:spPr>
      </p:pic>
      <p:grpSp>
        <p:nvGrpSpPr>
          <p:cNvPr id="156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8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89" name="Group 8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0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47" name="Oval 146">
            <a:extLst>
              <a:ext uri="{FF2B5EF4-FFF2-40B4-BE49-F238E27FC236}">
                <a16:creationId xmlns:a16="http://schemas.microsoft.com/office/drawing/2014/main" id="{B8CE911B-B0BA-48F0-B14B-E7B38CF8416D}"/>
              </a:ext>
            </a:extLst>
          </p:cNvPr>
          <p:cNvSpPr/>
          <p:nvPr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EBF87CB4-1CBE-40ED-9B48-35494D0327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CDF99024-6291-48C2-8F9E-D7B5056001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  <p:sp>
        <p:nvSpPr>
          <p:cNvPr id="144" name="Title 5">
            <a:extLst>
              <a:ext uri="{FF2B5EF4-FFF2-40B4-BE49-F238E27FC236}">
                <a16:creationId xmlns:a16="http://schemas.microsoft.com/office/drawing/2014/main" id="{6336D441-53A4-4BED-B970-0CBE0C21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12" y="1122363"/>
            <a:ext cx="429018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cap="none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FAFBC21C-BC01-4A61-B208-59225FCFF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5702" y="3602038"/>
            <a:ext cx="4082297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4FD4B4-7C04-4675-8195-E94A9601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Recap</a:t>
            </a:r>
            <a:endParaRPr lang="en-GB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985D1-DACC-41AC-B245-10E85086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70518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When using pre-trained embeddings consider whether the relationship between items in the embedding space is appropriate for the target task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If a representation can be learnt (or updated) based on the current input / context it is likely to outperform a global representation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It is difficult to learn good representations for rare items, but important to incorporate them in the modeling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979129-D0BA-464E-8F48-D340071E5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706866"/>
            <a:ext cx="3431351" cy="3084334"/>
          </a:xfrm>
        </p:spPr>
        <p:txBody>
          <a:bodyPr>
            <a:normAutofit/>
          </a:bodyPr>
          <a:lstStyle/>
          <a:p>
            <a:r>
              <a:rPr lang="en-GB" sz="2000" dirty="0"/>
              <a:t>While these insights are grounded in IR tasks, they should be generally applicable to other NLP and machine learning scenarios</a:t>
            </a:r>
          </a:p>
        </p:txBody>
      </p:sp>
    </p:spTree>
    <p:extLst>
      <p:ext uri="{BB962C8B-B14F-4D97-AF65-F5344CB8AC3E}">
        <p14:creationId xmlns:p14="http://schemas.microsoft.com/office/powerpoint/2010/main" val="40406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90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53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55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4" t="155" r="14634" b="-155"/>
          <a:stretch/>
        </p:blipFill>
        <p:spPr>
          <a:xfrm>
            <a:off x="0" y="719098"/>
            <a:ext cx="4861034" cy="6159580"/>
          </a:xfrm>
          <a:prstGeom prst="rect">
            <a:avLst/>
          </a:prstGeom>
        </p:spPr>
      </p:pic>
      <p:grpSp>
        <p:nvGrpSpPr>
          <p:cNvPr id="156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8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89" name="Group 8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0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48" name="Picture 147">
            <a:extLst>
              <a:ext uri="{FF2B5EF4-FFF2-40B4-BE49-F238E27FC236}">
                <a16:creationId xmlns:a16="http://schemas.microsoft.com/office/drawing/2014/main" id="{EBF87CB4-1CBE-40ED-9B48-35494D0327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CDF99024-6291-48C2-8F9E-D7B5056001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  <p:sp>
        <p:nvSpPr>
          <p:cNvPr id="146" name="Title 5">
            <a:extLst>
              <a:ext uri="{FF2B5EF4-FFF2-40B4-BE49-F238E27FC236}">
                <a16:creationId xmlns:a16="http://schemas.microsoft.com/office/drawing/2014/main" id="{0590C986-3068-497C-9DF0-F36320B4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833" y="874233"/>
            <a:ext cx="5092703" cy="66039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List of papers discussed</a:t>
            </a:r>
          </a:p>
        </p:txBody>
      </p:sp>
      <p:sp>
        <p:nvSpPr>
          <p:cNvPr id="149" name="Text Placeholder 6">
            <a:extLst>
              <a:ext uri="{FF2B5EF4-FFF2-40B4-BE49-F238E27FC236}">
                <a16:creationId xmlns:a16="http://schemas.microsoft.com/office/drawing/2014/main" id="{668CAFC6-B9AF-4FE5-A709-9AAD45D6D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833" y="1700796"/>
            <a:ext cx="6680095" cy="521501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cap="none" dirty="0">
                <a:solidFill>
                  <a:schemeClr val="tx2"/>
                </a:solidFill>
              </a:rPr>
              <a:t>An Introduction to Neural Information Retrieval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cap="none" dirty="0">
                <a:solidFill>
                  <a:schemeClr val="tx2"/>
                </a:solidFill>
                <a:latin typeface="+mj-lt"/>
              </a:rPr>
              <a:t>Bhaskar Mitra and Nick Craswell, in Foundations and Trends® in Information Retrieval, Now Publishers, 2017 (upcoming).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cap="none" dirty="0">
                <a:solidFill>
                  <a:schemeClr val="tx2"/>
                </a:solidFill>
                <a:latin typeface="+mj-lt"/>
                <a:hlinkClick r:id="rId8"/>
              </a:rPr>
              <a:t>https://www.microsoft.com/en-us/research/publication/...</a:t>
            </a: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cap="none" dirty="0">
                <a:solidFill>
                  <a:schemeClr val="tx2"/>
                </a:solidFill>
              </a:rPr>
              <a:t>Learning to Match Using Local and Distributed Representations of Text for Web Search</a:t>
            </a:r>
            <a:endParaRPr lang="en-US" sz="14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cap="none" dirty="0">
                <a:solidFill>
                  <a:schemeClr val="tx2"/>
                </a:solidFill>
                <a:latin typeface="+mj-lt"/>
              </a:rPr>
              <a:t>Bhaskar Mitra, Fernando Diaz, and Nick Craswell, in Proc. WWW, 2017.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cap="none" dirty="0">
                <a:solidFill>
                  <a:schemeClr val="tx2"/>
                </a:solidFill>
                <a:latin typeface="+mj-lt"/>
                <a:hlinkClick r:id="rId9"/>
              </a:rPr>
              <a:t>https://dl.acm.org/citation.cfm?id=3052579</a:t>
            </a:r>
            <a:endParaRPr lang="en-US" sz="1100" cap="none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cap="none" dirty="0">
                <a:solidFill>
                  <a:schemeClr val="tx2"/>
                </a:solidFill>
              </a:rPr>
              <a:t>Benchmark for Complex Answer Retrieval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cap="none" dirty="0">
                <a:solidFill>
                  <a:schemeClr val="tx2"/>
                </a:solidFill>
                <a:latin typeface="+mj-lt"/>
              </a:rPr>
              <a:t>Federico Nanni, Bhaskar Mitra, Matt Magnusson, and Laura Dietz, in Proc. ICTIR, 2017.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cap="none" dirty="0">
                <a:solidFill>
                  <a:schemeClr val="tx2"/>
                </a:solidFill>
                <a:latin typeface="+mj-lt"/>
                <a:hlinkClick r:id="rId10"/>
              </a:rPr>
              <a:t>https://dl.acm.org/citation.cfm?id=3121099</a:t>
            </a: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cap="none" dirty="0">
                <a:solidFill>
                  <a:schemeClr val="tx2"/>
                </a:solidFill>
              </a:rPr>
              <a:t>Query Expansion with Locally-Trained Word Embeddings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cap="none" dirty="0">
                <a:solidFill>
                  <a:schemeClr val="tx2"/>
                </a:solidFill>
                <a:latin typeface="+mj-lt"/>
              </a:rPr>
              <a:t>Fernando Diaz, Bhaskar Mitra, and Nick Craswell, in Proc. ACL,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cap="none" dirty="0">
                <a:solidFill>
                  <a:schemeClr val="tx2"/>
                </a:solidFill>
                <a:latin typeface="+mj-lt"/>
                <a:hlinkClick r:id="rId11"/>
              </a:rPr>
              <a:t>http://anthology.aclweb.org/P/P16/P16-1035.pdf</a:t>
            </a: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cap="none" dirty="0">
                <a:solidFill>
                  <a:schemeClr val="tx2"/>
                </a:solidFill>
              </a:rPr>
              <a:t>A Dual Embedding Space Model for Document Ranking</a:t>
            </a:r>
            <a:endParaRPr lang="en-US" sz="14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cap="none" dirty="0">
                <a:solidFill>
                  <a:schemeClr val="tx2"/>
                </a:solidFill>
                <a:latin typeface="+mj-lt"/>
              </a:rPr>
              <a:t>Bhaskar Mitra, Eric Nalisnick, Nick Craswell, and Rich Caruana, </a:t>
            </a:r>
            <a:r>
              <a:rPr lang="en-GB" sz="1100" cap="none" dirty="0" err="1">
                <a:solidFill>
                  <a:schemeClr val="tx2"/>
                </a:solidFill>
                <a:latin typeface="+mj-lt"/>
              </a:rPr>
              <a:t>arXiv</a:t>
            </a:r>
            <a:r>
              <a:rPr lang="en-GB" sz="1100" cap="none" dirty="0">
                <a:solidFill>
                  <a:schemeClr val="tx2"/>
                </a:solidFill>
                <a:latin typeface="+mj-lt"/>
              </a:rPr>
              <a:t> preprint,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cap="none" dirty="0">
                <a:solidFill>
                  <a:schemeClr val="tx2"/>
                </a:solidFill>
                <a:latin typeface="+mj-lt"/>
                <a:hlinkClick r:id="rId12"/>
              </a:rPr>
              <a:t>https://arxiv.org/abs/1602.01137</a:t>
            </a:r>
            <a:endParaRPr lang="en-US" sz="1100" cap="none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cap="none" dirty="0">
                <a:solidFill>
                  <a:schemeClr val="tx2"/>
                </a:solidFill>
              </a:rPr>
              <a:t>Improving Document Ranking with Dual Word Embeddings</a:t>
            </a:r>
            <a:endParaRPr lang="en-US" sz="14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cap="none" dirty="0">
                <a:solidFill>
                  <a:schemeClr val="tx2"/>
                </a:solidFill>
                <a:latin typeface="+mj-lt"/>
              </a:rPr>
              <a:t>Eric Nalisnick, Bhaskar Mitra, Nick Craswell, and Rich Caruana, in Proc. WWW,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cap="none" dirty="0">
                <a:solidFill>
                  <a:schemeClr val="tx2"/>
                </a:solidFill>
                <a:latin typeface="+mj-lt"/>
                <a:hlinkClick r:id="rId13"/>
              </a:rPr>
              <a:t>https://dl.acm.org/citation.cfm?id=2889361</a:t>
            </a:r>
            <a:endParaRPr lang="en-US" sz="1100" cap="none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cap="none" dirty="0">
                <a:solidFill>
                  <a:schemeClr val="tx2"/>
                </a:solidFill>
              </a:rPr>
              <a:t>Query Auto-Completion for Rare Prefixes</a:t>
            </a:r>
            <a:endParaRPr lang="en-US" sz="14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cap="none" dirty="0">
                <a:solidFill>
                  <a:schemeClr val="tx2"/>
                </a:solidFill>
                <a:latin typeface="+mj-lt"/>
              </a:rPr>
              <a:t>Bhaskar Mitra and Nick Craswell, in Proc. CIKM, 2015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cap="none" dirty="0">
                <a:solidFill>
                  <a:schemeClr val="tx2"/>
                </a:solidFill>
                <a:latin typeface="+mj-lt"/>
                <a:hlinkClick r:id="rId14"/>
              </a:rPr>
              <a:t>https://dl.acm.org/citation.cfm?id=2806599</a:t>
            </a:r>
            <a:endParaRPr lang="en-US" sz="1100" cap="none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cap="none" dirty="0">
                <a:solidFill>
                  <a:schemeClr val="tx2"/>
                </a:solidFill>
              </a:rPr>
              <a:t>Exploring Session Context using Distributed Representations of Queries and Reformulations</a:t>
            </a:r>
            <a:endParaRPr lang="en-US" sz="14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cap="none" dirty="0">
                <a:solidFill>
                  <a:schemeClr val="tx2"/>
                </a:solidFill>
                <a:latin typeface="+mj-lt"/>
              </a:rPr>
              <a:t>Bhaskar Mitra, in Proc. SIGIR, 2015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cap="none" dirty="0">
                <a:solidFill>
                  <a:schemeClr val="tx2"/>
                </a:solidFill>
                <a:latin typeface="+mj-lt"/>
                <a:hlinkClick r:id="rId15"/>
              </a:rPr>
              <a:t>https://dl.acm.org/citation.cfm?id=2766462.2767702</a:t>
            </a:r>
            <a:endParaRPr lang="en-US" sz="1100" cap="none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90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549" y="2134041"/>
            <a:ext cx="9371862" cy="2511835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Thank You</a:t>
            </a:r>
            <a:endParaRPr lang="en-GB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890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90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53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55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155" r="8348" b="-155"/>
          <a:stretch/>
        </p:blipFill>
        <p:spPr>
          <a:xfrm>
            <a:off x="-9525" y="721517"/>
            <a:ext cx="6253162" cy="6159580"/>
          </a:xfrm>
          <a:prstGeom prst="rect">
            <a:avLst/>
          </a:prstGeom>
        </p:spPr>
      </p:pic>
      <p:grpSp>
        <p:nvGrpSpPr>
          <p:cNvPr id="156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8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89" name="Group 8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0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47" name="Oval 146">
            <a:extLst>
              <a:ext uri="{FF2B5EF4-FFF2-40B4-BE49-F238E27FC236}">
                <a16:creationId xmlns:a16="http://schemas.microsoft.com/office/drawing/2014/main" id="{B8CE911B-B0BA-48F0-B14B-E7B38CF8416D}"/>
              </a:ext>
            </a:extLst>
          </p:cNvPr>
          <p:cNvSpPr/>
          <p:nvPr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EBF87CB4-1CBE-40ED-9B48-35494D0327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CDF99024-6291-48C2-8F9E-D7B5056001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  <p:sp>
        <p:nvSpPr>
          <p:cNvPr id="144" name="Title 5">
            <a:extLst>
              <a:ext uri="{FF2B5EF4-FFF2-40B4-BE49-F238E27FC236}">
                <a16:creationId xmlns:a16="http://schemas.microsoft.com/office/drawing/2014/main" id="{6336D441-53A4-4BED-B970-0CBE0C21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12" y="1122363"/>
            <a:ext cx="429018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cap="none" dirty="0">
                <a:solidFill>
                  <a:schemeClr val="tx2"/>
                </a:solidFill>
              </a:rPr>
              <a:t>IR tasks</a:t>
            </a:r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FAFBC21C-BC01-4A61-B208-59225FCFF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5702" y="3602038"/>
            <a:ext cx="4082297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Document ranking</a:t>
            </a:r>
            <a:endParaRPr lang="en-GB" sz="4800" dirty="0"/>
          </a:p>
        </p:txBody>
      </p:sp>
      <p:pic>
        <p:nvPicPr>
          <p:cNvPr id="29" name="Picture 28" descr="Woman, Human, User, Avatar, Female, Yello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31" y="3453576"/>
            <a:ext cx="1329280" cy="16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loud Callout 3"/>
          <p:cNvSpPr/>
          <p:nvPr/>
        </p:nvSpPr>
        <p:spPr>
          <a:xfrm>
            <a:off x="2128094" y="2097088"/>
            <a:ext cx="2054618" cy="1062045"/>
          </a:xfrm>
          <a:prstGeom prst="cloudCallout">
            <a:avLst>
              <a:gd name="adj1" fmla="val -51015"/>
              <a:gd name="adj2" fmla="val 79624"/>
            </a:avLst>
          </a:prstGeom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Information need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89937" y="3225105"/>
            <a:ext cx="2804947" cy="431054"/>
            <a:chOff x="5759714" y="5000381"/>
            <a:chExt cx="3983329" cy="61214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83934"/>
            <a:stretch/>
          </p:blipFill>
          <p:spPr>
            <a:xfrm>
              <a:off x="8571187" y="5000381"/>
              <a:ext cx="1171856" cy="61214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/>
            <a:srcRect r="61455"/>
            <a:stretch/>
          </p:blipFill>
          <p:spPr>
            <a:xfrm>
              <a:off x="5759714" y="5000381"/>
              <a:ext cx="2811473" cy="612143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7886271" y="2658530"/>
            <a:ext cx="3283399" cy="3286333"/>
            <a:chOff x="7886271" y="2658530"/>
            <a:chExt cx="3283399" cy="3286333"/>
          </a:xfrm>
        </p:grpSpPr>
        <p:sp>
          <p:nvSpPr>
            <p:cNvPr id="28" name="Rounded Rectangle 8"/>
            <p:cNvSpPr/>
            <p:nvPr/>
          </p:nvSpPr>
          <p:spPr>
            <a:xfrm>
              <a:off x="7886271" y="2658530"/>
              <a:ext cx="3283399" cy="3286333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1003">
              <a:schemeClr val="lt1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Picture 31" descr="Picture From Google &lt;strong&gt;Datacenter&lt;/strong&gt;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075" y="3310269"/>
              <a:ext cx="2977784" cy="19828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>
            <a:grayscl/>
          </a:blip>
          <a:srcRect r="37415" b="86899"/>
          <a:stretch/>
        </p:blipFill>
        <p:spPr>
          <a:xfrm>
            <a:off x="3990354" y="4417030"/>
            <a:ext cx="1894905" cy="3310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grayscl/>
          </a:blip>
          <a:srcRect t="33497" r="46104" b="14040"/>
          <a:stretch/>
        </p:blipFill>
        <p:spPr>
          <a:xfrm>
            <a:off x="3990354" y="4748033"/>
            <a:ext cx="1631824" cy="13254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grayscl/>
          </a:blip>
          <a:srcRect l="79705" b="86546"/>
          <a:stretch/>
        </p:blipFill>
        <p:spPr>
          <a:xfrm>
            <a:off x="5885261" y="4412572"/>
            <a:ext cx="614487" cy="3399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grayscl/>
          </a:blip>
          <a:srcRect l="57036" t="14439" r="20822" b="57629"/>
          <a:stretch/>
        </p:blipFill>
        <p:spPr>
          <a:xfrm>
            <a:off x="5690125" y="4748033"/>
            <a:ext cx="670415" cy="705701"/>
          </a:xfrm>
          <a:prstGeom prst="rect">
            <a:avLst/>
          </a:prstGeom>
        </p:spPr>
      </p:pic>
      <p:sp>
        <p:nvSpPr>
          <p:cNvPr id="37" name="Freeform 13"/>
          <p:cNvSpPr>
            <a:spLocks/>
          </p:cNvSpPr>
          <p:nvPr/>
        </p:nvSpPr>
        <p:spPr bwMode="auto">
          <a:xfrm flipH="1">
            <a:off x="3831948" y="4247495"/>
            <a:ext cx="2862936" cy="1907574"/>
          </a:xfrm>
          <a:custGeom>
            <a:avLst/>
            <a:gdLst>
              <a:gd name="connsiteX0" fmla="*/ 3144928 w 3324602"/>
              <a:gd name="connsiteY0" fmla="*/ 192735 h 2215183"/>
              <a:gd name="connsiteX1" fmla="*/ 3144928 w 3324602"/>
              <a:gd name="connsiteY1" fmla="*/ 1868111 h 2215183"/>
              <a:gd name="connsiteX2" fmla="*/ 179673 w 3324602"/>
              <a:gd name="connsiteY2" fmla="*/ 1868111 h 2215183"/>
              <a:gd name="connsiteX3" fmla="*/ 179673 w 3324602"/>
              <a:gd name="connsiteY3" fmla="*/ 192735 h 2215183"/>
              <a:gd name="connsiteX4" fmla="*/ 3191157 w 3324602"/>
              <a:gd name="connsiteY4" fmla="*/ 0 h 2215183"/>
              <a:gd name="connsiteX5" fmla="*/ 133446 w 3324602"/>
              <a:gd name="connsiteY5" fmla="*/ 0 h 2215183"/>
              <a:gd name="connsiteX6" fmla="*/ 0 w 3324602"/>
              <a:gd name="connsiteY6" fmla="*/ 133207 h 2215183"/>
              <a:gd name="connsiteX7" fmla="*/ 0 w 3324602"/>
              <a:gd name="connsiteY7" fmla="*/ 2080332 h 2215183"/>
              <a:gd name="connsiteX8" fmla="*/ 133446 w 3324602"/>
              <a:gd name="connsiteY8" fmla="*/ 2215183 h 2215183"/>
              <a:gd name="connsiteX9" fmla="*/ 3191157 w 3324602"/>
              <a:gd name="connsiteY9" fmla="*/ 2215183 h 2215183"/>
              <a:gd name="connsiteX10" fmla="*/ 3324602 w 3324602"/>
              <a:gd name="connsiteY10" fmla="*/ 2080332 h 2215183"/>
              <a:gd name="connsiteX11" fmla="*/ 3324602 w 3324602"/>
              <a:gd name="connsiteY11" fmla="*/ 133207 h 2215183"/>
              <a:gd name="connsiteX12" fmla="*/ 3191157 w 3324602"/>
              <a:gd name="connsiteY12" fmla="*/ 0 h 221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24602" h="2215183">
                <a:moveTo>
                  <a:pt x="3144928" y="192735"/>
                </a:moveTo>
                <a:lnTo>
                  <a:pt x="3144928" y="1868111"/>
                </a:lnTo>
                <a:lnTo>
                  <a:pt x="179673" y="1868111"/>
                </a:lnTo>
                <a:lnTo>
                  <a:pt x="179673" y="192735"/>
                </a:lnTo>
                <a:close/>
                <a:moveTo>
                  <a:pt x="3191157" y="0"/>
                </a:moveTo>
                <a:cubicBezTo>
                  <a:pt x="133446" y="0"/>
                  <a:pt x="133446" y="0"/>
                  <a:pt x="133446" y="0"/>
                </a:cubicBezTo>
                <a:cubicBezTo>
                  <a:pt x="59309" y="0"/>
                  <a:pt x="0" y="59203"/>
                  <a:pt x="0" y="133207"/>
                </a:cubicBezTo>
                <a:cubicBezTo>
                  <a:pt x="0" y="2080332"/>
                  <a:pt x="0" y="2080332"/>
                  <a:pt x="0" y="2080332"/>
                </a:cubicBezTo>
                <a:cubicBezTo>
                  <a:pt x="0" y="2154335"/>
                  <a:pt x="59309" y="2215183"/>
                  <a:pt x="133446" y="2215183"/>
                </a:cubicBezTo>
                <a:cubicBezTo>
                  <a:pt x="3191157" y="2215183"/>
                  <a:pt x="3191157" y="2215183"/>
                  <a:pt x="3191157" y="2215183"/>
                </a:cubicBezTo>
                <a:cubicBezTo>
                  <a:pt x="3265293" y="2215183"/>
                  <a:pt x="3324602" y="2154335"/>
                  <a:pt x="3324602" y="2080332"/>
                </a:cubicBezTo>
                <a:cubicBezTo>
                  <a:pt x="3324602" y="133207"/>
                  <a:pt x="3324602" y="133207"/>
                  <a:pt x="3324602" y="133207"/>
                </a:cubicBezTo>
                <a:cubicBezTo>
                  <a:pt x="3324602" y="59203"/>
                  <a:pt x="3265293" y="0"/>
                  <a:pt x="3191157" y="0"/>
                </a:cubicBezTo>
                <a:close/>
              </a:path>
            </a:pathLst>
          </a:custGeom>
          <a:ln>
            <a:headEnd/>
            <a:tailEnd/>
          </a:ln>
          <a:extLst/>
        </p:spPr>
        <p:style>
          <a:lnRef idx="1">
            <a:schemeClr val="dk1"/>
          </a:lnRef>
          <a:fillRef idx="100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83772">
                    <a:schemeClr val="tx1"/>
                  </a:gs>
                  <a:gs pos="42857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9816" y="3630619"/>
            <a:ext cx="727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query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10098" y="6188621"/>
            <a:ext cx="263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results ranking (document list)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689107" y="3453576"/>
            <a:ext cx="954308" cy="31351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866799" y="3415092"/>
            <a:ext cx="847555" cy="979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917593" y="5092265"/>
            <a:ext cx="79274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310173" y="5995192"/>
            <a:ext cx="243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retrieval system indexes a document corpus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55813" y="4513092"/>
            <a:ext cx="1671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Relevance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(documents satisfy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information need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e.g. useful)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935616" y="4050428"/>
            <a:ext cx="2247095" cy="708088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96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A59D-7990-4C67-913C-23980851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IR tasks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FD07-4A11-44B3-BF45-205AC7E7C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Query Formulation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48BF9-3C73-4BD3-BB87-E60B4E513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Next Query suggestion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16B374-7C81-4A51-97C3-CBC8A81638E4}"/>
              </a:ext>
            </a:extLst>
          </p:cNvPr>
          <p:cNvGrpSpPr/>
          <p:nvPr/>
        </p:nvGrpSpPr>
        <p:grpSpPr>
          <a:xfrm>
            <a:off x="1487511" y="3602774"/>
            <a:ext cx="3338600" cy="1387452"/>
            <a:chOff x="1385799" y="3347354"/>
            <a:chExt cx="3338600" cy="13874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597A47-878F-4871-88C4-01AA41473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l="92131" t="8214" r="769" b="10342"/>
            <a:stretch/>
          </p:blipFill>
          <p:spPr>
            <a:xfrm>
              <a:off x="4359728" y="3347357"/>
              <a:ext cx="364671" cy="35106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463F7D-044D-4C0C-AAA9-3438CC752650}"/>
                </a:ext>
              </a:extLst>
            </p:cNvPr>
            <p:cNvSpPr txBox="1"/>
            <p:nvPr/>
          </p:nvSpPr>
          <p:spPr>
            <a:xfrm>
              <a:off x="1385799" y="3347354"/>
              <a:ext cx="3338600" cy="3657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cheap flights from </a:t>
              </a:r>
              <a:r>
                <a:rPr lang="en-US" sz="1400" dirty="0" err="1">
                  <a:latin typeface="+mj-lt"/>
                </a:rPr>
                <a:t>london</a:t>
              </a:r>
              <a:r>
                <a:rPr lang="en-US" sz="1400" dirty="0">
                  <a:latin typeface="+mj-lt"/>
                </a:rPr>
                <a:t> t</a:t>
              </a:r>
              <a:r>
                <a:rPr lang="en-US" sz="1400" b="1" dirty="0">
                  <a:latin typeface="+mj-lt"/>
                </a:rPr>
                <a:t>|</a:t>
              </a:r>
              <a:endParaRPr lang="en-GB" sz="1400" b="1" dirty="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9B0E54-B062-47A2-BE78-9D7B6E4A9C7D}"/>
                </a:ext>
              </a:extLst>
            </p:cNvPr>
            <p:cNvSpPr txBox="1"/>
            <p:nvPr/>
          </p:nvSpPr>
          <p:spPr>
            <a:xfrm>
              <a:off x="1385799" y="3713116"/>
              <a:ext cx="3338600" cy="10216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latin typeface="+mj-lt"/>
                </a:rPr>
                <a:t>cheap flights from </a:t>
              </a:r>
              <a:r>
                <a:rPr lang="en-US" sz="1400" dirty="0" err="1">
                  <a:latin typeface="+mj-lt"/>
                </a:rPr>
                <a:t>london</a:t>
              </a:r>
              <a:r>
                <a:rPr lang="en-US" sz="1400" dirty="0">
                  <a:latin typeface="+mj-lt"/>
                </a:rPr>
                <a:t> t</a:t>
              </a: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o </a:t>
              </a:r>
              <a:r>
                <a:rPr lang="en-US" sz="1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frankfurt</a:t>
              </a:r>
              <a:endParaRPr 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+mj-lt"/>
                </a:rPr>
                <a:t>cheap flights from </a:t>
              </a:r>
              <a:r>
                <a:rPr lang="en-US" sz="1400" dirty="0" err="1">
                  <a:latin typeface="+mj-lt"/>
                </a:rPr>
                <a:t>london</a:t>
              </a:r>
              <a:r>
                <a:rPr lang="en-US" sz="1400" dirty="0">
                  <a:latin typeface="+mj-lt"/>
                </a:rPr>
                <a:t> t</a:t>
              </a: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o new </a:t>
              </a:r>
              <a:r>
                <a:rPr lang="en-US" sz="1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york</a:t>
              </a:r>
              <a:endParaRPr 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+mj-lt"/>
                </a:rPr>
                <a:t>cheap flights from </a:t>
              </a:r>
              <a:r>
                <a:rPr lang="en-US" sz="1400" dirty="0" err="1">
                  <a:latin typeface="+mj-lt"/>
                </a:rPr>
                <a:t>london</a:t>
              </a:r>
              <a:r>
                <a:rPr lang="en-US" sz="1400" dirty="0">
                  <a:latin typeface="+mj-lt"/>
                </a:rPr>
                <a:t> t</a:t>
              </a: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o </a:t>
              </a:r>
              <a:r>
                <a:rPr lang="en-US" sz="1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miami</a:t>
              </a:r>
              <a:endParaRPr 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+mj-lt"/>
                </a:rPr>
                <a:t>cheap flights from </a:t>
              </a:r>
              <a:r>
                <a:rPr lang="en-US" sz="1400" dirty="0" err="1">
                  <a:latin typeface="+mj-lt"/>
                </a:rPr>
                <a:t>london</a:t>
              </a:r>
              <a:r>
                <a:rPr lang="en-US" sz="1400" dirty="0">
                  <a:latin typeface="+mj-lt"/>
                </a:rPr>
                <a:t> t</a:t>
              </a: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o </a:t>
              </a:r>
              <a:r>
                <a:rPr lang="en-US" sz="1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sydney</a:t>
              </a:r>
              <a:endParaRPr lang="en-GB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623687-A0BC-49CF-8308-81B20672B678}"/>
              </a:ext>
            </a:extLst>
          </p:cNvPr>
          <p:cNvGrpSpPr/>
          <p:nvPr/>
        </p:nvGrpSpPr>
        <p:grpSpPr>
          <a:xfrm>
            <a:off x="6538846" y="3602774"/>
            <a:ext cx="3440763" cy="1904574"/>
            <a:chOff x="6518414" y="3389771"/>
            <a:chExt cx="3440763" cy="190457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895C8B-E11A-4355-A377-66E85ACE7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l="92131" t="8214" r="769" b="10342"/>
            <a:stretch/>
          </p:blipFill>
          <p:spPr>
            <a:xfrm>
              <a:off x="9492343" y="3389775"/>
              <a:ext cx="364671" cy="3510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E65239-44E1-41D9-9DCF-654196BE9647}"/>
                </a:ext>
              </a:extLst>
            </p:cNvPr>
            <p:cNvSpPr txBox="1"/>
            <p:nvPr/>
          </p:nvSpPr>
          <p:spPr>
            <a:xfrm>
              <a:off x="6518414" y="3389771"/>
              <a:ext cx="3338600" cy="3657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cheap flights from </a:t>
              </a:r>
              <a:r>
                <a:rPr lang="en-US" sz="1400" dirty="0" err="1">
                  <a:latin typeface="+mj-lt"/>
                </a:rPr>
                <a:t>london</a:t>
              </a:r>
              <a:r>
                <a:rPr lang="en-US" sz="1400" dirty="0">
                  <a:latin typeface="+mj-lt"/>
                </a:rPr>
                <a:t> to </a:t>
              </a:r>
              <a:r>
                <a:rPr lang="en-US" sz="1400" dirty="0" err="1">
                  <a:latin typeface="+mj-lt"/>
                </a:rPr>
                <a:t>miami</a:t>
              </a:r>
              <a:endParaRPr lang="en-GB" sz="1400" dirty="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4B0DDC-F7D6-4822-9FBE-0F2079FDBFFA}"/>
                </a:ext>
              </a:extLst>
            </p:cNvPr>
            <p:cNvSpPr txBox="1"/>
            <p:nvPr/>
          </p:nvSpPr>
          <p:spPr>
            <a:xfrm>
              <a:off x="6620577" y="3909350"/>
              <a:ext cx="333860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Related searches</a:t>
              </a:r>
            </a:p>
            <a:p>
              <a:pPr>
                <a:lnSpc>
                  <a:spcPct val="120000"/>
                </a:lnSpc>
              </a:pPr>
              <a:r>
                <a:rPr lang="en-US" sz="1400" dirty="0">
                  <a:latin typeface="+mj-lt"/>
                </a:rPr>
                <a:t>package deals to </a:t>
              </a:r>
              <a:r>
                <a:rPr lang="en-US" sz="1400" dirty="0" err="1">
                  <a:latin typeface="+mj-lt"/>
                </a:rPr>
                <a:t>miami</a:t>
              </a:r>
              <a:endParaRPr lang="en-US" sz="1400" dirty="0">
                <a:latin typeface="+mj-lt"/>
              </a:endParaRPr>
            </a:p>
            <a:p>
              <a:pPr>
                <a:lnSpc>
                  <a:spcPct val="120000"/>
                </a:lnSpc>
              </a:pPr>
              <a:r>
                <a:rPr lang="en-US" sz="1400" dirty="0" err="1">
                  <a:latin typeface="+mj-lt"/>
                </a:rPr>
                <a:t>ba</a:t>
              </a:r>
              <a:r>
                <a:rPr lang="en-US" sz="1400" dirty="0">
                  <a:latin typeface="+mj-lt"/>
                </a:rPr>
                <a:t> flights to </a:t>
              </a:r>
              <a:r>
                <a:rPr lang="en-US" sz="1400" dirty="0" err="1">
                  <a:latin typeface="+mj-lt"/>
                </a:rPr>
                <a:t>miami</a:t>
              </a:r>
              <a:endParaRPr lang="en-US" sz="1400" dirty="0">
                <a:latin typeface="+mj-lt"/>
              </a:endParaRPr>
            </a:p>
            <a:p>
              <a:pPr>
                <a:lnSpc>
                  <a:spcPct val="120000"/>
                </a:lnSpc>
              </a:pPr>
              <a:r>
                <a:rPr lang="en-US" sz="1400" dirty="0">
                  <a:latin typeface="+mj-lt"/>
                </a:rPr>
                <a:t>things to do in </a:t>
              </a:r>
              <a:r>
                <a:rPr lang="en-US" sz="1400" dirty="0" err="1">
                  <a:latin typeface="+mj-lt"/>
                </a:rPr>
                <a:t>miami</a:t>
              </a:r>
              <a:endParaRPr lang="en-US" sz="1400" dirty="0">
                <a:latin typeface="+mj-lt"/>
              </a:endParaRPr>
            </a:p>
            <a:p>
              <a:pPr>
                <a:lnSpc>
                  <a:spcPct val="120000"/>
                </a:lnSpc>
              </a:pPr>
              <a:r>
                <a:rPr lang="en-US" sz="1400" dirty="0" err="1">
                  <a:latin typeface="+mj-lt"/>
                  <a:cs typeface="Segoe UI" panose="020B0502040204020203" pitchFamily="34" charset="0"/>
                </a:rPr>
                <a:t>miami</a:t>
              </a:r>
              <a:r>
                <a:rPr lang="en-US" sz="1400" dirty="0">
                  <a:latin typeface="+mj-lt"/>
                  <a:cs typeface="Segoe UI" panose="020B0502040204020203" pitchFamily="34" charset="0"/>
                </a:rPr>
                <a:t> tourist attractions</a:t>
              </a:r>
              <a:endParaRPr lang="en-GB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0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6705" y="609601"/>
            <a:ext cx="4204683" cy="1639884"/>
          </a:xfrm>
        </p:spPr>
        <p:txBody>
          <a:bodyPr>
            <a:normAutofit/>
          </a:bodyPr>
          <a:lstStyle/>
          <a:p>
            <a:r>
              <a:rPr lang="en-GB" sz="4400" dirty="0"/>
              <a:t>Anatomy of an IR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6705" y="2458142"/>
            <a:ext cx="4204683" cy="415131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IR in three simple 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Generate input (query or prefix) representation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Generate candidate (document or suffix or query) representation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Estimate relevance based on input and candidate representations</a:t>
            </a:r>
          </a:p>
          <a:p>
            <a:r>
              <a:rPr lang="en-US" sz="2000" dirty="0"/>
              <a:t>Neural networks can be useful for one or more of these steps</a:t>
            </a:r>
            <a:endParaRPr lang="en-GB" sz="2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591" y="2458142"/>
            <a:ext cx="5891213" cy="39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6705" y="609601"/>
            <a:ext cx="10112164" cy="1639884"/>
          </a:xfrm>
        </p:spPr>
        <p:txBody>
          <a:bodyPr>
            <a:normAutofit/>
          </a:bodyPr>
          <a:lstStyle/>
          <a:p>
            <a:r>
              <a:rPr lang="en-GB" sz="4400" dirty="0"/>
              <a:t>Example: Classical Learning to rank (LTR) models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6705" y="2458142"/>
            <a:ext cx="4204683" cy="41513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Query and document representation based on manually crafted features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Neural network for matching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799" y="2458142"/>
            <a:ext cx="3590796" cy="25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ll about Segoe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15860</TotalTime>
  <Words>1951</Words>
  <Application>Microsoft Office PowerPoint</Application>
  <PresentationFormat>Widescreen</PresentationFormat>
  <Paragraphs>303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 Math</vt:lpstr>
      <vt:lpstr>Segoe UI</vt:lpstr>
      <vt:lpstr>Segoe UI Light</vt:lpstr>
      <vt:lpstr>Segoe UI Semilight</vt:lpstr>
      <vt:lpstr>Segoe WP</vt:lpstr>
      <vt:lpstr>Trebuchet MS</vt:lpstr>
      <vt:lpstr>Circuit</vt:lpstr>
      <vt:lpstr>Neural Models for Information Retrieval</vt:lpstr>
      <vt:lpstr>Neural Networks</vt:lpstr>
      <vt:lpstr>Today’s topics</vt:lpstr>
      <vt:lpstr>PowerPoint Presentation</vt:lpstr>
      <vt:lpstr>IR tasks</vt:lpstr>
      <vt:lpstr>Document ranking</vt:lpstr>
      <vt:lpstr>Other IR tasks</vt:lpstr>
      <vt:lpstr>Anatomy of an IR model</vt:lpstr>
      <vt:lpstr>Example: Classical Learning to rank (LTR) models</vt:lpstr>
      <vt:lpstr>Representation learning for IR</vt:lpstr>
      <vt:lpstr>A quick refresher on vector Space representations</vt:lpstr>
      <vt:lpstr>Notions of similarity</vt:lpstr>
      <vt:lpstr>Desired notion of similarity should depend on the target task </vt:lpstr>
      <vt:lpstr>Deep semantic similarity model (dssm)</vt:lpstr>
      <vt:lpstr>Same model (DSSM), different training data</vt:lpstr>
      <vt:lpstr>Same DSSM, trained on Session query pairs</vt:lpstr>
      <vt:lpstr>Same DSSM, trained on Session query pairs</vt:lpstr>
      <vt:lpstr>When is it particularly important to think about notions of similarity?</vt:lpstr>
      <vt:lpstr>Using pre-trained word embeddings for document ranking</vt:lpstr>
      <vt:lpstr>using word2vec for soft-matching</vt:lpstr>
      <vt:lpstr>Dual embedding space model (DESM)</vt:lpstr>
      <vt:lpstr>IN-OUT vs. IN-IN</vt:lpstr>
      <vt:lpstr>Get the data </vt:lpstr>
      <vt:lpstr>Topic specific representations</vt:lpstr>
      <vt:lpstr>Why is topic-specific term representation useful?</vt:lpstr>
      <vt:lpstr>Topic-specific term embeddings for query expansion</vt:lpstr>
      <vt:lpstr>PowerPoint Presentation</vt:lpstr>
      <vt:lpstr>The idea of learning (or updating) representations at runtime may be applicable in the context of AI approaches to solving other more complex tasks</vt:lpstr>
      <vt:lpstr>Dealing with rare concepts and terms</vt:lpstr>
      <vt:lpstr>A tale of two queries</vt:lpstr>
      <vt:lpstr>The Duet architecture</vt:lpstr>
      <vt:lpstr>Term importance</vt:lpstr>
      <vt:lpstr>Local model: term interaction matrix</vt:lpstr>
      <vt:lpstr>Local model: estimating relevance</vt:lpstr>
      <vt:lpstr>Distributed model: estimating relevance</vt:lpstr>
      <vt:lpstr>Strong performance on document and answer ranking tasks</vt:lpstr>
      <vt:lpstr>Effect of training data volume</vt:lpstr>
      <vt:lpstr>PowerPoint Presentation</vt:lpstr>
      <vt:lpstr>Get the code </vt:lpstr>
      <vt:lpstr>Summary</vt:lpstr>
      <vt:lpstr>Recap</vt:lpstr>
      <vt:lpstr>List of papers discussed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Bhaskar Mitra</dc:creator>
  <cp:lastModifiedBy>Bhaskar Mitra</cp:lastModifiedBy>
  <cp:revision>367</cp:revision>
  <dcterms:created xsi:type="dcterms:W3CDTF">2017-06-08T08:27:15Z</dcterms:created>
  <dcterms:modified xsi:type="dcterms:W3CDTF">2017-10-12T09:33:08Z</dcterms:modified>
</cp:coreProperties>
</file>