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429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22" r:id="rId13"/>
    <p:sldId id="404" r:id="rId14"/>
    <p:sldId id="405" r:id="rId15"/>
    <p:sldId id="423" r:id="rId16"/>
    <p:sldId id="424" r:id="rId17"/>
    <p:sldId id="425" r:id="rId18"/>
    <p:sldId id="407" r:id="rId19"/>
    <p:sldId id="408" r:id="rId20"/>
    <p:sldId id="409" r:id="rId21"/>
    <p:sldId id="410" r:id="rId22"/>
    <p:sldId id="412" r:id="rId23"/>
    <p:sldId id="419" r:id="rId24"/>
    <p:sldId id="413" r:id="rId25"/>
    <p:sldId id="414" r:id="rId26"/>
    <p:sldId id="415" r:id="rId27"/>
    <p:sldId id="426" r:id="rId28"/>
    <p:sldId id="427" r:id="rId29"/>
    <p:sldId id="306" r:id="rId30"/>
    <p:sldId id="391" r:id="rId31"/>
    <p:sldId id="42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87BD-B641-41CD-9821-ABC5183B4B6B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7596-0F1B-49D5-A097-6AFD2A38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0E1BD-B41C-4397-98ED-2A09A8075291}"/>
              </a:ext>
            </a:extLst>
          </p:cNvPr>
          <p:cNvSpPr/>
          <p:nvPr userDrawn="1"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3AC3DFF-FDA1-4310-B479-DACB3EAA5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1D5A084-EE53-4224-B6A0-37A6B34339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6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058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6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2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32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6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03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5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7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8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62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3FB0-82F1-4EB9-9F97-C27649C8B6D1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6A29-59E9-4F8C-B2A8-C337101A54CB}" type="slidenum">
              <a:rPr lang="en-GB" smtClean="0"/>
              <a:t>‹#›</a:t>
            </a:fld>
            <a:endParaRPr lang="en-GB"/>
          </a:p>
        </p:txBody>
      </p:sp>
      <p:sp>
        <p:nvSpPr>
          <p:cNvPr id="49" name="Oval 48"/>
          <p:cNvSpPr/>
          <p:nvPr userDrawn="1"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9CA7757-A593-467C-8621-713CBE091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6809CA-5FBA-487C-8932-C2FC20C794B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citation.cfm?id=305257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hyperlink" Target="https://dl.acm.org/citation.cfm?id=312109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ithub.com/bmitra-msft/NDRM/blob/master/notebooks/Duet.ipynb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mitra-msft/NDRM/blob/master/notebooks/Duet.ipynb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bit.ly/neuralir-intro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arxiv.org/abs/1503.00075v3.pdf" TargetMode="External"/><Relationship Id="rId3" Type="http://schemas.openxmlformats.org/officeDocument/2006/relationships/hyperlink" Target="http://dl.acm.org/citation.cfm?id=2505665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2661935" TargetMode="External"/><Relationship Id="rId11" Type="http://schemas.openxmlformats.org/officeDocument/2006/relationships/hyperlink" Target="https://papers.nips.cc/paper/5550-convolutional-neural-network-architectures-for-matching-natural-language-sentences" TargetMode="External"/><Relationship Id="rId5" Type="http://schemas.openxmlformats.org/officeDocument/2006/relationships/hyperlink" Target="http://dl.acm.org/citation.cfm?id=2767738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arxiv.org/abs/1412.662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298376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science/article/pii/S0888613X08001813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88" name="Rectangle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9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92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103" name="Group 10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4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3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5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60" name="Title 1"/>
          <p:cNvSpPr>
            <a:spLocks noGrp="1"/>
          </p:cNvSpPr>
          <p:nvPr>
            <p:ph type="ctrTitle"/>
          </p:nvPr>
        </p:nvSpPr>
        <p:spPr>
          <a:xfrm>
            <a:off x="2017712" y="1322894"/>
            <a:ext cx="9243428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Neural Models for</a:t>
            </a:r>
            <a:br>
              <a:rPr lang="en-GB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 Ranking</a:t>
            </a:r>
          </a:p>
        </p:txBody>
      </p:sp>
      <p:sp>
        <p:nvSpPr>
          <p:cNvPr id="161" name="Subtitle 2"/>
          <p:cNvSpPr>
            <a:spLocks noGrp="1"/>
          </p:cNvSpPr>
          <p:nvPr>
            <p:ph type="subTitle" idx="1"/>
          </p:nvPr>
        </p:nvSpPr>
        <p:spPr>
          <a:xfrm>
            <a:off x="8198068" y="4108441"/>
            <a:ext cx="3063071" cy="2487621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Bhaskar Mitra</a:t>
            </a:r>
          </a:p>
          <a:p>
            <a:pPr algn="r">
              <a:spcBef>
                <a:spcPts val="1200"/>
              </a:spcBef>
            </a:pP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 Applied Scientist</a:t>
            </a:r>
          </a:p>
          <a:p>
            <a:pPr algn="r"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Microsoft Research and AI</a:t>
            </a:r>
          </a:p>
          <a:p>
            <a:pPr algn="r">
              <a:spcBef>
                <a:spcPts val="1200"/>
              </a:spcBef>
            </a:pP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Student</a:t>
            </a:r>
          </a:p>
          <a:p>
            <a:pPr algn="r"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Dept. of Computer Science</a:t>
            </a:r>
          </a:p>
          <a:p>
            <a:pPr algn="r"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University College London</a:t>
            </a:r>
            <a:endParaRPr lang="en-GB" sz="1800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F23A966-BDD9-461D-81FF-7015BAE5CD4C}"/>
              </a:ext>
            </a:extLst>
          </p:cNvPr>
          <p:cNvSpPr/>
          <p:nvPr/>
        </p:nvSpPr>
        <p:spPr>
          <a:xfrm>
            <a:off x="11349588" y="444428"/>
            <a:ext cx="189414" cy="189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42E72D41-E407-4E41-A95A-728C87421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911AE48-CA63-4CDA-B16D-F803EDC54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76" name="Subtitle 2">
            <a:extLst>
              <a:ext uri="{FF2B5EF4-FFF2-40B4-BE49-F238E27FC236}">
                <a16:creationId xmlns:a16="http://schemas.microsoft.com/office/drawing/2014/main" id="{61EEAE27-55FF-453D-86F8-B1B5541B4572}"/>
              </a:ext>
            </a:extLst>
          </p:cNvPr>
          <p:cNvSpPr txBox="1">
            <a:spLocks/>
          </p:cNvSpPr>
          <p:nvPr/>
        </p:nvSpPr>
        <p:spPr>
          <a:xfrm>
            <a:off x="2790041" y="4210050"/>
            <a:ext cx="4979402" cy="955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Joint work with Nick Craswell, Fernando Diaz, </a:t>
            </a:r>
            <a:r>
              <a:rPr lang="en-GB" sz="1800" cap="none" dirty="0"/>
              <a:t>Federico Nanni, Matt Magnusson, and Laura Dietz</a:t>
            </a:r>
            <a:endParaRPr lang="en-GB" sz="1800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0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2216219" y="5369544"/>
            <a:ext cx="8150469" cy="10433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/>
          <p:cNvSpPr/>
          <p:nvPr/>
        </p:nvSpPr>
        <p:spPr>
          <a:xfrm>
            <a:off x="7089648" y="4048608"/>
            <a:ext cx="4397273" cy="10433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1076272" y="4045863"/>
            <a:ext cx="4534562" cy="10433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queries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35597" y="1216682"/>
            <a:ext cx="4832713" cy="823912"/>
          </a:xfrm>
        </p:spPr>
        <p:txBody>
          <a:bodyPr/>
          <a:lstStyle/>
          <a:p>
            <a:pPr algn="ctr"/>
            <a:r>
              <a:rPr lang="en-US" sz="2000" b="0" dirty="0">
                <a:latin typeface="+mj-lt"/>
              </a:rPr>
              <a:t>“</a:t>
            </a:r>
            <a:r>
              <a:rPr lang="en-US" sz="2000" b="0" dirty="0" err="1">
                <a:latin typeface="+mj-lt"/>
              </a:rPr>
              <a:t>pekarovic</a:t>
            </a:r>
            <a:r>
              <a:rPr lang="en-US" sz="2000" b="0" dirty="0">
                <a:latin typeface="+mj-lt"/>
              </a:rPr>
              <a:t> land company”</a:t>
            </a:r>
            <a:endParaRPr lang="en-GB" sz="2000" b="0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93072" y="2202507"/>
            <a:ext cx="4517762" cy="33233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Hard to learn good representation for rare term </a:t>
            </a:r>
            <a:r>
              <a:rPr lang="en-US" sz="2000" i="1" dirty="0" err="1"/>
              <a:t>pekarovic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But easy to estimate relevance based on patterns of exact matches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 dirty="0"/>
              <a:t>Proposal</a:t>
            </a:r>
            <a:r>
              <a:rPr lang="en-US" sz="2000" dirty="0"/>
              <a:t>: Learn a neural model to estimate relevance from patterns of exact matches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860030" y="1216682"/>
            <a:ext cx="4856513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000" b="0" dirty="0">
                <a:latin typeface="+mj-lt"/>
              </a:rPr>
              <a:t>“what channel are the </a:t>
            </a:r>
            <a:r>
              <a:rPr lang="en-GB" sz="2000" b="0" dirty="0" err="1">
                <a:latin typeface="+mj-lt"/>
              </a:rPr>
              <a:t>seahawks</a:t>
            </a:r>
            <a:r>
              <a:rPr lang="en-GB" sz="2000" b="0" dirty="0">
                <a:latin typeface="+mj-lt"/>
              </a:rPr>
              <a:t> on today”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089649" y="2202507"/>
            <a:ext cx="4397273" cy="33233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Target document likely contains </a:t>
            </a:r>
            <a:r>
              <a:rPr lang="en-US" sz="2000" i="1" dirty="0"/>
              <a:t>ESPN</a:t>
            </a:r>
            <a:r>
              <a:rPr lang="en-US" sz="2000" dirty="0"/>
              <a:t> or </a:t>
            </a:r>
            <a:r>
              <a:rPr lang="en-US" sz="2000" i="1" dirty="0"/>
              <a:t>sky sports</a:t>
            </a:r>
            <a:r>
              <a:rPr lang="en-US" sz="2000" dirty="0"/>
              <a:t> instead of </a:t>
            </a:r>
            <a:r>
              <a:rPr lang="en-US" sz="2000" i="1" dirty="0"/>
              <a:t>channel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An embedding model can associate </a:t>
            </a:r>
            <a:r>
              <a:rPr lang="en-US" sz="2000" i="1" dirty="0"/>
              <a:t>ESPN</a:t>
            </a:r>
            <a:r>
              <a:rPr lang="en-US" sz="2000" dirty="0"/>
              <a:t> in document to </a:t>
            </a:r>
            <a:r>
              <a:rPr lang="en-US" sz="2000" i="1" dirty="0"/>
              <a:t>channel </a:t>
            </a:r>
            <a:r>
              <a:rPr lang="en-US" sz="2000" dirty="0"/>
              <a:t>in query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 dirty="0"/>
              <a:t>Proposal</a:t>
            </a:r>
            <a:r>
              <a:rPr lang="en-US" sz="2000" dirty="0"/>
              <a:t>: Learn embeddings of text and match query with document in the embedding space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16219" y="5457769"/>
            <a:ext cx="8150470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dirty="0"/>
              <a:t>The Duet Architecture</a:t>
            </a:r>
          </a:p>
          <a:p>
            <a:pPr algn="ctr">
              <a:spcBef>
                <a:spcPts val="1000"/>
              </a:spcBef>
            </a:pPr>
            <a:r>
              <a:rPr lang="en-US" dirty="0"/>
              <a:t>Use a neural network to model both functions and learn their parameters jointly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6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The Duet architecture</a:t>
            </a:r>
            <a:endParaRPr lang="en-GB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303878"/>
            <a:ext cx="4218529" cy="38670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Linear combination of two models trained jointly on labelled query-document pairs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Local model operates on lexical interaction matrix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Distributed model projects </a:t>
            </a:r>
            <a:r>
              <a:rPr lang="en-US" sz="2000" i="1" dirty="0"/>
              <a:t>n</a:t>
            </a:r>
            <a:r>
              <a:rPr lang="en-US" sz="2000" dirty="0"/>
              <a:t>-graph vectors of text into an embedding space and then estimates match</a:t>
            </a:r>
            <a:endParaRPr lang="en-GB" sz="20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01" y="3455135"/>
            <a:ext cx="3215725" cy="465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3A15F-ED9E-432A-8F94-FB6160A0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413930" y="1049133"/>
            <a:ext cx="6584251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4551" y="2428185"/>
            <a:ext cx="3856037" cy="1639884"/>
          </a:xfrm>
        </p:spPr>
        <p:txBody>
          <a:bodyPr>
            <a:normAutofit/>
          </a:bodyPr>
          <a:lstStyle/>
          <a:p>
            <a:r>
              <a:rPr lang="en-US" sz="4800" dirty="0"/>
              <a:t>Local</a:t>
            </a:r>
            <a:br>
              <a:rPr lang="en-US" sz="4800" dirty="0"/>
            </a:br>
            <a:r>
              <a:rPr lang="en-US" sz="4800" dirty="0"/>
              <a:t>sub-model</a:t>
            </a:r>
            <a:endParaRPr lang="en-GB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344551" y="4239957"/>
            <a:ext cx="3856037" cy="11851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Focuses on patterns of exact matches of query terms in document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5878E-4E75-4973-8A03-9EABF1312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6674" r="52448" b="-1"/>
          <a:stretch/>
        </p:blipFill>
        <p:spPr>
          <a:xfrm>
            <a:off x="8200588" y="1176620"/>
            <a:ext cx="3799490" cy="51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2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Interaction Matrix of query-document terms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886" y="2447743"/>
            <a:ext cx="5478312" cy="3107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542690" y="1825625"/>
                <a:ext cx="522701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0,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:r>
                  <a:rPr lang="en-US" dirty="0"/>
                  <a:t>In relevant documents,</a:t>
                </a:r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dirty="0"/>
                  <a:t>Many matches, typically in clusters</a:t>
                </a:r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dirty="0"/>
                  <a:t>Matches localized early in document</a:t>
                </a:r>
                <a:endParaRPr lang="en-GB" dirty="0"/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dirty="0"/>
                  <a:t>Matches for all query terms</a:t>
                </a:r>
              </a:p>
              <a:p>
                <a:pPr>
                  <a:lnSpc>
                    <a:spcPct val="120000"/>
                  </a:lnSpc>
                  <a:buFont typeface="Segoe UI Semilight" panose="020B0402040204020203" pitchFamily="34" charset="0"/>
                  <a:buChar char="→"/>
                </a:pPr>
                <a:r>
                  <a:rPr lang="en-US" dirty="0"/>
                  <a:t>In-order (phrasal) matches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42690" y="1825625"/>
                <a:ext cx="5227017" cy="4351338"/>
              </a:xfrm>
              <a:blipFill>
                <a:blip r:embed="rId3"/>
                <a:stretch>
                  <a:fillRect l="-3147" b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3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relevance from interaction matrix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50334" y="4364250"/>
            <a:ext cx="8100646" cy="20420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93887" y="6301906"/>
            <a:ext cx="281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←    document words    →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7167752">
            <a:off x="-457750" y="5221797"/>
            <a:ext cx="202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← query words →</a:t>
            </a:r>
            <a:endParaRPr lang="en-GB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10660" y="3573535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991543" y="3649310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063060" y="3725935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143943" y="3801710"/>
          <a:ext cx="35514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">
                  <a:extLst>
                    <a:ext uri="{9D8B030D-6E8A-4147-A177-3AD203B41FA5}">
                      <a16:colId xmlns:a16="http://schemas.microsoft.com/office/drawing/2014/main" val="156151046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18089887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67176214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17023329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928711876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907473557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1491529951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2679752120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3432522453"/>
                    </a:ext>
                  </a:extLst>
                </a:gridCol>
                <a:gridCol w="355146">
                  <a:extLst>
                    <a:ext uri="{9D8B030D-6E8A-4147-A177-3AD203B41FA5}">
                      <a16:colId xmlns:a16="http://schemas.microsoft.com/office/drawing/2014/main" val="420767638"/>
                    </a:ext>
                  </a:extLst>
                </a:gridCol>
              </a:tblGrid>
              <a:tr h="1334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26789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stCxn id="16" idx="1"/>
          </p:cNvCxnSpPr>
          <p:nvPr/>
        </p:nvCxnSpPr>
        <p:spPr>
          <a:xfrm flipH="1">
            <a:off x="970914" y="3984590"/>
            <a:ext cx="2173029" cy="11878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3"/>
          </p:cNvCxnSpPr>
          <p:nvPr/>
        </p:nvCxnSpPr>
        <p:spPr>
          <a:xfrm>
            <a:off x="6695403" y="3984590"/>
            <a:ext cx="2140440" cy="11748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6"/>
          <p:cNvSpPr/>
          <p:nvPr/>
        </p:nvSpPr>
        <p:spPr>
          <a:xfrm>
            <a:off x="3149068" y="1992361"/>
            <a:ext cx="3158358" cy="115088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44924" y="2207219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07379" y="2207219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69834" y="2207219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13696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376151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38606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1061" y="2695375"/>
            <a:ext cx="241737" cy="241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9" name="Straight Connector 38"/>
          <p:cNvCxnSpPr>
            <a:stCxn id="32" idx="4"/>
            <a:endCxn id="35" idx="0"/>
          </p:cNvCxnSpPr>
          <p:nvPr/>
        </p:nvCxnSpPr>
        <p:spPr>
          <a:xfrm flipH="1">
            <a:off x="4034565" y="2448956"/>
            <a:ext cx="23122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4"/>
            <a:endCxn id="36" idx="0"/>
          </p:cNvCxnSpPr>
          <p:nvPr/>
        </p:nvCxnSpPr>
        <p:spPr>
          <a:xfrm>
            <a:off x="4265793" y="2448956"/>
            <a:ext cx="23122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4"/>
            <a:endCxn id="37" idx="0"/>
          </p:cNvCxnSpPr>
          <p:nvPr/>
        </p:nvCxnSpPr>
        <p:spPr>
          <a:xfrm>
            <a:off x="4265793" y="2448956"/>
            <a:ext cx="693682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4"/>
            <a:endCxn id="38" idx="0"/>
          </p:cNvCxnSpPr>
          <p:nvPr/>
        </p:nvCxnSpPr>
        <p:spPr>
          <a:xfrm>
            <a:off x="4265793" y="2448956"/>
            <a:ext cx="115613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4"/>
            <a:endCxn id="37" idx="0"/>
          </p:cNvCxnSpPr>
          <p:nvPr/>
        </p:nvCxnSpPr>
        <p:spPr>
          <a:xfrm>
            <a:off x="4728248" y="2448956"/>
            <a:ext cx="23122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4"/>
            <a:endCxn id="38" idx="0"/>
          </p:cNvCxnSpPr>
          <p:nvPr/>
        </p:nvCxnSpPr>
        <p:spPr>
          <a:xfrm>
            <a:off x="4728248" y="2448956"/>
            <a:ext cx="693682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3" idx="4"/>
            <a:endCxn id="36" idx="0"/>
          </p:cNvCxnSpPr>
          <p:nvPr/>
        </p:nvCxnSpPr>
        <p:spPr>
          <a:xfrm flipH="1">
            <a:off x="4497020" y="2448956"/>
            <a:ext cx="23122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4"/>
            <a:endCxn id="35" idx="0"/>
          </p:cNvCxnSpPr>
          <p:nvPr/>
        </p:nvCxnSpPr>
        <p:spPr>
          <a:xfrm flipH="1">
            <a:off x="4034565" y="2448956"/>
            <a:ext cx="693683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4" idx="4"/>
            <a:endCxn id="35" idx="0"/>
          </p:cNvCxnSpPr>
          <p:nvPr/>
        </p:nvCxnSpPr>
        <p:spPr>
          <a:xfrm flipH="1">
            <a:off x="4034565" y="2448956"/>
            <a:ext cx="115613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4"/>
            <a:endCxn id="36" idx="0"/>
          </p:cNvCxnSpPr>
          <p:nvPr/>
        </p:nvCxnSpPr>
        <p:spPr>
          <a:xfrm flipH="1">
            <a:off x="4497020" y="2448956"/>
            <a:ext cx="693683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4"/>
            <a:endCxn id="37" idx="0"/>
          </p:cNvCxnSpPr>
          <p:nvPr/>
        </p:nvCxnSpPr>
        <p:spPr>
          <a:xfrm flipH="1">
            <a:off x="4959475" y="2448956"/>
            <a:ext cx="231228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4"/>
            <a:endCxn id="38" idx="0"/>
          </p:cNvCxnSpPr>
          <p:nvPr/>
        </p:nvCxnSpPr>
        <p:spPr>
          <a:xfrm>
            <a:off x="5190703" y="2448956"/>
            <a:ext cx="231227" cy="246419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0" idx="2"/>
          </p:cNvCxnSpPr>
          <p:nvPr/>
        </p:nvCxnSpPr>
        <p:spPr>
          <a:xfrm flipH="1" flipV="1">
            <a:off x="4728247" y="3143244"/>
            <a:ext cx="5255" cy="46245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</p:cNvCxnSpPr>
          <p:nvPr/>
        </p:nvCxnSpPr>
        <p:spPr>
          <a:xfrm flipV="1">
            <a:off x="4728247" y="1520264"/>
            <a:ext cx="1" cy="47209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5"/>
              <p:cNvSpPr txBox="1">
                <a:spLocks/>
              </p:cNvSpPr>
              <p:nvPr/>
            </p:nvSpPr>
            <p:spPr>
              <a:xfrm>
                <a:off x="6916121" y="1690688"/>
                <a:ext cx="5275879" cy="232438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en-US" sz="2000" dirty="0"/>
                  <a:t>Convolve </a:t>
                </a:r>
                <a:r>
                  <a:rPr lang="en-GB" sz="2000" dirty="0"/>
                  <a:t>using window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en-US" sz="2000" dirty="0"/>
                  <a:t>Each window instance compares a query term w/ whole document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en-US" sz="2000" dirty="0"/>
                  <a:t>Fully connected layers aggregate evidence across query terms - can model phrasal matches</a:t>
                </a:r>
              </a:p>
            </p:txBody>
          </p:sp>
        </mc:Choice>
        <mc:Fallback xmlns="">
          <p:sp>
            <p:nvSpPr>
              <p:cNvPr id="5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21" y="1690688"/>
                <a:ext cx="5275879" cy="2324382"/>
              </a:xfrm>
              <a:prstGeom prst="rect">
                <a:avLst/>
              </a:prstGeom>
              <a:blipFill>
                <a:blip r:embed="rId3"/>
                <a:stretch>
                  <a:fillRect l="-1156" t="-262" r="-1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7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4551" y="2428185"/>
            <a:ext cx="3856037" cy="1639884"/>
          </a:xfrm>
        </p:spPr>
        <p:txBody>
          <a:bodyPr>
            <a:normAutofit/>
          </a:bodyPr>
          <a:lstStyle/>
          <a:p>
            <a:r>
              <a:rPr lang="en-US" sz="4800" dirty="0"/>
              <a:t>Local</a:t>
            </a:r>
            <a:br>
              <a:rPr lang="en-US" sz="4800" dirty="0"/>
            </a:br>
            <a:r>
              <a:rPr lang="en-US" sz="4800" dirty="0"/>
              <a:t>sub-model</a:t>
            </a:r>
            <a:endParaRPr lang="en-GB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344551" y="4239957"/>
            <a:ext cx="3856037" cy="11851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Focuses on patterns of exact matches of query terms in document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5878E-4E75-4973-8A03-9EABF1312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6674" r="52448" b="-1"/>
          <a:stretch/>
        </p:blipFill>
        <p:spPr>
          <a:xfrm>
            <a:off x="8200588" y="1188720"/>
            <a:ext cx="3799490" cy="51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The Duet architecture</a:t>
            </a:r>
            <a:endParaRPr lang="en-GB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303878"/>
            <a:ext cx="4218529" cy="38670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Linear combination of two models trained jointly on labelled query-document pairs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Local model operates on lexical interaction matrix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Distributed model projects </a:t>
            </a:r>
            <a:r>
              <a:rPr lang="en-US" sz="2000" i="1" dirty="0"/>
              <a:t>n</a:t>
            </a:r>
            <a:r>
              <a:rPr lang="en-US" sz="2000" dirty="0"/>
              <a:t>-graph vectors of text into an embedding space and then estimates match</a:t>
            </a:r>
            <a:endParaRPr lang="en-GB" sz="20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01" y="3455135"/>
            <a:ext cx="3215725" cy="465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3A15F-ED9E-432A-8F94-FB6160A0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413930" y="1049133"/>
            <a:ext cx="6584251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4551" y="2428185"/>
            <a:ext cx="3856037" cy="1639884"/>
          </a:xfrm>
        </p:spPr>
        <p:txBody>
          <a:bodyPr>
            <a:normAutofit/>
          </a:bodyPr>
          <a:lstStyle/>
          <a:p>
            <a:r>
              <a:rPr lang="en-US" sz="4800" dirty="0"/>
              <a:t>Distributed</a:t>
            </a:r>
            <a:br>
              <a:rPr lang="en-US" sz="4800" dirty="0"/>
            </a:br>
            <a:r>
              <a:rPr lang="en-US" sz="4800" dirty="0"/>
              <a:t>sub-model</a:t>
            </a:r>
            <a:endParaRPr lang="en-GB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344551" y="4239959"/>
            <a:ext cx="3856037" cy="15733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Learns representation of text and matches query with document in the embedding space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541A4C-2A43-4DA4-9436-F01B2438D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52181" t="16675"/>
          <a:stretch/>
        </p:blipFill>
        <p:spPr>
          <a:xfrm>
            <a:off x="362533" y="1188720"/>
            <a:ext cx="3803904" cy="50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4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71" y="6793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Input representation</a:t>
            </a:r>
            <a:endParaRPr lang="en-GB" sz="4400" dirty="0"/>
          </a:p>
        </p:txBody>
      </p:sp>
      <p:sp>
        <p:nvSpPr>
          <p:cNvPr id="105" name="Content Placeholder 104"/>
          <p:cNvSpPr>
            <a:spLocks noGrp="1"/>
          </p:cNvSpPr>
          <p:nvPr>
            <p:ph idx="1"/>
          </p:nvPr>
        </p:nvSpPr>
        <p:spPr>
          <a:xfrm>
            <a:off x="724798" y="5617255"/>
            <a:ext cx="10515600" cy="10836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>
                <a:latin typeface="+mj-lt"/>
              </a:rPr>
              <a:t>dogs → [ d , o , g , s , #d , do , </a:t>
            </a:r>
            <a:r>
              <a:rPr lang="en-US" dirty="0" err="1">
                <a:latin typeface="+mj-lt"/>
              </a:rPr>
              <a:t>og</a:t>
            </a:r>
            <a:r>
              <a:rPr lang="en-US" dirty="0">
                <a:latin typeface="+mj-lt"/>
              </a:rPr>
              <a:t> , </a:t>
            </a:r>
            <a:r>
              <a:rPr lang="en-US" dirty="0" err="1">
                <a:latin typeface="+mj-lt"/>
              </a:rPr>
              <a:t>gs</a:t>
            </a:r>
            <a:r>
              <a:rPr lang="en-US" dirty="0">
                <a:latin typeface="+mj-lt"/>
              </a:rPr>
              <a:t> , s# , #do , dog , </a:t>
            </a:r>
            <a:r>
              <a:rPr lang="en-US" dirty="0" err="1">
                <a:latin typeface="+mj-lt"/>
              </a:rPr>
              <a:t>ogs</a:t>
            </a:r>
            <a:r>
              <a:rPr lang="en-US" dirty="0">
                <a:latin typeface="+mj-lt"/>
              </a:rPr>
              <a:t> , </a:t>
            </a:r>
            <a:r>
              <a:rPr lang="en-US" dirty="0" err="1">
                <a:latin typeface="+mj-lt"/>
              </a:rPr>
              <a:t>gs</a:t>
            </a:r>
            <a:r>
              <a:rPr lang="en-US" dirty="0">
                <a:latin typeface="+mj-lt"/>
              </a:rPr>
              <a:t>#, #dog, dogs, </a:t>
            </a:r>
            <a:r>
              <a:rPr lang="en-US" dirty="0" err="1">
                <a:latin typeface="+mj-lt"/>
              </a:rPr>
              <a:t>ogs</a:t>
            </a:r>
            <a:r>
              <a:rPr lang="en-US" dirty="0">
                <a:latin typeface="+mj-lt"/>
              </a:rPr>
              <a:t>#, #dogs, dogs# ]</a:t>
            </a: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>
                <a:latin typeface="+mj-lt"/>
              </a:rPr>
              <a:t>(we consider 2K most popular n-graphs only for encoding)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5509" y="4511768"/>
            <a:ext cx="9883775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  d o g s        h a v e         o w n e r s        c a t s         h a v e        s t a f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f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/>
          <p:cNvCxnSpPr>
            <a:stCxn id="14" idx="1"/>
            <a:endCxn id="6" idx="3"/>
          </p:cNvCxnSpPr>
          <p:nvPr/>
        </p:nvCxnSpPr>
        <p:spPr>
          <a:xfrm flipV="1">
            <a:off x="2074968" y="3960471"/>
            <a:ext cx="2" cy="505565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4"/>
          <p:cNvSpPr/>
          <p:nvPr/>
        </p:nvSpPr>
        <p:spPr>
          <a:xfrm rot="5400000">
            <a:off x="1697829" y="3485887"/>
            <a:ext cx="754282" cy="194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 rot="5400000">
            <a:off x="2008962" y="3238981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2008962" y="3635037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rot="5400000">
            <a:off x="2008970" y="3795553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1979556" y="3483103"/>
            <a:ext cx="196809" cy="39602"/>
            <a:chOff x="3506508" y="2950590"/>
            <a:chExt cx="227211" cy="45720"/>
          </a:xfrm>
          <a:solidFill>
            <a:schemeClr val="bg1">
              <a:lumMod val="5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3506508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597242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688000" y="2950590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16200000">
            <a:off x="2052108" y="4031695"/>
            <a:ext cx="45719" cy="914400"/>
          </a:xfrm>
          <a:prstGeom prst="rightBrace">
            <a:avLst>
              <a:gd name="adj1" fmla="val 6157"/>
              <a:gd name="adj2" fmla="val 50000"/>
            </a:avLst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Arrow Connector 14"/>
          <p:cNvCxnSpPr>
            <a:stCxn id="25" idx="1"/>
            <a:endCxn id="17" idx="3"/>
          </p:cNvCxnSpPr>
          <p:nvPr/>
        </p:nvCxnSpPr>
        <p:spPr>
          <a:xfrm flipH="1" flipV="1">
            <a:off x="3615741" y="3960480"/>
            <a:ext cx="2991" cy="505556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85"/>
          <p:cNvSpPr/>
          <p:nvPr/>
        </p:nvSpPr>
        <p:spPr>
          <a:xfrm rot="5400000">
            <a:off x="3238600" y="3485896"/>
            <a:ext cx="754282" cy="194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>
          <a:xfrm rot="5400000">
            <a:off x="3549733" y="3238990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rot="5400000">
            <a:off x="3549733" y="3635046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3549741" y="3795562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5400000">
            <a:off x="3520327" y="3483112"/>
            <a:ext cx="196809" cy="39602"/>
            <a:chOff x="3506508" y="2950590"/>
            <a:chExt cx="227211" cy="45720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3506508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597242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688000" y="2950590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5" name="Right Brace 24"/>
          <p:cNvSpPr/>
          <p:nvPr/>
        </p:nvSpPr>
        <p:spPr>
          <a:xfrm rot="16200000">
            <a:off x="3595872" y="4031695"/>
            <a:ext cx="45719" cy="914400"/>
          </a:xfrm>
          <a:prstGeom prst="rightBrace">
            <a:avLst>
              <a:gd name="adj1" fmla="val 6157"/>
              <a:gd name="adj2" fmla="val 50000"/>
            </a:avLst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6" name="Straight Arrow Connector 25"/>
          <p:cNvCxnSpPr>
            <a:stCxn id="36" idx="1"/>
            <a:endCxn id="28" idx="3"/>
          </p:cNvCxnSpPr>
          <p:nvPr/>
        </p:nvCxnSpPr>
        <p:spPr>
          <a:xfrm flipV="1">
            <a:off x="7219728" y="3960476"/>
            <a:ext cx="2044" cy="508253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33"/>
          <p:cNvSpPr/>
          <p:nvPr/>
        </p:nvSpPr>
        <p:spPr>
          <a:xfrm rot="5400000">
            <a:off x="6844631" y="3485892"/>
            <a:ext cx="754282" cy="194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28"/>
          <p:cNvSpPr/>
          <p:nvPr/>
        </p:nvSpPr>
        <p:spPr>
          <a:xfrm rot="5400000">
            <a:off x="7155764" y="3238986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 rot="5400000">
            <a:off x="7155764" y="3635042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 rot="5400000">
            <a:off x="7155772" y="3795558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7126358" y="3483108"/>
            <a:ext cx="196809" cy="39602"/>
            <a:chOff x="3506508" y="2950590"/>
            <a:chExt cx="227211" cy="45720"/>
          </a:xfrm>
          <a:solidFill>
            <a:schemeClr val="bg1">
              <a:lumMod val="50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3506508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597242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688000" y="2950590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 rot="16200000">
            <a:off x="7196868" y="4034388"/>
            <a:ext cx="45719" cy="914400"/>
          </a:xfrm>
          <a:prstGeom prst="rightBrace">
            <a:avLst>
              <a:gd name="adj1" fmla="val 6157"/>
              <a:gd name="adj2" fmla="val 50000"/>
            </a:avLst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7" name="Straight Arrow Connector 36"/>
          <p:cNvCxnSpPr>
            <a:stCxn id="47" idx="1"/>
            <a:endCxn id="39" idx="3"/>
          </p:cNvCxnSpPr>
          <p:nvPr/>
        </p:nvCxnSpPr>
        <p:spPr>
          <a:xfrm flipV="1">
            <a:off x="5507913" y="3960476"/>
            <a:ext cx="2008" cy="50556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81"/>
          <p:cNvSpPr/>
          <p:nvPr/>
        </p:nvSpPr>
        <p:spPr>
          <a:xfrm rot="5400000">
            <a:off x="5132780" y="3485892"/>
            <a:ext cx="754282" cy="194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val 39"/>
          <p:cNvSpPr/>
          <p:nvPr/>
        </p:nvSpPr>
        <p:spPr>
          <a:xfrm rot="5400000">
            <a:off x="5443913" y="3238986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 rot="5400000">
            <a:off x="5443913" y="3635042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 rot="5400000">
            <a:off x="5443921" y="3795558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5400000">
            <a:off x="5414507" y="3483108"/>
            <a:ext cx="196809" cy="39602"/>
            <a:chOff x="3506508" y="2950590"/>
            <a:chExt cx="227211" cy="45720"/>
          </a:xfrm>
          <a:solidFill>
            <a:schemeClr val="bg1">
              <a:lumMod val="50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3506508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597242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88000" y="2950590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7" name="Right Brace 46"/>
          <p:cNvSpPr/>
          <p:nvPr/>
        </p:nvSpPr>
        <p:spPr>
          <a:xfrm rot="16200000">
            <a:off x="5485053" y="3803095"/>
            <a:ext cx="45719" cy="1371600"/>
          </a:xfrm>
          <a:prstGeom prst="rightBrace">
            <a:avLst>
              <a:gd name="adj1" fmla="val 6157"/>
              <a:gd name="adj2" fmla="val 50000"/>
            </a:avLst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8" name="Straight Arrow Connector 47"/>
          <p:cNvCxnSpPr>
            <a:stCxn id="58" idx="1"/>
            <a:endCxn id="50" idx="3"/>
          </p:cNvCxnSpPr>
          <p:nvPr/>
        </p:nvCxnSpPr>
        <p:spPr>
          <a:xfrm flipV="1">
            <a:off x="8800235" y="3960472"/>
            <a:ext cx="21" cy="508252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253"/>
          <p:cNvSpPr/>
          <p:nvPr/>
        </p:nvSpPr>
        <p:spPr>
          <a:xfrm rot="5400000">
            <a:off x="8423115" y="3485888"/>
            <a:ext cx="754282" cy="194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Oval 50"/>
          <p:cNvSpPr/>
          <p:nvPr/>
        </p:nvSpPr>
        <p:spPr>
          <a:xfrm rot="5400000">
            <a:off x="8734248" y="3238982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5400000">
            <a:off x="8734248" y="3635038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 rot="5400000">
            <a:off x="8734256" y="3795554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8704842" y="3483104"/>
            <a:ext cx="196809" cy="39602"/>
            <a:chOff x="3506508" y="2950590"/>
            <a:chExt cx="227211" cy="45720"/>
          </a:xfrm>
          <a:solidFill>
            <a:schemeClr val="bg1">
              <a:lumMod val="50000"/>
            </a:schemeClr>
          </a:solidFill>
        </p:grpSpPr>
        <p:sp>
          <p:nvSpPr>
            <p:cNvPr id="55" name="Oval 54"/>
            <p:cNvSpPr/>
            <p:nvPr/>
          </p:nvSpPr>
          <p:spPr>
            <a:xfrm>
              <a:off x="3506508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597242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688000" y="2950590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58" name="Right Brace 57"/>
          <p:cNvSpPr/>
          <p:nvPr/>
        </p:nvSpPr>
        <p:spPr>
          <a:xfrm rot="16200000">
            <a:off x="8777375" y="4034383"/>
            <a:ext cx="45719" cy="914400"/>
          </a:xfrm>
          <a:prstGeom prst="rightBrace">
            <a:avLst>
              <a:gd name="adj1" fmla="val 6157"/>
              <a:gd name="adj2" fmla="val 50000"/>
            </a:avLst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9" name="Straight Arrow Connector 58"/>
          <p:cNvCxnSpPr>
            <a:stCxn id="69" idx="1"/>
            <a:endCxn id="61" idx="3"/>
          </p:cNvCxnSpPr>
          <p:nvPr/>
        </p:nvCxnSpPr>
        <p:spPr>
          <a:xfrm flipH="1" flipV="1">
            <a:off x="10368917" y="3960474"/>
            <a:ext cx="2991" cy="50362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301"/>
          <p:cNvSpPr/>
          <p:nvPr/>
        </p:nvSpPr>
        <p:spPr>
          <a:xfrm rot="5400000">
            <a:off x="9991776" y="3485890"/>
            <a:ext cx="754282" cy="194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val 61"/>
          <p:cNvSpPr/>
          <p:nvPr/>
        </p:nvSpPr>
        <p:spPr>
          <a:xfrm rot="5400000">
            <a:off x="10302909" y="3238984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 rot="5400000">
            <a:off x="10302909" y="3635040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 rot="5400000">
            <a:off x="10302917" y="3795556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5400000">
            <a:off x="10273503" y="3483108"/>
            <a:ext cx="196809" cy="39602"/>
            <a:chOff x="3506508" y="2950590"/>
            <a:chExt cx="227211" cy="45720"/>
          </a:xfrm>
          <a:solidFill>
            <a:schemeClr val="bg1">
              <a:lumMod val="50000"/>
            </a:schemeClr>
          </a:solidFill>
        </p:grpSpPr>
        <p:sp>
          <p:nvSpPr>
            <p:cNvPr id="66" name="Oval 65"/>
            <p:cNvSpPr/>
            <p:nvPr/>
          </p:nvSpPr>
          <p:spPr>
            <a:xfrm>
              <a:off x="3506508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597242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688000" y="2950590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69" name="Right Brace 68"/>
          <p:cNvSpPr/>
          <p:nvPr/>
        </p:nvSpPr>
        <p:spPr>
          <a:xfrm rot="16200000">
            <a:off x="10349048" y="3915453"/>
            <a:ext cx="45719" cy="1143000"/>
          </a:xfrm>
          <a:prstGeom prst="rightBrace">
            <a:avLst>
              <a:gd name="adj1" fmla="val 6157"/>
              <a:gd name="adj2" fmla="val 50000"/>
            </a:avLst>
          </a:prstGeom>
          <a:ln w="12700"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13140" y="3319898"/>
            <a:ext cx="140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-graph encoding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1" name="Left Brace 70"/>
          <p:cNvSpPr/>
          <p:nvPr/>
        </p:nvSpPr>
        <p:spPr>
          <a:xfrm>
            <a:off x="1014838" y="3206188"/>
            <a:ext cx="164935" cy="754283"/>
          </a:xfrm>
          <a:prstGeom prst="leftBrac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615957" y="2774363"/>
            <a:ext cx="923321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3" name="Straight Arrow Connector 72"/>
          <p:cNvCxnSpPr>
            <a:endCxn id="76" idx="0"/>
          </p:cNvCxnSpPr>
          <p:nvPr/>
        </p:nvCxnSpPr>
        <p:spPr>
          <a:xfrm flipH="1" flipV="1">
            <a:off x="6228148" y="2421182"/>
            <a:ext cx="4414" cy="3531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74" name="TextBox 73"/>
          <p:cNvSpPr txBox="1"/>
          <p:nvPr/>
        </p:nvSpPr>
        <p:spPr>
          <a:xfrm>
            <a:off x="5377872" y="2717238"/>
            <a:ext cx="171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concatenate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6" name="Rounded Rectangle 337"/>
          <p:cNvSpPr/>
          <p:nvPr/>
        </p:nvSpPr>
        <p:spPr>
          <a:xfrm rot="10800000">
            <a:off x="4691177" y="2226297"/>
            <a:ext cx="3073942" cy="19488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val 76"/>
          <p:cNvSpPr/>
          <p:nvPr/>
        </p:nvSpPr>
        <p:spPr>
          <a:xfrm rot="10800000">
            <a:off x="6436049" y="2257739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 rot="10800000">
            <a:off x="6039993" y="2257739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 rot="10800000">
            <a:off x="5879477" y="2257747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 rot="10800000">
            <a:off x="6205693" y="2306937"/>
            <a:ext cx="196809" cy="39602"/>
            <a:chOff x="3506508" y="2950590"/>
            <a:chExt cx="227211" cy="45720"/>
          </a:xfrm>
          <a:solidFill>
            <a:schemeClr val="bg1">
              <a:lumMod val="50000"/>
            </a:schemeClr>
          </a:solidFill>
        </p:grpSpPr>
        <p:sp>
          <p:nvSpPr>
            <p:cNvPr id="95" name="Oval 94"/>
            <p:cNvSpPr/>
            <p:nvPr/>
          </p:nvSpPr>
          <p:spPr>
            <a:xfrm>
              <a:off x="3506508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597242" y="2950591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688000" y="2950590"/>
              <a:ext cx="45719" cy="45719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81" name="Oval 80"/>
          <p:cNvSpPr/>
          <p:nvPr/>
        </p:nvSpPr>
        <p:spPr>
          <a:xfrm rot="10800000">
            <a:off x="5713777" y="2255429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 rot="10800000">
            <a:off x="5553261" y="2255437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 rot="10800000">
            <a:off x="5382910" y="2260776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 rot="10800000">
            <a:off x="5222394" y="2260784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 rot="10800000">
            <a:off x="5056694" y="2258466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 rot="10800000">
            <a:off x="4896178" y="2258474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 rot="10800000">
            <a:off x="4725194" y="2261635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 rot="10800000">
            <a:off x="7589681" y="2257173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 rot="10800000">
            <a:off x="7423981" y="2254855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 rot="10800000">
            <a:off x="7263465" y="2254863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 rot="10800000">
            <a:off x="7092481" y="2258024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 rot="10800000">
            <a:off x="6931965" y="2258032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 rot="10800000">
            <a:off x="6766265" y="2255714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 rot="10800000">
            <a:off x="6605749" y="2255722"/>
            <a:ext cx="131972" cy="13197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1240398" y="2929337"/>
            <a:ext cx="527088" cy="1304341"/>
            <a:chOff x="11417285" y="3905037"/>
            <a:chExt cx="527088" cy="1304341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1417285" y="4181888"/>
              <a:ext cx="202746" cy="0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1419069" y="4936171"/>
              <a:ext cx="202746" cy="0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1518658" y="4181888"/>
              <a:ext cx="0" cy="754283"/>
            </a:xfrm>
            <a:prstGeom prst="straightConnector1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 rot="5400000">
              <a:off x="11138314" y="4403319"/>
              <a:ext cx="1304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Channels = 2K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757009" y="1907208"/>
            <a:ext cx="2897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[words x channels]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 rot="20310880" flipH="1">
            <a:off x="250988" y="5397268"/>
            <a:ext cx="160565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N-graph encoding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749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174" y="1695748"/>
            <a:ext cx="8471066" cy="4744242"/>
            <a:chOff x="213174" y="1958503"/>
            <a:chExt cx="8471066" cy="4744242"/>
          </a:xfrm>
        </p:grpSpPr>
        <p:sp>
          <p:nvSpPr>
            <p:cNvPr id="5" name="Rounded Rectangle 154"/>
            <p:cNvSpPr/>
            <p:nvPr/>
          </p:nvSpPr>
          <p:spPr>
            <a:xfrm>
              <a:off x="1042654" y="537897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ounded Rectangle 155"/>
            <p:cNvSpPr/>
            <p:nvPr/>
          </p:nvSpPr>
          <p:spPr>
            <a:xfrm>
              <a:off x="1470662" y="53759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ounded Rectangle 156"/>
            <p:cNvSpPr/>
            <p:nvPr/>
          </p:nvSpPr>
          <p:spPr>
            <a:xfrm>
              <a:off x="1245609" y="538244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ounded Rectangle 161"/>
            <p:cNvSpPr/>
            <p:nvPr/>
          </p:nvSpPr>
          <p:spPr>
            <a:xfrm>
              <a:off x="1021352" y="540048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ounded Rectangle 162"/>
            <p:cNvSpPr/>
            <p:nvPr/>
          </p:nvSpPr>
          <p:spPr>
            <a:xfrm>
              <a:off x="1449359" y="539744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ounded Rectangle 163"/>
            <p:cNvSpPr/>
            <p:nvPr/>
          </p:nvSpPr>
          <p:spPr>
            <a:xfrm>
              <a:off x="1224306" y="54039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7744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655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95357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04164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1297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1778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ounded Rectangle 174"/>
            <p:cNvSpPr/>
            <p:nvPr/>
          </p:nvSpPr>
          <p:spPr>
            <a:xfrm>
              <a:off x="1000049" y="542521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22031" y="612818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03058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Arrow Connector 27"/>
            <p:cNvCxnSpPr>
              <a:endCxn id="25" idx="2"/>
            </p:cNvCxnSpPr>
            <p:nvPr/>
          </p:nvCxnSpPr>
          <p:spPr>
            <a:xfrm flipV="1">
              <a:off x="1087052" y="559921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9" name="Rounded Rectangle 178"/>
            <p:cNvSpPr/>
            <p:nvPr/>
          </p:nvSpPr>
          <p:spPr>
            <a:xfrm>
              <a:off x="1428056" y="54221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traight Arrow Connector 30"/>
            <p:cNvCxnSpPr>
              <a:endCxn id="29" idx="2"/>
            </p:cNvCxnSpPr>
            <p:nvPr/>
          </p:nvCxnSpPr>
          <p:spPr>
            <a:xfrm flipV="1">
              <a:off x="1515059" y="559618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2" name="Rounded Rectangle 181"/>
            <p:cNvSpPr/>
            <p:nvPr/>
          </p:nvSpPr>
          <p:spPr>
            <a:xfrm>
              <a:off x="1203003" y="542868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34" name="Straight Arrow Connector 33"/>
            <p:cNvCxnSpPr>
              <a:endCxn id="32" idx="2"/>
            </p:cNvCxnSpPr>
            <p:nvPr/>
          </p:nvCxnSpPr>
          <p:spPr>
            <a:xfrm flipV="1">
              <a:off x="1290006" y="560269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23939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4819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57006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000049" y="5338209"/>
              <a:ext cx="17123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6" name="Straight Arrow Connector 55"/>
            <p:cNvCxnSpPr>
              <a:endCxn id="63" idx="2"/>
            </p:cNvCxnSpPr>
            <p:nvPr/>
          </p:nvCxnSpPr>
          <p:spPr>
            <a:xfrm flipH="1" flipV="1">
              <a:off x="1870046" y="4794369"/>
              <a:ext cx="1209" cy="53256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57" name="Left Brace 56"/>
            <p:cNvSpPr/>
            <p:nvPr/>
          </p:nvSpPr>
          <p:spPr>
            <a:xfrm>
              <a:off x="577417" y="4631640"/>
              <a:ext cx="148118" cy="706569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eft Brace 57"/>
            <p:cNvSpPr/>
            <p:nvPr/>
          </p:nvSpPr>
          <p:spPr>
            <a:xfrm>
              <a:off x="579775" y="5421611"/>
              <a:ext cx="148118" cy="706569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21716" y="5591940"/>
              <a:ext cx="748824" cy="36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convolution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9553" y="4869509"/>
              <a:ext cx="7488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pooling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ounded Rectangle 62"/>
            <p:cNvSpPr/>
            <p:nvPr/>
          </p:nvSpPr>
          <p:spPr>
            <a:xfrm>
              <a:off x="1825648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ounded Rectangle 63"/>
            <p:cNvSpPr/>
            <p:nvPr/>
          </p:nvSpPr>
          <p:spPr>
            <a:xfrm>
              <a:off x="1804345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4"/>
            <p:cNvSpPr/>
            <p:nvPr/>
          </p:nvSpPr>
          <p:spPr>
            <a:xfrm>
              <a:off x="1783043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ounded Rectangle 65"/>
            <p:cNvSpPr/>
            <p:nvPr/>
          </p:nvSpPr>
          <p:spPr>
            <a:xfrm>
              <a:off x="1469556" y="3983130"/>
              <a:ext cx="829187" cy="101385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Query embedding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015319" y="603752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254883" y="596160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11" name="Rounded Rectangle 154"/>
            <p:cNvSpPr/>
            <p:nvPr/>
          </p:nvSpPr>
          <p:spPr>
            <a:xfrm>
              <a:off x="1679475" y="537788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ounded Rectangle 155"/>
            <p:cNvSpPr/>
            <p:nvPr/>
          </p:nvSpPr>
          <p:spPr>
            <a:xfrm>
              <a:off x="2107483" y="537484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ounded Rectangle 156"/>
            <p:cNvSpPr/>
            <p:nvPr/>
          </p:nvSpPr>
          <p:spPr>
            <a:xfrm>
              <a:off x="1882430" y="538135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ounded Rectangle 161"/>
            <p:cNvSpPr/>
            <p:nvPr/>
          </p:nvSpPr>
          <p:spPr>
            <a:xfrm>
              <a:off x="1658173" y="539939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ounded Rectangle 162"/>
            <p:cNvSpPr/>
            <p:nvPr/>
          </p:nvSpPr>
          <p:spPr>
            <a:xfrm>
              <a:off x="2086180" y="53963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ounded Rectangle 163"/>
            <p:cNvSpPr/>
            <p:nvPr/>
          </p:nvSpPr>
          <p:spPr>
            <a:xfrm>
              <a:off x="1861127" y="5402866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ounded Rectangle 174"/>
            <p:cNvSpPr/>
            <p:nvPr/>
          </p:nvSpPr>
          <p:spPr>
            <a:xfrm>
              <a:off x="1636870" y="542412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458853" y="612709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endCxn id="117" idx="2"/>
            </p:cNvCxnSpPr>
            <p:nvPr/>
          </p:nvCxnSpPr>
          <p:spPr>
            <a:xfrm flipV="1">
              <a:off x="1723873" y="559812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20" name="Rounded Rectangle 178"/>
            <p:cNvSpPr/>
            <p:nvPr/>
          </p:nvSpPr>
          <p:spPr>
            <a:xfrm>
              <a:off x="2064877" y="542108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21" name="Straight Arrow Connector 120"/>
            <p:cNvCxnSpPr>
              <a:endCxn id="120" idx="2"/>
            </p:cNvCxnSpPr>
            <p:nvPr/>
          </p:nvCxnSpPr>
          <p:spPr>
            <a:xfrm flipV="1">
              <a:off x="2151880" y="559509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22" name="Rounded Rectangle 181"/>
            <p:cNvSpPr/>
            <p:nvPr/>
          </p:nvSpPr>
          <p:spPr>
            <a:xfrm>
              <a:off x="1839825" y="542759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23" name="Straight Arrow Connector 122"/>
            <p:cNvCxnSpPr>
              <a:endCxn id="122" idx="2"/>
            </p:cNvCxnSpPr>
            <p:nvPr/>
          </p:nvCxnSpPr>
          <p:spPr>
            <a:xfrm flipV="1">
              <a:off x="1926827" y="560160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652140" y="603643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91704" y="596051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26" name="Rounded Rectangle 154"/>
            <p:cNvSpPr/>
            <p:nvPr/>
          </p:nvSpPr>
          <p:spPr>
            <a:xfrm>
              <a:off x="2302310" y="53830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ounded Rectangle 156"/>
            <p:cNvSpPr/>
            <p:nvPr/>
          </p:nvSpPr>
          <p:spPr>
            <a:xfrm>
              <a:off x="2505264" y="538650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ounded Rectangle 161"/>
            <p:cNvSpPr/>
            <p:nvPr/>
          </p:nvSpPr>
          <p:spPr>
            <a:xfrm>
              <a:off x="2281007" y="540454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ounded Rectangle 163"/>
            <p:cNvSpPr/>
            <p:nvPr/>
          </p:nvSpPr>
          <p:spPr>
            <a:xfrm>
              <a:off x="2483961" y="540801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ounded Rectangle 174"/>
            <p:cNvSpPr/>
            <p:nvPr/>
          </p:nvSpPr>
          <p:spPr>
            <a:xfrm>
              <a:off x="2259704" y="54292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2081687" y="613224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4" name="Straight Arrow Connector 133"/>
            <p:cNvCxnSpPr>
              <a:endCxn id="132" idx="2"/>
            </p:cNvCxnSpPr>
            <p:nvPr/>
          </p:nvCxnSpPr>
          <p:spPr>
            <a:xfrm flipV="1">
              <a:off x="2346707" y="5603279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37" name="Rounded Rectangle 181"/>
            <p:cNvSpPr/>
            <p:nvPr/>
          </p:nvSpPr>
          <p:spPr>
            <a:xfrm>
              <a:off x="2462659" y="543274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38" name="Straight Arrow Connector 137"/>
            <p:cNvCxnSpPr>
              <a:endCxn id="137" idx="2"/>
            </p:cNvCxnSpPr>
            <p:nvPr/>
          </p:nvCxnSpPr>
          <p:spPr>
            <a:xfrm flipV="1">
              <a:off x="2549662" y="5606753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274974" y="6041588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43" name="Rounded Rectangle 154"/>
            <p:cNvSpPr/>
            <p:nvPr/>
          </p:nvSpPr>
          <p:spPr>
            <a:xfrm>
              <a:off x="3705401" y="537897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ounded Rectangle 155"/>
            <p:cNvSpPr/>
            <p:nvPr/>
          </p:nvSpPr>
          <p:spPr>
            <a:xfrm>
              <a:off x="4133408" y="53759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ounded Rectangle 156"/>
            <p:cNvSpPr/>
            <p:nvPr/>
          </p:nvSpPr>
          <p:spPr>
            <a:xfrm>
              <a:off x="3908356" y="538244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ounded Rectangle 161"/>
            <p:cNvSpPr/>
            <p:nvPr/>
          </p:nvSpPr>
          <p:spPr>
            <a:xfrm>
              <a:off x="3684098" y="540048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ounded Rectangle 162"/>
            <p:cNvSpPr/>
            <p:nvPr/>
          </p:nvSpPr>
          <p:spPr>
            <a:xfrm>
              <a:off x="4112106" y="539744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ounded Rectangle 163"/>
            <p:cNvSpPr/>
            <p:nvPr/>
          </p:nvSpPr>
          <p:spPr>
            <a:xfrm>
              <a:off x="3887053" y="54039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440490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649297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858104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06691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75718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48452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ounded Rectangle 174"/>
            <p:cNvSpPr/>
            <p:nvPr/>
          </p:nvSpPr>
          <p:spPr>
            <a:xfrm>
              <a:off x="3662796" y="542521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484778" y="612818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469333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8" name="Straight Arrow Connector 157"/>
            <p:cNvCxnSpPr>
              <a:endCxn id="155" idx="2"/>
            </p:cNvCxnSpPr>
            <p:nvPr/>
          </p:nvCxnSpPr>
          <p:spPr>
            <a:xfrm flipV="1">
              <a:off x="3749799" y="559921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59" name="Rounded Rectangle 178"/>
            <p:cNvSpPr/>
            <p:nvPr/>
          </p:nvSpPr>
          <p:spPr>
            <a:xfrm>
              <a:off x="4090803" y="54221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endCxn id="159" idx="2"/>
            </p:cNvCxnSpPr>
            <p:nvPr/>
          </p:nvCxnSpPr>
          <p:spPr>
            <a:xfrm flipV="1">
              <a:off x="4177806" y="559618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61" name="Rounded Rectangle 181"/>
            <p:cNvSpPr/>
            <p:nvPr/>
          </p:nvSpPr>
          <p:spPr>
            <a:xfrm>
              <a:off x="3865750" y="542868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62" name="Straight Arrow Connector 161"/>
            <p:cNvCxnSpPr>
              <a:endCxn id="161" idx="2"/>
            </p:cNvCxnSpPr>
            <p:nvPr/>
          </p:nvCxnSpPr>
          <p:spPr>
            <a:xfrm flipV="1">
              <a:off x="3952753" y="560269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63" name="Rectangle 162"/>
            <p:cNvSpPr/>
            <p:nvPr/>
          </p:nvSpPr>
          <p:spPr>
            <a:xfrm>
              <a:off x="490213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110946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389912" y="6218357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3816079" y="5338209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67" name="Straight Arrow Connector 166"/>
            <p:cNvCxnSpPr>
              <a:endCxn id="170" idx="2"/>
            </p:cNvCxnSpPr>
            <p:nvPr/>
          </p:nvCxnSpPr>
          <p:spPr>
            <a:xfrm flipH="1" flipV="1">
              <a:off x="4532792" y="4794369"/>
              <a:ext cx="1209" cy="53256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68" name="Rounded Rectangle 62"/>
            <p:cNvSpPr/>
            <p:nvPr/>
          </p:nvSpPr>
          <p:spPr>
            <a:xfrm>
              <a:off x="4488395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ounded Rectangle 63"/>
            <p:cNvSpPr/>
            <p:nvPr/>
          </p:nvSpPr>
          <p:spPr>
            <a:xfrm>
              <a:off x="4467092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ounded Rectangle 64"/>
            <p:cNvSpPr/>
            <p:nvPr/>
          </p:nvSpPr>
          <p:spPr>
            <a:xfrm>
              <a:off x="4445790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3678066" y="603752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917629" y="596160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74" name="Rounded Rectangle 154"/>
            <p:cNvSpPr/>
            <p:nvPr/>
          </p:nvSpPr>
          <p:spPr>
            <a:xfrm>
              <a:off x="4342222" y="537788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ounded Rectangle 155"/>
            <p:cNvSpPr/>
            <p:nvPr/>
          </p:nvSpPr>
          <p:spPr>
            <a:xfrm>
              <a:off x="4770229" y="537484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ounded Rectangle 156"/>
            <p:cNvSpPr/>
            <p:nvPr/>
          </p:nvSpPr>
          <p:spPr>
            <a:xfrm>
              <a:off x="4545177" y="538135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ounded Rectangle 161"/>
            <p:cNvSpPr/>
            <p:nvPr/>
          </p:nvSpPr>
          <p:spPr>
            <a:xfrm>
              <a:off x="4320920" y="539939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ounded Rectangle 162"/>
            <p:cNvSpPr/>
            <p:nvPr/>
          </p:nvSpPr>
          <p:spPr>
            <a:xfrm>
              <a:off x="4748927" y="539635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ounded Rectangle 163"/>
            <p:cNvSpPr/>
            <p:nvPr/>
          </p:nvSpPr>
          <p:spPr>
            <a:xfrm>
              <a:off x="4523874" y="5402866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ounded Rectangle 174"/>
            <p:cNvSpPr/>
            <p:nvPr/>
          </p:nvSpPr>
          <p:spPr>
            <a:xfrm>
              <a:off x="4299617" y="542412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4121599" y="6127090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2" name="Straight Arrow Connector 181"/>
            <p:cNvCxnSpPr>
              <a:endCxn id="180" idx="2"/>
            </p:cNvCxnSpPr>
            <p:nvPr/>
          </p:nvCxnSpPr>
          <p:spPr>
            <a:xfrm flipV="1">
              <a:off x="4386620" y="5598128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83" name="Rounded Rectangle 178"/>
            <p:cNvSpPr/>
            <p:nvPr/>
          </p:nvSpPr>
          <p:spPr>
            <a:xfrm>
              <a:off x="4727624" y="542108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84" name="Straight Arrow Connector 183"/>
            <p:cNvCxnSpPr>
              <a:endCxn id="183" idx="2"/>
            </p:cNvCxnSpPr>
            <p:nvPr/>
          </p:nvCxnSpPr>
          <p:spPr>
            <a:xfrm flipV="1">
              <a:off x="4814627" y="5595090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85" name="Rounded Rectangle 181"/>
            <p:cNvSpPr/>
            <p:nvPr/>
          </p:nvSpPr>
          <p:spPr>
            <a:xfrm>
              <a:off x="4502571" y="542759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86" name="Straight Arrow Connector 185"/>
            <p:cNvCxnSpPr>
              <a:endCxn id="185" idx="2"/>
            </p:cNvCxnSpPr>
            <p:nvPr/>
          </p:nvCxnSpPr>
          <p:spPr>
            <a:xfrm flipV="1">
              <a:off x="4589574" y="5601601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4314887" y="6036436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554451" y="5960514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89" name="Rounded Rectangle 154"/>
            <p:cNvSpPr/>
            <p:nvPr/>
          </p:nvSpPr>
          <p:spPr>
            <a:xfrm>
              <a:off x="4965056" y="538303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Rounded Rectangle 156"/>
            <p:cNvSpPr/>
            <p:nvPr/>
          </p:nvSpPr>
          <p:spPr>
            <a:xfrm>
              <a:off x="5168011" y="538650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Rounded Rectangle 161"/>
            <p:cNvSpPr/>
            <p:nvPr/>
          </p:nvSpPr>
          <p:spPr>
            <a:xfrm>
              <a:off x="4943754" y="540454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ounded Rectangle 163"/>
            <p:cNvSpPr/>
            <p:nvPr/>
          </p:nvSpPr>
          <p:spPr>
            <a:xfrm>
              <a:off x="5146708" y="540801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ounded Rectangle 174"/>
            <p:cNvSpPr/>
            <p:nvPr/>
          </p:nvSpPr>
          <p:spPr>
            <a:xfrm>
              <a:off x="4922451" y="5429274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4744434" y="613224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95" name="Straight Arrow Connector 194"/>
            <p:cNvCxnSpPr>
              <a:endCxn id="193" idx="2"/>
            </p:cNvCxnSpPr>
            <p:nvPr/>
          </p:nvCxnSpPr>
          <p:spPr>
            <a:xfrm flipV="1">
              <a:off x="5009454" y="5603279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96" name="Rounded Rectangle 181"/>
            <p:cNvSpPr/>
            <p:nvPr/>
          </p:nvSpPr>
          <p:spPr>
            <a:xfrm>
              <a:off x="5125405" y="543274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197" name="Straight Arrow Connector 196"/>
            <p:cNvCxnSpPr>
              <a:endCxn id="196" idx="2"/>
            </p:cNvCxnSpPr>
            <p:nvPr/>
          </p:nvCxnSpPr>
          <p:spPr>
            <a:xfrm flipV="1">
              <a:off x="5212408" y="5606753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937721" y="6041588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6596171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804978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01378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22259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43139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640205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849012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057819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266626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475433" y="6218784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ounded Rectangle 155"/>
            <p:cNvSpPr/>
            <p:nvPr/>
          </p:nvSpPr>
          <p:spPr>
            <a:xfrm>
              <a:off x="5375096" y="538216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Rounded Rectangle 162"/>
            <p:cNvSpPr/>
            <p:nvPr/>
          </p:nvSpPr>
          <p:spPr>
            <a:xfrm>
              <a:off x="5353793" y="540367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Rounded Rectangle 178"/>
            <p:cNvSpPr/>
            <p:nvPr/>
          </p:nvSpPr>
          <p:spPr>
            <a:xfrm>
              <a:off x="5332491" y="542840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15" name="Straight Arrow Connector 214"/>
            <p:cNvCxnSpPr>
              <a:endCxn id="214" idx="2"/>
            </p:cNvCxnSpPr>
            <p:nvPr/>
          </p:nvCxnSpPr>
          <p:spPr>
            <a:xfrm flipV="1">
              <a:off x="5419494" y="5602408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5159317" y="596783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17" name="Rounded Rectangle 154"/>
            <p:cNvSpPr/>
            <p:nvPr/>
          </p:nvSpPr>
          <p:spPr>
            <a:xfrm>
              <a:off x="6651284" y="538597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Rounded Rectangle 155"/>
            <p:cNvSpPr/>
            <p:nvPr/>
          </p:nvSpPr>
          <p:spPr>
            <a:xfrm>
              <a:off x="7079292" y="538293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Rounded Rectangle 156"/>
            <p:cNvSpPr/>
            <p:nvPr/>
          </p:nvSpPr>
          <p:spPr>
            <a:xfrm>
              <a:off x="6854239" y="5389448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Rounded Rectangle 161"/>
            <p:cNvSpPr/>
            <p:nvPr/>
          </p:nvSpPr>
          <p:spPr>
            <a:xfrm>
              <a:off x="6629982" y="540748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Rounded Rectangle 162"/>
            <p:cNvSpPr/>
            <p:nvPr/>
          </p:nvSpPr>
          <p:spPr>
            <a:xfrm>
              <a:off x="7057989" y="540444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Rounded Rectangle 163"/>
            <p:cNvSpPr/>
            <p:nvPr/>
          </p:nvSpPr>
          <p:spPr>
            <a:xfrm>
              <a:off x="6832936" y="541096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Rounded Rectangle 174"/>
            <p:cNvSpPr/>
            <p:nvPr/>
          </p:nvSpPr>
          <p:spPr>
            <a:xfrm>
              <a:off x="6608679" y="543221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6430662" y="6135185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25" name="Straight Arrow Connector 224"/>
            <p:cNvCxnSpPr>
              <a:endCxn id="223" idx="2"/>
            </p:cNvCxnSpPr>
            <p:nvPr/>
          </p:nvCxnSpPr>
          <p:spPr>
            <a:xfrm flipV="1">
              <a:off x="6695682" y="5606222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26" name="Rounded Rectangle 178"/>
            <p:cNvSpPr/>
            <p:nvPr/>
          </p:nvSpPr>
          <p:spPr>
            <a:xfrm>
              <a:off x="7036686" y="542917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27" name="Straight Arrow Connector 226"/>
            <p:cNvCxnSpPr>
              <a:endCxn id="226" idx="2"/>
            </p:cNvCxnSpPr>
            <p:nvPr/>
          </p:nvCxnSpPr>
          <p:spPr>
            <a:xfrm flipV="1">
              <a:off x="7123689" y="5603185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28" name="Rounded Rectangle 181"/>
            <p:cNvSpPr/>
            <p:nvPr/>
          </p:nvSpPr>
          <p:spPr>
            <a:xfrm>
              <a:off x="6811634" y="543569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29" name="Straight Arrow Connector 228"/>
            <p:cNvCxnSpPr>
              <a:endCxn id="228" idx="2"/>
            </p:cNvCxnSpPr>
            <p:nvPr/>
          </p:nvCxnSpPr>
          <p:spPr>
            <a:xfrm flipV="1">
              <a:off x="6898636" y="5609696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6623949" y="6044531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863513" y="5968608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33" name="Rounded Rectangle 154"/>
            <p:cNvSpPr/>
            <p:nvPr/>
          </p:nvSpPr>
          <p:spPr>
            <a:xfrm>
              <a:off x="7288106" y="538488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ounded Rectangle 155"/>
            <p:cNvSpPr/>
            <p:nvPr/>
          </p:nvSpPr>
          <p:spPr>
            <a:xfrm>
              <a:off x="7716113" y="538184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ounded Rectangle 156"/>
            <p:cNvSpPr/>
            <p:nvPr/>
          </p:nvSpPr>
          <p:spPr>
            <a:xfrm>
              <a:off x="7491060" y="5388358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ounded Rectangle 161"/>
            <p:cNvSpPr/>
            <p:nvPr/>
          </p:nvSpPr>
          <p:spPr>
            <a:xfrm>
              <a:off x="7266803" y="540639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Rounded Rectangle 162"/>
            <p:cNvSpPr/>
            <p:nvPr/>
          </p:nvSpPr>
          <p:spPr>
            <a:xfrm>
              <a:off x="7694810" y="540336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Rounded Rectangle 163"/>
            <p:cNvSpPr/>
            <p:nvPr/>
          </p:nvSpPr>
          <p:spPr>
            <a:xfrm>
              <a:off x="7469757" y="540987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Rounded Rectangle 174"/>
            <p:cNvSpPr/>
            <p:nvPr/>
          </p:nvSpPr>
          <p:spPr>
            <a:xfrm>
              <a:off x="7245500" y="543112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40" name="Straight Connector 239"/>
            <p:cNvCxnSpPr/>
            <p:nvPr/>
          </p:nvCxnSpPr>
          <p:spPr>
            <a:xfrm>
              <a:off x="7067483" y="6134095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41" name="Straight Arrow Connector 240"/>
            <p:cNvCxnSpPr>
              <a:endCxn id="239" idx="2"/>
            </p:cNvCxnSpPr>
            <p:nvPr/>
          </p:nvCxnSpPr>
          <p:spPr>
            <a:xfrm flipV="1">
              <a:off x="7332503" y="5605133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42" name="Rounded Rectangle 178"/>
            <p:cNvSpPr/>
            <p:nvPr/>
          </p:nvSpPr>
          <p:spPr>
            <a:xfrm>
              <a:off x="7673507" y="542808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43" name="Straight Arrow Connector 242"/>
            <p:cNvCxnSpPr>
              <a:endCxn id="242" idx="2"/>
            </p:cNvCxnSpPr>
            <p:nvPr/>
          </p:nvCxnSpPr>
          <p:spPr>
            <a:xfrm flipV="1">
              <a:off x="7760510" y="5602095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44" name="Rounded Rectangle 181"/>
            <p:cNvSpPr/>
            <p:nvPr/>
          </p:nvSpPr>
          <p:spPr>
            <a:xfrm>
              <a:off x="7448455" y="543460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45" name="Straight Arrow Connector 244"/>
            <p:cNvCxnSpPr>
              <a:endCxn id="244" idx="2"/>
            </p:cNvCxnSpPr>
            <p:nvPr/>
          </p:nvCxnSpPr>
          <p:spPr>
            <a:xfrm flipV="1">
              <a:off x="7535458" y="5608606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260770" y="6043441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7500334" y="5967519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48" name="Rounded Rectangle 154"/>
            <p:cNvSpPr/>
            <p:nvPr/>
          </p:nvSpPr>
          <p:spPr>
            <a:xfrm>
              <a:off x="7910940" y="539003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ounded Rectangle 156"/>
            <p:cNvSpPr/>
            <p:nvPr/>
          </p:nvSpPr>
          <p:spPr>
            <a:xfrm>
              <a:off x="8113894" y="5393510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ounded Rectangle 161"/>
            <p:cNvSpPr/>
            <p:nvPr/>
          </p:nvSpPr>
          <p:spPr>
            <a:xfrm>
              <a:off x="7889637" y="541154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ounded Rectangle 163"/>
            <p:cNvSpPr/>
            <p:nvPr/>
          </p:nvSpPr>
          <p:spPr>
            <a:xfrm>
              <a:off x="8092591" y="541502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ounded Rectangle 174"/>
            <p:cNvSpPr/>
            <p:nvPr/>
          </p:nvSpPr>
          <p:spPr>
            <a:xfrm>
              <a:off x="7868334" y="543627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53" name="Straight Connector 252"/>
            <p:cNvCxnSpPr/>
            <p:nvPr/>
          </p:nvCxnSpPr>
          <p:spPr>
            <a:xfrm>
              <a:off x="7690317" y="6139247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54" name="Straight Arrow Connector 253"/>
            <p:cNvCxnSpPr>
              <a:endCxn id="252" idx="2"/>
            </p:cNvCxnSpPr>
            <p:nvPr/>
          </p:nvCxnSpPr>
          <p:spPr>
            <a:xfrm flipV="1">
              <a:off x="7955337" y="5610284"/>
              <a:ext cx="0" cy="52896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55" name="Rounded Rectangle 181"/>
            <p:cNvSpPr/>
            <p:nvPr/>
          </p:nvSpPr>
          <p:spPr>
            <a:xfrm>
              <a:off x="8071289" y="5439752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56" name="Straight Arrow Connector 255"/>
            <p:cNvCxnSpPr>
              <a:endCxn id="255" idx="2"/>
            </p:cNvCxnSpPr>
            <p:nvPr/>
          </p:nvCxnSpPr>
          <p:spPr>
            <a:xfrm flipV="1">
              <a:off x="8158292" y="5613757"/>
              <a:ext cx="0" cy="44373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883605" y="6048592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58" name="Rounded Rectangle 155"/>
            <p:cNvSpPr/>
            <p:nvPr/>
          </p:nvSpPr>
          <p:spPr>
            <a:xfrm>
              <a:off x="8320979" y="5389165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Rounded Rectangle 162"/>
            <p:cNvSpPr/>
            <p:nvPr/>
          </p:nvSpPr>
          <p:spPr>
            <a:xfrm>
              <a:off x="8299677" y="5410678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Rounded Rectangle 178"/>
            <p:cNvSpPr/>
            <p:nvPr/>
          </p:nvSpPr>
          <p:spPr>
            <a:xfrm>
              <a:off x="8278374" y="543540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61" name="Straight Arrow Connector 260"/>
            <p:cNvCxnSpPr>
              <a:endCxn id="260" idx="2"/>
            </p:cNvCxnSpPr>
            <p:nvPr/>
          </p:nvCxnSpPr>
          <p:spPr>
            <a:xfrm flipV="1">
              <a:off x="8365377" y="5609413"/>
              <a:ext cx="0" cy="3654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8105201" y="5974837"/>
              <a:ext cx="4997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79" name="Rectangle 278"/>
            <p:cNvSpPr/>
            <p:nvPr/>
          </p:nvSpPr>
          <p:spPr>
            <a:xfrm>
              <a:off x="5729723" y="6217930"/>
              <a:ext cx="657641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…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4018025" y="5259924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>
              <a:endCxn id="286" idx="2"/>
            </p:cNvCxnSpPr>
            <p:nvPr/>
          </p:nvCxnSpPr>
          <p:spPr>
            <a:xfrm flipV="1">
              <a:off x="4740335" y="4796886"/>
              <a:ext cx="0" cy="46303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84" name="Rounded Rectangle 62"/>
            <p:cNvSpPr/>
            <p:nvPr/>
          </p:nvSpPr>
          <p:spPr>
            <a:xfrm>
              <a:off x="4695937" y="45766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Rounded Rectangle 63"/>
            <p:cNvSpPr/>
            <p:nvPr/>
          </p:nvSpPr>
          <p:spPr>
            <a:xfrm>
              <a:off x="4674635" y="45981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Rounded Rectangle 64"/>
            <p:cNvSpPr/>
            <p:nvPr/>
          </p:nvSpPr>
          <p:spPr>
            <a:xfrm>
              <a:off x="4653332" y="46228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>
            <a:xfrm>
              <a:off x="4220236" y="5182962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>
              <a:endCxn id="291" idx="2"/>
            </p:cNvCxnSpPr>
            <p:nvPr/>
          </p:nvCxnSpPr>
          <p:spPr>
            <a:xfrm flipV="1">
              <a:off x="4965786" y="4794369"/>
              <a:ext cx="0" cy="38859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89" name="Rounded Rectangle 62"/>
            <p:cNvSpPr/>
            <p:nvPr/>
          </p:nvSpPr>
          <p:spPr>
            <a:xfrm>
              <a:off x="4921389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Rounded Rectangle 63"/>
            <p:cNvSpPr/>
            <p:nvPr/>
          </p:nvSpPr>
          <p:spPr>
            <a:xfrm>
              <a:off x="4900086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Rounded Rectangle 64"/>
            <p:cNvSpPr/>
            <p:nvPr/>
          </p:nvSpPr>
          <p:spPr>
            <a:xfrm>
              <a:off x="4878783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135752" y="4489987"/>
              <a:ext cx="284052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100" kern="0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en-GB" sz="110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317205" y="6217930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523464" y="6218357"/>
              <a:ext cx="208807" cy="208807"/>
            </a:xfrm>
            <a:prstGeom prst="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6653409" y="5338209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0" name="Straight Arrow Connector 229"/>
            <p:cNvCxnSpPr>
              <a:endCxn id="265" idx="2"/>
            </p:cNvCxnSpPr>
            <p:nvPr/>
          </p:nvCxnSpPr>
          <p:spPr>
            <a:xfrm flipH="1" flipV="1">
              <a:off x="7370122" y="4794369"/>
              <a:ext cx="1209" cy="53256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63" name="Rounded Rectangle 62"/>
            <p:cNvSpPr/>
            <p:nvPr/>
          </p:nvSpPr>
          <p:spPr>
            <a:xfrm>
              <a:off x="7325724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Rounded Rectangle 63"/>
            <p:cNvSpPr/>
            <p:nvPr/>
          </p:nvSpPr>
          <p:spPr>
            <a:xfrm>
              <a:off x="7304422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Rounded Rectangle 64"/>
            <p:cNvSpPr/>
            <p:nvPr/>
          </p:nvSpPr>
          <p:spPr>
            <a:xfrm>
              <a:off x="7283119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>
            <a:xfrm>
              <a:off x="6855355" y="5259924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8" name="Straight Arrow Connector 267"/>
            <p:cNvCxnSpPr>
              <a:endCxn id="278" idx="2"/>
            </p:cNvCxnSpPr>
            <p:nvPr/>
          </p:nvCxnSpPr>
          <p:spPr>
            <a:xfrm flipV="1">
              <a:off x="7577664" y="4796886"/>
              <a:ext cx="0" cy="46303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70" name="Rounded Rectangle 62"/>
            <p:cNvSpPr/>
            <p:nvPr/>
          </p:nvSpPr>
          <p:spPr>
            <a:xfrm>
              <a:off x="7533267" y="45766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Rounded Rectangle 63"/>
            <p:cNvSpPr/>
            <p:nvPr/>
          </p:nvSpPr>
          <p:spPr>
            <a:xfrm>
              <a:off x="7511964" y="45981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Rounded Rectangle 64"/>
            <p:cNvSpPr/>
            <p:nvPr/>
          </p:nvSpPr>
          <p:spPr>
            <a:xfrm>
              <a:off x="7490662" y="46228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280" name="Straight Connector 279"/>
            <p:cNvCxnSpPr/>
            <p:nvPr/>
          </p:nvCxnSpPr>
          <p:spPr>
            <a:xfrm>
              <a:off x="7057565" y="5182962"/>
              <a:ext cx="142659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>
              <a:endCxn id="294" idx="2"/>
            </p:cNvCxnSpPr>
            <p:nvPr/>
          </p:nvCxnSpPr>
          <p:spPr>
            <a:xfrm flipV="1">
              <a:off x="7803116" y="4794369"/>
              <a:ext cx="0" cy="38859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92" name="Rounded Rectangle 62"/>
            <p:cNvSpPr/>
            <p:nvPr/>
          </p:nvSpPr>
          <p:spPr>
            <a:xfrm>
              <a:off x="7758718" y="457412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Rounded Rectangle 63"/>
            <p:cNvSpPr/>
            <p:nvPr/>
          </p:nvSpPr>
          <p:spPr>
            <a:xfrm>
              <a:off x="7737415" y="459563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Rounded Rectangle 64"/>
            <p:cNvSpPr/>
            <p:nvPr/>
          </p:nvSpPr>
          <p:spPr>
            <a:xfrm>
              <a:off x="7716113" y="4620363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ounded Rectangle 62"/>
            <p:cNvSpPr/>
            <p:nvPr/>
          </p:nvSpPr>
          <p:spPr>
            <a:xfrm>
              <a:off x="2668402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ounded Rectangle 63"/>
            <p:cNvSpPr/>
            <p:nvPr/>
          </p:nvSpPr>
          <p:spPr>
            <a:xfrm>
              <a:off x="2647099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ounded Rectangle 64"/>
            <p:cNvSpPr/>
            <p:nvPr/>
          </p:nvSpPr>
          <p:spPr>
            <a:xfrm>
              <a:off x="2625797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Rounded Rectangle 62"/>
            <p:cNvSpPr/>
            <p:nvPr/>
          </p:nvSpPr>
          <p:spPr>
            <a:xfrm>
              <a:off x="2875944" y="377635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Rounded Rectangle 63"/>
            <p:cNvSpPr/>
            <p:nvPr/>
          </p:nvSpPr>
          <p:spPr>
            <a:xfrm>
              <a:off x="2854642" y="379786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Rounded Rectangle 64"/>
            <p:cNvSpPr/>
            <p:nvPr/>
          </p:nvSpPr>
          <p:spPr>
            <a:xfrm>
              <a:off x="2833339" y="382259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Rounded Rectangle 62"/>
            <p:cNvSpPr/>
            <p:nvPr/>
          </p:nvSpPr>
          <p:spPr>
            <a:xfrm>
              <a:off x="3101396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Rounded Rectangle 63"/>
            <p:cNvSpPr/>
            <p:nvPr/>
          </p:nvSpPr>
          <p:spPr>
            <a:xfrm>
              <a:off x="3080093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Rounded Rectangle 64"/>
            <p:cNvSpPr/>
            <p:nvPr/>
          </p:nvSpPr>
          <p:spPr>
            <a:xfrm>
              <a:off x="3058790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315759" y="3689704"/>
              <a:ext cx="284052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kern="0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en-GB" sz="110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3" name="Rounded Rectangle 62"/>
            <p:cNvSpPr/>
            <p:nvPr/>
          </p:nvSpPr>
          <p:spPr>
            <a:xfrm>
              <a:off x="5505732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Rounded Rectangle 63"/>
            <p:cNvSpPr/>
            <p:nvPr/>
          </p:nvSpPr>
          <p:spPr>
            <a:xfrm>
              <a:off x="5484429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Rounded Rectangle 64"/>
            <p:cNvSpPr/>
            <p:nvPr/>
          </p:nvSpPr>
          <p:spPr>
            <a:xfrm>
              <a:off x="5463126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Rounded Rectangle 62"/>
            <p:cNvSpPr/>
            <p:nvPr/>
          </p:nvSpPr>
          <p:spPr>
            <a:xfrm>
              <a:off x="5713274" y="3776357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Rounded Rectangle 63"/>
            <p:cNvSpPr/>
            <p:nvPr/>
          </p:nvSpPr>
          <p:spPr>
            <a:xfrm>
              <a:off x="5691971" y="379786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Rounded Rectangle 64"/>
            <p:cNvSpPr/>
            <p:nvPr/>
          </p:nvSpPr>
          <p:spPr>
            <a:xfrm>
              <a:off x="5670669" y="382259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ounded Rectangle 62"/>
            <p:cNvSpPr/>
            <p:nvPr/>
          </p:nvSpPr>
          <p:spPr>
            <a:xfrm>
              <a:off x="5938725" y="3773839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Rounded Rectangle 63"/>
            <p:cNvSpPr/>
            <p:nvPr/>
          </p:nvSpPr>
          <p:spPr>
            <a:xfrm>
              <a:off x="5917423" y="379535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Rounded Rectangle 64"/>
            <p:cNvSpPr/>
            <p:nvPr/>
          </p:nvSpPr>
          <p:spPr>
            <a:xfrm>
              <a:off x="5896120" y="3820081"/>
              <a:ext cx="174006" cy="174006"/>
            </a:xfrm>
            <a:prstGeom prst="roundRect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  <p:cxnSp>
          <p:nvCxnSpPr>
            <p:cNvPr id="322" name="Straight Arrow Connector 321"/>
            <p:cNvCxnSpPr>
              <a:stCxn id="170" idx="0"/>
              <a:endCxn id="301" idx="2"/>
            </p:cNvCxnSpPr>
            <p:nvPr/>
          </p:nvCxnSpPr>
          <p:spPr>
            <a:xfrm flipH="1" flipV="1">
              <a:off x="2712800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>
              <a:stCxn id="286" idx="0"/>
              <a:endCxn id="304" idx="2"/>
            </p:cNvCxnSpPr>
            <p:nvPr/>
          </p:nvCxnSpPr>
          <p:spPr>
            <a:xfrm flipH="1" flipV="1">
              <a:off x="2920342" y="3996604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>
              <a:stCxn id="291" idx="0"/>
              <a:endCxn id="307" idx="2"/>
            </p:cNvCxnSpPr>
            <p:nvPr/>
          </p:nvCxnSpPr>
          <p:spPr>
            <a:xfrm flipH="1" flipV="1">
              <a:off x="3145793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>
              <a:stCxn id="265" idx="0"/>
              <a:endCxn id="315" idx="2"/>
            </p:cNvCxnSpPr>
            <p:nvPr/>
          </p:nvCxnSpPr>
          <p:spPr>
            <a:xfrm flipH="1" flipV="1">
              <a:off x="5550129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>
              <a:stCxn id="278" idx="0"/>
              <a:endCxn id="318" idx="2"/>
            </p:cNvCxnSpPr>
            <p:nvPr/>
          </p:nvCxnSpPr>
          <p:spPr>
            <a:xfrm flipH="1" flipV="1">
              <a:off x="5757672" y="3996604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7" name="Straight Arrow Connector 326"/>
            <p:cNvCxnSpPr>
              <a:stCxn id="294" idx="0"/>
              <a:endCxn id="321" idx="2"/>
            </p:cNvCxnSpPr>
            <p:nvPr/>
          </p:nvCxnSpPr>
          <p:spPr>
            <a:xfrm flipH="1" flipV="1">
              <a:off x="5983123" y="3994086"/>
              <a:ext cx="181999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8" name="Straight Arrow Connector 327"/>
            <p:cNvCxnSpPr>
              <a:stCxn id="63" idx="0"/>
              <a:endCxn id="301" idx="2"/>
            </p:cNvCxnSpPr>
            <p:nvPr/>
          </p:nvCxnSpPr>
          <p:spPr>
            <a:xfrm flipV="1">
              <a:off x="1870046" y="3994086"/>
              <a:ext cx="842754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9" name="Straight Arrow Connector 328"/>
            <p:cNvCxnSpPr>
              <a:stCxn id="63" idx="0"/>
              <a:endCxn id="304" idx="2"/>
            </p:cNvCxnSpPr>
            <p:nvPr/>
          </p:nvCxnSpPr>
          <p:spPr>
            <a:xfrm flipV="1">
              <a:off x="1870046" y="3996604"/>
              <a:ext cx="1050296" cy="62375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>
              <a:stCxn id="63" idx="0"/>
              <a:endCxn id="307" idx="2"/>
            </p:cNvCxnSpPr>
            <p:nvPr/>
          </p:nvCxnSpPr>
          <p:spPr>
            <a:xfrm flipV="1">
              <a:off x="1870046" y="3994086"/>
              <a:ext cx="1275748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>
              <a:stCxn id="63" idx="0"/>
              <a:endCxn id="315" idx="2"/>
            </p:cNvCxnSpPr>
            <p:nvPr/>
          </p:nvCxnSpPr>
          <p:spPr>
            <a:xfrm flipV="1">
              <a:off x="1870046" y="3994086"/>
              <a:ext cx="3680083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>
              <a:stCxn id="63" idx="0"/>
              <a:endCxn id="318" idx="2"/>
            </p:cNvCxnSpPr>
            <p:nvPr/>
          </p:nvCxnSpPr>
          <p:spPr>
            <a:xfrm flipV="1">
              <a:off x="1870046" y="3996604"/>
              <a:ext cx="3887626" cy="62375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>
              <a:stCxn id="63" idx="0"/>
              <a:endCxn id="321" idx="2"/>
            </p:cNvCxnSpPr>
            <p:nvPr/>
          </p:nvCxnSpPr>
          <p:spPr>
            <a:xfrm flipV="1">
              <a:off x="1870046" y="3994086"/>
              <a:ext cx="4113077" cy="6262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34" name="Rounded Rectangle 6"/>
            <p:cNvSpPr/>
            <p:nvPr/>
          </p:nvSpPr>
          <p:spPr>
            <a:xfrm>
              <a:off x="3206970" y="2328121"/>
              <a:ext cx="2472767" cy="90105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42" name="Straight Connector 341"/>
            <p:cNvCxnSpPr>
              <a:stCxn id="335" idx="4"/>
              <a:endCxn id="338" idx="0"/>
            </p:cNvCxnSpPr>
            <p:nvPr/>
          </p:nvCxnSpPr>
          <p:spPr>
            <a:xfrm flipH="1">
              <a:off x="3900251" y="2685602"/>
              <a:ext cx="181035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Connector 342"/>
            <p:cNvCxnSpPr>
              <a:stCxn id="335" idx="4"/>
              <a:endCxn id="339" idx="0"/>
            </p:cNvCxnSpPr>
            <p:nvPr/>
          </p:nvCxnSpPr>
          <p:spPr>
            <a:xfrm>
              <a:off x="4081286" y="2685602"/>
              <a:ext cx="18103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Connector 343"/>
            <p:cNvCxnSpPr>
              <a:stCxn id="335" idx="4"/>
              <a:endCxn id="340" idx="0"/>
            </p:cNvCxnSpPr>
            <p:nvPr/>
          </p:nvCxnSpPr>
          <p:spPr>
            <a:xfrm>
              <a:off x="4081286" y="2685602"/>
              <a:ext cx="543103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Connector 344"/>
            <p:cNvCxnSpPr>
              <a:stCxn id="335" idx="4"/>
              <a:endCxn id="341" idx="0"/>
            </p:cNvCxnSpPr>
            <p:nvPr/>
          </p:nvCxnSpPr>
          <p:spPr>
            <a:xfrm>
              <a:off x="4081286" y="2685602"/>
              <a:ext cx="905172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Connector 345"/>
            <p:cNvCxnSpPr>
              <a:stCxn id="336" idx="4"/>
              <a:endCxn id="340" idx="0"/>
            </p:cNvCxnSpPr>
            <p:nvPr/>
          </p:nvCxnSpPr>
          <p:spPr>
            <a:xfrm>
              <a:off x="4443355" y="2685602"/>
              <a:ext cx="18103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Connector 346"/>
            <p:cNvCxnSpPr>
              <a:stCxn id="336" idx="4"/>
              <a:endCxn id="341" idx="0"/>
            </p:cNvCxnSpPr>
            <p:nvPr/>
          </p:nvCxnSpPr>
          <p:spPr>
            <a:xfrm>
              <a:off x="4443355" y="2685602"/>
              <a:ext cx="543103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Connector 347"/>
            <p:cNvCxnSpPr>
              <a:stCxn id="336" idx="4"/>
              <a:endCxn id="339" idx="0"/>
            </p:cNvCxnSpPr>
            <p:nvPr/>
          </p:nvCxnSpPr>
          <p:spPr>
            <a:xfrm flipH="1">
              <a:off x="4262320" y="2685602"/>
              <a:ext cx="181035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Connector 348"/>
            <p:cNvCxnSpPr>
              <a:stCxn id="336" idx="4"/>
              <a:endCxn id="338" idx="0"/>
            </p:cNvCxnSpPr>
            <p:nvPr/>
          </p:nvCxnSpPr>
          <p:spPr>
            <a:xfrm flipH="1">
              <a:off x="3900251" y="2685602"/>
              <a:ext cx="54310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Connector 349"/>
            <p:cNvCxnSpPr>
              <a:stCxn id="337" idx="4"/>
              <a:endCxn id="338" idx="0"/>
            </p:cNvCxnSpPr>
            <p:nvPr/>
          </p:nvCxnSpPr>
          <p:spPr>
            <a:xfrm flipH="1">
              <a:off x="3900251" y="2685602"/>
              <a:ext cx="905173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1" name="Straight Connector 350"/>
            <p:cNvCxnSpPr>
              <a:stCxn id="337" idx="4"/>
              <a:endCxn id="339" idx="0"/>
            </p:cNvCxnSpPr>
            <p:nvPr/>
          </p:nvCxnSpPr>
          <p:spPr>
            <a:xfrm flipH="1">
              <a:off x="4262320" y="2685602"/>
              <a:ext cx="54310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2" name="Straight Connector 351"/>
            <p:cNvCxnSpPr>
              <a:stCxn id="337" idx="4"/>
              <a:endCxn id="340" idx="0"/>
            </p:cNvCxnSpPr>
            <p:nvPr/>
          </p:nvCxnSpPr>
          <p:spPr>
            <a:xfrm flipH="1">
              <a:off x="4624389" y="2685602"/>
              <a:ext cx="181035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3" name="Straight Connector 352"/>
            <p:cNvCxnSpPr>
              <a:stCxn id="337" idx="4"/>
              <a:endCxn id="341" idx="0"/>
            </p:cNvCxnSpPr>
            <p:nvPr/>
          </p:nvCxnSpPr>
          <p:spPr>
            <a:xfrm>
              <a:off x="4805424" y="2685602"/>
              <a:ext cx="181034" cy="19292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>
              <a:endCxn id="334" idx="2"/>
            </p:cNvCxnSpPr>
            <p:nvPr/>
          </p:nvCxnSpPr>
          <p:spPr>
            <a:xfrm flipH="1" flipV="1">
              <a:off x="4443354" y="3229179"/>
              <a:ext cx="4114" cy="362069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334" idx="0"/>
            </p:cNvCxnSpPr>
            <p:nvPr/>
          </p:nvCxnSpPr>
          <p:spPr>
            <a:xfrm flipV="1">
              <a:off x="4443354" y="1958503"/>
              <a:ext cx="1" cy="36961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3986654" y="2496339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4348723" y="2496339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4710792" y="2496339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3805619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4167688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4529757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4891826" y="2878530"/>
              <a:ext cx="189263" cy="189263"/>
            </a:xfrm>
            <a:prstGeom prst="ellips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>
            <a:xfrm>
              <a:off x="2657006" y="3604274"/>
              <a:ext cx="343442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57" name="Left Brace 356"/>
            <p:cNvSpPr/>
            <p:nvPr/>
          </p:nvSpPr>
          <p:spPr>
            <a:xfrm>
              <a:off x="567708" y="3773839"/>
              <a:ext cx="148118" cy="802800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 rot="16200000">
              <a:off x="-160359" y="4069350"/>
              <a:ext cx="1126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Hadamard product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eft Brace 358"/>
            <p:cNvSpPr/>
            <p:nvPr/>
          </p:nvSpPr>
          <p:spPr>
            <a:xfrm>
              <a:off x="567709" y="3773839"/>
              <a:ext cx="148118" cy="802800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 rot="16200000">
              <a:off x="-160358" y="4069350"/>
              <a:ext cx="1126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Hadamard product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eft Brace 360"/>
            <p:cNvSpPr/>
            <p:nvPr/>
          </p:nvSpPr>
          <p:spPr>
            <a:xfrm>
              <a:off x="578351" y="2379683"/>
              <a:ext cx="148118" cy="802800"/>
            </a:xfrm>
            <a:prstGeom prst="leftBrac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 rot="16200000">
              <a:off x="-149715" y="2675194"/>
              <a:ext cx="1126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Fully connected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408630" y="6471272"/>
              <a:ext cx="7488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query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5881159" y="6471913"/>
              <a:ext cx="7488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document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relevance from text embeddings</a:t>
            </a:r>
            <a:endParaRPr lang="en-GB" dirty="0"/>
          </a:p>
        </p:txBody>
      </p:sp>
      <p:sp>
        <p:nvSpPr>
          <p:cNvPr id="365" name="Content Placeholder 5"/>
          <p:cNvSpPr txBox="1">
            <a:spLocks/>
          </p:cNvSpPr>
          <p:nvPr/>
        </p:nvSpPr>
        <p:spPr>
          <a:xfrm>
            <a:off x="8956286" y="1700903"/>
            <a:ext cx="3215510" cy="4725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Convolve over query and document terms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b="0" dirty="0">
                <a:ea typeface="Cambria Math" panose="02040503050406030204" pitchFamily="18" charset="0"/>
              </a:rPr>
              <a:t>Match query with moving windows over document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Learn text embeddings specifically for the task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dirty="0"/>
              <a:t>Matching happens in embedding space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dirty="0"/>
              <a:t>* Network architecture slightly simplified for visualization – refer paper for exact details</a:t>
            </a:r>
          </a:p>
        </p:txBody>
      </p:sp>
    </p:spTree>
    <p:extLst>
      <p:ext uri="{BB962C8B-B14F-4D97-AF65-F5344CB8AC3E}">
        <p14:creationId xmlns:p14="http://schemas.microsoft.com/office/powerpoint/2010/main" val="5081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90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53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55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155" r="14634" b="-155"/>
          <a:stretch/>
        </p:blipFill>
        <p:spPr>
          <a:xfrm>
            <a:off x="0" y="719098"/>
            <a:ext cx="4861034" cy="6159580"/>
          </a:xfrm>
          <a:prstGeom prst="rect">
            <a:avLst/>
          </a:prstGeom>
        </p:spPr>
      </p:pic>
      <p:grpSp>
        <p:nvGrpSpPr>
          <p:cNvPr id="156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0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Rectangle 8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33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3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4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4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5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4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EBF87CB4-1CBE-40ED-9B48-35494D032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34"/>
          <a:stretch/>
        </p:blipFill>
        <p:spPr>
          <a:xfrm>
            <a:off x="-6353" y="-23919"/>
            <a:ext cx="12201528" cy="78005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DF99024-6291-48C2-8F9E-D7B50560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-47194"/>
            <a:ext cx="2210734" cy="811455"/>
          </a:xfrm>
          <a:prstGeom prst="rect">
            <a:avLst/>
          </a:prstGeom>
        </p:spPr>
      </p:pic>
      <p:sp>
        <p:nvSpPr>
          <p:cNvPr id="146" name="Title 5">
            <a:extLst>
              <a:ext uri="{FF2B5EF4-FFF2-40B4-BE49-F238E27FC236}">
                <a16:creationId xmlns:a16="http://schemas.microsoft.com/office/drawing/2014/main" id="{0590C986-3068-497C-9DF0-F36320B4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833" y="1814033"/>
            <a:ext cx="6654692" cy="6603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/>
              <a:t>papers We will discuss</a:t>
            </a:r>
          </a:p>
        </p:txBody>
      </p:sp>
      <p:sp>
        <p:nvSpPr>
          <p:cNvPr id="149" name="Text Placeholder 6">
            <a:extLst>
              <a:ext uri="{FF2B5EF4-FFF2-40B4-BE49-F238E27FC236}">
                <a16:creationId xmlns:a16="http://schemas.microsoft.com/office/drawing/2014/main" id="{668CAFC6-B9AF-4FE5-A709-9AAD45D6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833" y="2946400"/>
            <a:ext cx="6680095" cy="27606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cap="none" dirty="0">
                <a:solidFill>
                  <a:schemeClr val="tx2"/>
                </a:solidFill>
              </a:rPr>
              <a:t>Learning to Match Using Local and Distributed Representations of Text for Web Search</a:t>
            </a:r>
            <a:endParaRPr lang="en-US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  <a:latin typeface="+mj-lt"/>
              </a:rPr>
              <a:t>Bhaskar Mitra, Fernando Diaz, and Nick Craswell, in Proc. WWW, 2017.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cap="none" dirty="0">
                <a:solidFill>
                  <a:schemeClr val="tx2"/>
                </a:solidFill>
                <a:latin typeface="+mj-lt"/>
                <a:hlinkClick r:id="rId8"/>
              </a:rPr>
              <a:t>https://dl.acm.org/citation.cfm?id=3052579</a:t>
            </a:r>
            <a:endParaRPr lang="en-US" sz="1400" cap="none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cap="none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cap="none" dirty="0">
                <a:solidFill>
                  <a:schemeClr val="tx2"/>
                </a:solidFill>
              </a:rPr>
              <a:t>Benchmark for Complex Answer Retrieval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cap="none" dirty="0">
                <a:solidFill>
                  <a:schemeClr val="tx2"/>
                </a:solidFill>
                <a:latin typeface="+mj-lt"/>
              </a:rPr>
              <a:t>Federico Nanni, Bhaskar Mitra, Matt Magnusson, and Laura Dietz, in Proc. ICTIR, 2017.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cap="none" dirty="0">
                <a:solidFill>
                  <a:schemeClr val="tx2"/>
                </a:solidFill>
                <a:latin typeface="+mj-lt"/>
                <a:hlinkClick r:id="rId9"/>
              </a:rPr>
              <a:t>https://dl.acm.org/citation.cfm?id=3121099</a:t>
            </a:r>
            <a:endParaRPr lang="en-US" sz="1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Putting the two models together…</a:t>
            </a:r>
            <a:endParaRPr lang="en-GB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781050"/>
            <a:ext cx="4881562" cy="160020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The Duet model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2425700"/>
                <a:ext cx="4424362" cy="43485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sz="1800" dirty="0"/>
                  <a:t>Training sample: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1800" b="0" dirty="0"/>
              </a:p>
              <a:p>
                <a:pPr>
                  <a:lnSpc>
                    <a:spcPct val="30000"/>
                  </a:lnSpc>
                  <a:spcBef>
                    <a:spcPts val="600"/>
                  </a:spcBef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𝐷𝑜𝑐𝑢𝑚𝑒𝑛𝑡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𝑟𝑎𝑡𝑒𝑑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𝐸𝑥𝑐𝑒𝑙𝑙𝑒𝑛𝑡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𝐺𝑜𝑜𝑑</m:t>
                      </m:r>
                    </m:oMath>
                  </m:oMathPara>
                </a14:m>
                <a:endParaRPr lang="en-US" sz="1800" b="0" dirty="0"/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𝐷𝑜𝑐𝑢𝑚𝑒𝑛𝑡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𝑟𝑎𝑡𝑖𝑛𝑔𝑠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𝑤𝑜𝑟𝑠𝑒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𝑡h𝑎𝑛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sz="1800" dirty="0"/>
                  <a:t>Optimize cross-entropy loss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sz="1800" dirty="0"/>
                  <a:t>Implemented using CNTK (</a:t>
                </a:r>
                <a:r>
                  <a:rPr lang="en-US" sz="1800" dirty="0">
                    <a:hlinkClick r:id="rId2"/>
                  </a:rPr>
                  <a:t>GitHub link</a:t>
                </a:r>
                <a:r>
                  <a:rPr lang="en-US" sz="1800" dirty="0"/>
                  <a:t>)</a:t>
                </a:r>
                <a:endParaRPr lang="en-GB" sz="18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2425700"/>
                <a:ext cx="4424362" cy="4348508"/>
              </a:xfrm>
              <a:blipFill>
                <a:blip r:embed="rId3"/>
                <a:stretch>
                  <a:fillRect l="-1240" t="-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32" y="3869918"/>
            <a:ext cx="3650180" cy="730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2AEB0-D0B2-47CF-A41E-0CBC219135E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413930" y="1049133"/>
            <a:ext cx="6584251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363" y="434368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/>
              <a:t>Results on document ranking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1279" y="1639941"/>
            <a:ext cx="4275442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9046" y="1639941"/>
            <a:ext cx="4287907" cy="4351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4448" y="5608444"/>
            <a:ext cx="3682148" cy="227065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761203" y="5597933"/>
            <a:ext cx="3682148" cy="227065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347370" y="-35758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86153" y="5970314"/>
            <a:ext cx="1000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finding: Duet performs significantly better than local and distributed models trained individually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270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788" y="812800"/>
            <a:ext cx="4588805" cy="16002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Duet on other IR tasks</a:t>
            </a:r>
            <a:endParaRPr lang="en-GB" sz="5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839788" y="2793304"/>
            <a:ext cx="4452459" cy="3075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Promising early results on TREC 2017 Complex Answer Retrieval (TREC-CAR)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Duet performs significantly better when trained on large data (~32 million samples)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GB" sz="24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667" y="987425"/>
            <a:ext cx="5003242" cy="4873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9F0D78-1FEB-46A3-B63A-8DE76D18F0A8}"/>
              </a:ext>
            </a:extLst>
          </p:cNvPr>
          <p:cNvSpPr/>
          <p:nvPr/>
        </p:nvSpPr>
        <p:spPr>
          <a:xfrm>
            <a:off x="5950248" y="5207000"/>
            <a:ext cx="4679652" cy="463551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negatives vs. judged negatives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9232" y="1690688"/>
            <a:ext cx="6011248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547" y="2118273"/>
            <a:ext cx="462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finding: training w/ judged bad as negatives significantly better than w/ random negatives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10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distributed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683" y="1690688"/>
            <a:ext cx="537932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547" y="2118273"/>
            <a:ext cx="4629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finding: local and distributed model performs better on different segments, but combination is always better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85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training data volume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3717"/>
            <a:ext cx="10515600" cy="3835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6153" y="5970314"/>
            <a:ext cx="1000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finding: large quantity of training data necessary for learning good representations, less impactful for training local model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55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training data volume (TREC CAR)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86153" y="5970314"/>
            <a:ext cx="1000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finding: large quantity of training data necessary for learning good representations, less impactful for training local model</a:t>
            </a:r>
            <a:endParaRPr lang="en-GB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142211-3A5B-412F-816A-80D60FC87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795" y="2249488"/>
            <a:ext cx="393523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importance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55714" y="4291551"/>
            <a:ext cx="4649783" cy="524555"/>
          </a:xfrm>
        </p:spPr>
        <p:txBody>
          <a:bodyPr/>
          <a:lstStyle/>
          <a:p>
            <a:pPr algn="ctr"/>
            <a:r>
              <a:rPr lang="en-US" dirty="0"/>
              <a:t>Local model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86503" y="4291551"/>
            <a:ext cx="4646602" cy="524555"/>
          </a:xfrm>
        </p:spPr>
        <p:txBody>
          <a:bodyPr/>
          <a:lstStyle/>
          <a:p>
            <a:pPr algn="ctr"/>
            <a:r>
              <a:rPr lang="en-US" dirty="0"/>
              <a:t>Distributed model</a:t>
            </a:r>
            <a:endParaRPr lang="en-GB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141413" y="2621642"/>
            <a:ext cx="4878387" cy="166990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6172200" y="2615881"/>
            <a:ext cx="4875213" cy="1681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18252" y="5742149"/>
            <a:ext cx="415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Query: united states president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62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558" y="1145785"/>
            <a:ext cx="5880908" cy="487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31739" y="1866442"/>
            <a:ext cx="4489046" cy="3266937"/>
          </a:xfrm>
        </p:spPr>
        <p:txBody>
          <a:bodyPr>
            <a:normAutofit/>
          </a:bodyPr>
          <a:lstStyle/>
          <a:p>
            <a:r>
              <a:rPr lang="en-US" sz="2800" dirty="0"/>
              <a:t>If we classify models by query level performance there is a clear clustering of lexical (local) and semantic (distributed) models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0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document ranking task</a:t>
            </a:r>
            <a:endParaRPr lang="en-GB" sz="4800" dirty="0"/>
          </a:p>
        </p:txBody>
      </p:sp>
      <p:sp>
        <p:nvSpPr>
          <p:cNvPr id="15" name="Text Placeholder 14"/>
          <p:cNvSpPr>
            <a:spLocks noGrp="1"/>
          </p:cNvSpPr>
          <p:nvPr>
            <p:ph sz="half" idx="1"/>
          </p:nvPr>
        </p:nvSpPr>
        <p:spPr>
          <a:xfrm>
            <a:off x="375750" y="2310837"/>
            <a:ext cx="5385852" cy="315992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400" dirty="0"/>
              <a:t>Given a query rank documents according to relevance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400" dirty="0"/>
              <a:t>The query text has few terms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400" dirty="0"/>
              <a:t>The document representation can be long (e.g., body text) or short (e.g., title)</a:t>
            </a:r>
            <a:endParaRPr lang="en-GB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6046080" y="2310837"/>
            <a:ext cx="5892726" cy="3159921"/>
            <a:chOff x="4352210" y="1932849"/>
            <a:chExt cx="6590076" cy="3533869"/>
          </a:xfrm>
        </p:grpSpPr>
        <p:sp>
          <p:nvSpPr>
            <p:cNvPr id="48" name="Rounded Rectangle 8"/>
            <p:cNvSpPr/>
            <p:nvPr/>
          </p:nvSpPr>
          <p:spPr>
            <a:xfrm>
              <a:off x="8453305" y="1932849"/>
              <a:ext cx="2488981" cy="2491205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1003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410199" y="2169885"/>
              <a:ext cx="2804947" cy="431054"/>
              <a:chOff x="5759714" y="5000381"/>
              <a:chExt cx="3983329" cy="612143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</a:blip>
              <a:srcRect l="83934"/>
              <a:stretch/>
            </p:blipFill>
            <p:spPr>
              <a:xfrm>
                <a:off x="8571187" y="5000381"/>
                <a:ext cx="1171856" cy="61214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</a:blip>
              <a:srcRect r="61455"/>
              <a:stretch/>
            </p:blipFill>
            <p:spPr>
              <a:xfrm>
                <a:off x="5759714" y="5000381"/>
                <a:ext cx="2811473" cy="612143"/>
              </a:xfrm>
              <a:prstGeom prst="rect">
                <a:avLst/>
              </a:prstGeom>
            </p:spPr>
          </p:pic>
        </p:grpSp>
        <p:pic>
          <p:nvPicPr>
            <p:cNvPr id="50" name="Picture 49" descr="Picture From Google &lt;strong&gt;Datacenter&lt;/strong&gt;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109" y="2584588"/>
              <a:ext cx="2257310" cy="15031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r="37415" b="86899"/>
            <a:stretch/>
          </p:blipFill>
          <p:spPr>
            <a:xfrm>
              <a:off x="4510616" y="3387350"/>
              <a:ext cx="1894905" cy="3310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t="33497" r="46104" b="14040"/>
            <a:stretch/>
          </p:blipFill>
          <p:spPr>
            <a:xfrm>
              <a:off x="4510616" y="3718353"/>
              <a:ext cx="1631824" cy="132545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79705" b="86546"/>
            <a:stretch/>
          </p:blipFill>
          <p:spPr>
            <a:xfrm>
              <a:off x="6405523" y="3382892"/>
              <a:ext cx="614487" cy="3399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57036" t="14439" r="20822" b="57629"/>
            <a:stretch/>
          </p:blipFill>
          <p:spPr>
            <a:xfrm>
              <a:off x="6210387" y="3718353"/>
              <a:ext cx="670415" cy="705701"/>
            </a:xfrm>
            <a:prstGeom prst="rect">
              <a:avLst/>
            </a:prstGeom>
          </p:spPr>
        </p:pic>
        <p:sp>
          <p:nvSpPr>
            <p:cNvPr id="55" name="Freeform 13"/>
            <p:cNvSpPr>
              <a:spLocks/>
            </p:cNvSpPr>
            <p:nvPr/>
          </p:nvSpPr>
          <p:spPr bwMode="auto">
            <a:xfrm flipH="1">
              <a:off x="4352210" y="3217815"/>
              <a:ext cx="2862936" cy="1907574"/>
            </a:xfrm>
            <a:custGeom>
              <a:avLst/>
              <a:gdLst>
                <a:gd name="connsiteX0" fmla="*/ 3144928 w 3324602"/>
                <a:gd name="connsiteY0" fmla="*/ 192735 h 2215183"/>
                <a:gd name="connsiteX1" fmla="*/ 3144928 w 3324602"/>
                <a:gd name="connsiteY1" fmla="*/ 1868111 h 2215183"/>
                <a:gd name="connsiteX2" fmla="*/ 179673 w 3324602"/>
                <a:gd name="connsiteY2" fmla="*/ 1868111 h 2215183"/>
                <a:gd name="connsiteX3" fmla="*/ 179673 w 3324602"/>
                <a:gd name="connsiteY3" fmla="*/ 192735 h 2215183"/>
                <a:gd name="connsiteX4" fmla="*/ 3191157 w 3324602"/>
                <a:gd name="connsiteY4" fmla="*/ 0 h 2215183"/>
                <a:gd name="connsiteX5" fmla="*/ 133446 w 3324602"/>
                <a:gd name="connsiteY5" fmla="*/ 0 h 2215183"/>
                <a:gd name="connsiteX6" fmla="*/ 0 w 3324602"/>
                <a:gd name="connsiteY6" fmla="*/ 133207 h 2215183"/>
                <a:gd name="connsiteX7" fmla="*/ 0 w 3324602"/>
                <a:gd name="connsiteY7" fmla="*/ 2080332 h 2215183"/>
                <a:gd name="connsiteX8" fmla="*/ 133446 w 3324602"/>
                <a:gd name="connsiteY8" fmla="*/ 2215183 h 2215183"/>
                <a:gd name="connsiteX9" fmla="*/ 3191157 w 3324602"/>
                <a:gd name="connsiteY9" fmla="*/ 2215183 h 2215183"/>
                <a:gd name="connsiteX10" fmla="*/ 3324602 w 3324602"/>
                <a:gd name="connsiteY10" fmla="*/ 2080332 h 2215183"/>
                <a:gd name="connsiteX11" fmla="*/ 3324602 w 3324602"/>
                <a:gd name="connsiteY11" fmla="*/ 133207 h 2215183"/>
                <a:gd name="connsiteX12" fmla="*/ 3191157 w 3324602"/>
                <a:gd name="connsiteY12" fmla="*/ 0 h 221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4602" h="2215183">
                  <a:moveTo>
                    <a:pt x="3144928" y="192735"/>
                  </a:moveTo>
                  <a:lnTo>
                    <a:pt x="3144928" y="1868111"/>
                  </a:lnTo>
                  <a:lnTo>
                    <a:pt x="179673" y="1868111"/>
                  </a:lnTo>
                  <a:lnTo>
                    <a:pt x="179673" y="192735"/>
                  </a:lnTo>
                  <a:close/>
                  <a:moveTo>
                    <a:pt x="3191157" y="0"/>
                  </a:moveTo>
                  <a:cubicBezTo>
                    <a:pt x="133446" y="0"/>
                    <a:pt x="133446" y="0"/>
                    <a:pt x="133446" y="0"/>
                  </a:cubicBezTo>
                  <a:cubicBezTo>
                    <a:pt x="59309" y="0"/>
                    <a:pt x="0" y="59203"/>
                    <a:pt x="0" y="133207"/>
                  </a:cubicBezTo>
                  <a:cubicBezTo>
                    <a:pt x="0" y="2080332"/>
                    <a:pt x="0" y="2080332"/>
                    <a:pt x="0" y="2080332"/>
                  </a:cubicBezTo>
                  <a:cubicBezTo>
                    <a:pt x="0" y="2154335"/>
                    <a:pt x="59309" y="2215183"/>
                    <a:pt x="133446" y="2215183"/>
                  </a:cubicBezTo>
                  <a:cubicBezTo>
                    <a:pt x="3191157" y="2215183"/>
                    <a:pt x="3191157" y="2215183"/>
                    <a:pt x="3191157" y="2215183"/>
                  </a:cubicBezTo>
                  <a:cubicBezTo>
                    <a:pt x="3265293" y="2215183"/>
                    <a:pt x="3324602" y="2154335"/>
                    <a:pt x="3324602" y="2080332"/>
                  </a:cubicBezTo>
                  <a:cubicBezTo>
                    <a:pt x="3324602" y="133207"/>
                    <a:pt x="3324602" y="133207"/>
                    <a:pt x="3324602" y="133207"/>
                  </a:cubicBezTo>
                  <a:cubicBezTo>
                    <a:pt x="3324602" y="59203"/>
                    <a:pt x="3265293" y="0"/>
                    <a:pt x="3191157" y="0"/>
                  </a:cubicBez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100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83772">
                      <a:schemeClr val="tx1"/>
                    </a:gs>
                    <a:gs pos="42857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00078" y="2600939"/>
              <a:ext cx="727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query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30360" y="5158941"/>
              <a:ext cx="2633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ranked</a:t>
              </a:r>
              <a:r>
                <a:rPr kumimoji="0" lang="en-US" sz="14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results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7387061" y="2385412"/>
              <a:ext cx="847555" cy="9795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7437855" y="4062585"/>
              <a:ext cx="792741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480000" y="4520592"/>
              <a:ext cx="2435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search engine w/ an index</a:t>
              </a:r>
              <a:r>
                <a:rPr kumimoji="0" lang="en-US" sz="14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of retrievable items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2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F45D58-7634-43F0-AE9A-1F24E6F9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2605939"/>
          </a:xfrm>
        </p:spPr>
        <p:txBody>
          <a:bodyPr/>
          <a:lstStyle/>
          <a:p>
            <a:r>
              <a:rPr lang="en-US" sz="4800" dirty="0"/>
              <a:t>Get the code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E2BBB7-7C32-4F27-843B-87283D820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Implemented using CNTK python API </a:t>
            </a:r>
          </a:p>
          <a:p>
            <a:r>
              <a:rPr lang="en-GB" sz="2400" dirty="0">
                <a:hlinkClick r:id="rId2"/>
              </a:rPr>
              <a:t>https://github.com/bmitra-msft/NDRM/blob/master/notebooks/Duet.ipynb</a:t>
            </a:r>
            <a:endParaRPr lang="en-GB" sz="2400" dirty="0"/>
          </a:p>
        </p:txBody>
      </p:sp>
      <p:sp>
        <p:nvSpPr>
          <p:cNvPr id="10" name="Rectangle: Rounded Corners 9">
            <a:hlinkClick r:id="rId2"/>
            <a:extLst>
              <a:ext uri="{FF2B5EF4-FFF2-40B4-BE49-F238E27FC236}">
                <a16:creationId xmlns:a16="http://schemas.microsoft.com/office/drawing/2014/main" id="{DC984383-6C83-4230-9886-DA63D11EB023}"/>
              </a:ext>
            </a:extLst>
          </p:cNvPr>
          <p:cNvSpPr/>
          <p:nvPr/>
        </p:nvSpPr>
        <p:spPr>
          <a:xfrm>
            <a:off x="2427632" y="2724837"/>
            <a:ext cx="7332014" cy="13137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63B67F-EC20-4120-B3CE-2E0CD892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5750"/>
            <a:ext cx="5934508" cy="16398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An introduction to Neural Information Retrieval</a:t>
            </a:r>
            <a:endParaRPr lang="en-GB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2C258E-0A9F-41A8-A4DB-5F4FBF8FE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2120900"/>
            <a:ext cx="5934511" cy="2470150"/>
          </a:xfrm>
        </p:spPr>
        <p:txBody>
          <a:bodyPr>
            <a:norm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Manuscript under review f</a:t>
            </a:r>
            <a:r>
              <a:rPr lang="en-GB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or</a:t>
            </a:r>
          </a:p>
          <a:p>
            <a:pPr algn="ctr"/>
            <a:r>
              <a:rPr lang="en-GB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Foundations and Trends® in Information Retrieval</a:t>
            </a:r>
          </a:p>
          <a:p>
            <a:pPr algn="ctr"/>
            <a:endParaRPr lang="en-GB" sz="1400" kern="0" dirty="0">
              <a:solidFill>
                <a:schemeClr val="tx1">
                  <a:lumMod val="65000"/>
                  <a:lumOff val="35000"/>
                </a:schemeClr>
              </a:solidFill>
              <a:latin typeface="Segoe WP" panose="020B0502040204020203" pitchFamily="34" charset="0"/>
              <a:cs typeface="Segoe WP" panose="020B0502040204020203" pitchFamily="34" charset="0"/>
            </a:endParaRPr>
          </a:p>
          <a:p>
            <a:pPr algn="ctr"/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Pre-print is available for free download</a:t>
            </a:r>
          </a:p>
          <a:p>
            <a:pPr algn="ctr"/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WP" panose="020B0502040204020203" pitchFamily="34" charset="0"/>
                <a:cs typeface="Segoe WP" panose="020B0502040204020203" pitchFamily="34" charset="0"/>
                <a:hlinkClick r:id="rId2"/>
              </a:rPr>
              <a:t>http://bit.ly/neuralir-intro</a:t>
            </a:r>
            <a:endParaRPr lang="en-US" sz="1800" kern="0" dirty="0">
              <a:solidFill>
                <a:schemeClr val="tx1">
                  <a:lumMod val="65000"/>
                  <a:lumOff val="35000"/>
                </a:schemeClr>
              </a:solidFill>
              <a:latin typeface="Segoe WP" panose="020B0502040204020203" pitchFamily="34" charset="0"/>
              <a:cs typeface="Segoe WP" panose="020B0502040204020203" pitchFamily="34" charset="0"/>
            </a:endParaRPr>
          </a:p>
          <a:p>
            <a:pPr lvl="0" algn="ctr"/>
            <a:r>
              <a:rPr 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(Final manuscript may contain additional content and changes)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DDE321-0450-41D1-8B7D-CD64FDCB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22" y="901417"/>
            <a:ext cx="3026742" cy="392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603120-AE74-471F-894A-71ADFAD14078}"/>
              </a:ext>
            </a:extLst>
          </p:cNvPr>
          <p:cNvSpPr txBox="1">
            <a:spLocks/>
          </p:cNvSpPr>
          <p:nvPr/>
        </p:nvSpPr>
        <p:spPr>
          <a:xfrm>
            <a:off x="0" y="5414964"/>
            <a:ext cx="9371862" cy="10209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>
                <a:solidFill>
                  <a:schemeClr val="bg1"/>
                </a:solidFill>
                <a:latin typeface="+mn-lt"/>
              </a:rPr>
              <a:t>Thank You</a:t>
            </a:r>
            <a:endParaRPr lang="en-GB" sz="6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5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2633"/>
            <a:ext cx="10515600" cy="13327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>
                <a:latin typeface="+mj-lt"/>
              </a:rPr>
              <a:t>This talk is focused on ranking documents based on their long body text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53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65360"/>
            <a:ext cx="9905998" cy="1478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Challenges in short vs. long text retrieval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796026"/>
            <a:ext cx="9905999" cy="35417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latin typeface="+mj-lt"/>
              </a:rPr>
              <a:t>Short-text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+mj-lt"/>
              </a:rPr>
              <a:t>Vocabulary mismatch more serious problem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en-US" sz="3200" b="1" dirty="0">
                <a:latin typeface="+mj-lt"/>
              </a:rPr>
              <a:t>Long-text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+mj-lt"/>
              </a:rPr>
              <a:t>Documents contain mixture of many topics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+mj-lt"/>
              </a:rPr>
              <a:t>Matches in different parts of a long document contribute unequally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+mj-lt"/>
              </a:rPr>
              <a:t>Term proximity is an important consideration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0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DNN models for short text ranking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0394" y="1953441"/>
            <a:ext cx="4037840" cy="1940359"/>
            <a:chOff x="192765" y="1511893"/>
            <a:chExt cx="4037840" cy="19403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192765" y="1511893"/>
              <a:ext cx="4037840" cy="17095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43260" y="3221420"/>
              <a:ext cx="11368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hlinkClick r:id="rId3"/>
                </a:rPr>
                <a:t>Huang et al., 2013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2068" y="4326214"/>
            <a:ext cx="3720429" cy="1882918"/>
            <a:chOff x="8278719" y="1900126"/>
            <a:chExt cx="3720429" cy="18829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8278719" y="1900126"/>
              <a:ext cx="3720429" cy="16520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23645" y="3552212"/>
              <a:ext cx="16305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hlinkClick r:id="rId5"/>
                </a:rPr>
                <a:t>Severyn and Moschitti, 2015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07261" y="2068286"/>
            <a:ext cx="2754849" cy="2258187"/>
            <a:chOff x="666050" y="4025462"/>
            <a:chExt cx="2754849" cy="2258187"/>
          </a:xfrm>
        </p:grpSpPr>
        <p:sp>
          <p:nvSpPr>
            <p:cNvPr id="10" name="TextBox 9"/>
            <p:cNvSpPr txBox="1"/>
            <p:nvPr/>
          </p:nvSpPr>
          <p:spPr>
            <a:xfrm>
              <a:off x="1515926" y="6052817"/>
              <a:ext cx="10550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hlinkClick r:id="rId6"/>
                </a:rPr>
                <a:t>Shen et al., 2014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Content Placeholder 6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666050" y="4025462"/>
              <a:ext cx="2754849" cy="2027355"/>
            </a:xfrm>
            <a:prstGeom prst="rect">
              <a:avLst/>
            </a:prstGeom>
          </p:spPr>
        </p:pic>
      </p:grpSp>
      <p:pic>
        <p:nvPicPr>
          <p:cNvPr id="13" name="Content Placeholder 6"/>
          <p:cNvPicPr>
            <a:picLocks noGrp="1" noChangeAspect="1"/>
          </p:cNvPicPr>
          <p:nvPr>
            <p:ph idx="1"/>
          </p:nvPr>
        </p:nvPicPr>
        <p:blipFill>
          <a:blip r:embed="rId8">
            <a:grayscl/>
          </a:blip>
          <a:stretch>
            <a:fillRect/>
          </a:stretch>
        </p:blipFill>
        <p:spPr>
          <a:xfrm>
            <a:off x="8509650" y="4326214"/>
            <a:ext cx="3259354" cy="22791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56475" y="6605351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9"/>
              </a:rPr>
              <a:t>Palangi et al., 2015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67536" y="2068286"/>
            <a:ext cx="3001468" cy="1872187"/>
            <a:chOff x="3116318" y="4824588"/>
            <a:chExt cx="3001468" cy="187218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3116318" y="4824588"/>
              <a:ext cx="3001468" cy="16413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40799" y="6465943"/>
              <a:ext cx="9525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hlinkClick r:id="rId11"/>
                </a:rPr>
                <a:t>Hu et al., 2014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61572" y="4560905"/>
            <a:ext cx="2142809" cy="1809754"/>
            <a:chOff x="2392249" y="4915694"/>
            <a:chExt cx="2142809" cy="18097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2">
              <a:grayscl/>
            </a:blip>
            <a:srcRect r="3143"/>
            <a:stretch/>
          </p:blipFill>
          <p:spPr>
            <a:xfrm>
              <a:off x="2392249" y="4915694"/>
              <a:ext cx="2142809" cy="15930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16241" y="6494616"/>
              <a:ext cx="9476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hlinkClick r:id="rId13"/>
                </a:rPr>
                <a:t>Tai et al., 2015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few for long document ranking…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320224" y="2589089"/>
            <a:ext cx="5033576" cy="2824409"/>
            <a:chOff x="6320224" y="1825625"/>
            <a:chExt cx="5033576" cy="2824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0224" y="1825625"/>
              <a:ext cx="5033576" cy="25334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30303" y="4419202"/>
              <a:ext cx="10134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hlinkClick r:id="rId3"/>
                </a:rPr>
                <a:t>Guo et al., 2016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2756111"/>
            <a:ext cx="3987191" cy="2199387"/>
            <a:chOff x="1387314" y="2382728"/>
            <a:chExt cx="3987191" cy="21993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7314" y="2382728"/>
              <a:ext cx="3987191" cy="19685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62228" y="4351283"/>
              <a:ext cx="18373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900" kern="0" dirty="0">
                  <a:solidFill>
                    <a:sysClr val="windowText" lastClr="000000"/>
                  </a:solidFill>
                </a:rPr>
                <a:t>(</a:t>
              </a:r>
              <a:r>
                <a:rPr lang="en-US" sz="900" kern="0" dirty="0">
                  <a:solidFill>
                    <a:sysClr val="windowText" lastClr="000000"/>
                  </a:solidFill>
                  <a:hlinkClick r:id="rId5"/>
                </a:rPr>
                <a:t>Salakhutdinov and Hinton, 2009</a:t>
              </a:r>
              <a:r>
                <a:rPr lang="en-US" sz="900" kern="0" dirty="0">
                  <a:solidFill>
                    <a:sysClr val="windowText" lastClr="000000"/>
                  </a:solidFill>
                </a:rPr>
                <a:t>)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0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739995"/>
            <a:ext cx="9906000" cy="1477961"/>
          </a:xfrm>
        </p:spPr>
        <p:txBody>
          <a:bodyPr/>
          <a:lstStyle/>
          <a:p>
            <a:r>
              <a:rPr lang="en-US" dirty="0"/>
              <a:t>Desiderata of document ranking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0019" y="2139126"/>
            <a:ext cx="4649783" cy="823912"/>
          </a:xfrm>
        </p:spPr>
        <p:txBody>
          <a:bodyPr/>
          <a:lstStyle/>
          <a:p>
            <a:r>
              <a:rPr lang="en-GB" sz="2800" dirty="0">
                <a:latin typeface="+mj-lt"/>
              </a:rPr>
              <a:t>Exact matching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3063765"/>
            <a:ext cx="5157787" cy="32993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/>
              <a:t>Frequency and positions of matches good indicators of relevance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/>
              <a:t>Term proximity is important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/>
              <a:t>Important if query term is rare / fresh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8" y="2139125"/>
            <a:ext cx="4646602" cy="82391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Inexact matching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3063765"/>
            <a:ext cx="5183188" cy="32993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/>
              <a:t>Synonymy relationships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i="1" dirty="0"/>
              <a:t>united states president</a:t>
            </a:r>
            <a:r>
              <a:rPr lang="en-US" sz="1800" dirty="0"/>
              <a:t> ↔ </a:t>
            </a:r>
            <a:r>
              <a:rPr lang="en-US" sz="1800" i="1" dirty="0"/>
              <a:t>Obama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/>
              <a:t>Evidence for document aboutness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Documents about </a:t>
            </a:r>
            <a:r>
              <a:rPr lang="en-US" sz="1800" i="1" dirty="0"/>
              <a:t>Australia </a:t>
            </a:r>
            <a:r>
              <a:rPr lang="en-US" sz="1800" dirty="0"/>
              <a:t>likely to contain related terms like </a:t>
            </a:r>
            <a:r>
              <a:rPr lang="en-US" sz="1800" i="1" dirty="0"/>
              <a:t>Sydney </a:t>
            </a:r>
            <a:r>
              <a:rPr lang="en-US" sz="1800" dirty="0"/>
              <a:t>and </a:t>
            </a:r>
            <a:r>
              <a:rPr lang="en-US" sz="1800" i="1" dirty="0"/>
              <a:t>koala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/>
              <a:t>Proximity and position is important</a:t>
            </a:r>
          </a:p>
        </p:txBody>
      </p:sp>
    </p:spTree>
    <p:extLst>
      <p:ext uri="{BB962C8B-B14F-4D97-AF65-F5344CB8AC3E}">
        <p14:creationId xmlns:p14="http://schemas.microsoft.com/office/powerpoint/2010/main" val="2183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text representations for matching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0019" y="1944683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Local representation</a:t>
            </a:r>
            <a:endParaRPr lang="en-GB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2979684"/>
            <a:ext cx="5157787" cy="135583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+mj-lt"/>
              </a:rPr>
              <a:t>Terms are considered distinct entities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+mj-lt"/>
              </a:rPr>
              <a:t>Term representation is local (one-hot vectors)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+mj-lt"/>
              </a:rPr>
              <a:t>Matching is exact (term-level)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400808" y="1944682"/>
            <a:ext cx="4646602" cy="82391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Distributed representation</a:t>
            </a:r>
            <a:endParaRPr lang="en-GB" dirty="0">
              <a:latin typeface="+mj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979684"/>
            <a:ext cx="5183188" cy="13558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+mj-lt"/>
              </a:rPr>
              <a:t>Represent text as dense vectors (embeddings)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+mj-lt"/>
              </a:rPr>
              <a:t>Inexact matching in the embedding space</a:t>
            </a:r>
            <a:endParaRPr lang="en-GB" sz="20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9960" y="4756200"/>
            <a:ext cx="4777442" cy="1894455"/>
            <a:chOff x="6577946" y="987425"/>
            <a:chExt cx="4777442" cy="18944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r="48815" b="32774"/>
            <a:stretch/>
          </p:blipFill>
          <p:spPr>
            <a:xfrm>
              <a:off x="6577946" y="987425"/>
              <a:ext cx="4777442" cy="146148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99993" y="2512548"/>
              <a:ext cx="3193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Local (one-hot) representation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6101" y="3876893"/>
            <a:ext cx="2995385" cy="2773762"/>
            <a:chOff x="7468974" y="3350560"/>
            <a:chExt cx="2995385" cy="27737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974" y="3350560"/>
              <a:ext cx="2995385" cy="225631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579812" y="5754990"/>
              <a:ext cx="2773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Distributed representation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78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ll about Segoe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17444</TotalTime>
  <Words>1162</Words>
  <Application>Microsoft Office PowerPoint</Application>
  <PresentationFormat>Widescreen</PresentationFormat>
  <Paragraphs>169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Segoe WP</vt:lpstr>
      <vt:lpstr>Trebuchet MS</vt:lpstr>
      <vt:lpstr>Circuit</vt:lpstr>
      <vt:lpstr>Neural Models for Document Ranking</vt:lpstr>
      <vt:lpstr>papers We will discuss</vt:lpstr>
      <vt:lpstr>The document ranking task</vt:lpstr>
      <vt:lpstr>PowerPoint Presentation</vt:lpstr>
      <vt:lpstr>Challenges in short vs. long text retrieval</vt:lpstr>
      <vt:lpstr>Many DNN models for short text ranking</vt:lpstr>
      <vt:lpstr>But few for long document ranking…</vt:lpstr>
      <vt:lpstr>Desiderata of document ranking</vt:lpstr>
      <vt:lpstr>Different text representations for matching</vt:lpstr>
      <vt:lpstr>A tale of two queries</vt:lpstr>
      <vt:lpstr>The Duet architecture</vt:lpstr>
      <vt:lpstr>Local sub-model</vt:lpstr>
      <vt:lpstr>Interaction Matrix of query-document terms</vt:lpstr>
      <vt:lpstr>Estimating relevance from interaction matrix</vt:lpstr>
      <vt:lpstr>Local sub-model</vt:lpstr>
      <vt:lpstr>The Duet architecture</vt:lpstr>
      <vt:lpstr>Distributed sub-model</vt:lpstr>
      <vt:lpstr>Input representation</vt:lpstr>
      <vt:lpstr>Estimating relevance from text embeddings</vt:lpstr>
      <vt:lpstr>Putting the two models together…</vt:lpstr>
      <vt:lpstr>The Duet model</vt:lpstr>
      <vt:lpstr>Results on document ranking</vt:lpstr>
      <vt:lpstr>Duet on other IR tasks</vt:lpstr>
      <vt:lpstr>Random negatives vs. judged negatives</vt:lpstr>
      <vt:lpstr>Local vs. distributed model</vt:lpstr>
      <vt:lpstr>Effect of training data volume</vt:lpstr>
      <vt:lpstr>Effect of training data volume (TREC CAR)</vt:lpstr>
      <vt:lpstr>Term importance</vt:lpstr>
      <vt:lpstr>PowerPoint Presentation</vt:lpstr>
      <vt:lpstr>Get the code </vt:lpstr>
      <vt:lpstr>An introduction to Neural Information Retrieval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Bhaskar Mitra</dc:creator>
  <cp:lastModifiedBy>Bhaskar Mitra</cp:lastModifiedBy>
  <cp:revision>399</cp:revision>
  <dcterms:created xsi:type="dcterms:W3CDTF">2017-06-08T08:27:15Z</dcterms:created>
  <dcterms:modified xsi:type="dcterms:W3CDTF">2017-10-18T09:25:53Z</dcterms:modified>
</cp:coreProperties>
</file>