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432" r:id="rId6"/>
    <p:sldId id="732" r:id="rId7"/>
    <p:sldId id="654" r:id="rId8"/>
    <p:sldId id="714" r:id="rId9"/>
    <p:sldId id="715" r:id="rId10"/>
    <p:sldId id="716" r:id="rId11"/>
    <p:sldId id="450" r:id="rId12"/>
    <p:sldId id="720" r:id="rId13"/>
    <p:sldId id="719" r:id="rId14"/>
    <p:sldId id="531" r:id="rId15"/>
    <p:sldId id="533" r:id="rId16"/>
    <p:sldId id="534" r:id="rId17"/>
    <p:sldId id="648" r:id="rId18"/>
    <p:sldId id="717" r:id="rId19"/>
    <p:sldId id="663" r:id="rId20"/>
    <p:sldId id="660" r:id="rId21"/>
    <p:sldId id="664" r:id="rId22"/>
    <p:sldId id="661" r:id="rId23"/>
    <p:sldId id="665" r:id="rId24"/>
    <p:sldId id="659" r:id="rId25"/>
    <p:sldId id="718" r:id="rId26"/>
    <p:sldId id="721" r:id="rId27"/>
    <p:sldId id="537" r:id="rId28"/>
    <p:sldId id="733" r:id="rId29"/>
    <p:sldId id="527" r:id="rId30"/>
    <p:sldId id="646" r:id="rId31"/>
    <p:sldId id="650" r:id="rId32"/>
    <p:sldId id="729" r:id="rId33"/>
    <p:sldId id="529" r:id="rId34"/>
    <p:sldId id="641" r:id="rId35"/>
    <p:sldId id="528" r:id="rId36"/>
    <p:sldId id="545" r:id="rId37"/>
    <p:sldId id="546" r:id="rId38"/>
    <p:sldId id="540" r:id="rId39"/>
    <p:sldId id="547" r:id="rId40"/>
    <p:sldId id="548" r:id="rId41"/>
    <p:sldId id="549" r:id="rId42"/>
    <p:sldId id="550" r:id="rId43"/>
    <p:sldId id="656" r:id="rId44"/>
    <p:sldId id="551" r:id="rId45"/>
    <p:sldId id="730" r:id="rId46"/>
    <p:sldId id="735" r:id="rId47"/>
    <p:sldId id="52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A0FB00-273D-4CF6-BA40-016558FF2460}">
          <p14:sldIdLst>
            <p14:sldId id="257"/>
            <p14:sldId id="432"/>
            <p14:sldId id="732"/>
          </p14:sldIdLst>
        </p14:section>
        <p14:section name="Neural networks" id="{8E982369-C63D-4FF6-BA99-B672059E671A}">
          <p14:sldIdLst>
            <p14:sldId id="654"/>
            <p14:sldId id="714"/>
            <p14:sldId id="715"/>
            <p14:sldId id="716"/>
            <p14:sldId id="450"/>
            <p14:sldId id="720"/>
            <p14:sldId id="719"/>
            <p14:sldId id="531"/>
            <p14:sldId id="533"/>
            <p14:sldId id="534"/>
            <p14:sldId id="648"/>
            <p14:sldId id="717"/>
            <p14:sldId id="663"/>
            <p14:sldId id="660"/>
            <p14:sldId id="664"/>
            <p14:sldId id="661"/>
            <p14:sldId id="665"/>
            <p14:sldId id="659"/>
            <p14:sldId id="718"/>
            <p14:sldId id="721"/>
            <p14:sldId id="537"/>
          </p14:sldIdLst>
        </p14:section>
        <p14:section name="Learning to rank" id="{B525D5C8-50EC-444A-B814-079831D4D7C7}">
          <p14:sldIdLst>
            <p14:sldId id="733"/>
            <p14:sldId id="527"/>
            <p14:sldId id="646"/>
            <p14:sldId id="650"/>
            <p14:sldId id="729"/>
            <p14:sldId id="529"/>
            <p14:sldId id="641"/>
            <p14:sldId id="528"/>
            <p14:sldId id="545"/>
            <p14:sldId id="546"/>
            <p14:sldId id="540"/>
            <p14:sldId id="547"/>
            <p14:sldId id="548"/>
            <p14:sldId id="549"/>
            <p14:sldId id="550"/>
            <p14:sldId id="656"/>
            <p14:sldId id="551"/>
          </p14:sldIdLst>
        </p14:section>
        <p14:section name="Conclusion" id="{1B2D2735-9BE4-4E93-B65B-4A8A2C55E72B}">
          <p14:sldIdLst>
            <p14:sldId id="730"/>
            <p14:sldId id="735"/>
            <p14:sldId id="5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varScale="1">
        <p:scale>
          <a:sx n="115" d="100"/>
          <a:sy n="115" d="100"/>
        </p:scale>
        <p:origin x="86" y="4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B7F6-A922-477C-A398-D11E328728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AC08EE8-9D2A-4ADA-B177-3E29DF4F1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A9D62AD-B738-407F-B955-179A265FCDC9}"/>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ED5A494B-8242-41F6-BA1D-9371B6D4E4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DC5B18-41F2-4D7E-95F0-051EE9B60CDA}"/>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78112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E9EE-20A5-403E-98A6-D16A16D5C2F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009C11F-937A-4A02-AF89-042963F7C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537272-8C9D-4E3E-B0ED-37E7EA41335D}"/>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B9A464C5-D40F-4943-B7F6-7F35A4A678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C13FEA-EC47-4D81-A491-B13F911FAF67}"/>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00087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8223C-C171-4C8F-850A-A1A5E57935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BFFCBE-47C6-4640-A472-1DA9556081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0EB879-FC36-4601-90E8-F5CB97169C6E}"/>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6C6E1FF1-61D6-47F7-B646-5CC2D0658A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26334CE-21B2-41D2-A41E-CCAD72BF8759}"/>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66266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E2D3-C9F3-40D4-A38E-45DC8FF3829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7414DA-5C60-486F-8976-04AC7D864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17DDDF-E78A-4F99-B949-40F4D9373931}"/>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820D900E-0192-4BA1-8441-4EB8008720F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7FF073-461B-452B-9666-13D96E4C0BB9}"/>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64232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84C4-A247-4CF1-82B8-C6A1225951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7DEC07A-9C40-4803-8292-2FC098729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39370-0FC6-4659-A289-31F930DE7DAB}"/>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66C94284-1C68-4756-9FBB-028F751651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4423A65-4F96-4A9E-A0FF-47A0BA401FAF}"/>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76978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6B87-A238-4B11-942E-E6E6E2866E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7404EA-1CBB-4D88-9660-A247BEE47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0DFF78-7E79-463A-8246-F60191F73A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1F777E1-21D4-4C71-9169-EEAC564B6B1A}"/>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6" name="Footer Placeholder 5">
            <a:extLst>
              <a:ext uri="{FF2B5EF4-FFF2-40B4-BE49-F238E27FC236}">
                <a16:creationId xmlns:a16="http://schemas.microsoft.com/office/drawing/2014/main" id="{6A691CC0-3624-457A-B1A3-C5B7A3983F5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8F5A689-CB79-4E2C-A4FE-6431B2B0AA3F}"/>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10060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71CA-F2D0-45D0-A0B7-356870103AA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DEE1443-18F9-439C-88DA-4F1F0D15C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4A10A-3C09-45AA-9E4B-F1A80AEF7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839BE47-C9BB-43FB-9900-6D967559E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2456AA-BE1B-4401-A068-375CDF91A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3181176-F8F0-454D-A6CF-18A3AC3FBD8E}"/>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8" name="Footer Placeholder 7">
            <a:extLst>
              <a:ext uri="{FF2B5EF4-FFF2-40B4-BE49-F238E27FC236}">
                <a16:creationId xmlns:a16="http://schemas.microsoft.com/office/drawing/2014/main" id="{00C720FD-9A72-4601-B374-70CEB8B1F4D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3600EC9-18DC-48A7-A014-41FFCB7BFC22}"/>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768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43E-A2F6-434E-9180-45E9E70C10C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9D7A02A-C2A0-42AC-BA2F-0A70814D4D43}"/>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4" name="Footer Placeholder 3">
            <a:extLst>
              <a:ext uri="{FF2B5EF4-FFF2-40B4-BE49-F238E27FC236}">
                <a16:creationId xmlns:a16="http://schemas.microsoft.com/office/drawing/2014/main" id="{AD3E37CA-0A90-4B54-97E1-21D793D461D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5AEDC27-61AE-4379-9E07-73FABCD989D0}"/>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8275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E5A6B-E4ED-423C-AE42-6D7FC6B8E6C7}"/>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3" name="Footer Placeholder 2">
            <a:extLst>
              <a:ext uri="{FF2B5EF4-FFF2-40B4-BE49-F238E27FC236}">
                <a16:creationId xmlns:a16="http://schemas.microsoft.com/office/drawing/2014/main" id="{AA9E978E-0605-40A0-85A7-4DDF282662B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0727D04-7036-4279-AA34-A06B7539FD08}"/>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6213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983F-ED54-4DCB-AACE-73B5F11CA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2081833-82EE-4CA7-8750-CA72882AD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BBA3307-212E-48C0-A576-C7887793A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01693-C20C-4B96-859F-AB9C8E2A3D12}"/>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6" name="Footer Placeholder 5">
            <a:extLst>
              <a:ext uri="{FF2B5EF4-FFF2-40B4-BE49-F238E27FC236}">
                <a16:creationId xmlns:a16="http://schemas.microsoft.com/office/drawing/2014/main" id="{49B61D90-F255-4985-85FA-0FD0C4236F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60664D-FEC9-411C-A56B-165EEE479F4E}"/>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3389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E76F-51E8-4DFD-B3F5-8A27708E8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4B6D54B-F6C2-4C6F-B952-EDF2557C1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E589B29-E599-4469-BBC0-48E3EF467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08339-4110-4BD4-AED7-6C307115B275}"/>
              </a:ext>
            </a:extLst>
          </p:cNvPr>
          <p:cNvSpPr>
            <a:spLocks noGrp="1"/>
          </p:cNvSpPr>
          <p:nvPr>
            <p:ph type="dt" sz="half" idx="10"/>
          </p:nvPr>
        </p:nvSpPr>
        <p:spPr/>
        <p:txBody>
          <a:bodyPr/>
          <a:lstStyle/>
          <a:p>
            <a:fld id="{90344B55-93E9-47CA-872F-70173BDD7951}" type="datetimeFigureOut">
              <a:rPr lang="en-CA" smtClean="0"/>
              <a:t>2022-05-24</a:t>
            </a:fld>
            <a:endParaRPr lang="en-CA"/>
          </a:p>
        </p:txBody>
      </p:sp>
      <p:sp>
        <p:nvSpPr>
          <p:cNvPr id="6" name="Footer Placeholder 5">
            <a:extLst>
              <a:ext uri="{FF2B5EF4-FFF2-40B4-BE49-F238E27FC236}">
                <a16:creationId xmlns:a16="http://schemas.microsoft.com/office/drawing/2014/main" id="{EA6DC80D-BA1F-4AAF-90D2-0F028FC99D9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EAB850-112F-41E1-8AD5-8DF33008E238}"/>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48039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8516C-833A-4D01-9642-3070410547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9B90285-1B20-4109-9760-D25A56509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DA73B3-147B-481E-BB77-93EDE10C28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44B55-93E9-47CA-872F-70173BDD7951}" type="datetimeFigureOut">
              <a:rPr lang="en-CA" smtClean="0"/>
              <a:t>2022-05-24</a:t>
            </a:fld>
            <a:endParaRPr lang="en-CA"/>
          </a:p>
        </p:txBody>
      </p:sp>
      <p:sp>
        <p:nvSpPr>
          <p:cNvPr id="5" name="Footer Placeholder 4">
            <a:extLst>
              <a:ext uri="{FF2B5EF4-FFF2-40B4-BE49-F238E27FC236}">
                <a16:creationId xmlns:a16="http://schemas.microsoft.com/office/drawing/2014/main" id="{297716D7-C936-4799-BA3F-4570B94FB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5FD643E-DDA3-4EBB-81B8-E0CD57E39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83E93-2DBD-405F-A268-ED0B777308BA}" type="slidenum">
              <a:rPr lang="en-CA" smtClean="0"/>
              <a:t>‹#›</a:t>
            </a:fld>
            <a:endParaRPr lang="en-CA"/>
          </a:p>
        </p:txBody>
      </p:sp>
    </p:spTree>
    <p:extLst>
      <p:ext uri="{BB962C8B-B14F-4D97-AF65-F5344CB8AC3E}">
        <p14:creationId xmlns:p14="http://schemas.microsoft.com/office/powerpoint/2010/main" val="1366220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23.png"/><Relationship Id="rId2" Type="http://schemas.openxmlformats.org/officeDocument/2006/relationships/image" Target="../media/image310.png"/><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230.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17.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260.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1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270.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1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280.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bit.ly/fntir-neural"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290.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2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170.png"/><Relationship Id="rId11" Type="http://schemas.openxmlformats.org/officeDocument/2006/relationships/image" Target="../media/image25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22.xml.rels><?xml version="1.0" encoding="UTF-8" standalone="yes"?>
<Relationships xmlns="http://schemas.openxmlformats.org/package/2006/relationships"><Relationship Id="rId2" Type="http://schemas.openxmlformats.org/officeDocument/2006/relationships/hyperlink" Target="https://github.com/spacemanidol/AFIRMDeepLearning2020/blob/master/NNPrimer.ipynb"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storage.googleapis.com/pub-tools-public-publication-data/pdf/45530.pdf" TargetMode="External"/><Relationship Id="rId2" Type="http://schemas.openxmlformats.org/officeDocument/2006/relationships/hyperlink" Target="http://www.cda.cn/uploadfile/image/20151220/20151220115436_46293.pdf" TargetMode="Externa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159.226.40.238/~junxu/publications/IRJ2010_LETOR.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da.cn/uploadfile/image/20151220/20151220115436_46293.pdf" TargetMode="External"/><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90.png"/><Relationship Id="rId1" Type="http://schemas.openxmlformats.org/officeDocument/2006/relationships/slideLayout" Target="../slideLayouts/slideLayout8.xml"/><Relationship Id="rId6" Type="http://schemas.openxmlformats.org/officeDocument/2006/relationships/hyperlink" Target="https://link.springer.com/chapter/10.1007/11776420_44" TargetMode="External"/><Relationship Id="rId5" Type="http://schemas.openxmlformats.org/officeDocument/2006/relationships/hyperlink" Target="https://dl.acm.org/citation.cfm?id=65944"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hyperlink" Target="https://papers.nips.cc/paper/3270-mcrank-learning-to-rank-using-multiple-classification-and-gradient-boosting.pdf" TargetMode="Externa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50.png"/><Relationship Id="rId7" Type="http://schemas.openxmlformats.org/officeDocument/2006/relationships/hyperlink" Target="https://icml.cc/Conferences/2005/proceedings/papers/012_LearningToRank_BurgesEtAl.pdf" TargetMode="External"/><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hyperlink" Target="http://www.jmlr.org/papers/volume4/freund03a/freund03a.pdf" TargetMode="External"/><Relationship Id="rId5" Type="http://schemas.openxmlformats.org/officeDocument/2006/relationships/hyperlink" Target="https://www.tib.eu/en/search/id/BLCP:CN037318231/Large-Margin-Rank-Boundaries-for-Ordinal-Regression/" TargetMode="External"/><Relationship Id="rId4" Type="http://schemas.openxmlformats.org/officeDocument/2006/relationships/hyperlink" Target="http://papers.nips.cc/paper/3708-ranking-measures-and-loss-functions-in-learning-to-rank.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70.png"/><Relationship Id="rId1" Type="http://schemas.openxmlformats.org/officeDocument/2006/relationships/slideLayout" Target="../slideLayouts/slideLayout8.xml"/><Relationship Id="rId5" Type="http://schemas.openxmlformats.org/officeDocument/2006/relationships/hyperlink" Target="https://www.microsoft.com/en-us/research/blog/ranknet-a-ranking-retrospective/" TargetMode="External"/><Relationship Id="rId4" Type="http://schemas.openxmlformats.org/officeDocument/2006/relationships/hyperlink" Target="https://icml.cc/Conferences/2005/proceedings/papers/012_LearningToRank_BurgesEtAl.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480.png"/><Relationship Id="rId1" Type="http://schemas.openxmlformats.org/officeDocument/2006/relationships/slideLayout" Target="../slideLayouts/slideLayout2.xml"/><Relationship Id="rId5" Type="http://schemas.openxmlformats.org/officeDocument/2006/relationships/hyperlink" Target="https://www.microsoft.com/en-us/research/wp-content/uploads/2016/10/wwwfp0192-mitra.pdf" TargetMode="External"/><Relationship Id="rId4" Type="http://schemas.openxmlformats.org/officeDocument/2006/relationships/hyperlink" Target="https://www.microsoft.com/en-us/research/wp-content/uploads/2016/02/cikm2014_cdssm_final.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microsoft.com/en-us/research/wp-content/uploads/2016/02/MSR-TR-2010-82.pdf" TargetMode="External"/><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apers.nips.cc/paper/2971-learning-to-rank-with-nonsmooth-cost-functions.pdf"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yichang-cs.com/yahoo/cikm09_smoothdcg.pdf" TargetMode="Externa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hyperlink" Target="http://store.doverpublications.com/0486441369.html" TargetMode="External"/><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hyperlink" Target="http://icml2008.cs.helsinki.fi/papers/167.pdf" TargetMode="External"/><Relationship Id="rId4" Type="http://schemas.openxmlformats.org/officeDocument/2006/relationships/hyperlink" Target="https://www.microsoft.com/en-us/research/wp-content/uploads/2016/02/tr-2007-40.pdf"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pixabay.com/en/hand-finger-pointing-pointing-1923005/" TargetMode="External"/><Relationship Id="rId7" Type="http://schemas.openxmlformats.org/officeDocument/2006/relationships/hyperlink" Target="https://microsoft.github.io/msmarco/TREC-Deep-Learning" TargetMode="Externa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hyperlink" Target="http://msmarco.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dev.to/mmithrakumar/scalars-vectors-matrices-and-tensors-with-tensorflow-2-0-1f66" TargetMode="External"/><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hadrienj.github.io/posts/Deep-Learning-Book-Series-2.1-Scalars-Vectors-Matrices-and-Tensors/"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s://www.intechopen.com/books/artificial-neural-networks-architectures-and-applications/applying-artificial-neural-network-hadron-hadron-collisions-at-lhc" TargetMode="External"/><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2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23" name="Picture 22" descr="A picture containing web, outdoor object, outdoor&#10;&#10;Description automatically generated">
            <a:extLst>
              <a:ext uri="{FF2B5EF4-FFF2-40B4-BE49-F238E27FC236}">
                <a16:creationId xmlns:a16="http://schemas.microsoft.com/office/drawing/2014/main" id="{419D73B7-1F5E-44B5-A138-1EAA87E9FD5E}"/>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artisticBlur radius="3"/>
                    </a14:imgEffect>
                  </a14:imgLayer>
                </a14:imgProps>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C9B4F6B-94C3-4D2B-AF59-22B871FA75F2}"/>
              </a:ext>
            </a:extLst>
          </p:cNvPr>
          <p:cNvSpPr>
            <a:spLocks noGrp="1"/>
          </p:cNvSpPr>
          <p:nvPr>
            <p:ph type="ctrTitle"/>
          </p:nvPr>
        </p:nvSpPr>
        <p:spPr>
          <a:xfrm>
            <a:off x="1524000" y="1122362"/>
            <a:ext cx="9144000" cy="2900518"/>
          </a:xfrm>
        </p:spPr>
        <p:txBody>
          <a:bodyPr>
            <a:normAutofit/>
          </a:bodyPr>
          <a:lstStyle/>
          <a:p>
            <a:r>
              <a:rPr lang="en-US" sz="6600" dirty="0">
                <a:solidFill>
                  <a:srgbClr val="FFFFFF"/>
                </a:solidFill>
              </a:rPr>
              <a:t>Neural Learning to Rank</a:t>
            </a:r>
            <a:endParaRPr lang="en-CA" sz="6600" dirty="0">
              <a:solidFill>
                <a:srgbClr val="FFFFFF"/>
              </a:solidFill>
            </a:endParaRPr>
          </a:p>
        </p:txBody>
      </p:sp>
      <p:sp>
        <p:nvSpPr>
          <p:cNvPr id="3" name="Subtitle 2">
            <a:extLst>
              <a:ext uri="{FF2B5EF4-FFF2-40B4-BE49-F238E27FC236}">
                <a16:creationId xmlns:a16="http://schemas.microsoft.com/office/drawing/2014/main" id="{08277F85-514C-4DA2-8BDF-730822AF0BA4}"/>
              </a:ext>
            </a:extLst>
          </p:cNvPr>
          <p:cNvSpPr>
            <a:spLocks noGrp="1"/>
          </p:cNvSpPr>
          <p:nvPr>
            <p:ph type="subTitle" idx="1"/>
          </p:nvPr>
        </p:nvSpPr>
        <p:spPr>
          <a:xfrm>
            <a:off x="2306283" y="4566108"/>
            <a:ext cx="9144000" cy="1748662"/>
          </a:xfrm>
        </p:spPr>
        <p:txBody>
          <a:bodyPr>
            <a:normAutofit lnSpcReduction="10000"/>
          </a:bodyPr>
          <a:lstStyle/>
          <a:p>
            <a:pPr algn="r"/>
            <a:r>
              <a:rPr lang="en-US" sz="2800" b="1" dirty="0">
                <a:solidFill>
                  <a:srgbClr val="FFFFFF"/>
                </a:solidFill>
              </a:rPr>
              <a:t>Bhaskar Mitra</a:t>
            </a:r>
          </a:p>
          <a:p>
            <a:pPr algn="r"/>
            <a:r>
              <a:rPr lang="en-US" sz="2200" dirty="0">
                <a:solidFill>
                  <a:srgbClr val="FFFFFF"/>
                </a:solidFill>
              </a:rPr>
              <a:t>Principal Researcher, Microsoft</a:t>
            </a:r>
          </a:p>
          <a:p>
            <a:pPr algn="r"/>
            <a:r>
              <a:rPr lang="en-US" sz="2200" dirty="0">
                <a:solidFill>
                  <a:srgbClr val="FFFFFF"/>
                </a:solidFill>
              </a:rPr>
              <a:t>@UnderdogGeek</a:t>
            </a:r>
          </a:p>
          <a:p>
            <a:pPr algn="r"/>
            <a:r>
              <a:rPr lang="en-US" sz="2200" dirty="0">
                <a:solidFill>
                  <a:srgbClr val="FFFFFF"/>
                </a:solidFill>
              </a:rPr>
              <a:t>bmitra@microsoft.com</a:t>
            </a:r>
            <a:endParaRPr lang="en-CA" sz="2200" dirty="0">
              <a:solidFill>
                <a:srgbClr val="FFFFFF"/>
              </a:solidFill>
            </a:endParaRPr>
          </a:p>
        </p:txBody>
      </p:sp>
      <p:pic>
        <p:nvPicPr>
          <p:cNvPr id="13" name="Picture 12" descr="File:&lt;strong&gt;Twitter&lt;/strong&gt; bird logo 2012.svg - Wikipedia, the free encyclopedia">
            <a:extLst>
              <a:ext uri="{FF2B5EF4-FFF2-40B4-BE49-F238E27FC236}">
                <a16:creationId xmlns:a16="http://schemas.microsoft.com/office/drawing/2014/main" id="{BDE235F7-FA69-4068-A52C-D878974D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412" y="5479333"/>
            <a:ext cx="270372" cy="219798"/>
          </a:xfrm>
          <a:prstGeom prst="rect">
            <a:avLst/>
          </a:prstGeom>
        </p:spPr>
      </p:pic>
      <p:pic>
        <p:nvPicPr>
          <p:cNvPr id="4" name="Picture 3" descr="File:&lt;strong&gt;Microsoft&lt;/strong&gt; &lt;strong&gt;Outlook&lt;/strong&gt; 2013 logo.svg - Wikipedia, the free ...">
            <a:extLst>
              <a:ext uri="{FF2B5EF4-FFF2-40B4-BE49-F238E27FC236}">
                <a16:creationId xmlns:a16="http://schemas.microsoft.com/office/drawing/2014/main" id="{C8220B4B-398C-CBF6-5985-F724CF40E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126" y="5829442"/>
            <a:ext cx="293631" cy="288281"/>
          </a:xfrm>
          <a:prstGeom prst="rect">
            <a:avLst/>
          </a:prstGeom>
        </p:spPr>
      </p:pic>
    </p:spTree>
    <p:extLst>
      <p:ext uri="{BB962C8B-B14F-4D97-AF65-F5344CB8AC3E}">
        <p14:creationId xmlns:p14="http://schemas.microsoft.com/office/powerpoint/2010/main" val="3149393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E9C8-DEB5-4D1C-BF75-040053C4516B}"/>
              </a:ext>
            </a:extLst>
          </p:cNvPr>
          <p:cNvSpPr>
            <a:spLocks noGrp="1"/>
          </p:cNvSpPr>
          <p:nvPr>
            <p:ph type="title"/>
          </p:nvPr>
        </p:nvSpPr>
        <p:spPr/>
        <p:txBody>
          <a:bodyPr/>
          <a:lstStyle/>
          <a:p>
            <a:r>
              <a:rPr lang="en-US" dirty="0"/>
              <a:t>Squared loss</a:t>
            </a:r>
            <a:endParaRPr lang="en-GB" dirty="0"/>
          </a:p>
        </p:txBody>
      </p:sp>
      <p:sp>
        <p:nvSpPr>
          <p:cNvPr id="6" name="Text Placeholder 5">
            <a:extLst>
              <a:ext uri="{FF2B5EF4-FFF2-40B4-BE49-F238E27FC236}">
                <a16:creationId xmlns:a16="http://schemas.microsoft.com/office/drawing/2014/main" id="{981BA843-E3D6-4DED-9D21-D3749F5686B0}"/>
              </a:ext>
            </a:extLst>
          </p:cNvPr>
          <p:cNvSpPr>
            <a:spLocks noGrp="1"/>
          </p:cNvSpPr>
          <p:nvPr>
            <p:ph type="body" sz="half" idx="2"/>
          </p:nvPr>
        </p:nvSpPr>
        <p:spPr>
          <a:xfrm>
            <a:off x="1141410" y="2958662"/>
            <a:ext cx="8457396" cy="2832538"/>
          </a:xfrm>
        </p:spPr>
        <p:txBody>
          <a:bodyPr>
            <a:normAutofit/>
          </a:bodyPr>
          <a:lstStyle/>
          <a:p>
            <a:r>
              <a:rPr lang="en-GB" sz="2400" dirty="0"/>
              <a:t>The squared loss is a popular loss function for regression tasks</a:t>
            </a:r>
          </a:p>
        </p:txBody>
      </p:sp>
      <p:pic>
        <p:nvPicPr>
          <p:cNvPr id="7" name="Picture 6">
            <a:extLst>
              <a:ext uri="{FF2B5EF4-FFF2-40B4-BE49-F238E27FC236}">
                <a16:creationId xmlns:a16="http://schemas.microsoft.com/office/drawing/2014/main" id="{2BB26199-16C8-4966-8D32-A70F94801715}"/>
              </a:ext>
            </a:extLst>
          </p:cNvPr>
          <p:cNvPicPr>
            <a:picLocks noChangeAspect="1"/>
          </p:cNvPicPr>
          <p:nvPr/>
        </p:nvPicPr>
        <p:blipFill>
          <a:blip r:embed="rId2"/>
          <a:stretch>
            <a:fillRect/>
          </a:stretch>
        </p:blipFill>
        <p:spPr>
          <a:xfrm>
            <a:off x="3863373" y="4421476"/>
            <a:ext cx="4465255" cy="593526"/>
          </a:xfrm>
          <a:prstGeom prst="rect">
            <a:avLst/>
          </a:prstGeom>
        </p:spPr>
      </p:pic>
    </p:spTree>
    <p:extLst>
      <p:ext uri="{BB962C8B-B14F-4D97-AF65-F5344CB8AC3E}">
        <p14:creationId xmlns:p14="http://schemas.microsoft.com/office/powerpoint/2010/main" val="182400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E808-7009-4EA8-BC1B-2F498B5108B7}"/>
              </a:ext>
            </a:extLst>
          </p:cNvPr>
          <p:cNvSpPr>
            <a:spLocks noGrp="1"/>
          </p:cNvSpPr>
          <p:nvPr>
            <p:ph type="title"/>
          </p:nvPr>
        </p:nvSpPr>
        <p:spPr>
          <a:xfrm>
            <a:off x="838200" y="744503"/>
            <a:ext cx="10515600" cy="1325563"/>
          </a:xfrm>
        </p:spPr>
        <p:txBody>
          <a:bodyPr/>
          <a:lstStyle/>
          <a:p>
            <a:r>
              <a:rPr lang="en-US" dirty="0"/>
              <a:t>The </a:t>
            </a:r>
            <a:r>
              <a:rPr lang="en-US" dirty="0" err="1"/>
              <a:t>softmax</a:t>
            </a:r>
            <a:r>
              <a:rPr lang="en-US" dirty="0"/>
              <a:t> function</a:t>
            </a:r>
            <a:endParaRPr lang="en-GB" dirty="0"/>
          </a:p>
        </p:txBody>
      </p:sp>
      <p:sp>
        <p:nvSpPr>
          <p:cNvPr id="5" name="Content Placeholder 4">
            <a:extLst>
              <a:ext uri="{FF2B5EF4-FFF2-40B4-BE49-F238E27FC236}">
                <a16:creationId xmlns:a16="http://schemas.microsoft.com/office/drawing/2014/main" id="{016A5942-283B-4E4E-BD8B-C8BB329EF07B}"/>
              </a:ext>
            </a:extLst>
          </p:cNvPr>
          <p:cNvSpPr>
            <a:spLocks noGrp="1"/>
          </p:cNvSpPr>
          <p:nvPr>
            <p:ph idx="1"/>
          </p:nvPr>
        </p:nvSpPr>
        <p:spPr>
          <a:xfrm>
            <a:off x="1141412" y="2249488"/>
            <a:ext cx="9905999" cy="845810"/>
          </a:xfrm>
        </p:spPr>
        <p:txBody>
          <a:bodyPr>
            <a:normAutofit fontScale="92500"/>
          </a:bodyPr>
          <a:lstStyle/>
          <a:p>
            <a:pPr marL="0" indent="0">
              <a:buNone/>
            </a:pPr>
            <a:r>
              <a:rPr lang="en-GB" dirty="0"/>
              <a:t>In neural classification models, the softmax function is popularly used to normalize the neural network output scores across all the classes </a:t>
            </a:r>
          </a:p>
        </p:txBody>
      </p:sp>
      <p:pic>
        <p:nvPicPr>
          <p:cNvPr id="4" name="Picture 3">
            <a:extLst>
              <a:ext uri="{FF2B5EF4-FFF2-40B4-BE49-F238E27FC236}">
                <a16:creationId xmlns:a16="http://schemas.microsoft.com/office/drawing/2014/main" id="{D2172B04-9C63-4E73-B904-76E2E30777A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502240" y="4558541"/>
            <a:ext cx="9187520" cy="1821151"/>
          </a:xfrm>
          <a:prstGeom prst="rect">
            <a:avLst/>
          </a:prstGeom>
        </p:spPr>
      </p:pic>
      <p:pic>
        <p:nvPicPr>
          <p:cNvPr id="6" name="Picture 5">
            <a:extLst>
              <a:ext uri="{FF2B5EF4-FFF2-40B4-BE49-F238E27FC236}">
                <a16:creationId xmlns:a16="http://schemas.microsoft.com/office/drawing/2014/main" id="{5BA71877-7661-4597-9027-A3E665AE59F6}"/>
              </a:ext>
            </a:extLst>
          </p:cNvPr>
          <p:cNvPicPr>
            <a:picLocks noChangeAspect="1"/>
          </p:cNvPicPr>
          <p:nvPr/>
        </p:nvPicPr>
        <p:blipFill>
          <a:blip r:embed="rId4"/>
          <a:stretch>
            <a:fillRect/>
          </a:stretch>
        </p:blipFill>
        <p:spPr>
          <a:xfrm>
            <a:off x="4102894" y="3291250"/>
            <a:ext cx="3986213" cy="834857"/>
          </a:xfrm>
          <a:prstGeom prst="rect">
            <a:avLst/>
          </a:prstGeom>
        </p:spPr>
      </p:pic>
    </p:spTree>
    <p:extLst>
      <p:ext uri="{BB962C8B-B14F-4D97-AF65-F5344CB8AC3E}">
        <p14:creationId xmlns:p14="http://schemas.microsoft.com/office/powerpoint/2010/main" val="2781376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0072-5989-40EB-B859-F0FC2C97D8E6}"/>
              </a:ext>
            </a:extLst>
          </p:cNvPr>
          <p:cNvSpPr>
            <a:spLocks noGrp="1"/>
          </p:cNvSpPr>
          <p:nvPr>
            <p:ph type="title"/>
          </p:nvPr>
        </p:nvSpPr>
        <p:spPr>
          <a:xfrm>
            <a:off x="957518" y="609601"/>
            <a:ext cx="4108468" cy="1639884"/>
          </a:xfrm>
        </p:spPr>
        <p:txBody>
          <a:bodyPr>
            <a:normAutofit/>
          </a:bodyPr>
          <a:lstStyle/>
          <a:p>
            <a:r>
              <a:rPr lang="en-US" sz="4000" dirty="0"/>
              <a:t>Cross entropy</a:t>
            </a:r>
            <a:endParaRPr lang="en-GB" sz="40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1AD9B9A-7DB4-4849-9936-445EC5DA3EFF}"/>
                  </a:ext>
                </a:extLst>
              </p:cNvPr>
              <p:cNvSpPr>
                <a:spLocks noGrp="1"/>
              </p:cNvSpPr>
              <p:nvPr>
                <p:ph idx="1"/>
              </p:nvPr>
            </p:nvSpPr>
            <p:spPr>
              <a:xfrm>
                <a:off x="5686972" y="993228"/>
                <a:ext cx="5891209" cy="4797972"/>
              </a:xfrm>
            </p:spPr>
            <p:txBody>
              <a:bodyPr anchor="t"/>
              <a:lstStyle/>
              <a:p>
                <a:pPr marL="0" indent="0">
                  <a:buNone/>
                </a:pPr>
                <a:r>
                  <a:rPr lang="en-GB" dirty="0"/>
                  <a:t>The cross entropy between two probability distributions </a:t>
                </a:r>
                <a14:m>
                  <m:oMath xmlns:m="http://schemas.openxmlformats.org/officeDocument/2006/math">
                    <m:r>
                      <a:rPr lang="en-US" b="0" i="1" smtClean="0">
                        <a:latin typeface="Cambria Math" panose="02040503050406030204" pitchFamily="18" charset="0"/>
                      </a:rPr>
                      <m:t>𝑝</m:t>
                    </m:r>
                  </m:oMath>
                </a14:m>
                <a:r>
                  <a:rPr lang="en-GB" dirty="0"/>
                  <a:t> and </a:t>
                </a:r>
                <a14:m>
                  <m:oMath xmlns:m="http://schemas.openxmlformats.org/officeDocument/2006/math">
                    <m:r>
                      <a:rPr lang="en-US" b="0" i="1" smtClean="0">
                        <a:latin typeface="Cambria Math" panose="02040503050406030204" pitchFamily="18" charset="0"/>
                      </a:rPr>
                      <m:t>𝑞</m:t>
                    </m:r>
                  </m:oMath>
                </a14:m>
                <a:r>
                  <a:rPr lang="en-GB" dirty="0"/>
                  <a:t> over a discrete set of events is given by, </a:t>
                </a:r>
              </a:p>
            </p:txBody>
          </p:sp>
        </mc:Choice>
        <mc:Fallback xmlns="">
          <p:sp>
            <p:nvSpPr>
              <p:cNvPr id="4" name="Content Placeholder 3">
                <a:extLst>
                  <a:ext uri="{FF2B5EF4-FFF2-40B4-BE49-F238E27FC236}">
                    <a16:creationId xmlns:a16="http://schemas.microsoft.com/office/drawing/2014/main" id="{61AD9B9A-7DB4-4849-9936-445EC5DA3EFF}"/>
                  </a:ext>
                </a:extLst>
              </p:cNvPr>
              <p:cNvSpPr>
                <a:spLocks noGrp="1" noRot="1" noChangeAspect="1" noMove="1" noResize="1" noEditPoints="1" noAdjustHandles="1" noChangeArrowheads="1" noChangeShapeType="1" noTextEdit="1"/>
              </p:cNvSpPr>
              <p:nvPr>
                <p:ph idx="1"/>
              </p:nvPr>
            </p:nvSpPr>
            <p:spPr>
              <a:xfrm>
                <a:off x="5686972" y="993228"/>
                <a:ext cx="5891209" cy="4797972"/>
              </a:xfrm>
              <a:blipFill>
                <a:blip r:embed="rId2"/>
                <a:stretch>
                  <a:fillRect l="-1656" t="-254" r="-7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3B5F6588-BA00-4475-874E-04D027B9CB5C}"/>
                  </a:ext>
                </a:extLst>
              </p:cNvPr>
              <p:cNvSpPr>
                <a:spLocks noGrp="1"/>
              </p:cNvSpPr>
              <p:nvPr>
                <p:ph type="body" sz="half" idx="2"/>
              </p:nvPr>
            </p:nvSpPr>
            <p:spPr>
              <a:xfrm>
                <a:off x="7722144" y="4192431"/>
                <a:ext cx="3856037" cy="2094871"/>
              </a:xfrm>
            </p:spPr>
            <p:txBody>
              <a:bodyPr>
                <a:normAutofit/>
              </a:bodyPr>
              <a:lstStyle/>
              <a:p>
                <a:r>
                  <a:rPr lang="en-GB" sz="2000" dirty="0"/>
                  <a:t>If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𝑐𝑜𝑟𝑟𝑒𝑐𝑡</m:t>
                        </m:r>
                      </m:sub>
                    </m:sSub>
                    <m:r>
                      <a:rPr lang="en-US" sz="2000" b="0" i="1" smtClean="0">
                        <a:latin typeface="Cambria Math" panose="02040503050406030204" pitchFamily="18" charset="0"/>
                      </a:rPr>
                      <m:t>=1</m:t>
                    </m:r>
                  </m:oMath>
                </a14:m>
                <a:r>
                  <a:rPr lang="en-GB" sz="2000" dirty="0"/>
                  <a:t>and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𝑝</m:t>
                        </m:r>
                      </m:e>
                      <m:sub>
                        <m:r>
                          <a:rPr lang="en-US" sz="2000" b="0" i="1" smtClean="0">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0</m:t>
                    </m:r>
                  </m:oMath>
                </a14:m>
                <a:r>
                  <a:rPr lang="en-GB" sz="2000" dirty="0"/>
                  <a:t> for all other values of </a:t>
                </a:r>
                <a14:m>
                  <m:oMath xmlns:m="http://schemas.openxmlformats.org/officeDocument/2006/math">
                    <m:r>
                      <a:rPr lang="en-US" sz="2000" b="0" i="1" smtClean="0">
                        <a:latin typeface="Cambria Math" panose="02040503050406030204" pitchFamily="18" charset="0"/>
                      </a:rPr>
                      <m:t>𝑖</m:t>
                    </m:r>
                  </m:oMath>
                </a14:m>
                <a:r>
                  <a:rPr lang="en-GB" sz="2000" dirty="0"/>
                  <a:t> then,</a:t>
                </a:r>
              </a:p>
            </p:txBody>
          </p:sp>
        </mc:Choice>
        <mc:Fallback xmlns="">
          <p:sp>
            <p:nvSpPr>
              <p:cNvPr id="5" name="Text Placeholder 4">
                <a:extLst>
                  <a:ext uri="{FF2B5EF4-FFF2-40B4-BE49-F238E27FC236}">
                    <a16:creationId xmlns:a16="http://schemas.microsoft.com/office/drawing/2014/main" id="{3B5F6588-BA00-4475-874E-04D027B9CB5C}"/>
                  </a:ext>
                </a:extLst>
              </p:cNvPr>
              <p:cNvSpPr>
                <a:spLocks noGrp="1" noRot="1" noChangeAspect="1" noMove="1" noResize="1" noEditPoints="1" noAdjustHandles="1" noChangeArrowheads="1" noChangeShapeType="1" noTextEdit="1"/>
              </p:cNvSpPr>
              <p:nvPr>
                <p:ph type="body" sz="half" idx="2"/>
              </p:nvPr>
            </p:nvSpPr>
            <p:spPr>
              <a:xfrm>
                <a:off x="7722144" y="4192431"/>
                <a:ext cx="3856037" cy="2094871"/>
              </a:xfrm>
              <a:blipFill>
                <a:blip r:embed="rId3"/>
                <a:stretch>
                  <a:fillRect l="-1741" t="-292"/>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74D70DC7-9443-4590-936A-06DB0805DC36}"/>
              </a:ext>
            </a:extLst>
          </p:cNvPr>
          <p:cNvPicPr>
            <a:picLocks noChangeAspect="1"/>
          </p:cNvPicPr>
          <p:nvPr/>
        </p:nvPicPr>
        <p:blipFill>
          <a:blip r:embed="rId4"/>
          <a:stretch>
            <a:fillRect/>
          </a:stretch>
        </p:blipFill>
        <p:spPr>
          <a:xfrm>
            <a:off x="7490506" y="3051575"/>
            <a:ext cx="3449169" cy="754850"/>
          </a:xfrm>
          <a:prstGeom prst="rect">
            <a:avLst/>
          </a:prstGeom>
        </p:spPr>
      </p:pic>
      <p:pic>
        <p:nvPicPr>
          <p:cNvPr id="8" name="Picture 7">
            <a:extLst>
              <a:ext uri="{FF2B5EF4-FFF2-40B4-BE49-F238E27FC236}">
                <a16:creationId xmlns:a16="http://schemas.microsoft.com/office/drawing/2014/main" id="{C3B8F5C0-9863-4D30-A08F-3FC43CE6D41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57518" y="3750996"/>
            <a:ext cx="5894482" cy="2536306"/>
          </a:xfrm>
          <a:prstGeom prst="rect">
            <a:avLst/>
          </a:prstGeom>
        </p:spPr>
      </p:pic>
      <p:pic>
        <p:nvPicPr>
          <p:cNvPr id="9" name="Picture 8">
            <a:extLst>
              <a:ext uri="{FF2B5EF4-FFF2-40B4-BE49-F238E27FC236}">
                <a16:creationId xmlns:a16="http://schemas.microsoft.com/office/drawing/2014/main" id="{EF336A85-6790-42D6-8FFD-8C5588DE6F7C}"/>
              </a:ext>
            </a:extLst>
          </p:cNvPr>
          <p:cNvPicPr>
            <a:picLocks noChangeAspect="1"/>
          </p:cNvPicPr>
          <p:nvPr/>
        </p:nvPicPr>
        <p:blipFill>
          <a:blip r:embed="rId7"/>
          <a:stretch>
            <a:fillRect/>
          </a:stretch>
        </p:blipFill>
        <p:spPr>
          <a:xfrm>
            <a:off x="8309457" y="5169892"/>
            <a:ext cx="2680327" cy="335615"/>
          </a:xfrm>
          <a:prstGeom prst="rect">
            <a:avLst/>
          </a:prstGeom>
        </p:spPr>
      </p:pic>
    </p:spTree>
    <p:extLst>
      <p:ext uri="{BB962C8B-B14F-4D97-AF65-F5344CB8AC3E}">
        <p14:creationId xmlns:p14="http://schemas.microsoft.com/office/powerpoint/2010/main" val="62891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E9C8-DEB5-4D1C-BF75-040053C4516B}"/>
              </a:ext>
            </a:extLst>
          </p:cNvPr>
          <p:cNvSpPr>
            <a:spLocks noGrp="1"/>
          </p:cNvSpPr>
          <p:nvPr>
            <p:ph type="title"/>
          </p:nvPr>
        </p:nvSpPr>
        <p:spPr/>
        <p:txBody>
          <a:bodyPr/>
          <a:lstStyle/>
          <a:p>
            <a:r>
              <a:rPr lang="en-US" dirty="0"/>
              <a:t>Cross entropy with softmax loss</a:t>
            </a:r>
            <a:endParaRPr lang="en-GB" dirty="0"/>
          </a:p>
        </p:txBody>
      </p:sp>
      <p:sp>
        <p:nvSpPr>
          <p:cNvPr id="6" name="Text Placeholder 5">
            <a:extLst>
              <a:ext uri="{FF2B5EF4-FFF2-40B4-BE49-F238E27FC236}">
                <a16:creationId xmlns:a16="http://schemas.microsoft.com/office/drawing/2014/main" id="{981BA843-E3D6-4DED-9D21-D3749F5686B0}"/>
              </a:ext>
            </a:extLst>
          </p:cNvPr>
          <p:cNvSpPr>
            <a:spLocks noGrp="1"/>
          </p:cNvSpPr>
          <p:nvPr>
            <p:ph type="body" sz="half" idx="2"/>
          </p:nvPr>
        </p:nvSpPr>
        <p:spPr>
          <a:xfrm>
            <a:off x="1141410" y="2958662"/>
            <a:ext cx="5934511" cy="2832538"/>
          </a:xfrm>
        </p:spPr>
        <p:txBody>
          <a:bodyPr>
            <a:normAutofit/>
          </a:bodyPr>
          <a:lstStyle/>
          <a:p>
            <a:r>
              <a:rPr lang="en-GB" sz="2400" dirty="0"/>
              <a:t>Cross entropy with softmax is a popular loss function for classification </a:t>
            </a:r>
          </a:p>
        </p:txBody>
      </p:sp>
      <p:pic>
        <p:nvPicPr>
          <p:cNvPr id="8" name="Picture 7">
            <a:extLst>
              <a:ext uri="{FF2B5EF4-FFF2-40B4-BE49-F238E27FC236}">
                <a16:creationId xmlns:a16="http://schemas.microsoft.com/office/drawing/2014/main" id="{8A6D9F0A-71F7-4AD8-AE30-8134F0E9D22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352149" y="972205"/>
            <a:ext cx="2910633" cy="5649311"/>
          </a:xfrm>
          <a:prstGeom prst="rect">
            <a:avLst/>
          </a:prstGeom>
        </p:spPr>
      </p:pic>
      <p:pic>
        <p:nvPicPr>
          <p:cNvPr id="9" name="Picture 8">
            <a:extLst>
              <a:ext uri="{FF2B5EF4-FFF2-40B4-BE49-F238E27FC236}">
                <a16:creationId xmlns:a16="http://schemas.microsoft.com/office/drawing/2014/main" id="{EA2F0B00-7727-4C01-A08C-DDBD7EDD7F89}"/>
              </a:ext>
            </a:extLst>
          </p:cNvPr>
          <p:cNvPicPr>
            <a:picLocks noChangeAspect="1"/>
          </p:cNvPicPr>
          <p:nvPr/>
        </p:nvPicPr>
        <p:blipFill>
          <a:blip r:embed="rId4"/>
          <a:stretch>
            <a:fillRect/>
          </a:stretch>
        </p:blipFill>
        <p:spPr>
          <a:xfrm>
            <a:off x="2552959" y="4432738"/>
            <a:ext cx="3112117" cy="840343"/>
          </a:xfrm>
          <a:prstGeom prst="rect">
            <a:avLst/>
          </a:prstGeom>
        </p:spPr>
      </p:pic>
    </p:spTree>
    <p:extLst>
      <p:ext uri="{BB962C8B-B14F-4D97-AF65-F5344CB8AC3E}">
        <p14:creationId xmlns:p14="http://schemas.microsoft.com/office/powerpoint/2010/main" val="2962160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2397339"/>
                <a:ext cx="10431495" cy="4363533"/>
              </a:xfrm>
            </p:spPr>
            <p:txBody>
              <a:bodyPr>
                <a:noAutofit/>
              </a:bodyPr>
              <a:lstStyle/>
              <a:p>
                <a:pPr>
                  <a:lnSpc>
                    <a:spcPct val="100000"/>
                  </a:lnSpc>
                  <a:spcBef>
                    <a:spcPts val="1800"/>
                  </a:spcBef>
                </a:pPr>
                <a:r>
                  <a:rPr lang="en-US" sz="2000" dirty="0"/>
                  <a:t>We are given training data: </a:t>
                </a:r>
                <a14:m>
                  <m:oMath xmlns:m="http://schemas.openxmlformats.org/officeDocument/2006/math">
                    <m:r>
                      <a:rPr lang="en-US" sz="2000" b="0" i="0" smtClean="0">
                        <a:solidFill>
                          <a:schemeClr val="tx1"/>
                        </a:solidFill>
                        <a:latin typeface="Cambria Math" panose="02040503050406030204" pitchFamily="18" charset="0"/>
                      </a:rPr>
                      <m:t>&lt;</m:t>
                    </m:r>
                    <m:r>
                      <a:rPr lang="en-US" sz="2000" b="0" i="1" smtClean="0">
                        <a:solidFill>
                          <a:schemeClr val="tx1"/>
                        </a:solidFill>
                        <a:latin typeface="Cambria Math" panose="02040503050406030204" pitchFamily="18" charset="0"/>
                      </a:rPr>
                      <m:t>𝑥</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𝑦</m:t>
                    </m:r>
                    <m:r>
                      <a:rPr lang="en-US" sz="2000" b="0" i="1" smtClean="0">
                        <a:solidFill>
                          <a:schemeClr val="tx1"/>
                        </a:solidFill>
                        <a:latin typeface="Cambria Math" panose="02040503050406030204" pitchFamily="18" charset="0"/>
                      </a:rPr>
                      <m:t>&gt;</m:t>
                    </m:r>
                  </m:oMath>
                </a14:m>
                <a:r>
                  <a:rPr lang="en-US" sz="2000" dirty="0"/>
                  <a:t> pairs, where </a:t>
                </a:r>
                <a14:m>
                  <m:oMath xmlns:m="http://schemas.openxmlformats.org/officeDocument/2006/math">
                    <m:r>
                      <a:rPr lang="en-US" sz="2000" i="1">
                        <a:latin typeface="Cambria Math" panose="02040503050406030204" pitchFamily="18" charset="0"/>
                      </a:rPr>
                      <m:t>𝑥</m:t>
                    </m:r>
                  </m:oMath>
                </a14:m>
                <a:r>
                  <a:rPr lang="en-US" sz="2000" dirty="0"/>
                  <a:t> is input and </a:t>
                </a:r>
                <a14:m>
                  <m:oMath xmlns:m="http://schemas.openxmlformats.org/officeDocument/2006/math">
                    <m:r>
                      <a:rPr lang="en-US" sz="2000" b="0" i="1" smtClean="0">
                        <a:latin typeface="Cambria Math" panose="02040503050406030204" pitchFamily="18" charset="0"/>
                      </a:rPr>
                      <m:t>𝑦</m:t>
                    </m:r>
                  </m:oMath>
                </a14:m>
                <a:r>
                  <a:rPr lang="en-US" sz="2000" dirty="0"/>
                  <a:t> is expected output</a:t>
                </a:r>
              </a:p>
              <a:p>
                <a:pPr>
                  <a:lnSpc>
                    <a:spcPct val="100000"/>
                  </a:lnSpc>
                  <a:spcBef>
                    <a:spcPts val="1800"/>
                  </a:spcBef>
                </a:pPr>
                <a:r>
                  <a:rPr lang="en-US" sz="2000" dirty="0"/>
                  <a:t>Step 1:  Define model and randomly initialize learnable model parameters</a:t>
                </a:r>
              </a:p>
              <a:p>
                <a:pPr>
                  <a:lnSpc>
                    <a:spcPct val="100000"/>
                  </a:lnSpc>
                  <a:spcBef>
                    <a:spcPts val="1800"/>
                  </a:spcBef>
                </a:pPr>
                <a:r>
                  <a:rPr lang="en-US" sz="2000" dirty="0"/>
                  <a:t>Step 2: Given </a:t>
                </a:r>
                <a14:m>
                  <m:oMath xmlns:m="http://schemas.openxmlformats.org/officeDocument/2006/math">
                    <m:r>
                      <a:rPr lang="en-US" sz="2000" b="0" i="1" smtClean="0">
                        <a:solidFill>
                          <a:schemeClr val="tx1"/>
                        </a:solidFill>
                        <a:latin typeface="Cambria Math" panose="02040503050406030204" pitchFamily="18" charset="0"/>
                      </a:rPr>
                      <m:t>𝑥</m:t>
                    </m:r>
                  </m:oMath>
                </a14:m>
                <a:r>
                  <a:rPr lang="en-US" sz="2000" dirty="0"/>
                  <a:t>, compute model output</a:t>
                </a:r>
              </a:p>
              <a:p>
                <a:pPr>
                  <a:lnSpc>
                    <a:spcPct val="100000"/>
                  </a:lnSpc>
                  <a:spcBef>
                    <a:spcPts val="1800"/>
                  </a:spcBef>
                </a:pPr>
                <a:r>
                  <a:rPr lang="en-US" sz="2000" dirty="0"/>
                  <a:t>Step 3: Given model output and </a:t>
                </a:r>
                <a14:m>
                  <m:oMath xmlns:m="http://schemas.openxmlformats.org/officeDocument/2006/math">
                    <m:r>
                      <a:rPr lang="en-US" sz="2000" b="0" i="1" smtClean="0">
                        <a:solidFill>
                          <a:schemeClr val="tx1"/>
                        </a:solidFill>
                        <a:latin typeface="Cambria Math" panose="02040503050406030204" pitchFamily="18" charset="0"/>
                      </a:rPr>
                      <m:t>𝑦</m:t>
                    </m:r>
                  </m:oMath>
                </a14:m>
                <a:r>
                  <a:rPr lang="en-US" sz="2000" dirty="0"/>
                  <a:t>, compute loss </a:t>
                </a:r>
                <a14:m>
                  <m:oMath xmlns:m="http://schemas.openxmlformats.org/officeDocument/2006/math">
                    <m:r>
                      <a:rPr lang="en-US" sz="2000" i="1">
                        <a:latin typeface="Cambria Math" panose="02040503050406030204" pitchFamily="18" charset="0"/>
                      </a:rPr>
                      <m:t>𝑙</m:t>
                    </m:r>
                    <m:r>
                      <a:rPr lang="en-US" sz="2000" i="1">
                        <a:latin typeface="Cambria Math" panose="02040503050406030204" pitchFamily="18" charset="0"/>
                      </a:rPr>
                      <m:t> </m:t>
                    </m:r>
                  </m:oMath>
                </a14:m>
                <a:endParaRPr lang="en-US" sz="2000" dirty="0"/>
              </a:p>
              <a:p>
                <a:pPr>
                  <a:lnSpc>
                    <a:spcPct val="100000"/>
                  </a:lnSpc>
                  <a:spcBef>
                    <a:spcPts val="1800"/>
                  </a:spcBef>
                </a:pPr>
                <a:r>
                  <a:rPr lang="en-US" sz="2000" dirty="0"/>
                  <a:t>Step 4: Compute gradient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𝑙</m:t>
                        </m:r>
                      </m:num>
                      <m:den>
                        <m:r>
                          <a:rPr lang="en-US" sz="2000" i="1">
                            <a:latin typeface="Cambria Math" panose="02040503050406030204" pitchFamily="18" charset="0"/>
                          </a:rPr>
                          <m:t>𝜕</m:t>
                        </m:r>
                        <m:r>
                          <a:rPr lang="en-US" sz="2000" i="1">
                            <a:latin typeface="Cambria Math" panose="02040503050406030204" pitchFamily="18" charset="0"/>
                          </a:rPr>
                          <m:t>𝑤</m:t>
                        </m:r>
                      </m:den>
                    </m:f>
                    <m:r>
                      <a:rPr lang="en-US" sz="2000" i="1">
                        <a:latin typeface="Cambria Math" panose="02040503050406030204" pitchFamily="18" charset="0"/>
                      </a:rPr>
                      <m:t> </m:t>
                    </m:r>
                  </m:oMath>
                </a14:m>
                <a:r>
                  <a:rPr lang="en-US" sz="2000" dirty="0"/>
                  <a:t> of loss </a:t>
                </a:r>
                <a14:m>
                  <m:oMath xmlns:m="http://schemas.openxmlformats.org/officeDocument/2006/math">
                    <m:r>
                      <a:rPr lang="en-US" sz="2000" i="1">
                        <a:latin typeface="Cambria Math" panose="02040503050406030204" pitchFamily="18" charset="0"/>
                      </a:rPr>
                      <m:t>𝑙</m:t>
                    </m:r>
                  </m:oMath>
                </a14:m>
                <a:r>
                  <a:rPr lang="en-US" sz="2000" dirty="0"/>
                  <a:t> </a:t>
                </a:r>
                <a:r>
                  <a:rPr lang="en-US" sz="2000" dirty="0" err="1"/>
                  <a:t>w.r.t.</a:t>
                </a:r>
                <a:r>
                  <a:rPr lang="en-US" sz="2000" dirty="0"/>
                  <a:t> each parameter </a:t>
                </a:r>
                <a14:m>
                  <m:oMath xmlns:m="http://schemas.openxmlformats.org/officeDocument/2006/math">
                    <m:r>
                      <a:rPr lang="en-US" sz="2000" i="1" smtClean="0">
                        <a:latin typeface="Cambria Math" panose="02040503050406030204" pitchFamily="18" charset="0"/>
                      </a:rPr>
                      <m:t>𝑤</m:t>
                    </m:r>
                  </m:oMath>
                </a14:m>
                <a:endParaRPr lang="en-US" sz="2000" dirty="0"/>
              </a:p>
              <a:p>
                <a:pPr>
                  <a:lnSpc>
                    <a:spcPct val="100000"/>
                  </a:lnSpc>
                  <a:spcBef>
                    <a:spcPts val="1800"/>
                  </a:spcBef>
                </a:pPr>
                <a:r>
                  <a:rPr lang="en-US" sz="2000" dirty="0"/>
                  <a:t>Step 5: Update parameter as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𝑤</m:t>
                        </m:r>
                      </m:e>
                      <m:sup>
                        <m:r>
                          <a:rPr lang="en-US" sz="2000" b="0" i="1" smtClean="0">
                            <a:latin typeface="Cambria Math" panose="02040503050406030204" pitchFamily="18" charset="0"/>
                          </a:rPr>
                          <m:t>𝑛𝑒𝑤</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𝑤</m:t>
                        </m:r>
                      </m:e>
                      <m:sup>
                        <m:r>
                          <a:rPr lang="en-US" sz="2000" b="0" i="1" smtClean="0">
                            <a:latin typeface="Cambria Math" panose="02040503050406030204" pitchFamily="18" charset="0"/>
                          </a:rPr>
                          <m:t>𝑜𝑙𝑑</m:t>
                        </m:r>
                      </m:sup>
                    </m:sSup>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𝜂</m:t>
                    </m:r>
                    <m:r>
                      <a:rPr lang="en-US" sz="2000" b="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rPr>
                        </m:ctrlPr>
                      </m:fPr>
                      <m:num>
                        <m:r>
                          <a:rPr lang="en-US" sz="2000" i="1" smtClean="0">
                            <a:latin typeface="Cambria Math" panose="02040503050406030204" pitchFamily="18" charset="0"/>
                          </a:rPr>
                          <m:t>𝜕</m:t>
                        </m:r>
                        <m:r>
                          <a:rPr lang="en-US" sz="2000" b="0" i="1" smtClean="0">
                            <a:latin typeface="Cambria Math" panose="02040503050406030204" pitchFamily="18" charset="0"/>
                          </a:rPr>
                          <m:t>𝑙</m:t>
                        </m:r>
                      </m:num>
                      <m:den>
                        <m:r>
                          <a:rPr lang="en-US" sz="2000" i="1" smtClean="0">
                            <a:latin typeface="Cambria Math" panose="02040503050406030204" pitchFamily="18" charset="0"/>
                          </a:rPr>
                          <m:t>𝜕</m:t>
                        </m:r>
                        <m:r>
                          <a:rPr lang="en-US" sz="2000" i="1" smtClean="0">
                            <a:latin typeface="Cambria Math" panose="02040503050406030204" pitchFamily="18" charset="0"/>
                          </a:rPr>
                          <m:t>𝑤</m:t>
                        </m:r>
                      </m:den>
                    </m:f>
                  </m:oMath>
                </a14:m>
                <a:r>
                  <a:rPr lang="en-US" sz="2000" dirty="0"/>
                  <a:t> , where </a:t>
                </a:r>
                <a14:m>
                  <m:oMath xmlns:m="http://schemas.openxmlformats.org/officeDocument/2006/math">
                    <m:r>
                      <a:rPr lang="en-US" sz="2000" i="1">
                        <a:latin typeface="Cambria Math" panose="02040503050406030204" pitchFamily="18" charset="0"/>
                        <a:ea typeface="Cambria Math" panose="02040503050406030204" pitchFamily="18" charset="0"/>
                      </a:rPr>
                      <m:t>𝜂</m:t>
                    </m:r>
                  </m:oMath>
                </a14:m>
                <a:r>
                  <a:rPr lang="en-US" sz="2000" dirty="0"/>
                  <a:t> is learning rate</a:t>
                </a:r>
              </a:p>
              <a:p>
                <a:pPr>
                  <a:lnSpc>
                    <a:spcPct val="100000"/>
                  </a:lnSpc>
                  <a:spcBef>
                    <a:spcPts val="1800"/>
                  </a:spcBef>
                </a:pPr>
                <a:r>
                  <a:rPr lang="en-US" sz="2000" dirty="0"/>
                  <a:t>Step 6: Go back to step 2 and repeat till convergence</a:t>
                </a:r>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2397339"/>
                <a:ext cx="10431495" cy="4363533"/>
              </a:xfrm>
              <a:blipFill>
                <a:blip r:embed="rId2"/>
                <a:stretch>
                  <a:fillRect l="-643" t="-559"/>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8" y="457200"/>
            <a:ext cx="9090692" cy="1600200"/>
          </a:xfrm>
        </p:spPr>
        <p:txBody>
          <a:bodyPr>
            <a:noAutofit/>
          </a:bodyPr>
          <a:lstStyle/>
          <a:p>
            <a:r>
              <a:rPr lang="en-US" sz="4400" dirty="0"/>
              <a:t>Gradient Descent</a:t>
            </a:r>
            <a:endParaRPr lang="en-GB" sz="4400" dirty="0"/>
          </a:p>
        </p:txBody>
      </p:sp>
    </p:spTree>
    <p:extLst>
      <p:ext uri="{BB962C8B-B14F-4D97-AF65-F5344CB8AC3E}">
        <p14:creationId xmlns:p14="http://schemas.microsoft.com/office/powerpoint/2010/main" val="3433491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5544" y="2421128"/>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5544" y="2421128"/>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28786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28786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373861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r>
                            <m:rPr>
                              <m:nor/>
                            </m:rPr>
                            <a:rPr lang="en-CA" dirty="0"/>
                            <m:t> </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245074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d>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61317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d>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i="1">
                              <a:latin typeface="Cambria Math" panose="02040503050406030204" pitchFamily="18" charset="0"/>
                            </a:rPr>
                            <m:t>𝑡𝑎𝑛h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e>
                          </m:d>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2493359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𝑡𝑎𝑛h</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sub>
                                  </m:sSub>
                                </m:e>
                              </m:d>
                            </m:e>
                          </m:d>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𝑤</m:t>
                              </m:r>
                            </m:e>
                            <m:sub>
                              <m:r>
                                <a:rPr lang="en-US" b="0" i="1" smtClean="0">
                                  <a:latin typeface="Cambria Math" panose="02040503050406030204" pitchFamily="18" charset="0"/>
                                </a:rPr>
                                <m:t>2</m:t>
                              </m:r>
                            </m:sub>
                          </m:sSub>
                        </m:e>
                      </m:d>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211764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425718-241A-4768-AFAD-E85C83E8CB12}"/>
              </a:ext>
            </a:extLst>
          </p:cNvPr>
          <p:cNvSpPr>
            <a:spLocks noGrp="1"/>
          </p:cNvSpPr>
          <p:nvPr>
            <p:ph type="title"/>
          </p:nvPr>
        </p:nvSpPr>
        <p:spPr/>
        <p:txBody>
          <a:bodyPr>
            <a:normAutofit/>
          </a:bodyPr>
          <a:lstStyle/>
          <a:p>
            <a:r>
              <a:rPr lang="en-US" sz="4000" dirty="0"/>
              <a:t>Reading material</a:t>
            </a:r>
            <a:endParaRPr lang="en-CA" sz="4000" dirty="0"/>
          </a:p>
        </p:txBody>
      </p:sp>
      <p:sp>
        <p:nvSpPr>
          <p:cNvPr id="5" name="Content Placeholder 4">
            <a:extLst>
              <a:ext uri="{FF2B5EF4-FFF2-40B4-BE49-F238E27FC236}">
                <a16:creationId xmlns:a16="http://schemas.microsoft.com/office/drawing/2014/main" id="{6512F6FE-8EA0-426C-8AA3-9ECE25979486}"/>
              </a:ext>
            </a:extLst>
          </p:cNvPr>
          <p:cNvSpPr>
            <a:spLocks noGrp="1"/>
          </p:cNvSpPr>
          <p:nvPr>
            <p:ph type="body" sz="half" idx="2"/>
          </p:nvPr>
        </p:nvSpPr>
        <p:spPr>
          <a:xfrm>
            <a:off x="839788" y="2757790"/>
            <a:ext cx="5295802" cy="3111197"/>
          </a:xfrm>
        </p:spPr>
        <p:txBody>
          <a:bodyPr>
            <a:normAutofit/>
          </a:bodyPr>
          <a:lstStyle/>
          <a:p>
            <a:pPr algn="ctr">
              <a:lnSpc>
                <a:spcPct val="80000"/>
              </a:lnSpc>
            </a:pPr>
            <a:r>
              <a:rPr lang="en-US" sz="2800" kern="0" dirty="0">
                <a:solidFill>
                  <a:schemeClr val="tx1">
                    <a:lumMod val="65000"/>
                    <a:lumOff val="35000"/>
                  </a:schemeClr>
                </a:solidFill>
                <a:latin typeface="Segoe WP" panose="020B0502040204020203" pitchFamily="34" charset="0"/>
              </a:rPr>
              <a:t>An Introduction to</a:t>
            </a:r>
          </a:p>
          <a:p>
            <a:pPr algn="ctr">
              <a:lnSpc>
                <a:spcPct val="80000"/>
              </a:lnSpc>
            </a:pPr>
            <a:r>
              <a:rPr lang="en-US" sz="2800" kern="0" dirty="0">
                <a:solidFill>
                  <a:schemeClr val="tx1">
                    <a:lumMod val="65000"/>
                    <a:lumOff val="35000"/>
                  </a:schemeClr>
                </a:solidFill>
                <a:latin typeface="Segoe WP" panose="020B0502040204020203" pitchFamily="34" charset="0"/>
              </a:rPr>
              <a:t>Neural Information Retrieval</a:t>
            </a:r>
          </a:p>
          <a:p>
            <a:pPr algn="ctr">
              <a:lnSpc>
                <a:spcPct val="100000"/>
              </a:lnSpc>
            </a:pPr>
            <a:endParaRPr lang="en-US" sz="2000" dirty="0"/>
          </a:p>
          <a:p>
            <a:pPr algn="ctr">
              <a:lnSpc>
                <a:spcPct val="100000"/>
              </a:lnSpc>
            </a:pPr>
            <a:r>
              <a:rPr lang="en-GB" sz="1800" dirty="0"/>
              <a:t>Foundations and Trends® in Information Retrieval</a:t>
            </a:r>
          </a:p>
          <a:p>
            <a:pPr algn="ctr">
              <a:lnSpc>
                <a:spcPct val="100000"/>
              </a:lnSpc>
              <a:spcBef>
                <a:spcPts val="0"/>
              </a:spcBef>
            </a:pPr>
            <a:r>
              <a:rPr lang="en-GB" sz="1800" dirty="0"/>
              <a:t>(December 2018)</a:t>
            </a:r>
          </a:p>
          <a:p>
            <a:pPr algn="ctr">
              <a:lnSpc>
                <a:spcPct val="100000"/>
              </a:lnSpc>
            </a:pPr>
            <a:endParaRPr lang="en-GB" sz="1800" dirty="0"/>
          </a:p>
          <a:p>
            <a:pPr algn="ctr">
              <a:lnSpc>
                <a:spcPct val="100000"/>
              </a:lnSpc>
            </a:pPr>
            <a:r>
              <a:rPr lang="en-GB" sz="1800" dirty="0"/>
              <a:t>Download PDF: </a:t>
            </a:r>
            <a:r>
              <a:rPr lang="en-GB" sz="1800" dirty="0">
                <a:hlinkClick r:id="rId2"/>
              </a:rPr>
              <a:t>http://bit.ly/fntir-neural</a:t>
            </a:r>
            <a:endParaRPr lang="en-GB" sz="1800" dirty="0"/>
          </a:p>
        </p:txBody>
      </p:sp>
      <p:pic>
        <p:nvPicPr>
          <p:cNvPr id="18" name="Picture 2" descr="https://images-na.ssl-images-amazon.com/images/I/31-%2Buvel9pL._SX331_BO1,204,203,200_.jpg">
            <a:extLst>
              <a:ext uri="{FF2B5EF4-FFF2-40B4-BE49-F238E27FC236}">
                <a16:creationId xmlns:a16="http://schemas.microsoft.com/office/drawing/2014/main" id="{3BDB6642-6094-45D0-9286-80353E71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804" y="1636105"/>
            <a:ext cx="2642985" cy="3960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83F59DD-4834-4B51-815C-B12FB12A3CBC}"/>
              </a:ext>
            </a:extLst>
          </p:cNvPr>
          <p:cNvSpPr txBox="1"/>
          <p:nvPr/>
        </p:nvSpPr>
        <p:spPr>
          <a:xfrm rot="18900000">
            <a:off x="10722805" y="5997239"/>
            <a:ext cx="1479707" cy="369332"/>
          </a:xfrm>
          <a:prstGeom prst="rect">
            <a:avLst/>
          </a:prstGeom>
          <a:noFill/>
        </p:spPr>
        <p:txBody>
          <a:bodyPr wrap="square" rtlCol="0">
            <a:spAutoFit/>
          </a:bodyPr>
          <a:lstStyle/>
          <a:p>
            <a:r>
              <a:rPr lang="en-US" dirty="0">
                <a:solidFill>
                  <a:schemeClr val="bg1"/>
                </a:solidFill>
                <a:latin typeface="Segoe WP" panose="020B0502040204020203"/>
              </a:rPr>
              <a:t>FREE COPIES</a:t>
            </a:r>
            <a:endParaRPr lang="en-CA" dirty="0">
              <a:solidFill>
                <a:schemeClr val="bg1"/>
              </a:solidFill>
              <a:latin typeface="Segoe WP" panose="020B0502040204020203"/>
            </a:endParaRPr>
          </a:p>
        </p:txBody>
      </p:sp>
    </p:spTree>
    <p:extLst>
      <p:ext uri="{BB962C8B-B14F-4D97-AF65-F5344CB8AC3E}">
        <p14:creationId xmlns:p14="http://schemas.microsoft.com/office/powerpoint/2010/main" val="3984645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𝑡𝑎𝑛h</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sub>
                                  </m:sSub>
                                </m:e>
                              </m:d>
                            </m:e>
                          </m:d>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𝑤</m:t>
                              </m:r>
                            </m:e>
                            <m:sub>
                              <m:r>
                                <a:rPr lang="en-US" b="0" i="1" smtClean="0">
                                  <a:latin typeface="Cambria Math" panose="02040503050406030204" pitchFamily="18" charset="0"/>
                                </a:rPr>
                                <m:t>2</m:t>
                              </m:r>
                            </m:sub>
                          </m:sSub>
                        </m:e>
                      </m:d>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i="1">
                              <a:latin typeface="Cambria Math" panose="02040503050406030204" pitchFamily="18" charset="0"/>
                            </a:rPr>
                            <m:t>𝑡𝑎𝑛h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e>
                          </m:d>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2670943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839788" y="3976414"/>
                <a:ext cx="10431495" cy="2784458"/>
              </a:xfrm>
            </p:spPr>
            <p:txBody>
              <a:bodyPr>
                <a:noAutofit/>
              </a:bodyPr>
              <a:lstStyle/>
              <a:p>
                <a:pPr>
                  <a:lnSpc>
                    <a:spcPct val="100000"/>
                  </a:lnSpc>
                  <a:spcBef>
                    <a:spcPts val="1800"/>
                  </a:spcBef>
                </a:pPr>
                <a:r>
                  <a:rPr lang="en-US" b="1" dirty="0"/>
                  <a:t>Goal: </a:t>
                </a:r>
                <a:r>
                  <a:rPr lang="en-US" dirty="0"/>
                  <a:t>iteratively update the learnable parameters such that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dirty="0"/>
                  <a:t>is minimized</a:t>
                </a:r>
              </a:p>
              <a:p>
                <a:pPr>
                  <a:lnSpc>
                    <a:spcPct val="100000"/>
                  </a:lnSpc>
                  <a:spcBef>
                    <a:spcPts val="1800"/>
                  </a:spcBef>
                  <a:spcAft>
                    <a:spcPts val="1200"/>
                  </a:spcAft>
                </a:pPr>
                <a:r>
                  <a:rPr lang="en-US" dirty="0"/>
                  <a:t>Compute the gradient of the loss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a14:m>
                <a:r>
                  <a:rPr lang="en-US" i="1" dirty="0" err="1"/>
                  <a:t>w.r.t.</a:t>
                </a:r>
                <a:r>
                  <a:rPr lang="en-US" i="1" dirty="0"/>
                  <a:t> </a:t>
                </a:r>
                <a:r>
                  <a:rPr lang="en-US" dirty="0"/>
                  <a:t>each parameter (e.g.,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oMath>
                </a14:m>
                <a:r>
                  <a:rPr lang="en-US" dirty="0"/>
                  <a:t>)</a:t>
                </a:r>
              </a:p>
              <a:p>
                <a:pPr>
                  <a:lnSpc>
                    <a:spcPct val="100000"/>
                  </a:lnSpc>
                  <a:spcBef>
                    <a:spcPts val="1800"/>
                  </a:spcBef>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𝑡𝑎𝑛h</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sub>
                                  </m:sSub>
                                </m:e>
                              </m:d>
                            </m:e>
                          </m:d>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𝑤</m:t>
                              </m:r>
                            </m:e>
                            <m:sub>
                              <m:r>
                                <a:rPr lang="en-US" b="0" i="1" smtClean="0">
                                  <a:latin typeface="Cambria Math" panose="02040503050406030204" pitchFamily="18" charset="0"/>
                                </a:rPr>
                                <m:t>2</m:t>
                              </m:r>
                            </m:sub>
                          </m:sSub>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𝑡𝑎𝑛h</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𝑤</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m:t>
                                      </m:r>
                                    </m:sub>
                                  </m:sSub>
                                </m:e>
                              </m:d>
                            </m:e>
                          </m:d>
                          <m:r>
                            <a:rPr lang="en-US" b="0" i="1" smtClean="0">
                              <a:solidFill>
                                <a:schemeClr val="tx1"/>
                              </a:solidFill>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e>
                      </m:d>
                    </m:oMath>
                  </m:oMathPara>
                </a14:m>
                <a:endParaRPr lang="en-US" dirty="0"/>
              </a:p>
              <a:p>
                <a:pPr>
                  <a:lnSpc>
                    <a:spcPct val="100000"/>
                  </a:lnSpc>
                  <a:spcBef>
                    <a:spcPts val="1800"/>
                  </a:spcBef>
                  <a:spcAft>
                    <a:spcPts val="1200"/>
                  </a:spcAft>
                </a:pPr>
                <a:r>
                  <a:rPr lang="en-US" dirty="0"/>
                  <a:t>Update the parameter value based on the gradient with </a:t>
                </a:r>
                <a14:m>
                  <m:oMath xmlns:m="http://schemas.openxmlformats.org/officeDocument/2006/math">
                    <m:r>
                      <a:rPr lang="en-US" b="0" i="1" smtClean="0">
                        <a:latin typeface="Cambria Math" panose="02040503050406030204" pitchFamily="18" charset="0"/>
                        <a:ea typeface="Cambria Math" panose="02040503050406030204" pitchFamily="18" charset="0"/>
                      </a:rPr>
                      <m:t>𝜂</m:t>
                    </m:r>
                  </m:oMath>
                </a14:m>
                <a:r>
                  <a:rPr lang="en-US" dirty="0"/>
                  <a:t> as the learning rate</a:t>
                </a:r>
              </a:p>
              <a:p>
                <a:pPr>
                  <a:lnSpc>
                    <a:spcPct val="100000"/>
                  </a:lnSpc>
                  <a:spcBef>
                    <a:spcPts val="1800"/>
                  </a:spcBef>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b="0" i="1" smtClean="0">
                              <a:latin typeface="Cambria Math" panose="02040503050406030204" pitchFamily="18" charset="0"/>
                            </a:rPr>
                            <m:t>𝑜𝑙𝑑</m:t>
                          </m:r>
                        </m:sup>
                      </m:sSub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𝑙</m:t>
                          </m:r>
                        </m:num>
                        <m:den>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839788" y="3976414"/>
                <a:ext cx="10431495" cy="2784458"/>
              </a:xfrm>
              <a:blipFill>
                <a:blip r:embed="rId2"/>
                <a:stretch>
                  <a:fillRect l="-351" t="-875"/>
                </a:stretch>
              </a:blipFill>
            </p:spPr>
            <p:txBody>
              <a:bodyPr/>
              <a:lstStyle/>
              <a:p>
                <a:r>
                  <a:rPr lang="en-CA">
                    <a:noFill/>
                  </a:rPr>
                  <a:t> </a:t>
                </a:r>
              </a:p>
            </p:txBody>
          </p:sp>
        </mc:Fallback>
      </mc:AlternateContent>
      <p:sp>
        <p:nvSpPr>
          <p:cNvPr id="39" name="Title 219">
            <a:extLst>
              <a:ext uri="{FF2B5EF4-FFF2-40B4-BE49-F238E27FC236}">
                <a16:creationId xmlns:a16="http://schemas.microsoft.com/office/drawing/2014/main" id="{8821680C-6E6C-4B2D-BDC8-F084F12A8ABB}"/>
              </a:ext>
            </a:extLst>
          </p:cNvPr>
          <p:cNvSpPr>
            <a:spLocks noGrp="1"/>
          </p:cNvSpPr>
          <p:nvPr>
            <p:ph type="title"/>
          </p:nvPr>
        </p:nvSpPr>
        <p:spPr>
          <a:xfrm>
            <a:off x="839787" y="457200"/>
            <a:ext cx="9090692" cy="1600200"/>
          </a:xfrm>
        </p:spPr>
        <p:txBody>
          <a:bodyPr>
            <a:noAutofit/>
          </a:bodyPr>
          <a:lstStyle/>
          <a:p>
            <a:r>
              <a:rPr lang="en-US" sz="4400" dirty="0"/>
              <a:t>Gradient Descent</a:t>
            </a:r>
            <a:endParaRPr lang="en-GB" sz="4400" dirty="0"/>
          </a:p>
        </p:txBody>
      </p:sp>
      <mc:AlternateContent xmlns:mc="http://schemas.openxmlformats.org/markup-compatibility/2006" xmlns:a14="http://schemas.microsoft.com/office/drawing/2010/main">
        <mc:Choice Requires="a14">
          <p:sp>
            <p:nvSpPr>
              <p:cNvPr id="56" name="Text Placeholder 2">
                <a:extLst>
                  <a:ext uri="{FF2B5EF4-FFF2-40B4-BE49-F238E27FC236}">
                    <a16:creationId xmlns:a16="http://schemas.microsoft.com/office/drawing/2014/main" id="{27A78817-47EC-44F1-A8C5-9EB2C2575742}"/>
                  </a:ext>
                </a:extLst>
              </p:cNvPr>
              <p:cNvSpPr txBox="1">
                <a:spLocks/>
              </p:cNvSpPr>
              <p:nvPr/>
            </p:nvSpPr>
            <p:spPr>
              <a:xfrm>
                <a:off x="7334151" y="2441955"/>
                <a:ext cx="4755625" cy="1054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b="1" dirty="0"/>
                  <a:t>Task:</a:t>
                </a:r>
                <a:r>
                  <a:rPr lang="en-US" dirty="0"/>
                  <a:t> regression</a:t>
                </a:r>
              </a:p>
              <a:p>
                <a:pPr>
                  <a:lnSpc>
                    <a:spcPct val="100000"/>
                  </a:lnSpc>
                  <a:spcBef>
                    <a:spcPts val="0"/>
                  </a:spcBef>
                </a:pPr>
                <a:r>
                  <a:rPr lang="en-US" b="1" dirty="0"/>
                  <a:t>Training data:</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pairs</a:t>
                </a:r>
              </a:p>
              <a:p>
                <a:pPr>
                  <a:lnSpc>
                    <a:spcPct val="100000"/>
                  </a:lnSpc>
                  <a:spcBef>
                    <a:spcPts val="0"/>
                  </a:spcBef>
                </a:pPr>
                <a:r>
                  <a:rPr lang="en-US" b="1" dirty="0"/>
                  <a:t>Model:</a:t>
                </a:r>
                <a:r>
                  <a:rPr lang="en-US" dirty="0"/>
                  <a:t> NN (1 feature, 1 hidden layer, 1 hidden node)</a:t>
                </a:r>
              </a:p>
              <a:p>
                <a:pPr>
                  <a:lnSpc>
                    <a:spcPct val="100000"/>
                  </a:lnSpc>
                  <a:spcBef>
                    <a:spcPts val="0"/>
                  </a:spcBef>
                </a:pPr>
                <a:r>
                  <a:rPr lang="en-US" b="1" dirty="0"/>
                  <a:t>Learnable parameters:</a:t>
                </a:r>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m:t>
                            </m:r>
                          </m:sub>
                        </m:sSub>
                        <m:r>
                          <m:rPr>
                            <m:nor/>
                          </m:rPr>
                          <a:rPr lang="en-CA" dirty="0"/>
                          <m:t> </m:t>
                        </m:r>
                      </m:e>
                    </m:d>
                  </m:oMath>
                </a14:m>
                <a:endParaRPr lang="en-US" dirty="0"/>
              </a:p>
            </p:txBody>
          </p:sp>
        </mc:Choice>
        <mc:Fallback xmlns="">
          <p:sp>
            <p:nvSpPr>
              <p:cNvPr id="56" name="Text Placeholder 2">
                <a:extLst>
                  <a:ext uri="{FF2B5EF4-FFF2-40B4-BE49-F238E27FC236}">
                    <a16:creationId xmlns:a16="http://schemas.microsoft.com/office/drawing/2014/main" id="{27A78817-47EC-44F1-A8C5-9EB2C2575742}"/>
                  </a:ext>
                </a:extLst>
              </p:cNvPr>
              <p:cNvSpPr txBox="1">
                <a:spLocks noRot="1" noChangeAspect="1" noMove="1" noResize="1" noEditPoints="1" noAdjustHandles="1" noChangeArrowheads="1" noChangeShapeType="1" noTextEdit="1"/>
              </p:cNvSpPr>
              <p:nvPr/>
            </p:nvSpPr>
            <p:spPr>
              <a:xfrm>
                <a:off x="7334151" y="2441955"/>
                <a:ext cx="4755625" cy="1054557"/>
              </a:xfrm>
              <a:prstGeom prst="rect">
                <a:avLst/>
              </a:prstGeom>
              <a:blipFill>
                <a:blip r:embed="rId3"/>
                <a:stretch>
                  <a:fillRect l="-641" t="-2312" b="-80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5EC9B79-3E6D-45EB-AEE9-E1ED05F632F9}"/>
                  </a:ext>
                </a:extLst>
              </p:cNvPr>
              <p:cNvSpPr/>
              <p:nvPr/>
            </p:nvSpPr>
            <p:spPr>
              <a:xfrm>
                <a:off x="839787" y="2419648"/>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CA" dirty="0">
                  <a:solidFill>
                    <a:schemeClr val="tx1"/>
                  </a:solidFill>
                </a:endParaRPr>
              </a:p>
            </p:txBody>
          </p:sp>
        </mc:Choice>
        <mc:Fallback xmlns="">
          <p:sp>
            <p:nvSpPr>
              <p:cNvPr id="16" name="Oval 15">
                <a:extLst>
                  <a:ext uri="{FF2B5EF4-FFF2-40B4-BE49-F238E27FC236}">
                    <a16:creationId xmlns:a16="http://schemas.microsoft.com/office/drawing/2014/main" id="{75EC9B79-3E6D-45EB-AEE9-E1ED05F632F9}"/>
                  </a:ext>
                </a:extLst>
              </p:cNvPr>
              <p:cNvSpPr>
                <a:spLocks noRot="1" noChangeAspect="1" noMove="1" noResize="1" noEditPoints="1" noAdjustHandles="1" noChangeArrowheads="1" noChangeShapeType="1" noTextEdit="1"/>
              </p:cNvSpPr>
              <p:nvPr/>
            </p:nvSpPr>
            <p:spPr>
              <a:xfrm>
                <a:off x="839787" y="2419648"/>
                <a:ext cx="549587" cy="549587"/>
              </a:xfrm>
              <a:prstGeom prst="ellipse">
                <a:avLst/>
              </a:prstGeom>
              <a:blipFill>
                <a:blip r:embed="rId4"/>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9E9A0D7-BA32-41B4-A6E4-8D12AB1C4021}"/>
                  </a:ext>
                </a:extLst>
              </p:cNvPr>
              <p:cNvSpPr/>
              <p:nvPr/>
            </p:nvSpPr>
            <p:spPr>
              <a:xfrm>
                <a:off x="2764133"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CA" dirty="0">
                  <a:solidFill>
                    <a:schemeClr val="tx1"/>
                  </a:solidFill>
                </a:endParaRPr>
              </a:p>
            </p:txBody>
          </p:sp>
        </mc:Choice>
        <mc:Fallback xmlns="">
          <p:sp>
            <p:nvSpPr>
              <p:cNvPr id="41" name="Oval 40">
                <a:extLst>
                  <a:ext uri="{FF2B5EF4-FFF2-40B4-BE49-F238E27FC236}">
                    <a16:creationId xmlns:a16="http://schemas.microsoft.com/office/drawing/2014/main" id="{C9E9A0D7-BA32-41B4-A6E4-8D12AB1C4021}"/>
                  </a:ext>
                </a:extLst>
              </p:cNvPr>
              <p:cNvSpPr>
                <a:spLocks noRot="1" noChangeAspect="1" noMove="1" noResize="1" noEditPoints="1" noAdjustHandles="1" noChangeArrowheads="1" noChangeShapeType="1" noTextEdit="1"/>
              </p:cNvSpPr>
              <p:nvPr/>
            </p:nvSpPr>
            <p:spPr>
              <a:xfrm>
                <a:off x="2764133" y="2419647"/>
                <a:ext cx="549587" cy="549587"/>
              </a:xfrm>
              <a:prstGeom prst="ellipse">
                <a:avLst/>
              </a:prstGeom>
              <a:blipFill>
                <a:blip r:embed="rId5"/>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522CD8D2-2526-4169-9A39-C5A5CF59DE1B}"/>
                  </a:ext>
                </a:extLst>
              </p:cNvPr>
              <p:cNvSpPr/>
              <p:nvPr/>
            </p:nvSpPr>
            <p:spPr>
              <a:xfrm>
                <a:off x="4691444" y="2419647"/>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CA" dirty="0">
                  <a:solidFill>
                    <a:schemeClr val="tx1"/>
                  </a:solidFill>
                </a:endParaRPr>
              </a:p>
            </p:txBody>
          </p:sp>
        </mc:Choice>
        <mc:Fallback xmlns="">
          <p:sp>
            <p:nvSpPr>
              <p:cNvPr id="43" name="Oval 42">
                <a:extLst>
                  <a:ext uri="{FF2B5EF4-FFF2-40B4-BE49-F238E27FC236}">
                    <a16:creationId xmlns:a16="http://schemas.microsoft.com/office/drawing/2014/main" id="{522CD8D2-2526-4169-9A39-C5A5CF59DE1B}"/>
                  </a:ext>
                </a:extLst>
              </p:cNvPr>
              <p:cNvSpPr>
                <a:spLocks noRot="1" noChangeAspect="1" noMove="1" noResize="1" noEditPoints="1" noAdjustHandles="1" noChangeArrowheads="1" noChangeShapeType="1" noTextEdit="1"/>
              </p:cNvSpPr>
              <p:nvPr/>
            </p:nvSpPr>
            <p:spPr>
              <a:xfrm>
                <a:off x="4691444" y="2419647"/>
                <a:ext cx="549587" cy="549587"/>
              </a:xfrm>
              <a:prstGeom prst="ellipse">
                <a:avLst/>
              </a:prstGeom>
              <a:blipFill>
                <a:blip r:embed="rId6"/>
                <a:stretch>
                  <a:fillRect/>
                </a:stretch>
              </a:blipFill>
              <a:ln>
                <a:solidFill>
                  <a:schemeClr val="tx1"/>
                </a:solidFill>
              </a:ln>
            </p:spPr>
            <p:txBody>
              <a:bodyPr/>
              <a:lstStyle/>
              <a:p>
                <a:r>
                  <a:rPr lang="en-CA">
                    <a:noFill/>
                  </a:rPr>
                  <a:t> </a:t>
                </a:r>
              </a:p>
            </p:txBody>
          </p:sp>
        </mc:Fallback>
      </mc:AlternateContent>
      <p:cxnSp>
        <p:nvCxnSpPr>
          <p:cNvPr id="18" name="Straight Arrow Connector 17">
            <a:extLst>
              <a:ext uri="{FF2B5EF4-FFF2-40B4-BE49-F238E27FC236}">
                <a16:creationId xmlns:a16="http://schemas.microsoft.com/office/drawing/2014/main" id="{405EEAD8-F5DB-4822-BB44-F4C0F31B335E}"/>
              </a:ext>
            </a:extLst>
          </p:cNvPr>
          <p:cNvCxnSpPr>
            <a:stCxn id="16" idx="6"/>
            <a:endCxn id="41" idx="2"/>
          </p:cNvCxnSpPr>
          <p:nvPr/>
        </p:nvCxnSpPr>
        <p:spPr>
          <a:xfrm flipV="1">
            <a:off x="1389374" y="2694441"/>
            <a:ext cx="1374759"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1424AA-D684-41CA-9CD2-3201ACD07835}"/>
              </a:ext>
            </a:extLst>
          </p:cNvPr>
          <p:cNvCxnSpPr>
            <a:cxnSpLocks/>
            <a:stCxn id="41" idx="6"/>
            <a:endCxn id="43" idx="2"/>
          </p:cNvCxnSpPr>
          <p:nvPr/>
        </p:nvCxnSpPr>
        <p:spPr>
          <a:xfrm>
            <a:off x="3313720" y="2694441"/>
            <a:ext cx="1377724"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B5FC4A5B-31A0-4D5D-8ECE-7644F0EC8CF3}"/>
                  </a:ext>
                </a:extLst>
              </p:cNvPr>
              <p:cNvSpPr/>
              <p:nvPr/>
            </p:nvSpPr>
            <p:spPr>
              <a:xfrm>
                <a:off x="6615788" y="2823052"/>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en-CA" dirty="0">
                  <a:solidFill>
                    <a:schemeClr val="tx1"/>
                  </a:solidFill>
                </a:endParaRPr>
              </a:p>
            </p:txBody>
          </p:sp>
        </mc:Choice>
        <mc:Fallback xmlns="">
          <p:sp>
            <p:nvSpPr>
              <p:cNvPr id="48" name="Oval 47">
                <a:extLst>
                  <a:ext uri="{FF2B5EF4-FFF2-40B4-BE49-F238E27FC236}">
                    <a16:creationId xmlns:a16="http://schemas.microsoft.com/office/drawing/2014/main" id="{B5FC4A5B-31A0-4D5D-8ECE-7644F0EC8CF3}"/>
                  </a:ext>
                </a:extLst>
              </p:cNvPr>
              <p:cNvSpPr>
                <a:spLocks noRot="1" noChangeAspect="1" noMove="1" noResize="1" noEditPoints="1" noAdjustHandles="1" noChangeArrowheads="1" noChangeShapeType="1" noTextEdit="1"/>
              </p:cNvSpPr>
              <p:nvPr/>
            </p:nvSpPr>
            <p:spPr>
              <a:xfrm>
                <a:off x="6615788" y="2823052"/>
                <a:ext cx="549587" cy="549587"/>
              </a:xfrm>
              <a:prstGeom prst="ellipse">
                <a:avLst/>
              </a:prstGeom>
              <a:blipFill>
                <a:blip r:embed="rId7"/>
                <a:stretch>
                  <a:fillRect/>
                </a:stretch>
              </a:blipFill>
              <a:ln>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02C1A7E-817E-4BCA-92A0-DAA402BCF1A5}"/>
                  </a:ext>
                </a:extLst>
              </p:cNvPr>
              <p:cNvSpPr/>
              <p:nvPr/>
            </p:nvSpPr>
            <p:spPr>
              <a:xfrm>
                <a:off x="1411339" y="2419647"/>
                <a:ext cx="132786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𝑥</m:t>
                          </m:r>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1</m:t>
                              </m:r>
                            </m:sub>
                          </m:sSub>
                        </m:e>
                      </m:d>
                    </m:oMath>
                  </m:oMathPara>
                </a14:m>
                <a:endParaRPr lang="en-CA" sz="1200" dirty="0"/>
              </a:p>
            </p:txBody>
          </p:sp>
        </mc:Choice>
        <mc:Fallback xmlns="">
          <p:sp>
            <p:nvSpPr>
              <p:cNvPr id="23" name="Rectangle 22">
                <a:extLst>
                  <a:ext uri="{FF2B5EF4-FFF2-40B4-BE49-F238E27FC236}">
                    <a16:creationId xmlns:a16="http://schemas.microsoft.com/office/drawing/2014/main" id="{602C1A7E-817E-4BCA-92A0-DAA402BCF1A5}"/>
                  </a:ext>
                </a:extLst>
              </p:cNvPr>
              <p:cNvSpPr>
                <a:spLocks noRot="1" noChangeAspect="1" noMove="1" noResize="1" noEditPoints="1" noAdjustHandles="1" noChangeArrowheads="1" noChangeShapeType="1" noTextEdit="1"/>
              </p:cNvSpPr>
              <p:nvPr/>
            </p:nvSpPr>
            <p:spPr>
              <a:xfrm>
                <a:off x="1411339" y="2419647"/>
                <a:ext cx="1327864" cy="276999"/>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71C08D7-13AF-426B-8522-8A97E98BE591}"/>
                  </a:ext>
                </a:extLst>
              </p:cNvPr>
              <p:cNvSpPr/>
              <p:nvPr/>
            </p:nvSpPr>
            <p:spPr>
              <a:xfrm>
                <a:off x="5399640" y="2715955"/>
                <a:ext cx="1185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e>
                          </m:d>
                        </m:e>
                        <m:sup>
                          <m:r>
                            <a:rPr lang="en-US" b="0" i="1" smtClean="0">
                              <a:solidFill>
                                <a:schemeClr val="tx1"/>
                              </a:solidFill>
                              <a:latin typeface="Cambria Math" panose="02040503050406030204" pitchFamily="18" charset="0"/>
                            </a:rPr>
                            <m:t>2</m:t>
                          </m:r>
                        </m:sup>
                      </m:sSup>
                    </m:oMath>
                  </m:oMathPara>
                </a14:m>
                <a:endParaRPr lang="en-CA" dirty="0"/>
              </a:p>
            </p:txBody>
          </p:sp>
        </mc:Choice>
        <mc:Fallback xmlns="">
          <p:sp>
            <p:nvSpPr>
              <p:cNvPr id="54" name="Rectangle 53">
                <a:extLst>
                  <a:ext uri="{FF2B5EF4-FFF2-40B4-BE49-F238E27FC236}">
                    <a16:creationId xmlns:a16="http://schemas.microsoft.com/office/drawing/2014/main" id="{671C08D7-13AF-426B-8522-8A97E98BE591}"/>
                  </a:ext>
                </a:extLst>
              </p:cNvPr>
              <p:cNvSpPr>
                <a:spLocks noRot="1" noChangeAspect="1" noMove="1" noResize="1" noEditPoints="1" noAdjustHandles="1" noChangeArrowheads="1" noChangeShapeType="1" noTextEdit="1"/>
              </p:cNvSpPr>
              <p:nvPr/>
            </p:nvSpPr>
            <p:spPr>
              <a:xfrm>
                <a:off x="5399640" y="2715955"/>
                <a:ext cx="1185837" cy="369332"/>
              </a:xfrm>
              <a:prstGeom prst="rect">
                <a:avLst/>
              </a:prstGeom>
              <a:blipFill>
                <a:blip r:embed="rId9"/>
                <a:stretch>
                  <a:fillRect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012FE5F-7900-4AF5-A295-60F59465B85B}"/>
                  </a:ext>
                </a:extLst>
              </p:cNvPr>
              <p:cNvSpPr/>
              <p:nvPr/>
            </p:nvSpPr>
            <p:spPr>
              <a:xfrm>
                <a:off x="4691443" y="3198031"/>
                <a:ext cx="549587" cy="5495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𝑦</m:t>
                      </m:r>
                    </m:oMath>
                  </m:oMathPara>
                </a14:m>
                <a:endParaRPr lang="en-CA" dirty="0">
                  <a:solidFill>
                    <a:schemeClr val="tx1"/>
                  </a:solidFill>
                </a:endParaRPr>
              </a:p>
            </p:txBody>
          </p:sp>
        </mc:Choice>
        <mc:Fallback xmlns="">
          <p:sp>
            <p:nvSpPr>
              <p:cNvPr id="15" name="Oval 14">
                <a:extLst>
                  <a:ext uri="{FF2B5EF4-FFF2-40B4-BE49-F238E27FC236}">
                    <a16:creationId xmlns:a16="http://schemas.microsoft.com/office/drawing/2014/main" id="{5012FE5F-7900-4AF5-A295-60F59465B85B}"/>
                  </a:ext>
                </a:extLst>
              </p:cNvPr>
              <p:cNvSpPr>
                <a:spLocks noRot="1" noChangeAspect="1" noMove="1" noResize="1" noEditPoints="1" noAdjustHandles="1" noChangeArrowheads="1" noChangeShapeType="1" noTextEdit="1"/>
              </p:cNvSpPr>
              <p:nvPr/>
            </p:nvSpPr>
            <p:spPr>
              <a:xfrm>
                <a:off x="4691443" y="3198031"/>
                <a:ext cx="549587" cy="549587"/>
              </a:xfrm>
              <a:prstGeom prst="ellipse">
                <a:avLst/>
              </a:prstGeom>
              <a:blipFill>
                <a:blip r:embed="rId10"/>
                <a:stretch>
                  <a:fillRect/>
                </a:stretch>
              </a:blipFill>
              <a:ln>
                <a:solidFill>
                  <a:schemeClr val="tx1"/>
                </a:solidFill>
              </a:ln>
            </p:spPr>
            <p:txBody>
              <a:bodyPr/>
              <a:lstStyle/>
              <a:p>
                <a:r>
                  <a:rPr lang="en-CA">
                    <a:noFill/>
                  </a:rPr>
                  <a:t> </a:t>
                </a:r>
              </a:p>
            </p:txBody>
          </p:sp>
        </mc:Fallback>
      </mc:AlternateContent>
      <p:cxnSp>
        <p:nvCxnSpPr>
          <p:cNvPr id="4" name="Connector: Elbow 3">
            <a:extLst>
              <a:ext uri="{FF2B5EF4-FFF2-40B4-BE49-F238E27FC236}">
                <a16:creationId xmlns:a16="http://schemas.microsoft.com/office/drawing/2014/main" id="{D6BE4819-EB41-4A73-93F2-A76087B18FDF}"/>
              </a:ext>
            </a:extLst>
          </p:cNvPr>
          <p:cNvCxnSpPr>
            <a:stCxn id="43" idx="6"/>
            <a:endCxn id="48" idx="2"/>
          </p:cNvCxnSpPr>
          <p:nvPr/>
        </p:nvCxnSpPr>
        <p:spPr>
          <a:xfrm>
            <a:off x="5241031" y="2694441"/>
            <a:ext cx="1374757" cy="403405"/>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017805-049A-4E75-9D4F-76A9B503351C}"/>
              </a:ext>
            </a:extLst>
          </p:cNvPr>
          <p:cNvCxnSpPr>
            <a:cxnSpLocks/>
            <a:stCxn id="15" idx="6"/>
            <a:endCxn id="48" idx="2"/>
          </p:cNvCxnSpPr>
          <p:nvPr/>
        </p:nvCxnSpPr>
        <p:spPr>
          <a:xfrm flipV="1">
            <a:off x="5241030" y="3097846"/>
            <a:ext cx="1374758" cy="374979"/>
          </a:xfrm>
          <a:prstGeom prst="bentConnector3">
            <a:avLst>
              <a:gd name="adj1" fmla="val 9678"/>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10F10B5-0905-4F96-BF6A-A5CE6FF1933E}"/>
                  </a:ext>
                </a:extLst>
              </p:cNvPr>
              <p:cNvSpPr/>
              <p:nvPr/>
            </p:nvSpPr>
            <p:spPr>
              <a:xfrm>
                <a:off x="3336147" y="2416340"/>
                <a:ext cx="142943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𝑡𝑎𝑛h</m:t>
                      </m:r>
                      <m:d>
                        <m:dPr>
                          <m:ctrlPr>
                            <a:rPr lang="en-US" sz="1200" b="0" i="1" smtClean="0">
                              <a:solidFill>
                                <a:schemeClr val="tx1"/>
                              </a:solidFill>
                              <a:latin typeface="Cambria Math" panose="02040503050406030204" pitchFamily="18" charset="0"/>
                            </a:rPr>
                          </m:ctrlPr>
                        </m:dPr>
                        <m:e>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𝑤</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𝑦</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m:t>
                          </m:r>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𝑏</m:t>
                              </m:r>
                            </m:e>
                            <m:sub>
                              <m:r>
                                <a:rPr lang="en-US" sz="1200" b="0" i="1" smtClean="0">
                                  <a:solidFill>
                                    <a:schemeClr val="tx1"/>
                                  </a:solidFill>
                                  <a:latin typeface="Cambria Math" panose="02040503050406030204" pitchFamily="18" charset="0"/>
                                </a:rPr>
                                <m:t>2</m:t>
                              </m:r>
                            </m:sub>
                          </m:sSub>
                        </m:e>
                      </m:d>
                    </m:oMath>
                  </m:oMathPara>
                </a14:m>
                <a:endParaRPr lang="en-CA" sz="1200" dirty="0"/>
              </a:p>
            </p:txBody>
          </p:sp>
        </mc:Choice>
        <mc:Fallback xmlns="">
          <p:sp>
            <p:nvSpPr>
              <p:cNvPr id="25" name="Rectangle 24">
                <a:extLst>
                  <a:ext uri="{FF2B5EF4-FFF2-40B4-BE49-F238E27FC236}">
                    <a16:creationId xmlns:a16="http://schemas.microsoft.com/office/drawing/2014/main" id="{110F10B5-0905-4F96-BF6A-A5CE6FF1933E}"/>
                  </a:ext>
                </a:extLst>
              </p:cNvPr>
              <p:cNvSpPr>
                <a:spLocks noRot="1" noChangeAspect="1" noMove="1" noResize="1" noEditPoints="1" noAdjustHandles="1" noChangeArrowheads="1" noChangeShapeType="1" noTextEdit="1"/>
              </p:cNvSpPr>
              <p:nvPr/>
            </p:nvSpPr>
            <p:spPr>
              <a:xfrm>
                <a:off x="3336147" y="2416340"/>
                <a:ext cx="1429430" cy="276999"/>
              </a:xfrm>
              <a:prstGeom prst="rect">
                <a:avLst/>
              </a:prstGeom>
              <a:blipFill>
                <a:blip r:embed="rId11"/>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ED1148CD-2CF2-4381-B283-71940E4758F8}"/>
              </a:ext>
            </a:extLst>
          </p:cNvPr>
          <p:cNvSpPr/>
          <p:nvPr/>
        </p:nvSpPr>
        <p:spPr>
          <a:xfrm>
            <a:off x="9463437" y="6173493"/>
            <a:ext cx="1387111" cy="369332"/>
          </a:xfrm>
          <a:prstGeom prst="rect">
            <a:avLst/>
          </a:prstGeom>
        </p:spPr>
        <p:txBody>
          <a:bodyPr wrap="none">
            <a:spAutoFit/>
          </a:bodyPr>
          <a:lstStyle/>
          <a:p>
            <a:r>
              <a:rPr lang="en-US" dirty="0"/>
              <a:t>…and repeat</a:t>
            </a:r>
            <a:endParaRPr lang="en-CA" dirty="0"/>
          </a:p>
        </p:txBody>
      </p:sp>
    </p:spTree>
    <p:extLst>
      <p:ext uri="{BB962C8B-B14F-4D97-AF65-F5344CB8AC3E}">
        <p14:creationId xmlns:p14="http://schemas.microsoft.com/office/powerpoint/2010/main" val="367335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860BC-7DE3-4988-BE7E-6DA48AFE00C3}"/>
              </a:ext>
            </a:extLst>
          </p:cNvPr>
          <p:cNvSpPr>
            <a:spLocks noGrp="1"/>
          </p:cNvSpPr>
          <p:nvPr>
            <p:ph type="title"/>
          </p:nvPr>
        </p:nvSpPr>
        <p:spPr>
          <a:xfrm>
            <a:off x="839788" y="2628900"/>
            <a:ext cx="3932237" cy="1600200"/>
          </a:xfrm>
        </p:spPr>
        <p:txBody>
          <a:bodyPr anchor="ctr">
            <a:normAutofit/>
          </a:bodyPr>
          <a:lstStyle/>
          <a:p>
            <a:r>
              <a:rPr lang="en-US" sz="5400" dirty="0"/>
              <a:t>Exercise</a:t>
            </a:r>
            <a:endParaRPr lang="en-CA" sz="5400" dirty="0"/>
          </a:p>
        </p:txBody>
      </p:sp>
      <p:sp>
        <p:nvSpPr>
          <p:cNvPr id="7" name="Content Placeholder 6">
            <a:extLst>
              <a:ext uri="{FF2B5EF4-FFF2-40B4-BE49-F238E27FC236}">
                <a16:creationId xmlns:a16="http://schemas.microsoft.com/office/drawing/2014/main" id="{A8EA345C-37C9-45CA-BB2E-394B657AFAEB}"/>
              </a:ext>
            </a:extLst>
          </p:cNvPr>
          <p:cNvSpPr>
            <a:spLocks noGrp="1"/>
          </p:cNvSpPr>
          <p:nvPr>
            <p:ph idx="1"/>
          </p:nvPr>
        </p:nvSpPr>
        <p:spPr/>
        <p:txBody>
          <a:bodyPr>
            <a:normAutofit/>
          </a:bodyPr>
          <a:lstStyle/>
          <a:p>
            <a:pPr marL="0" indent="0">
              <a:lnSpc>
                <a:spcPct val="100000"/>
              </a:lnSpc>
              <a:spcBef>
                <a:spcPts val="3600"/>
              </a:spcBef>
              <a:buNone/>
            </a:pPr>
            <a:r>
              <a:rPr lang="en-US" sz="2800" b="1" dirty="0"/>
              <a:t>Simple Neural Network from Scratch</a:t>
            </a:r>
          </a:p>
          <a:p>
            <a:pPr marL="0" indent="0">
              <a:lnSpc>
                <a:spcPct val="100000"/>
              </a:lnSpc>
              <a:spcBef>
                <a:spcPts val="3600"/>
              </a:spcBef>
              <a:buNone/>
            </a:pPr>
            <a:r>
              <a:rPr lang="en-US" sz="2400" dirty="0"/>
              <a:t>Implement a simple multi-layer neural network with single input feature, single output, and single neuron per layer using (</a:t>
            </a:r>
            <a:r>
              <a:rPr lang="en-US" sz="2400" dirty="0" err="1"/>
              <a:t>i</a:t>
            </a:r>
            <a:r>
              <a:rPr lang="en-US" sz="2400" dirty="0"/>
              <a:t>) PyTorch and (ii) from scratch—and demonstrate that both approaches produce identical outcome.</a:t>
            </a:r>
          </a:p>
          <a:p>
            <a:pPr marL="0" indent="0" algn="ctr">
              <a:lnSpc>
                <a:spcPct val="100000"/>
              </a:lnSpc>
              <a:spcBef>
                <a:spcPts val="3600"/>
              </a:spcBef>
              <a:buNone/>
            </a:pPr>
            <a:r>
              <a:rPr lang="en-CA" sz="2400" dirty="0">
                <a:hlinkClick r:id="rId2"/>
              </a:rPr>
              <a:t>https://github.com/spacemanidol/AFIRMDeepLearning2020/blob/master/NNPrimer.ipynb</a:t>
            </a:r>
            <a:endParaRPr lang="en-CA" sz="4000" dirty="0"/>
          </a:p>
        </p:txBody>
      </p:sp>
    </p:spTree>
    <p:extLst>
      <p:ext uri="{BB962C8B-B14F-4D97-AF65-F5344CB8AC3E}">
        <p14:creationId xmlns:p14="http://schemas.microsoft.com/office/powerpoint/2010/main" val="407264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105-D55C-4A91-9323-97C0AA18EE5C}"/>
              </a:ext>
            </a:extLst>
          </p:cNvPr>
          <p:cNvSpPr>
            <a:spLocks noGrp="1"/>
          </p:cNvSpPr>
          <p:nvPr>
            <p:ph type="title"/>
          </p:nvPr>
        </p:nvSpPr>
        <p:spPr/>
        <p:txBody>
          <a:bodyPr>
            <a:normAutofit/>
          </a:bodyPr>
          <a:lstStyle/>
          <a:p>
            <a:r>
              <a:rPr lang="en-US" sz="4000" dirty="0"/>
              <a:t>Computation Networks</a:t>
            </a:r>
            <a:endParaRPr lang="en-GB" sz="4000" dirty="0"/>
          </a:p>
        </p:txBody>
      </p:sp>
      <p:sp>
        <p:nvSpPr>
          <p:cNvPr id="4" name="Text Placeholder 3">
            <a:extLst>
              <a:ext uri="{FF2B5EF4-FFF2-40B4-BE49-F238E27FC236}">
                <a16:creationId xmlns:a16="http://schemas.microsoft.com/office/drawing/2014/main" id="{FDF99804-C8C6-4D03-BC5A-F8A6BBE08B49}"/>
              </a:ext>
            </a:extLst>
          </p:cNvPr>
          <p:cNvSpPr>
            <a:spLocks noGrp="1"/>
          </p:cNvSpPr>
          <p:nvPr>
            <p:ph type="body" sz="half" idx="2"/>
          </p:nvPr>
        </p:nvSpPr>
        <p:spPr>
          <a:xfrm>
            <a:off x="1141409" y="2567586"/>
            <a:ext cx="6560289" cy="3893770"/>
          </a:xfrm>
        </p:spPr>
        <p:txBody>
          <a:bodyPr vert="horz" lIns="91440" tIns="45720" rIns="91440" bIns="45720" rtlCol="0">
            <a:normAutofit/>
          </a:bodyPr>
          <a:lstStyle/>
          <a:p>
            <a:pPr>
              <a:spcBef>
                <a:spcPts val="1800"/>
              </a:spcBef>
            </a:pPr>
            <a:r>
              <a:rPr lang="en-US" dirty="0"/>
              <a:t>The “Lego” approach to specifying neural architectures</a:t>
            </a:r>
          </a:p>
          <a:p>
            <a:pPr>
              <a:spcBef>
                <a:spcPts val="1800"/>
              </a:spcBef>
            </a:pPr>
            <a:r>
              <a:rPr lang="en-US" dirty="0"/>
              <a:t>Library of neural layers, each layer defines logic for:</a:t>
            </a:r>
          </a:p>
          <a:p>
            <a:pPr marL="457200" indent="-457200">
              <a:spcBef>
                <a:spcPts val="1800"/>
              </a:spcBef>
              <a:buFont typeface="+mj-lt"/>
              <a:buAutoNum type="arabicPeriod"/>
            </a:pPr>
            <a:r>
              <a:rPr lang="en-US" dirty="0">
                <a:latin typeface="Segoe UI" panose="020B0502040204020203" pitchFamily="34" charset="0"/>
                <a:cs typeface="Segoe UI" panose="020B0502040204020203" pitchFamily="34" charset="0"/>
              </a:rPr>
              <a:t>Forward pass</a:t>
            </a:r>
            <a:r>
              <a:rPr lang="en-US" dirty="0"/>
              <a:t>: compute layer output given layer input</a:t>
            </a:r>
          </a:p>
          <a:p>
            <a:pPr marL="457200" indent="-457200">
              <a:spcBef>
                <a:spcPts val="1800"/>
              </a:spcBef>
              <a:buFont typeface="+mj-lt"/>
              <a:buAutoNum type="arabicPeriod"/>
            </a:pPr>
            <a:r>
              <a:rPr lang="en-US" dirty="0">
                <a:latin typeface="Segoe UI" panose="020B0502040204020203" pitchFamily="34" charset="0"/>
                <a:cs typeface="Segoe UI" panose="020B0502040204020203" pitchFamily="34" charset="0"/>
              </a:rPr>
              <a:t>Backward pass</a:t>
            </a:r>
            <a:r>
              <a:rPr lang="en-US" dirty="0"/>
              <a:t>: </a:t>
            </a:r>
          </a:p>
          <a:p>
            <a:pPr marL="914400" lvl="1" indent="-457200">
              <a:spcBef>
                <a:spcPts val="1800"/>
              </a:spcBef>
              <a:buFont typeface="+mj-lt"/>
              <a:buAutoNum type="alphaLcParenR"/>
            </a:pPr>
            <a:r>
              <a:rPr lang="en-US" sz="1600" dirty="0"/>
              <a:t>compute gradient of layer output </a:t>
            </a:r>
            <a:r>
              <a:rPr lang="en-US" sz="1600" dirty="0" err="1"/>
              <a:t>w.r.t.</a:t>
            </a:r>
            <a:r>
              <a:rPr lang="en-US" sz="1600" dirty="0"/>
              <a:t> layer inputs</a:t>
            </a:r>
          </a:p>
          <a:p>
            <a:pPr marL="914400" lvl="1" indent="-457200">
              <a:spcBef>
                <a:spcPts val="1800"/>
              </a:spcBef>
              <a:buFont typeface="+mj-lt"/>
              <a:buAutoNum type="alphaLcParenR"/>
            </a:pPr>
            <a:r>
              <a:rPr lang="en-US" sz="1600" dirty="0"/>
              <a:t>compute gradient of layer output </a:t>
            </a:r>
            <a:r>
              <a:rPr lang="en-US" sz="1600" dirty="0" err="1"/>
              <a:t>w.r.t.</a:t>
            </a:r>
            <a:r>
              <a:rPr lang="en-US" sz="1600" dirty="0"/>
              <a:t> layer parameters (if any)</a:t>
            </a:r>
          </a:p>
          <a:p>
            <a:pPr>
              <a:spcBef>
                <a:spcPts val="1800"/>
              </a:spcBef>
            </a:pPr>
            <a:r>
              <a:rPr lang="en-US" dirty="0"/>
              <a:t>Chain nodes to create bigger and more complex networks</a:t>
            </a:r>
          </a:p>
        </p:txBody>
      </p:sp>
      <p:pic>
        <p:nvPicPr>
          <p:cNvPr id="6" name="Content Placeholder 5">
            <a:extLst>
              <a:ext uri="{FF2B5EF4-FFF2-40B4-BE49-F238E27FC236}">
                <a16:creationId xmlns:a16="http://schemas.microsoft.com/office/drawing/2014/main" id="{CC3ADC7B-1012-41A6-81CE-FC2D1917DCFC}"/>
              </a:ext>
            </a:extLst>
          </p:cNvPr>
          <p:cNvPicPr>
            <a:picLocks noGrp="1" noChangeAspect="1"/>
          </p:cNvPicPr>
          <p:nvPr>
            <p:ph idx="1"/>
          </p:nvPr>
        </p:nvPicPr>
        <p:blipFill>
          <a:blip r:embed="rId2"/>
          <a:stretch>
            <a:fillRect/>
          </a:stretch>
        </p:blipFill>
        <p:spPr>
          <a:xfrm>
            <a:off x="8218753" y="2249486"/>
            <a:ext cx="3427758" cy="3475202"/>
          </a:xfrm>
          <a:prstGeom prst="rect">
            <a:avLst/>
          </a:prstGeom>
        </p:spPr>
      </p:pic>
    </p:spTree>
    <p:extLst>
      <p:ext uri="{BB962C8B-B14F-4D97-AF65-F5344CB8AC3E}">
        <p14:creationId xmlns:p14="http://schemas.microsoft.com/office/powerpoint/2010/main" val="4018358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3076" name="Picture 4" descr="Image result for there are no stupid questions comics">
            <a:extLst>
              <a:ext uri="{FF2B5EF4-FFF2-40B4-BE49-F238E27FC236}">
                <a16:creationId xmlns:a16="http://schemas.microsoft.com/office/drawing/2014/main" id="{0051D166-04B4-4A20-A3A1-0B951800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966" y="846232"/>
            <a:ext cx="4369295" cy="548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25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8831D22-AD57-4EB9-AC77-B429C2F92BD2}"/>
              </a:ext>
            </a:extLst>
          </p:cNvPr>
          <p:cNvSpPr>
            <a:spLocks noGrp="1"/>
          </p:cNvSpPr>
          <p:nvPr>
            <p:ph type="title"/>
          </p:nvPr>
        </p:nvSpPr>
        <p:spPr>
          <a:xfrm>
            <a:off x="1023257" y="965198"/>
            <a:ext cx="6766078" cy="4927601"/>
          </a:xfrm>
        </p:spPr>
        <p:txBody>
          <a:bodyPr vert="horz" lIns="91440" tIns="45720" rIns="91440" bIns="45720" rtlCol="0" anchor="ctr">
            <a:normAutofit/>
          </a:bodyPr>
          <a:lstStyle/>
          <a:p>
            <a:pPr algn="r"/>
            <a:r>
              <a:rPr lang="en-US" sz="4800" kern="1200" dirty="0">
                <a:solidFill>
                  <a:schemeClr val="bg1"/>
                </a:solidFill>
                <a:latin typeface="+mj-lt"/>
                <a:ea typeface="+mj-ea"/>
                <a:cs typeface="+mj-cs"/>
              </a:rPr>
              <a:t>The fundamentals of learning to rank</a:t>
            </a:r>
          </a:p>
        </p:txBody>
      </p:sp>
      <p:sp>
        <p:nvSpPr>
          <p:cNvPr id="6" name="Text Placeholder 5">
            <a:extLst>
              <a:ext uri="{FF2B5EF4-FFF2-40B4-BE49-F238E27FC236}">
                <a16:creationId xmlns:a16="http://schemas.microsoft.com/office/drawing/2014/main" id="{B27AF2F8-A7A2-4129-9262-F1A98A0DEAB0}"/>
              </a:ext>
            </a:extLst>
          </p:cNvPr>
          <p:cNvSpPr>
            <a:spLocks noGrp="1"/>
          </p:cNvSpPr>
          <p:nvPr>
            <p:ph type="body" idx="1"/>
          </p:nvPr>
        </p:nvSpPr>
        <p:spPr>
          <a:xfrm>
            <a:off x="8438729" y="965198"/>
            <a:ext cx="2707937" cy="4927602"/>
          </a:xfrm>
        </p:spPr>
        <p:txBody>
          <a:bodyPr vert="horz" lIns="91440" tIns="45720" rIns="91440" bIns="45720" rtlCol="0" anchor="ctr">
            <a:normAutofit/>
          </a:bodyPr>
          <a:lstStyle/>
          <a:p>
            <a:endParaRPr lang="en-US" sz="2000" kern="1200">
              <a:solidFill>
                <a:srgbClr val="FFC000"/>
              </a:solidFill>
              <a:latin typeface="+mn-lt"/>
              <a:ea typeface="+mn-ea"/>
              <a:cs typeface="+mn-cs"/>
            </a:endParaRPr>
          </a:p>
        </p:txBody>
      </p:sp>
      <p:cxnSp>
        <p:nvCxnSpPr>
          <p:cNvPr id="18" name="Straight Connector 17">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53264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a:xfrm>
            <a:off x="839788" y="1191637"/>
            <a:ext cx="5202631" cy="1504183"/>
          </a:xfrm>
        </p:spPr>
        <p:txBody>
          <a:bodyPr>
            <a:normAutofit fontScale="90000"/>
          </a:bodyPr>
          <a:lstStyle/>
          <a:p>
            <a:pPr>
              <a:lnSpc>
                <a:spcPct val="100000"/>
              </a:lnSpc>
            </a:pPr>
            <a:r>
              <a:rPr lang="en-US" sz="3600" dirty="0"/>
              <a:t>Most information retrieval (IR) systems present a ranked list of retrieved artifacts</a:t>
            </a:r>
            <a:endParaRPr lang="en-GB" sz="3600" dirty="0"/>
          </a:p>
        </p:txBody>
      </p:sp>
      <p:pic>
        <p:nvPicPr>
          <p:cNvPr id="11" name="Picture 10">
            <a:extLst>
              <a:ext uri="{FF2B5EF4-FFF2-40B4-BE49-F238E27FC236}">
                <a16:creationId xmlns:a16="http://schemas.microsoft.com/office/drawing/2014/main" id="{411D5990-F0F3-4132-A06A-5690AFAFBEE9}"/>
              </a:ext>
            </a:extLst>
          </p:cNvPr>
          <p:cNvPicPr>
            <a:picLocks noChangeAspect="1"/>
          </p:cNvPicPr>
          <p:nvPr/>
        </p:nvPicPr>
        <p:blipFill>
          <a:blip r:embed="rId2"/>
          <a:stretch>
            <a:fillRect/>
          </a:stretch>
        </p:blipFill>
        <p:spPr>
          <a:xfrm>
            <a:off x="-86985" y="2859306"/>
            <a:ext cx="6540190" cy="255736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41A361A-34E1-467E-A3D4-919D110AD009}"/>
              </a:ext>
            </a:extLst>
          </p:cNvPr>
          <p:cNvPicPr>
            <a:picLocks noChangeAspect="1"/>
          </p:cNvPicPr>
          <p:nvPr/>
        </p:nvPicPr>
        <p:blipFill>
          <a:blip r:embed="rId3"/>
          <a:stretch>
            <a:fillRect/>
          </a:stretch>
        </p:blipFill>
        <p:spPr>
          <a:xfrm>
            <a:off x="7281026" y="1191637"/>
            <a:ext cx="4752595" cy="581250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0632FE0-03EF-4C54-A2EE-E6359B2AC884}"/>
              </a:ext>
            </a:extLst>
          </p:cNvPr>
          <p:cNvPicPr>
            <a:picLocks noChangeAspect="1"/>
          </p:cNvPicPr>
          <p:nvPr/>
        </p:nvPicPr>
        <p:blipFill rotWithShape="1">
          <a:blip r:embed="rId4"/>
          <a:srcRect b="43008"/>
          <a:stretch/>
        </p:blipFill>
        <p:spPr>
          <a:xfrm>
            <a:off x="149495" y="5308498"/>
            <a:ext cx="4578622" cy="17906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57FFFA2-5966-4FD5-9206-AD14BB35C746}"/>
              </a:ext>
            </a:extLst>
          </p:cNvPr>
          <p:cNvPicPr>
            <a:picLocks noChangeAspect="1"/>
          </p:cNvPicPr>
          <p:nvPr/>
        </p:nvPicPr>
        <p:blipFill>
          <a:blip r:embed="rId5"/>
          <a:stretch>
            <a:fillRect/>
          </a:stretch>
        </p:blipFill>
        <p:spPr>
          <a:xfrm>
            <a:off x="4759240" y="3728667"/>
            <a:ext cx="7772711" cy="135721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F476A02-5350-4C01-BE87-1567EDA494C0}"/>
              </a:ext>
            </a:extLst>
          </p:cNvPr>
          <p:cNvPicPr>
            <a:picLocks noChangeAspect="1"/>
          </p:cNvPicPr>
          <p:nvPr/>
        </p:nvPicPr>
        <p:blipFill>
          <a:blip r:embed="rId6"/>
          <a:stretch>
            <a:fillRect/>
          </a:stretch>
        </p:blipFill>
        <p:spPr>
          <a:xfrm>
            <a:off x="5121588" y="5478196"/>
            <a:ext cx="7070412" cy="1620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1135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a:xfrm>
            <a:off x="839788" y="1191637"/>
            <a:ext cx="5256212" cy="1600200"/>
          </a:xfrm>
        </p:spPr>
        <p:txBody>
          <a:bodyPr>
            <a:normAutofit/>
          </a:bodyPr>
          <a:lstStyle/>
          <a:p>
            <a:r>
              <a:rPr lang="en-US" sz="4000" dirty="0"/>
              <a:t>Learning to Rank (LTR)</a:t>
            </a:r>
            <a:endParaRPr lang="en-GB" sz="4000" dirty="0"/>
          </a:p>
        </p:txBody>
      </p:sp>
      <p:sp>
        <p:nvSpPr>
          <p:cNvPr id="6" name="Text Placeholder 5">
            <a:extLst>
              <a:ext uri="{FF2B5EF4-FFF2-40B4-BE49-F238E27FC236}">
                <a16:creationId xmlns:a16="http://schemas.microsoft.com/office/drawing/2014/main" id="{A961FB23-4811-41C2-82A6-1BD8EAA61DC9}"/>
              </a:ext>
            </a:extLst>
          </p:cNvPr>
          <p:cNvSpPr>
            <a:spLocks noGrp="1"/>
          </p:cNvSpPr>
          <p:nvPr>
            <p:ph type="body" sz="half" idx="2"/>
          </p:nvPr>
        </p:nvSpPr>
        <p:spPr>
          <a:xfrm>
            <a:off x="1140312" y="3435247"/>
            <a:ext cx="4955688" cy="2430179"/>
          </a:xfrm>
        </p:spPr>
        <p:txBody>
          <a:bodyPr>
            <a:normAutofit fontScale="70000" lnSpcReduction="20000"/>
          </a:bodyPr>
          <a:lstStyle/>
          <a:p>
            <a:pPr>
              <a:lnSpc>
                <a:spcPct val="120000"/>
              </a:lnSpc>
            </a:pPr>
            <a:r>
              <a:rPr lang="en-GB" sz="3200" dirty="0"/>
              <a:t>”... the task to automatically construct a ranking model using training data, such that the model can sort new objects according to their degrees of relevance, preference, or importance.”</a:t>
            </a:r>
          </a:p>
          <a:p>
            <a:pPr algn="r">
              <a:lnSpc>
                <a:spcPct val="120000"/>
              </a:lnSpc>
            </a:pPr>
            <a:r>
              <a:rPr lang="en-GB" sz="3200" dirty="0"/>
              <a:t>- Liu [2009]</a:t>
            </a:r>
          </a:p>
        </p:txBody>
      </p:sp>
      <p:sp>
        <p:nvSpPr>
          <p:cNvPr id="7" name="Rectangle 6">
            <a:extLst>
              <a:ext uri="{FF2B5EF4-FFF2-40B4-BE49-F238E27FC236}">
                <a16:creationId xmlns:a16="http://schemas.microsoft.com/office/drawing/2014/main" id="{6822F2EB-17BC-4D28-90EA-D738C37BA56F}"/>
              </a:ext>
            </a:extLst>
          </p:cNvPr>
          <p:cNvSpPr/>
          <p:nvPr/>
        </p:nvSpPr>
        <p:spPr>
          <a:xfrm>
            <a:off x="482162" y="6354338"/>
            <a:ext cx="11227676" cy="461665"/>
          </a:xfrm>
          <a:prstGeom prst="rect">
            <a:avLst/>
          </a:prstGeom>
        </p:spPr>
        <p:txBody>
          <a:bodyPr wrap="square">
            <a:spAutoFit/>
          </a:bodyPr>
          <a:lstStyle/>
          <a:p>
            <a:pPr lvl="0" algn="ctr" defTabSz="914400">
              <a:defRPr/>
            </a:pPr>
            <a:r>
              <a:rPr lang="en-GB" sz="1200" dirty="0"/>
              <a:t>Tie-Yan Liu. </a:t>
            </a:r>
            <a:r>
              <a:rPr lang="en-GB" sz="1200" dirty="0">
                <a:hlinkClick r:id="rId2"/>
              </a:rPr>
              <a:t>Learning to rank for information retrieval</a:t>
            </a:r>
            <a:r>
              <a:rPr lang="en-GB" sz="1200" dirty="0"/>
              <a:t>. Foundation and Trends in Information Retrieval, 2009.</a:t>
            </a:r>
          </a:p>
          <a:p>
            <a:pPr lvl="0" algn="ctr">
              <a:defRPr/>
            </a:pPr>
            <a:r>
              <a:rPr lang="en-GB" sz="1200" dirty="0"/>
              <a:t>Image source: </a:t>
            </a:r>
            <a:r>
              <a:rPr lang="en-CA" sz="1200" dirty="0">
                <a:hlinkClick r:id="rId3"/>
              </a:rPr>
              <a:t>https://storage.googleapis.com/pub-tools-public-publication-data/pdf/45530.pdf</a:t>
            </a:r>
            <a:r>
              <a:rPr lang="en-GB" sz="1200" dirty="0"/>
              <a:t> </a:t>
            </a:r>
            <a:endParaRPr kumimoji="0" lang="en-GB" sz="12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EB538952-B0CA-4C6A-88F7-C19ED95E20B7}"/>
              </a:ext>
            </a:extLst>
          </p:cNvPr>
          <p:cNvPicPr>
            <a:picLocks noChangeAspect="1"/>
          </p:cNvPicPr>
          <p:nvPr/>
        </p:nvPicPr>
        <p:blipFill>
          <a:blip r:embed="rId4"/>
          <a:stretch>
            <a:fillRect/>
          </a:stretch>
        </p:blipFill>
        <p:spPr>
          <a:xfrm>
            <a:off x="6673231" y="1991737"/>
            <a:ext cx="4449848" cy="3018401"/>
          </a:xfrm>
          <a:prstGeom prst="rect">
            <a:avLst/>
          </a:prstGeom>
        </p:spPr>
      </p:pic>
    </p:spTree>
    <p:extLst>
      <p:ext uri="{BB962C8B-B14F-4D97-AF65-F5344CB8AC3E}">
        <p14:creationId xmlns:p14="http://schemas.microsoft.com/office/powerpoint/2010/main" val="2006633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a:xfrm>
            <a:off x="839788" y="1191637"/>
            <a:ext cx="5256212" cy="1600200"/>
          </a:xfrm>
        </p:spPr>
        <p:txBody>
          <a:bodyPr>
            <a:normAutofit/>
          </a:bodyPr>
          <a:lstStyle/>
          <a:p>
            <a:r>
              <a:rPr lang="en-US" sz="4000" dirty="0"/>
              <a:t>Problem formulation</a:t>
            </a:r>
            <a:endParaRPr lang="en-GB" sz="4000"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A961FB23-4811-41C2-82A6-1BD8EAA61DC9}"/>
                  </a:ext>
                </a:extLst>
              </p:cNvPr>
              <p:cNvSpPr>
                <a:spLocks noGrp="1"/>
              </p:cNvSpPr>
              <p:nvPr>
                <p:ph type="body" sz="half" idx="2"/>
              </p:nvPr>
            </p:nvSpPr>
            <p:spPr>
              <a:xfrm>
                <a:off x="839788" y="3435247"/>
                <a:ext cx="10211900" cy="2430179"/>
              </a:xfrm>
            </p:spPr>
            <p:txBody>
              <a:bodyPr>
                <a:normAutofit/>
              </a:bodyPr>
              <a:lstStyle/>
              <a:p>
                <a:pPr>
                  <a:spcBef>
                    <a:spcPts val="3600"/>
                  </a:spcBef>
                </a:pPr>
                <a:r>
                  <a:rPr lang="en-GB" sz="2400" dirty="0"/>
                  <a:t>LTR models represent a </a:t>
                </a:r>
                <a:r>
                  <a:rPr lang="en-GB" sz="2400" dirty="0" err="1"/>
                  <a:t>rankable</a:t>
                </a:r>
                <a:r>
                  <a:rPr lang="en-GB" sz="2400" dirty="0"/>
                  <a:t> item—e.g., a document or a movie or a song—given some context—e.g., a user-issued query or user’s historical interactions with other items—as a numerical vector </a:t>
                </a:r>
                <a14:m>
                  <m:oMath xmlns:m="http://schemas.openxmlformats.org/officeDocument/2006/math">
                    <m:acc>
                      <m:accPr>
                        <m:chr m:val="⃗"/>
                        <m:ctrlPr>
                          <a:rPr lang="en-GB" sz="2400" i="1" smtClean="0">
                            <a:latin typeface="Cambria Math" panose="02040503050406030204" pitchFamily="18" charset="0"/>
                          </a:rPr>
                        </m:ctrlPr>
                      </m:accPr>
                      <m:e>
                        <m:r>
                          <a:rPr lang="en-US" sz="2400" b="0" i="1" smtClean="0">
                            <a:latin typeface="Cambria Math" panose="02040503050406030204" pitchFamily="18" charset="0"/>
                          </a:rPr>
                          <m:t>𝑥</m:t>
                        </m:r>
                      </m:e>
                    </m:acc>
                    <m:r>
                      <a:rPr lang="en-GB" sz="2400" i="1" smtClean="0">
                        <a:latin typeface="Cambria Math" panose="02040503050406030204" pitchFamily="18" charset="0"/>
                        <a:ea typeface="Cambria Math" panose="02040503050406030204" pitchFamily="18" charset="0"/>
                      </a:rPr>
                      <m:t>∈</m:t>
                    </m:r>
                    <m:sSup>
                      <m:sSupPr>
                        <m:ctrlPr>
                          <a:rPr lang="en-GB" sz="2400" i="1" smtClean="0">
                            <a:latin typeface="Cambria Math" panose="02040503050406030204" pitchFamily="18" charset="0"/>
                            <a:ea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oMath>
                </a14:m>
                <a:endParaRPr lang="en-GB" sz="2400" dirty="0"/>
              </a:p>
              <a:p>
                <a:pPr>
                  <a:spcBef>
                    <a:spcPts val="3600"/>
                  </a:spcBef>
                </a:pPr>
                <a:r>
                  <a:rPr lang="en-GB" sz="2400" dirty="0"/>
                  <a:t>The ranking model </a:t>
                </a:r>
                <a14:m>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acc>
                      <m:accPr>
                        <m:chr m:val="⃗"/>
                        <m:ctrlPr>
                          <a:rPr lang="en-GB" sz="2400" i="1">
                            <a:latin typeface="Cambria Math" panose="02040503050406030204" pitchFamily="18" charset="0"/>
                          </a:rPr>
                        </m:ctrlPr>
                      </m:accPr>
                      <m:e>
                        <m:r>
                          <a:rPr lang="en-US" sz="2400" i="1">
                            <a:latin typeface="Cambria Math" panose="02040503050406030204" pitchFamily="18" charset="0"/>
                          </a:rPr>
                          <m:t>𝑥</m:t>
                        </m:r>
                      </m:e>
                    </m:acc>
                    <m:r>
                      <a:rPr lang="en-US" sz="2400" i="1" smtClean="0">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ℝ</m:t>
                    </m:r>
                  </m:oMath>
                </a14:m>
                <a:r>
                  <a:rPr lang="en-GB" sz="2400" dirty="0"/>
                  <a:t> is trained to map the vector to a real-valued score such that relevant items are scored higher.</a:t>
                </a:r>
              </a:p>
            </p:txBody>
          </p:sp>
        </mc:Choice>
        <mc:Fallback xmlns="">
          <p:sp>
            <p:nvSpPr>
              <p:cNvPr id="6" name="Text Placeholder 5">
                <a:extLst>
                  <a:ext uri="{FF2B5EF4-FFF2-40B4-BE49-F238E27FC236}">
                    <a16:creationId xmlns:a16="http://schemas.microsoft.com/office/drawing/2014/main" id="{A961FB23-4811-41C2-82A6-1BD8EAA61DC9}"/>
                  </a:ext>
                </a:extLst>
              </p:cNvPr>
              <p:cNvSpPr>
                <a:spLocks noGrp="1" noRot="1" noChangeAspect="1" noMove="1" noResize="1" noEditPoints="1" noAdjustHandles="1" noChangeArrowheads="1" noChangeShapeType="1" noTextEdit="1"/>
              </p:cNvSpPr>
              <p:nvPr>
                <p:ph type="body" sz="half" idx="2"/>
              </p:nvPr>
            </p:nvSpPr>
            <p:spPr>
              <a:xfrm>
                <a:off x="839788" y="3435247"/>
                <a:ext cx="10211900" cy="2430179"/>
              </a:xfrm>
              <a:blipFill>
                <a:blip r:embed="rId2"/>
                <a:stretch>
                  <a:fillRect l="-955" t="-3266"/>
                </a:stretch>
              </a:blipFill>
            </p:spPr>
            <p:txBody>
              <a:bodyPr/>
              <a:lstStyle/>
              <a:p>
                <a:r>
                  <a:rPr lang="en-CA">
                    <a:noFill/>
                  </a:rPr>
                  <a:t> </a:t>
                </a:r>
              </a:p>
            </p:txBody>
          </p:sp>
        </mc:Fallback>
      </mc:AlternateContent>
    </p:spTree>
    <p:extLst>
      <p:ext uri="{BB962C8B-B14F-4D97-AF65-F5344CB8AC3E}">
        <p14:creationId xmlns:p14="http://schemas.microsoft.com/office/powerpoint/2010/main" val="423501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a:xfrm>
            <a:off x="839788" y="1191637"/>
            <a:ext cx="9422338" cy="964073"/>
          </a:xfrm>
        </p:spPr>
        <p:txBody>
          <a:bodyPr>
            <a:normAutofit/>
          </a:bodyPr>
          <a:lstStyle/>
          <a:p>
            <a:r>
              <a:rPr lang="en-US" sz="4000" dirty="0"/>
              <a:t>Why is ranking challenging?</a:t>
            </a:r>
            <a:endParaRPr lang="en-GB" sz="4000"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A961FB23-4811-41C2-82A6-1BD8EAA61DC9}"/>
                  </a:ext>
                </a:extLst>
              </p:cNvPr>
              <p:cNvSpPr>
                <a:spLocks noGrp="1"/>
              </p:cNvSpPr>
              <p:nvPr>
                <p:ph type="body" sz="half" idx="2"/>
              </p:nvPr>
            </p:nvSpPr>
            <p:spPr>
              <a:xfrm>
                <a:off x="6238026" y="2658359"/>
                <a:ext cx="4813661" cy="3289954"/>
              </a:xfrm>
            </p:spPr>
            <p:txBody>
              <a:bodyPr>
                <a:normAutofit fontScale="77500" lnSpcReduction="20000"/>
              </a:bodyPr>
              <a:lstStyle/>
              <a:p>
                <a:pPr>
                  <a:spcBef>
                    <a:spcPts val="3600"/>
                  </a:spcBef>
                </a:pPr>
                <a:r>
                  <a:rPr lang="en-US" sz="4500" dirty="0"/>
                  <a:t>Examples of ranking metrics</a:t>
                </a:r>
              </a:p>
              <a:p>
                <a:pPr>
                  <a:spcBef>
                    <a:spcPts val="3000"/>
                  </a:spcBef>
                </a:pPr>
                <a:r>
                  <a:rPr lang="en-US" sz="2400" b="1" dirty="0"/>
                  <a:t>Discounted Cumulative Gain (DCG)</a:t>
                </a:r>
              </a:p>
              <a:p>
                <a:pPr>
                  <a:spcBef>
                    <a:spcPts val="3600"/>
                  </a:spcBef>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𝐷𝐶𝐺</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𝑘</m:t>
                          </m:r>
                        </m:sup>
                        <m:e>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𝑟𝑒𝑙</m:t>
                                      </m:r>
                                    </m:e>
                                    <m:sub>
                                      <m:r>
                                        <a:rPr lang="en-US" b="0" i="1" smtClean="0">
                                          <a:latin typeface="Cambria Math" panose="02040503050406030204" pitchFamily="18" charset="0"/>
                                        </a:rPr>
                                        <m:t>𝑖</m:t>
                                      </m:r>
                                    </m:sub>
                                    <m:sup/>
                                  </m:sSubSup>
                                </m:sup>
                              </m:sSup>
                              <m:r>
                                <a:rPr lang="en-US" sz="2400" b="0" i="1" smtClean="0">
                                  <a:latin typeface="Cambria Math" panose="02040503050406030204" pitchFamily="18" charset="0"/>
                                </a:rPr>
                                <m:t>−1</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𝑙𝑜𝑔</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𝑖</m:t>
                                  </m:r>
                                  <m:r>
                                    <a:rPr lang="en-US" sz="2400" b="0" i="1" smtClean="0">
                                      <a:latin typeface="Cambria Math" panose="02040503050406030204" pitchFamily="18" charset="0"/>
                                    </a:rPr>
                                    <m:t>+1</m:t>
                                  </m:r>
                                </m:e>
                              </m:d>
                            </m:den>
                          </m:f>
                        </m:e>
                      </m:nary>
                    </m:oMath>
                  </m:oMathPara>
                </a14:m>
                <a:endParaRPr lang="en-US" sz="2400" dirty="0"/>
              </a:p>
              <a:p>
                <a:pPr>
                  <a:spcBef>
                    <a:spcPts val="2400"/>
                  </a:spcBef>
                </a:pPr>
                <a:r>
                  <a:rPr lang="en-US" sz="2400" b="1" dirty="0"/>
                  <a:t>Reciprocal Rank (RR)</a:t>
                </a:r>
              </a:p>
              <a:p>
                <a:pPr>
                  <a:spcBef>
                    <a:spcPts val="3600"/>
                  </a:spcBef>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𝑅𝑅</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max</m:t>
                              </m:r>
                            </m:e>
                            <m:lim>
                              <m:r>
                                <a:rPr lang="en-US" sz="2400" b="0" i="1" smtClean="0">
                                  <a:latin typeface="Cambria Math" panose="02040503050406030204" pitchFamily="18" charset="0"/>
                                </a:rPr>
                                <m:t>1&lt;</m:t>
                              </m:r>
                              <m:r>
                                <a:rPr lang="en-US" sz="2400" b="0" i="1" smtClean="0">
                                  <a:latin typeface="Cambria Math" panose="02040503050406030204" pitchFamily="18" charset="0"/>
                                </a:rPr>
                                <m:t>𝑖</m:t>
                              </m:r>
                              <m:r>
                                <a:rPr lang="en-US" sz="2400" b="0" i="1" smtClean="0">
                                  <a:latin typeface="Cambria Math" panose="02040503050406030204" pitchFamily="18" charset="0"/>
                                </a:rPr>
                                <m:t>&lt;</m:t>
                              </m:r>
                              <m:r>
                                <a:rPr lang="en-US" sz="2400" b="0" i="1" smtClean="0">
                                  <a:latin typeface="Cambria Math" panose="02040503050406030204" pitchFamily="18" charset="0"/>
                                </a:rPr>
                                <m:t>𝑘</m:t>
                              </m:r>
                            </m:lim>
                          </m:limLow>
                        </m:fName>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𝑟𝑒𝑙</m:t>
                                  </m:r>
                                </m:e>
                                <m:sub>
                                  <m:r>
                                    <a:rPr lang="en-US" sz="2400" b="0" i="1" smtClean="0">
                                      <a:latin typeface="Cambria Math" panose="02040503050406030204" pitchFamily="18" charset="0"/>
                                    </a:rPr>
                                    <m:t>𝑖</m:t>
                                  </m:r>
                                </m:sub>
                              </m:sSub>
                            </m:num>
                            <m:den>
                              <m:r>
                                <a:rPr lang="en-US" sz="2400" b="0" i="1" smtClean="0">
                                  <a:latin typeface="Cambria Math" panose="02040503050406030204" pitchFamily="18" charset="0"/>
                                </a:rPr>
                                <m:t>𝑖</m:t>
                              </m:r>
                            </m:den>
                          </m:f>
                        </m:e>
                      </m:func>
                    </m:oMath>
                  </m:oMathPara>
                </a14:m>
                <a:endParaRPr lang="en-US" sz="2400" dirty="0"/>
              </a:p>
            </p:txBody>
          </p:sp>
        </mc:Choice>
        <mc:Fallback xmlns="">
          <p:sp>
            <p:nvSpPr>
              <p:cNvPr id="6" name="Text Placeholder 5">
                <a:extLst>
                  <a:ext uri="{FF2B5EF4-FFF2-40B4-BE49-F238E27FC236}">
                    <a16:creationId xmlns:a16="http://schemas.microsoft.com/office/drawing/2014/main" id="{A961FB23-4811-41C2-82A6-1BD8EAA61DC9}"/>
                  </a:ext>
                </a:extLst>
              </p:cNvPr>
              <p:cNvSpPr>
                <a:spLocks noGrp="1" noRot="1" noChangeAspect="1" noMove="1" noResize="1" noEditPoints="1" noAdjustHandles="1" noChangeArrowheads="1" noChangeShapeType="1" noTextEdit="1"/>
              </p:cNvSpPr>
              <p:nvPr>
                <p:ph type="body" sz="half" idx="2"/>
              </p:nvPr>
            </p:nvSpPr>
            <p:spPr>
              <a:xfrm>
                <a:off x="6238026" y="2658359"/>
                <a:ext cx="4813661" cy="3289954"/>
              </a:xfrm>
              <a:blipFill>
                <a:blip r:embed="rId2"/>
                <a:stretch>
                  <a:fillRect l="-3671" t="-7593"/>
                </a:stretch>
              </a:blipFill>
            </p:spPr>
            <p:txBody>
              <a:bodyPr/>
              <a:lstStyle/>
              <a:p>
                <a:r>
                  <a:rPr lang="en-CA">
                    <a:noFill/>
                  </a:rPr>
                  <a:t> </a:t>
                </a:r>
              </a:p>
            </p:txBody>
          </p:sp>
        </mc:Fallback>
      </mc:AlternateContent>
      <p:grpSp>
        <p:nvGrpSpPr>
          <p:cNvPr id="2" name="Group 1">
            <a:extLst>
              <a:ext uri="{FF2B5EF4-FFF2-40B4-BE49-F238E27FC236}">
                <a16:creationId xmlns:a16="http://schemas.microsoft.com/office/drawing/2014/main" id="{68828F6F-08B9-4A62-9F8A-DC388017A9FE}"/>
              </a:ext>
            </a:extLst>
          </p:cNvPr>
          <p:cNvGrpSpPr/>
          <p:nvPr/>
        </p:nvGrpSpPr>
        <p:grpSpPr>
          <a:xfrm>
            <a:off x="1353471" y="2700047"/>
            <a:ext cx="3035093" cy="3151679"/>
            <a:chOff x="1363046" y="2519825"/>
            <a:chExt cx="3035093" cy="3151679"/>
          </a:xfrm>
        </p:grpSpPr>
        <p:sp>
          <p:nvSpPr>
            <p:cNvPr id="5" name="Rectangle 4">
              <a:extLst>
                <a:ext uri="{FF2B5EF4-FFF2-40B4-BE49-F238E27FC236}">
                  <a16:creationId xmlns:a16="http://schemas.microsoft.com/office/drawing/2014/main" id="{2BE3097C-8096-4CF3-ADE8-C798FA254E0B}"/>
                </a:ext>
              </a:extLst>
            </p:cNvPr>
            <p:cNvSpPr/>
            <p:nvPr/>
          </p:nvSpPr>
          <p:spPr>
            <a:xfrm>
              <a:off x="1363046" y="2519825"/>
              <a:ext cx="3035093" cy="428923"/>
            </a:xfrm>
            <a:prstGeom prst="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AAD359AB-53C3-4889-A76D-E054B786C0DE}"/>
                </a:ext>
              </a:extLst>
            </p:cNvPr>
            <p:cNvGrpSpPr/>
            <p:nvPr/>
          </p:nvGrpSpPr>
          <p:grpSpPr>
            <a:xfrm rot="604810">
              <a:off x="3940382" y="2610072"/>
              <a:ext cx="345434" cy="211132"/>
              <a:chOff x="4325342" y="2733025"/>
              <a:chExt cx="389369" cy="237985"/>
            </a:xfrm>
          </p:grpSpPr>
          <p:sp>
            <p:nvSpPr>
              <p:cNvPr id="8" name="Oval 7">
                <a:extLst>
                  <a:ext uri="{FF2B5EF4-FFF2-40B4-BE49-F238E27FC236}">
                    <a16:creationId xmlns:a16="http://schemas.microsoft.com/office/drawing/2014/main" id="{04F48E33-C9B7-49AB-BA24-F5338AFF3C8F}"/>
                  </a:ext>
                </a:extLst>
              </p:cNvPr>
              <p:cNvSpPr/>
              <p:nvPr/>
            </p:nvSpPr>
            <p:spPr>
              <a:xfrm>
                <a:off x="4325342" y="2733025"/>
                <a:ext cx="215128" cy="215128"/>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Rounded Corners 8">
                <a:extLst>
                  <a:ext uri="{FF2B5EF4-FFF2-40B4-BE49-F238E27FC236}">
                    <a16:creationId xmlns:a16="http://schemas.microsoft.com/office/drawing/2014/main" id="{481D0045-0EA0-4362-AD8D-3499C914C6B4}"/>
                  </a:ext>
                </a:extLst>
              </p:cNvPr>
              <p:cNvSpPr/>
              <p:nvPr/>
            </p:nvSpPr>
            <p:spPr>
              <a:xfrm rot="1800000">
                <a:off x="4510337" y="2925291"/>
                <a:ext cx="204374" cy="45719"/>
              </a:xfrm>
              <a:prstGeom prst="roundRect">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0" name="Graphic 9" descr="Checkmark">
              <a:extLst>
                <a:ext uri="{FF2B5EF4-FFF2-40B4-BE49-F238E27FC236}">
                  <a16:creationId xmlns:a16="http://schemas.microsoft.com/office/drawing/2014/main" id="{9B477B35-019F-45FF-A652-8CE952E7721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912" y="4284635"/>
              <a:ext cx="335477" cy="335477"/>
            </a:xfrm>
            <a:prstGeom prst="rect">
              <a:avLst/>
            </a:prstGeom>
          </p:spPr>
        </p:pic>
        <p:pic>
          <p:nvPicPr>
            <p:cNvPr id="11" name="Graphic 10" descr="Close">
              <a:extLst>
                <a:ext uri="{FF2B5EF4-FFF2-40B4-BE49-F238E27FC236}">
                  <a16:creationId xmlns:a16="http://schemas.microsoft.com/office/drawing/2014/main" id="{35A65BA8-39C9-4B3C-B581-46725D688C5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8802" y="3233242"/>
              <a:ext cx="335477" cy="335477"/>
            </a:xfrm>
            <a:prstGeom prst="rect">
              <a:avLst/>
            </a:prstGeom>
          </p:spPr>
        </p:pic>
        <p:sp>
          <p:nvSpPr>
            <p:cNvPr id="12" name="Rectangle 11">
              <a:extLst>
                <a:ext uri="{FF2B5EF4-FFF2-40B4-BE49-F238E27FC236}">
                  <a16:creationId xmlns:a16="http://schemas.microsoft.com/office/drawing/2014/main" id="{CF69F4F1-A22A-4E80-8390-0FBBC443F48D}"/>
                </a:ext>
              </a:extLst>
            </p:cNvPr>
            <p:cNvSpPr/>
            <p:nvPr/>
          </p:nvSpPr>
          <p:spPr>
            <a:xfrm>
              <a:off x="1703386" y="3327517"/>
              <a:ext cx="1216835" cy="146927"/>
            </a:xfrm>
            <a:prstGeom prst="rect">
              <a:avLst/>
            </a:prstGeom>
            <a:solidFill>
              <a:schemeClr val="bg1">
                <a:lumMod val="85000"/>
              </a:schemeClr>
            </a:solidFill>
            <a:ln w="387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6FDA1C7-9E33-444F-A03F-D06DD0D97CDF}"/>
                </a:ext>
              </a:extLst>
            </p:cNvPr>
            <p:cNvSpPr/>
            <p:nvPr/>
          </p:nvSpPr>
          <p:spPr>
            <a:xfrm>
              <a:off x="1703385" y="3853214"/>
              <a:ext cx="1703568" cy="146927"/>
            </a:xfrm>
            <a:prstGeom prst="rect">
              <a:avLst/>
            </a:prstGeom>
            <a:solidFill>
              <a:schemeClr val="bg1">
                <a:lumMod val="85000"/>
              </a:schemeClr>
            </a:solidFill>
            <a:ln w="387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tangle 13">
              <a:extLst>
                <a:ext uri="{FF2B5EF4-FFF2-40B4-BE49-F238E27FC236}">
                  <a16:creationId xmlns:a16="http://schemas.microsoft.com/office/drawing/2014/main" id="{1CE0F427-A714-4B57-9BD8-939E0F3A6A41}"/>
                </a:ext>
              </a:extLst>
            </p:cNvPr>
            <p:cNvSpPr/>
            <p:nvPr/>
          </p:nvSpPr>
          <p:spPr>
            <a:xfrm>
              <a:off x="1703384" y="4378910"/>
              <a:ext cx="1541324" cy="146927"/>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870722A-D5CB-4930-B07C-61BF1F976E2E}"/>
                </a:ext>
              </a:extLst>
            </p:cNvPr>
            <p:cNvSpPr/>
            <p:nvPr/>
          </p:nvSpPr>
          <p:spPr>
            <a:xfrm>
              <a:off x="1703385" y="4904606"/>
              <a:ext cx="1379079" cy="146927"/>
            </a:xfrm>
            <a:prstGeom prst="rect">
              <a:avLst/>
            </a:prstGeom>
            <a:solidFill>
              <a:schemeClr val="bg1">
                <a:lumMod val="85000"/>
              </a:schemeClr>
            </a:solidFill>
            <a:ln w="387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FADEE5E2-7697-4459-A258-D242C983AD22}"/>
                </a:ext>
              </a:extLst>
            </p:cNvPr>
            <p:cNvSpPr/>
            <p:nvPr/>
          </p:nvSpPr>
          <p:spPr>
            <a:xfrm>
              <a:off x="1703384" y="5430303"/>
              <a:ext cx="1541324" cy="146927"/>
            </a:xfrm>
            <a:prstGeom prst="rect">
              <a:avLst/>
            </a:prstGeom>
            <a:solidFill>
              <a:schemeClr val="tx1">
                <a:lumMod val="65000"/>
                <a:lumOff val="35000"/>
              </a:schemeClr>
            </a:solidFill>
            <a:ln w="387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7" name="Graphic 16" descr="Close">
              <a:extLst>
                <a:ext uri="{FF2B5EF4-FFF2-40B4-BE49-F238E27FC236}">
                  <a16:creationId xmlns:a16="http://schemas.microsoft.com/office/drawing/2014/main" id="{FF38AB9F-2C84-4D87-B25A-814D3DC5CE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8802" y="3758938"/>
              <a:ext cx="335477" cy="335477"/>
            </a:xfrm>
            <a:prstGeom prst="rect">
              <a:avLst/>
            </a:prstGeom>
          </p:spPr>
        </p:pic>
        <p:pic>
          <p:nvPicPr>
            <p:cNvPr id="18" name="Graphic 17" descr="Close">
              <a:extLst>
                <a:ext uri="{FF2B5EF4-FFF2-40B4-BE49-F238E27FC236}">
                  <a16:creationId xmlns:a16="http://schemas.microsoft.com/office/drawing/2014/main" id="{A2CD37C0-2C69-4F6E-9A23-1431F10D58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5913" y="4810331"/>
              <a:ext cx="335477" cy="335477"/>
            </a:xfrm>
            <a:prstGeom prst="rect">
              <a:avLst/>
            </a:prstGeom>
          </p:spPr>
        </p:pic>
        <p:pic>
          <p:nvPicPr>
            <p:cNvPr id="19" name="Graphic 18" descr="Checkmark">
              <a:extLst>
                <a:ext uri="{FF2B5EF4-FFF2-40B4-BE49-F238E27FC236}">
                  <a16:creationId xmlns:a16="http://schemas.microsoft.com/office/drawing/2014/main" id="{ECB293CB-DFBE-4538-A2C0-1498C967A11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5911" y="5336027"/>
              <a:ext cx="335477" cy="335477"/>
            </a:xfrm>
            <a:prstGeom prst="rect">
              <a:avLst/>
            </a:prstGeom>
          </p:spPr>
        </p:pic>
      </p:grpSp>
      <p:sp>
        <p:nvSpPr>
          <p:cNvPr id="20" name="Text Placeholder 5">
            <a:extLst>
              <a:ext uri="{FF2B5EF4-FFF2-40B4-BE49-F238E27FC236}">
                <a16:creationId xmlns:a16="http://schemas.microsoft.com/office/drawing/2014/main" id="{DA490FE8-5435-4703-A1D1-9495E293150C}"/>
              </a:ext>
            </a:extLst>
          </p:cNvPr>
          <p:cNvSpPr txBox="1">
            <a:spLocks/>
          </p:cNvSpPr>
          <p:nvPr/>
        </p:nvSpPr>
        <p:spPr>
          <a:xfrm>
            <a:off x="390427" y="6092106"/>
            <a:ext cx="11411146" cy="747037"/>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lgn="ctr">
              <a:spcBef>
                <a:spcPts val="3600"/>
              </a:spcBef>
            </a:pPr>
            <a:r>
              <a:rPr lang="en-US" sz="2800" dirty="0"/>
              <a:t>Rank based metrics, such as DCG and MRR, are non-smooth / non-differentiable</a:t>
            </a:r>
          </a:p>
        </p:txBody>
      </p:sp>
    </p:spTree>
    <p:extLst>
      <p:ext uri="{BB962C8B-B14F-4D97-AF65-F5344CB8AC3E}">
        <p14:creationId xmlns:p14="http://schemas.microsoft.com/office/powerpoint/2010/main" val="89221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214D-119A-40B4-8FAB-7621DB7E21FD}"/>
              </a:ext>
            </a:extLst>
          </p:cNvPr>
          <p:cNvSpPr>
            <a:spLocks noGrp="1"/>
          </p:cNvSpPr>
          <p:nvPr>
            <p:ph type="title"/>
          </p:nvPr>
        </p:nvSpPr>
        <p:spPr/>
        <p:txBody>
          <a:bodyPr/>
          <a:lstStyle/>
          <a:p>
            <a:r>
              <a:rPr lang="en-US" dirty="0"/>
              <a:t>Agenda</a:t>
            </a:r>
            <a:endParaRPr lang="en-CA" dirty="0"/>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E4958D56-A4D3-4753-AE42-AD0AC3325056}"/>
                  </a:ext>
                </a:extLst>
              </p:cNvPr>
              <p:cNvGraphicFramePr>
                <a:graphicFrameLocks noChangeAspect="1"/>
              </p:cNvGraphicFramePr>
              <p:nvPr>
                <p:extLst>
                  <p:ext uri="{D42A27DB-BD31-4B8C-83A1-F6EECF244321}">
                    <p14:modId xmlns:p14="http://schemas.microsoft.com/office/powerpoint/2010/main" val="3095568343"/>
                  </p:ext>
                </p:extLst>
              </p:nvPr>
            </p:nvGraphicFramePr>
            <p:xfrm>
              <a:off x="838200" y="1825625"/>
              <a:ext cx="10515600" cy="4351338"/>
            </p:xfrm>
            <a:graphic>
              <a:graphicData uri="http://schemas.microsoft.com/office/powerpoint/2016/summaryzoom">
                <psuz:summaryZm>
                  <psuz:summaryZmObj sectionId="{8E982369-C63D-4FF6-BA99-B672059E671A}">
                    <psuz:zmPr id="{7F9B8DEE-B663-4942-AF66-C64FB3544AF2}" transitionDur="1000">
                      <p166:blipFill xmlns:p166="http://schemas.microsoft.com/office/powerpoint/2016/6/main">
                        <a:blip r:embed="rId2"/>
                        <a:stretch>
                          <a:fillRect/>
                        </a:stretch>
                      </p166:blipFill>
                      <p166:spPr xmlns:p166="http://schemas.microsoft.com/office/powerpoint/2016/6/main">
                        <a:xfrm>
                          <a:off x="437054" y="844788"/>
                          <a:ext cx="4732020" cy="2661761"/>
                        </a:xfrm>
                        <a:prstGeom prst="rect">
                          <a:avLst/>
                        </a:prstGeom>
                        <a:ln w="3175">
                          <a:solidFill>
                            <a:prstClr val="ltGray"/>
                          </a:solidFill>
                        </a:ln>
                      </p166:spPr>
                    </psuz:zmPr>
                  </psuz:summaryZmObj>
                  <psuz:summaryZmObj sectionId="{B525D5C8-50EC-444A-B814-079831D4D7C7}">
                    <psuz:zmPr id="{901A4AB3-BAC0-4A85-8056-2FED07D31BA0}" transitionDur="1000">
                      <p166:blipFill xmlns:p166="http://schemas.microsoft.com/office/powerpoint/2016/6/main">
                        <a:blip r:embed="rId3"/>
                        <a:stretch>
                          <a:fillRect/>
                        </a:stretch>
                      </p166:blipFill>
                      <p166:spPr xmlns:p166="http://schemas.microsoft.com/office/powerpoint/2016/6/main">
                        <a:xfrm>
                          <a:off x="5346525" y="844788"/>
                          <a:ext cx="4732020" cy="2661761"/>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E4958D56-A4D3-4753-AE42-AD0AC3325056}"/>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4"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75254" y="2670413"/>
                  <a:ext cx="4732020" cy="2661761"/>
                </a:xfrm>
                <a:prstGeom prst="rect">
                  <a:avLst/>
                </a:prstGeom>
                <a:ln w="3175">
                  <a:solidFill>
                    <a:prstClr val="ltGray"/>
                  </a:solidFill>
                </a:ln>
              </p:spPr>
            </p:pic>
            <p:pic>
              <p:nvPicPr>
                <p:cNvPr id="4" name="Picture 4">
                  <a:hlinkClick r:id="rId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84725" y="2670413"/>
                  <a:ext cx="4732020" cy="2661761"/>
                </a:xfrm>
                <a:prstGeom prst="rect">
                  <a:avLst/>
                </a:prstGeom>
                <a:ln w="3175">
                  <a:solidFill>
                    <a:prstClr val="ltGray"/>
                  </a:solidFill>
                </a:ln>
              </p:spPr>
            </p:pic>
          </p:grpSp>
        </mc:Fallback>
      </mc:AlternateContent>
    </p:spTree>
    <p:extLst>
      <p:ext uri="{BB962C8B-B14F-4D97-AF65-F5344CB8AC3E}">
        <p14:creationId xmlns:p14="http://schemas.microsoft.com/office/powerpoint/2010/main" val="137595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C258-527E-4420-9704-F28059CD4D74}"/>
              </a:ext>
            </a:extLst>
          </p:cNvPr>
          <p:cNvSpPr>
            <a:spLocks noGrp="1"/>
          </p:cNvSpPr>
          <p:nvPr>
            <p:ph type="title"/>
          </p:nvPr>
        </p:nvSpPr>
        <p:spPr>
          <a:xfrm>
            <a:off x="857671" y="1412133"/>
            <a:ext cx="4145071" cy="1639884"/>
          </a:xfrm>
        </p:spPr>
        <p:txBody>
          <a:bodyPr>
            <a:normAutofit/>
          </a:bodyPr>
          <a:lstStyle/>
          <a:p>
            <a:r>
              <a:rPr lang="en-US" sz="4000" dirty="0"/>
              <a:t>Features</a:t>
            </a:r>
            <a:endParaRPr lang="en-GB" sz="4000" dirty="0"/>
          </a:p>
        </p:txBody>
      </p:sp>
      <p:sp>
        <p:nvSpPr>
          <p:cNvPr id="3" name="Content Placeholder 2">
            <a:extLst>
              <a:ext uri="{FF2B5EF4-FFF2-40B4-BE49-F238E27FC236}">
                <a16:creationId xmlns:a16="http://schemas.microsoft.com/office/drawing/2014/main" id="{4B87DE56-0C2B-407C-8811-6CF106547FF0}"/>
              </a:ext>
            </a:extLst>
          </p:cNvPr>
          <p:cNvSpPr>
            <a:spLocks noGrp="1"/>
          </p:cNvSpPr>
          <p:nvPr>
            <p:ph idx="1"/>
          </p:nvPr>
        </p:nvSpPr>
        <p:spPr>
          <a:xfrm>
            <a:off x="5996152" y="1395198"/>
            <a:ext cx="5165833" cy="5198534"/>
          </a:xfrm>
        </p:spPr>
        <p:txBody>
          <a:bodyPr/>
          <a:lstStyle/>
          <a:p>
            <a:pPr marL="0" indent="0">
              <a:spcBef>
                <a:spcPts val="2400"/>
              </a:spcBef>
              <a:buNone/>
            </a:pPr>
            <a:r>
              <a:rPr lang="en-GB" sz="1800" dirty="0"/>
              <a:t>They can often be categorized as:</a:t>
            </a:r>
          </a:p>
          <a:p>
            <a:pPr marL="0" indent="0">
              <a:spcBef>
                <a:spcPts val="3600"/>
              </a:spcBef>
              <a:buNone/>
            </a:pPr>
            <a:r>
              <a:rPr lang="en-GB" sz="2000" dirty="0">
                <a:latin typeface="Segoe UI" panose="020B0502040204020203" pitchFamily="34" charset="0"/>
                <a:cs typeface="Segoe UI" panose="020B0502040204020203" pitchFamily="34" charset="0"/>
              </a:rPr>
              <a:t>Query-independent or static features</a:t>
            </a:r>
          </a:p>
          <a:p>
            <a:pPr marL="0" indent="0">
              <a:spcBef>
                <a:spcPts val="0"/>
              </a:spcBef>
              <a:buNone/>
            </a:pPr>
            <a:r>
              <a:rPr lang="en-GB" sz="1800" dirty="0"/>
              <a:t>e.g., incoming link count and document length</a:t>
            </a:r>
          </a:p>
          <a:p>
            <a:pPr marL="0" indent="0">
              <a:spcBef>
                <a:spcPts val="3600"/>
              </a:spcBef>
              <a:buNone/>
            </a:pPr>
            <a:r>
              <a:rPr lang="en-GB" sz="2000" dirty="0">
                <a:latin typeface="Segoe UI" panose="020B0502040204020203" pitchFamily="34" charset="0"/>
                <a:cs typeface="Segoe UI" panose="020B0502040204020203" pitchFamily="34" charset="0"/>
              </a:rPr>
              <a:t>Query-dependent or dynamic features</a:t>
            </a:r>
          </a:p>
          <a:p>
            <a:pPr marL="0" indent="0">
              <a:spcBef>
                <a:spcPts val="0"/>
              </a:spcBef>
              <a:buNone/>
            </a:pPr>
            <a:r>
              <a:rPr lang="en-GB" sz="1800" dirty="0"/>
              <a:t>e.g., BM25</a:t>
            </a:r>
          </a:p>
          <a:p>
            <a:pPr marL="0" indent="0">
              <a:spcBef>
                <a:spcPts val="3600"/>
              </a:spcBef>
              <a:buNone/>
            </a:pPr>
            <a:r>
              <a:rPr lang="en-GB" sz="2000" dirty="0">
                <a:latin typeface="Segoe UI" panose="020B0502040204020203" pitchFamily="34" charset="0"/>
                <a:cs typeface="Segoe UI" panose="020B0502040204020203" pitchFamily="34" charset="0"/>
              </a:rPr>
              <a:t>Query-level features</a:t>
            </a:r>
          </a:p>
          <a:p>
            <a:pPr marL="0" indent="0">
              <a:spcBef>
                <a:spcPts val="0"/>
              </a:spcBef>
              <a:buNone/>
            </a:pPr>
            <a:r>
              <a:rPr lang="en-GB" sz="1800" dirty="0"/>
              <a:t>e.g., query length</a:t>
            </a:r>
          </a:p>
        </p:txBody>
      </p:sp>
      <p:sp>
        <p:nvSpPr>
          <p:cNvPr id="5" name="Text Placeholder 3">
            <a:extLst>
              <a:ext uri="{FF2B5EF4-FFF2-40B4-BE49-F238E27FC236}">
                <a16:creationId xmlns:a16="http://schemas.microsoft.com/office/drawing/2014/main" id="{74B180F4-6072-4417-B31A-AAD2759A84C2}"/>
              </a:ext>
            </a:extLst>
          </p:cNvPr>
          <p:cNvSpPr>
            <a:spLocks noGrp="1"/>
          </p:cNvSpPr>
          <p:nvPr>
            <p:ph type="body" sz="half" idx="2"/>
          </p:nvPr>
        </p:nvSpPr>
        <p:spPr>
          <a:xfrm>
            <a:off x="857670" y="3687622"/>
            <a:ext cx="4145071" cy="2906110"/>
          </a:xfrm>
        </p:spPr>
        <p:txBody>
          <a:bodyPr>
            <a:normAutofit/>
          </a:bodyPr>
          <a:lstStyle/>
          <a:p>
            <a:r>
              <a:rPr lang="en-GB" sz="2400" dirty="0"/>
              <a:t>Traditional L2R models employ hand-crafted features that encode IR insights</a:t>
            </a:r>
          </a:p>
        </p:txBody>
      </p:sp>
    </p:spTree>
    <p:extLst>
      <p:ext uri="{BB962C8B-B14F-4D97-AF65-F5344CB8AC3E}">
        <p14:creationId xmlns:p14="http://schemas.microsoft.com/office/powerpoint/2010/main" val="210146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C258-527E-4420-9704-F28059CD4D74}"/>
              </a:ext>
            </a:extLst>
          </p:cNvPr>
          <p:cNvSpPr>
            <a:spLocks noGrp="1"/>
          </p:cNvSpPr>
          <p:nvPr>
            <p:ph type="title"/>
          </p:nvPr>
        </p:nvSpPr>
        <p:spPr>
          <a:xfrm>
            <a:off x="1141413" y="741806"/>
            <a:ext cx="9905998" cy="994820"/>
          </a:xfrm>
        </p:spPr>
        <p:txBody>
          <a:bodyPr>
            <a:normAutofit/>
          </a:bodyPr>
          <a:lstStyle/>
          <a:p>
            <a:r>
              <a:rPr lang="en-US" sz="4000" dirty="0"/>
              <a:t>Features</a:t>
            </a:r>
            <a:endParaRPr lang="en-GB" sz="4000" dirty="0"/>
          </a:p>
        </p:txBody>
      </p:sp>
      <p:grpSp>
        <p:nvGrpSpPr>
          <p:cNvPr id="23" name="Group 22">
            <a:extLst>
              <a:ext uri="{FF2B5EF4-FFF2-40B4-BE49-F238E27FC236}">
                <a16:creationId xmlns:a16="http://schemas.microsoft.com/office/drawing/2014/main" id="{D86EF626-F7AC-4585-AD98-3FEF66A28586}"/>
              </a:ext>
            </a:extLst>
          </p:cNvPr>
          <p:cNvGrpSpPr/>
          <p:nvPr/>
        </p:nvGrpSpPr>
        <p:grpSpPr>
          <a:xfrm>
            <a:off x="1141412" y="1688862"/>
            <a:ext cx="10156979" cy="3903678"/>
            <a:chOff x="1141412" y="1688862"/>
            <a:chExt cx="10156979" cy="3903678"/>
          </a:xfrm>
        </p:grpSpPr>
        <p:pic>
          <p:nvPicPr>
            <p:cNvPr id="18" name="Picture 17">
              <a:extLst>
                <a:ext uri="{FF2B5EF4-FFF2-40B4-BE49-F238E27FC236}">
                  <a16:creationId xmlns:a16="http://schemas.microsoft.com/office/drawing/2014/main" id="{D8344B7A-F8CC-4C4A-A972-7C815D893A1E}"/>
                </a:ext>
              </a:extLst>
            </p:cNvPr>
            <p:cNvPicPr>
              <a:picLocks noChangeAspect="1"/>
            </p:cNvPicPr>
            <p:nvPr/>
          </p:nvPicPr>
          <p:blipFill rotWithShape="1">
            <a:blip r:embed="rId2"/>
            <a:srcRect t="9584" b="2896"/>
            <a:stretch/>
          </p:blipFill>
          <p:spPr>
            <a:xfrm>
              <a:off x="8205916" y="2216767"/>
              <a:ext cx="3092475" cy="3375773"/>
            </a:xfrm>
            <a:prstGeom prst="rect">
              <a:avLst/>
            </a:prstGeom>
          </p:spPr>
        </p:pic>
        <p:pic>
          <p:nvPicPr>
            <p:cNvPr id="19" name="Picture 18">
              <a:extLst>
                <a:ext uri="{FF2B5EF4-FFF2-40B4-BE49-F238E27FC236}">
                  <a16:creationId xmlns:a16="http://schemas.microsoft.com/office/drawing/2014/main" id="{4C776991-0232-4520-89FB-C4966EE0774D}"/>
                </a:ext>
              </a:extLst>
            </p:cNvPr>
            <p:cNvPicPr>
              <a:picLocks noChangeAspect="1"/>
            </p:cNvPicPr>
            <p:nvPr/>
          </p:nvPicPr>
          <p:blipFill rotWithShape="1">
            <a:blip r:embed="rId3"/>
            <a:srcRect t="52041" b="1420"/>
            <a:stretch/>
          </p:blipFill>
          <p:spPr>
            <a:xfrm>
              <a:off x="4673664" y="2101459"/>
              <a:ext cx="3142594" cy="3491081"/>
            </a:xfrm>
            <a:prstGeom prst="rect">
              <a:avLst/>
            </a:prstGeom>
          </p:spPr>
        </p:pic>
        <p:pic>
          <p:nvPicPr>
            <p:cNvPr id="20" name="Picture 19">
              <a:extLst>
                <a:ext uri="{FF2B5EF4-FFF2-40B4-BE49-F238E27FC236}">
                  <a16:creationId xmlns:a16="http://schemas.microsoft.com/office/drawing/2014/main" id="{B449D200-002B-49FB-9BD1-C17C451F216E}"/>
                </a:ext>
              </a:extLst>
            </p:cNvPr>
            <p:cNvPicPr>
              <a:picLocks noChangeAspect="1"/>
            </p:cNvPicPr>
            <p:nvPr/>
          </p:nvPicPr>
          <p:blipFill rotWithShape="1">
            <a:blip r:embed="rId3"/>
            <a:srcRect b="47960"/>
            <a:stretch/>
          </p:blipFill>
          <p:spPr>
            <a:xfrm>
              <a:off x="1141412" y="1688862"/>
              <a:ext cx="3142594" cy="3903678"/>
            </a:xfrm>
            <a:prstGeom prst="rect">
              <a:avLst/>
            </a:prstGeom>
          </p:spPr>
        </p:pic>
        <p:pic>
          <p:nvPicPr>
            <p:cNvPr id="21" name="Picture 20">
              <a:extLst>
                <a:ext uri="{FF2B5EF4-FFF2-40B4-BE49-F238E27FC236}">
                  <a16:creationId xmlns:a16="http://schemas.microsoft.com/office/drawing/2014/main" id="{61A27D86-9208-48B1-A1CB-E697CB0BA18A}"/>
                </a:ext>
              </a:extLst>
            </p:cNvPr>
            <p:cNvPicPr>
              <a:picLocks noChangeAspect="1"/>
            </p:cNvPicPr>
            <p:nvPr/>
          </p:nvPicPr>
          <p:blipFill rotWithShape="1">
            <a:blip r:embed="rId3"/>
            <a:srcRect b="94994"/>
            <a:stretch/>
          </p:blipFill>
          <p:spPr>
            <a:xfrm>
              <a:off x="4673664" y="1688862"/>
              <a:ext cx="3142594" cy="375505"/>
            </a:xfrm>
            <a:prstGeom prst="rect">
              <a:avLst/>
            </a:prstGeom>
          </p:spPr>
        </p:pic>
        <p:pic>
          <p:nvPicPr>
            <p:cNvPr id="22" name="Picture 21">
              <a:extLst>
                <a:ext uri="{FF2B5EF4-FFF2-40B4-BE49-F238E27FC236}">
                  <a16:creationId xmlns:a16="http://schemas.microsoft.com/office/drawing/2014/main" id="{76D032C5-29F3-42A8-AEF0-D0B02E045D76}"/>
                </a:ext>
              </a:extLst>
            </p:cNvPr>
            <p:cNvPicPr>
              <a:picLocks noChangeAspect="1"/>
            </p:cNvPicPr>
            <p:nvPr/>
          </p:nvPicPr>
          <p:blipFill rotWithShape="1">
            <a:blip r:embed="rId3"/>
            <a:srcRect b="94994"/>
            <a:stretch/>
          </p:blipFill>
          <p:spPr>
            <a:xfrm>
              <a:off x="8155797" y="1693201"/>
              <a:ext cx="3142594" cy="375505"/>
            </a:xfrm>
            <a:prstGeom prst="rect">
              <a:avLst/>
            </a:prstGeom>
          </p:spPr>
        </p:pic>
      </p:grpSp>
      <p:sp>
        <p:nvSpPr>
          <p:cNvPr id="25" name="Rectangle 24">
            <a:extLst>
              <a:ext uri="{FF2B5EF4-FFF2-40B4-BE49-F238E27FC236}">
                <a16:creationId xmlns:a16="http://schemas.microsoft.com/office/drawing/2014/main" id="{C601C9F6-50CF-4E16-B760-76F66F439724}"/>
              </a:ext>
            </a:extLst>
          </p:cNvPr>
          <p:cNvSpPr/>
          <p:nvPr/>
        </p:nvSpPr>
        <p:spPr>
          <a:xfrm>
            <a:off x="638625" y="6552098"/>
            <a:ext cx="10914751" cy="276999"/>
          </a:xfrm>
          <a:prstGeom prst="rect">
            <a:avLst/>
          </a:prstGeom>
        </p:spPr>
        <p:txBody>
          <a:bodyPr wrap="square">
            <a:spAutoFit/>
          </a:bodyPr>
          <a:lstStyle/>
          <a:p>
            <a:pPr lvl="0" algn="ctr" defTabSz="914400">
              <a:defRPr/>
            </a:pPr>
            <a:r>
              <a:rPr lang="en-GB" sz="1200" dirty="0"/>
              <a:t>Tao Qin, Tie-Yan Liu, Jun Xu, and Hang Li. </a:t>
            </a:r>
            <a:r>
              <a:rPr lang="en-GB" sz="1200" dirty="0">
                <a:hlinkClick r:id="rId4"/>
              </a:rPr>
              <a:t>LETOR: A Benchmark Collection for Research on Learning to Rank for Information Retrieval</a:t>
            </a:r>
            <a:r>
              <a:rPr lang="en-GB" sz="1200" dirty="0"/>
              <a:t>, Information Retrieval Journal, 2010</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66951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53F2-1406-47EF-9313-46E3DEC78653}"/>
              </a:ext>
            </a:extLst>
          </p:cNvPr>
          <p:cNvSpPr>
            <a:spLocks noGrp="1"/>
          </p:cNvSpPr>
          <p:nvPr>
            <p:ph type="title"/>
          </p:nvPr>
        </p:nvSpPr>
        <p:spPr>
          <a:xfrm>
            <a:off x="857671" y="833336"/>
            <a:ext cx="3856037" cy="1639884"/>
          </a:xfrm>
        </p:spPr>
        <p:txBody>
          <a:bodyPr>
            <a:normAutofit/>
          </a:bodyPr>
          <a:lstStyle/>
          <a:p>
            <a:r>
              <a:rPr lang="en-US" sz="4000" dirty="0"/>
              <a:t>Approaches</a:t>
            </a:r>
            <a:endParaRPr lang="en-GB"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06978E-9077-4921-810B-899926B534BF}"/>
                  </a:ext>
                </a:extLst>
              </p:cNvPr>
              <p:cNvSpPr>
                <a:spLocks noGrp="1"/>
              </p:cNvSpPr>
              <p:nvPr>
                <p:ph idx="1"/>
              </p:nvPr>
            </p:nvSpPr>
            <p:spPr>
              <a:xfrm>
                <a:off x="5123793" y="1343086"/>
                <a:ext cx="6586045" cy="5034455"/>
              </a:xfrm>
            </p:spPr>
            <p:txBody>
              <a:bodyPr>
                <a:normAutofit/>
              </a:bodyPr>
              <a:lstStyle/>
              <a:p>
                <a:pPr marL="0" indent="0">
                  <a:spcBef>
                    <a:spcPts val="2400"/>
                  </a:spcBef>
                  <a:buNone/>
                </a:pPr>
                <a:r>
                  <a:rPr lang="en-GB" sz="2000" dirty="0">
                    <a:latin typeface="Segoe UI" panose="020B0502040204020203" pitchFamily="34" charset="0"/>
                    <a:cs typeface="Segoe UI" panose="020B0502040204020203" pitchFamily="34" charset="0"/>
                  </a:rPr>
                  <a:t>Pointwise approach</a:t>
                </a:r>
              </a:p>
              <a:p>
                <a:pPr marL="0" indent="0">
                  <a:lnSpc>
                    <a:spcPct val="140000"/>
                  </a:lnSpc>
                  <a:spcBef>
                    <a:spcPts val="600"/>
                  </a:spcBef>
                  <a:buNone/>
                </a:pPr>
                <a:r>
                  <a:rPr lang="en-GB" sz="1600" dirty="0"/>
                  <a:t>Relevance label </a:t>
                </a:r>
                <a14:m>
                  <m:oMath xmlns:m="http://schemas.openxmlformats.org/officeDocument/2006/math">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𝑞</m:t>
                        </m:r>
                        <m:r>
                          <a:rPr lang="en-US" sz="1600" b="0" i="1" smtClean="0">
                            <a:latin typeface="Cambria Math" panose="02040503050406030204" pitchFamily="18" charset="0"/>
                          </a:rPr>
                          <m:t>,</m:t>
                        </m:r>
                        <m:r>
                          <a:rPr lang="en-US" sz="1600" b="0" i="1" smtClean="0">
                            <a:latin typeface="Cambria Math" panose="02040503050406030204" pitchFamily="18" charset="0"/>
                          </a:rPr>
                          <m:t>𝑑</m:t>
                        </m:r>
                      </m:sub>
                    </m:sSub>
                  </m:oMath>
                </a14:m>
                <a:r>
                  <a:rPr lang="en-GB" sz="1600" dirty="0"/>
                  <a:t> is a number—derived from binary or graded human judgments or implicit user feedback (e.g., CTR). Typically, a regression or classification model is trained to predict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 given </a:t>
                </a:r>
                <a14:m>
                  <m:oMath xmlns:m="http://schemas.openxmlformats.org/officeDocument/2006/math">
                    <m:sSub>
                      <m:sSubPr>
                        <m:ctrlPr>
                          <a:rPr lang="en-GB" sz="1600" i="1">
                            <a:latin typeface="Cambria Math" panose="02040503050406030204" pitchFamily="18" charset="0"/>
                          </a:rPr>
                        </m:ctrlPr>
                      </m:sSubPr>
                      <m:e>
                        <m:acc>
                          <m:accPr>
                            <m:chr m:val="⃗"/>
                            <m:ctrlPr>
                              <a:rPr lang="en-GB" sz="1600" i="1" smtClean="0">
                                <a:latin typeface="Cambria Math" panose="02040503050406030204" pitchFamily="18" charset="0"/>
                              </a:rPr>
                            </m:ctrlPr>
                          </m:accPr>
                          <m:e>
                            <m:r>
                              <a:rPr lang="en-US" sz="1600" b="0" i="1" smtClean="0">
                                <a:latin typeface="Cambria Math" panose="02040503050406030204" pitchFamily="18" charset="0"/>
                              </a:rPr>
                              <m:t>𝑥</m:t>
                            </m:r>
                          </m:e>
                        </m:acc>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a:t>
                </a:r>
              </a:p>
              <a:p>
                <a:pPr marL="0" indent="0">
                  <a:spcBef>
                    <a:spcPts val="2400"/>
                  </a:spcBef>
                  <a:buNone/>
                </a:pPr>
                <a:r>
                  <a:rPr lang="en-GB" sz="2000" dirty="0">
                    <a:latin typeface="Segoe UI" panose="020B0502040204020203" pitchFamily="34" charset="0"/>
                    <a:cs typeface="Segoe UI" panose="020B0502040204020203" pitchFamily="34" charset="0"/>
                  </a:rPr>
                  <a:t>Pairwise approach</a:t>
                </a:r>
              </a:p>
              <a:p>
                <a:pPr marL="0" indent="0">
                  <a:lnSpc>
                    <a:spcPct val="140000"/>
                  </a:lnSpc>
                  <a:spcBef>
                    <a:spcPts val="600"/>
                  </a:spcBef>
                  <a:buNone/>
                </a:pPr>
                <a:r>
                  <a:rPr lang="en-GB" sz="1600" dirty="0"/>
                  <a:t>Pairwise preference between documents for a query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𝑖</m:t>
                        </m:r>
                      </m:sub>
                    </m:sSub>
                    <m:r>
                      <a:rPr lang="en-US" sz="1600" i="1" smtClean="0">
                        <a:latin typeface="Cambria Math" panose="02040503050406030204" pitchFamily="18" charset="0"/>
                        <a:ea typeface="Cambria Math" panose="02040503050406030204" pitchFamily="18" charset="0"/>
                      </a:rPr>
                      <m:t>≻</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𝑗</m:t>
                        </m:r>
                      </m:sub>
                    </m:sSub>
                  </m:oMath>
                </a14:m>
                <a:r>
                  <a:rPr lang="en-GB" sz="1600" dirty="0"/>
                  <a:t> w.r.t. </a:t>
                </a:r>
                <a14:m>
                  <m:oMath xmlns:m="http://schemas.openxmlformats.org/officeDocument/2006/math">
                    <m:r>
                      <a:rPr lang="en-US" sz="1600" b="0" i="1" smtClean="0">
                        <a:latin typeface="Cambria Math" panose="02040503050406030204" pitchFamily="18" charset="0"/>
                      </a:rPr>
                      <m:t>𝑞</m:t>
                    </m:r>
                  </m:oMath>
                </a14:m>
                <a:r>
                  <a:rPr lang="en-GB" sz="1600" dirty="0"/>
                  <a:t>) as label. Reduces to binary classification to predict more relevant document.</a:t>
                </a:r>
              </a:p>
              <a:p>
                <a:pPr marL="0" indent="0">
                  <a:spcBef>
                    <a:spcPts val="2400"/>
                  </a:spcBef>
                  <a:buNone/>
                </a:pPr>
                <a:r>
                  <a:rPr lang="en-GB" sz="2000" dirty="0">
                    <a:latin typeface="Segoe UI" panose="020B0502040204020203" pitchFamily="34" charset="0"/>
                    <a:cs typeface="Segoe UI" panose="020B0502040204020203" pitchFamily="34" charset="0"/>
                  </a:rPr>
                  <a:t>Listwise approach</a:t>
                </a:r>
              </a:p>
              <a:p>
                <a:pPr marL="0" indent="0">
                  <a:lnSpc>
                    <a:spcPct val="140000"/>
                  </a:lnSpc>
                  <a:spcBef>
                    <a:spcPts val="600"/>
                  </a:spcBef>
                  <a:buNone/>
                </a:pPr>
                <a:r>
                  <a:rPr lang="en-GB" sz="1600" dirty="0"/>
                  <a:t>Directly optimize for rank-based metric, such as NDCG—difficult because these metrics are often not differentiable w.r.t. model parameters.</a:t>
                </a:r>
              </a:p>
            </p:txBody>
          </p:sp>
        </mc:Choice>
        <mc:Fallback xmlns="">
          <p:sp>
            <p:nvSpPr>
              <p:cNvPr id="3" name="Content Placeholder 2">
                <a:extLst>
                  <a:ext uri="{FF2B5EF4-FFF2-40B4-BE49-F238E27FC236}">
                    <a16:creationId xmlns:a16="http://schemas.microsoft.com/office/drawing/2014/main" id="{3F06978E-9077-4921-810B-899926B534BF}"/>
                  </a:ext>
                </a:extLst>
              </p:cNvPr>
              <p:cNvSpPr>
                <a:spLocks noGrp="1" noRot="1" noChangeAspect="1" noMove="1" noResize="1" noEditPoints="1" noAdjustHandles="1" noChangeArrowheads="1" noChangeShapeType="1" noTextEdit="1"/>
              </p:cNvSpPr>
              <p:nvPr>
                <p:ph idx="1"/>
              </p:nvPr>
            </p:nvSpPr>
            <p:spPr>
              <a:xfrm>
                <a:off x="5123793" y="1343086"/>
                <a:ext cx="6586045" cy="5034455"/>
              </a:xfrm>
              <a:blipFill>
                <a:blip r:embed="rId2"/>
                <a:stretch>
                  <a:fillRect l="-1019" t="-1090"/>
                </a:stretch>
              </a:blipFill>
            </p:spPr>
            <p:txBody>
              <a:bodyPr/>
              <a:lstStyle/>
              <a:p>
                <a:r>
                  <a:rPr lang="en-CA">
                    <a:noFill/>
                  </a:rPr>
                  <a:t> </a:t>
                </a:r>
              </a:p>
            </p:txBody>
          </p:sp>
        </mc:Fallback>
      </mc:AlternateContent>
      <p:sp>
        <p:nvSpPr>
          <p:cNvPr id="4" name="Text Placeholder 3">
            <a:extLst>
              <a:ext uri="{FF2B5EF4-FFF2-40B4-BE49-F238E27FC236}">
                <a16:creationId xmlns:a16="http://schemas.microsoft.com/office/drawing/2014/main" id="{D32C5FAC-C615-4713-9BA2-E60DEEFCA434}"/>
              </a:ext>
            </a:extLst>
          </p:cNvPr>
          <p:cNvSpPr>
            <a:spLocks noGrp="1"/>
          </p:cNvSpPr>
          <p:nvPr>
            <p:ph type="body" sz="half" idx="2"/>
          </p:nvPr>
        </p:nvSpPr>
        <p:spPr>
          <a:xfrm>
            <a:off x="857671" y="3108825"/>
            <a:ext cx="3856037" cy="2906110"/>
          </a:xfrm>
        </p:spPr>
        <p:txBody>
          <a:bodyPr>
            <a:normAutofit/>
          </a:bodyPr>
          <a:lstStyle/>
          <a:p>
            <a:r>
              <a:rPr lang="en-GB" sz="2400" dirty="0"/>
              <a:t>Liu [2009] categorizes different LTR approaches based on training objectives:</a:t>
            </a:r>
          </a:p>
        </p:txBody>
      </p:sp>
      <p:sp>
        <p:nvSpPr>
          <p:cNvPr id="6" name="Rectangle 5">
            <a:extLst>
              <a:ext uri="{FF2B5EF4-FFF2-40B4-BE49-F238E27FC236}">
                <a16:creationId xmlns:a16="http://schemas.microsoft.com/office/drawing/2014/main" id="{7F1C8B68-A77C-43E6-9AA2-61B38FA30407}"/>
              </a:ext>
            </a:extLst>
          </p:cNvPr>
          <p:cNvSpPr/>
          <p:nvPr/>
        </p:nvSpPr>
        <p:spPr>
          <a:xfrm>
            <a:off x="482162" y="6567542"/>
            <a:ext cx="11227676" cy="276999"/>
          </a:xfrm>
          <a:prstGeom prst="rect">
            <a:avLst/>
          </a:prstGeom>
        </p:spPr>
        <p:txBody>
          <a:bodyPr wrap="square">
            <a:spAutoFit/>
          </a:bodyPr>
          <a:lstStyle/>
          <a:p>
            <a:pPr lvl="0" algn="ctr" defTabSz="914400">
              <a:defRPr/>
            </a:pPr>
            <a:r>
              <a:rPr lang="en-GB" sz="1200" dirty="0"/>
              <a:t>Tie-Yan Liu. </a:t>
            </a:r>
            <a:r>
              <a:rPr lang="en-GB" sz="1200" dirty="0">
                <a:hlinkClick r:id="rId3"/>
              </a:rPr>
              <a:t>Learning to rank for information retrieval</a:t>
            </a:r>
            <a:r>
              <a:rPr lang="en-GB" sz="1200" dirty="0"/>
              <a:t>. Foundation and Trends in Information Retrieval, 2009.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15628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3856037"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Regression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value</a:t>
                </a:r>
                <a:r>
                  <a:rPr lang="en-GB" dirty="0"/>
                  <a:t> of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square loss</a:t>
                </a:r>
                <a:r>
                  <a:rPr lang="en-GB" dirty="0"/>
                  <a:t> for binary or categorical labels, </a:t>
                </a:r>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r>
                  <a:rPr lang="en-GB" dirty="0"/>
                  <a:t> is the one-hot representation </a:t>
                </a:r>
                <a:r>
                  <a:rPr lang="en-GB" sz="1200" dirty="0"/>
                  <a:t>[</a:t>
                </a:r>
                <a:r>
                  <a:rPr lang="en-GB" sz="1200" dirty="0" err="1"/>
                  <a:t>Fuhr</a:t>
                </a:r>
                <a:r>
                  <a:rPr lang="en-GB" sz="1200" dirty="0"/>
                  <a:t>, 1989]</a:t>
                </a:r>
                <a:r>
                  <a:rPr lang="en-GB" dirty="0"/>
                  <a:t> or the actual value </a:t>
                </a:r>
                <a:r>
                  <a:rPr lang="en-GB" sz="1200" dirty="0"/>
                  <a:t>[</a:t>
                </a:r>
                <a:r>
                  <a:rPr lang="en-GB" sz="1200" dirty="0" err="1"/>
                  <a:t>Cossock</a:t>
                </a:r>
                <a:r>
                  <a:rPr lang="en-GB" sz="1200" dirty="0"/>
                  <a:t> and Zhang, 2006]</a:t>
                </a:r>
                <a:r>
                  <a:rPr lang="en-GB" dirty="0"/>
                  <a:t> of the label</a:t>
                </a:r>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3856037" cy="3179379"/>
              </a:xfrm>
              <a:blipFill>
                <a:blip r:embed="rId2"/>
                <a:stretch>
                  <a:fillRect l="-1264"/>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405D0835-5757-4618-8CD8-ACE04C1CD718}"/>
              </a:ext>
            </a:extLst>
          </p:cNvPr>
          <p:cNvPicPr>
            <a:picLocks noChangeAspect="1"/>
          </p:cNvPicPr>
          <p:nvPr/>
        </p:nvPicPr>
        <p:blipFill>
          <a:blip r:embed="rId3"/>
          <a:stretch>
            <a:fillRect/>
          </a:stretch>
        </p:blipFill>
        <p:spPr>
          <a:xfrm>
            <a:off x="1744289" y="3956975"/>
            <a:ext cx="2660867" cy="353685"/>
          </a:xfrm>
          <a:prstGeom prst="rect">
            <a:avLst/>
          </a:prstGeom>
        </p:spPr>
      </p:pic>
      <p:pic>
        <p:nvPicPr>
          <p:cNvPr id="6" name="Picture 5">
            <a:extLst>
              <a:ext uri="{FF2B5EF4-FFF2-40B4-BE49-F238E27FC236}">
                <a16:creationId xmlns:a16="http://schemas.microsoft.com/office/drawing/2014/main" id="{885B7917-6158-4CAD-A4A0-B83DE3FEC587}"/>
              </a:ext>
            </a:extLst>
          </p:cNvPr>
          <p:cNvPicPr>
            <a:picLocks noChangeAspect="1"/>
          </p:cNvPicPr>
          <p:nvPr/>
        </p:nvPicPr>
        <p:blipFill rotWithShape="1">
          <a:blip r:embed="rId4"/>
          <a:srcRect l="9288" r="74952" b="9640"/>
          <a:stretch/>
        </p:blipFill>
        <p:spPr>
          <a:xfrm>
            <a:off x="9090860" y="1970687"/>
            <a:ext cx="1167688" cy="3820512"/>
          </a:xfrm>
          <a:prstGeom prst="rect">
            <a:avLst/>
          </a:prstGeom>
        </p:spPr>
      </p:pic>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4"/>
          <a:srcRect l="31566" r="37226" b="9640"/>
          <a:stretch/>
        </p:blipFill>
        <p:spPr>
          <a:xfrm>
            <a:off x="6222123" y="1970687"/>
            <a:ext cx="2312275" cy="3820512"/>
          </a:xfrm>
          <a:prstGeom prst="rect">
            <a:avLst/>
          </a:prstGeom>
        </p:spPr>
      </p:pic>
      <p:sp>
        <p:nvSpPr>
          <p:cNvPr id="8" name="Rectangle 7">
            <a:extLst>
              <a:ext uri="{FF2B5EF4-FFF2-40B4-BE49-F238E27FC236}">
                <a16:creationId xmlns:a16="http://schemas.microsoft.com/office/drawing/2014/main" id="{9F02A3A0-3F80-4951-A746-114509726875}"/>
              </a:ext>
            </a:extLst>
          </p:cNvPr>
          <p:cNvSpPr/>
          <p:nvPr/>
        </p:nvSpPr>
        <p:spPr>
          <a:xfrm>
            <a:off x="482162" y="6373102"/>
            <a:ext cx="11227676" cy="461665"/>
          </a:xfrm>
          <a:prstGeom prst="rect">
            <a:avLst/>
          </a:prstGeom>
        </p:spPr>
        <p:txBody>
          <a:bodyPr wrap="square">
            <a:spAutoFit/>
          </a:bodyPr>
          <a:lstStyle/>
          <a:p>
            <a:pPr lvl="0" algn="ctr" defTabSz="914400">
              <a:defRPr/>
            </a:pPr>
            <a:r>
              <a:rPr lang="en-GB" sz="1200" dirty="0"/>
              <a:t>Norbert </a:t>
            </a:r>
            <a:r>
              <a:rPr lang="en-GB" sz="1200" dirty="0" err="1"/>
              <a:t>Fuhr</a:t>
            </a:r>
            <a:r>
              <a:rPr lang="en-GB" sz="1200" dirty="0"/>
              <a:t>. </a:t>
            </a:r>
            <a:r>
              <a:rPr lang="en-GB" sz="1200" dirty="0">
                <a:hlinkClick r:id="rId5"/>
              </a:rPr>
              <a:t>Optimum polynomial retrieval functions based on the probability ranking principle</a:t>
            </a:r>
            <a:r>
              <a:rPr lang="en-GB" sz="1200" dirty="0"/>
              <a:t>. ACM TOIS, 1989.</a:t>
            </a:r>
          </a:p>
          <a:p>
            <a:pPr lvl="0" algn="ctr" defTabSz="914400">
              <a:defRPr/>
            </a:pPr>
            <a:r>
              <a:rPr lang="en-GB" sz="1200" dirty="0"/>
              <a:t>David </a:t>
            </a:r>
            <a:r>
              <a:rPr lang="en-GB" sz="1200" dirty="0" err="1"/>
              <a:t>Cossock</a:t>
            </a:r>
            <a:r>
              <a:rPr lang="en-GB" sz="1200" dirty="0"/>
              <a:t> and Tong Zhang. </a:t>
            </a:r>
            <a:r>
              <a:rPr lang="en-GB" sz="1200" dirty="0">
                <a:hlinkClick r:id="rId6"/>
              </a:rPr>
              <a:t>Subset ranking using regression</a:t>
            </a:r>
            <a:r>
              <a:rPr lang="en-GB" sz="1200" dirty="0"/>
              <a:t>. In COLT, 2006.</a:t>
            </a:r>
            <a:endParaRPr kumimoji="0" lang="en-GB" sz="12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B68113D2-C315-4335-978E-EB83AB4DB893}"/>
              </a:ext>
            </a:extLst>
          </p:cNvPr>
          <p:cNvSpPr txBox="1"/>
          <p:nvPr/>
        </p:nvSpPr>
        <p:spPr>
          <a:xfrm>
            <a:off x="10457794"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457793"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3" name="TextBox 12">
            <a:extLst>
              <a:ext uri="{FF2B5EF4-FFF2-40B4-BE49-F238E27FC236}">
                <a16:creationId xmlns:a16="http://schemas.microsoft.com/office/drawing/2014/main" id="{FBACEDF5-BC57-4089-A56E-B83757979446}"/>
              </a:ext>
            </a:extLst>
          </p:cNvPr>
          <p:cNvSpPr txBox="1"/>
          <p:nvPr/>
        </p:nvSpPr>
        <p:spPr>
          <a:xfrm>
            <a:off x="9333117"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4" name="Picture 13">
            <a:extLst>
              <a:ext uri="{FF2B5EF4-FFF2-40B4-BE49-F238E27FC236}">
                <a16:creationId xmlns:a16="http://schemas.microsoft.com/office/drawing/2014/main" id="{C31752E7-D28F-4C4D-BB36-0E2840D11773}"/>
              </a:ext>
            </a:extLst>
          </p:cNvPr>
          <p:cNvPicPr>
            <a:picLocks noChangeAspect="1"/>
          </p:cNvPicPr>
          <p:nvPr/>
        </p:nvPicPr>
        <p:blipFill rotWithShape="1">
          <a:blip r:embed="rId4"/>
          <a:srcRect l="48214" r="37226" b="44657"/>
          <a:stretch/>
        </p:blipFill>
        <p:spPr>
          <a:xfrm>
            <a:off x="9155018" y="1970687"/>
            <a:ext cx="1078774" cy="2339973"/>
          </a:xfrm>
          <a:prstGeom prst="rect">
            <a:avLst/>
          </a:prstGeom>
        </p:spPr>
      </p:pic>
    </p:spTree>
    <p:extLst>
      <p:ext uri="{BB962C8B-B14F-4D97-AF65-F5344CB8AC3E}">
        <p14:creationId xmlns:p14="http://schemas.microsoft.com/office/powerpoint/2010/main" val="591194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4234592"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Classification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a:t>
                </a:r>
                <a:r>
                  <a:rPr lang="en-GB" i="1" u="sng" dirty="0"/>
                  <a:t>class</a:t>
                </a:r>
                <a:r>
                  <a:rPr lang="en-GB" dirty="0"/>
                  <a:t>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cross-entropy with softmax</a:t>
                </a:r>
                <a:r>
                  <a:rPr lang="en-GB" dirty="0"/>
                  <a:t> </a:t>
                </a:r>
                <a:r>
                  <a:rPr lang="it-IT" dirty="0"/>
                  <a:t>over categorical labels </a:t>
                </a:r>
                <a14:m>
                  <m:oMath xmlns:m="http://schemas.openxmlformats.org/officeDocument/2006/math">
                    <m:r>
                      <a:rPr lang="en-US" i="1">
                        <a:latin typeface="Cambria Math" panose="02040503050406030204" pitchFamily="18" charset="0"/>
                      </a:rPr>
                      <m:t>𝑌</m:t>
                    </m:r>
                  </m:oMath>
                </a14:m>
                <a:r>
                  <a:rPr lang="it-IT" dirty="0"/>
                  <a:t> [Li et al., 2008],</a:t>
                </a:r>
              </a:p>
              <a:p>
                <a:pPr>
                  <a:spcBef>
                    <a:spcPts val="1200"/>
                  </a:spcBef>
                </a:pPr>
                <a:endParaRPr lang="en-GB" dirty="0"/>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sub>
                    </m:sSub>
                  </m:oMath>
                </a14:m>
                <a:r>
                  <a:rPr lang="en-GB" dirty="0"/>
                  <a:t> is the model’s score for label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4234592" cy="3179379"/>
              </a:xfrm>
              <a:blipFill>
                <a:blip r:embed="rId2"/>
                <a:stretch>
                  <a:fillRect l="-1151"/>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31566" r="37226" b="9640"/>
          <a:stretch/>
        </p:blipFill>
        <p:spPr>
          <a:xfrm>
            <a:off x="6222123" y="1970687"/>
            <a:ext cx="2312275"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8949553"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8949552"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5" name="Picture 14">
            <a:extLst>
              <a:ext uri="{FF2B5EF4-FFF2-40B4-BE49-F238E27FC236}">
                <a16:creationId xmlns:a16="http://schemas.microsoft.com/office/drawing/2014/main" id="{6B87DC6D-34EC-4527-A8EB-4752CA94FF8A}"/>
              </a:ext>
            </a:extLst>
          </p:cNvPr>
          <p:cNvPicPr>
            <a:picLocks noChangeAspect="1"/>
          </p:cNvPicPr>
          <p:nvPr/>
        </p:nvPicPr>
        <p:blipFill>
          <a:blip r:embed="rId4"/>
          <a:stretch>
            <a:fillRect/>
          </a:stretch>
        </p:blipFill>
        <p:spPr>
          <a:xfrm>
            <a:off x="1052200" y="4001740"/>
            <a:ext cx="4423601" cy="616206"/>
          </a:xfrm>
          <a:prstGeom prst="rect">
            <a:avLst/>
          </a:prstGeom>
        </p:spPr>
      </p:pic>
      <p:sp>
        <p:nvSpPr>
          <p:cNvPr id="16" name="Rectangle 15">
            <a:extLst>
              <a:ext uri="{FF2B5EF4-FFF2-40B4-BE49-F238E27FC236}">
                <a16:creationId xmlns:a16="http://schemas.microsoft.com/office/drawing/2014/main" id="{ED4A810A-A735-4B47-B2BE-94C260E8336B}"/>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Ping Li, </a:t>
            </a:r>
            <a:r>
              <a:rPr lang="en-GB" sz="1200" dirty="0" err="1"/>
              <a:t>Qiang</a:t>
            </a:r>
            <a:r>
              <a:rPr lang="en-GB" sz="1200" dirty="0"/>
              <a:t> Wu, and Christopher J Burges. </a:t>
            </a:r>
            <a:r>
              <a:rPr lang="en-GB" sz="1200" dirty="0">
                <a:hlinkClick r:id="rId5"/>
              </a:rPr>
              <a:t>Mcrank: Learning to rank using multiple classification and gradient boosting</a:t>
            </a:r>
            <a:r>
              <a:rPr lang="en-GB" sz="1200" dirty="0"/>
              <a:t>. In NIPS, 2008.</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2974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D60F-CBBA-47A0-82B5-1D618753E0F1}"/>
              </a:ext>
            </a:extLst>
          </p:cNvPr>
          <p:cNvSpPr>
            <a:spLocks noGrp="1"/>
          </p:cNvSpPr>
          <p:nvPr>
            <p:ph type="title"/>
          </p:nvPr>
        </p:nvSpPr>
        <p:spPr>
          <a:xfrm>
            <a:off x="1146705" y="609601"/>
            <a:ext cx="3908771" cy="1639884"/>
          </a:xfrm>
        </p:spPr>
        <p:txBody>
          <a:bodyPr>
            <a:normAutofit/>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32A6B6-489E-42C6-8CAB-D9BE78BF24D9}"/>
                  </a:ext>
                </a:extLst>
              </p:cNvPr>
              <p:cNvSpPr>
                <a:spLocks noGrp="1"/>
              </p:cNvSpPr>
              <p:nvPr>
                <p:ph idx="1"/>
              </p:nvPr>
            </p:nvSpPr>
            <p:spPr>
              <a:xfrm>
                <a:off x="6216869" y="1950396"/>
                <a:ext cx="5475890" cy="3709425"/>
              </a:xfrm>
            </p:spPr>
            <p:txBody>
              <a:bodyPr>
                <a:normAutofit/>
              </a:bodyPr>
              <a:lstStyle/>
              <a:p>
                <a:pPr marL="0" indent="0">
                  <a:buNone/>
                </a:pPr>
                <a:r>
                  <a:rPr lang="en-GB" sz="1600" dirty="0"/>
                  <a:t>Pairwise loss generally has the following form </a:t>
                </a:r>
                <a:r>
                  <a:rPr lang="en-GB" sz="1200" dirty="0"/>
                  <a:t>[Chen et al., 2009]</a:t>
                </a:r>
                <a:r>
                  <a:rPr lang="en-GB" sz="1600" dirty="0"/>
                  <a:t>,</a:t>
                </a:r>
              </a:p>
              <a:p>
                <a:pPr marL="0" indent="0">
                  <a:buNone/>
                </a:pPr>
                <a:endParaRPr lang="en-US" sz="1600" dirty="0"/>
              </a:p>
              <a:p>
                <a:pPr marL="0" indent="0">
                  <a:buNone/>
                </a:pPr>
                <a:endParaRPr lang="en-US" sz="1600" dirty="0"/>
              </a:p>
              <a:p>
                <a:pPr marL="0" indent="0">
                  <a:buNone/>
                </a:pPr>
                <a:r>
                  <a:rPr lang="en-GB" sz="1600" dirty="0"/>
                  <a:t>where, </a:t>
                </a:r>
                <a14:m>
                  <m:oMath xmlns:m="http://schemas.openxmlformats.org/officeDocument/2006/math">
                    <m:r>
                      <a:rPr lang="en-GB" sz="1600" i="1" smtClean="0">
                        <a:latin typeface="Cambria Math" panose="02040503050406030204" pitchFamily="18" charset="0"/>
                        <a:ea typeface="Cambria Math" panose="02040503050406030204" pitchFamily="18" charset="0"/>
                      </a:rPr>
                      <m:t>𝜙</m:t>
                    </m:r>
                  </m:oMath>
                </a14:m>
                <a:r>
                  <a:rPr lang="el-GR" sz="1600" dirty="0"/>
                  <a:t> </a:t>
                </a:r>
                <a:r>
                  <a:rPr lang="en-GB" sz="1600" dirty="0"/>
                  <a:t>can be,</a:t>
                </a:r>
              </a:p>
              <a:p>
                <a:r>
                  <a:rPr lang="en-GB" sz="1600" dirty="0"/>
                  <a:t>Hinge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𝑧</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𝑚𝑎𝑥</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 1−</m:t>
                        </m:r>
                        <m:r>
                          <a:rPr lang="en-US" sz="1600" b="0" i="1" smtClean="0">
                            <a:latin typeface="Cambria Math" panose="02040503050406030204" pitchFamily="18" charset="0"/>
                            <a:ea typeface="Cambria Math" panose="02040503050406030204" pitchFamily="18" charset="0"/>
                          </a:rPr>
                          <m:t>𝑧</m:t>
                        </m:r>
                      </m:e>
                    </m:d>
                    <m:r>
                      <a:rPr lang="en-GB" sz="1600" i="1">
                        <a:latin typeface="Cambria Math" panose="02040503050406030204" pitchFamily="18" charset="0"/>
                        <a:ea typeface="Cambria Math" panose="02040503050406030204" pitchFamily="18" charset="0"/>
                      </a:rPr>
                      <m:t> </m:t>
                    </m:r>
                  </m:oMath>
                </a14:m>
                <a:r>
                  <a:rPr lang="en-US" sz="1600" dirty="0">
                    <a:ea typeface="Cambria Math" panose="02040503050406030204" pitchFamily="18" charset="0"/>
                  </a:rPr>
                  <a:t> </a:t>
                </a:r>
                <a:r>
                  <a:rPr lang="en-GB" sz="1200" dirty="0"/>
                  <a:t>[</a:t>
                </a:r>
                <a:r>
                  <a:rPr lang="en-GB" sz="1200" dirty="0" err="1"/>
                  <a:t>Herbrich</a:t>
                </a:r>
                <a:r>
                  <a:rPr lang="en-GB" sz="1200" dirty="0"/>
                  <a:t> et al., 2000]</a:t>
                </a:r>
                <a:endParaRPr lang="en-GB" sz="1600" dirty="0"/>
              </a:p>
              <a:p>
                <a:r>
                  <a:rPr lang="en-GB" sz="1600" dirty="0"/>
                  <a:t>Exponential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𝑒</m:t>
                        </m:r>
                      </m:e>
                      <m: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𝑧</m:t>
                        </m:r>
                      </m:sup>
                    </m:sSup>
                  </m:oMath>
                </a14:m>
                <a:r>
                  <a:rPr lang="en-GB" sz="1600" dirty="0"/>
                  <a:t> </a:t>
                </a:r>
                <a:r>
                  <a:rPr lang="en-GB" sz="1200" dirty="0"/>
                  <a:t>[Freund et al., 2003]</a:t>
                </a:r>
                <a:endParaRPr lang="en-GB" sz="1600" dirty="0"/>
              </a:p>
              <a:p>
                <a:r>
                  <a:rPr lang="en-GB" sz="1600" dirty="0"/>
                  <a:t>Logistic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𝑙𝑜𝑔</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1+</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𝑧</m:t>
                            </m:r>
                          </m:sup>
                        </m:sSup>
                      </m:e>
                    </m:d>
                    <m:r>
                      <a:rPr lang="en-US" sz="1600" i="1">
                        <a:latin typeface="Cambria Math" panose="02040503050406030204" pitchFamily="18" charset="0"/>
                        <a:ea typeface="Cambria Math" panose="02040503050406030204" pitchFamily="18" charset="0"/>
                      </a:rPr>
                      <m:t> </m:t>
                    </m:r>
                  </m:oMath>
                </a14:m>
                <a:r>
                  <a:rPr lang="en-GB" sz="1600" dirty="0"/>
                  <a:t> </a:t>
                </a:r>
                <a:r>
                  <a:rPr lang="en-GB" sz="1200" dirty="0"/>
                  <a:t>[Burges et al., 2005]</a:t>
                </a:r>
                <a:endParaRPr lang="en-GB" sz="1600" dirty="0"/>
              </a:p>
              <a:p>
                <a:r>
                  <a:rPr lang="en-GB" sz="1600" dirty="0"/>
                  <a:t>Others…</a:t>
                </a:r>
              </a:p>
            </p:txBody>
          </p:sp>
        </mc:Choice>
        <mc:Fallback xmlns="">
          <p:sp>
            <p:nvSpPr>
              <p:cNvPr id="3" name="Content Placeholder 2">
                <a:extLst>
                  <a:ext uri="{FF2B5EF4-FFF2-40B4-BE49-F238E27FC236}">
                    <a16:creationId xmlns:a16="http://schemas.microsoft.com/office/drawing/2014/main" id="{D732A6B6-489E-42C6-8CAB-D9BE78BF24D9}"/>
                  </a:ext>
                </a:extLst>
              </p:cNvPr>
              <p:cNvSpPr>
                <a:spLocks noGrp="1" noRot="1" noChangeAspect="1" noMove="1" noResize="1" noEditPoints="1" noAdjustHandles="1" noChangeArrowheads="1" noChangeShapeType="1" noTextEdit="1"/>
              </p:cNvSpPr>
              <p:nvPr>
                <p:ph idx="1"/>
              </p:nvPr>
            </p:nvSpPr>
            <p:spPr>
              <a:xfrm>
                <a:off x="6216869" y="1950396"/>
                <a:ext cx="5475890" cy="3709425"/>
              </a:xfrm>
              <a:blipFill>
                <a:blip r:embed="rId2"/>
                <a:stretch>
                  <a:fillRect l="-668" t="-131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2A34AB34-B869-45C7-B558-CAECC0A7B56C}"/>
                  </a:ext>
                </a:extLst>
              </p:cNvPr>
              <p:cNvSpPr>
                <a:spLocks noGrp="1"/>
              </p:cNvSpPr>
              <p:nvPr>
                <p:ph type="body" sz="half" idx="2"/>
              </p:nvPr>
            </p:nvSpPr>
            <p:spPr>
              <a:xfrm>
                <a:off x="1146704" y="2454166"/>
                <a:ext cx="4702303" cy="3205655"/>
              </a:xfrm>
            </p:spPr>
            <p:txBody>
              <a:bodyPr>
                <a:noAutofit/>
              </a:bodyPr>
              <a:lstStyle/>
              <a:p>
                <a:pPr>
                  <a:spcBef>
                    <a:spcPts val="3000"/>
                  </a:spcBef>
                </a:pPr>
                <a:r>
                  <a:rPr lang="en-GB" dirty="0"/>
                  <a:t>Pairwise loss minimizes the average number of inversions in ranking—i.e.,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w.r.t. </a:t>
                </a:r>
                <a14:m>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 </m:t>
                    </m:r>
                  </m:oMath>
                </a14:m>
                <a:r>
                  <a:rPr lang="en-GB" dirty="0"/>
                  <a:t>but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is ranked higher than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oMath>
                </a14:m>
                <a:endParaRPr lang="en-GB" dirty="0"/>
              </a:p>
              <a:p>
                <a:pPr>
                  <a:spcBef>
                    <a:spcPts val="18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e>
                    </m:d>
                  </m:oMath>
                </a14:m>
                <a:r>
                  <a:rPr lang="en-GB" dirty="0"/>
                  <a:t>, predict the more relevant document</a:t>
                </a:r>
              </a:p>
              <a:p>
                <a:pPr>
                  <a:spcBef>
                    <a:spcPts val="1800"/>
                  </a:spcBef>
                </a:pPr>
                <a:r>
                  <a:rPr lang="en-GB" dirty="0"/>
                  <a:t>For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GB" i="1" smtClean="0">
                            <a:latin typeface="Cambria Math" panose="02040503050406030204" pitchFamily="18" charset="0"/>
                          </a:rPr>
                          <m:t> </m:t>
                        </m:r>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𝑗</m:t>
                            </m:r>
                          </m:sub>
                        </m:sSub>
                      </m:e>
                    </m:d>
                  </m:oMath>
                </a14:m>
                <a:r>
                  <a:rPr lang="en-GB" dirty="0"/>
                  <a:t>,</a:t>
                </a:r>
              </a:p>
              <a:p>
                <a:pPr lvl="1">
                  <a:spcBef>
                    <a:spcPts val="600"/>
                  </a:spcBef>
                </a:pPr>
                <a:r>
                  <a:rPr lang="en-GB" dirty="0"/>
                  <a:t>Feature vectors: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GB"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oMath>
                </a14:m>
                <a:endParaRPr lang="en-US" dirty="0"/>
              </a:p>
              <a:p>
                <a:pPr lvl="1">
                  <a:spcBef>
                    <a:spcPts val="600"/>
                  </a:spcBef>
                </a:pPr>
                <a:r>
                  <a:rPr lang="en-GB" dirty="0"/>
                  <a:t>Model scores: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𝑖</m:t>
                            </m:r>
                          </m:sub>
                        </m:sSub>
                      </m:e>
                    </m:d>
                  </m:oMath>
                </a14:m>
                <a:r>
                  <a:rPr lang="en-GB" dirty="0"/>
                  <a:t> and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e>
                    </m:d>
                  </m:oMath>
                </a14:m>
                <a:endParaRPr lang="en-GB" dirty="0"/>
              </a:p>
            </p:txBody>
          </p:sp>
        </mc:Choice>
        <mc:Fallback xmlns="">
          <p:sp>
            <p:nvSpPr>
              <p:cNvPr id="4" name="Text Placeholder 3">
                <a:extLst>
                  <a:ext uri="{FF2B5EF4-FFF2-40B4-BE49-F238E27FC236}">
                    <a16:creationId xmlns:a16="http://schemas.microsoft.com/office/drawing/2014/main" id="{2A34AB34-B869-45C7-B558-CAECC0A7B56C}"/>
                  </a:ext>
                </a:extLst>
              </p:cNvPr>
              <p:cNvSpPr>
                <a:spLocks noGrp="1" noRot="1" noChangeAspect="1" noMove="1" noResize="1" noEditPoints="1" noAdjustHandles="1" noChangeArrowheads="1" noChangeShapeType="1" noTextEdit="1"/>
              </p:cNvSpPr>
              <p:nvPr>
                <p:ph type="body" sz="half" idx="2"/>
              </p:nvPr>
            </p:nvSpPr>
            <p:spPr>
              <a:xfrm>
                <a:off x="1146704" y="2454166"/>
                <a:ext cx="4702303" cy="3205655"/>
              </a:xfrm>
              <a:blipFill>
                <a:blip r:embed="rId3"/>
                <a:stretch>
                  <a:fillRect l="-649"/>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99F9902F-7D58-4FC5-A644-F0428887B0D4}"/>
              </a:ext>
            </a:extLst>
          </p:cNvPr>
          <p:cNvSpPr/>
          <p:nvPr/>
        </p:nvSpPr>
        <p:spPr>
          <a:xfrm>
            <a:off x="482162" y="6005239"/>
            <a:ext cx="11227676" cy="830997"/>
          </a:xfrm>
          <a:prstGeom prst="rect">
            <a:avLst/>
          </a:prstGeom>
        </p:spPr>
        <p:txBody>
          <a:bodyPr wrap="square">
            <a:spAutoFit/>
          </a:bodyPr>
          <a:lstStyle/>
          <a:p>
            <a:pPr lvl="0" algn="ctr" defTabSz="914400">
              <a:defRPr/>
            </a:pPr>
            <a:r>
              <a:rPr lang="en-GB" sz="1200" dirty="0"/>
              <a:t>Wei Chen, Tie-Yan Liu, </a:t>
            </a:r>
            <a:r>
              <a:rPr lang="en-GB" sz="1200" dirty="0" err="1"/>
              <a:t>Yanyan</a:t>
            </a:r>
            <a:r>
              <a:rPr lang="en-GB" sz="1200" dirty="0"/>
              <a:t> Lan, </a:t>
            </a:r>
            <a:r>
              <a:rPr lang="en-GB" sz="1200" dirty="0" err="1"/>
              <a:t>Zhi</a:t>
            </a:r>
            <a:r>
              <a:rPr lang="en-GB" sz="1200" dirty="0"/>
              <a:t>-Ming Ma, and Hang Li. </a:t>
            </a:r>
            <a:r>
              <a:rPr lang="en-GB" sz="1200" dirty="0">
                <a:hlinkClick r:id="rId4"/>
              </a:rPr>
              <a:t>Ranking measures and loss functions in learning to rank</a:t>
            </a:r>
            <a:r>
              <a:rPr lang="en-GB" sz="1200" dirty="0"/>
              <a:t>. In NIPS, 2009.</a:t>
            </a:r>
          </a:p>
          <a:p>
            <a:pPr lvl="0" algn="ctr" defTabSz="914400">
              <a:defRPr/>
            </a:pPr>
            <a:r>
              <a:rPr lang="en-GB" sz="1200" dirty="0"/>
              <a:t>Ralf </a:t>
            </a:r>
            <a:r>
              <a:rPr lang="en-GB" sz="1200" dirty="0" err="1"/>
              <a:t>Herbrich</a:t>
            </a:r>
            <a:r>
              <a:rPr lang="en-GB" sz="1200" dirty="0"/>
              <a:t>, Thore Graepel, and Klaus </a:t>
            </a:r>
            <a:r>
              <a:rPr lang="en-GB" sz="1200" dirty="0" err="1"/>
              <a:t>Obermayer</a:t>
            </a:r>
            <a:r>
              <a:rPr lang="en-GB" sz="1200" dirty="0"/>
              <a:t>. </a:t>
            </a:r>
            <a:r>
              <a:rPr lang="en-GB" sz="1200" dirty="0">
                <a:hlinkClick r:id="rId5"/>
              </a:rPr>
              <a:t>Large margin rank boundaries for ordinal regression</a:t>
            </a:r>
            <a:r>
              <a:rPr lang="en-GB" sz="1200" dirty="0"/>
              <a:t>. 2000.</a:t>
            </a:r>
          </a:p>
          <a:p>
            <a:pPr lvl="0" algn="ctr" defTabSz="914400">
              <a:defRPr/>
            </a:pPr>
            <a:r>
              <a:rPr lang="en-GB" sz="1200" dirty="0" err="1"/>
              <a:t>Yoav</a:t>
            </a:r>
            <a:r>
              <a:rPr lang="en-GB" sz="1200" dirty="0"/>
              <a:t> Freund, Raj </a:t>
            </a:r>
            <a:r>
              <a:rPr lang="en-GB" sz="1200" dirty="0" err="1"/>
              <a:t>Iyer</a:t>
            </a:r>
            <a:r>
              <a:rPr lang="en-GB" sz="1200" dirty="0"/>
              <a:t>, Robert E Schapire, and Yoram Singer. </a:t>
            </a:r>
            <a:r>
              <a:rPr lang="en-GB" sz="1200" dirty="0">
                <a:hlinkClick r:id="rId6"/>
              </a:rPr>
              <a:t>An efficient boosting algorithm for combining preferences</a:t>
            </a:r>
            <a:r>
              <a:rPr lang="en-GB" sz="1200" dirty="0"/>
              <a:t>. In JMLR, 2003.</a:t>
            </a:r>
          </a:p>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7"/>
              </a:rPr>
              <a:t>Learning to rank using gradient descent</a:t>
            </a:r>
            <a:r>
              <a:rPr lang="en-GB" sz="1200" dirty="0"/>
              <a:t>. In ICML, 2005.</a:t>
            </a:r>
            <a:endParaRPr kumimoji="0" lang="en-GB" sz="12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20CB3E2A-3D35-4B9C-992A-D47FE2EB3B3F}"/>
              </a:ext>
            </a:extLst>
          </p:cNvPr>
          <p:cNvPicPr>
            <a:picLocks noChangeAspect="1"/>
          </p:cNvPicPr>
          <p:nvPr/>
        </p:nvPicPr>
        <p:blipFill>
          <a:blip r:embed="rId8"/>
          <a:stretch>
            <a:fillRect/>
          </a:stretch>
        </p:blipFill>
        <p:spPr>
          <a:xfrm>
            <a:off x="7696939" y="2344084"/>
            <a:ext cx="2515750" cy="566654"/>
          </a:xfrm>
          <a:prstGeom prst="rect">
            <a:avLst/>
          </a:prstGeom>
        </p:spPr>
      </p:pic>
    </p:spTree>
    <p:extLst>
      <p:ext uri="{BB962C8B-B14F-4D97-AF65-F5344CB8AC3E}">
        <p14:creationId xmlns:p14="http://schemas.microsoft.com/office/powerpoint/2010/main" val="3180304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6898965" cy="3526221"/>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RankNet loss</a:t>
                </a:r>
              </a:p>
              <a:p>
                <a:pPr>
                  <a:spcBef>
                    <a:spcPts val="1200"/>
                  </a:spcBef>
                </a:pPr>
                <a:r>
                  <a:rPr lang="en-GB" dirty="0"/>
                  <a:t>Pairwise loss function proposed by Burges et al. </a:t>
                </a:r>
                <a:r>
                  <a:rPr lang="en-GB" sz="1200" dirty="0"/>
                  <a:t>[2005]</a:t>
                </a:r>
                <a:r>
                  <a:rPr lang="en-GB" dirty="0"/>
                  <a:t>—an industry favourite </a:t>
                </a:r>
                <a:r>
                  <a:rPr lang="en-GB" sz="1200" dirty="0"/>
                  <a:t>[Burges, 2015]</a:t>
                </a:r>
                <a:endParaRPr lang="en-GB" dirty="0"/>
              </a:p>
              <a:p>
                <a:pPr>
                  <a:spcBef>
                    <a:spcPts val="1200"/>
                  </a:spcBef>
                </a:pPr>
                <a:r>
                  <a:rPr lang="en-GB" dirty="0"/>
                  <a:t>Predicted probabilities: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rPr>
                                  <m:t>𝑖</m:t>
                                </m:r>
                              </m:sub>
                              <m:sup/>
                            </m:sSubSup>
                          </m:sup>
                        </m:sSup>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rPr>
                                  <m:t>𝑖</m:t>
                                </m:r>
                              </m:sub>
                              <m:sup/>
                            </m:sSubSup>
                          </m:sup>
                        </m:sSup>
                        <m:r>
                          <a:rPr lang="en-US" b="0" i="1" smtClean="0">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up/>
                            </m:sSubSup>
                          </m:sup>
                        </m:sSup>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rPr>
                          <m:t>1</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Sub>
                              </m:e>
                            </m:d>
                            <m:r>
                              <a:rPr lang="en-US" i="1" smtClean="0">
                                <a:latin typeface="Cambria Math" panose="02040503050406030204" pitchFamily="18" charset="0"/>
                                <a:ea typeface="Cambria Math" panose="02040503050406030204" pitchFamily="18" charset="0"/>
                              </a:rPr>
                              <m:t> </m:t>
                            </m:r>
                          </m:sup>
                        </m:sSup>
                      </m:den>
                    </m:f>
                  </m:oMath>
                </a14:m>
                <a:endParaRPr lang="en-GB" b="0" dirty="0"/>
              </a:p>
              <a:p>
                <a:pPr>
                  <a:spcBef>
                    <a:spcPts val="1200"/>
                  </a:spcBef>
                </a:pPr>
                <a:r>
                  <a:rPr lang="en-US" dirty="0"/>
                  <a:t>Des</a:t>
                </a:r>
                <a:r>
                  <a:rPr lang="en-GB" dirty="0" err="1"/>
                  <a:t>ired</a:t>
                </a:r>
                <a:r>
                  <a:rPr lang="en-GB" dirty="0"/>
                  <a:t> probabilities: </a:t>
                </a:r>
                <a14:m>
                  <m:oMath xmlns:m="http://schemas.openxmlformats.org/officeDocument/2006/math">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𝑖𝑗</m:t>
                        </m:r>
                      </m:sub>
                    </m:sSub>
                    <m:r>
                      <a:rPr lang="en-US" b="0" i="1" smtClean="0">
                        <a:latin typeface="Cambria Math" panose="02040503050406030204" pitchFamily="18" charset="0"/>
                      </a:rPr>
                      <m:t>=1</m:t>
                    </m:r>
                  </m:oMath>
                </a14:m>
                <a:r>
                  <a:rPr lang="en-US" b="0"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i="1">
                        <a:latin typeface="Cambria Math" panose="02040503050406030204" pitchFamily="18" charset="0"/>
                      </a:rPr>
                      <m:t>=</m:t>
                    </m:r>
                    <m:r>
                      <a:rPr lang="en-US" b="0" i="1" smtClean="0">
                        <a:latin typeface="Cambria Math" panose="02040503050406030204" pitchFamily="18" charset="0"/>
                      </a:rPr>
                      <m:t>0</m:t>
                    </m:r>
                  </m:oMath>
                </a14:m>
                <a:endParaRPr lang="en-US" b="0" dirty="0"/>
              </a:p>
              <a:p>
                <a:pPr>
                  <a:spcBef>
                    <a:spcPts val="1200"/>
                  </a:spcBef>
                </a:pPr>
                <a:r>
                  <a:rPr lang="en-US" dirty="0"/>
                  <a:t>Computing cross-entropy between </a:t>
                </a:r>
                <a14:m>
                  <m:oMath xmlns:m="http://schemas.openxmlformats.org/officeDocument/2006/math">
                    <m:r>
                      <a:rPr lang="en-US" i="1">
                        <a:latin typeface="Cambria Math" panose="02040503050406030204" pitchFamily="18" charset="0"/>
                      </a:rPr>
                      <m:t>𝑝</m:t>
                    </m:r>
                  </m:oMath>
                </a14:m>
                <a:r>
                  <a:rPr lang="en-US" b="0" dirty="0"/>
                  <a:t> and </a:t>
                </a:r>
                <a14:m>
                  <m:oMath xmlns:m="http://schemas.openxmlformats.org/officeDocument/2006/math">
                    <m:acc>
                      <m:accPr>
                        <m:chr m:val="̅"/>
                        <m:ctrlPr>
                          <a:rPr lang="en-GB" i="1">
                            <a:latin typeface="Cambria Math" panose="02040503050406030204" pitchFamily="18" charset="0"/>
                          </a:rPr>
                        </m:ctrlPr>
                      </m:accPr>
                      <m:e>
                        <m:r>
                          <a:rPr lang="en-US" i="1">
                            <a:latin typeface="Cambria Math" panose="02040503050406030204" pitchFamily="18" charset="0"/>
                          </a:rPr>
                          <m:t>𝑝</m:t>
                        </m:r>
                      </m:e>
                    </m:acc>
                  </m:oMath>
                </a14:m>
                <a:endParaRPr lang="en-US" i="1" dirty="0">
                  <a:latin typeface="Cambria Math" panose="02040503050406030204" pitchFamily="18" charset="0"/>
                </a:endParaRPr>
              </a:p>
              <a:p>
                <a:pPr>
                  <a:spcBef>
                    <a:spcPts val="1200"/>
                  </a:spcBef>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rPr>
                            <m:t>𝑅𝑎𝑛𝑘𝑁𝑒𝑡</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𝑗</m:t>
                                      </m:r>
                                    </m:sub>
                                  </m:sSub>
                                </m:e>
                              </m:d>
                              <m:r>
                                <a:rPr lang="en-US" i="1">
                                  <a:latin typeface="Cambria Math" panose="02040503050406030204" pitchFamily="18" charset="0"/>
                                  <a:ea typeface="Cambria Math" panose="02040503050406030204" pitchFamily="18" charset="0"/>
                                </a:rPr>
                                <m:t> </m:t>
                              </m:r>
                            </m:sup>
                          </m:sSup>
                        </m:e>
                      </m:d>
                    </m:oMath>
                  </m:oMathPara>
                </a14:m>
                <a:endParaRPr lang="en-US"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6898965" cy="3526221"/>
              </a:xfrm>
              <a:blipFill>
                <a:blip r:embed="rId2"/>
                <a:stretch>
                  <a:fillRect l="-707"/>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70008" r="-648" b="9640"/>
          <a:stretch/>
        </p:blipFill>
        <p:spPr>
          <a:xfrm>
            <a:off x="8635026" y="1970687"/>
            <a:ext cx="2270234"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10930756" y="2296239"/>
            <a:ext cx="1208693" cy="646331"/>
          </a:xfrm>
          <a:prstGeom prst="rect">
            <a:avLst/>
          </a:prstGeom>
          <a:noFill/>
        </p:spPr>
        <p:txBody>
          <a:bodyPr wrap="square" rtlCol="0">
            <a:spAutoFit/>
          </a:bodyPr>
          <a:lstStyle/>
          <a:p>
            <a:r>
              <a:rPr lang="en-US" dirty="0">
                <a:latin typeface="+mj-lt"/>
              </a:rPr>
              <a:t>pairwise preference</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930756" y="3557481"/>
            <a:ext cx="1150887" cy="369332"/>
          </a:xfrm>
          <a:prstGeom prst="rect">
            <a:avLst/>
          </a:prstGeom>
          <a:noFill/>
        </p:spPr>
        <p:txBody>
          <a:bodyPr wrap="square" rtlCol="0">
            <a:spAutoFit/>
          </a:bodyPr>
          <a:lstStyle/>
          <a:p>
            <a:r>
              <a:rPr lang="en-US" dirty="0">
                <a:latin typeface="+mj-lt"/>
              </a:rPr>
              <a:t>score</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8818182"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10010810"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6" name="Rectangle 15">
            <a:extLst>
              <a:ext uri="{FF2B5EF4-FFF2-40B4-BE49-F238E27FC236}">
                <a16:creationId xmlns:a16="http://schemas.microsoft.com/office/drawing/2014/main" id="{ED4A810A-A735-4B47-B2BE-94C260E8336B}"/>
              </a:ext>
            </a:extLst>
          </p:cNvPr>
          <p:cNvSpPr/>
          <p:nvPr/>
        </p:nvSpPr>
        <p:spPr>
          <a:xfrm>
            <a:off x="482162" y="6367847"/>
            <a:ext cx="11227676" cy="461665"/>
          </a:xfrm>
          <a:prstGeom prst="rect">
            <a:avLst/>
          </a:prstGeom>
        </p:spPr>
        <p:txBody>
          <a:bodyPr wrap="square">
            <a:spAutoFit/>
          </a:bodyPr>
          <a:lstStyle/>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4"/>
              </a:rPr>
              <a:t>Learning to rank using gradient descent</a:t>
            </a:r>
            <a:r>
              <a:rPr lang="en-GB" sz="1200" dirty="0"/>
              <a:t>. In ICML, 2005.</a:t>
            </a:r>
          </a:p>
          <a:p>
            <a:pPr lvl="0" algn="ctr" defTabSz="914400">
              <a:defRPr/>
            </a:pPr>
            <a:r>
              <a:rPr lang="en-GB" sz="1200" kern="0" dirty="0">
                <a:solidFill>
                  <a:prstClr val="black"/>
                </a:solidFill>
              </a:rPr>
              <a:t>Chris Burges. </a:t>
            </a:r>
            <a:r>
              <a:rPr lang="en-GB" sz="1200" kern="0" dirty="0" err="1">
                <a:solidFill>
                  <a:prstClr val="black"/>
                </a:solidFill>
              </a:rPr>
              <a:t>RankNet</a:t>
            </a:r>
            <a:r>
              <a:rPr lang="en-GB" sz="1200" kern="0" dirty="0">
                <a:solidFill>
                  <a:prstClr val="black"/>
                </a:solidFill>
              </a:rPr>
              <a:t>: A ranking retrospective. </a:t>
            </a:r>
            <a:r>
              <a:rPr lang="en-GB" sz="1200" kern="0" dirty="0">
                <a:solidFill>
                  <a:prstClr val="black"/>
                </a:solidFill>
                <a:hlinkClick r:id="rId5"/>
              </a:rPr>
              <a:t>https://www.microsoft.com/en-us/research/blog/ranknet-a-ranking-retrospective/</a:t>
            </a:r>
            <a:r>
              <a:rPr lang="en-GB" sz="1200" kern="0" dirty="0">
                <a:solidFill>
                  <a:prstClr val="black"/>
                </a:solidFill>
              </a:rPr>
              <a:t>. 2015.</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4815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a:xfrm>
            <a:off x="838200" y="1165288"/>
            <a:ext cx="10515600" cy="1325563"/>
          </a:xfrm>
        </p:spPr>
        <p:txBody>
          <a:bodyPr>
            <a:normAutofit/>
          </a:bodyPr>
          <a:lstStyle/>
          <a:p>
            <a:r>
              <a:rPr lang="en-US" sz="3600" dirty="0"/>
              <a:t>A generalized cross-entropy loss</a:t>
            </a:r>
            <a:endParaRPr lang="en-GB" sz="360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idx="1"/>
              </p:nvPr>
            </p:nvSpPr>
            <p:spPr>
              <a:xfrm>
                <a:off x="1141412" y="2462308"/>
                <a:ext cx="9905999" cy="4078014"/>
              </a:xfrm>
            </p:spPr>
            <p:txBody>
              <a:bodyPr>
                <a:noAutofit/>
              </a:bodyPr>
              <a:lstStyle/>
              <a:p>
                <a:pPr marL="0" indent="0">
                  <a:spcBef>
                    <a:spcPts val="1200"/>
                  </a:spcBef>
                  <a:buNone/>
                </a:pPr>
                <a:r>
                  <a:rPr lang="en-GB" sz="2000" dirty="0"/>
                  <a:t>An alternative loss function assumes a single relevant document </a:t>
                </a:r>
                <a14:m>
                  <m:oMath xmlns:m="http://schemas.openxmlformats.org/officeDocument/2006/math">
                    <m:sSup>
                      <m:sSupPr>
                        <m:ctrlPr>
                          <a:rPr lang="en-GB" sz="200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oMath>
                </a14:m>
                <a:r>
                  <a:rPr lang="en-GB" sz="2000" dirty="0"/>
                  <a:t> and compares it against the full collection </a:t>
                </a:r>
                <a14:m>
                  <m:oMath xmlns:m="http://schemas.openxmlformats.org/officeDocument/2006/math">
                    <m:r>
                      <a:rPr lang="en-US" sz="2000" b="0" i="1" smtClean="0">
                        <a:latin typeface="Cambria Math" panose="02040503050406030204" pitchFamily="18" charset="0"/>
                      </a:rPr>
                      <m:t>𝐷</m:t>
                    </m:r>
                  </m:oMath>
                </a14:m>
                <a:endParaRPr lang="en-GB" sz="2000" dirty="0"/>
              </a:p>
              <a:p>
                <a:pPr marL="0" indent="0">
                  <a:spcBef>
                    <a:spcPts val="1200"/>
                  </a:spcBef>
                  <a:buNone/>
                </a:pPr>
                <a:r>
                  <a:rPr lang="en-GB" sz="2000" dirty="0"/>
                  <a:t>Predicted probabilities: </a:t>
                </a:r>
                <a14:m>
                  <m:oMath xmlns:m="http://schemas.openxmlformats.org/officeDocument/2006/math">
                    <m:r>
                      <m:rPr>
                        <m:sty m:val="p"/>
                      </m:rPr>
                      <a:rPr lang="en-US" sz="2000" b="0" i="0" smtClean="0">
                        <a:latin typeface="Cambria Math" panose="02040503050406030204" pitchFamily="18" charset="0"/>
                      </a:rPr>
                      <m:t>p</m:t>
                    </m:r>
                    <m:d>
                      <m:dPr>
                        <m:ctrlPr>
                          <a:rPr lang="en-US" sz="2000" b="0" i="1" smtClean="0">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𝑞</m:t>
                        </m:r>
                      </m:e>
                    </m:d>
                    <m:r>
                      <a:rPr lang="en-US" sz="2000" b="0" i="1" smtClean="0">
                        <a:latin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𝑒</m:t>
                            </m:r>
                          </m:e>
                          <m:sup>
                            <m:r>
                              <a:rPr lang="en-US" sz="2000" b="0" i="1" smtClean="0">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𝑞</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𝑑</m:t>
                                    </m:r>
                                  </m:e>
                                  <m:sup>
                                    <m:r>
                                      <a:rPr lang="en-US" sz="2000" b="0" i="1" smtClean="0">
                                        <a:latin typeface="Cambria Math" panose="02040503050406030204" pitchFamily="18" charset="0"/>
                                        <a:ea typeface="Cambria Math" panose="02040503050406030204" pitchFamily="18" charset="0"/>
                                      </a:rPr>
                                      <m:t>+</m:t>
                                    </m:r>
                                  </m:sup>
                                </m:sSup>
                              </m:e>
                            </m:d>
                            <m:r>
                              <a:rPr lang="en-US" sz="2000" b="0" i="1" smtClean="0">
                                <a:latin typeface="Cambria Math" panose="02040503050406030204" pitchFamily="18" charset="0"/>
                                <a:ea typeface="Cambria Math" panose="02040503050406030204" pitchFamily="18" charset="0"/>
                              </a:rPr>
                              <m:t> </m:t>
                            </m:r>
                          </m:sup>
                        </m:sSup>
                      </m:num>
                      <m:den>
                        <m:nary>
                          <m:naryPr>
                            <m:chr m:val="∑"/>
                            <m:limLoc m:val="subSup"/>
                            <m:supHide m:val="on"/>
                            <m:ctrlPr>
                              <a:rPr lang="en-US" sz="2000" b="0" i="1" smtClean="0">
                                <a:latin typeface="Cambria Math" panose="02040503050406030204" pitchFamily="18" charset="0"/>
                                <a:ea typeface="Cambria Math" panose="02040503050406030204" pitchFamily="18" charset="0"/>
                              </a:rPr>
                            </m:ctrlPr>
                          </m:naryPr>
                          <m:sub>
                            <m:r>
                              <m:rPr>
                                <m:brk m:alnAt="9"/>
                              </m:rP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i="1" smtClean="0">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oMath>
                </a14:m>
                <a:endParaRPr lang="en-US" sz="2000" dirty="0"/>
              </a:p>
              <a:p>
                <a:pPr marL="0" indent="0">
                  <a:spcBef>
                    <a:spcPts val="1200"/>
                  </a:spcBef>
                  <a:buNone/>
                </a:pPr>
                <a:r>
                  <a:rPr lang="en-US" sz="2000" dirty="0"/>
                  <a:t>The cross-entropy loss is then given by,</a:t>
                </a:r>
                <a:endParaRPr lang="en-US" sz="2000" i="1" dirty="0">
                  <a:latin typeface="Cambria Math" panose="02040503050406030204" pitchFamily="18" charset="0"/>
                </a:endParaRPr>
              </a:p>
              <a:p>
                <a:pPr marL="0" indent="0">
                  <a:spcBef>
                    <a:spcPts val="1200"/>
                  </a:spcBef>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ℒ</m:t>
                          </m:r>
                        </m:e>
                        <m:sub>
                          <m:r>
                            <a:rPr lang="en-US" sz="2000" b="0" i="1" smtClean="0">
                              <a:latin typeface="Cambria Math" panose="02040503050406030204" pitchFamily="18" charset="0"/>
                            </a:rPr>
                            <m:t>𝐶𝐸</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𝑞</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𝐷</m:t>
                          </m:r>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r>
                            <m:rPr>
                              <m:sty m:val="p"/>
                            </m:rPr>
                            <a:rPr lang="en-US" sz="2000">
                              <a:latin typeface="Cambria Math" panose="02040503050406030204" pitchFamily="18" charset="0"/>
                            </a:rPr>
                            <m:t>p</m:t>
                          </m:r>
                          <m:d>
                            <m:dPr>
                              <m:ctrlPr>
                                <a:rPr lang="en-US" sz="2000" i="1">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i="1">
                                  <a:latin typeface="Cambria Math" panose="02040503050406030204" pitchFamily="18" charset="0"/>
                                </a:rPr>
                                <m:t>𝑞</m:t>
                              </m:r>
                            </m:e>
                          </m:d>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𝑑</m:t>
                                          </m:r>
                                        </m:e>
                                        <m:sup>
                                          <m:r>
                                            <a:rPr lang="en-US" sz="2000" i="1">
                                              <a:latin typeface="Cambria Math" panose="02040503050406030204" pitchFamily="18" charset="0"/>
                                              <a:ea typeface="Cambria Math" panose="02040503050406030204" pitchFamily="18" charset="0"/>
                                            </a:rPr>
                                            <m:t>+</m:t>
                                          </m:r>
                                        </m:sup>
                                      </m:sSup>
                                    </m:e>
                                  </m:d>
                                  <m:r>
                                    <a:rPr lang="en-US" sz="2000" i="1">
                                      <a:latin typeface="Cambria Math" panose="02040503050406030204" pitchFamily="18" charset="0"/>
                                      <a:ea typeface="Cambria Math" panose="02040503050406030204" pitchFamily="18" charset="0"/>
                                    </a:rPr>
                                    <m:t> </m:t>
                                  </m:r>
                                </m:sup>
                              </m:sSup>
                            </m:num>
                            <m:den>
                              <m:nary>
                                <m:naryPr>
                                  <m:chr m:val="∑"/>
                                  <m:limLoc m:val="subSup"/>
                                  <m:supHide m:val="on"/>
                                  <m:ctrlPr>
                                    <a:rPr lang="en-US" sz="2000" i="1">
                                      <a:latin typeface="Cambria Math" panose="02040503050406030204" pitchFamily="18" charset="0"/>
                                      <a:ea typeface="Cambria Math" panose="02040503050406030204" pitchFamily="18" charset="0"/>
                                    </a:rPr>
                                  </m:ctrlPr>
                                </m:naryPr>
                                <m:sub>
                                  <m:r>
                                    <m:rPr>
                                      <m:brk m:alnAt="9"/>
                                    </m:rP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e>
                      </m:d>
                    </m:oMath>
                  </m:oMathPara>
                </a14:m>
                <a:endParaRPr lang="en-US" sz="2000" b="0" dirty="0"/>
              </a:p>
              <a:p>
                <a:pPr marL="0" indent="0">
                  <a:spcBef>
                    <a:spcPts val="1200"/>
                  </a:spcBef>
                  <a:buNone/>
                </a:pPr>
                <a:r>
                  <a:rPr lang="en-GB" sz="2000" dirty="0"/>
                  <a:t>Computing the softmax over the full collection is prohibitively expensive—LTR models typically consider few negative candidates </a:t>
                </a:r>
                <a:r>
                  <a:rPr lang="en-GB" sz="1600" dirty="0"/>
                  <a:t>[Huang et al., 2013, Shen et al., 2014, Mitra et al., 2017]</a:t>
                </a:r>
                <a:endParaRPr lang="en-US" sz="20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idx="1"/>
              </p:nvPr>
            </p:nvSpPr>
            <p:spPr>
              <a:xfrm>
                <a:off x="1141412" y="2462308"/>
                <a:ext cx="9905999" cy="4078014"/>
              </a:xfrm>
              <a:blipFill>
                <a:blip r:embed="rId2"/>
                <a:stretch>
                  <a:fillRect l="-615" t="-1495"/>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191157" y="6178662"/>
            <a:ext cx="11809686" cy="646331"/>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4"/>
              </a:rPr>
              <a:t>A latent semantic model with convolutional-pooling structure for information retrieval</a:t>
            </a:r>
            <a:r>
              <a:rPr lang="en-GB" sz="1200" dirty="0"/>
              <a:t>. In CIKM, 2014.</a:t>
            </a:r>
          </a:p>
          <a:p>
            <a:pPr lvl="0" algn="ctr" defTabSz="914400">
              <a:defRPr/>
            </a:pPr>
            <a:r>
              <a:rPr lang="en-GB" sz="1200" dirty="0"/>
              <a:t>Bhaskar Mitra, Fernando Diaz, and Nick Craswell. </a:t>
            </a:r>
            <a:r>
              <a:rPr lang="en-GB" sz="1200" dirty="0">
                <a:hlinkClick r:id="rId5"/>
              </a:rPr>
              <a:t>Learning to match using local and distributed representations of text for web search</a:t>
            </a:r>
            <a:r>
              <a:rPr lang="en-GB" sz="1200" dirty="0"/>
              <a:t>. In WWW, 2017.</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13373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0F0E35-5541-468A-90DA-7A94364C0A05}"/>
              </a:ext>
            </a:extLst>
          </p:cNvPr>
          <p:cNvSpPr>
            <a:spLocks noGrp="1"/>
          </p:cNvSpPr>
          <p:nvPr>
            <p:ph type="body" sz="half" idx="2"/>
          </p:nvPr>
        </p:nvSpPr>
        <p:spPr>
          <a:xfrm>
            <a:off x="1141411" y="2585544"/>
            <a:ext cx="4723362" cy="3426373"/>
          </a:xfrm>
        </p:spPr>
        <p:txBody>
          <a:bodyPr>
            <a:normAutofit fontScale="92500" lnSpcReduction="20000"/>
          </a:bodyPr>
          <a:lstStyle/>
          <a:p>
            <a:pPr algn="ctr">
              <a:lnSpc>
                <a:spcPct val="130000"/>
              </a:lnSpc>
              <a:spcBef>
                <a:spcPts val="1800"/>
              </a:spcBef>
            </a:pPr>
            <a:r>
              <a:rPr lang="en-GB" sz="2000" dirty="0">
                <a:solidFill>
                  <a:srgbClr val="0070C0"/>
                </a:solidFill>
                <a:latin typeface="Segoe UI" panose="020B0502040204020203" pitchFamily="34" charset="0"/>
                <a:cs typeface="Segoe UI" panose="020B0502040204020203" pitchFamily="34" charset="0"/>
              </a:rPr>
              <a:t>Blue</a:t>
            </a:r>
            <a:r>
              <a:rPr lang="en-GB" sz="2000" dirty="0"/>
              <a:t>: relevant            </a:t>
            </a:r>
            <a:r>
              <a:rPr lang="en-GB" sz="2000" dirty="0" err="1">
                <a:solidFill>
                  <a:schemeClr val="bg1">
                    <a:lumMod val="65000"/>
                  </a:schemeClr>
                </a:solidFill>
                <a:latin typeface="Segoe UI" panose="020B0502040204020203" pitchFamily="34" charset="0"/>
                <a:cs typeface="Segoe UI" panose="020B0502040204020203" pitchFamily="34" charset="0"/>
              </a:rPr>
              <a:t>Gray</a:t>
            </a:r>
            <a:r>
              <a:rPr lang="en-GB" sz="2000" dirty="0"/>
              <a:t>: non-relevant</a:t>
            </a:r>
          </a:p>
          <a:p>
            <a:pPr>
              <a:lnSpc>
                <a:spcPct val="130000"/>
              </a:lnSpc>
              <a:spcBef>
                <a:spcPts val="1800"/>
              </a:spcBef>
            </a:pPr>
            <a:r>
              <a:rPr lang="en-GB" sz="2000" dirty="0"/>
              <a:t>NDCG and ERR higher for left but pairwise errors less for right</a:t>
            </a:r>
          </a:p>
          <a:p>
            <a:pPr>
              <a:lnSpc>
                <a:spcPct val="130000"/>
              </a:lnSpc>
              <a:spcBef>
                <a:spcPts val="1800"/>
              </a:spcBef>
            </a:pPr>
            <a:r>
              <a:rPr lang="en-GB" sz="2000" dirty="0"/>
              <a:t>Due to strong position-based discounting in IR measures, errors at higher ranks are much more problematic than at lower ranks</a:t>
            </a:r>
          </a:p>
          <a:p>
            <a:pPr>
              <a:lnSpc>
                <a:spcPct val="130000"/>
              </a:lnSpc>
              <a:spcBef>
                <a:spcPts val="1800"/>
              </a:spcBef>
            </a:pPr>
            <a:r>
              <a:rPr lang="en-GB" sz="2000" dirty="0"/>
              <a:t>But </a:t>
            </a:r>
            <a:r>
              <a:rPr lang="en-GB" sz="2000" dirty="0" err="1"/>
              <a:t>listwise</a:t>
            </a:r>
            <a:r>
              <a:rPr lang="en-GB" sz="2000" dirty="0"/>
              <a:t> metrics are non-continuous and non-differentiable </a:t>
            </a:r>
          </a:p>
        </p:txBody>
      </p:sp>
      <p:sp>
        <p:nvSpPr>
          <p:cNvPr id="9" name="Title 1">
            <a:extLst>
              <a:ext uri="{FF2B5EF4-FFF2-40B4-BE49-F238E27FC236}">
                <a16:creationId xmlns:a16="http://schemas.microsoft.com/office/drawing/2014/main" id="{5CFC3709-0BF1-41B7-AB56-61D66E5EABAD}"/>
              </a:ext>
            </a:extLst>
          </p:cNvPr>
          <p:cNvSpPr txBox="1">
            <a:spLocks/>
          </p:cNvSpPr>
          <p:nvPr/>
        </p:nvSpPr>
        <p:spPr>
          <a:xfrm>
            <a:off x="1146705" y="609601"/>
            <a:ext cx="3856037" cy="16398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err="1"/>
              <a:t>Listwise</a:t>
            </a:r>
            <a:r>
              <a:rPr lang="en-US" dirty="0"/>
              <a:t> objectives</a:t>
            </a:r>
            <a:endParaRPr lang="en-GB" dirty="0"/>
          </a:p>
        </p:txBody>
      </p:sp>
      <p:pic>
        <p:nvPicPr>
          <p:cNvPr id="11" name="Picture 10">
            <a:extLst>
              <a:ext uri="{FF2B5EF4-FFF2-40B4-BE49-F238E27FC236}">
                <a16:creationId xmlns:a16="http://schemas.microsoft.com/office/drawing/2014/main" id="{97B84C2B-0BC1-4FF1-A62C-2B60DFF36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876" y="2040418"/>
            <a:ext cx="3445162" cy="3541715"/>
          </a:xfrm>
          <a:prstGeom prst="rect">
            <a:avLst/>
          </a:prstGeom>
        </p:spPr>
      </p:pic>
      <p:sp>
        <p:nvSpPr>
          <p:cNvPr id="12" name="Rectangle 11">
            <a:extLst>
              <a:ext uri="{FF2B5EF4-FFF2-40B4-BE49-F238E27FC236}">
                <a16:creationId xmlns:a16="http://schemas.microsoft.com/office/drawing/2014/main" id="{08901852-3F75-443A-9FA3-BC6AFE144924}"/>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Christopher JC Burges. </a:t>
            </a:r>
            <a:r>
              <a:rPr lang="en-GB" sz="1200" dirty="0">
                <a:hlinkClick r:id="rId3"/>
              </a:rPr>
              <a:t>From </a:t>
            </a:r>
            <a:r>
              <a:rPr lang="en-GB" sz="1200" dirty="0" err="1">
                <a:hlinkClick r:id="rId3"/>
              </a:rPr>
              <a:t>ranknet</a:t>
            </a:r>
            <a:r>
              <a:rPr lang="en-GB" sz="1200" dirty="0">
                <a:hlinkClick r:id="rId3"/>
              </a:rPr>
              <a:t> to </a:t>
            </a:r>
            <a:r>
              <a:rPr lang="en-GB" sz="1200" dirty="0" err="1">
                <a:hlinkClick r:id="rId3"/>
              </a:rPr>
              <a:t>lambdarank</a:t>
            </a:r>
            <a:r>
              <a:rPr lang="en-GB" sz="1200" dirty="0">
                <a:hlinkClick r:id="rId3"/>
              </a:rPr>
              <a:t> to </a:t>
            </a:r>
            <a:r>
              <a:rPr lang="en-GB" sz="1200" dirty="0" err="1">
                <a:hlinkClick r:id="rId3"/>
              </a:rPr>
              <a:t>lambdamart</a:t>
            </a:r>
            <a:r>
              <a:rPr lang="en-GB" sz="1200" dirty="0">
                <a:hlinkClick r:id="rId3"/>
              </a:rPr>
              <a:t>: An overview</a:t>
            </a:r>
            <a:r>
              <a:rPr lang="en-GB" sz="1200" dirty="0"/>
              <a:t>. Learning, 2010.</a:t>
            </a:r>
            <a:endParaRPr kumimoji="0" lang="en-GB" sz="1200" b="0" i="0" u="none" strike="noStrike" kern="0" cap="none" spc="0" normalizeH="0" baseline="0" noProof="0" dirty="0">
              <a:ln>
                <a:noFill/>
              </a:ln>
              <a:solidFill>
                <a:prstClr val="black"/>
              </a:solidFill>
              <a:effectLst/>
              <a:uLnTx/>
              <a:uFillTx/>
            </a:endParaRPr>
          </a:p>
        </p:txBody>
      </p:sp>
      <p:sp>
        <p:nvSpPr>
          <p:cNvPr id="13" name="Rectangle 12">
            <a:extLst>
              <a:ext uri="{FF2B5EF4-FFF2-40B4-BE49-F238E27FC236}">
                <a16:creationId xmlns:a16="http://schemas.microsoft.com/office/drawing/2014/main" id="{AC0A3A36-6960-40DD-AEE6-A2A7F8804029}"/>
              </a:ext>
            </a:extLst>
          </p:cNvPr>
          <p:cNvSpPr/>
          <p:nvPr/>
        </p:nvSpPr>
        <p:spPr>
          <a:xfrm>
            <a:off x="8765123" y="5673363"/>
            <a:ext cx="1406667" cy="338554"/>
          </a:xfrm>
          <a:prstGeom prst="rect">
            <a:avLst/>
          </a:prstGeom>
        </p:spPr>
        <p:txBody>
          <a:bodyPr wrap="none">
            <a:spAutoFit/>
          </a:bodyPr>
          <a:lstStyle/>
          <a:p>
            <a:r>
              <a:rPr lang="en-GB" sz="1600" dirty="0"/>
              <a:t>[Burges, 2010]</a:t>
            </a:r>
          </a:p>
        </p:txBody>
      </p:sp>
    </p:spTree>
    <p:extLst>
      <p:ext uri="{BB962C8B-B14F-4D97-AF65-F5344CB8AC3E}">
        <p14:creationId xmlns:p14="http://schemas.microsoft.com/office/powerpoint/2010/main" val="1659797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a:bodyPr>
          <a:lstStyle/>
          <a:p>
            <a:pPr>
              <a:spcBef>
                <a:spcPts val="1200"/>
              </a:spcBef>
            </a:pPr>
            <a:r>
              <a:rPr lang="en-GB" sz="1800" dirty="0"/>
              <a:t>Burges et al. [2006] make two observations:</a:t>
            </a:r>
          </a:p>
          <a:p>
            <a:pPr marL="342900" indent="-342900">
              <a:spcBef>
                <a:spcPts val="1200"/>
              </a:spcBef>
              <a:buFont typeface="+mj-lt"/>
              <a:buAutoNum type="arabicPeriod"/>
            </a:pPr>
            <a:r>
              <a:rPr lang="en-GB" sz="1800" dirty="0"/>
              <a:t>To train a model we don’t need the costs themselves, only the gradients (of the costs w.r.t model scores) </a:t>
            </a:r>
          </a:p>
          <a:p>
            <a:pPr marL="342900" indent="-342900">
              <a:spcBef>
                <a:spcPts val="1200"/>
              </a:spcBef>
              <a:buFont typeface="+mj-lt"/>
              <a:buAutoNum type="arabicPeriod"/>
            </a:pPr>
            <a:r>
              <a:rPr lang="en-GB" sz="1800" dirty="0"/>
              <a:t>It is desired that the gradient be bigger for pairs of documents that produces a bigger impact in NDCG by swapping positions</a:t>
            </a:r>
            <a:endParaRPr lang="en-US" sz="1800" b="0" dirty="0"/>
          </a:p>
        </p:txBody>
      </p:sp>
      <p:sp>
        <p:nvSpPr>
          <p:cNvPr id="16" name="Rectangle 15">
            <a:extLst>
              <a:ext uri="{FF2B5EF4-FFF2-40B4-BE49-F238E27FC236}">
                <a16:creationId xmlns:a16="http://schemas.microsoft.com/office/drawing/2014/main" id="{ED4A810A-A735-4B47-B2BE-94C260E8336B}"/>
              </a:ext>
            </a:extLst>
          </p:cNvPr>
          <p:cNvSpPr/>
          <p:nvPr/>
        </p:nvSpPr>
        <p:spPr>
          <a:xfrm>
            <a:off x="482162" y="6546519"/>
            <a:ext cx="11227676" cy="276999"/>
          </a:xfrm>
          <a:prstGeom prst="rect">
            <a:avLst/>
          </a:prstGeom>
        </p:spPr>
        <p:txBody>
          <a:bodyPr wrap="square">
            <a:spAutoFit/>
          </a:bodyPr>
          <a:lstStyle/>
          <a:p>
            <a:pPr lvl="0" algn="ctr" defTabSz="914400">
              <a:defRPr/>
            </a:pPr>
            <a:r>
              <a:rPr lang="en-GB" sz="1200" dirty="0"/>
              <a:t>Christopher JC Burges, Robert </a:t>
            </a:r>
            <a:r>
              <a:rPr lang="en-GB" sz="1200" dirty="0" err="1"/>
              <a:t>Ragno</a:t>
            </a:r>
            <a:r>
              <a:rPr lang="en-GB" sz="1200" dirty="0"/>
              <a:t>, and Quoc Viet Le. </a:t>
            </a:r>
            <a:r>
              <a:rPr lang="en-GB" sz="1200" dirty="0">
                <a:hlinkClick r:id="rId2"/>
              </a:rPr>
              <a:t>Learning to rank with </a:t>
            </a:r>
            <a:r>
              <a:rPr lang="en-GB" sz="1200" dirty="0" err="1">
                <a:hlinkClick r:id="rId2"/>
              </a:rPr>
              <a:t>nonsmooth</a:t>
            </a:r>
            <a:r>
              <a:rPr lang="en-GB" sz="1200" dirty="0">
                <a:hlinkClick r:id="rId2"/>
              </a:rPr>
              <a:t> cost functions</a:t>
            </a:r>
            <a:r>
              <a:rPr lang="en-GB" sz="1200" dirty="0"/>
              <a:t>. In NIPS, 2006.</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6591063" y="2611820"/>
            <a:ext cx="4686537" cy="35262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LambdaRank</a:t>
            </a:r>
            <a:r>
              <a:rPr lang="en-GB" sz="2000" dirty="0">
                <a:latin typeface="Segoe UI" panose="020B0502040204020203" pitchFamily="34" charset="0"/>
                <a:cs typeface="Segoe UI" panose="020B0502040204020203" pitchFamily="34" charset="0"/>
              </a:rPr>
              <a:t> loss</a:t>
            </a:r>
          </a:p>
          <a:p>
            <a:pPr>
              <a:spcBef>
                <a:spcPts val="1200"/>
              </a:spcBef>
            </a:pPr>
            <a:r>
              <a:rPr lang="en-GB" sz="1800" dirty="0"/>
              <a:t>Multiply actual gradients with the change in NDCG by swapping the rank positions of the two documents</a:t>
            </a:r>
            <a:endParaRPr lang="en-US" sz="1800" dirty="0"/>
          </a:p>
        </p:txBody>
      </p:sp>
      <p:pic>
        <p:nvPicPr>
          <p:cNvPr id="3" name="Picture 2">
            <a:extLst>
              <a:ext uri="{FF2B5EF4-FFF2-40B4-BE49-F238E27FC236}">
                <a16:creationId xmlns:a16="http://schemas.microsoft.com/office/drawing/2014/main" id="{A33B1561-2704-44B1-9B33-C2031C71CA8F}"/>
              </a:ext>
            </a:extLst>
          </p:cNvPr>
          <p:cNvPicPr>
            <a:picLocks noChangeAspect="1"/>
          </p:cNvPicPr>
          <p:nvPr/>
        </p:nvPicPr>
        <p:blipFill>
          <a:blip r:embed="rId3"/>
          <a:stretch>
            <a:fillRect/>
          </a:stretch>
        </p:blipFill>
        <p:spPr>
          <a:xfrm>
            <a:off x="6979407" y="4547860"/>
            <a:ext cx="3909848" cy="490668"/>
          </a:xfrm>
          <a:prstGeom prst="rect">
            <a:avLst/>
          </a:prstGeom>
        </p:spPr>
      </p:pic>
    </p:spTree>
    <p:extLst>
      <p:ext uri="{BB962C8B-B14F-4D97-AF65-F5344CB8AC3E}">
        <p14:creationId xmlns:p14="http://schemas.microsoft.com/office/powerpoint/2010/main" val="248167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8831D22-AD57-4EB9-AC77-B429C2F92BD2}"/>
              </a:ext>
            </a:extLst>
          </p:cNvPr>
          <p:cNvSpPr>
            <a:spLocks noGrp="1"/>
          </p:cNvSpPr>
          <p:nvPr>
            <p:ph type="title"/>
          </p:nvPr>
        </p:nvSpPr>
        <p:spPr>
          <a:xfrm>
            <a:off x="1023257" y="965198"/>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A gentle introduction to neural networks</a:t>
            </a:r>
          </a:p>
        </p:txBody>
      </p:sp>
      <p:sp>
        <p:nvSpPr>
          <p:cNvPr id="6" name="Text Placeholder 5">
            <a:extLst>
              <a:ext uri="{FF2B5EF4-FFF2-40B4-BE49-F238E27FC236}">
                <a16:creationId xmlns:a16="http://schemas.microsoft.com/office/drawing/2014/main" id="{B27AF2F8-A7A2-4129-9262-F1A98A0DEAB0}"/>
              </a:ext>
            </a:extLst>
          </p:cNvPr>
          <p:cNvSpPr>
            <a:spLocks noGrp="1"/>
          </p:cNvSpPr>
          <p:nvPr>
            <p:ph type="body" idx="1"/>
          </p:nvPr>
        </p:nvSpPr>
        <p:spPr>
          <a:xfrm>
            <a:off x="8438729" y="965198"/>
            <a:ext cx="2707937" cy="4927602"/>
          </a:xfrm>
        </p:spPr>
        <p:txBody>
          <a:bodyPr vert="horz" lIns="91440" tIns="45720" rIns="91440" bIns="45720" rtlCol="0" anchor="ctr">
            <a:normAutofit/>
          </a:bodyPr>
          <a:lstStyle/>
          <a:p>
            <a:endParaRPr lang="en-US" sz="2000" kern="1200">
              <a:solidFill>
                <a:srgbClr val="FFC000"/>
              </a:solidFill>
              <a:latin typeface="+mn-lt"/>
              <a:ea typeface="+mn-ea"/>
              <a:cs typeface="+mn-cs"/>
            </a:endParaRPr>
          </a:p>
        </p:txBody>
      </p:sp>
      <p:cxnSp>
        <p:nvCxnSpPr>
          <p:cNvPr id="18" name="Straight Connector 17">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462728"/>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p:sp>
        <p:nvSpPr>
          <p:cNvPr id="16" name="Rectangle 15">
            <a:extLst>
              <a:ext uri="{FF2B5EF4-FFF2-40B4-BE49-F238E27FC236}">
                <a16:creationId xmlns:a16="http://schemas.microsoft.com/office/drawing/2014/main" id="{ED4A810A-A735-4B47-B2BE-94C260E8336B}"/>
              </a:ext>
            </a:extLst>
          </p:cNvPr>
          <p:cNvSpPr/>
          <p:nvPr/>
        </p:nvSpPr>
        <p:spPr>
          <a:xfrm>
            <a:off x="482162" y="6514525"/>
            <a:ext cx="11227676" cy="276999"/>
          </a:xfrm>
          <a:prstGeom prst="rect">
            <a:avLst/>
          </a:prstGeom>
        </p:spPr>
        <p:txBody>
          <a:bodyPr wrap="square">
            <a:spAutoFit/>
          </a:bodyPr>
          <a:lstStyle/>
          <a:p>
            <a:pPr lvl="0" algn="ctr">
              <a:defRPr/>
            </a:pPr>
            <a:r>
              <a:rPr lang="en-GB" sz="1200" dirty="0" err="1"/>
              <a:t>Mingrui</a:t>
            </a:r>
            <a:r>
              <a:rPr lang="en-GB" sz="1200" dirty="0"/>
              <a:t> Wu, Yi Chang, Zhaohui Zheng, and </a:t>
            </a:r>
            <a:r>
              <a:rPr lang="en-GB" sz="1200" dirty="0" err="1"/>
              <a:t>Hongyuan</a:t>
            </a:r>
            <a:r>
              <a:rPr lang="en-GB" sz="1200" dirty="0"/>
              <a:t> </a:t>
            </a:r>
            <a:r>
              <a:rPr lang="en-GB" sz="1200" dirty="0" err="1"/>
              <a:t>Zha</a:t>
            </a:r>
            <a:r>
              <a:rPr lang="en-GB" sz="1200" dirty="0"/>
              <a:t>. </a:t>
            </a:r>
            <a:r>
              <a:rPr lang="en-GB" sz="1200" dirty="0">
                <a:hlinkClick r:id="rId2"/>
              </a:rPr>
              <a:t>Smoothing DCG for learning to rank: A novel approach using smoothed hinge functions</a:t>
            </a:r>
            <a:r>
              <a:rPr lang="en-GB" sz="1200" dirty="0"/>
              <a:t>. In CIKM, 2009.</a:t>
            </a: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7163875" y="1177160"/>
            <a:ext cx="4686537" cy="4960882"/>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a:latin typeface="Segoe UI" panose="020B0502040204020203" pitchFamily="34" charset="0"/>
                <a:cs typeface="Segoe UI" panose="020B0502040204020203" pitchFamily="34" charset="0"/>
              </a:rPr>
              <a:t>Smooth DCG</a:t>
            </a:r>
          </a:p>
          <a:p>
            <a:pPr>
              <a:spcBef>
                <a:spcPts val="600"/>
              </a:spcBef>
            </a:pPr>
            <a:r>
              <a:rPr lang="en-GB" sz="1800" dirty="0"/>
              <a:t>Wu et al. [2009] compute a “smooth” rank of documents as a function of their scores</a:t>
            </a:r>
          </a:p>
          <a:p>
            <a:pPr>
              <a:spcBef>
                <a:spcPts val="600"/>
              </a:spcBef>
            </a:pPr>
            <a:endParaRPr lang="en-US" sz="1800" dirty="0"/>
          </a:p>
          <a:p>
            <a:pPr>
              <a:spcBef>
                <a:spcPts val="600"/>
              </a:spcBef>
            </a:pPr>
            <a:r>
              <a:rPr lang="en-US" sz="1800" dirty="0"/>
              <a:t>This “smooth” rank can be plugged into a ranking metric, such as MRR or DCG, to produce a smooth ranking loss</a:t>
            </a:r>
          </a:p>
        </p:txBody>
      </p:sp>
      <p:pic>
        <p:nvPicPr>
          <p:cNvPr id="3" name="Picture 2">
            <a:extLst>
              <a:ext uri="{FF2B5EF4-FFF2-40B4-BE49-F238E27FC236}">
                <a16:creationId xmlns:a16="http://schemas.microsoft.com/office/drawing/2014/main" id="{F1EAB77B-8563-4F10-8A46-0E5FDEEF817A}"/>
              </a:ext>
            </a:extLst>
          </p:cNvPr>
          <p:cNvPicPr>
            <a:picLocks noChangeAspect="1"/>
          </p:cNvPicPr>
          <p:nvPr/>
        </p:nvPicPr>
        <p:blipFill>
          <a:blip r:embed="rId3"/>
          <a:stretch>
            <a:fillRect/>
          </a:stretch>
        </p:blipFill>
        <p:spPr>
          <a:xfrm>
            <a:off x="2377306" y="2948120"/>
            <a:ext cx="2922891" cy="713033"/>
          </a:xfrm>
          <a:prstGeom prst="rect">
            <a:avLst/>
          </a:prstGeom>
        </p:spPr>
      </p:pic>
      <p:pic>
        <p:nvPicPr>
          <p:cNvPr id="8" name="Picture 7">
            <a:extLst>
              <a:ext uri="{FF2B5EF4-FFF2-40B4-BE49-F238E27FC236}">
                <a16:creationId xmlns:a16="http://schemas.microsoft.com/office/drawing/2014/main" id="{9AFCDF58-0E17-4601-9778-BBA8DE629B8F}"/>
              </a:ext>
            </a:extLst>
          </p:cNvPr>
          <p:cNvPicPr>
            <a:picLocks noChangeAspect="1"/>
          </p:cNvPicPr>
          <p:nvPr/>
        </p:nvPicPr>
        <p:blipFill>
          <a:blip r:embed="rId4"/>
          <a:stretch>
            <a:fillRect/>
          </a:stretch>
        </p:blipFill>
        <p:spPr>
          <a:xfrm>
            <a:off x="2519745" y="3889754"/>
            <a:ext cx="2291503" cy="691261"/>
          </a:xfrm>
          <a:prstGeom prst="rect">
            <a:avLst/>
          </a:prstGeom>
        </p:spPr>
      </p:pic>
    </p:spTree>
    <p:extLst>
      <p:ext uri="{BB962C8B-B14F-4D97-AF65-F5344CB8AC3E}">
        <p14:creationId xmlns:p14="http://schemas.microsoft.com/office/powerpoint/2010/main" val="2470640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a:bodyPr>
              <a:lstStyle/>
              <a:p>
                <a:pPr>
                  <a:spcBef>
                    <a:spcPts val="1200"/>
                  </a:spcBef>
                </a:pPr>
                <a:r>
                  <a:rPr lang="en-GB" sz="1800" dirty="0"/>
                  <a:t>According to the </a:t>
                </a:r>
                <a:r>
                  <a:rPr lang="en-GB" sz="1800" dirty="0" err="1"/>
                  <a:t>Luce</a:t>
                </a:r>
                <a:r>
                  <a:rPr lang="en-GB" sz="1800" dirty="0"/>
                  <a:t> model [</a:t>
                </a:r>
                <a:r>
                  <a:rPr lang="en-GB" sz="1800" dirty="0" err="1"/>
                  <a:t>Luce</a:t>
                </a:r>
                <a:r>
                  <a:rPr lang="en-GB" sz="1800" dirty="0"/>
                  <a:t>, 2005], given four items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e>
                    </m:d>
                  </m:oMath>
                </a14:m>
                <a:r>
                  <a:rPr lang="en-GB" sz="1800" dirty="0"/>
                  <a:t> the probability of observing a particular rank-order, say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1</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e>
                    </m:d>
                  </m:oMath>
                </a14:m>
                <a:r>
                  <a:rPr lang="en-GB" sz="1800" dirty="0"/>
                  <a:t>, is given by:</a:t>
                </a:r>
              </a:p>
              <a:p>
                <a:pPr>
                  <a:spcBef>
                    <a:spcPts val="1200"/>
                  </a:spcBef>
                </a:pPr>
                <a:endParaRPr lang="en-US" sz="1800" b="0" dirty="0"/>
              </a:p>
              <a:p>
                <a:pPr>
                  <a:spcBef>
                    <a:spcPts val="1200"/>
                  </a:spcBef>
                </a:pPr>
                <a:endParaRPr lang="en-US" sz="1800" dirty="0"/>
              </a:p>
              <a:p>
                <a:pPr>
                  <a:spcBef>
                    <a:spcPts val="1200"/>
                  </a:spcBef>
                </a:pPr>
                <a:r>
                  <a:rPr lang="en-GB" sz="1800" dirty="0"/>
                  <a:t>where, </a:t>
                </a:r>
                <a14:m>
                  <m:oMath xmlns:m="http://schemas.openxmlformats.org/officeDocument/2006/math">
                    <m:r>
                      <a:rPr lang="en-GB" sz="1800" i="1" smtClean="0">
                        <a:latin typeface="Cambria Math" panose="02040503050406030204" pitchFamily="18" charset="0"/>
                        <a:ea typeface="Cambria Math" panose="02040503050406030204" pitchFamily="18" charset="0"/>
                      </a:rPr>
                      <m:t>𝜋</m:t>
                    </m:r>
                  </m:oMath>
                </a14:m>
                <a:r>
                  <a:rPr lang="en-GB" sz="1800" dirty="0"/>
                  <a:t> is a particular permutation and </a:t>
                </a:r>
                <a14:m>
                  <m:oMath xmlns:m="http://schemas.openxmlformats.org/officeDocument/2006/math">
                    <m:r>
                      <a:rPr lang="en-GB" sz="1800" i="1" smtClean="0">
                        <a:latin typeface="Cambria Math" panose="02040503050406030204" pitchFamily="18" charset="0"/>
                        <a:ea typeface="Cambria Math" panose="02040503050406030204" pitchFamily="18" charset="0"/>
                      </a:rPr>
                      <m:t>𝜙</m:t>
                    </m:r>
                  </m:oMath>
                </a14:m>
                <a:r>
                  <a:rPr lang="en-GB" sz="1800" dirty="0"/>
                  <a:t> is a transformation (e.g., linear, exponential, or sigmoid) over the score </a:t>
                </a:r>
                <a14:m>
                  <m:oMath xmlns:m="http://schemas.openxmlformats.org/officeDocument/2006/math">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sub>
                    </m:sSub>
                  </m:oMath>
                </a14:m>
                <a:r>
                  <a:rPr lang="en-GB" sz="1800" dirty="0"/>
                  <a:t> corresponding to item </a:t>
                </a:r>
                <a14:m>
                  <m:oMath xmlns:m="http://schemas.openxmlformats.org/officeDocument/2006/math">
                    <m:sSub>
                      <m:sSubPr>
                        <m:ctrlPr>
                          <a:rPr lang="en-GB" sz="1800" i="1">
                            <a:latin typeface="Cambria Math" panose="02040503050406030204" pitchFamily="18" charset="0"/>
                          </a:rPr>
                        </m:ctrlPr>
                      </m:sSubPr>
                      <m:e>
                        <m:r>
                          <a:rPr lang="en-US" sz="1800" b="0" i="1" smtClean="0">
                            <a:latin typeface="Cambria Math" panose="02040503050406030204" pitchFamily="18" charset="0"/>
                          </a:rPr>
                          <m:t>𝑑</m:t>
                        </m:r>
                      </m:e>
                      <m:sub>
                        <m:r>
                          <a:rPr lang="en-US" sz="1800" i="1">
                            <a:latin typeface="Cambria Math" panose="02040503050406030204" pitchFamily="18" charset="0"/>
                          </a:rPr>
                          <m:t>𝑖</m:t>
                        </m:r>
                      </m:sub>
                    </m:sSub>
                  </m:oMath>
                </a14:m>
                <a:endParaRPr lang="en-US" sz="18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4686537" cy="3526221"/>
              </a:xfrm>
              <a:blipFill>
                <a:blip r:embed="rId2"/>
                <a:stretch>
                  <a:fillRect l="-1040" t="-1554" r="-910"/>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482162" y="6173401"/>
            <a:ext cx="11227676" cy="646331"/>
          </a:xfrm>
          <a:prstGeom prst="rect">
            <a:avLst/>
          </a:prstGeom>
        </p:spPr>
        <p:txBody>
          <a:bodyPr wrap="square">
            <a:spAutoFit/>
          </a:bodyPr>
          <a:lstStyle/>
          <a:p>
            <a:pPr lvl="0" algn="ctr" defTabSz="914400">
              <a:defRPr/>
            </a:pPr>
            <a:r>
              <a:rPr lang="en-GB" sz="1200" dirty="0"/>
              <a:t>R Duncan </a:t>
            </a:r>
            <a:r>
              <a:rPr lang="en-GB" sz="1200" dirty="0" err="1"/>
              <a:t>Luce</a:t>
            </a:r>
            <a:r>
              <a:rPr lang="en-GB" sz="1200" dirty="0"/>
              <a:t>. </a:t>
            </a:r>
            <a:r>
              <a:rPr lang="en-GB" sz="1200" dirty="0">
                <a:hlinkClick r:id="rId3"/>
              </a:rPr>
              <a:t>Individual choice </a:t>
            </a:r>
            <a:r>
              <a:rPr lang="en-GB" sz="1200" dirty="0" err="1">
                <a:hlinkClick r:id="rId3"/>
              </a:rPr>
              <a:t>behavior</a:t>
            </a:r>
            <a:r>
              <a:rPr lang="en-GB" sz="1200" dirty="0"/>
              <a:t>. 1959.</a:t>
            </a:r>
          </a:p>
          <a:p>
            <a:pPr lvl="0" algn="ctr" defTabSz="914400">
              <a:defRPr/>
            </a:pPr>
            <a:r>
              <a:rPr lang="en-GB" sz="1200" dirty="0" err="1"/>
              <a:t>Zhe</a:t>
            </a:r>
            <a:r>
              <a:rPr lang="en-GB" sz="1200" dirty="0"/>
              <a:t> Cao, Tao Qin, Tie-Yan Liu, Ming-Feng Tsai, and Hang Li. </a:t>
            </a:r>
            <a:r>
              <a:rPr lang="en-GB" sz="1200" dirty="0">
                <a:hlinkClick r:id="rId4"/>
              </a:rPr>
              <a:t>Learning to rank: from pairwise approach to </a:t>
            </a:r>
            <a:r>
              <a:rPr lang="en-GB" sz="1200" dirty="0" err="1">
                <a:hlinkClick r:id="rId4"/>
              </a:rPr>
              <a:t>listwise</a:t>
            </a:r>
            <a:r>
              <a:rPr lang="en-GB" sz="1200" dirty="0">
                <a:hlinkClick r:id="rId4"/>
              </a:rPr>
              <a:t> approach</a:t>
            </a:r>
            <a:r>
              <a:rPr lang="en-GB" sz="1200" dirty="0"/>
              <a:t>. In ICML, 2007.</a:t>
            </a:r>
          </a:p>
          <a:p>
            <a:pPr lvl="0" algn="ctr" defTabSz="914400">
              <a:defRPr/>
            </a:pPr>
            <a:r>
              <a:rPr lang="en-GB" sz="1200" dirty="0"/>
              <a:t>Fen Xia, Tie-Yan Liu, </a:t>
            </a:r>
            <a:r>
              <a:rPr lang="en-GB" sz="1200" dirty="0" err="1"/>
              <a:t>Jue</a:t>
            </a:r>
            <a:r>
              <a:rPr lang="en-GB" sz="1200" dirty="0"/>
              <a:t> Wang, </a:t>
            </a:r>
            <a:r>
              <a:rPr lang="en-GB" sz="1200" dirty="0" err="1"/>
              <a:t>Wensheng</a:t>
            </a:r>
            <a:r>
              <a:rPr lang="en-GB" sz="1200" dirty="0"/>
              <a:t> Zhang, and Hang Li. </a:t>
            </a:r>
            <a:r>
              <a:rPr lang="en-GB" sz="1200" dirty="0">
                <a:hlinkClick r:id="rId5"/>
              </a:rPr>
              <a:t>Listwise approach to learning to rank: theory and algorithm</a:t>
            </a:r>
            <a:r>
              <a:rPr lang="en-GB" sz="1200" dirty="0"/>
              <a:t>. In ICML, 2008.</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7163875" y="1177160"/>
            <a:ext cx="4686537" cy="496088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ListNet</a:t>
            </a:r>
            <a:r>
              <a:rPr lang="en-GB" sz="2000" dirty="0">
                <a:latin typeface="Segoe UI" panose="020B0502040204020203" pitchFamily="34" charset="0"/>
                <a:cs typeface="Segoe UI" panose="020B0502040204020203" pitchFamily="34" charset="0"/>
              </a:rPr>
              <a:t> loss</a:t>
            </a:r>
          </a:p>
          <a:p>
            <a:pPr>
              <a:spcBef>
                <a:spcPts val="600"/>
              </a:spcBef>
            </a:pPr>
            <a:r>
              <a:rPr lang="en-GB" sz="1800" dirty="0"/>
              <a:t>Cao et al. [2007] propose to compute the probability distribution over all possible permutations based on model score and ground-truth labels. The loss is then given by the K-L divergence between these two distributions.</a:t>
            </a:r>
          </a:p>
          <a:p>
            <a:pPr>
              <a:spcBef>
                <a:spcPts val="600"/>
              </a:spcBef>
            </a:pPr>
            <a:r>
              <a:rPr lang="en-GB" sz="1800" dirty="0"/>
              <a:t>This is computationally very costly, computing permutations of only the top-K items makes it slightly less prohibitive.</a:t>
            </a:r>
          </a:p>
          <a:p>
            <a:pPr>
              <a:spcBef>
                <a:spcPts val="3000"/>
              </a:spcBef>
            </a:pPr>
            <a:r>
              <a:rPr lang="en-GB" sz="1800" dirty="0" err="1">
                <a:latin typeface="Segoe UI" panose="020B0502040204020203" pitchFamily="34" charset="0"/>
                <a:cs typeface="Segoe UI" panose="020B0502040204020203" pitchFamily="34" charset="0"/>
              </a:rPr>
              <a:t>ListMLE</a:t>
            </a:r>
            <a:r>
              <a:rPr lang="en-GB" sz="1800" dirty="0">
                <a:latin typeface="Segoe UI" panose="020B0502040204020203" pitchFamily="34" charset="0"/>
                <a:cs typeface="Segoe UI" panose="020B0502040204020203" pitchFamily="34" charset="0"/>
              </a:rPr>
              <a:t> loss</a:t>
            </a:r>
          </a:p>
          <a:p>
            <a:pPr>
              <a:spcBef>
                <a:spcPts val="600"/>
              </a:spcBef>
            </a:pPr>
            <a:r>
              <a:rPr lang="en-GB" sz="1800" dirty="0"/>
              <a:t>Xia et al. [2008] propose to compute the probability of the ideal permutation based on the ground truth. However, with categorical labels more than one permutation is possible.</a:t>
            </a:r>
            <a:endParaRPr lang="en-US" sz="1800" dirty="0"/>
          </a:p>
        </p:txBody>
      </p:sp>
      <p:pic>
        <p:nvPicPr>
          <p:cNvPr id="5" name="Picture 4">
            <a:extLst>
              <a:ext uri="{FF2B5EF4-FFF2-40B4-BE49-F238E27FC236}">
                <a16:creationId xmlns:a16="http://schemas.microsoft.com/office/drawing/2014/main" id="{99C12EA3-926E-40A0-8367-881E6F45B29F}"/>
              </a:ext>
            </a:extLst>
          </p:cNvPr>
          <p:cNvPicPr>
            <a:picLocks noChangeAspect="1"/>
          </p:cNvPicPr>
          <p:nvPr/>
        </p:nvPicPr>
        <p:blipFill>
          <a:blip r:embed="rId6"/>
          <a:stretch>
            <a:fillRect/>
          </a:stretch>
        </p:blipFill>
        <p:spPr>
          <a:xfrm>
            <a:off x="601001" y="3892341"/>
            <a:ext cx="5777942" cy="438622"/>
          </a:xfrm>
          <a:prstGeom prst="rect">
            <a:avLst/>
          </a:prstGeom>
        </p:spPr>
      </p:pic>
    </p:spTree>
    <p:extLst>
      <p:ext uri="{BB962C8B-B14F-4D97-AF65-F5344CB8AC3E}">
        <p14:creationId xmlns:p14="http://schemas.microsoft.com/office/powerpoint/2010/main" val="273174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ersons hand&#10;&#10;Description automatically generated">
            <a:extLst>
              <a:ext uri="{FF2B5EF4-FFF2-40B4-BE49-F238E27FC236}">
                <a16:creationId xmlns:a16="http://schemas.microsoft.com/office/drawing/2014/main" id="{49343FDC-C0EA-42AD-829A-185F78CA7B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834084" y="1389487"/>
            <a:ext cx="5094648" cy="3820986"/>
          </a:xfrm>
          <a:prstGeom prst="rect">
            <a:avLst/>
          </a:prstGeom>
        </p:spPr>
      </p:pic>
      <p:pic>
        <p:nvPicPr>
          <p:cNvPr id="1026" name="Picture 2" descr="Text Retrieval Conference (TREC), to encourage research in information retrieval from large text collections">
            <a:extLst>
              <a:ext uri="{FF2B5EF4-FFF2-40B4-BE49-F238E27FC236}">
                <a16:creationId xmlns:a16="http://schemas.microsoft.com/office/drawing/2014/main" id="{AD7481B3-2D83-462A-81C9-6B87DDCBA9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025"/>
          <a:stretch/>
        </p:blipFill>
        <p:spPr bwMode="auto">
          <a:xfrm>
            <a:off x="5523266" y="346058"/>
            <a:ext cx="5276850" cy="8407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xt Retrieval Conference (TREC), to encourage research in information retrieval from large text collections">
            <a:extLst>
              <a:ext uri="{FF2B5EF4-FFF2-40B4-BE49-F238E27FC236}">
                <a16:creationId xmlns:a16="http://schemas.microsoft.com/office/drawing/2014/main" id="{1C49EFD2-01AA-4E05-98D4-BCCF19714A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064" t="32284" r="24306" b="37547"/>
          <a:stretch/>
        </p:blipFill>
        <p:spPr bwMode="auto">
          <a:xfrm>
            <a:off x="7320776" y="1331789"/>
            <a:ext cx="2196790" cy="1494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12EBDB-3F96-462C-8B04-08F631488B17}"/>
              </a:ext>
            </a:extLst>
          </p:cNvPr>
          <p:cNvPicPr>
            <a:picLocks noChangeAspect="1"/>
          </p:cNvPicPr>
          <p:nvPr/>
        </p:nvPicPr>
        <p:blipFill>
          <a:blip r:embed="rId5"/>
          <a:stretch>
            <a:fillRect/>
          </a:stretch>
        </p:blipFill>
        <p:spPr>
          <a:xfrm>
            <a:off x="5425521" y="2971018"/>
            <a:ext cx="5987299" cy="979740"/>
          </a:xfrm>
          <a:prstGeom prst="rect">
            <a:avLst/>
          </a:prstGeom>
        </p:spPr>
      </p:pic>
      <p:pic>
        <p:nvPicPr>
          <p:cNvPr id="8" name="Picture 7">
            <a:extLst>
              <a:ext uri="{FF2B5EF4-FFF2-40B4-BE49-F238E27FC236}">
                <a16:creationId xmlns:a16="http://schemas.microsoft.com/office/drawing/2014/main" id="{F35764A9-829D-4610-AACA-9B9552041E1B}"/>
              </a:ext>
            </a:extLst>
          </p:cNvPr>
          <p:cNvPicPr>
            <a:picLocks noChangeAspect="1"/>
          </p:cNvPicPr>
          <p:nvPr/>
        </p:nvPicPr>
        <p:blipFill>
          <a:blip r:embed="rId6"/>
          <a:stretch>
            <a:fillRect/>
          </a:stretch>
        </p:blipFill>
        <p:spPr>
          <a:xfrm>
            <a:off x="5427380" y="4148118"/>
            <a:ext cx="6237677" cy="1426066"/>
          </a:xfrm>
          <a:prstGeom prst="rect">
            <a:avLst/>
          </a:prstGeom>
        </p:spPr>
      </p:pic>
      <p:sp>
        <p:nvSpPr>
          <p:cNvPr id="10" name="Oval 9">
            <a:extLst>
              <a:ext uri="{FF2B5EF4-FFF2-40B4-BE49-F238E27FC236}">
                <a16:creationId xmlns:a16="http://schemas.microsoft.com/office/drawing/2014/main" id="{5D9A0515-1021-4836-8293-5EB7CA4A204F}"/>
              </a:ext>
            </a:extLst>
          </p:cNvPr>
          <p:cNvSpPr/>
          <p:nvPr/>
        </p:nvSpPr>
        <p:spPr>
          <a:xfrm>
            <a:off x="7990745" y="4457952"/>
            <a:ext cx="122663" cy="122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49521001-7D15-4D81-A420-16D214D5F2BF}"/>
              </a:ext>
            </a:extLst>
          </p:cNvPr>
          <p:cNvSpPr txBox="1"/>
          <p:nvPr/>
        </p:nvSpPr>
        <p:spPr>
          <a:xfrm>
            <a:off x="0" y="5685388"/>
            <a:ext cx="12191999" cy="43088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US" sz="2200" b="1" dirty="0"/>
              <a:t>We will host the 4</a:t>
            </a:r>
            <a:r>
              <a:rPr lang="en-US" sz="2200" b="1" baseline="30000" dirty="0"/>
              <a:t>th</a:t>
            </a:r>
            <a:r>
              <a:rPr lang="en-US" sz="2200" b="1" dirty="0"/>
              <a:t> edition of the Deep Learning track at TREC 2022; please consider participating!</a:t>
            </a:r>
            <a:endParaRPr lang="en-CA" sz="2200" b="1" dirty="0"/>
          </a:p>
        </p:txBody>
      </p:sp>
      <p:sp>
        <p:nvSpPr>
          <p:cNvPr id="12" name="TextBox 11">
            <a:extLst>
              <a:ext uri="{FF2B5EF4-FFF2-40B4-BE49-F238E27FC236}">
                <a16:creationId xmlns:a16="http://schemas.microsoft.com/office/drawing/2014/main" id="{04CB2CF2-6D60-013B-F89F-38631E04F1CB}"/>
              </a:ext>
            </a:extLst>
          </p:cNvPr>
          <p:cNvSpPr txBox="1"/>
          <p:nvPr/>
        </p:nvSpPr>
        <p:spPr>
          <a:xfrm>
            <a:off x="2853885" y="6327276"/>
            <a:ext cx="6149694" cy="369332"/>
          </a:xfrm>
          <a:prstGeom prst="rect">
            <a:avLst/>
          </a:prstGeom>
          <a:noFill/>
        </p:spPr>
        <p:txBody>
          <a:bodyPr wrap="square">
            <a:spAutoFit/>
          </a:bodyPr>
          <a:lstStyle/>
          <a:p>
            <a:pPr algn="ctr"/>
            <a:r>
              <a:rPr lang="en-US" dirty="0">
                <a:hlinkClick r:id="rId7"/>
              </a:rPr>
              <a:t>https://microsoft.github.io/msmarco/TREC-Deep-Learning</a:t>
            </a:r>
            <a:endParaRPr lang="en-US" dirty="0"/>
          </a:p>
        </p:txBody>
      </p:sp>
      <p:pic>
        <p:nvPicPr>
          <p:cNvPr id="4" name="Picture 2" descr="MSMARCO Logo">
            <a:extLst>
              <a:ext uri="{FF2B5EF4-FFF2-40B4-BE49-F238E27FC236}">
                <a16:creationId xmlns:a16="http://schemas.microsoft.com/office/drawing/2014/main" id="{DBB3D4FC-7A57-D830-4D71-5701143875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65" y="322139"/>
            <a:ext cx="663809" cy="7036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A10F56E-93F4-6628-DD65-1DC4AD5EA363}"/>
              </a:ext>
            </a:extLst>
          </p:cNvPr>
          <p:cNvSpPr txBox="1"/>
          <p:nvPr/>
        </p:nvSpPr>
        <p:spPr>
          <a:xfrm>
            <a:off x="1391884" y="397109"/>
            <a:ext cx="2060953" cy="369332"/>
          </a:xfrm>
          <a:prstGeom prst="rect">
            <a:avLst/>
          </a:prstGeom>
          <a:noFill/>
        </p:spPr>
        <p:txBody>
          <a:bodyPr wrap="square">
            <a:spAutoFit/>
          </a:bodyPr>
          <a:lstStyle/>
          <a:p>
            <a:r>
              <a:rPr lang="en-US" dirty="0">
                <a:hlinkClick r:id="rId9"/>
              </a:rPr>
              <a:t>http://msmarco.org</a:t>
            </a:r>
            <a:endParaRPr lang="en-US" dirty="0"/>
          </a:p>
        </p:txBody>
      </p:sp>
    </p:spTree>
    <p:extLst>
      <p:ext uri="{BB962C8B-B14F-4D97-AF65-F5344CB8AC3E}">
        <p14:creationId xmlns:p14="http://schemas.microsoft.com/office/powerpoint/2010/main" val="1900376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B213-BAB2-949C-5BF7-62ACCD1D964F}"/>
              </a:ext>
            </a:extLst>
          </p:cNvPr>
          <p:cNvSpPr>
            <a:spLocks noGrp="1"/>
          </p:cNvSpPr>
          <p:nvPr>
            <p:ph type="title"/>
          </p:nvPr>
        </p:nvSpPr>
        <p:spPr>
          <a:xfrm>
            <a:off x="838200" y="365125"/>
            <a:ext cx="4472901" cy="1325563"/>
          </a:xfrm>
        </p:spPr>
        <p:txBody>
          <a:bodyPr/>
          <a:lstStyle/>
          <a:p>
            <a:r>
              <a:rPr lang="en-US" sz="4400" dirty="0"/>
              <a:t>AI &amp; Society</a:t>
            </a:r>
            <a:endParaRPr lang="en-US" dirty="0"/>
          </a:p>
        </p:txBody>
      </p:sp>
      <p:sp>
        <p:nvSpPr>
          <p:cNvPr id="3" name="Content Placeholder 2">
            <a:extLst>
              <a:ext uri="{FF2B5EF4-FFF2-40B4-BE49-F238E27FC236}">
                <a16:creationId xmlns:a16="http://schemas.microsoft.com/office/drawing/2014/main" id="{81FFA2D1-5184-AE55-F027-86D828310D7B}"/>
              </a:ext>
            </a:extLst>
          </p:cNvPr>
          <p:cNvSpPr>
            <a:spLocks noGrp="1"/>
          </p:cNvSpPr>
          <p:nvPr>
            <p:ph idx="1"/>
          </p:nvPr>
        </p:nvSpPr>
        <p:spPr>
          <a:xfrm>
            <a:off x="838200" y="1825625"/>
            <a:ext cx="7471943" cy="4351338"/>
          </a:xfrm>
        </p:spPr>
        <p:txBody>
          <a:bodyPr>
            <a:normAutofit/>
          </a:bodyPr>
          <a:lstStyle/>
          <a:p>
            <a:pPr marL="0" indent="0">
              <a:lnSpc>
                <a:spcPct val="100000"/>
              </a:lnSpc>
              <a:spcBef>
                <a:spcPts val="1800"/>
              </a:spcBef>
              <a:buNone/>
            </a:pPr>
            <a:r>
              <a:rPr lang="en-US" sz="1600" dirty="0"/>
              <a:t>Real-world AI systems are inherently sociotechnical in nature; they are deployed in context of existing social structures </a:t>
            </a:r>
            <a:r>
              <a:rPr lang="en-US" sz="1600" i="1" dirty="0"/>
              <a:t>and </a:t>
            </a:r>
            <a:r>
              <a:rPr lang="en-US" sz="1600" dirty="0"/>
              <a:t>codify existing (oppressive) power structures </a:t>
            </a:r>
          </a:p>
          <a:p>
            <a:pPr marL="0" indent="0">
              <a:lnSpc>
                <a:spcPct val="100000"/>
              </a:lnSpc>
              <a:spcBef>
                <a:spcPts val="1800"/>
              </a:spcBef>
              <a:buNone/>
            </a:pPr>
            <a:r>
              <a:rPr lang="en-US" sz="1600" dirty="0"/>
              <a:t>Machine learning models that learn from large-scale real-world datasets have been shown to replicate and amplify social harms, incl. misogyny, racism, casteism, antisemitism, Islamophobia, homophobia, transphobia, and ableism</a:t>
            </a:r>
          </a:p>
          <a:p>
            <a:pPr marL="0" indent="0">
              <a:lnSpc>
                <a:spcPct val="100000"/>
              </a:lnSpc>
              <a:spcBef>
                <a:spcPts val="1800"/>
              </a:spcBef>
              <a:buNone/>
            </a:pPr>
            <a:r>
              <a:rPr lang="en-US" sz="1600" dirty="0"/>
              <a:t>It is becoming increasingly critical for AI researchers/practitioners to not only develop the skills to solve computational and modeling challenges, but also to master the skills necessary to critically analyze the role of said technology in sociopolitical contexts</a:t>
            </a:r>
          </a:p>
        </p:txBody>
      </p:sp>
      <p:grpSp>
        <p:nvGrpSpPr>
          <p:cNvPr id="9" name="Group 8">
            <a:extLst>
              <a:ext uri="{FF2B5EF4-FFF2-40B4-BE49-F238E27FC236}">
                <a16:creationId xmlns:a16="http://schemas.microsoft.com/office/drawing/2014/main" id="{94BD22A0-1EC5-F792-DA46-7B8DD5D0576C}"/>
              </a:ext>
            </a:extLst>
          </p:cNvPr>
          <p:cNvGrpSpPr/>
          <p:nvPr/>
        </p:nvGrpSpPr>
        <p:grpSpPr>
          <a:xfrm>
            <a:off x="8442287" y="104863"/>
            <a:ext cx="3612208" cy="3282110"/>
            <a:chOff x="6874574" y="2778578"/>
            <a:chExt cx="4479226" cy="4069897"/>
          </a:xfrm>
        </p:grpSpPr>
        <p:pic>
          <p:nvPicPr>
            <p:cNvPr id="10" name="Picture 9">
              <a:extLst>
                <a:ext uri="{FF2B5EF4-FFF2-40B4-BE49-F238E27FC236}">
                  <a16:creationId xmlns:a16="http://schemas.microsoft.com/office/drawing/2014/main" id="{4E320DDA-6E03-EFAA-4E3C-49A6A6A4175B}"/>
                </a:ext>
              </a:extLst>
            </p:cNvPr>
            <p:cNvPicPr>
              <a:picLocks noChangeAspect="1"/>
            </p:cNvPicPr>
            <p:nvPr/>
          </p:nvPicPr>
          <p:blipFill>
            <a:blip r:embed="rId2"/>
            <a:stretch>
              <a:fillRect/>
            </a:stretch>
          </p:blipFill>
          <p:spPr>
            <a:xfrm>
              <a:off x="6874574" y="2778578"/>
              <a:ext cx="4479226" cy="4069897"/>
            </a:xfrm>
            <a:prstGeom prst="rect">
              <a:avLst/>
            </a:prstGeom>
          </p:spPr>
        </p:pic>
        <p:pic>
          <p:nvPicPr>
            <p:cNvPr id="11" name="Picture 2">
              <a:extLst>
                <a:ext uri="{FF2B5EF4-FFF2-40B4-BE49-F238E27FC236}">
                  <a16:creationId xmlns:a16="http://schemas.microsoft.com/office/drawing/2014/main" id="{D4F00839-8FC4-CC84-71DD-4F1C9519F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96" t="1" r="547" b="85308"/>
            <a:stretch/>
          </p:blipFill>
          <p:spPr bwMode="auto">
            <a:xfrm>
              <a:off x="9134525" y="2778578"/>
              <a:ext cx="2217688" cy="37207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6FE9FD95-BD84-A084-89C1-8873E9296D04}"/>
              </a:ext>
            </a:extLst>
          </p:cNvPr>
          <p:cNvPicPr>
            <a:picLocks noChangeAspect="1"/>
          </p:cNvPicPr>
          <p:nvPr/>
        </p:nvPicPr>
        <p:blipFill>
          <a:blip r:embed="rId4"/>
          <a:stretch>
            <a:fillRect/>
          </a:stretch>
        </p:blipFill>
        <p:spPr>
          <a:xfrm>
            <a:off x="8802876" y="3613774"/>
            <a:ext cx="3251619" cy="3139363"/>
          </a:xfrm>
          <a:prstGeom prst="rect">
            <a:avLst/>
          </a:prstGeom>
        </p:spPr>
      </p:pic>
      <p:pic>
        <p:nvPicPr>
          <p:cNvPr id="15" name="Picture 14">
            <a:extLst>
              <a:ext uri="{FF2B5EF4-FFF2-40B4-BE49-F238E27FC236}">
                <a16:creationId xmlns:a16="http://schemas.microsoft.com/office/drawing/2014/main" id="{2E305CE7-0F73-2512-16B4-7D4007E29A23}"/>
              </a:ext>
            </a:extLst>
          </p:cNvPr>
          <p:cNvPicPr>
            <a:picLocks noChangeAspect="1"/>
          </p:cNvPicPr>
          <p:nvPr/>
        </p:nvPicPr>
        <p:blipFill>
          <a:blip r:embed="rId5"/>
          <a:stretch>
            <a:fillRect/>
          </a:stretch>
        </p:blipFill>
        <p:spPr>
          <a:xfrm>
            <a:off x="4546515" y="104863"/>
            <a:ext cx="3612208" cy="1448460"/>
          </a:xfrm>
          <a:prstGeom prst="rect">
            <a:avLst/>
          </a:prstGeom>
          <a:ln>
            <a:solidFill>
              <a:schemeClr val="tx1">
                <a:lumMod val="65000"/>
                <a:lumOff val="35000"/>
              </a:schemeClr>
            </a:solidFill>
          </a:ln>
        </p:spPr>
      </p:pic>
      <p:pic>
        <p:nvPicPr>
          <p:cNvPr id="17" name="Picture 2">
            <a:extLst>
              <a:ext uri="{FF2B5EF4-FFF2-40B4-BE49-F238E27FC236}">
                <a16:creationId xmlns:a16="http://schemas.microsoft.com/office/drawing/2014/main" id="{C2DE8D26-95FF-FDC2-21EE-CF42D613A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655" y="4772452"/>
            <a:ext cx="6017720" cy="1676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439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052" name="Picture 4" descr="Image result for questions xkcd">
            <a:extLst>
              <a:ext uri="{FF2B5EF4-FFF2-40B4-BE49-F238E27FC236}">
                <a16:creationId xmlns:a16="http://schemas.microsoft.com/office/drawing/2014/main" id="{4CB5217A-1DDA-4DBD-97A1-BC0D030E0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438926"/>
            <a:ext cx="28575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EAC1D2C-7F6E-4837-A93F-5058C6EEE0A9}"/>
              </a:ext>
            </a:extLst>
          </p:cNvPr>
          <p:cNvGrpSpPr/>
          <p:nvPr/>
        </p:nvGrpSpPr>
        <p:grpSpPr>
          <a:xfrm>
            <a:off x="4502600" y="5943393"/>
            <a:ext cx="8461032" cy="847967"/>
            <a:chOff x="1865484" y="2683779"/>
            <a:chExt cx="8461032" cy="847967"/>
          </a:xfrm>
        </p:grpSpPr>
        <p:pic>
          <p:nvPicPr>
            <p:cNvPr id="6" name="Picture 5" descr="File:&lt;strong&gt;Twitter&lt;/strong&gt; bird logo 2012.svg - Wikipedia, the free encyclopedia">
              <a:extLst>
                <a:ext uri="{FF2B5EF4-FFF2-40B4-BE49-F238E27FC236}">
                  <a16:creationId xmlns:a16="http://schemas.microsoft.com/office/drawing/2014/main" id="{FB952399-8051-46E3-83B7-719008FA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627" y="2947078"/>
              <a:ext cx="395311" cy="321366"/>
            </a:xfrm>
            <a:prstGeom prst="rect">
              <a:avLst/>
            </a:prstGeom>
          </p:spPr>
        </p:pic>
        <p:pic>
          <p:nvPicPr>
            <p:cNvPr id="7" name="Picture 6" descr="File:&lt;strong&gt;Microsoft&lt;/strong&gt; &lt;strong&gt;Outlook&lt;/strong&gt; 2013 logo.svg - Wikipedia, the free ...">
              <a:extLst>
                <a:ext uri="{FF2B5EF4-FFF2-40B4-BE49-F238E27FC236}">
                  <a16:creationId xmlns:a16="http://schemas.microsoft.com/office/drawing/2014/main" id="{9165430A-360F-4606-A9E7-FFFD1E6E2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594" y="2923478"/>
              <a:ext cx="375406" cy="368567"/>
            </a:xfrm>
            <a:prstGeom prst="rect">
              <a:avLst/>
            </a:prstGeom>
          </p:spPr>
        </p:pic>
        <p:sp>
          <p:nvSpPr>
            <p:cNvPr id="8" name="Text Placeholder 7">
              <a:extLst>
                <a:ext uri="{FF2B5EF4-FFF2-40B4-BE49-F238E27FC236}">
                  <a16:creationId xmlns:a16="http://schemas.microsoft.com/office/drawing/2014/main" id="{C685D87B-525D-48D8-94D7-B4A77BF6CCCC}"/>
                </a:ext>
              </a:extLst>
            </p:cNvPr>
            <p:cNvSpPr txBox="1">
              <a:spLocks/>
            </p:cNvSpPr>
            <p:nvPr/>
          </p:nvSpPr>
          <p:spPr>
            <a:xfrm>
              <a:off x="1865484" y="2683779"/>
              <a:ext cx="8461032" cy="847967"/>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spcBef>
                  <a:spcPts val="0"/>
                </a:spcBef>
              </a:pPr>
              <a:r>
                <a:rPr lang="en-US" sz="2400" dirty="0"/>
                <a:t>@</a:t>
              </a:r>
              <a:r>
                <a:rPr lang="en-US" sz="2400" dirty="0" err="1"/>
                <a:t>UnderdogGeek</a:t>
              </a:r>
              <a:r>
                <a:rPr lang="en-US" sz="2400" dirty="0"/>
                <a:t>             bmitra@microsoft.com</a:t>
              </a:r>
            </a:p>
          </p:txBody>
        </p:sp>
      </p:grpSp>
    </p:spTree>
    <p:extLst>
      <p:ext uri="{BB962C8B-B14F-4D97-AF65-F5344CB8AC3E}">
        <p14:creationId xmlns:p14="http://schemas.microsoft.com/office/powerpoint/2010/main" val="191411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048659-0C62-4F51-AB31-2CA82BD7D3D5}"/>
              </a:ext>
            </a:extLst>
          </p:cNvPr>
          <p:cNvSpPr>
            <a:spLocks noGrp="1"/>
          </p:cNvSpPr>
          <p:nvPr>
            <p:ph type="title"/>
          </p:nvPr>
        </p:nvSpPr>
        <p:spPr>
          <a:xfrm>
            <a:off x="567212" y="609601"/>
            <a:ext cx="4339439" cy="1737275"/>
          </a:xfrm>
        </p:spPr>
        <p:txBody>
          <a:bodyPr>
            <a:normAutofit/>
          </a:bodyPr>
          <a:lstStyle/>
          <a:p>
            <a:r>
              <a:rPr lang="en-US" sz="3600" dirty="0"/>
              <a:t>Vectors, matrices, and tensors</a:t>
            </a:r>
            <a:endParaRPr lang="en-CA" sz="3600" dirty="0"/>
          </a:p>
        </p:txBody>
      </p:sp>
      <p:pic>
        <p:nvPicPr>
          <p:cNvPr id="1026" name="Picture 2" descr="Scalars, Vectors, Matrices and Tensors">
            <a:extLst>
              <a:ext uri="{FF2B5EF4-FFF2-40B4-BE49-F238E27FC236}">
                <a16:creationId xmlns:a16="http://schemas.microsoft.com/office/drawing/2014/main" id="{F7886ED0-C67F-4327-B383-701E7E41BD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4856" y="952206"/>
            <a:ext cx="5791902" cy="20534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BF6CD0-E743-4304-A078-B5C73ABC8CA5}"/>
              </a:ext>
            </a:extLst>
          </p:cNvPr>
          <p:cNvSpPr txBox="1"/>
          <p:nvPr/>
        </p:nvSpPr>
        <p:spPr>
          <a:xfrm>
            <a:off x="2249243" y="6396335"/>
            <a:ext cx="7693516" cy="461665"/>
          </a:xfrm>
          <a:prstGeom prst="rect">
            <a:avLst/>
          </a:prstGeom>
          <a:noFill/>
        </p:spPr>
        <p:txBody>
          <a:bodyPr wrap="none" rtlCol="0">
            <a:spAutoFit/>
          </a:bodyPr>
          <a:lstStyle/>
          <a:p>
            <a:pPr lvl="0" algn="ctr" defTabSz="914400">
              <a:defRPr/>
            </a:pPr>
            <a:r>
              <a:rPr lang="en-CA" sz="1200" dirty="0"/>
              <a:t>Image source: </a:t>
            </a:r>
            <a:r>
              <a:rPr lang="en-CA" sz="1200" dirty="0">
                <a:hlinkClick r:id="rId3"/>
              </a:rPr>
              <a:t>https://dev.to/mmithrakumar/scalars-vectors-matrices-and-tensors-with-tensorflow-2-0-1f66</a:t>
            </a:r>
            <a:endParaRPr lang="en-CA" sz="1200" dirty="0"/>
          </a:p>
          <a:p>
            <a:pPr lvl="0" algn="ctr" defTabSz="914400">
              <a:defRPr/>
            </a:pPr>
            <a:r>
              <a:rPr lang="en-CA" sz="1200" dirty="0"/>
              <a:t>Image source: </a:t>
            </a:r>
            <a:r>
              <a:rPr lang="en-CA" sz="1200" dirty="0">
                <a:hlinkClick r:id="rId4"/>
              </a:rPr>
              <a:t>https://hadrienj.github.io/posts/Deep-Learning-Book-Series-2.1-Scalars-Vectors-Matrices-and-Tensors/</a:t>
            </a:r>
            <a:endParaRPr lang="en-CA" sz="1200" dirty="0"/>
          </a:p>
        </p:txBody>
      </p:sp>
      <p:grpSp>
        <p:nvGrpSpPr>
          <p:cNvPr id="23" name="Group 22">
            <a:extLst>
              <a:ext uri="{FF2B5EF4-FFF2-40B4-BE49-F238E27FC236}">
                <a16:creationId xmlns:a16="http://schemas.microsoft.com/office/drawing/2014/main" id="{8F549F1D-E76A-4A4B-BD0A-E1F7F00454F6}"/>
              </a:ext>
            </a:extLst>
          </p:cNvPr>
          <p:cNvGrpSpPr/>
          <p:nvPr/>
        </p:nvGrpSpPr>
        <p:grpSpPr>
          <a:xfrm>
            <a:off x="464223" y="2710658"/>
            <a:ext cx="2743200" cy="1960323"/>
            <a:chOff x="464223" y="2710658"/>
            <a:chExt cx="2743200" cy="1960323"/>
          </a:xfrm>
        </p:grpSpPr>
        <p:pic>
          <p:nvPicPr>
            <p:cNvPr id="1028" name="Picture 4" descr="Transposition of a square matrix">
              <a:extLst>
                <a:ext uri="{FF2B5EF4-FFF2-40B4-BE49-F238E27FC236}">
                  <a16:creationId xmlns:a16="http://schemas.microsoft.com/office/drawing/2014/main" id="{C6D431C0-DAB1-4325-A2B7-4B4C8B467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96" y="2710658"/>
              <a:ext cx="2269053" cy="15091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8CCC234-57AA-4D31-9113-1E9594D66CAA}"/>
                </a:ext>
              </a:extLst>
            </p:cNvPr>
            <p:cNvSpPr txBox="1"/>
            <p:nvPr/>
          </p:nvSpPr>
          <p:spPr>
            <a:xfrm>
              <a:off x="464223" y="4214292"/>
              <a:ext cx="2743200" cy="369332"/>
            </a:xfrm>
            <a:prstGeom prst="rect">
              <a:avLst/>
            </a:prstGeom>
            <a:noFill/>
          </p:spPr>
          <p:txBody>
            <a:bodyPr wrap="square" rtlCol="0">
              <a:spAutoFit/>
            </a:bodyPr>
            <a:lstStyle/>
            <a:p>
              <a:pPr algn="ctr"/>
              <a:r>
                <a:rPr lang="en-US" dirty="0"/>
                <a:t>matrix transpose</a:t>
              </a:r>
              <a:endParaRPr lang="en-CA" dirty="0"/>
            </a:p>
          </p:txBody>
        </p:sp>
        <p:sp>
          <p:nvSpPr>
            <p:cNvPr id="21" name="Rectangle 20">
              <a:extLst>
                <a:ext uri="{FF2B5EF4-FFF2-40B4-BE49-F238E27FC236}">
                  <a16:creationId xmlns:a16="http://schemas.microsoft.com/office/drawing/2014/main" id="{7D0E064B-55F3-4FC1-A9E8-A167E6A1BB46}"/>
                </a:ext>
              </a:extLst>
            </p:cNvPr>
            <p:cNvSpPr/>
            <p:nvPr/>
          </p:nvSpPr>
          <p:spPr>
            <a:xfrm>
              <a:off x="636309" y="2804474"/>
              <a:ext cx="2479250" cy="186650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6DCCC909-707D-4083-9EE3-205A6F946E3F}"/>
              </a:ext>
            </a:extLst>
          </p:cNvPr>
          <p:cNvGrpSpPr/>
          <p:nvPr/>
        </p:nvGrpSpPr>
        <p:grpSpPr>
          <a:xfrm>
            <a:off x="3893764" y="2699219"/>
            <a:ext cx="3371961" cy="1971761"/>
            <a:chOff x="3893764" y="2699219"/>
            <a:chExt cx="3371961" cy="1971761"/>
          </a:xfrm>
        </p:grpSpPr>
        <p:pic>
          <p:nvPicPr>
            <p:cNvPr id="1030" name="Picture 6" descr="Addition of two matrices">
              <a:extLst>
                <a:ext uri="{FF2B5EF4-FFF2-40B4-BE49-F238E27FC236}">
                  <a16:creationId xmlns:a16="http://schemas.microsoft.com/office/drawing/2014/main" id="{9BDE064B-483B-40A6-9205-06F2E8A980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8694"/>
            <a:stretch/>
          </p:blipFill>
          <p:spPr bwMode="auto">
            <a:xfrm>
              <a:off x="3991951" y="2699219"/>
              <a:ext cx="3175589" cy="132615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78D2D02-76B0-408E-A7CE-60FCDA10B341}"/>
                </a:ext>
              </a:extLst>
            </p:cNvPr>
            <p:cNvSpPr txBox="1"/>
            <p:nvPr/>
          </p:nvSpPr>
          <p:spPr>
            <a:xfrm>
              <a:off x="4208146" y="4211115"/>
              <a:ext cx="2743200" cy="369332"/>
            </a:xfrm>
            <a:prstGeom prst="rect">
              <a:avLst/>
            </a:prstGeom>
            <a:noFill/>
          </p:spPr>
          <p:txBody>
            <a:bodyPr wrap="square" rtlCol="0">
              <a:spAutoFit/>
            </a:bodyPr>
            <a:lstStyle/>
            <a:p>
              <a:pPr algn="ctr"/>
              <a:r>
                <a:rPr lang="en-US" dirty="0"/>
                <a:t>matrix addition</a:t>
              </a:r>
              <a:endParaRPr lang="en-CA" dirty="0"/>
            </a:p>
          </p:txBody>
        </p:sp>
        <p:sp>
          <p:nvSpPr>
            <p:cNvPr id="33" name="Rectangle 32">
              <a:extLst>
                <a:ext uri="{FF2B5EF4-FFF2-40B4-BE49-F238E27FC236}">
                  <a16:creationId xmlns:a16="http://schemas.microsoft.com/office/drawing/2014/main" id="{61ECD542-04B1-4D47-862A-77BCEA6E61DA}"/>
                </a:ext>
              </a:extLst>
            </p:cNvPr>
            <p:cNvSpPr/>
            <p:nvPr/>
          </p:nvSpPr>
          <p:spPr>
            <a:xfrm>
              <a:off x="3893764" y="2804473"/>
              <a:ext cx="3371961" cy="186650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1" name="Group 30">
            <a:extLst>
              <a:ext uri="{FF2B5EF4-FFF2-40B4-BE49-F238E27FC236}">
                <a16:creationId xmlns:a16="http://schemas.microsoft.com/office/drawing/2014/main" id="{54B1D138-CD74-4B2D-AD05-F03D81337F54}"/>
              </a:ext>
            </a:extLst>
          </p:cNvPr>
          <p:cNvGrpSpPr/>
          <p:nvPr/>
        </p:nvGrpSpPr>
        <p:grpSpPr>
          <a:xfrm>
            <a:off x="1602557" y="4913911"/>
            <a:ext cx="3978111" cy="1166887"/>
            <a:chOff x="1602557" y="4913911"/>
            <a:chExt cx="3978111" cy="1166887"/>
          </a:xfrm>
        </p:grpSpPr>
        <p:pic>
          <p:nvPicPr>
            <p:cNvPr id="8" name="Picture 7">
              <a:extLst>
                <a:ext uri="{FF2B5EF4-FFF2-40B4-BE49-F238E27FC236}">
                  <a16:creationId xmlns:a16="http://schemas.microsoft.com/office/drawing/2014/main" id="{5E7C02FA-A385-48DE-B622-B17EA2892FCB}"/>
                </a:ext>
              </a:extLst>
            </p:cNvPr>
            <p:cNvPicPr>
              <a:picLocks noChangeAspect="1"/>
            </p:cNvPicPr>
            <p:nvPr/>
          </p:nvPicPr>
          <p:blipFill>
            <a:blip r:embed="rId7"/>
            <a:stretch>
              <a:fillRect/>
            </a:stretch>
          </p:blipFill>
          <p:spPr>
            <a:xfrm>
              <a:off x="1696563" y="4955101"/>
              <a:ext cx="3829889" cy="712225"/>
            </a:xfrm>
            <a:prstGeom prst="rect">
              <a:avLst/>
            </a:prstGeom>
          </p:spPr>
        </p:pic>
        <p:sp>
          <p:nvSpPr>
            <p:cNvPr id="9" name="TextBox 8">
              <a:extLst>
                <a:ext uri="{FF2B5EF4-FFF2-40B4-BE49-F238E27FC236}">
                  <a16:creationId xmlns:a16="http://schemas.microsoft.com/office/drawing/2014/main" id="{80C662B5-FC15-4BF0-BE73-002E1F318097}"/>
                </a:ext>
              </a:extLst>
            </p:cNvPr>
            <p:cNvSpPr txBox="1"/>
            <p:nvPr/>
          </p:nvSpPr>
          <p:spPr>
            <a:xfrm>
              <a:off x="2239907" y="5667326"/>
              <a:ext cx="2743200" cy="369332"/>
            </a:xfrm>
            <a:prstGeom prst="rect">
              <a:avLst/>
            </a:prstGeom>
            <a:noFill/>
          </p:spPr>
          <p:txBody>
            <a:bodyPr wrap="square" rtlCol="0">
              <a:spAutoFit/>
            </a:bodyPr>
            <a:lstStyle/>
            <a:p>
              <a:pPr algn="ctr"/>
              <a:r>
                <a:rPr lang="en-US" dirty="0"/>
                <a:t>dot product</a:t>
              </a:r>
              <a:endParaRPr lang="en-CA" dirty="0"/>
            </a:p>
          </p:txBody>
        </p:sp>
        <p:sp>
          <p:nvSpPr>
            <p:cNvPr id="35" name="Rectangle 34">
              <a:extLst>
                <a:ext uri="{FF2B5EF4-FFF2-40B4-BE49-F238E27FC236}">
                  <a16:creationId xmlns:a16="http://schemas.microsoft.com/office/drawing/2014/main" id="{B7C09AAE-086F-4CBE-8E40-7C6A11E6921F}"/>
                </a:ext>
              </a:extLst>
            </p:cNvPr>
            <p:cNvSpPr/>
            <p:nvPr/>
          </p:nvSpPr>
          <p:spPr>
            <a:xfrm>
              <a:off x="1602557" y="4913911"/>
              <a:ext cx="3978111" cy="116688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a:extLst>
              <a:ext uri="{FF2B5EF4-FFF2-40B4-BE49-F238E27FC236}">
                <a16:creationId xmlns:a16="http://schemas.microsoft.com/office/drawing/2014/main" id="{626277D8-B73B-4904-BE2B-CB513DFC03C6}"/>
              </a:ext>
            </a:extLst>
          </p:cNvPr>
          <p:cNvGrpSpPr/>
          <p:nvPr/>
        </p:nvGrpSpPr>
        <p:grpSpPr>
          <a:xfrm>
            <a:off x="7580107" y="3229657"/>
            <a:ext cx="4331406" cy="2851141"/>
            <a:chOff x="7579361" y="3229657"/>
            <a:chExt cx="4331406" cy="2851141"/>
          </a:xfrm>
        </p:grpSpPr>
        <p:pic>
          <p:nvPicPr>
            <p:cNvPr id="7" name="Picture 6">
              <a:extLst>
                <a:ext uri="{FF2B5EF4-FFF2-40B4-BE49-F238E27FC236}">
                  <a16:creationId xmlns:a16="http://schemas.microsoft.com/office/drawing/2014/main" id="{1911C9EA-519C-4843-9740-D0D1B65B0759}"/>
                </a:ext>
              </a:extLst>
            </p:cNvPr>
            <p:cNvPicPr>
              <a:picLocks noChangeAspect="1"/>
            </p:cNvPicPr>
            <p:nvPr/>
          </p:nvPicPr>
          <p:blipFill>
            <a:blip r:embed="rId8"/>
            <a:stretch>
              <a:fillRect/>
            </a:stretch>
          </p:blipFill>
          <p:spPr>
            <a:xfrm>
              <a:off x="7677546" y="3382847"/>
              <a:ext cx="4146608" cy="2279652"/>
            </a:xfrm>
            <a:prstGeom prst="rect">
              <a:avLst/>
            </a:prstGeom>
          </p:spPr>
        </p:pic>
        <p:sp>
          <p:nvSpPr>
            <p:cNvPr id="13" name="TextBox 12">
              <a:extLst>
                <a:ext uri="{FF2B5EF4-FFF2-40B4-BE49-F238E27FC236}">
                  <a16:creationId xmlns:a16="http://schemas.microsoft.com/office/drawing/2014/main" id="{ACCBC9CD-7BC1-46FE-827E-5DA2162E0FFC}"/>
                </a:ext>
              </a:extLst>
            </p:cNvPr>
            <p:cNvSpPr txBox="1"/>
            <p:nvPr/>
          </p:nvSpPr>
          <p:spPr>
            <a:xfrm>
              <a:off x="8379250" y="5662499"/>
              <a:ext cx="2743200" cy="369332"/>
            </a:xfrm>
            <a:prstGeom prst="rect">
              <a:avLst/>
            </a:prstGeom>
            <a:noFill/>
          </p:spPr>
          <p:txBody>
            <a:bodyPr wrap="square" rtlCol="0">
              <a:spAutoFit/>
            </a:bodyPr>
            <a:lstStyle/>
            <a:p>
              <a:pPr algn="ctr"/>
              <a:r>
                <a:rPr lang="en-US" dirty="0"/>
                <a:t>matrix multiplication</a:t>
              </a:r>
              <a:endParaRPr lang="en-CA" dirty="0"/>
            </a:p>
          </p:txBody>
        </p:sp>
        <p:sp>
          <p:nvSpPr>
            <p:cNvPr id="37" name="Rectangle 36">
              <a:extLst>
                <a:ext uri="{FF2B5EF4-FFF2-40B4-BE49-F238E27FC236}">
                  <a16:creationId xmlns:a16="http://schemas.microsoft.com/office/drawing/2014/main" id="{6DF817BF-6055-4349-B515-805BBF250AD7}"/>
                </a:ext>
              </a:extLst>
            </p:cNvPr>
            <p:cNvSpPr/>
            <p:nvPr/>
          </p:nvSpPr>
          <p:spPr>
            <a:xfrm>
              <a:off x="7579361" y="3229657"/>
              <a:ext cx="4331406" cy="285114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93022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FAF0ED-F866-415E-919A-EC0BD1F5FF04}"/>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Layer>
                </a14:imgProps>
              </a:ext>
            </a:extLst>
          </a:blip>
          <a:stretch>
            <a:fillRect/>
          </a:stretch>
        </p:blipFill>
        <p:spPr>
          <a:xfrm>
            <a:off x="0" y="811638"/>
            <a:ext cx="12192000" cy="6046362"/>
          </a:xfrm>
          <a:prstGeom prst="rect">
            <a:avLst/>
          </a:prstGeom>
        </p:spPr>
      </p:pic>
      <p:pic>
        <p:nvPicPr>
          <p:cNvPr id="2050" name="Picture 2" descr="a scalar, a vector, a matrix, and a tensor">
            <a:extLst>
              <a:ext uri="{FF2B5EF4-FFF2-40B4-BE49-F238E27FC236}">
                <a16:creationId xmlns:a16="http://schemas.microsoft.com/office/drawing/2014/main" id="{E7A63C4D-2836-4C9B-8471-F12EC1A20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2228850"/>
            <a:ext cx="8486775"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0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44DD-9ED4-4013-B351-5CC5E88577CE}"/>
              </a:ext>
            </a:extLst>
          </p:cNvPr>
          <p:cNvSpPr>
            <a:spLocks noGrp="1"/>
          </p:cNvSpPr>
          <p:nvPr>
            <p:ph type="title"/>
          </p:nvPr>
        </p:nvSpPr>
        <p:spPr>
          <a:xfrm>
            <a:off x="1141413" y="759917"/>
            <a:ext cx="9905998" cy="1478570"/>
          </a:xfrm>
        </p:spPr>
        <p:txBody>
          <a:bodyPr>
            <a:normAutofit/>
          </a:bodyPr>
          <a:lstStyle/>
          <a:p>
            <a:r>
              <a:rPr lang="en-US" sz="4000" dirty="0"/>
              <a:t>Supervised learning</a:t>
            </a:r>
            <a:endParaRPr lang="en-CA" sz="4000" dirty="0"/>
          </a:p>
        </p:txBody>
      </p:sp>
      <p:pic>
        <p:nvPicPr>
          <p:cNvPr id="3074" name="Picture 2">
            <a:extLst>
              <a:ext uri="{FF2B5EF4-FFF2-40B4-BE49-F238E27FC236}">
                <a16:creationId xmlns:a16="http://schemas.microsoft.com/office/drawing/2014/main" id="{C2AA11F6-52A2-47C4-A125-097FC52E0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975" y="2320674"/>
            <a:ext cx="9052874" cy="3174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833193-3C05-4110-BA9F-31B5F01C28F0}"/>
              </a:ext>
            </a:extLst>
          </p:cNvPr>
          <p:cNvSpPr txBox="1"/>
          <p:nvPr/>
        </p:nvSpPr>
        <p:spPr>
          <a:xfrm>
            <a:off x="420024" y="6556587"/>
            <a:ext cx="11351954" cy="276999"/>
          </a:xfrm>
          <a:prstGeom prst="rect">
            <a:avLst/>
          </a:prstGeom>
          <a:noFill/>
        </p:spPr>
        <p:txBody>
          <a:bodyPr wrap="none" rtlCol="0">
            <a:spAutoFit/>
          </a:bodyPr>
          <a:lstStyle/>
          <a:p>
            <a:pPr lvl="0" algn="ctr" defTabSz="914400">
              <a:defRPr/>
            </a:pPr>
            <a:r>
              <a:rPr lang="en-CA" sz="1200" dirty="0"/>
              <a:t>Image source: </a:t>
            </a:r>
            <a:r>
              <a:rPr lang="en-CA" sz="1200" dirty="0">
                <a:hlinkClick r:id="rId3"/>
              </a:rPr>
              <a:t>https://www.intechopen.com/books/artificial-neural-networks-architectures-and-applications/applying-artificial-neural-network-hadron-hadron-collisions-at-lhc</a:t>
            </a:r>
            <a:endParaRPr lang="en-CA" sz="1200" dirty="0"/>
          </a:p>
        </p:txBody>
      </p:sp>
    </p:spTree>
    <p:extLst>
      <p:ext uri="{BB962C8B-B14F-4D97-AF65-F5344CB8AC3E}">
        <p14:creationId xmlns:p14="http://schemas.microsoft.com/office/powerpoint/2010/main" val="387254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219"/>
          <p:cNvSpPr>
            <a:spLocks noGrp="1"/>
          </p:cNvSpPr>
          <p:nvPr>
            <p:ph type="title"/>
          </p:nvPr>
        </p:nvSpPr>
        <p:spPr>
          <a:xfrm>
            <a:off x="839787" y="457200"/>
            <a:ext cx="6629351" cy="1600200"/>
          </a:xfrm>
        </p:spPr>
        <p:txBody>
          <a:bodyPr>
            <a:noAutofit/>
          </a:bodyPr>
          <a:lstStyle/>
          <a:p>
            <a:r>
              <a:rPr lang="en-US" sz="4400" dirty="0"/>
              <a:t>Neural networks</a:t>
            </a:r>
            <a:endParaRPr lang="en-GB" sz="4400" dirty="0"/>
          </a:p>
        </p:txBody>
      </p:sp>
      <p:sp>
        <p:nvSpPr>
          <p:cNvPr id="3" name="Text Placeholder 2"/>
          <p:cNvSpPr>
            <a:spLocks noGrp="1"/>
          </p:cNvSpPr>
          <p:nvPr>
            <p:ph type="body" sz="half" idx="2"/>
          </p:nvPr>
        </p:nvSpPr>
        <p:spPr>
          <a:xfrm>
            <a:off x="839788" y="2451100"/>
            <a:ext cx="6930833" cy="3844597"/>
          </a:xfrm>
        </p:spPr>
        <p:txBody>
          <a:bodyPr>
            <a:noAutofit/>
          </a:bodyPr>
          <a:lstStyle/>
          <a:p>
            <a:pPr>
              <a:lnSpc>
                <a:spcPct val="100000"/>
              </a:lnSpc>
              <a:spcBef>
                <a:spcPts val="1800"/>
              </a:spcBef>
            </a:pPr>
            <a:r>
              <a:rPr lang="en-US" sz="1800" dirty="0"/>
              <a:t>Chains of parameterized linear transforms (e.g., multiply weight, add bias) followed by non-linear functions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    Popular choices for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Parameters trained using backpropagation</a:t>
            </a:r>
          </a:p>
          <a:p>
            <a:pPr>
              <a:lnSpc>
                <a:spcPct val="100000"/>
              </a:lnSpc>
              <a:spcBef>
                <a:spcPts val="1800"/>
              </a:spcBef>
            </a:pPr>
            <a:r>
              <a:rPr lang="en-US" sz="1800" dirty="0"/>
              <a:t>E2E training over millions of samples in batched mode</a:t>
            </a:r>
          </a:p>
          <a:p>
            <a:pPr>
              <a:lnSpc>
                <a:spcPct val="100000"/>
              </a:lnSpc>
              <a:spcBef>
                <a:spcPts val="1800"/>
              </a:spcBef>
            </a:pPr>
            <a:r>
              <a:rPr lang="en-US" sz="1800" dirty="0"/>
              <a:t>Many choices of architecture and hyper-parameters</a:t>
            </a:r>
          </a:p>
        </p:txBody>
      </p:sp>
      <p:sp>
        <p:nvSpPr>
          <p:cNvPr id="4" name="Rounded Rectangle 3"/>
          <p:cNvSpPr/>
          <p:nvPr/>
        </p:nvSpPr>
        <p:spPr>
          <a:xfrm>
            <a:off x="8827430" y="4225802"/>
            <a:ext cx="1872319" cy="711429"/>
          </a:xfrm>
          <a:prstGeom prst="round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ectangle 5"/>
          <p:cNvSpPr/>
          <p:nvPr/>
        </p:nvSpPr>
        <p:spPr>
          <a:xfrm>
            <a:off x="8827430" y="6208987"/>
            <a:ext cx="1872319" cy="268013"/>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Input</a:t>
            </a:r>
            <a:endParaRPr kumimoji="0" lang="en-GB" sz="16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8827430" y="5242033"/>
            <a:ext cx="1872319" cy="662152"/>
          </a:xfrm>
          <a:prstGeom prst="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 name="Straight Arrow Connector 8"/>
          <p:cNvCxnSpPr>
            <a:stCxn id="6" idx="0"/>
            <a:endCxn id="7" idx="2"/>
          </p:cNvCxnSpPr>
          <p:nvPr/>
        </p:nvCxnSpPr>
        <p:spPr>
          <a:xfrm flipV="1">
            <a:off x="9763590" y="5904185"/>
            <a:ext cx="0" cy="304802"/>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 idx="0"/>
            <a:endCxn id="4" idx="2"/>
          </p:cNvCxnSpPr>
          <p:nvPr/>
        </p:nvCxnSpPr>
        <p:spPr>
          <a:xfrm flipV="1">
            <a:off x="9763590" y="4937231"/>
            <a:ext cx="0" cy="304802"/>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8827430" y="2242617"/>
            <a:ext cx="1872319" cy="711429"/>
          </a:xfrm>
          <a:prstGeom prst="round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6" name="Rectangle 65"/>
          <p:cNvSpPr/>
          <p:nvPr/>
        </p:nvSpPr>
        <p:spPr>
          <a:xfrm>
            <a:off x="8827430" y="3258848"/>
            <a:ext cx="1872319" cy="662152"/>
          </a:xfrm>
          <a:prstGeom prst="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67" name="Straight Arrow Connector 66"/>
          <p:cNvCxnSpPr>
            <a:stCxn id="4" idx="0"/>
            <a:endCxn id="66" idx="2"/>
          </p:cNvCxnSpPr>
          <p:nvPr/>
        </p:nvCxnSpPr>
        <p:spPr>
          <a:xfrm flipV="1">
            <a:off x="9763590" y="3921000"/>
            <a:ext cx="0" cy="304802"/>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6" idx="0"/>
            <a:endCxn id="65" idx="2"/>
          </p:cNvCxnSpPr>
          <p:nvPr/>
        </p:nvCxnSpPr>
        <p:spPr>
          <a:xfrm flipV="1">
            <a:off x="9763590" y="2954046"/>
            <a:ext cx="0" cy="304802"/>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5" idx="0"/>
            <a:endCxn id="75" idx="2"/>
          </p:cNvCxnSpPr>
          <p:nvPr/>
        </p:nvCxnSpPr>
        <p:spPr>
          <a:xfrm flipV="1">
            <a:off x="9763590" y="1937815"/>
            <a:ext cx="0" cy="304802"/>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8827430" y="1669802"/>
            <a:ext cx="1872319" cy="268013"/>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Predicted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26" name="Straight Connector 25"/>
          <p:cNvCxnSpPr/>
          <p:nvPr/>
        </p:nvCxnSpPr>
        <p:spPr>
          <a:xfrm>
            <a:off x="8509071" y="1691911"/>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509071" y="6465920"/>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8621053" y="1691912"/>
            <a:ext cx="2343" cy="4782743"/>
          </a:xfrm>
          <a:prstGeom prst="straightConnector1">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3" name="TextBox 232"/>
          <p:cNvSpPr txBox="1"/>
          <p:nvPr/>
        </p:nvSpPr>
        <p:spPr>
          <a:xfrm rot="16200000">
            <a:off x="7880089" y="3929394"/>
            <a:ext cx="116255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forward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99" name="TextBox 98"/>
          <p:cNvSpPr txBox="1"/>
          <p:nvPr/>
        </p:nvSpPr>
        <p:spPr>
          <a:xfrm rot="5400000">
            <a:off x="10385915" y="3929393"/>
            <a:ext cx="134351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backward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28" name="Rectangle 27"/>
          <p:cNvSpPr/>
          <p:nvPr/>
        </p:nvSpPr>
        <p:spPr>
          <a:xfrm>
            <a:off x="8827429" y="1007650"/>
            <a:ext cx="1872319" cy="268013"/>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Expected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42" name="Straight Arrow Connector 41"/>
          <p:cNvCxnSpPr>
            <a:stCxn id="75" idx="0"/>
            <a:endCxn id="28" idx="2"/>
          </p:cNvCxnSpPr>
          <p:nvPr/>
        </p:nvCxnSpPr>
        <p:spPr>
          <a:xfrm flipH="1" flipV="1">
            <a:off x="9763589" y="1275663"/>
            <a:ext cx="1" cy="394139"/>
          </a:xfrm>
          <a:prstGeom prst="straightConnector1">
            <a:avLst/>
          </a:prstGeom>
          <a:ln w="127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90860" y="1275663"/>
            <a:ext cx="567490"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loss</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4" name="Straight Connector 93"/>
          <p:cNvCxnSpPr/>
          <p:nvPr/>
        </p:nvCxnSpPr>
        <p:spPr>
          <a:xfrm rot="10800000">
            <a:off x="10786308" y="6210615"/>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0699748" y="1345111"/>
            <a:ext cx="0" cy="2304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8427437" y="3732643"/>
            <a:ext cx="4748658" cy="204032"/>
          </a:xfrm>
          <a:prstGeom prst="bentConnector3">
            <a:avLst>
              <a:gd name="adj1" fmla="val 22"/>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739466" y="3513374"/>
            <a:ext cx="3031547" cy="868159"/>
            <a:chOff x="2092058" y="3091707"/>
            <a:chExt cx="3031547" cy="868159"/>
          </a:xfrm>
        </p:grpSpPr>
        <p:grpSp>
          <p:nvGrpSpPr>
            <p:cNvPr id="11" name="Group 10"/>
            <p:cNvGrpSpPr/>
            <p:nvPr/>
          </p:nvGrpSpPr>
          <p:grpSpPr>
            <a:xfrm>
              <a:off x="2092058" y="3091707"/>
              <a:ext cx="1150883" cy="868159"/>
              <a:chOff x="2092058" y="3081878"/>
              <a:chExt cx="1150883" cy="868159"/>
            </a:xfrm>
          </p:grpSpPr>
          <p:grpSp>
            <p:nvGrpSpPr>
              <p:cNvPr id="8" name="Group 7"/>
              <p:cNvGrpSpPr/>
              <p:nvPr/>
            </p:nvGrpSpPr>
            <p:grpSpPr>
              <a:xfrm>
                <a:off x="2092058" y="3081878"/>
                <a:ext cx="1150883" cy="591161"/>
                <a:chOff x="2050016" y="-571501"/>
                <a:chExt cx="1150883" cy="591161"/>
              </a:xfrm>
            </p:grpSpPr>
            <p:sp>
              <p:nvSpPr>
                <p:cNvPr id="2" name="Rectangle 1"/>
                <p:cNvSpPr/>
                <p:nvPr/>
              </p:nvSpPr>
              <p:spPr>
                <a:xfrm>
                  <a:off x="2050016" y="-571501"/>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6" name="Picture 2" descr="Activation tanh.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16" y="-551841"/>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339093"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Tanh</a:t>
                </a: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12" name="Group 11"/>
            <p:cNvGrpSpPr/>
            <p:nvPr/>
          </p:nvGrpSpPr>
          <p:grpSpPr>
            <a:xfrm>
              <a:off x="3972722" y="3091707"/>
              <a:ext cx="1150883" cy="858330"/>
              <a:chOff x="3972722" y="3091707"/>
              <a:chExt cx="1150883" cy="858330"/>
            </a:xfrm>
          </p:grpSpPr>
          <p:grpSp>
            <p:nvGrpSpPr>
              <p:cNvPr id="5" name="Group 4"/>
              <p:cNvGrpSpPr/>
              <p:nvPr/>
            </p:nvGrpSpPr>
            <p:grpSpPr>
              <a:xfrm>
                <a:off x="3972722" y="3091707"/>
                <a:ext cx="1150883" cy="591161"/>
                <a:chOff x="3432127" y="-532064"/>
                <a:chExt cx="1150883" cy="591161"/>
              </a:xfrm>
            </p:grpSpPr>
            <p:sp>
              <p:nvSpPr>
                <p:cNvPr id="30" name="Rectangle 29"/>
                <p:cNvSpPr/>
                <p:nvPr/>
              </p:nvSpPr>
              <p:spPr>
                <a:xfrm>
                  <a:off x="3432127" y="-532064"/>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8" name="Picture 4" descr="Activation rectified linear.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27" y="-522234"/>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4215774"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ReLU</a:t>
                </a:r>
                <a:endParaRPr kumimoji="0" lang="en-GB" sz="12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42334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81C3-0891-49D9-9E11-D4FBD6286B39}"/>
              </a:ext>
            </a:extLst>
          </p:cNvPr>
          <p:cNvSpPr>
            <a:spLocks noGrp="1"/>
          </p:cNvSpPr>
          <p:nvPr>
            <p:ph type="title"/>
          </p:nvPr>
        </p:nvSpPr>
        <p:spPr>
          <a:xfrm>
            <a:off x="1184413" y="2713349"/>
            <a:ext cx="3856037" cy="2232580"/>
          </a:xfrm>
        </p:spPr>
        <p:txBody>
          <a:bodyPr anchor="ctr">
            <a:normAutofit/>
          </a:bodyPr>
          <a:lstStyle/>
          <a:p>
            <a:r>
              <a:rPr lang="en-US" sz="4000" dirty="0"/>
              <a:t>Basic machine learning tasks</a:t>
            </a:r>
            <a:endParaRPr lang="en-GB" sz="4000" dirty="0"/>
          </a:p>
        </p:txBody>
      </p:sp>
      <p:grpSp>
        <p:nvGrpSpPr>
          <p:cNvPr id="9" name="Group 8">
            <a:extLst>
              <a:ext uri="{FF2B5EF4-FFF2-40B4-BE49-F238E27FC236}">
                <a16:creationId xmlns:a16="http://schemas.microsoft.com/office/drawing/2014/main" id="{5D47D89B-203C-4611-ABC1-B5DC1984EEDF}"/>
              </a:ext>
            </a:extLst>
          </p:cNvPr>
          <p:cNvGrpSpPr/>
          <p:nvPr/>
        </p:nvGrpSpPr>
        <p:grpSpPr>
          <a:xfrm>
            <a:off x="5495748" y="1320065"/>
            <a:ext cx="5665589" cy="5019147"/>
            <a:chOff x="3827203" y="1746970"/>
            <a:chExt cx="5665589" cy="5019147"/>
          </a:xfrm>
        </p:grpSpPr>
        <p:pic>
          <p:nvPicPr>
            <p:cNvPr id="10" name="Picture 9">
              <a:extLst>
                <a:ext uri="{FF2B5EF4-FFF2-40B4-BE49-F238E27FC236}">
                  <a16:creationId xmlns:a16="http://schemas.microsoft.com/office/drawing/2014/main" id="{6D8D77E2-796F-467E-86DB-C2C68FB1EB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6746"/>
            <a:stretch/>
          </p:blipFill>
          <p:spPr>
            <a:xfrm>
              <a:off x="3827203" y="1746970"/>
              <a:ext cx="5571321" cy="5019147"/>
            </a:xfrm>
            <a:prstGeom prst="rect">
              <a:avLst/>
            </a:prstGeom>
          </p:spPr>
        </p:pic>
        <p:pic>
          <p:nvPicPr>
            <p:cNvPr id="11" name="Picture 10">
              <a:extLst>
                <a:ext uri="{FF2B5EF4-FFF2-40B4-BE49-F238E27FC236}">
                  <a16:creationId xmlns:a16="http://schemas.microsoft.com/office/drawing/2014/main" id="{E75BE90D-2E80-44D7-921C-F0828AF7C05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1524" t="89967" r="26757"/>
            <a:stretch/>
          </p:blipFill>
          <p:spPr>
            <a:xfrm>
              <a:off x="7565010" y="6239482"/>
              <a:ext cx="1032235" cy="503577"/>
            </a:xfrm>
            <a:prstGeom prst="rect">
              <a:avLst/>
            </a:prstGeom>
          </p:spPr>
        </p:pic>
        <p:sp>
          <p:nvSpPr>
            <p:cNvPr id="12" name="Rectangle 11">
              <a:extLst>
                <a:ext uri="{FF2B5EF4-FFF2-40B4-BE49-F238E27FC236}">
                  <a16:creationId xmlns:a16="http://schemas.microsoft.com/office/drawing/2014/main" id="{821A5F62-E9EC-4E82-A9DE-4C47FE25553B}"/>
                </a:ext>
              </a:extLst>
            </p:cNvPr>
            <p:cNvSpPr/>
            <p:nvPr/>
          </p:nvSpPr>
          <p:spPr>
            <a:xfrm>
              <a:off x="9280689" y="6433794"/>
              <a:ext cx="212103" cy="249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648343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80e4e447-6aa7-4de8-9e79-5ab83cb4e1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515FE5575855479425EBEBB2E20AFF" ma:contentTypeVersion="15" ma:contentTypeDescription="Create a new document." ma:contentTypeScope="" ma:versionID="c01461e475da81dc6acb1758b01243ba">
  <xsd:schema xmlns:xsd="http://www.w3.org/2001/XMLSchema" xmlns:xs="http://www.w3.org/2001/XMLSchema" xmlns:p="http://schemas.microsoft.com/office/2006/metadata/properties" xmlns:ns1="http://schemas.microsoft.com/sharepoint/v3" xmlns:ns3="64db2643-3afb-443a-9bb9-d9882e57015c" xmlns:ns4="80e4e447-6aa7-4de8-9e79-5ab83cb4e1c7" targetNamespace="http://schemas.microsoft.com/office/2006/metadata/properties" ma:root="true" ma:fieldsID="097f067364ccd70e0594afdd2d54d195" ns1:_="" ns3:_="" ns4:_="">
    <xsd:import namespace="http://schemas.microsoft.com/sharepoint/v3"/>
    <xsd:import namespace="64db2643-3afb-443a-9bb9-d9882e57015c"/>
    <xsd:import namespace="80e4e447-6aa7-4de8-9e79-5ab83cb4e1c7"/>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db2643-3afb-443a-9bb9-d9882e5701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0e4e447-6aa7-4de8-9e79-5ab83cb4e1c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CCF990-CEAE-4A75-8F2F-51FDEB83DE9D}">
  <ds:schemaRef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80e4e447-6aa7-4de8-9e79-5ab83cb4e1c7"/>
    <ds:schemaRef ds:uri="64db2643-3afb-443a-9bb9-d9882e57015c"/>
    <ds:schemaRef ds:uri="http://schemas.microsoft.com/sharepoint/v3"/>
    <ds:schemaRef ds:uri="http://purl.org/dc/elements/1.1/"/>
  </ds:schemaRefs>
</ds:datastoreItem>
</file>

<file path=customXml/itemProps2.xml><?xml version="1.0" encoding="utf-8"?>
<ds:datastoreItem xmlns:ds="http://schemas.openxmlformats.org/officeDocument/2006/customXml" ds:itemID="{8482DE24-41B4-4555-896F-A620B918B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db2643-3afb-443a-9bb9-d9882e57015c"/>
    <ds:schemaRef ds:uri="80e4e447-6aa7-4de8-9e79-5ab83cb4e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F837AE-D8F3-41C7-BD82-269C6F065E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TotalTime>
  <Words>3077</Words>
  <Application>Microsoft Office PowerPoint</Application>
  <PresentationFormat>Widescreen</PresentationFormat>
  <Paragraphs>353</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Cambria Math</vt:lpstr>
      <vt:lpstr>Segoe UI</vt:lpstr>
      <vt:lpstr>Segoe UI Light</vt:lpstr>
      <vt:lpstr>Segoe WP</vt:lpstr>
      <vt:lpstr>Office Theme</vt:lpstr>
      <vt:lpstr>Neural Learning to Rank</vt:lpstr>
      <vt:lpstr>Reading material</vt:lpstr>
      <vt:lpstr>Agenda</vt:lpstr>
      <vt:lpstr>A gentle introduction to neural networks</vt:lpstr>
      <vt:lpstr>Vectors, matrices, and tensors</vt:lpstr>
      <vt:lpstr>PowerPoint Presentation</vt:lpstr>
      <vt:lpstr>Supervised learning</vt:lpstr>
      <vt:lpstr>Neural networks</vt:lpstr>
      <vt:lpstr>Basic machine learning tasks</vt:lpstr>
      <vt:lpstr>Squared loss</vt:lpstr>
      <vt:lpstr>The softmax function</vt:lpstr>
      <vt:lpstr>Cross entropy</vt:lpstr>
      <vt:lpstr>Cross entropy with softmax loss</vt:lpstr>
      <vt:lpstr>Gradient Descent</vt:lpstr>
      <vt:lpstr>Gradient Descent</vt:lpstr>
      <vt:lpstr>Gradient Descent</vt:lpstr>
      <vt:lpstr>Gradient Descent</vt:lpstr>
      <vt:lpstr>Gradient Descent</vt:lpstr>
      <vt:lpstr>Gradient Descent</vt:lpstr>
      <vt:lpstr>Gradient Descent</vt:lpstr>
      <vt:lpstr>Gradient Descent</vt:lpstr>
      <vt:lpstr>Exercise</vt:lpstr>
      <vt:lpstr>Computation Networks</vt:lpstr>
      <vt:lpstr>Questions?</vt:lpstr>
      <vt:lpstr>The fundamentals of learning to rank</vt:lpstr>
      <vt:lpstr>Most information retrieval (IR) systems present a ranked list of retrieved artifacts</vt:lpstr>
      <vt:lpstr>Learning to Rank (LTR)</vt:lpstr>
      <vt:lpstr>Problem formulation</vt:lpstr>
      <vt:lpstr>Why is ranking challenging?</vt:lpstr>
      <vt:lpstr>Features</vt:lpstr>
      <vt:lpstr>Features</vt:lpstr>
      <vt:lpstr>Approaches</vt:lpstr>
      <vt:lpstr>Pointwise objectives</vt:lpstr>
      <vt:lpstr>Pointwise objectives</vt:lpstr>
      <vt:lpstr>Pairwise objectives</vt:lpstr>
      <vt:lpstr>Pairwise objectives</vt:lpstr>
      <vt:lpstr>A generalized cross-entropy loss</vt:lpstr>
      <vt:lpstr>PowerPoint Presentation</vt:lpstr>
      <vt:lpstr>Listwise objectives</vt:lpstr>
      <vt:lpstr>Listwise objectives</vt:lpstr>
      <vt:lpstr>Listwise objectives</vt:lpstr>
      <vt:lpstr>PowerPoint Presentation</vt:lpstr>
      <vt:lpstr>AI &amp; Society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Learning to Rank</dc:title>
  <dc:creator>Bhaskar Mitra (HE/HIM)</dc:creator>
  <cp:lastModifiedBy>Bhaskar Mitra (HE/HIM)</cp:lastModifiedBy>
  <cp:revision>24</cp:revision>
  <dcterms:created xsi:type="dcterms:W3CDTF">2020-12-01T18:11:04Z</dcterms:created>
  <dcterms:modified xsi:type="dcterms:W3CDTF">2022-05-24T18:49:22Z</dcterms:modified>
</cp:coreProperties>
</file>