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96"/>
  </p:notesMasterIdLst>
  <p:sldIdLst>
    <p:sldId id="712" r:id="rId3"/>
    <p:sldId id="598" r:id="rId4"/>
    <p:sldId id="711" r:id="rId5"/>
    <p:sldId id="607" r:id="rId6"/>
    <p:sldId id="602" r:id="rId7"/>
    <p:sldId id="714" r:id="rId8"/>
    <p:sldId id="715" r:id="rId9"/>
    <p:sldId id="716" r:id="rId10"/>
    <p:sldId id="450" r:id="rId11"/>
    <p:sldId id="530" r:id="rId12"/>
    <p:sldId id="667" r:id="rId13"/>
    <p:sldId id="531" r:id="rId14"/>
    <p:sldId id="533" r:id="rId15"/>
    <p:sldId id="534" r:id="rId16"/>
    <p:sldId id="648" r:id="rId17"/>
    <p:sldId id="663" r:id="rId18"/>
    <p:sldId id="660" r:id="rId19"/>
    <p:sldId id="664" r:id="rId20"/>
    <p:sldId id="661" r:id="rId21"/>
    <p:sldId id="665" r:id="rId22"/>
    <p:sldId id="659" r:id="rId23"/>
    <p:sldId id="567" r:id="rId24"/>
    <p:sldId id="568" r:id="rId25"/>
    <p:sldId id="672" r:id="rId26"/>
    <p:sldId id="564" r:id="rId27"/>
    <p:sldId id="451" r:id="rId28"/>
    <p:sldId id="452" r:id="rId29"/>
    <p:sldId id="454" r:id="rId30"/>
    <p:sldId id="685" r:id="rId31"/>
    <p:sldId id="713" r:id="rId32"/>
    <p:sldId id="256" r:id="rId33"/>
    <p:sldId id="257" r:id="rId34"/>
    <p:sldId id="258" r:id="rId35"/>
    <p:sldId id="684" r:id="rId36"/>
    <p:sldId id="721" r:id="rId37"/>
    <p:sldId id="722" r:id="rId38"/>
    <p:sldId id="723" r:id="rId39"/>
    <p:sldId id="724" r:id="rId40"/>
    <p:sldId id="725" r:id="rId41"/>
    <p:sldId id="726" r:id="rId42"/>
    <p:sldId id="727" r:id="rId43"/>
    <p:sldId id="728" r:id="rId44"/>
    <p:sldId id="729" r:id="rId45"/>
    <p:sldId id="730" r:id="rId46"/>
    <p:sldId id="731" r:id="rId47"/>
    <p:sldId id="732" r:id="rId48"/>
    <p:sldId id="733" r:id="rId49"/>
    <p:sldId id="734" r:id="rId50"/>
    <p:sldId id="735" r:id="rId51"/>
    <p:sldId id="736" r:id="rId52"/>
    <p:sldId id="737" r:id="rId53"/>
    <p:sldId id="738" r:id="rId54"/>
    <p:sldId id="606" r:id="rId55"/>
    <p:sldId id="615" r:id="rId56"/>
    <p:sldId id="717" r:id="rId57"/>
    <p:sldId id="718" r:id="rId58"/>
    <p:sldId id="719" r:id="rId59"/>
    <p:sldId id="552" r:id="rId60"/>
    <p:sldId id="553" r:id="rId61"/>
    <p:sldId id="554" r:id="rId62"/>
    <p:sldId id="555" r:id="rId63"/>
    <p:sldId id="720" r:id="rId64"/>
    <p:sldId id="556" r:id="rId65"/>
    <p:sldId id="558" r:id="rId66"/>
    <p:sldId id="559" r:id="rId67"/>
    <p:sldId id="563" r:id="rId68"/>
    <p:sldId id="561" r:id="rId69"/>
    <p:sldId id="577" r:id="rId70"/>
    <p:sldId id="578" r:id="rId71"/>
    <p:sldId id="688" r:id="rId72"/>
    <p:sldId id="579" r:id="rId73"/>
    <p:sldId id="582" r:id="rId74"/>
    <p:sldId id="597" r:id="rId75"/>
    <p:sldId id="575" r:id="rId76"/>
    <p:sldId id="690" r:id="rId77"/>
    <p:sldId id="673" r:id="rId78"/>
    <p:sldId id="674" r:id="rId79"/>
    <p:sldId id="677" r:id="rId80"/>
    <p:sldId id="676" r:id="rId81"/>
    <p:sldId id="675" r:id="rId82"/>
    <p:sldId id="679" r:id="rId83"/>
    <p:sldId id="707" r:id="rId84"/>
    <p:sldId id="687" r:id="rId85"/>
    <p:sldId id="706" r:id="rId86"/>
    <p:sldId id="614" r:id="rId87"/>
    <p:sldId id="695" r:id="rId88"/>
    <p:sldId id="698" r:id="rId89"/>
    <p:sldId id="276" r:id="rId90"/>
    <p:sldId id="275" r:id="rId91"/>
    <p:sldId id="287" r:id="rId92"/>
    <p:sldId id="696" r:id="rId93"/>
    <p:sldId id="697" r:id="rId94"/>
    <p:sldId id="429" r:id="rId9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B9A045EF-F249-4103-B9C2-989DFA85B94E}">
          <p14:sldIdLst>
            <p14:sldId id="712"/>
            <p14:sldId id="598"/>
            <p14:sldId id="711"/>
            <p14:sldId id="607"/>
          </p14:sldIdLst>
        </p14:section>
        <p14:section name="Neural networks" id="{5131F857-0BB2-44F0-9073-7C06BCBA80E4}">
          <p14:sldIdLst>
            <p14:sldId id="602"/>
            <p14:sldId id="714"/>
            <p14:sldId id="715"/>
            <p14:sldId id="716"/>
            <p14:sldId id="450"/>
            <p14:sldId id="530"/>
            <p14:sldId id="667"/>
            <p14:sldId id="531"/>
            <p14:sldId id="533"/>
            <p14:sldId id="534"/>
            <p14:sldId id="648"/>
            <p14:sldId id="663"/>
            <p14:sldId id="660"/>
            <p14:sldId id="664"/>
            <p14:sldId id="661"/>
            <p14:sldId id="665"/>
            <p14:sldId id="659"/>
            <p14:sldId id="567"/>
            <p14:sldId id="568"/>
            <p14:sldId id="672"/>
            <p14:sldId id="564"/>
            <p14:sldId id="451"/>
            <p14:sldId id="452"/>
            <p14:sldId id="454"/>
            <p14:sldId id="685"/>
            <p14:sldId id="713"/>
            <p14:sldId id="256"/>
            <p14:sldId id="257"/>
            <p14:sldId id="258"/>
            <p14:sldId id="684"/>
          </p14:sldIdLst>
        </p14:section>
        <p14:section name="Learning to rank" id="{C20595C5-3FC2-4E5B-8B76-7F9F4E81535F}">
          <p14:sldIdLst>
            <p14:sldId id="721"/>
            <p14:sldId id="722"/>
            <p14:sldId id="723"/>
            <p14:sldId id="724"/>
            <p14:sldId id="725"/>
            <p14:sldId id="726"/>
            <p14:sldId id="727"/>
            <p14:sldId id="728"/>
            <p14:sldId id="729"/>
            <p14:sldId id="730"/>
            <p14:sldId id="731"/>
            <p14:sldId id="732"/>
            <p14:sldId id="733"/>
            <p14:sldId id="734"/>
            <p14:sldId id="735"/>
            <p14:sldId id="736"/>
            <p14:sldId id="737"/>
            <p14:sldId id="738"/>
          </p14:sldIdLst>
        </p14:section>
        <p14:section name="Deep learning to rank" id="{EF2A1314-B1C6-498B-B1D7-CFCB3BA070FA}">
          <p14:sldIdLst>
            <p14:sldId id="606"/>
            <p14:sldId id="615"/>
            <p14:sldId id="717"/>
            <p14:sldId id="718"/>
            <p14:sldId id="719"/>
            <p14:sldId id="552"/>
            <p14:sldId id="553"/>
            <p14:sldId id="554"/>
            <p14:sldId id="555"/>
            <p14:sldId id="720"/>
            <p14:sldId id="556"/>
            <p14:sldId id="558"/>
            <p14:sldId id="559"/>
            <p14:sldId id="563"/>
            <p14:sldId id="561"/>
            <p14:sldId id="577"/>
            <p14:sldId id="578"/>
            <p14:sldId id="688"/>
            <p14:sldId id="579"/>
            <p14:sldId id="582"/>
            <p14:sldId id="597"/>
            <p14:sldId id="575"/>
            <p14:sldId id="690"/>
            <p14:sldId id="673"/>
            <p14:sldId id="674"/>
            <p14:sldId id="677"/>
            <p14:sldId id="676"/>
            <p14:sldId id="675"/>
            <p14:sldId id="679"/>
            <p14:sldId id="707"/>
            <p14:sldId id="687"/>
            <p14:sldId id="706"/>
            <p14:sldId id="614"/>
            <p14:sldId id="695"/>
            <p14:sldId id="698"/>
            <p14:sldId id="276"/>
            <p14:sldId id="275"/>
            <p14:sldId id="287"/>
            <p14:sldId id="696"/>
            <p14:sldId id="697"/>
          </p14:sldIdLst>
        </p14:section>
        <p14:section name="Thank you" id="{88C826D4-2402-45B4-BB5B-266725080440}">
          <p14:sldIdLst>
            <p14:sldId id="42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7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96" y="5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562D03-D9DA-4093-BFDD-1B3CF7C20852}" type="doc">
      <dgm:prSet loTypeId="urn:microsoft.com/office/officeart/2005/8/layout/process3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FC33680-F49A-40BE-907C-3558D982B305}">
      <dgm:prSet phldrT="[Text]"/>
      <dgm:spPr/>
      <dgm:t>
        <a:bodyPr/>
        <a:lstStyle/>
        <a:p>
          <a:r>
            <a:rPr lang="en-US" dirty="0"/>
            <a:t>MS MARCO </a:t>
          </a:r>
          <a:r>
            <a:rPr lang="en-US" dirty="0" err="1"/>
            <a:t>QnA</a:t>
          </a:r>
          <a:r>
            <a:rPr lang="en-US" dirty="0"/>
            <a:t> Leaderboard</a:t>
          </a:r>
        </a:p>
      </dgm:t>
    </dgm:pt>
    <dgm:pt modelId="{538DADE9-CD0E-4F5B-8595-76AFA8FCCA66}" type="parTrans" cxnId="{E254046C-AAD0-4FC0-83F2-ACBC760130E4}">
      <dgm:prSet/>
      <dgm:spPr/>
      <dgm:t>
        <a:bodyPr/>
        <a:lstStyle/>
        <a:p>
          <a:endParaRPr lang="en-US"/>
        </a:p>
      </dgm:t>
    </dgm:pt>
    <dgm:pt modelId="{98A386EC-9FA8-4320-84E8-25C698603D4A}" type="sibTrans" cxnId="{E254046C-AAD0-4FC0-83F2-ACBC760130E4}">
      <dgm:prSet/>
      <dgm:spPr/>
      <dgm:t>
        <a:bodyPr/>
        <a:lstStyle/>
        <a:p>
          <a:endParaRPr lang="en-US"/>
        </a:p>
      </dgm:t>
    </dgm:pt>
    <dgm:pt modelId="{4B041B0C-7A5F-471F-B22C-26C3DE396C85}">
      <dgm:prSet phldrT="[Text]"/>
      <dgm:spPr/>
      <dgm:t>
        <a:bodyPr/>
        <a:lstStyle/>
        <a:p>
          <a:r>
            <a:rPr lang="en-US" dirty="0"/>
            <a:t>1M real queries</a:t>
          </a:r>
        </a:p>
      </dgm:t>
    </dgm:pt>
    <dgm:pt modelId="{63F8DE2B-6FED-46E5-B440-BC2080FA3921}" type="parTrans" cxnId="{DE884195-4C1F-4776-B662-566B13BF7DE1}">
      <dgm:prSet/>
      <dgm:spPr/>
      <dgm:t>
        <a:bodyPr/>
        <a:lstStyle/>
        <a:p>
          <a:endParaRPr lang="en-US"/>
        </a:p>
      </dgm:t>
    </dgm:pt>
    <dgm:pt modelId="{9A1DB19D-EA3D-4E48-963A-6FE3D56E8B83}" type="sibTrans" cxnId="{DE884195-4C1F-4776-B662-566B13BF7DE1}">
      <dgm:prSet/>
      <dgm:spPr/>
      <dgm:t>
        <a:bodyPr/>
        <a:lstStyle/>
        <a:p>
          <a:endParaRPr lang="en-US"/>
        </a:p>
      </dgm:t>
    </dgm:pt>
    <dgm:pt modelId="{B887AA34-90FA-4D0F-97E1-C34DBA0BB690}">
      <dgm:prSet phldrT="[Text]"/>
      <dgm:spPr/>
      <dgm:t>
        <a:bodyPr/>
        <a:lstStyle/>
        <a:p>
          <a:r>
            <a:rPr lang="en-US" dirty="0"/>
            <a:t>MS MARCO Passage Retrieval Leaderboard</a:t>
          </a:r>
        </a:p>
      </dgm:t>
    </dgm:pt>
    <dgm:pt modelId="{31B6AC76-3FA6-49D7-96B1-851D5F14B1FB}" type="parTrans" cxnId="{6BCC95A0-B340-4CF6-9A16-18B03AD6B209}">
      <dgm:prSet/>
      <dgm:spPr/>
      <dgm:t>
        <a:bodyPr/>
        <a:lstStyle/>
        <a:p>
          <a:endParaRPr lang="en-US"/>
        </a:p>
      </dgm:t>
    </dgm:pt>
    <dgm:pt modelId="{73292AFA-73D5-4B70-A209-F231BE02E08F}" type="sibTrans" cxnId="{6BCC95A0-B340-4CF6-9A16-18B03AD6B209}">
      <dgm:prSet/>
      <dgm:spPr/>
      <dgm:t>
        <a:bodyPr/>
        <a:lstStyle/>
        <a:p>
          <a:endParaRPr lang="en-US"/>
        </a:p>
      </dgm:t>
    </dgm:pt>
    <dgm:pt modelId="{C969A73A-180C-401B-A43E-E596A9DA50E3}">
      <dgm:prSet phldrT="[Text]"/>
      <dgm:spPr/>
      <dgm:t>
        <a:bodyPr/>
        <a:lstStyle/>
        <a:p>
          <a:r>
            <a:rPr lang="en-US" dirty="0"/>
            <a:t>Corpus: Union of 10-passage sets</a:t>
          </a:r>
        </a:p>
      </dgm:t>
    </dgm:pt>
    <dgm:pt modelId="{E1DA7700-3116-4AAD-A7B7-596D23AAEEA6}" type="parTrans" cxnId="{EB77D8CD-44A0-4599-8A4F-AE5F0DE83C6C}">
      <dgm:prSet/>
      <dgm:spPr/>
      <dgm:t>
        <a:bodyPr/>
        <a:lstStyle/>
        <a:p>
          <a:endParaRPr lang="en-US"/>
        </a:p>
      </dgm:t>
    </dgm:pt>
    <dgm:pt modelId="{D2E42FBD-6D3C-4C2F-90A2-CA410CB762AA}" type="sibTrans" cxnId="{EB77D8CD-44A0-4599-8A4F-AE5F0DE83C6C}">
      <dgm:prSet/>
      <dgm:spPr/>
      <dgm:t>
        <a:bodyPr/>
        <a:lstStyle/>
        <a:p>
          <a:endParaRPr lang="en-US"/>
        </a:p>
      </dgm:t>
    </dgm:pt>
    <dgm:pt modelId="{59C2C4D9-3549-469B-A8F2-18F28429EF8F}">
      <dgm:prSet phldrT="[Text]"/>
      <dgm:spPr/>
      <dgm:t>
        <a:bodyPr/>
        <a:lstStyle/>
        <a:p>
          <a:r>
            <a:rPr lang="en-US" dirty="0"/>
            <a:t>TREC 2019 Task:</a:t>
          </a:r>
          <a:br>
            <a:rPr lang="en-US" dirty="0"/>
          </a:br>
          <a:r>
            <a:rPr lang="en-US" dirty="0"/>
            <a:t>Passage Retrieval</a:t>
          </a:r>
        </a:p>
      </dgm:t>
    </dgm:pt>
    <dgm:pt modelId="{3B98D11A-9235-43D3-BE25-F98B4802DE13}" type="parTrans" cxnId="{29B750C3-26F7-4236-AED1-F462B15ED865}">
      <dgm:prSet/>
      <dgm:spPr/>
      <dgm:t>
        <a:bodyPr/>
        <a:lstStyle/>
        <a:p>
          <a:endParaRPr lang="en-US"/>
        </a:p>
      </dgm:t>
    </dgm:pt>
    <dgm:pt modelId="{65B3A38C-4FD0-4B2D-80CF-F622B39D458C}" type="sibTrans" cxnId="{29B750C3-26F7-4236-AED1-F462B15ED865}">
      <dgm:prSet/>
      <dgm:spPr/>
      <dgm:t>
        <a:bodyPr/>
        <a:lstStyle/>
        <a:p>
          <a:endParaRPr lang="en-US"/>
        </a:p>
      </dgm:t>
    </dgm:pt>
    <dgm:pt modelId="{BF2711E2-83D3-40D2-9176-8C2552E2368B}">
      <dgm:prSet phldrT="[Text]"/>
      <dgm:spPr/>
      <dgm:t>
        <a:bodyPr/>
        <a:lstStyle/>
        <a:p>
          <a:r>
            <a:rPr lang="en-US" dirty="0"/>
            <a:t>Same corpus, training </a:t>
          </a:r>
          <a:r>
            <a:rPr lang="en-US" dirty="0" err="1"/>
            <a:t>Q+labels</a:t>
          </a:r>
          <a:endParaRPr lang="en-US" dirty="0"/>
        </a:p>
      </dgm:t>
    </dgm:pt>
    <dgm:pt modelId="{94D6000C-E8F6-40FB-BF86-B2CDD729F444}" type="parTrans" cxnId="{58EA727D-26E3-4643-88DD-977844E11CDE}">
      <dgm:prSet/>
      <dgm:spPr/>
      <dgm:t>
        <a:bodyPr/>
        <a:lstStyle/>
        <a:p>
          <a:endParaRPr lang="en-US"/>
        </a:p>
      </dgm:t>
    </dgm:pt>
    <dgm:pt modelId="{52D64F23-8227-4954-A51C-C7FCF936C9F6}" type="sibTrans" cxnId="{58EA727D-26E3-4643-88DD-977844E11CDE}">
      <dgm:prSet/>
      <dgm:spPr/>
      <dgm:t>
        <a:bodyPr/>
        <a:lstStyle/>
        <a:p>
          <a:endParaRPr lang="en-US"/>
        </a:p>
      </dgm:t>
    </dgm:pt>
    <dgm:pt modelId="{14832BAF-3758-40EE-A930-34CEAB8DA29E}">
      <dgm:prSet phldrT="[Text]"/>
      <dgm:spPr/>
      <dgm:t>
        <a:bodyPr/>
        <a:lstStyle/>
        <a:p>
          <a:r>
            <a:rPr lang="en-US" dirty="0"/>
            <a:t>New reusable NIST test set</a:t>
          </a:r>
        </a:p>
      </dgm:t>
    </dgm:pt>
    <dgm:pt modelId="{D39E9971-6B2D-42DA-B36D-445556A72A89}" type="parTrans" cxnId="{52C60D2B-D416-42D5-ADAD-3B850A5B6611}">
      <dgm:prSet/>
      <dgm:spPr/>
      <dgm:t>
        <a:bodyPr/>
        <a:lstStyle/>
        <a:p>
          <a:endParaRPr lang="en-US"/>
        </a:p>
      </dgm:t>
    </dgm:pt>
    <dgm:pt modelId="{4C61BD54-E83F-47FF-9198-A5DC6BA1B789}" type="sibTrans" cxnId="{52C60D2B-D416-42D5-ADAD-3B850A5B6611}">
      <dgm:prSet/>
      <dgm:spPr/>
      <dgm:t>
        <a:bodyPr/>
        <a:lstStyle/>
        <a:p>
          <a:endParaRPr lang="en-US"/>
        </a:p>
      </dgm:t>
    </dgm:pt>
    <dgm:pt modelId="{22C7AA1C-3806-47C3-91D5-14369CF8C7B4}">
      <dgm:prSet phldrT="[Text]"/>
      <dgm:spPr/>
      <dgm:t>
        <a:bodyPr/>
        <a:lstStyle/>
        <a:p>
          <a:r>
            <a:rPr lang="en-US" dirty="0"/>
            <a:t>TREC 2019 Task:</a:t>
          </a:r>
          <a:br>
            <a:rPr lang="en-US" dirty="0"/>
          </a:br>
          <a:r>
            <a:rPr lang="en-US" dirty="0"/>
            <a:t>Document Retrieval</a:t>
          </a:r>
        </a:p>
      </dgm:t>
    </dgm:pt>
    <dgm:pt modelId="{3869C5D4-A1FB-43DB-902E-4A6DAF30EF09}" type="parTrans" cxnId="{356D91BE-0C8B-4646-9388-BAAC8B6B83AB}">
      <dgm:prSet/>
      <dgm:spPr/>
      <dgm:t>
        <a:bodyPr/>
        <a:lstStyle/>
        <a:p>
          <a:endParaRPr lang="en-US"/>
        </a:p>
      </dgm:t>
    </dgm:pt>
    <dgm:pt modelId="{AC765168-A819-4047-B3F5-50DE74A74878}" type="sibTrans" cxnId="{356D91BE-0C8B-4646-9388-BAAC8B6B83AB}">
      <dgm:prSet/>
      <dgm:spPr/>
      <dgm:t>
        <a:bodyPr/>
        <a:lstStyle/>
        <a:p>
          <a:endParaRPr lang="en-US"/>
        </a:p>
      </dgm:t>
    </dgm:pt>
    <dgm:pt modelId="{96598206-9257-4472-8CEA-C6BDBCF8B60D}">
      <dgm:prSet phldrT="[Text]"/>
      <dgm:spPr/>
      <dgm:t>
        <a:bodyPr/>
        <a:lstStyle/>
        <a:p>
          <a:r>
            <a:rPr lang="en-US" dirty="0"/>
            <a:t>10 passages per Q</a:t>
          </a:r>
        </a:p>
      </dgm:t>
    </dgm:pt>
    <dgm:pt modelId="{EFA2F1E9-B9A9-4250-A2DD-D7DF72351A11}" type="parTrans" cxnId="{D1F26912-5C3D-4CFB-B1B5-151EB0D95EE3}">
      <dgm:prSet/>
      <dgm:spPr/>
      <dgm:t>
        <a:bodyPr/>
        <a:lstStyle/>
        <a:p>
          <a:endParaRPr lang="en-US"/>
        </a:p>
      </dgm:t>
    </dgm:pt>
    <dgm:pt modelId="{E4162013-4E42-49FD-9FFC-DF4F20601FCA}" type="sibTrans" cxnId="{D1F26912-5C3D-4CFB-B1B5-151EB0D95EE3}">
      <dgm:prSet/>
      <dgm:spPr/>
      <dgm:t>
        <a:bodyPr/>
        <a:lstStyle/>
        <a:p>
          <a:endParaRPr lang="en-US"/>
        </a:p>
      </dgm:t>
    </dgm:pt>
    <dgm:pt modelId="{44E09B4A-52D9-4913-8E0B-542BA10B88A4}">
      <dgm:prSet phldrT="[Text]"/>
      <dgm:spPr/>
      <dgm:t>
        <a:bodyPr/>
        <a:lstStyle/>
        <a:p>
          <a:r>
            <a:rPr lang="en-US" dirty="0"/>
            <a:t>Human annotation says ~1 of 10 answers the query</a:t>
          </a:r>
        </a:p>
      </dgm:t>
    </dgm:pt>
    <dgm:pt modelId="{DD4B54E3-71D7-4A8F-8EE6-9F0C2DE057B0}" type="parTrans" cxnId="{013A9564-28A1-4901-B7A5-FCDF87DBD413}">
      <dgm:prSet/>
      <dgm:spPr/>
      <dgm:t>
        <a:bodyPr/>
        <a:lstStyle/>
        <a:p>
          <a:endParaRPr lang="en-US"/>
        </a:p>
      </dgm:t>
    </dgm:pt>
    <dgm:pt modelId="{FC5F579B-B332-41FB-B6C0-305FBB953367}" type="sibTrans" cxnId="{013A9564-28A1-4901-B7A5-FCDF87DBD413}">
      <dgm:prSet/>
      <dgm:spPr/>
      <dgm:t>
        <a:bodyPr/>
        <a:lstStyle/>
        <a:p>
          <a:endParaRPr lang="en-US"/>
        </a:p>
      </dgm:t>
    </dgm:pt>
    <dgm:pt modelId="{AF8D465F-47BD-4C04-BE10-35CDB3EC0795}">
      <dgm:prSet phldrT="[Text]"/>
      <dgm:spPr/>
      <dgm:t>
        <a:bodyPr/>
        <a:lstStyle/>
        <a:p>
          <a:r>
            <a:rPr lang="en-US" dirty="0"/>
            <a:t>Labels: From the ~1 positive passage</a:t>
          </a:r>
        </a:p>
      </dgm:t>
    </dgm:pt>
    <dgm:pt modelId="{F1559F61-53E1-4CD1-AE71-438EA3F39B40}" type="parTrans" cxnId="{CB033E38-FA5D-4C53-A662-28E4BD69675A}">
      <dgm:prSet/>
      <dgm:spPr/>
      <dgm:t>
        <a:bodyPr/>
        <a:lstStyle/>
        <a:p>
          <a:endParaRPr lang="en-US"/>
        </a:p>
      </dgm:t>
    </dgm:pt>
    <dgm:pt modelId="{4783B66B-523A-4596-B89E-124DFAEE7FD4}" type="sibTrans" cxnId="{CB033E38-FA5D-4C53-A662-28E4BD69675A}">
      <dgm:prSet/>
      <dgm:spPr/>
      <dgm:t>
        <a:bodyPr/>
        <a:lstStyle/>
        <a:p>
          <a:endParaRPr lang="en-US"/>
        </a:p>
      </dgm:t>
    </dgm:pt>
    <dgm:pt modelId="{CDD0E2CB-F4EE-408E-9F82-299FE0075E08}">
      <dgm:prSet phldrT="[Text]"/>
      <dgm:spPr/>
      <dgm:t>
        <a:bodyPr/>
        <a:lstStyle/>
        <a:p>
          <a:r>
            <a:rPr lang="en-US" dirty="0"/>
            <a:t>Labels: Transfer from passage to doc</a:t>
          </a:r>
        </a:p>
      </dgm:t>
    </dgm:pt>
    <dgm:pt modelId="{B41C1037-93C4-4EDE-AD43-B35AF67B1701}" type="parTrans" cxnId="{D7C5399B-E7A7-4299-BF88-1ED21510B65B}">
      <dgm:prSet/>
      <dgm:spPr/>
      <dgm:t>
        <a:bodyPr/>
        <a:lstStyle/>
        <a:p>
          <a:endParaRPr lang="en-US"/>
        </a:p>
      </dgm:t>
    </dgm:pt>
    <dgm:pt modelId="{9153D433-83B9-492F-9B00-25D54D5AA1D2}" type="sibTrans" cxnId="{D7C5399B-E7A7-4299-BF88-1ED21510B65B}">
      <dgm:prSet/>
      <dgm:spPr/>
      <dgm:t>
        <a:bodyPr/>
        <a:lstStyle/>
        <a:p>
          <a:endParaRPr lang="en-US"/>
        </a:p>
      </dgm:t>
    </dgm:pt>
    <dgm:pt modelId="{1A707A1C-5374-4128-BDAB-D458C2794DAF}">
      <dgm:prSet phldrT="[Text]"/>
      <dgm:spPr/>
      <dgm:t>
        <a:bodyPr/>
        <a:lstStyle/>
        <a:p>
          <a:r>
            <a:rPr lang="en-US" dirty="0"/>
            <a:t>Corpus: Documents (crawl passage </a:t>
          </a:r>
          <a:r>
            <a:rPr lang="en-US" dirty="0" err="1"/>
            <a:t>urls</a:t>
          </a:r>
          <a:r>
            <a:rPr lang="en-US" dirty="0"/>
            <a:t>)</a:t>
          </a:r>
        </a:p>
      </dgm:t>
    </dgm:pt>
    <dgm:pt modelId="{F7968E69-E2C0-4F65-99BD-A9D88106D891}" type="parTrans" cxnId="{FE628BAC-EEA7-4CAE-A564-6B42BB59FC9D}">
      <dgm:prSet/>
      <dgm:spPr/>
      <dgm:t>
        <a:bodyPr/>
        <a:lstStyle/>
        <a:p>
          <a:endParaRPr lang="en-CA"/>
        </a:p>
      </dgm:t>
    </dgm:pt>
    <dgm:pt modelId="{EEC5E8AF-E5F3-4B67-8992-690C3C7527B7}" type="sibTrans" cxnId="{FE628BAC-EEA7-4CAE-A564-6B42BB59FC9D}">
      <dgm:prSet/>
      <dgm:spPr/>
      <dgm:t>
        <a:bodyPr/>
        <a:lstStyle/>
        <a:p>
          <a:endParaRPr lang="en-CA"/>
        </a:p>
      </dgm:t>
    </dgm:pt>
    <dgm:pt modelId="{415C069C-44AF-4F9D-8666-0C8DF4D028AE}">
      <dgm:prSet phldrT="[Text]"/>
      <dgm:spPr/>
      <dgm:t>
        <a:bodyPr/>
        <a:lstStyle/>
        <a:p>
          <a:r>
            <a:rPr lang="en-US" dirty="0"/>
            <a:t>New reusable NIST test set</a:t>
          </a:r>
        </a:p>
      </dgm:t>
    </dgm:pt>
    <dgm:pt modelId="{1BD41072-FDE0-4990-BF9B-83E0CF10A236}" type="parTrans" cxnId="{622071DD-CAF8-4B6F-9E1B-78584CA007EA}">
      <dgm:prSet/>
      <dgm:spPr/>
      <dgm:t>
        <a:bodyPr/>
        <a:lstStyle/>
        <a:p>
          <a:endParaRPr lang="en-CA"/>
        </a:p>
      </dgm:t>
    </dgm:pt>
    <dgm:pt modelId="{B7D0DDCF-A1C0-4300-BFFF-F9B815665849}" type="sibTrans" cxnId="{622071DD-CAF8-4B6F-9E1B-78584CA007EA}">
      <dgm:prSet/>
      <dgm:spPr/>
      <dgm:t>
        <a:bodyPr/>
        <a:lstStyle/>
        <a:p>
          <a:endParaRPr lang="en-CA"/>
        </a:p>
      </dgm:t>
    </dgm:pt>
    <dgm:pt modelId="{73EC7408-3B4F-4A74-9C81-911EAC8CC6B8}" type="pres">
      <dgm:prSet presAssocID="{A4562D03-D9DA-4093-BFDD-1B3CF7C20852}" presName="linearFlow" presStyleCnt="0">
        <dgm:presLayoutVars>
          <dgm:dir/>
          <dgm:animLvl val="lvl"/>
          <dgm:resizeHandles val="exact"/>
        </dgm:presLayoutVars>
      </dgm:prSet>
      <dgm:spPr/>
    </dgm:pt>
    <dgm:pt modelId="{900518A9-3EB2-4E41-8517-8C09D2508DAB}" type="pres">
      <dgm:prSet presAssocID="{0FC33680-F49A-40BE-907C-3558D982B305}" presName="composite" presStyleCnt="0"/>
      <dgm:spPr/>
    </dgm:pt>
    <dgm:pt modelId="{2EAAB90E-B82E-424C-AF77-905A736A7043}" type="pres">
      <dgm:prSet presAssocID="{0FC33680-F49A-40BE-907C-3558D982B305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15F1E4E-7685-4370-8A1E-98117493CE65}" type="pres">
      <dgm:prSet presAssocID="{0FC33680-F49A-40BE-907C-3558D982B305}" presName="parSh" presStyleLbl="node1" presStyleIdx="0" presStyleCnt="4"/>
      <dgm:spPr/>
    </dgm:pt>
    <dgm:pt modelId="{AC51CE02-345E-46CE-9F64-DA7B6717170A}" type="pres">
      <dgm:prSet presAssocID="{0FC33680-F49A-40BE-907C-3558D982B305}" presName="desTx" presStyleLbl="fgAcc1" presStyleIdx="0" presStyleCnt="4">
        <dgm:presLayoutVars>
          <dgm:bulletEnabled val="1"/>
        </dgm:presLayoutVars>
      </dgm:prSet>
      <dgm:spPr/>
    </dgm:pt>
    <dgm:pt modelId="{6500EE9B-6499-4ADA-86A4-3CBA23D3CA89}" type="pres">
      <dgm:prSet presAssocID="{98A386EC-9FA8-4320-84E8-25C698603D4A}" presName="sibTrans" presStyleLbl="sibTrans2D1" presStyleIdx="0" presStyleCnt="3"/>
      <dgm:spPr/>
    </dgm:pt>
    <dgm:pt modelId="{954AD679-4F12-44DB-9C0B-C0982C62BE82}" type="pres">
      <dgm:prSet presAssocID="{98A386EC-9FA8-4320-84E8-25C698603D4A}" presName="connTx" presStyleLbl="sibTrans2D1" presStyleIdx="0" presStyleCnt="3"/>
      <dgm:spPr/>
    </dgm:pt>
    <dgm:pt modelId="{25255EEC-0F99-489D-BF06-DD13F603F333}" type="pres">
      <dgm:prSet presAssocID="{B887AA34-90FA-4D0F-97E1-C34DBA0BB690}" presName="composite" presStyleCnt="0"/>
      <dgm:spPr/>
    </dgm:pt>
    <dgm:pt modelId="{31AF5211-36A9-4308-9731-30F9F8717073}" type="pres">
      <dgm:prSet presAssocID="{B887AA34-90FA-4D0F-97E1-C34DBA0BB690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800E7BB-DDAA-4E70-B558-54D67D504C62}" type="pres">
      <dgm:prSet presAssocID="{B887AA34-90FA-4D0F-97E1-C34DBA0BB690}" presName="parSh" presStyleLbl="node1" presStyleIdx="1" presStyleCnt="4"/>
      <dgm:spPr/>
    </dgm:pt>
    <dgm:pt modelId="{4D373CBC-0185-4AE4-B707-3CF8227413C0}" type="pres">
      <dgm:prSet presAssocID="{B887AA34-90FA-4D0F-97E1-C34DBA0BB690}" presName="desTx" presStyleLbl="fgAcc1" presStyleIdx="1" presStyleCnt="4">
        <dgm:presLayoutVars>
          <dgm:bulletEnabled val="1"/>
        </dgm:presLayoutVars>
      </dgm:prSet>
      <dgm:spPr/>
    </dgm:pt>
    <dgm:pt modelId="{9166BB72-6F67-4015-B522-5A6A540919EE}" type="pres">
      <dgm:prSet presAssocID="{73292AFA-73D5-4B70-A209-F231BE02E08F}" presName="sibTrans" presStyleLbl="sibTrans2D1" presStyleIdx="1" presStyleCnt="3"/>
      <dgm:spPr/>
    </dgm:pt>
    <dgm:pt modelId="{53BCE64C-8C31-43CF-9529-D4B39590DC1F}" type="pres">
      <dgm:prSet presAssocID="{73292AFA-73D5-4B70-A209-F231BE02E08F}" presName="connTx" presStyleLbl="sibTrans2D1" presStyleIdx="1" presStyleCnt="3"/>
      <dgm:spPr/>
    </dgm:pt>
    <dgm:pt modelId="{B73BEB79-32D0-4E72-9E81-4EC4D0DB22C7}" type="pres">
      <dgm:prSet presAssocID="{59C2C4D9-3549-469B-A8F2-18F28429EF8F}" presName="composite" presStyleCnt="0"/>
      <dgm:spPr/>
    </dgm:pt>
    <dgm:pt modelId="{A67FB138-E435-4B22-AC34-49FE44CA4F7B}" type="pres">
      <dgm:prSet presAssocID="{59C2C4D9-3549-469B-A8F2-18F28429EF8F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15D0DC2D-F66A-46D3-829E-22B9F3EF23A1}" type="pres">
      <dgm:prSet presAssocID="{59C2C4D9-3549-469B-A8F2-18F28429EF8F}" presName="parSh" presStyleLbl="node1" presStyleIdx="2" presStyleCnt="4"/>
      <dgm:spPr/>
    </dgm:pt>
    <dgm:pt modelId="{B47C5123-6F73-438B-B56B-489D5C6746B2}" type="pres">
      <dgm:prSet presAssocID="{59C2C4D9-3549-469B-A8F2-18F28429EF8F}" presName="desTx" presStyleLbl="fgAcc1" presStyleIdx="2" presStyleCnt="4">
        <dgm:presLayoutVars>
          <dgm:bulletEnabled val="1"/>
        </dgm:presLayoutVars>
      </dgm:prSet>
      <dgm:spPr/>
    </dgm:pt>
    <dgm:pt modelId="{575DA857-37E4-413A-8FCD-3A50192BF314}" type="pres">
      <dgm:prSet presAssocID="{65B3A38C-4FD0-4B2D-80CF-F622B39D458C}" presName="sibTrans" presStyleLbl="sibTrans2D1" presStyleIdx="2" presStyleCnt="3"/>
      <dgm:spPr/>
    </dgm:pt>
    <dgm:pt modelId="{8355FFE3-72B7-4B81-A43C-CEEC553AD26C}" type="pres">
      <dgm:prSet presAssocID="{65B3A38C-4FD0-4B2D-80CF-F622B39D458C}" presName="connTx" presStyleLbl="sibTrans2D1" presStyleIdx="2" presStyleCnt="3"/>
      <dgm:spPr/>
    </dgm:pt>
    <dgm:pt modelId="{A67CCCB0-019B-432D-BE4A-39836F6DBA56}" type="pres">
      <dgm:prSet presAssocID="{22C7AA1C-3806-47C3-91D5-14369CF8C7B4}" presName="composite" presStyleCnt="0"/>
      <dgm:spPr/>
    </dgm:pt>
    <dgm:pt modelId="{2EC07471-0D2D-4A27-A6E3-3F788CC8193D}" type="pres">
      <dgm:prSet presAssocID="{22C7AA1C-3806-47C3-91D5-14369CF8C7B4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FED2015-D5A2-4A21-BB67-A326AE9E6445}" type="pres">
      <dgm:prSet presAssocID="{22C7AA1C-3806-47C3-91D5-14369CF8C7B4}" presName="parSh" presStyleLbl="node1" presStyleIdx="3" presStyleCnt="4"/>
      <dgm:spPr/>
    </dgm:pt>
    <dgm:pt modelId="{F58CC39B-CFD6-441C-AB1B-FB33DD9793A8}" type="pres">
      <dgm:prSet presAssocID="{22C7AA1C-3806-47C3-91D5-14369CF8C7B4}" presName="desTx" presStyleLbl="fgAcc1" presStyleIdx="3" presStyleCnt="4">
        <dgm:presLayoutVars>
          <dgm:bulletEnabled val="1"/>
        </dgm:presLayoutVars>
      </dgm:prSet>
      <dgm:spPr/>
    </dgm:pt>
  </dgm:ptLst>
  <dgm:cxnLst>
    <dgm:cxn modelId="{D1F26912-5C3D-4CFB-B1B5-151EB0D95EE3}" srcId="{0FC33680-F49A-40BE-907C-3558D982B305}" destId="{96598206-9257-4472-8CEA-C6BDBCF8B60D}" srcOrd="1" destOrd="0" parTransId="{EFA2F1E9-B9A9-4250-A2DD-D7DF72351A11}" sibTransId="{E4162013-4E42-49FD-9FFC-DF4F20601FCA}"/>
    <dgm:cxn modelId="{D6FE9D16-A017-401D-8DE9-082036A12A2C}" type="presOf" srcId="{65B3A38C-4FD0-4B2D-80CF-F622B39D458C}" destId="{8355FFE3-72B7-4B81-A43C-CEEC553AD26C}" srcOrd="1" destOrd="0" presId="urn:microsoft.com/office/officeart/2005/8/layout/process3"/>
    <dgm:cxn modelId="{0A965D21-6822-4FF8-B8FA-6DAACF03457B}" type="presOf" srcId="{22C7AA1C-3806-47C3-91D5-14369CF8C7B4}" destId="{4FED2015-D5A2-4A21-BB67-A326AE9E6445}" srcOrd="1" destOrd="0" presId="urn:microsoft.com/office/officeart/2005/8/layout/process3"/>
    <dgm:cxn modelId="{0D47E821-6268-4D73-AF83-C4017BF7E5E1}" type="presOf" srcId="{14832BAF-3758-40EE-A930-34CEAB8DA29E}" destId="{B47C5123-6F73-438B-B56B-489D5C6746B2}" srcOrd="0" destOrd="1" presId="urn:microsoft.com/office/officeart/2005/8/layout/process3"/>
    <dgm:cxn modelId="{A5069325-E4D1-4D0D-80F9-AC136FD49868}" type="presOf" srcId="{73292AFA-73D5-4B70-A209-F231BE02E08F}" destId="{53BCE64C-8C31-43CF-9529-D4B39590DC1F}" srcOrd="1" destOrd="0" presId="urn:microsoft.com/office/officeart/2005/8/layout/process3"/>
    <dgm:cxn modelId="{D2B52529-5FC0-4509-B836-4F6B99B8E333}" type="presOf" srcId="{59C2C4D9-3549-469B-A8F2-18F28429EF8F}" destId="{A67FB138-E435-4B22-AC34-49FE44CA4F7B}" srcOrd="0" destOrd="0" presId="urn:microsoft.com/office/officeart/2005/8/layout/process3"/>
    <dgm:cxn modelId="{52C60D2B-D416-42D5-ADAD-3B850A5B6611}" srcId="{59C2C4D9-3549-469B-A8F2-18F28429EF8F}" destId="{14832BAF-3758-40EE-A930-34CEAB8DA29E}" srcOrd="1" destOrd="0" parTransId="{D39E9971-6B2D-42DA-B36D-445556A72A89}" sibTransId="{4C61BD54-E83F-47FF-9198-A5DC6BA1B789}"/>
    <dgm:cxn modelId="{CB033E38-FA5D-4C53-A662-28E4BD69675A}" srcId="{B887AA34-90FA-4D0F-97E1-C34DBA0BB690}" destId="{AF8D465F-47BD-4C04-BE10-35CDB3EC0795}" srcOrd="1" destOrd="0" parTransId="{F1559F61-53E1-4CD1-AE71-438EA3F39B40}" sibTransId="{4783B66B-523A-4596-B89E-124DFAEE7FD4}"/>
    <dgm:cxn modelId="{A41BFC3D-455A-479E-A3C4-D24D103058F5}" type="presOf" srcId="{1A707A1C-5374-4128-BDAB-D458C2794DAF}" destId="{F58CC39B-CFD6-441C-AB1B-FB33DD9793A8}" srcOrd="0" destOrd="0" presId="urn:microsoft.com/office/officeart/2005/8/layout/process3"/>
    <dgm:cxn modelId="{B05AD55D-D30E-4D6D-A1EF-4E6841A5B2EA}" type="presOf" srcId="{CDD0E2CB-F4EE-408E-9F82-299FE0075E08}" destId="{F58CC39B-CFD6-441C-AB1B-FB33DD9793A8}" srcOrd="0" destOrd="1" presId="urn:microsoft.com/office/officeart/2005/8/layout/process3"/>
    <dgm:cxn modelId="{013A9564-28A1-4901-B7A5-FCDF87DBD413}" srcId="{0FC33680-F49A-40BE-907C-3558D982B305}" destId="{44E09B4A-52D9-4913-8E0B-542BA10B88A4}" srcOrd="2" destOrd="0" parTransId="{DD4B54E3-71D7-4A8F-8EE6-9F0C2DE057B0}" sibTransId="{FC5F579B-B332-41FB-B6C0-305FBB953367}"/>
    <dgm:cxn modelId="{D44B8265-4630-44B6-B51D-E0962634A5EA}" type="presOf" srcId="{59C2C4D9-3549-469B-A8F2-18F28429EF8F}" destId="{15D0DC2D-F66A-46D3-829E-22B9F3EF23A1}" srcOrd="1" destOrd="0" presId="urn:microsoft.com/office/officeart/2005/8/layout/process3"/>
    <dgm:cxn modelId="{29D3FF67-5604-4199-8740-06F4356205AE}" type="presOf" srcId="{65B3A38C-4FD0-4B2D-80CF-F622B39D458C}" destId="{575DA857-37E4-413A-8FCD-3A50192BF314}" srcOrd="0" destOrd="0" presId="urn:microsoft.com/office/officeart/2005/8/layout/process3"/>
    <dgm:cxn modelId="{ED46B768-0934-4739-A2C3-3F4EE4037840}" type="presOf" srcId="{AF8D465F-47BD-4C04-BE10-35CDB3EC0795}" destId="{4D373CBC-0185-4AE4-B707-3CF8227413C0}" srcOrd="0" destOrd="1" presId="urn:microsoft.com/office/officeart/2005/8/layout/process3"/>
    <dgm:cxn modelId="{E254046C-AAD0-4FC0-83F2-ACBC760130E4}" srcId="{A4562D03-D9DA-4093-BFDD-1B3CF7C20852}" destId="{0FC33680-F49A-40BE-907C-3558D982B305}" srcOrd="0" destOrd="0" parTransId="{538DADE9-CD0E-4F5B-8595-76AFA8FCCA66}" sibTransId="{98A386EC-9FA8-4320-84E8-25C698603D4A}"/>
    <dgm:cxn modelId="{4E5F806C-F231-4F33-B13B-2420322B39B5}" type="presOf" srcId="{98A386EC-9FA8-4320-84E8-25C698603D4A}" destId="{954AD679-4F12-44DB-9C0B-C0982C62BE82}" srcOrd="1" destOrd="0" presId="urn:microsoft.com/office/officeart/2005/8/layout/process3"/>
    <dgm:cxn modelId="{58EA727D-26E3-4643-88DD-977844E11CDE}" srcId="{59C2C4D9-3549-469B-A8F2-18F28429EF8F}" destId="{BF2711E2-83D3-40D2-9176-8C2552E2368B}" srcOrd="0" destOrd="0" parTransId="{94D6000C-E8F6-40FB-BF86-B2CDD729F444}" sibTransId="{52D64F23-8227-4954-A51C-C7FCF936C9F6}"/>
    <dgm:cxn modelId="{BC7FF47E-D0C7-469C-9A42-2CA059C5832F}" type="presOf" srcId="{22C7AA1C-3806-47C3-91D5-14369CF8C7B4}" destId="{2EC07471-0D2D-4A27-A6E3-3F788CC8193D}" srcOrd="0" destOrd="0" presId="urn:microsoft.com/office/officeart/2005/8/layout/process3"/>
    <dgm:cxn modelId="{87E3FC82-EAEA-48FA-A337-7E7708C59398}" type="presOf" srcId="{B887AA34-90FA-4D0F-97E1-C34DBA0BB690}" destId="{31AF5211-36A9-4308-9731-30F9F8717073}" srcOrd="0" destOrd="0" presId="urn:microsoft.com/office/officeart/2005/8/layout/process3"/>
    <dgm:cxn modelId="{0C881D87-D0D2-443F-9C6E-28F27F1C0A89}" type="presOf" srcId="{B887AA34-90FA-4D0F-97E1-C34DBA0BB690}" destId="{8800E7BB-DDAA-4E70-B558-54D67D504C62}" srcOrd="1" destOrd="0" presId="urn:microsoft.com/office/officeart/2005/8/layout/process3"/>
    <dgm:cxn modelId="{DE884195-4C1F-4776-B662-566B13BF7DE1}" srcId="{0FC33680-F49A-40BE-907C-3558D982B305}" destId="{4B041B0C-7A5F-471F-B22C-26C3DE396C85}" srcOrd="0" destOrd="0" parTransId="{63F8DE2B-6FED-46E5-B440-BC2080FA3921}" sibTransId="{9A1DB19D-EA3D-4E48-963A-6FE3D56E8B83}"/>
    <dgm:cxn modelId="{3E693C99-19BF-4525-B55A-779DEC903C2D}" type="presOf" srcId="{96598206-9257-4472-8CEA-C6BDBCF8B60D}" destId="{AC51CE02-345E-46CE-9F64-DA7B6717170A}" srcOrd="0" destOrd="1" presId="urn:microsoft.com/office/officeart/2005/8/layout/process3"/>
    <dgm:cxn modelId="{D7C5399B-E7A7-4299-BF88-1ED21510B65B}" srcId="{22C7AA1C-3806-47C3-91D5-14369CF8C7B4}" destId="{CDD0E2CB-F4EE-408E-9F82-299FE0075E08}" srcOrd="1" destOrd="0" parTransId="{B41C1037-93C4-4EDE-AD43-B35AF67B1701}" sibTransId="{9153D433-83B9-492F-9B00-25D54D5AA1D2}"/>
    <dgm:cxn modelId="{CF4B039C-45E2-4B19-A180-1CD10D7DE184}" type="presOf" srcId="{C969A73A-180C-401B-A43E-E596A9DA50E3}" destId="{4D373CBC-0185-4AE4-B707-3CF8227413C0}" srcOrd="0" destOrd="0" presId="urn:microsoft.com/office/officeart/2005/8/layout/process3"/>
    <dgm:cxn modelId="{6BCC95A0-B340-4CF6-9A16-18B03AD6B209}" srcId="{A4562D03-D9DA-4093-BFDD-1B3CF7C20852}" destId="{B887AA34-90FA-4D0F-97E1-C34DBA0BB690}" srcOrd="1" destOrd="0" parTransId="{31B6AC76-3FA6-49D7-96B1-851D5F14B1FB}" sibTransId="{73292AFA-73D5-4B70-A209-F231BE02E08F}"/>
    <dgm:cxn modelId="{FE628BAC-EEA7-4CAE-A564-6B42BB59FC9D}" srcId="{22C7AA1C-3806-47C3-91D5-14369CF8C7B4}" destId="{1A707A1C-5374-4128-BDAB-D458C2794DAF}" srcOrd="0" destOrd="0" parTransId="{F7968E69-E2C0-4F65-99BD-A9D88106D891}" sibTransId="{EEC5E8AF-E5F3-4B67-8992-690C3C7527B7}"/>
    <dgm:cxn modelId="{EC99FFAD-C39B-4248-B244-0086A4998125}" type="presOf" srcId="{44E09B4A-52D9-4913-8E0B-542BA10B88A4}" destId="{AC51CE02-345E-46CE-9F64-DA7B6717170A}" srcOrd="0" destOrd="2" presId="urn:microsoft.com/office/officeart/2005/8/layout/process3"/>
    <dgm:cxn modelId="{4FE842AF-35A9-4FB7-B8B5-E008507075DC}" type="presOf" srcId="{BF2711E2-83D3-40D2-9176-8C2552E2368B}" destId="{B47C5123-6F73-438B-B56B-489D5C6746B2}" srcOrd="0" destOrd="0" presId="urn:microsoft.com/office/officeart/2005/8/layout/process3"/>
    <dgm:cxn modelId="{5CFFF8B0-6ECF-4CF0-987E-2A72B258FC63}" type="presOf" srcId="{415C069C-44AF-4F9D-8666-0C8DF4D028AE}" destId="{F58CC39B-CFD6-441C-AB1B-FB33DD9793A8}" srcOrd="0" destOrd="2" presId="urn:microsoft.com/office/officeart/2005/8/layout/process3"/>
    <dgm:cxn modelId="{0AE0DEB1-3931-42CC-A630-BC232C9A63C5}" type="presOf" srcId="{A4562D03-D9DA-4093-BFDD-1B3CF7C20852}" destId="{73EC7408-3B4F-4A74-9C81-911EAC8CC6B8}" srcOrd="0" destOrd="0" presId="urn:microsoft.com/office/officeart/2005/8/layout/process3"/>
    <dgm:cxn modelId="{10BA05B8-06C9-4749-ACA7-949705CDF402}" type="presOf" srcId="{0FC33680-F49A-40BE-907C-3558D982B305}" destId="{015F1E4E-7685-4370-8A1E-98117493CE65}" srcOrd="1" destOrd="0" presId="urn:microsoft.com/office/officeart/2005/8/layout/process3"/>
    <dgm:cxn modelId="{356D91BE-0C8B-4646-9388-BAAC8B6B83AB}" srcId="{A4562D03-D9DA-4093-BFDD-1B3CF7C20852}" destId="{22C7AA1C-3806-47C3-91D5-14369CF8C7B4}" srcOrd="3" destOrd="0" parTransId="{3869C5D4-A1FB-43DB-902E-4A6DAF30EF09}" sibTransId="{AC765168-A819-4047-B3F5-50DE74A74878}"/>
    <dgm:cxn modelId="{29B750C3-26F7-4236-AED1-F462B15ED865}" srcId="{A4562D03-D9DA-4093-BFDD-1B3CF7C20852}" destId="{59C2C4D9-3549-469B-A8F2-18F28429EF8F}" srcOrd="2" destOrd="0" parTransId="{3B98D11A-9235-43D3-BE25-F98B4802DE13}" sibTransId="{65B3A38C-4FD0-4B2D-80CF-F622B39D458C}"/>
    <dgm:cxn modelId="{EB77D8CD-44A0-4599-8A4F-AE5F0DE83C6C}" srcId="{B887AA34-90FA-4D0F-97E1-C34DBA0BB690}" destId="{C969A73A-180C-401B-A43E-E596A9DA50E3}" srcOrd="0" destOrd="0" parTransId="{E1DA7700-3116-4AAD-A7B7-596D23AAEEA6}" sibTransId="{D2E42FBD-6D3C-4C2F-90A2-CA410CB762AA}"/>
    <dgm:cxn modelId="{EF85A3D7-90BF-45AD-B1E2-0321A7A27DFD}" type="presOf" srcId="{4B041B0C-7A5F-471F-B22C-26C3DE396C85}" destId="{AC51CE02-345E-46CE-9F64-DA7B6717170A}" srcOrd="0" destOrd="0" presId="urn:microsoft.com/office/officeart/2005/8/layout/process3"/>
    <dgm:cxn modelId="{2BF28CDC-8BBE-408E-9E73-45C99840B2E4}" type="presOf" srcId="{73292AFA-73D5-4B70-A209-F231BE02E08F}" destId="{9166BB72-6F67-4015-B522-5A6A540919EE}" srcOrd="0" destOrd="0" presId="urn:microsoft.com/office/officeart/2005/8/layout/process3"/>
    <dgm:cxn modelId="{622071DD-CAF8-4B6F-9E1B-78584CA007EA}" srcId="{22C7AA1C-3806-47C3-91D5-14369CF8C7B4}" destId="{415C069C-44AF-4F9D-8666-0C8DF4D028AE}" srcOrd="2" destOrd="0" parTransId="{1BD41072-FDE0-4990-BF9B-83E0CF10A236}" sibTransId="{B7D0DDCF-A1C0-4300-BFFF-F9B815665849}"/>
    <dgm:cxn modelId="{E611DAF5-C3AF-4551-A1FF-446A7CB24CA9}" type="presOf" srcId="{0FC33680-F49A-40BE-907C-3558D982B305}" destId="{2EAAB90E-B82E-424C-AF77-905A736A7043}" srcOrd="0" destOrd="0" presId="urn:microsoft.com/office/officeart/2005/8/layout/process3"/>
    <dgm:cxn modelId="{275209F9-AA26-42CD-A466-BDC00E6D62D3}" type="presOf" srcId="{98A386EC-9FA8-4320-84E8-25C698603D4A}" destId="{6500EE9B-6499-4ADA-86A4-3CBA23D3CA89}" srcOrd="0" destOrd="0" presId="urn:microsoft.com/office/officeart/2005/8/layout/process3"/>
    <dgm:cxn modelId="{933C4B4A-078A-42AD-9A69-8BEB01F338A9}" type="presParOf" srcId="{73EC7408-3B4F-4A74-9C81-911EAC8CC6B8}" destId="{900518A9-3EB2-4E41-8517-8C09D2508DAB}" srcOrd="0" destOrd="0" presId="urn:microsoft.com/office/officeart/2005/8/layout/process3"/>
    <dgm:cxn modelId="{6A1CAE68-7728-46B1-AEDD-C388DC3F9614}" type="presParOf" srcId="{900518A9-3EB2-4E41-8517-8C09D2508DAB}" destId="{2EAAB90E-B82E-424C-AF77-905A736A7043}" srcOrd="0" destOrd="0" presId="urn:microsoft.com/office/officeart/2005/8/layout/process3"/>
    <dgm:cxn modelId="{26177173-CE91-49CB-9AF2-F034A05BE5E6}" type="presParOf" srcId="{900518A9-3EB2-4E41-8517-8C09D2508DAB}" destId="{015F1E4E-7685-4370-8A1E-98117493CE65}" srcOrd="1" destOrd="0" presId="urn:microsoft.com/office/officeart/2005/8/layout/process3"/>
    <dgm:cxn modelId="{1DD8FC24-0090-4E32-BB9E-488B6211900E}" type="presParOf" srcId="{900518A9-3EB2-4E41-8517-8C09D2508DAB}" destId="{AC51CE02-345E-46CE-9F64-DA7B6717170A}" srcOrd="2" destOrd="0" presId="urn:microsoft.com/office/officeart/2005/8/layout/process3"/>
    <dgm:cxn modelId="{8A200F88-BCE1-4E3C-8F8D-E50C012609F4}" type="presParOf" srcId="{73EC7408-3B4F-4A74-9C81-911EAC8CC6B8}" destId="{6500EE9B-6499-4ADA-86A4-3CBA23D3CA89}" srcOrd="1" destOrd="0" presId="urn:microsoft.com/office/officeart/2005/8/layout/process3"/>
    <dgm:cxn modelId="{2D242166-4ECB-4039-B981-7A3964BE06D6}" type="presParOf" srcId="{6500EE9B-6499-4ADA-86A4-3CBA23D3CA89}" destId="{954AD679-4F12-44DB-9C0B-C0982C62BE82}" srcOrd="0" destOrd="0" presId="urn:microsoft.com/office/officeart/2005/8/layout/process3"/>
    <dgm:cxn modelId="{B0F7067C-C741-433A-AF01-29E144495A9A}" type="presParOf" srcId="{73EC7408-3B4F-4A74-9C81-911EAC8CC6B8}" destId="{25255EEC-0F99-489D-BF06-DD13F603F333}" srcOrd="2" destOrd="0" presId="urn:microsoft.com/office/officeart/2005/8/layout/process3"/>
    <dgm:cxn modelId="{A891EB66-7E8E-47A2-A5CE-173AE558EFA3}" type="presParOf" srcId="{25255EEC-0F99-489D-BF06-DD13F603F333}" destId="{31AF5211-36A9-4308-9731-30F9F8717073}" srcOrd="0" destOrd="0" presId="urn:microsoft.com/office/officeart/2005/8/layout/process3"/>
    <dgm:cxn modelId="{20068674-1AD2-4DD0-8125-15B36C9A1C5D}" type="presParOf" srcId="{25255EEC-0F99-489D-BF06-DD13F603F333}" destId="{8800E7BB-DDAA-4E70-B558-54D67D504C62}" srcOrd="1" destOrd="0" presId="urn:microsoft.com/office/officeart/2005/8/layout/process3"/>
    <dgm:cxn modelId="{8AEEE48B-6566-4FA7-A0CF-2496BF8D54D6}" type="presParOf" srcId="{25255EEC-0F99-489D-BF06-DD13F603F333}" destId="{4D373CBC-0185-4AE4-B707-3CF8227413C0}" srcOrd="2" destOrd="0" presId="urn:microsoft.com/office/officeart/2005/8/layout/process3"/>
    <dgm:cxn modelId="{C2BF66F4-684D-4AEA-8B48-65C82058B53D}" type="presParOf" srcId="{73EC7408-3B4F-4A74-9C81-911EAC8CC6B8}" destId="{9166BB72-6F67-4015-B522-5A6A540919EE}" srcOrd="3" destOrd="0" presId="urn:microsoft.com/office/officeart/2005/8/layout/process3"/>
    <dgm:cxn modelId="{2D46F69C-A9B6-4E45-9501-3E4AE382FF7D}" type="presParOf" srcId="{9166BB72-6F67-4015-B522-5A6A540919EE}" destId="{53BCE64C-8C31-43CF-9529-D4B39590DC1F}" srcOrd="0" destOrd="0" presId="urn:microsoft.com/office/officeart/2005/8/layout/process3"/>
    <dgm:cxn modelId="{02D03A02-5B48-4091-95A9-5B9AF1641429}" type="presParOf" srcId="{73EC7408-3B4F-4A74-9C81-911EAC8CC6B8}" destId="{B73BEB79-32D0-4E72-9E81-4EC4D0DB22C7}" srcOrd="4" destOrd="0" presId="urn:microsoft.com/office/officeart/2005/8/layout/process3"/>
    <dgm:cxn modelId="{E5175CE5-41E3-4910-AEBB-BDC4A710C782}" type="presParOf" srcId="{B73BEB79-32D0-4E72-9E81-4EC4D0DB22C7}" destId="{A67FB138-E435-4B22-AC34-49FE44CA4F7B}" srcOrd="0" destOrd="0" presId="urn:microsoft.com/office/officeart/2005/8/layout/process3"/>
    <dgm:cxn modelId="{7AFC8208-C82F-4AF5-8F63-B8B6706A48CC}" type="presParOf" srcId="{B73BEB79-32D0-4E72-9E81-4EC4D0DB22C7}" destId="{15D0DC2D-F66A-46D3-829E-22B9F3EF23A1}" srcOrd="1" destOrd="0" presId="urn:microsoft.com/office/officeart/2005/8/layout/process3"/>
    <dgm:cxn modelId="{2208598B-F789-4CF1-BADB-9109BF3847A2}" type="presParOf" srcId="{B73BEB79-32D0-4E72-9E81-4EC4D0DB22C7}" destId="{B47C5123-6F73-438B-B56B-489D5C6746B2}" srcOrd="2" destOrd="0" presId="urn:microsoft.com/office/officeart/2005/8/layout/process3"/>
    <dgm:cxn modelId="{0922634F-4DB9-4292-9FFF-9629A1551B94}" type="presParOf" srcId="{73EC7408-3B4F-4A74-9C81-911EAC8CC6B8}" destId="{575DA857-37E4-413A-8FCD-3A50192BF314}" srcOrd="5" destOrd="0" presId="urn:microsoft.com/office/officeart/2005/8/layout/process3"/>
    <dgm:cxn modelId="{0D4C03C7-2F26-49ED-BE08-5A07D79BA185}" type="presParOf" srcId="{575DA857-37E4-413A-8FCD-3A50192BF314}" destId="{8355FFE3-72B7-4B81-A43C-CEEC553AD26C}" srcOrd="0" destOrd="0" presId="urn:microsoft.com/office/officeart/2005/8/layout/process3"/>
    <dgm:cxn modelId="{9186D1D1-8878-43FC-9C34-5BE5165C3240}" type="presParOf" srcId="{73EC7408-3B4F-4A74-9C81-911EAC8CC6B8}" destId="{A67CCCB0-019B-432D-BE4A-39836F6DBA56}" srcOrd="6" destOrd="0" presId="urn:microsoft.com/office/officeart/2005/8/layout/process3"/>
    <dgm:cxn modelId="{986B3696-78FD-4391-B88C-05C48F3255D9}" type="presParOf" srcId="{A67CCCB0-019B-432D-BE4A-39836F6DBA56}" destId="{2EC07471-0D2D-4A27-A6E3-3F788CC8193D}" srcOrd="0" destOrd="0" presId="urn:microsoft.com/office/officeart/2005/8/layout/process3"/>
    <dgm:cxn modelId="{E466E98D-2945-4B83-BC8D-5033176FEB9D}" type="presParOf" srcId="{A67CCCB0-019B-432D-BE4A-39836F6DBA56}" destId="{4FED2015-D5A2-4A21-BB67-A326AE9E6445}" srcOrd="1" destOrd="0" presId="urn:microsoft.com/office/officeart/2005/8/layout/process3"/>
    <dgm:cxn modelId="{09CBF521-9F5C-49D9-9603-1F7810C9E34E}" type="presParOf" srcId="{A67CCCB0-019B-432D-BE4A-39836F6DBA56}" destId="{F58CC39B-CFD6-441C-AB1B-FB33DD9793A8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5F1E4E-7685-4370-8A1E-98117493CE65}">
      <dsp:nvSpPr>
        <dsp:cNvPr id="0" name=""/>
        <dsp:cNvSpPr/>
      </dsp:nvSpPr>
      <dsp:spPr>
        <a:xfrm>
          <a:off x="1388" y="922986"/>
          <a:ext cx="1745163" cy="81952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MS MARCO </a:t>
          </a:r>
          <a:r>
            <a:rPr lang="en-US" sz="1300" kern="1200" dirty="0" err="1"/>
            <a:t>QnA</a:t>
          </a:r>
          <a:r>
            <a:rPr lang="en-US" sz="1300" kern="1200" dirty="0"/>
            <a:t> Leaderboard</a:t>
          </a:r>
        </a:p>
      </dsp:txBody>
      <dsp:txXfrm>
        <a:off x="1388" y="922986"/>
        <a:ext cx="1745163" cy="546347"/>
      </dsp:txXfrm>
    </dsp:sp>
    <dsp:sp modelId="{AC51CE02-345E-46CE-9F64-DA7B6717170A}">
      <dsp:nvSpPr>
        <dsp:cNvPr id="0" name=""/>
        <dsp:cNvSpPr/>
      </dsp:nvSpPr>
      <dsp:spPr>
        <a:xfrm>
          <a:off x="358831" y="1469333"/>
          <a:ext cx="1745163" cy="195901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1M real queries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10 passages per Q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Human annotation says ~1 of 10 answers the query</a:t>
          </a:r>
        </a:p>
      </dsp:txBody>
      <dsp:txXfrm>
        <a:off x="409945" y="1520447"/>
        <a:ext cx="1642935" cy="1856790"/>
      </dsp:txXfrm>
    </dsp:sp>
    <dsp:sp modelId="{6500EE9B-6499-4ADA-86A4-3CBA23D3CA89}">
      <dsp:nvSpPr>
        <dsp:cNvPr id="0" name=""/>
        <dsp:cNvSpPr/>
      </dsp:nvSpPr>
      <dsp:spPr>
        <a:xfrm>
          <a:off x="2011112" y="978912"/>
          <a:ext cx="560868" cy="43449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2011112" y="1065811"/>
        <a:ext cx="430520" cy="260697"/>
      </dsp:txXfrm>
    </dsp:sp>
    <dsp:sp modelId="{8800E7BB-DDAA-4E70-B558-54D67D504C62}">
      <dsp:nvSpPr>
        <dsp:cNvPr id="0" name=""/>
        <dsp:cNvSpPr/>
      </dsp:nvSpPr>
      <dsp:spPr>
        <a:xfrm>
          <a:off x="2804794" y="922986"/>
          <a:ext cx="1745163" cy="81952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MS MARCO Passage Retrieval Leaderboard</a:t>
          </a:r>
        </a:p>
      </dsp:txBody>
      <dsp:txXfrm>
        <a:off x="2804794" y="922986"/>
        <a:ext cx="1745163" cy="546347"/>
      </dsp:txXfrm>
    </dsp:sp>
    <dsp:sp modelId="{4D373CBC-0185-4AE4-B707-3CF8227413C0}">
      <dsp:nvSpPr>
        <dsp:cNvPr id="0" name=""/>
        <dsp:cNvSpPr/>
      </dsp:nvSpPr>
      <dsp:spPr>
        <a:xfrm>
          <a:off x="3162237" y="1469333"/>
          <a:ext cx="1745163" cy="195901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Corpus: Union of 10-passage sets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Labels: From the ~1 positive passage</a:t>
          </a:r>
        </a:p>
      </dsp:txBody>
      <dsp:txXfrm>
        <a:off x="3213351" y="1520447"/>
        <a:ext cx="1642935" cy="1856790"/>
      </dsp:txXfrm>
    </dsp:sp>
    <dsp:sp modelId="{9166BB72-6F67-4015-B522-5A6A540919EE}">
      <dsp:nvSpPr>
        <dsp:cNvPr id="0" name=""/>
        <dsp:cNvSpPr/>
      </dsp:nvSpPr>
      <dsp:spPr>
        <a:xfrm>
          <a:off x="4814517" y="978912"/>
          <a:ext cx="560868" cy="43449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4814517" y="1065811"/>
        <a:ext cx="430520" cy="260697"/>
      </dsp:txXfrm>
    </dsp:sp>
    <dsp:sp modelId="{15D0DC2D-F66A-46D3-829E-22B9F3EF23A1}">
      <dsp:nvSpPr>
        <dsp:cNvPr id="0" name=""/>
        <dsp:cNvSpPr/>
      </dsp:nvSpPr>
      <dsp:spPr>
        <a:xfrm>
          <a:off x="5608199" y="922986"/>
          <a:ext cx="1745163" cy="81952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TREC 2019 Task:</a:t>
          </a:r>
          <a:br>
            <a:rPr lang="en-US" sz="1300" kern="1200" dirty="0"/>
          </a:br>
          <a:r>
            <a:rPr lang="en-US" sz="1300" kern="1200" dirty="0"/>
            <a:t>Passage Retrieval</a:t>
          </a:r>
        </a:p>
      </dsp:txBody>
      <dsp:txXfrm>
        <a:off x="5608199" y="922986"/>
        <a:ext cx="1745163" cy="546347"/>
      </dsp:txXfrm>
    </dsp:sp>
    <dsp:sp modelId="{B47C5123-6F73-438B-B56B-489D5C6746B2}">
      <dsp:nvSpPr>
        <dsp:cNvPr id="0" name=""/>
        <dsp:cNvSpPr/>
      </dsp:nvSpPr>
      <dsp:spPr>
        <a:xfrm>
          <a:off x="5965642" y="1469333"/>
          <a:ext cx="1745163" cy="195901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Same corpus, training </a:t>
          </a:r>
          <a:r>
            <a:rPr lang="en-US" sz="1300" kern="1200" dirty="0" err="1"/>
            <a:t>Q+labels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New reusable NIST test set</a:t>
          </a:r>
        </a:p>
      </dsp:txBody>
      <dsp:txXfrm>
        <a:off x="6016756" y="1520447"/>
        <a:ext cx="1642935" cy="1856790"/>
      </dsp:txXfrm>
    </dsp:sp>
    <dsp:sp modelId="{575DA857-37E4-413A-8FCD-3A50192BF314}">
      <dsp:nvSpPr>
        <dsp:cNvPr id="0" name=""/>
        <dsp:cNvSpPr/>
      </dsp:nvSpPr>
      <dsp:spPr>
        <a:xfrm>
          <a:off x="7617923" y="978912"/>
          <a:ext cx="560868" cy="43449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7617923" y="1065811"/>
        <a:ext cx="430520" cy="260697"/>
      </dsp:txXfrm>
    </dsp:sp>
    <dsp:sp modelId="{4FED2015-D5A2-4A21-BB67-A326AE9E6445}">
      <dsp:nvSpPr>
        <dsp:cNvPr id="0" name=""/>
        <dsp:cNvSpPr/>
      </dsp:nvSpPr>
      <dsp:spPr>
        <a:xfrm>
          <a:off x="8411604" y="922986"/>
          <a:ext cx="1745163" cy="81952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TREC 2019 Task:</a:t>
          </a:r>
          <a:br>
            <a:rPr lang="en-US" sz="1300" kern="1200" dirty="0"/>
          </a:br>
          <a:r>
            <a:rPr lang="en-US" sz="1300" kern="1200" dirty="0"/>
            <a:t>Document Retrieval</a:t>
          </a:r>
        </a:p>
      </dsp:txBody>
      <dsp:txXfrm>
        <a:off x="8411604" y="922986"/>
        <a:ext cx="1745163" cy="546347"/>
      </dsp:txXfrm>
    </dsp:sp>
    <dsp:sp modelId="{F58CC39B-CFD6-441C-AB1B-FB33DD9793A8}">
      <dsp:nvSpPr>
        <dsp:cNvPr id="0" name=""/>
        <dsp:cNvSpPr/>
      </dsp:nvSpPr>
      <dsp:spPr>
        <a:xfrm>
          <a:off x="8769047" y="1469333"/>
          <a:ext cx="1745163" cy="195901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Corpus: Documents (crawl passage </a:t>
          </a:r>
          <a:r>
            <a:rPr lang="en-US" sz="1300" kern="1200" dirty="0" err="1"/>
            <a:t>urls</a:t>
          </a:r>
          <a:r>
            <a:rPr lang="en-US" sz="1300" kern="1200" dirty="0"/>
            <a:t>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Labels: Transfer from passage to doc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New reusable NIST test set</a:t>
          </a:r>
        </a:p>
      </dsp:txBody>
      <dsp:txXfrm>
        <a:off x="8820161" y="1520447"/>
        <a:ext cx="1642935" cy="18567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4287BD-B641-41CD-9821-ABC5183B4B6B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F37596-0F1B-49D5-A097-6AFD2A383C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7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E0953FB0-82F1-4EB9-9F97-C27649C8B6D1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BE1C6A29-59E9-4F8C-B2A8-C337101A54CB}" type="slidenum">
              <a:rPr lang="en-GB" smtClean="0"/>
              <a:t>‹#›</a:t>
            </a:fld>
            <a:endParaRPr lang="en-GB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C392637-5CBD-429F-BE3A-1245BD0B2746}"/>
              </a:ext>
            </a:extLst>
          </p:cNvPr>
          <p:cNvGrpSpPr/>
          <p:nvPr userDrawn="1"/>
        </p:nvGrpSpPr>
        <p:grpSpPr>
          <a:xfrm>
            <a:off x="0" y="0"/>
            <a:ext cx="12198353" cy="782123"/>
            <a:chOff x="0" y="0"/>
            <a:chExt cx="12198353" cy="782123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FDC21C7A-2A51-4BBF-B7D8-C2A82ED936EF}"/>
                </a:ext>
              </a:extLst>
            </p:cNvPr>
            <p:cNvSpPr/>
            <p:nvPr userDrawn="1"/>
          </p:nvSpPr>
          <p:spPr>
            <a:xfrm>
              <a:off x="0" y="0"/>
              <a:ext cx="12198353" cy="780050"/>
            </a:xfrm>
            <a:prstGeom prst="rect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pic>
          <p:nvPicPr>
            <p:cNvPr id="73" name="Picture 6" descr="Image">
              <a:extLst>
                <a:ext uri="{FF2B5EF4-FFF2-40B4-BE49-F238E27FC236}">
                  <a16:creationId xmlns:a16="http://schemas.microsoft.com/office/drawing/2014/main" id="{47644FDF-2591-4B9A-BEB9-358E195088B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553" y="0"/>
              <a:ext cx="2490281" cy="782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57AD88EC-43FA-4E51-A482-DC599BB3DD8D}"/>
                </a:ext>
              </a:extLst>
            </p:cNvPr>
            <p:cNvGrpSpPr/>
            <p:nvPr userDrawn="1"/>
          </p:nvGrpSpPr>
          <p:grpSpPr>
            <a:xfrm>
              <a:off x="6994894" y="227600"/>
              <a:ext cx="2857500" cy="419100"/>
              <a:chOff x="6627373" y="256569"/>
              <a:chExt cx="2857500" cy="419100"/>
            </a:xfrm>
          </p:grpSpPr>
          <p:pic>
            <p:nvPicPr>
              <p:cNvPr id="82" name="Picture 10" descr="Image">
                <a:extLst>
                  <a:ext uri="{FF2B5EF4-FFF2-40B4-BE49-F238E27FC236}">
                    <a16:creationId xmlns:a16="http://schemas.microsoft.com/office/drawing/2014/main" id="{8BD23A54-E5C6-46AA-A94F-E3DCD91322C0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6652"/>
              <a:stretch/>
            </p:blipFill>
            <p:spPr bwMode="auto">
              <a:xfrm>
                <a:off x="6627373" y="256569"/>
                <a:ext cx="381406" cy="419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10" descr="Image">
                <a:extLst>
                  <a:ext uri="{FF2B5EF4-FFF2-40B4-BE49-F238E27FC236}">
                    <a16:creationId xmlns:a16="http://schemas.microsoft.com/office/drawing/2014/main" id="{D0B4A637-8CF1-4FE3-9712-7B40DB19D209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 rotWithShape="1">
              <a:blip r:embed="rId4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348"/>
              <a:stretch/>
            </p:blipFill>
            <p:spPr bwMode="auto">
              <a:xfrm>
                <a:off x="7008779" y="256569"/>
                <a:ext cx="2476094" cy="419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69A42EF8-396A-49EC-9623-22B581A8D566}"/>
                </a:ext>
              </a:extLst>
            </p:cNvPr>
            <p:cNvGrpSpPr/>
            <p:nvPr userDrawn="1"/>
          </p:nvGrpSpPr>
          <p:grpSpPr>
            <a:xfrm>
              <a:off x="3255540" y="103009"/>
              <a:ext cx="1149215" cy="574031"/>
              <a:chOff x="3310916" y="80252"/>
              <a:chExt cx="1233355" cy="616059"/>
            </a:xfrm>
          </p:grpSpPr>
          <p:pic>
            <p:nvPicPr>
              <p:cNvPr id="80" name="Picture 12" descr="Image result for acm sigir">
                <a:extLst>
                  <a:ext uri="{FF2B5EF4-FFF2-40B4-BE49-F238E27FC236}">
                    <a16:creationId xmlns:a16="http://schemas.microsoft.com/office/drawing/2014/main" id="{04B48DB9-2BC5-4010-AA45-EFC155DE11CA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5">
                <a:duotone>
                  <a:srgbClr val="E7E6E6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0916" y="80252"/>
                <a:ext cx="1232118" cy="616059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12" descr="Image result for acm sigir">
                <a:extLst>
                  <a:ext uri="{FF2B5EF4-FFF2-40B4-BE49-F238E27FC236}">
                    <a16:creationId xmlns:a16="http://schemas.microsoft.com/office/drawing/2014/main" id="{24B5BEBD-2609-4061-BB5A-9E7984B75641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428" b="39516"/>
              <a:stretch/>
            </p:blipFill>
            <p:spPr bwMode="auto">
              <a:xfrm>
                <a:off x="4007411" y="80252"/>
                <a:ext cx="536860" cy="372612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76D20ED5-EF13-475A-A358-51C20B72EC56}"/>
                </a:ext>
              </a:extLst>
            </p:cNvPr>
            <p:cNvGrpSpPr/>
            <p:nvPr userDrawn="1"/>
          </p:nvGrpSpPr>
          <p:grpSpPr>
            <a:xfrm>
              <a:off x="5264706" y="37756"/>
              <a:ext cx="933855" cy="704536"/>
              <a:chOff x="5217519" y="36013"/>
              <a:chExt cx="933855" cy="704536"/>
            </a:xfrm>
          </p:grpSpPr>
          <p:pic>
            <p:nvPicPr>
              <p:cNvPr id="78" name="Picture 14" descr="Image result for acm sigir">
                <a:extLst>
                  <a:ext uri="{FF2B5EF4-FFF2-40B4-BE49-F238E27FC236}">
                    <a16:creationId xmlns:a16="http://schemas.microsoft.com/office/drawing/2014/main" id="{4C3A9153-B60D-4168-AD0F-9667E69EE212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17519" y="36013"/>
                <a:ext cx="933855" cy="7045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14" descr="Image result for acm sigir">
                <a:extLst>
                  <a:ext uri="{FF2B5EF4-FFF2-40B4-BE49-F238E27FC236}">
                    <a16:creationId xmlns:a16="http://schemas.microsoft.com/office/drawing/2014/main" id="{4F2DF88D-785A-4E0B-B7DD-F7766AE6A80E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 rotWithShape="1">
              <a:blip r:embed="rId7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906" t="61048"/>
              <a:stretch/>
            </p:blipFill>
            <p:spPr bwMode="auto">
              <a:xfrm>
                <a:off x="5655547" y="466118"/>
                <a:ext cx="495827" cy="2744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7" name="Picture 2">
              <a:extLst>
                <a:ext uri="{FF2B5EF4-FFF2-40B4-BE49-F238E27FC236}">
                  <a16:creationId xmlns:a16="http://schemas.microsoft.com/office/drawing/2014/main" id="{1F8658CC-6C91-4CA8-A891-8A4826675A5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3100" y="53421"/>
              <a:ext cx="1661327" cy="680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5103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3FB0-82F1-4EB9-9F97-C27649C8B6D1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6A29-59E9-4F8C-B2A8-C337101A54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82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3FB0-82F1-4EB9-9F97-C27649C8B6D1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6A29-59E9-4F8C-B2A8-C337101A54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2067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3FB0-82F1-4EB9-9F97-C27649C8B6D1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6A29-59E9-4F8C-B2A8-C337101A54CB}" type="slidenum">
              <a:rPr lang="en-GB" smtClean="0"/>
              <a:t>‹#›</a:t>
            </a:fld>
            <a:endParaRPr lang="en-GB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6058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3FB0-82F1-4EB9-9F97-C27649C8B6D1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6A29-59E9-4F8C-B2A8-C337101A54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51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3FB0-82F1-4EB9-9F97-C27649C8B6D1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6A29-59E9-4F8C-B2A8-C337101A54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786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3FB0-82F1-4EB9-9F97-C27649C8B6D1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6A29-59E9-4F8C-B2A8-C337101A54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6641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3FB0-82F1-4EB9-9F97-C27649C8B6D1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6A29-59E9-4F8C-B2A8-C337101A54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721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3FB0-82F1-4EB9-9F97-C27649C8B6D1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6A29-59E9-4F8C-B2A8-C337101A54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032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A2753-BC5E-42AA-AA7F-8A2D2E7A24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ABDC87-9CBC-4CC1-BB8C-6BABFF34F8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B6FE47-A11E-434B-8A26-08C1986D0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3FB0-82F1-4EB9-9F97-C27649C8B6D1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60034-BAF0-4B94-B564-A0D86FF1E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84145-4390-446C-A22C-941446CFB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6A29-59E9-4F8C-B2A8-C337101A54CB}" type="slidenum">
              <a:rPr lang="en-GB" smtClean="0"/>
              <a:t>‹#›</a:t>
            </a:fld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3E6195E-2944-410D-8991-88C2952D8990}"/>
              </a:ext>
            </a:extLst>
          </p:cNvPr>
          <p:cNvSpPr/>
          <p:nvPr userDrawn="1"/>
        </p:nvSpPr>
        <p:spPr>
          <a:xfrm>
            <a:off x="11349588" y="444428"/>
            <a:ext cx="189414" cy="1894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2F57ED6-8057-4351-BEC4-3C09156CB9FD}"/>
              </a:ext>
            </a:extLst>
          </p:cNvPr>
          <p:cNvGrpSpPr/>
          <p:nvPr userDrawn="1"/>
        </p:nvGrpSpPr>
        <p:grpSpPr>
          <a:xfrm>
            <a:off x="0" y="-2"/>
            <a:ext cx="12198353" cy="782125"/>
            <a:chOff x="0" y="-2"/>
            <a:chExt cx="12198353" cy="78212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2E2F510-92CE-4E72-A128-83B409BA734F}"/>
                </a:ext>
              </a:extLst>
            </p:cNvPr>
            <p:cNvSpPr/>
            <p:nvPr userDrawn="1"/>
          </p:nvSpPr>
          <p:spPr>
            <a:xfrm>
              <a:off x="0" y="0"/>
              <a:ext cx="12198353" cy="78005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10" name="Picture 4" descr="http://sigir.org/afirm2019/img/afirm120.png">
              <a:extLst>
                <a:ext uri="{FF2B5EF4-FFF2-40B4-BE49-F238E27FC236}">
                  <a16:creationId xmlns:a16="http://schemas.microsoft.com/office/drawing/2014/main" id="{4EE39B2D-9DC0-44D8-A759-A9C39ADB881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40025" y="-2"/>
              <a:ext cx="763622" cy="776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Image">
              <a:extLst>
                <a:ext uri="{FF2B5EF4-FFF2-40B4-BE49-F238E27FC236}">
                  <a16:creationId xmlns:a16="http://schemas.microsoft.com/office/drawing/2014/main" id="{D7AFEC44-8942-4B48-9346-7C23B0334B9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553" y="0"/>
              <a:ext cx="2490281" cy="782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A7B1116-051B-4163-AF3C-54EA93F1B451}"/>
                </a:ext>
              </a:extLst>
            </p:cNvPr>
            <p:cNvGrpSpPr/>
            <p:nvPr userDrawn="1"/>
          </p:nvGrpSpPr>
          <p:grpSpPr>
            <a:xfrm>
              <a:off x="7449385" y="184233"/>
              <a:ext cx="2857500" cy="419100"/>
              <a:chOff x="6627373" y="256569"/>
              <a:chExt cx="2857500" cy="419100"/>
            </a:xfrm>
          </p:grpSpPr>
          <p:pic>
            <p:nvPicPr>
              <p:cNvPr id="19" name="Picture 10" descr="Image">
                <a:extLst>
                  <a:ext uri="{FF2B5EF4-FFF2-40B4-BE49-F238E27FC236}">
                    <a16:creationId xmlns:a16="http://schemas.microsoft.com/office/drawing/2014/main" id="{20B49793-458E-40B3-B956-5C2A51BADEB6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6652"/>
              <a:stretch/>
            </p:blipFill>
            <p:spPr bwMode="auto">
              <a:xfrm>
                <a:off x="6627373" y="256569"/>
                <a:ext cx="381406" cy="419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10" descr="Image">
                <a:extLst>
                  <a:ext uri="{FF2B5EF4-FFF2-40B4-BE49-F238E27FC236}">
                    <a16:creationId xmlns:a16="http://schemas.microsoft.com/office/drawing/2014/main" id="{E87B6D65-DF43-4CFC-A5B6-DE325A8B848A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 rotWithShape="1">
              <a:blip r:embed="rId4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348"/>
              <a:stretch/>
            </p:blipFill>
            <p:spPr bwMode="auto">
              <a:xfrm>
                <a:off x="7008779" y="256569"/>
                <a:ext cx="2476094" cy="419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9C671EC-DF89-41AF-ACEF-A871C5871F59}"/>
                </a:ext>
              </a:extLst>
            </p:cNvPr>
            <p:cNvGrpSpPr/>
            <p:nvPr userDrawn="1"/>
          </p:nvGrpSpPr>
          <p:grpSpPr>
            <a:xfrm>
              <a:off x="3573563" y="99707"/>
              <a:ext cx="1149215" cy="574031"/>
              <a:chOff x="3310916" y="80252"/>
              <a:chExt cx="1233355" cy="616059"/>
            </a:xfrm>
          </p:grpSpPr>
          <p:pic>
            <p:nvPicPr>
              <p:cNvPr id="17" name="Picture 12" descr="Image result for acm sigir">
                <a:extLst>
                  <a:ext uri="{FF2B5EF4-FFF2-40B4-BE49-F238E27FC236}">
                    <a16:creationId xmlns:a16="http://schemas.microsoft.com/office/drawing/2014/main" id="{31673ED9-7B65-4AA5-A33A-612FB1D024CA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5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0916" y="80252"/>
                <a:ext cx="1232118" cy="616059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12" descr="Image result for acm sigir">
                <a:extLst>
                  <a:ext uri="{FF2B5EF4-FFF2-40B4-BE49-F238E27FC236}">
                    <a16:creationId xmlns:a16="http://schemas.microsoft.com/office/drawing/2014/main" id="{F1DBF854-30ED-4B48-9CB8-C9D6C360CB23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428" b="39516"/>
              <a:stretch/>
            </p:blipFill>
            <p:spPr bwMode="auto">
              <a:xfrm>
                <a:off x="4007411" y="80252"/>
                <a:ext cx="536860" cy="372612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C291CBC-E735-4824-8B91-C1844AFDB1D1}"/>
                </a:ext>
              </a:extLst>
            </p:cNvPr>
            <p:cNvGrpSpPr/>
            <p:nvPr userDrawn="1"/>
          </p:nvGrpSpPr>
          <p:grpSpPr>
            <a:xfrm>
              <a:off x="5737947" y="36013"/>
              <a:ext cx="933855" cy="704536"/>
              <a:chOff x="5217519" y="36013"/>
              <a:chExt cx="933855" cy="704536"/>
            </a:xfrm>
          </p:grpSpPr>
          <p:pic>
            <p:nvPicPr>
              <p:cNvPr id="15" name="Picture 14" descr="Image result for acm sigir">
                <a:extLst>
                  <a:ext uri="{FF2B5EF4-FFF2-40B4-BE49-F238E27FC236}">
                    <a16:creationId xmlns:a16="http://schemas.microsoft.com/office/drawing/2014/main" id="{5B4E0F28-F23B-43FB-A444-21F2C16F646C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17519" y="36013"/>
                <a:ext cx="933855" cy="7045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14" descr="Image result for acm sigir">
                <a:extLst>
                  <a:ext uri="{FF2B5EF4-FFF2-40B4-BE49-F238E27FC236}">
                    <a16:creationId xmlns:a16="http://schemas.microsoft.com/office/drawing/2014/main" id="{0389D974-2CC0-42AF-BFF0-A239C2F2434A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 rotWithShape="1">
              <a:blip r:embed="rId7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906" t="61048"/>
              <a:stretch/>
            </p:blipFill>
            <p:spPr bwMode="auto">
              <a:xfrm>
                <a:off x="5655547" y="466118"/>
                <a:ext cx="495827" cy="2744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640182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9B0A5-1503-4B19-AB5B-7E2AC40BC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3C121-5070-4CA8-9460-ED0729800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BE3C1-295D-4EEA-8857-C6EFF98FF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3FB0-82F1-4EB9-9F97-C27649C8B6D1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D8271-7B5C-4585-B7A5-B451726D7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A7EFAB-B4F8-4B3F-969E-CF6363D2A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6A29-59E9-4F8C-B2A8-C337101A54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801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3FB0-82F1-4EB9-9F97-C27649C8B6D1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6A29-59E9-4F8C-B2A8-C337101A54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2673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23B32-B17F-476F-A916-C4D311F4D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3040E-BE2B-4F0E-A99E-26EB49FCA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7EBAF2-F882-4F00-9069-694E5DBA7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3FB0-82F1-4EB9-9F97-C27649C8B6D1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1206A-CD42-4FA8-AF40-3605738BA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7DA27-FCA5-4221-87EC-B3D43CE9A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6A29-59E9-4F8C-B2A8-C337101A54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53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45C8-CFD9-469B-9C59-25648A2CE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CB644-282F-4C77-B1A6-DEE0C91F82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49F7A0-A1DA-4519-942A-6C399174A1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1E6A2C-D6D0-40B0-BB2D-BF8B4E7E3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3FB0-82F1-4EB9-9F97-C27649C8B6D1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872740-7C05-4501-9ED6-780CE52DE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AA4D4-5759-4B1B-9EA4-204BBDF71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6A29-59E9-4F8C-B2A8-C337101A54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5980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975E7-AE43-4217-B6FD-F9FD0D03B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DE822-3D1E-45A0-9F14-20B1FE440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891D1-1462-4565-83DF-0D310251E4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7C6EA3-E85A-4FFA-958F-F27AC70EA9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8D7B0E-A1A1-4052-A6D0-4A80E8D9AA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DF4BDE-A990-4049-807A-77760AD4A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3FB0-82F1-4EB9-9F97-C27649C8B6D1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5F18FE-37BB-4976-9154-9AD611B1B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B5CE10-6A9D-4DFA-A412-517FD3670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6A29-59E9-4F8C-B2A8-C337101A54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7085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4C04F-812F-405F-B2B8-FC4C03DAC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53BD9F-CA91-4C62-A949-0FBAEAC3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3FB0-82F1-4EB9-9F97-C27649C8B6D1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78DE27-679A-4E11-8CDA-98612894A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645DA6-3DA6-4ADE-B1A4-008BC8359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6A29-59E9-4F8C-B2A8-C337101A54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1877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EFBCFD-C9C7-4FDE-AD11-1A54D4015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3FB0-82F1-4EB9-9F97-C27649C8B6D1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B70C57-416A-46DC-8594-1253F5E14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A01495-968A-4052-93B6-AC0714525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6A29-59E9-4F8C-B2A8-C337101A54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4404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7DBC3-E7B4-4DF3-BF0E-185223BC8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FB320-7855-44E0-9F36-95C08F4A4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B71AE6-28D7-450E-A17D-60098239AD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97E9D-1453-4D52-BED1-21C7292C7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3FB0-82F1-4EB9-9F97-C27649C8B6D1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E5D98C-D2F0-4C98-A03D-85BAE66CE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58FF95-C7FC-4C11-9B1F-14CB08D02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6A29-59E9-4F8C-B2A8-C337101A54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8586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A2FA5-7F74-4A43-A010-28635E41F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356241-68DB-4CFF-BE87-0494780887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4915F1-FA3E-40CB-A535-C228DC9E9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1F5CC5-FE18-4A15-9D01-B27DBDFAC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3FB0-82F1-4EB9-9F97-C27649C8B6D1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80BBE6-4084-4801-8855-552D9D36C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1B5896-AC1D-4844-B4D5-E544B74BB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6A29-59E9-4F8C-B2A8-C337101A54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13272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2AADC-D7AF-48F7-AD72-F8A010169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2CF96E-E96A-4616-AAD7-042F5F069D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62065-3A7C-4F7D-8721-B6B12B0A7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3FB0-82F1-4EB9-9F97-C27649C8B6D1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DDD63-30C3-47F2-BC88-524505AEB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4DC43-EF2A-47D9-A112-A222E3816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6A29-59E9-4F8C-B2A8-C337101A54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9300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9E3725-1EC1-4D0E-92E2-A34E6157C7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1D8900-526E-4FEC-9879-B7CE2E7B7E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32689-2145-49F6-BBD7-7D4697CDD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3FB0-82F1-4EB9-9F97-C27649C8B6D1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1FA55-88A1-40C4-BB79-E484B82E1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32188-2F4D-4773-BA27-83DB8AD47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6A29-59E9-4F8C-B2A8-C337101A54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9823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3FB0-82F1-4EB9-9F97-C27649C8B6D1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6A29-59E9-4F8C-B2A8-C337101A54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919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3FB0-82F1-4EB9-9F97-C27649C8B6D1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6A29-59E9-4F8C-B2A8-C337101A54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746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3FB0-82F1-4EB9-9F97-C27649C8B6D1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6A29-59E9-4F8C-B2A8-C337101A54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775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3FB0-82F1-4EB9-9F97-C27649C8B6D1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6A29-59E9-4F8C-B2A8-C337101A54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303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3FB0-82F1-4EB9-9F97-C27649C8B6D1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6A29-59E9-4F8C-B2A8-C337101A54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855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3FB0-82F1-4EB9-9F97-C27649C8B6D1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6A29-59E9-4F8C-B2A8-C337101A54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774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3FB0-82F1-4EB9-9F97-C27649C8B6D1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6A29-59E9-4F8C-B2A8-C337101A54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3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3FB0-82F1-4EB9-9F97-C27649C8B6D1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6A29-59E9-4F8C-B2A8-C337101A54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585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3FB0-82F1-4EB9-9F97-C27649C8B6D1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6A29-59E9-4F8C-B2A8-C337101A54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662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7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53FB0-82F1-4EB9-9F97-C27649C8B6D1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C6A29-59E9-4F8C-B2A8-C337101A54C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9706D5E-7C53-4BFE-81B7-AA5CF2EAFF05}"/>
              </a:ext>
            </a:extLst>
          </p:cNvPr>
          <p:cNvGrpSpPr/>
          <p:nvPr userDrawn="1"/>
        </p:nvGrpSpPr>
        <p:grpSpPr>
          <a:xfrm>
            <a:off x="0" y="0"/>
            <a:ext cx="12198353" cy="782123"/>
            <a:chOff x="0" y="0"/>
            <a:chExt cx="12198353" cy="7821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82BF54-B0B0-4981-91CC-3E012802A8DF}"/>
                </a:ext>
              </a:extLst>
            </p:cNvPr>
            <p:cNvSpPr/>
            <p:nvPr userDrawn="1"/>
          </p:nvSpPr>
          <p:spPr>
            <a:xfrm>
              <a:off x="0" y="0"/>
              <a:ext cx="12198353" cy="780050"/>
            </a:xfrm>
            <a:prstGeom prst="rect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pic>
          <p:nvPicPr>
            <p:cNvPr id="14" name="Picture 6" descr="Image">
              <a:extLst>
                <a:ext uri="{FF2B5EF4-FFF2-40B4-BE49-F238E27FC236}">
                  <a16:creationId xmlns:a16="http://schemas.microsoft.com/office/drawing/2014/main" id="{4EA4D0CB-66B8-4343-97F1-69275206C74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553" y="0"/>
              <a:ext cx="2490281" cy="782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109C0E6-8ABA-4E76-A1B0-AC84540C2D43}"/>
                </a:ext>
              </a:extLst>
            </p:cNvPr>
            <p:cNvGrpSpPr/>
            <p:nvPr userDrawn="1"/>
          </p:nvGrpSpPr>
          <p:grpSpPr>
            <a:xfrm>
              <a:off x="6994894" y="227600"/>
              <a:ext cx="2857500" cy="419100"/>
              <a:chOff x="6627373" y="256569"/>
              <a:chExt cx="2857500" cy="419100"/>
            </a:xfrm>
          </p:grpSpPr>
          <p:pic>
            <p:nvPicPr>
              <p:cNvPr id="22" name="Picture 10" descr="Image">
                <a:extLst>
                  <a:ext uri="{FF2B5EF4-FFF2-40B4-BE49-F238E27FC236}">
                    <a16:creationId xmlns:a16="http://schemas.microsoft.com/office/drawing/2014/main" id="{78DE37C7-3958-46A1-8659-935C0F34FD68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 rotWithShape="1"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6652"/>
              <a:stretch/>
            </p:blipFill>
            <p:spPr bwMode="auto">
              <a:xfrm>
                <a:off x="6627373" y="256569"/>
                <a:ext cx="381406" cy="419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10" descr="Image">
                <a:extLst>
                  <a:ext uri="{FF2B5EF4-FFF2-40B4-BE49-F238E27FC236}">
                    <a16:creationId xmlns:a16="http://schemas.microsoft.com/office/drawing/2014/main" id="{405976DD-02EB-4BC9-B2D3-E0A6111F067B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 rotWithShape="1">
              <a:blip r:embed="rId20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348"/>
              <a:stretch/>
            </p:blipFill>
            <p:spPr bwMode="auto">
              <a:xfrm>
                <a:off x="7008779" y="256569"/>
                <a:ext cx="2476094" cy="419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9115D27-0EBD-46E1-9DD6-26267E38019C}"/>
                </a:ext>
              </a:extLst>
            </p:cNvPr>
            <p:cNvGrpSpPr/>
            <p:nvPr userDrawn="1"/>
          </p:nvGrpSpPr>
          <p:grpSpPr>
            <a:xfrm>
              <a:off x="3255540" y="103009"/>
              <a:ext cx="1149215" cy="574031"/>
              <a:chOff x="3310916" y="80252"/>
              <a:chExt cx="1233355" cy="616059"/>
            </a:xfrm>
          </p:grpSpPr>
          <p:pic>
            <p:nvPicPr>
              <p:cNvPr id="20" name="Picture 12" descr="Image result for acm sigir">
                <a:extLst>
                  <a:ext uri="{FF2B5EF4-FFF2-40B4-BE49-F238E27FC236}">
                    <a16:creationId xmlns:a16="http://schemas.microsoft.com/office/drawing/2014/main" id="{D2CBCE03-F877-49E3-A13B-81F77EA1FB9F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1">
                <a:duotone>
                  <a:srgbClr val="E7E6E6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0916" y="80252"/>
                <a:ext cx="1232118" cy="616059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12" descr="Image result for acm sigir">
                <a:extLst>
                  <a:ext uri="{FF2B5EF4-FFF2-40B4-BE49-F238E27FC236}">
                    <a16:creationId xmlns:a16="http://schemas.microsoft.com/office/drawing/2014/main" id="{1ECD39ED-8A95-4272-9E37-B7670431FFB8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428" b="39516"/>
              <a:stretch/>
            </p:blipFill>
            <p:spPr bwMode="auto">
              <a:xfrm>
                <a:off x="4007411" y="80252"/>
                <a:ext cx="536860" cy="372612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4C7CEFF-6322-47C3-98EE-5A66D098E55B}"/>
                </a:ext>
              </a:extLst>
            </p:cNvPr>
            <p:cNvGrpSpPr/>
            <p:nvPr userDrawn="1"/>
          </p:nvGrpSpPr>
          <p:grpSpPr>
            <a:xfrm>
              <a:off x="5264706" y="37756"/>
              <a:ext cx="933855" cy="704536"/>
              <a:chOff x="5217519" y="36013"/>
              <a:chExt cx="933855" cy="704536"/>
            </a:xfrm>
          </p:grpSpPr>
          <p:pic>
            <p:nvPicPr>
              <p:cNvPr id="18" name="Picture 14" descr="Image result for acm sigir">
                <a:extLst>
                  <a:ext uri="{FF2B5EF4-FFF2-40B4-BE49-F238E27FC236}">
                    <a16:creationId xmlns:a16="http://schemas.microsoft.com/office/drawing/2014/main" id="{9BF8CF71-7D8F-43BE-A806-2F121EE67DBF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17519" y="36013"/>
                <a:ext cx="933855" cy="7045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14" descr="Image result for acm sigir">
                <a:extLst>
                  <a:ext uri="{FF2B5EF4-FFF2-40B4-BE49-F238E27FC236}">
                    <a16:creationId xmlns:a16="http://schemas.microsoft.com/office/drawing/2014/main" id="{629FEF06-713D-4927-B85F-65FF78F88AB9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 rotWithShape="1">
              <a:blip r:embed="rId2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906" t="61048"/>
              <a:stretch/>
            </p:blipFill>
            <p:spPr bwMode="auto">
              <a:xfrm>
                <a:off x="5655547" y="466118"/>
                <a:ext cx="495827" cy="2744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CF35ED57-8C18-4FB8-86B2-B9AECA9DCE7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3100" y="53421"/>
              <a:ext cx="1661327" cy="680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72675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7D66B6-EBDE-49C7-B215-4BE2D3A34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94A04-A7BA-4703-829C-5A0530887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292A5-FA3C-4F51-97AF-C542E8452E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53FB0-82F1-4EB9-9F97-C27649C8B6D1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AC0EC-5C4F-4262-86B8-7D995EC386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189E9-D037-43EA-8C33-7094A35652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C6A29-59E9-4F8C-B2A8-C337101A54C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7DFD437-2671-4155-B892-1D5D7582A1C5}"/>
              </a:ext>
            </a:extLst>
          </p:cNvPr>
          <p:cNvGrpSpPr/>
          <p:nvPr userDrawn="1"/>
        </p:nvGrpSpPr>
        <p:grpSpPr>
          <a:xfrm>
            <a:off x="0" y="-2"/>
            <a:ext cx="12198353" cy="782125"/>
            <a:chOff x="0" y="-2"/>
            <a:chExt cx="12198353" cy="78212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904F4AC-D13C-4A4B-A946-9FF39EEA6465}"/>
                </a:ext>
              </a:extLst>
            </p:cNvPr>
            <p:cNvSpPr/>
            <p:nvPr userDrawn="1"/>
          </p:nvSpPr>
          <p:spPr>
            <a:xfrm>
              <a:off x="0" y="0"/>
              <a:ext cx="12198353" cy="78005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9" name="Picture 4" descr="http://sigir.org/afirm2019/img/afirm120.png">
              <a:extLst>
                <a:ext uri="{FF2B5EF4-FFF2-40B4-BE49-F238E27FC236}">
                  <a16:creationId xmlns:a16="http://schemas.microsoft.com/office/drawing/2014/main" id="{F0D60A6F-4660-4910-B61A-BE41850FBC6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40025" y="-2"/>
              <a:ext cx="763622" cy="776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Image">
              <a:extLst>
                <a:ext uri="{FF2B5EF4-FFF2-40B4-BE49-F238E27FC236}">
                  <a16:creationId xmlns:a16="http://schemas.microsoft.com/office/drawing/2014/main" id="{F6D87D2F-5B6B-4DF9-AFBD-D8ABD158102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553" y="0"/>
              <a:ext cx="2490281" cy="782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496773C-EEF9-4072-98EC-B65CE8E61FF7}"/>
                </a:ext>
              </a:extLst>
            </p:cNvPr>
            <p:cNvGrpSpPr/>
            <p:nvPr userDrawn="1"/>
          </p:nvGrpSpPr>
          <p:grpSpPr>
            <a:xfrm>
              <a:off x="7449385" y="184233"/>
              <a:ext cx="2857500" cy="419100"/>
              <a:chOff x="6627373" y="256569"/>
              <a:chExt cx="2857500" cy="419100"/>
            </a:xfrm>
          </p:grpSpPr>
          <p:pic>
            <p:nvPicPr>
              <p:cNvPr id="18" name="Picture 10" descr="Image">
                <a:extLst>
                  <a:ext uri="{FF2B5EF4-FFF2-40B4-BE49-F238E27FC236}">
                    <a16:creationId xmlns:a16="http://schemas.microsoft.com/office/drawing/2014/main" id="{9C27DE1A-F87D-4483-81BF-8A7CFC65881A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6652"/>
              <a:stretch/>
            </p:blipFill>
            <p:spPr bwMode="auto">
              <a:xfrm>
                <a:off x="6627373" y="256569"/>
                <a:ext cx="381406" cy="419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10" descr="Image">
                <a:extLst>
                  <a:ext uri="{FF2B5EF4-FFF2-40B4-BE49-F238E27FC236}">
                    <a16:creationId xmlns:a16="http://schemas.microsoft.com/office/drawing/2014/main" id="{71E48EF5-C07C-4214-B820-58A1063EC1E5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 rotWithShape="1">
              <a:blip r:embed="rId17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348"/>
              <a:stretch/>
            </p:blipFill>
            <p:spPr bwMode="auto">
              <a:xfrm>
                <a:off x="7008779" y="256569"/>
                <a:ext cx="2476094" cy="419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FCC8FD6-A2B6-4104-A770-9FA230E2CF0A}"/>
                </a:ext>
              </a:extLst>
            </p:cNvPr>
            <p:cNvGrpSpPr/>
            <p:nvPr userDrawn="1"/>
          </p:nvGrpSpPr>
          <p:grpSpPr>
            <a:xfrm>
              <a:off x="3573563" y="99707"/>
              <a:ext cx="1149215" cy="574031"/>
              <a:chOff x="3310916" y="80252"/>
              <a:chExt cx="1233355" cy="616059"/>
            </a:xfrm>
          </p:grpSpPr>
          <p:pic>
            <p:nvPicPr>
              <p:cNvPr id="16" name="Picture 12" descr="Image result for acm sigir">
                <a:extLst>
                  <a:ext uri="{FF2B5EF4-FFF2-40B4-BE49-F238E27FC236}">
                    <a16:creationId xmlns:a16="http://schemas.microsoft.com/office/drawing/2014/main" id="{8B834F47-88E1-434C-8E47-E0F22D18616D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18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0916" y="80252"/>
                <a:ext cx="1232118" cy="616059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12" descr="Image result for acm sigir">
                <a:extLst>
                  <a:ext uri="{FF2B5EF4-FFF2-40B4-BE49-F238E27FC236}">
                    <a16:creationId xmlns:a16="http://schemas.microsoft.com/office/drawing/2014/main" id="{CBAE317C-51F8-45BA-BB39-AA158860DF78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428" b="39516"/>
              <a:stretch/>
            </p:blipFill>
            <p:spPr bwMode="auto">
              <a:xfrm>
                <a:off x="4007411" y="80252"/>
                <a:ext cx="536860" cy="372612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9641119-20BD-4944-915C-C8DBF6BB429F}"/>
                </a:ext>
              </a:extLst>
            </p:cNvPr>
            <p:cNvGrpSpPr/>
            <p:nvPr userDrawn="1"/>
          </p:nvGrpSpPr>
          <p:grpSpPr>
            <a:xfrm>
              <a:off x="5737947" y="36013"/>
              <a:ext cx="933855" cy="704536"/>
              <a:chOff x="5217519" y="36013"/>
              <a:chExt cx="933855" cy="704536"/>
            </a:xfrm>
          </p:grpSpPr>
          <p:pic>
            <p:nvPicPr>
              <p:cNvPr id="14" name="Picture 14" descr="Image result for acm sigir">
                <a:extLst>
                  <a:ext uri="{FF2B5EF4-FFF2-40B4-BE49-F238E27FC236}">
                    <a16:creationId xmlns:a16="http://schemas.microsoft.com/office/drawing/2014/main" id="{47DD4CB8-FF8F-4E49-AA00-52B214E0BBFD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1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17519" y="36013"/>
                <a:ext cx="933855" cy="7045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14" descr="Image result for acm sigir">
                <a:extLst>
                  <a:ext uri="{FF2B5EF4-FFF2-40B4-BE49-F238E27FC236}">
                    <a16:creationId xmlns:a16="http://schemas.microsoft.com/office/drawing/2014/main" id="{6355095E-AD2D-4BBA-AE69-F289B7888A4C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 rotWithShape="1">
              <a:blip r:embed="rId20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906" t="61048"/>
              <a:stretch/>
            </p:blipFill>
            <p:spPr bwMode="auto">
              <a:xfrm>
                <a:off x="5655547" y="466118"/>
                <a:ext cx="495827" cy="2744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19833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7" Type="http://schemas.openxmlformats.org/officeDocument/2006/relationships/image" Target="../media/image37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411.png"/><Relationship Id="rId7" Type="http://schemas.openxmlformats.org/officeDocument/2006/relationships/image" Target="../media/image180.png"/><Relationship Id="rId2" Type="http://schemas.openxmlformats.org/officeDocument/2006/relationships/image" Target="../media/image13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0.png"/><Relationship Id="rId11" Type="http://schemas.openxmlformats.org/officeDocument/2006/relationships/image" Target="../media/image40.png"/><Relationship Id="rId5" Type="http://schemas.openxmlformats.org/officeDocument/2006/relationships/image" Target="../media/image160.png"/><Relationship Id="rId10" Type="http://schemas.openxmlformats.org/officeDocument/2006/relationships/image" Target="../media/image210.png"/><Relationship Id="rId4" Type="http://schemas.openxmlformats.org/officeDocument/2006/relationships/image" Target="../media/image1510.png"/><Relationship Id="rId9" Type="http://schemas.openxmlformats.org/officeDocument/2006/relationships/image" Target="../media/image20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1411.png"/><Relationship Id="rId7" Type="http://schemas.openxmlformats.org/officeDocument/2006/relationships/image" Target="../media/image180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0.png"/><Relationship Id="rId11" Type="http://schemas.openxmlformats.org/officeDocument/2006/relationships/image" Target="../media/image250.png"/><Relationship Id="rId5" Type="http://schemas.openxmlformats.org/officeDocument/2006/relationships/image" Target="../media/image160.png"/><Relationship Id="rId10" Type="http://schemas.openxmlformats.org/officeDocument/2006/relationships/image" Target="../media/image210.png"/><Relationship Id="rId4" Type="http://schemas.openxmlformats.org/officeDocument/2006/relationships/image" Target="../media/image1510.png"/><Relationship Id="rId9" Type="http://schemas.openxmlformats.org/officeDocument/2006/relationships/image" Target="../media/image20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1411.png"/><Relationship Id="rId7" Type="http://schemas.openxmlformats.org/officeDocument/2006/relationships/image" Target="../media/image180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0.png"/><Relationship Id="rId11" Type="http://schemas.openxmlformats.org/officeDocument/2006/relationships/image" Target="../media/image250.png"/><Relationship Id="rId5" Type="http://schemas.openxmlformats.org/officeDocument/2006/relationships/image" Target="../media/image160.png"/><Relationship Id="rId10" Type="http://schemas.openxmlformats.org/officeDocument/2006/relationships/image" Target="../media/image210.png"/><Relationship Id="rId4" Type="http://schemas.openxmlformats.org/officeDocument/2006/relationships/image" Target="../media/image1510.png"/><Relationship Id="rId9" Type="http://schemas.openxmlformats.org/officeDocument/2006/relationships/image" Target="../media/image20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1411.png"/><Relationship Id="rId7" Type="http://schemas.openxmlformats.org/officeDocument/2006/relationships/image" Target="../media/image180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0.png"/><Relationship Id="rId11" Type="http://schemas.openxmlformats.org/officeDocument/2006/relationships/image" Target="../media/image250.png"/><Relationship Id="rId5" Type="http://schemas.openxmlformats.org/officeDocument/2006/relationships/image" Target="../media/image160.png"/><Relationship Id="rId10" Type="http://schemas.openxmlformats.org/officeDocument/2006/relationships/image" Target="../media/image210.png"/><Relationship Id="rId4" Type="http://schemas.openxmlformats.org/officeDocument/2006/relationships/image" Target="../media/image1510.png"/><Relationship Id="rId9" Type="http://schemas.openxmlformats.org/officeDocument/2006/relationships/image" Target="../media/image20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1411.png"/><Relationship Id="rId7" Type="http://schemas.openxmlformats.org/officeDocument/2006/relationships/image" Target="../media/image180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0.png"/><Relationship Id="rId11" Type="http://schemas.openxmlformats.org/officeDocument/2006/relationships/image" Target="../media/image250.png"/><Relationship Id="rId5" Type="http://schemas.openxmlformats.org/officeDocument/2006/relationships/image" Target="../media/image160.png"/><Relationship Id="rId10" Type="http://schemas.openxmlformats.org/officeDocument/2006/relationships/image" Target="../media/image210.png"/><Relationship Id="rId4" Type="http://schemas.openxmlformats.org/officeDocument/2006/relationships/image" Target="../media/image1510.png"/><Relationship Id="rId9" Type="http://schemas.openxmlformats.org/officeDocument/2006/relationships/image" Target="../media/image20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1411.png"/><Relationship Id="rId7" Type="http://schemas.openxmlformats.org/officeDocument/2006/relationships/image" Target="../media/image18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0.png"/><Relationship Id="rId11" Type="http://schemas.openxmlformats.org/officeDocument/2006/relationships/image" Target="../media/image250.png"/><Relationship Id="rId5" Type="http://schemas.openxmlformats.org/officeDocument/2006/relationships/image" Target="../media/image160.png"/><Relationship Id="rId10" Type="http://schemas.openxmlformats.org/officeDocument/2006/relationships/image" Target="../media/image210.png"/><Relationship Id="rId4" Type="http://schemas.openxmlformats.org/officeDocument/2006/relationships/image" Target="../media/image1510.png"/><Relationship Id="rId9" Type="http://schemas.openxmlformats.org/officeDocument/2006/relationships/image" Target="../media/image20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1411.png"/><Relationship Id="rId7" Type="http://schemas.openxmlformats.org/officeDocument/2006/relationships/image" Target="../media/image180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0.png"/><Relationship Id="rId11" Type="http://schemas.openxmlformats.org/officeDocument/2006/relationships/image" Target="../media/image250.png"/><Relationship Id="rId5" Type="http://schemas.openxmlformats.org/officeDocument/2006/relationships/image" Target="../media/image160.png"/><Relationship Id="rId10" Type="http://schemas.openxmlformats.org/officeDocument/2006/relationships/image" Target="../media/image210.png"/><Relationship Id="rId4" Type="http://schemas.openxmlformats.org/officeDocument/2006/relationships/image" Target="../media/image1510.png"/><Relationship Id="rId9" Type="http://schemas.openxmlformats.org/officeDocument/2006/relationships/image" Target="../media/image20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battle-of-the-deep-learning-frameworks-part-i-cff0e3841750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pytorch.org/tutorials/beginner/blitz/cifar10_tutorial.html#sphx-glr-beginner-blitz-cifar10-tutorial-py" TargetMode="Externa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hyperlink" Target="https://arxiv.org/abs/1409.4842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ww.cv-foundation.org/openaccess/content_cvpr_2016/papers/He_Deep_Residual_Learning_CVPR_2016_paper.pdf" TargetMode="External"/><Relationship Id="rId5" Type="http://schemas.openxmlformats.org/officeDocument/2006/relationships/hyperlink" Target="https://arxiv.org/abs/1605.07648v2" TargetMode="Externa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hyperlink" Target="http://playground.tensorflow.org/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pdf/1911.13299.pdf" TargetMode="External"/><Relationship Id="rId3" Type="http://schemas.openxmlformats.org/officeDocument/2006/relationships/slideLayout" Target="../slideLayouts/slideLayout8.xml"/><Relationship Id="rId7" Type="http://schemas.openxmlformats.org/officeDocument/2006/relationships/hyperlink" Target="https://arxiv.org/pdf/1803.03635.pdf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neuralir-intro" TargetMode="External"/><Relationship Id="rId2" Type="http://schemas.openxmlformats.org/officeDocument/2006/relationships/hyperlink" Target="http://bit.ly/ltr-nn-afirm2020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eg"/><Relationship Id="rId5" Type="http://schemas.openxmlformats.org/officeDocument/2006/relationships/hyperlink" Target="https://microsoft.github.io/TREC-2019-Deep-Learning/" TargetMode="External"/><Relationship Id="rId4" Type="http://schemas.openxmlformats.org/officeDocument/2006/relationships/hyperlink" Target="https://github.com/spacemanidol/AFIRMDeepLearning2020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medium.com/@akgone38/what-the-heck-bias-variance-tradeoff-is-fe4681c0e71b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812.11118.pdf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microsoft.com/office/2007/relationships/hdphoto" Target="../media/hdphoto6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age.googleapis.com/pub-tools-public-publication-data/pdf/45530.pdf" TargetMode="External"/><Relationship Id="rId2" Type="http://schemas.openxmlformats.org/officeDocument/2006/relationships/hyperlink" Target="http://www.cda.cn/uploadfile/image/20151220/20151220115436_46293.pdf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a.cn/uploadfile/image/20151220/20151220115436_46293.pdf" TargetMode="External"/><Relationship Id="rId2" Type="http://schemas.openxmlformats.org/officeDocument/2006/relationships/image" Target="../media/image87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2.png"/><Relationship Id="rId4" Type="http://schemas.openxmlformats.org/officeDocument/2006/relationships/hyperlink" Target="https://storage.googleapis.com/pub-tools-public-publication-data/pdf/45530.pdf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slide" Target="slide5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.xml"/><Relationship Id="rId5" Type="http://schemas.openxmlformats.org/officeDocument/2006/relationships/slide" Target="slide5.xml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4" Type="http://schemas.openxmlformats.org/officeDocument/2006/relationships/image" Target="../media/image74.sv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159.226.40.238/~junxu/publications/IRJ2010_LETOR.pdf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a.cn/uploadfile/image/20151220/20151220115436_46293.pdf" TargetMode="External"/><Relationship Id="rId2" Type="http://schemas.openxmlformats.org/officeDocument/2006/relationships/image" Target="../media/image880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90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link.springer.com/chapter/10.1007/11776420_44" TargetMode="External"/><Relationship Id="rId5" Type="http://schemas.openxmlformats.org/officeDocument/2006/relationships/hyperlink" Target="https://dl.acm.org/citation.cfm?id=65944" TargetMode="External"/><Relationship Id="rId4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920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papers.nips.cc/paper/3270-mcrank-learning-to-rank-using-multiple-classification-and-gradient-boosting.pdf" TargetMode="External"/><Relationship Id="rId4" Type="http://schemas.openxmlformats.org/officeDocument/2006/relationships/image" Target="../media/image8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950.png"/><Relationship Id="rId7" Type="http://schemas.openxmlformats.org/officeDocument/2006/relationships/hyperlink" Target="https://icml.cc/Conferences/2005/proceedings/papers/012_LearningToRank_BurgesEtAl.pdf" TargetMode="External"/><Relationship Id="rId2" Type="http://schemas.openxmlformats.org/officeDocument/2006/relationships/image" Target="../media/image940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ww.jmlr.org/papers/volume4/freund03a/freund03a.pdf" TargetMode="External"/><Relationship Id="rId5" Type="http://schemas.openxmlformats.org/officeDocument/2006/relationships/hyperlink" Target="https://www.tib.eu/en/search/id/BLCP:CN037318231/Large-Margin-Rank-Boundaries-for-Ordinal-Regression/" TargetMode="External"/><Relationship Id="rId4" Type="http://schemas.openxmlformats.org/officeDocument/2006/relationships/hyperlink" Target="http://papers.nips.cc/paper/3708-ranking-measures-and-loss-functions-in-learning-to-rank.pdf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970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microsoft.com/en-us/research/blog/ranknet-a-ranking-retrospective/" TargetMode="External"/><Relationship Id="rId4" Type="http://schemas.openxmlformats.org/officeDocument/2006/relationships/hyperlink" Target="https://icml.cc/Conferences/2005/proceedings/papers/012_LearningToRank_BurgesEtAl.pdf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rosoft.com/en-us/research/wp-content/uploads/2016/02/cikm2013_DSSM_fullversion.pdf" TargetMode="External"/><Relationship Id="rId2" Type="http://schemas.openxmlformats.org/officeDocument/2006/relationships/image" Target="../media/image98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icrosoft.com/en-us/research/wp-content/uploads/2016/10/wwwfp0192-mitra.pdf" TargetMode="External"/><Relationship Id="rId4" Type="http://schemas.openxmlformats.org/officeDocument/2006/relationships/hyperlink" Target="https://www.microsoft.com/en-us/research/wp-content/uploads/2016/02/cikm2014_cdssm_final.pdf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rosoft.com/en-us/research/wp-content/uploads/2016/02/MSR-TR-2010-82.pdf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https://papers.nips.cc/paper/2971-learning-to-rank-with-nonsmooth-cost-functions.pdf" TargetMode="Externa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store.doverpublications.com/0486441369.html" TargetMode="External"/><Relationship Id="rId2" Type="http://schemas.openxmlformats.org/officeDocument/2006/relationships/image" Target="../media/image85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6.png"/><Relationship Id="rId5" Type="http://schemas.openxmlformats.org/officeDocument/2006/relationships/hyperlink" Target="http://icml2008.cs.helsinki.fi/papers/167.pdf" TargetMode="External"/><Relationship Id="rId4" Type="http://schemas.openxmlformats.org/officeDocument/2006/relationships/hyperlink" Target="https://www.microsoft.com/en-us/research/wp-content/uploads/2016/02/tr-2007-40.pdf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http://www.yichang-cs.com/yahoo/cikm09_smoothdcg.pdf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rosoft.com/en-us/research/wp-content/uploads/2016/02/cikm2013_DSSM_fullversion.pdf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s://dev.to/mmithrakumar/scalars-vectors-matrices-and-tensors-with-tensorflow-2-0-1f66" TargetMode="External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https://hadrienj.github.io/posts/Deep-Learning-Book-Series-2.1-Scalars-Vectors-Matrices-and-Tensors/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rosoft.com/en-us/research/wp-content/uploads/2016/02/cikm2013_DSSM_fullversion.pdf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6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080.PN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100.pn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120.pn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hyperlink" Target="http://www.iro.umontreal.ca/~lisa/pointeurs/ir0895-he-2.pdf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0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papers.nips.cc/paper/5019-a-deep-architecture-for-matching-short-texts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www.cs.cmu.edu/~zhuyund/papers/WSDM_2018_Dai.pdf" TargetMode="External"/><Relationship Id="rId4" Type="http://schemas.openxmlformats.org/officeDocument/2006/relationships/hyperlink" Target="https://arxiv.org/pdf/1706.06613.pdf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rosoft.com/en-us/research/wp-content/uploads/2016/10/wwwfp0192-mitra.pdf" TargetMode="Externa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rosoft.com/en-us/research/wp-content/uploads/2016/10/wwwfp0192-mitra.pdf" TargetMode="External"/><Relationship Id="rId2" Type="http://schemas.openxmlformats.org/officeDocument/2006/relationships/image" Target="../media/image144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7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bmitra-msft/NDRM/blob/master/notebooks/Duet.ipynb" TargetMode="External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4.png"/><Relationship Id="rId18" Type="http://schemas.openxmlformats.org/officeDocument/2006/relationships/hyperlink" Target="https://arxiv.org/abs/1503.00075v3.pdf" TargetMode="External"/><Relationship Id="rId26" Type="http://schemas.openxmlformats.org/officeDocument/2006/relationships/image" Target="../media/image120.png"/><Relationship Id="rId3" Type="http://schemas.openxmlformats.org/officeDocument/2006/relationships/hyperlink" Target="https://arxiv.org/abs/1412.6629" TargetMode="External"/><Relationship Id="rId21" Type="http://schemas.openxmlformats.org/officeDocument/2006/relationships/hyperlink" Target="https://arxiv.org/pdf/1704.03940.pdf" TargetMode="External"/><Relationship Id="rId7" Type="http://schemas.openxmlformats.org/officeDocument/2006/relationships/hyperlink" Target="https://arxiv.org/abs/1406.3830v1" TargetMode="External"/><Relationship Id="rId12" Type="http://schemas.openxmlformats.org/officeDocument/2006/relationships/image" Target="../media/image113.png"/><Relationship Id="rId17" Type="http://schemas.openxmlformats.org/officeDocument/2006/relationships/image" Target="../media/image116.png"/><Relationship Id="rId25" Type="http://schemas.openxmlformats.org/officeDocument/2006/relationships/hyperlink" Target="https://arxiv.org/pdf/1701.07795.pdf" TargetMode="External"/><Relationship Id="rId2" Type="http://schemas.openxmlformats.org/officeDocument/2006/relationships/image" Target="../media/image108.png"/><Relationship Id="rId16" Type="http://schemas.openxmlformats.org/officeDocument/2006/relationships/hyperlink" Target="https://papers.nips.cc/paper/5550-convolutional-neural-network-architectures-for-matching-natural-language-sentences" TargetMode="External"/><Relationship Id="rId20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hyperlink" Target="http://dl.acm.org/citation.cfm?id=2767738" TargetMode="External"/><Relationship Id="rId24" Type="http://schemas.openxmlformats.org/officeDocument/2006/relationships/image" Target="../media/image119.png"/><Relationship Id="rId5" Type="http://schemas.openxmlformats.org/officeDocument/2006/relationships/hyperlink" Target="http://www.aclweb.org/anthology/P14-1062" TargetMode="External"/><Relationship Id="rId15" Type="http://schemas.openxmlformats.org/officeDocument/2006/relationships/image" Target="../media/image115.png"/><Relationship Id="rId23" Type="http://schemas.openxmlformats.org/officeDocument/2006/relationships/hyperlink" Target="https://arxiv.org/pdf/1606.04648.pdf" TargetMode="External"/><Relationship Id="rId10" Type="http://schemas.openxmlformats.org/officeDocument/2006/relationships/image" Target="../media/image112.png"/><Relationship Id="rId19" Type="http://schemas.openxmlformats.org/officeDocument/2006/relationships/hyperlink" Target="http://dl.acm.org/citation.cfm?id=2983769" TargetMode="External"/><Relationship Id="rId4" Type="http://schemas.openxmlformats.org/officeDocument/2006/relationships/image" Target="../media/image109.png"/><Relationship Id="rId9" Type="http://schemas.openxmlformats.org/officeDocument/2006/relationships/hyperlink" Target="http://aclweb.org/anthology/D/D14/D14-1181.pdf" TargetMode="External"/><Relationship Id="rId14" Type="http://schemas.openxmlformats.org/officeDocument/2006/relationships/hyperlink" Target="https://arxiv.org/abs/1504.05070v2.pdf" TargetMode="External"/><Relationship Id="rId22" Type="http://schemas.openxmlformats.org/officeDocument/2006/relationships/image" Target="../media/image118.png"/><Relationship Id="rId27" Type="http://schemas.openxmlformats.org/officeDocument/2006/relationships/hyperlink" Target="https://arxiv.org/pdf/1704.08803.pdf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0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chopen.com/books/artificial-neural-networks-architectures-and-applications/applying-artificial-neural-network-hadron-hadron-collisions-at-lhc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papers.nips.cc/paper/7181-attention-is-all-you-need.pdf" TargetMode="Externa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arxiv.org/pdf/1802.05365.pdf" TargetMode="External"/><Relationship Id="rId5" Type="http://schemas.openxmlformats.org/officeDocument/2006/relationships/hyperlink" Target="https://arxiv.org/pdf/1810.04805.pdf" TargetMode="External"/><Relationship Id="rId4" Type="http://schemas.openxmlformats.org/officeDocument/2006/relationships/hyperlink" Target="http://jalammar.github.io/illustrated-bert/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hyperlink" Target="https://arxiv.org/pdf/1810.04805.pdf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1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2.png"/><Relationship Id="rId7" Type="http://schemas.openxmlformats.org/officeDocument/2006/relationships/image" Target="../media/image135.png"/><Relationship Id="rId2" Type="http://schemas.openxmlformats.org/officeDocument/2006/relationships/hyperlink" Target="https://arxiv.org/pdf/1901.04085.pdf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133.png"/><Relationship Id="rId10" Type="http://schemas.openxmlformats.org/officeDocument/2006/relationships/image" Target="../media/image138.png"/><Relationship Id="rId4" Type="http://schemas.openxmlformats.org/officeDocument/2006/relationships/image" Target="../media/image130.png"/><Relationship Id="rId9" Type="http://schemas.openxmlformats.org/officeDocument/2006/relationships/image" Target="../media/image13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hyperlink" Target="http://msmarco.org/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14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hyperlink" Target="https://microsoft.github.io/TREC-2019-Deep-Learning/" TargetMode="Externa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47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icrosoft.github.io/TREC-2019-Deep-Learning/" TargetMode="Externa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ixabay.com/en/hand-finger-pointing-pointing-1923005/" TargetMode="Externa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54.svg"/><Relationship Id="rId7" Type="http://schemas.openxmlformats.org/officeDocument/2006/relationships/image" Target="../media/image158.sv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7.png"/><Relationship Id="rId5" Type="http://schemas.openxmlformats.org/officeDocument/2006/relationships/image" Target="../media/image156.svg"/><Relationship Id="rId4" Type="http://schemas.openxmlformats.org/officeDocument/2006/relationships/image" Target="../media/image155.png"/><Relationship Id="rId9" Type="http://schemas.openxmlformats.org/officeDocument/2006/relationships/image" Target="../media/image16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pic>
        <p:nvPicPr>
          <p:cNvPr id="9" name="Picture 8" descr="A large mountain in the background&#10;&#10;Description automatically generated">
            <a:extLst>
              <a:ext uri="{FF2B5EF4-FFF2-40B4-BE49-F238E27FC236}">
                <a16:creationId xmlns:a16="http://schemas.microsoft.com/office/drawing/2014/main" id="{107D5443-A64A-4CBB-A31B-30D77680AE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CCCEB8A-F5E5-4863-A1D6-33191889DE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9907" y="1322894"/>
            <a:ext cx="10152187" cy="23876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en-US" sz="2000" cap="non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AFIRM: ACM SIGIR/SIGKDD Africa Summer School on Machine Learning for Data Mining and Search</a:t>
            </a:r>
            <a:br>
              <a:rPr lang="en-US" sz="4000" cap="none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GB" sz="5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Learning to Rank with Neural Networks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54557DA-C981-47F9-BCEB-6D0E0D36DF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6830" y="4040436"/>
            <a:ext cx="5551011" cy="2487621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  <a:spcBef>
                <a:spcPts val="600"/>
              </a:spcBef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Instructors</a:t>
            </a:r>
            <a:endParaRPr lang="en-US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>
              <a:lnSpc>
                <a:spcPct val="50000"/>
              </a:lnSpc>
              <a:spcBef>
                <a:spcPts val="1200"/>
              </a:spcBef>
            </a:pPr>
            <a:r>
              <a:rPr lang="en-US" sz="1600" b="1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Bhaskar Mitra</a:t>
            </a:r>
            <a:r>
              <a:rPr lang="en-US" sz="16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en-US" sz="1600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Microsoft &amp; University College London, Canada</a:t>
            </a:r>
          </a:p>
          <a:p>
            <a:pPr algn="l">
              <a:lnSpc>
                <a:spcPct val="50000"/>
              </a:lnSpc>
              <a:spcBef>
                <a:spcPts val="1200"/>
              </a:spcBef>
            </a:pPr>
            <a:r>
              <a:rPr lang="en-US" sz="1600" b="1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Nick Craswell</a:t>
            </a:r>
            <a:r>
              <a:rPr lang="en-US" sz="16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en-US" sz="1600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Microsoft, USA</a:t>
            </a:r>
            <a:endParaRPr lang="en-GB" sz="1600" cap="none" dirty="0">
              <a:solidFill>
                <a:schemeClr val="tx1">
                  <a:lumMod val="65000"/>
                  <a:lumOff val="3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l">
              <a:lnSpc>
                <a:spcPct val="50000"/>
              </a:lnSpc>
              <a:spcBef>
                <a:spcPts val="1200"/>
              </a:spcBef>
            </a:pPr>
            <a:r>
              <a:rPr lang="en-US" sz="1600" b="1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Emine Yilmaz</a:t>
            </a:r>
            <a:r>
              <a:rPr lang="en-US" sz="16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en-US" sz="1600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University </a:t>
            </a:r>
            <a:r>
              <a:rPr lang="en-US" sz="1600" cap="none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College London</a:t>
            </a:r>
            <a:endParaRPr lang="en-GB" sz="1600" cap="none" dirty="0">
              <a:solidFill>
                <a:schemeClr val="tx1">
                  <a:lumMod val="65000"/>
                  <a:lumOff val="3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l">
              <a:lnSpc>
                <a:spcPct val="50000"/>
              </a:lnSpc>
              <a:spcBef>
                <a:spcPts val="1200"/>
              </a:spcBef>
            </a:pPr>
            <a:r>
              <a:rPr lang="en-US" sz="1600" b="1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Daniel Campos</a:t>
            </a:r>
            <a:r>
              <a:rPr lang="en-US" sz="16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en-US" sz="1600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Microsoft, USA</a:t>
            </a:r>
            <a:endParaRPr lang="en-GB" sz="1600" cap="none" dirty="0">
              <a:solidFill>
                <a:schemeClr val="tx1">
                  <a:lumMod val="65000"/>
                  <a:lumOff val="3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1BC254FB-C642-4F74-B43F-CBD4CAABF64B}"/>
              </a:ext>
            </a:extLst>
          </p:cNvPr>
          <p:cNvSpPr txBox="1">
            <a:spLocks/>
          </p:cNvSpPr>
          <p:nvPr/>
        </p:nvSpPr>
        <p:spPr>
          <a:xfrm>
            <a:off x="3604710" y="6077759"/>
            <a:ext cx="4979402" cy="438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January 2020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  <a:lumOff val="35000"/>
                </a:prstClr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F40C69B-26B3-4073-BE3A-ACD8E0EF6563}"/>
              </a:ext>
            </a:extLst>
          </p:cNvPr>
          <p:cNvGrpSpPr/>
          <p:nvPr/>
        </p:nvGrpSpPr>
        <p:grpSpPr>
          <a:xfrm>
            <a:off x="0" y="-2"/>
            <a:ext cx="12198353" cy="782125"/>
            <a:chOff x="0" y="-2"/>
            <a:chExt cx="12198353" cy="782125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BF9BE7D-8AE3-49D1-91F0-4FBD5127E5A0}"/>
                </a:ext>
              </a:extLst>
            </p:cNvPr>
            <p:cNvSpPr/>
            <p:nvPr userDrawn="1"/>
          </p:nvSpPr>
          <p:spPr>
            <a:xfrm>
              <a:off x="0" y="0"/>
              <a:ext cx="12198353" cy="780050"/>
            </a:xfrm>
            <a:prstGeom prst="rect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pic>
          <p:nvPicPr>
            <p:cNvPr id="46" name="Picture 4" descr="http://sigir.org/afirm2019/img/afirm120.png">
              <a:extLst>
                <a:ext uri="{FF2B5EF4-FFF2-40B4-BE49-F238E27FC236}">
                  <a16:creationId xmlns:a16="http://schemas.microsoft.com/office/drawing/2014/main" id="{FD7DA145-AD1A-449A-94E4-6D210B5EFAD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40025" y="-2"/>
              <a:ext cx="763622" cy="776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6" descr="Image">
              <a:extLst>
                <a:ext uri="{FF2B5EF4-FFF2-40B4-BE49-F238E27FC236}">
                  <a16:creationId xmlns:a16="http://schemas.microsoft.com/office/drawing/2014/main" id="{A3025DA8-598B-4BFC-B2FD-DFFD5F7D995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553" y="0"/>
              <a:ext cx="2490281" cy="782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7BFE725-B67F-446C-B469-38B50E34B432}"/>
                </a:ext>
              </a:extLst>
            </p:cNvPr>
            <p:cNvGrpSpPr/>
            <p:nvPr userDrawn="1"/>
          </p:nvGrpSpPr>
          <p:grpSpPr>
            <a:xfrm>
              <a:off x="7449385" y="184233"/>
              <a:ext cx="2857500" cy="419100"/>
              <a:chOff x="6627373" y="256569"/>
              <a:chExt cx="2857500" cy="419100"/>
            </a:xfrm>
          </p:grpSpPr>
          <p:pic>
            <p:nvPicPr>
              <p:cNvPr id="55" name="Picture 10" descr="Image">
                <a:extLst>
                  <a:ext uri="{FF2B5EF4-FFF2-40B4-BE49-F238E27FC236}">
                    <a16:creationId xmlns:a16="http://schemas.microsoft.com/office/drawing/2014/main" id="{74F849B9-4F31-4F5D-A499-D7BBBB163B50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6652"/>
              <a:stretch/>
            </p:blipFill>
            <p:spPr bwMode="auto">
              <a:xfrm>
                <a:off x="6627373" y="256569"/>
                <a:ext cx="381406" cy="419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10" descr="Image">
                <a:extLst>
                  <a:ext uri="{FF2B5EF4-FFF2-40B4-BE49-F238E27FC236}">
                    <a16:creationId xmlns:a16="http://schemas.microsoft.com/office/drawing/2014/main" id="{F4CA10DE-4BB2-4D23-8F35-2B77A4854F28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 rotWithShape="1">
              <a:blip r:embed="rId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348"/>
              <a:stretch/>
            </p:blipFill>
            <p:spPr bwMode="auto">
              <a:xfrm>
                <a:off x="7008779" y="256569"/>
                <a:ext cx="2476094" cy="419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DFBF145-E070-421D-9570-C964778D483D}"/>
                </a:ext>
              </a:extLst>
            </p:cNvPr>
            <p:cNvGrpSpPr/>
            <p:nvPr userDrawn="1"/>
          </p:nvGrpSpPr>
          <p:grpSpPr>
            <a:xfrm>
              <a:off x="3573563" y="99707"/>
              <a:ext cx="1149215" cy="574031"/>
              <a:chOff x="3310916" y="80252"/>
              <a:chExt cx="1233355" cy="616059"/>
            </a:xfrm>
          </p:grpSpPr>
          <p:pic>
            <p:nvPicPr>
              <p:cNvPr id="53" name="Picture 12" descr="Image result for acm sigir">
                <a:extLst>
                  <a:ext uri="{FF2B5EF4-FFF2-40B4-BE49-F238E27FC236}">
                    <a16:creationId xmlns:a16="http://schemas.microsoft.com/office/drawing/2014/main" id="{8AB7461E-9F16-4475-BC72-8C60B72AE6F7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6">
                <a:duotone>
                  <a:srgbClr val="E7E6E6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0916" y="80252"/>
                <a:ext cx="1232118" cy="616059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12" descr="Image result for acm sigir">
                <a:extLst>
                  <a:ext uri="{FF2B5EF4-FFF2-40B4-BE49-F238E27FC236}">
                    <a16:creationId xmlns:a16="http://schemas.microsoft.com/office/drawing/2014/main" id="{EFB3FB5F-69CE-4BE1-9D4C-3C18F36A7E92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428" b="39516"/>
              <a:stretch/>
            </p:blipFill>
            <p:spPr bwMode="auto">
              <a:xfrm>
                <a:off x="4007411" y="80252"/>
                <a:ext cx="536860" cy="372612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B283645-4844-4E69-863C-65293E427294}"/>
                </a:ext>
              </a:extLst>
            </p:cNvPr>
            <p:cNvGrpSpPr/>
            <p:nvPr userDrawn="1"/>
          </p:nvGrpSpPr>
          <p:grpSpPr>
            <a:xfrm>
              <a:off x="5737947" y="36013"/>
              <a:ext cx="933855" cy="704536"/>
              <a:chOff x="5217519" y="36013"/>
              <a:chExt cx="933855" cy="704536"/>
            </a:xfrm>
          </p:grpSpPr>
          <p:pic>
            <p:nvPicPr>
              <p:cNvPr id="51" name="Picture 14" descr="Image result for acm sigir">
                <a:extLst>
                  <a:ext uri="{FF2B5EF4-FFF2-40B4-BE49-F238E27FC236}">
                    <a16:creationId xmlns:a16="http://schemas.microsoft.com/office/drawing/2014/main" id="{5BFB1AFF-A57E-4604-B897-992D95C54B09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17519" y="36013"/>
                <a:ext cx="933855" cy="7045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14" descr="Image result for acm sigir">
                <a:extLst>
                  <a:ext uri="{FF2B5EF4-FFF2-40B4-BE49-F238E27FC236}">
                    <a16:creationId xmlns:a16="http://schemas.microsoft.com/office/drawing/2014/main" id="{5DDCA5BD-DC65-4E46-929E-D3B1D4EDAEAB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 rotWithShape="1">
              <a:blip r:embed="rId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906" t="61048"/>
              <a:stretch/>
            </p:blipFill>
            <p:spPr bwMode="auto">
              <a:xfrm>
                <a:off x="5655547" y="466118"/>
                <a:ext cx="495827" cy="2744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6710897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281C3-0891-49D9-9E11-D4FBD6286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413" y="2713349"/>
            <a:ext cx="3856037" cy="2232580"/>
          </a:xfrm>
        </p:spPr>
        <p:txBody>
          <a:bodyPr anchor="ctr">
            <a:normAutofit fontScale="90000"/>
          </a:bodyPr>
          <a:lstStyle/>
          <a:p>
            <a:r>
              <a:rPr lang="en-US" sz="4000" dirty="0"/>
              <a:t>Fundamental machine learning tasks</a:t>
            </a:r>
            <a:endParaRPr lang="en-GB" sz="4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D47D89B-203C-4611-ABC1-B5DC1984EEDF}"/>
              </a:ext>
            </a:extLst>
          </p:cNvPr>
          <p:cNvGrpSpPr/>
          <p:nvPr/>
        </p:nvGrpSpPr>
        <p:grpSpPr>
          <a:xfrm>
            <a:off x="5495748" y="1320065"/>
            <a:ext cx="5665589" cy="5019147"/>
            <a:chOff x="3827203" y="1746970"/>
            <a:chExt cx="5665589" cy="501914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D8D77E2-796F-467E-86DB-C2C68FB1EB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746"/>
            <a:stretch/>
          </p:blipFill>
          <p:spPr>
            <a:xfrm>
              <a:off x="3827203" y="1746970"/>
              <a:ext cx="5571321" cy="501914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75BE90D-2E80-44D7-921C-F0828AF7C0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24" t="89967" r="26757"/>
            <a:stretch/>
          </p:blipFill>
          <p:spPr>
            <a:xfrm>
              <a:off x="7565010" y="6239482"/>
              <a:ext cx="1032235" cy="50357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21A5F62-E9EC-4E82-A9DE-4C47FE25553B}"/>
                </a:ext>
              </a:extLst>
            </p:cNvPr>
            <p:cNvSpPr/>
            <p:nvPr/>
          </p:nvSpPr>
          <p:spPr>
            <a:xfrm>
              <a:off x="9280689" y="6433794"/>
              <a:ext cx="212103" cy="2498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648343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1E9C8-DEB5-4D1C-BF75-040053C45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Squared loss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1BA843-E3D6-4DED-9D21-D3749F568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0" y="2958662"/>
            <a:ext cx="8457396" cy="2832538"/>
          </a:xfrm>
        </p:spPr>
        <p:txBody>
          <a:bodyPr>
            <a:normAutofit/>
          </a:bodyPr>
          <a:lstStyle/>
          <a:p>
            <a:r>
              <a:rPr lang="en-GB" sz="2400" dirty="0"/>
              <a:t>The squared loss is a popular loss function for regression tasks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B26199-16C8-4966-8D32-A70F94801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373" y="4421476"/>
            <a:ext cx="4465255" cy="59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07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6E808-7009-4EA8-BC1B-2F498B510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softmax</a:t>
            </a:r>
            <a:r>
              <a:rPr lang="en-US" dirty="0"/>
              <a:t> function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6A5942-283B-4E4E-BD8B-C8BB329EF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8"/>
            <a:ext cx="9905999" cy="84581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In neural classification models, the softmax function is popularly used to normalize the neural network output scores across all the classes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172B04-9C63-4E73-B904-76E2E3077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40" y="4558541"/>
            <a:ext cx="9187520" cy="18211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A71877-7661-4597-9027-A3E665AE5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894" y="3291250"/>
            <a:ext cx="3986213" cy="83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4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A0072-5989-40EB-B859-F0FC2C97D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518" y="609601"/>
            <a:ext cx="4108468" cy="1639884"/>
          </a:xfrm>
        </p:spPr>
        <p:txBody>
          <a:bodyPr>
            <a:normAutofit/>
          </a:bodyPr>
          <a:lstStyle/>
          <a:p>
            <a:r>
              <a:rPr lang="en-US" sz="4000" dirty="0"/>
              <a:t>Cross entropy</a:t>
            </a:r>
            <a:endParaRPr lang="en-GB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61AD9B9A-7DB4-4849-9936-445EC5DA3E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686972" y="993228"/>
                <a:ext cx="5891209" cy="4797972"/>
              </a:xfrm>
            </p:spPr>
            <p:txBody>
              <a:bodyPr anchor="t"/>
              <a:lstStyle/>
              <a:p>
                <a:pPr marL="0" indent="0">
                  <a:buNone/>
                </a:pPr>
                <a:r>
                  <a:rPr lang="en-GB" dirty="0"/>
                  <a:t>The cross entropy between two probability distributions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GB" dirty="0"/>
                  <a:t> over a discrete set of events is given by, 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61AD9B9A-7DB4-4849-9936-445EC5DA3E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86972" y="993228"/>
                <a:ext cx="5891209" cy="4797972"/>
              </a:xfrm>
              <a:blipFill>
                <a:blip r:embed="rId2"/>
                <a:stretch>
                  <a:fillRect l="-1656" t="-254" r="-7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3B5F6588-BA00-4475-874E-04D027B9CB5C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7722144" y="4192431"/>
                <a:ext cx="3856037" cy="2094871"/>
              </a:xfrm>
            </p:spPr>
            <p:txBody>
              <a:bodyPr>
                <a:normAutofit/>
              </a:bodyPr>
              <a:lstStyle/>
              <a:p>
                <a:r>
                  <a:rPr lang="en-GB" sz="2000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𝑐𝑜𝑟𝑟𝑒𝑐𝑡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GB" sz="20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GB" sz="2000" dirty="0"/>
                  <a:t> for all other values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GB" sz="2000" dirty="0"/>
                  <a:t> then,</a:t>
                </a:r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3B5F6588-BA00-4475-874E-04D027B9CB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7722144" y="4192431"/>
                <a:ext cx="3856037" cy="2094871"/>
              </a:xfrm>
              <a:blipFill>
                <a:blip r:embed="rId3"/>
                <a:stretch>
                  <a:fillRect l="-1741" t="-2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74D70DC7-9443-4590-936A-06DB0805D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0552" y="2659814"/>
            <a:ext cx="3449169" cy="754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B8F5C0-9863-4D30-A08F-3FC43CE6D4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18" y="3750996"/>
            <a:ext cx="5894482" cy="25363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336A85-6790-42D6-8FFD-8C5588DE6F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9457" y="5169892"/>
            <a:ext cx="2680327" cy="33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954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1E9C8-DEB5-4D1C-BF75-040053C45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entropy with softmax loss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1BA843-E3D6-4DED-9D21-D3749F568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0" y="2958662"/>
            <a:ext cx="5934511" cy="2832538"/>
          </a:xfrm>
        </p:spPr>
        <p:txBody>
          <a:bodyPr>
            <a:normAutofit/>
          </a:bodyPr>
          <a:lstStyle/>
          <a:p>
            <a:r>
              <a:rPr lang="en-GB" sz="2400" dirty="0"/>
              <a:t>Cross entropy with softmax is a popular loss function for classification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6D9F0A-71F7-4AD8-AE30-8134F0E9D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149" y="972205"/>
            <a:ext cx="2910633" cy="56493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2F0B00-7727-4C01-A08C-DDBD7EDD7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959" y="4432738"/>
            <a:ext cx="3112117" cy="84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39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839788" y="3976414"/>
                <a:ext cx="10431495" cy="2784458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:r>
                  <a:rPr lang="en-US" b="1" dirty="0"/>
                  <a:t>Goal: </a:t>
                </a:r>
                <a:r>
                  <a:rPr lang="en-US" dirty="0"/>
                  <a:t>iteratively update the learnable parameters such that the loss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minimized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  <a:spcAft>
                    <a:spcPts val="1200"/>
                  </a:spcAft>
                </a:pPr>
                <a:r>
                  <a:rPr lang="en-US" dirty="0"/>
                  <a:t>Compute the gradient of the loss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i="1" dirty="0" err="1"/>
                  <a:t>w.r.t.</a:t>
                </a:r>
                <a:r>
                  <a:rPr lang="en-US" i="1" dirty="0"/>
                  <a:t> </a:t>
                </a:r>
                <a:r>
                  <a:rPr lang="en-US" dirty="0"/>
                  <a:t>each parameter (e.g.,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  <a:spcAft>
                    <a:spcPts val="1200"/>
                  </a:spcAft>
                </a:pPr>
                <a:r>
                  <a:rPr lang="en-US" dirty="0"/>
                  <a:t>Update the parameter value based on the gradient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 as the learning rate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𝑛𝑒𝑤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𝑜𝑙𝑑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839788" y="3976414"/>
                <a:ext cx="10431495" cy="2784458"/>
              </a:xfrm>
              <a:blipFill>
                <a:blip r:embed="rId2"/>
                <a:stretch>
                  <a:fillRect l="-351" t="-8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itle 219">
            <a:extLst>
              <a:ext uri="{FF2B5EF4-FFF2-40B4-BE49-F238E27FC236}">
                <a16:creationId xmlns:a16="http://schemas.microsoft.com/office/drawing/2014/main" id="{8821680C-6E6C-4B2D-BDC8-F084F12A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9888854" cy="1600200"/>
          </a:xfrm>
        </p:spPr>
        <p:txBody>
          <a:bodyPr>
            <a:noAutofit/>
          </a:bodyPr>
          <a:lstStyle/>
          <a:p>
            <a:r>
              <a:rPr lang="en-US" sz="4400" dirty="0"/>
              <a:t>Stochastic Gradient Descent (SGD)</a:t>
            </a:r>
            <a:endParaRPr lang="en-GB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 Placeholder 2">
                <a:extLst>
                  <a:ext uri="{FF2B5EF4-FFF2-40B4-BE49-F238E27FC236}">
                    <a16:creationId xmlns:a16="http://schemas.microsoft.com/office/drawing/2014/main" id="{27A78817-47EC-44F1-A8C5-9EB2C257574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34151" y="2441955"/>
                <a:ext cx="4755625" cy="105455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Task:</a:t>
                </a:r>
                <a:r>
                  <a:rPr lang="en-US" dirty="0"/>
                  <a:t> regression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Training data: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⟨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 pairs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Model:</a:t>
                </a:r>
                <a:r>
                  <a:rPr lang="en-US" dirty="0"/>
                  <a:t> NN (1 feature, 1 hidden layer, 1 hidden node)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Learnable parameters: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CA" dirty="0"/>
                          <m:t> 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6" name="Text Placeholder 2">
                <a:extLst>
                  <a:ext uri="{FF2B5EF4-FFF2-40B4-BE49-F238E27FC236}">
                    <a16:creationId xmlns:a16="http://schemas.microsoft.com/office/drawing/2014/main" id="{27A78817-47EC-44F1-A8C5-9EB2C25757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4151" y="2441955"/>
                <a:ext cx="4755625" cy="1054557"/>
              </a:xfrm>
              <a:prstGeom prst="rect">
                <a:avLst/>
              </a:prstGeom>
              <a:blipFill>
                <a:blip r:embed="rId3"/>
                <a:stretch>
                  <a:fillRect l="-641" t="-2312" b="-809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5EC9B79-3E6D-45EB-AEE9-E1ED05F632F9}"/>
                  </a:ext>
                </a:extLst>
              </p:cNvPr>
              <p:cNvSpPr/>
              <p:nvPr/>
            </p:nvSpPr>
            <p:spPr>
              <a:xfrm>
                <a:off x="839787" y="2419648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5EC9B79-3E6D-45EB-AEE9-E1ED05F632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787" y="2419648"/>
                <a:ext cx="549587" cy="54958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9E9A0D7-BA32-41B4-A6E4-8D12AB1C4021}"/>
                  </a:ext>
                </a:extLst>
              </p:cNvPr>
              <p:cNvSpPr/>
              <p:nvPr/>
            </p:nvSpPr>
            <p:spPr>
              <a:xfrm>
                <a:off x="2764133" y="2419647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9E9A0D7-BA32-41B4-A6E4-8D12AB1C40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133" y="2419647"/>
                <a:ext cx="549587" cy="5495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22CD8D2-2526-4169-9A39-C5A5CF59DE1B}"/>
                  </a:ext>
                </a:extLst>
              </p:cNvPr>
              <p:cNvSpPr/>
              <p:nvPr/>
            </p:nvSpPr>
            <p:spPr>
              <a:xfrm>
                <a:off x="4691444" y="2419647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22CD8D2-2526-4169-9A39-C5A5CF59DE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444" y="2419647"/>
                <a:ext cx="549587" cy="549587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05EEAD8-F5DB-4822-BB44-F4C0F31B335E}"/>
              </a:ext>
            </a:extLst>
          </p:cNvPr>
          <p:cNvCxnSpPr>
            <a:stCxn id="16" idx="6"/>
            <a:endCxn id="41" idx="2"/>
          </p:cNvCxnSpPr>
          <p:nvPr/>
        </p:nvCxnSpPr>
        <p:spPr>
          <a:xfrm flipV="1">
            <a:off x="1389374" y="2694441"/>
            <a:ext cx="1374759" cy="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A1424AA-D684-41CA-9CD2-3201ACD07835}"/>
              </a:ext>
            </a:extLst>
          </p:cNvPr>
          <p:cNvCxnSpPr>
            <a:cxnSpLocks/>
            <a:stCxn id="41" idx="6"/>
            <a:endCxn id="43" idx="2"/>
          </p:cNvCxnSpPr>
          <p:nvPr/>
        </p:nvCxnSpPr>
        <p:spPr>
          <a:xfrm>
            <a:off x="3313720" y="2694441"/>
            <a:ext cx="1377724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5FC4A5B-31A0-4D5D-8ECE-7644F0EC8CF3}"/>
                  </a:ext>
                </a:extLst>
              </p:cNvPr>
              <p:cNvSpPr/>
              <p:nvPr/>
            </p:nvSpPr>
            <p:spPr>
              <a:xfrm>
                <a:off x="6615788" y="2823052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5FC4A5B-31A0-4D5D-8ECE-7644F0EC8C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5788" y="2823052"/>
                <a:ext cx="549587" cy="54958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02C1A7E-817E-4BCA-92A0-DAA402BCF1A5}"/>
                  </a:ext>
                </a:extLst>
              </p:cNvPr>
              <p:cNvSpPr/>
              <p:nvPr/>
            </p:nvSpPr>
            <p:spPr>
              <a:xfrm>
                <a:off x="1415544" y="2421128"/>
                <a:ext cx="132786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𝑡𝑎𝑛h</m:t>
                      </m:r>
                      <m:d>
                        <m:d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CA" sz="1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02C1A7E-817E-4BCA-92A0-DAA402BCF1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544" y="2421128"/>
                <a:ext cx="1327864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71C08D7-13AF-426B-8522-8A97E98BE591}"/>
                  </a:ext>
                </a:extLst>
              </p:cNvPr>
              <p:cNvSpPr/>
              <p:nvPr/>
            </p:nvSpPr>
            <p:spPr>
              <a:xfrm>
                <a:off x="5399640" y="2715955"/>
                <a:ext cx="118583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71C08D7-13AF-426B-8522-8A97E98BE5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9640" y="2715955"/>
                <a:ext cx="1185837" cy="369332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012FE5F-7900-4AF5-A295-60F59465B85B}"/>
                  </a:ext>
                </a:extLst>
              </p:cNvPr>
              <p:cNvSpPr/>
              <p:nvPr/>
            </p:nvSpPr>
            <p:spPr>
              <a:xfrm>
                <a:off x="4691443" y="3198031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012FE5F-7900-4AF5-A295-60F59465B8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443" y="3198031"/>
                <a:ext cx="549587" cy="549587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D6BE4819-EB41-4A73-93F2-A76087B18FDF}"/>
              </a:ext>
            </a:extLst>
          </p:cNvPr>
          <p:cNvCxnSpPr>
            <a:stCxn id="43" idx="6"/>
            <a:endCxn id="48" idx="2"/>
          </p:cNvCxnSpPr>
          <p:nvPr/>
        </p:nvCxnSpPr>
        <p:spPr>
          <a:xfrm>
            <a:off x="5241031" y="2694441"/>
            <a:ext cx="1374757" cy="403405"/>
          </a:xfrm>
          <a:prstGeom prst="bentConnector3">
            <a:avLst>
              <a:gd name="adj1" fmla="val 9678"/>
            </a:avLst>
          </a:prstGeom>
          <a:ln w="1270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87017805-049A-4E75-9D4F-76A9B503351C}"/>
              </a:ext>
            </a:extLst>
          </p:cNvPr>
          <p:cNvCxnSpPr>
            <a:cxnSpLocks/>
            <a:stCxn id="15" idx="6"/>
            <a:endCxn id="48" idx="2"/>
          </p:cNvCxnSpPr>
          <p:nvPr/>
        </p:nvCxnSpPr>
        <p:spPr>
          <a:xfrm flipV="1">
            <a:off x="5241030" y="3097846"/>
            <a:ext cx="1374758" cy="374979"/>
          </a:xfrm>
          <a:prstGeom prst="bentConnector3">
            <a:avLst>
              <a:gd name="adj1" fmla="val 9678"/>
            </a:avLst>
          </a:prstGeom>
          <a:ln w="1270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D1148CD-2CF2-4381-B283-71940E4758F8}"/>
              </a:ext>
            </a:extLst>
          </p:cNvPr>
          <p:cNvSpPr/>
          <p:nvPr/>
        </p:nvSpPr>
        <p:spPr>
          <a:xfrm>
            <a:off x="9463437" y="6173493"/>
            <a:ext cx="1387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…and repeat</a:t>
            </a:r>
            <a:endParaRPr lang="en-CA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1C75430-FD0A-4A6A-B0AA-FB8BA2B9CE5C}"/>
                  </a:ext>
                </a:extLst>
              </p:cNvPr>
              <p:cNvSpPr/>
              <p:nvPr/>
            </p:nvSpPr>
            <p:spPr>
              <a:xfrm>
                <a:off x="3336147" y="2416340"/>
                <a:ext cx="142943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𝑡𝑎𝑛h</m:t>
                      </m:r>
                      <m:d>
                        <m:d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CA" sz="1200" dirty="0"/>
              </a:p>
            </p:txBody>
          </p:sp>
        </mc:Choice>
        <mc:Fallback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1C75430-FD0A-4A6A-B0AA-FB8BA2B9CE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6147" y="2416340"/>
                <a:ext cx="1429430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3491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839788" y="3976414"/>
                <a:ext cx="10431495" cy="2784458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:r>
                  <a:rPr lang="en-US" b="1" dirty="0"/>
                  <a:t>Goal: </a:t>
                </a:r>
                <a:r>
                  <a:rPr lang="en-US" dirty="0"/>
                  <a:t>iteratively update the learnable parameters such that the loss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minimized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  <a:spcAft>
                    <a:spcPts val="1200"/>
                  </a:spcAft>
                </a:pPr>
                <a:r>
                  <a:rPr lang="en-US" dirty="0"/>
                  <a:t>Compute the gradient of the loss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i="1" dirty="0" err="1"/>
                  <a:t>w.r.t.</a:t>
                </a:r>
                <a:r>
                  <a:rPr lang="en-US" i="1" dirty="0"/>
                  <a:t> </a:t>
                </a:r>
                <a:r>
                  <a:rPr lang="en-US" dirty="0"/>
                  <a:t>each parameter (e.g.,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CA" dirty="0"/>
                            <m:t> 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  <a:spcAft>
                    <a:spcPts val="1200"/>
                  </a:spcAft>
                </a:pPr>
                <a:r>
                  <a:rPr lang="en-US" dirty="0"/>
                  <a:t>Update the parameter value based on the gradient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 as the learning rate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𝑛𝑒𝑤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𝑜𝑙𝑑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839788" y="3976414"/>
                <a:ext cx="10431495" cy="2784458"/>
              </a:xfrm>
              <a:blipFill>
                <a:blip r:embed="rId2"/>
                <a:stretch>
                  <a:fillRect l="-351" t="-8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 Placeholder 2">
                <a:extLst>
                  <a:ext uri="{FF2B5EF4-FFF2-40B4-BE49-F238E27FC236}">
                    <a16:creationId xmlns:a16="http://schemas.microsoft.com/office/drawing/2014/main" id="{27A78817-47EC-44F1-A8C5-9EB2C257574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34151" y="2441955"/>
                <a:ext cx="4755625" cy="105455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Task:</a:t>
                </a:r>
                <a:r>
                  <a:rPr lang="en-US" dirty="0"/>
                  <a:t> regression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Training data: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⟨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 pairs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Model:</a:t>
                </a:r>
                <a:r>
                  <a:rPr lang="en-US" dirty="0"/>
                  <a:t> NN (1 feature, 1 hidden layer, 1 hidden node)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Learnable parameters: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CA" dirty="0"/>
                          <m:t> 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6" name="Text Placeholder 2">
                <a:extLst>
                  <a:ext uri="{FF2B5EF4-FFF2-40B4-BE49-F238E27FC236}">
                    <a16:creationId xmlns:a16="http://schemas.microsoft.com/office/drawing/2014/main" id="{27A78817-47EC-44F1-A8C5-9EB2C25757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4151" y="2441955"/>
                <a:ext cx="4755625" cy="1054557"/>
              </a:xfrm>
              <a:prstGeom prst="rect">
                <a:avLst/>
              </a:prstGeom>
              <a:blipFill>
                <a:blip r:embed="rId3"/>
                <a:stretch>
                  <a:fillRect l="-641" t="-2312" b="-809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5EC9B79-3E6D-45EB-AEE9-E1ED05F632F9}"/>
                  </a:ext>
                </a:extLst>
              </p:cNvPr>
              <p:cNvSpPr/>
              <p:nvPr/>
            </p:nvSpPr>
            <p:spPr>
              <a:xfrm>
                <a:off x="839787" y="2419648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5EC9B79-3E6D-45EB-AEE9-E1ED05F632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787" y="2419648"/>
                <a:ext cx="549587" cy="54958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9E9A0D7-BA32-41B4-A6E4-8D12AB1C4021}"/>
                  </a:ext>
                </a:extLst>
              </p:cNvPr>
              <p:cNvSpPr/>
              <p:nvPr/>
            </p:nvSpPr>
            <p:spPr>
              <a:xfrm>
                <a:off x="2764133" y="2419647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9E9A0D7-BA32-41B4-A6E4-8D12AB1C40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133" y="2419647"/>
                <a:ext cx="549587" cy="5495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22CD8D2-2526-4169-9A39-C5A5CF59DE1B}"/>
                  </a:ext>
                </a:extLst>
              </p:cNvPr>
              <p:cNvSpPr/>
              <p:nvPr/>
            </p:nvSpPr>
            <p:spPr>
              <a:xfrm>
                <a:off x="4691444" y="2419647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22CD8D2-2526-4169-9A39-C5A5CF59DE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444" y="2419647"/>
                <a:ext cx="549587" cy="549587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05EEAD8-F5DB-4822-BB44-F4C0F31B335E}"/>
              </a:ext>
            </a:extLst>
          </p:cNvPr>
          <p:cNvCxnSpPr>
            <a:stCxn id="16" idx="6"/>
            <a:endCxn id="41" idx="2"/>
          </p:cNvCxnSpPr>
          <p:nvPr/>
        </p:nvCxnSpPr>
        <p:spPr>
          <a:xfrm flipV="1">
            <a:off x="1389374" y="2694441"/>
            <a:ext cx="1374759" cy="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A1424AA-D684-41CA-9CD2-3201ACD07835}"/>
              </a:ext>
            </a:extLst>
          </p:cNvPr>
          <p:cNvCxnSpPr>
            <a:cxnSpLocks/>
            <a:stCxn id="41" idx="6"/>
            <a:endCxn id="43" idx="2"/>
          </p:cNvCxnSpPr>
          <p:nvPr/>
        </p:nvCxnSpPr>
        <p:spPr>
          <a:xfrm>
            <a:off x="3313720" y="2694441"/>
            <a:ext cx="1377724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5FC4A5B-31A0-4D5D-8ECE-7644F0EC8CF3}"/>
                  </a:ext>
                </a:extLst>
              </p:cNvPr>
              <p:cNvSpPr/>
              <p:nvPr/>
            </p:nvSpPr>
            <p:spPr>
              <a:xfrm>
                <a:off x="6615788" y="2823052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5FC4A5B-31A0-4D5D-8ECE-7644F0EC8C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5788" y="2823052"/>
                <a:ext cx="549587" cy="54958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02C1A7E-817E-4BCA-92A0-DAA402BCF1A5}"/>
                  </a:ext>
                </a:extLst>
              </p:cNvPr>
              <p:cNvSpPr/>
              <p:nvPr/>
            </p:nvSpPr>
            <p:spPr>
              <a:xfrm>
                <a:off x="1411339" y="2419647"/>
                <a:ext cx="132786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𝑡𝑎𝑛h</m:t>
                      </m:r>
                      <m:d>
                        <m:d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CA" sz="1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02C1A7E-817E-4BCA-92A0-DAA402BCF1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1339" y="2419647"/>
                <a:ext cx="1327864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71C08D7-13AF-426B-8522-8A97E98BE591}"/>
                  </a:ext>
                </a:extLst>
              </p:cNvPr>
              <p:cNvSpPr/>
              <p:nvPr/>
            </p:nvSpPr>
            <p:spPr>
              <a:xfrm>
                <a:off x="5399640" y="2715955"/>
                <a:ext cx="118583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71C08D7-13AF-426B-8522-8A97E98BE5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9640" y="2715955"/>
                <a:ext cx="1185837" cy="369332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012FE5F-7900-4AF5-A295-60F59465B85B}"/>
                  </a:ext>
                </a:extLst>
              </p:cNvPr>
              <p:cNvSpPr/>
              <p:nvPr/>
            </p:nvSpPr>
            <p:spPr>
              <a:xfrm>
                <a:off x="4691443" y="3198031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012FE5F-7900-4AF5-A295-60F59465B8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443" y="3198031"/>
                <a:ext cx="549587" cy="549587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D6BE4819-EB41-4A73-93F2-A76087B18FDF}"/>
              </a:ext>
            </a:extLst>
          </p:cNvPr>
          <p:cNvCxnSpPr>
            <a:stCxn id="43" idx="6"/>
            <a:endCxn id="48" idx="2"/>
          </p:cNvCxnSpPr>
          <p:nvPr/>
        </p:nvCxnSpPr>
        <p:spPr>
          <a:xfrm>
            <a:off x="5241031" y="2694441"/>
            <a:ext cx="1374757" cy="403405"/>
          </a:xfrm>
          <a:prstGeom prst="bentConnector3">
            <a:avLst>
              <a:gd name="adj1" fmla="val 9678"/>
            </a:avLst>
          </a:prstGeom>
          <a:ln w="1270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87017805-049A-4E75-9D4F-76A9B503351C}"/>
              </a:ext>
            </a:extLst>
          </p:cNvPr>
          <p:cNvCxnSpPr>
            <a:cxnSpLocks/>
            <a:stCxn id="15" idx="6"/>
            <a:endCxn id="48" idx="2"/>
          </p:cNvCxnSpPr>
          <p:nvPr/>
        </p:nvCxnSpPr>
        <p:spPr>
          <a:xfrm flipV="1">
            <a:off x="5241030" y="3097846"/>
            <a:ext cx="1374758" cy="374979"/>
          </a:xfrm>
          <a:prstGeom prst="bentConnector3">
            <a:avLst>
              <a:gd name="adj1" fmla="val 9678"/>
            </a:avLst>
          </a:prstGeom>
          <a:ln w="1270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10F10B5-0905-4F96-BF6A-A5CE6FF1933E}"/>
                  </a:ext>
                </a:extLst>
              </p:cNvPr>
              <p:cNvSpPr/>
              <p:nvPr/>
            </p:nvSpPr>
            <p:spPr>
              <a:xfrm>
                <a:off x="3336147" y="2416340"/>
                <a:ext cx="142943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𝑡𝑎𝑛h</m:t>
                      </m:r>
                      <m:d>
                        <m:d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CA" sz="12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10F10B5-0905-4F96-BF6A-A5CE6FF193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6147" y="2416340"/>
                <a:ext cx="1429430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ED1148CD-2CF2-4381-B283-71940E4758F8}"/>
              </a:ext>
            </a:extLst>
          </p:cNvPr>
          <p:cNvSpPr/>
          <p:nvPr/>
        </p:nvSpPr>
        <p:spPr>
          <a:xfrm>
            <a:off x="9463437" y="6173493"/>
            <a:ext cx="1387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…and repeat</a:t>
            </a:r>
            <a:endParaRPr lang="en-CA" dirty="0"/>
          </a:p>
        </p:txBody>
      </p:sp>
      <p:sp>
        <p:nvSpPr>
          <p:cNvPr id="20" name="Title 219">
            <a:extLst>
              <a:ext uri="{FF2B5EF4-FFF2-40B4-BE49-F238E27FC236}">
                <a16:creationId xmlns:a16="http://schemas.microsoft.com/office/drawing/2014/main" id="{31CAFB83-CB68-4B46-8AF2-BEFF75C3A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9888854" cy="1600200"/>
          </a:xfrm>
        </p:spPr>
        <p:txBody>
          <a:bodyPr>
            <a:noAutofit/>
          </a:bodyPr>
          <a:lstStyle/>
          <a:p>
            <a:r>
              <a:rPr lang="en-US" sz="4400" dirty="0"/>
              <a:t>Stochastic Gradient Descent (SGD)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450749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839788" y="3976414"/>
                <a:ext cx="10431495" cy="2784458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:r>
                  <a:rPr lang="en-US" b="1" dirty="0"/>
                  <a:t>Goal: </a:t>
                </a:r>
                <a:r>
                  <a:rPr lang="en-US" dirty="0"/>
                  <a:t>iteratively update the learnable parameters such that the loss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minimized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  <a:spcAft>
                    <a:spcPts val="1200"/>
                  </a:spcAft>
                </a:pPr>
                <a:r>
                  <a:rPr lang="en-US" dirty="0"/>
                  <a:t>Compute the gradient of the loss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i="1" dirty="0" err="1"/>
                  <a:t>w.r.t.</a:t>
                </a:r>
                <a:r>
                  <a:rPr lang="en-US" i="1" dirty="0"/>
                  <a:t> </a:t>
                </a:r>
                <a:r>
                  <a:rPr lang="en-US" dirty="0"/>
                  <a:t>each parameter (e.g.,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  <a:spcAft>
                    <a:spcPts val="1200"/>
                  </a:spcAft>
                </a:pPr>
                <a:r>
                  <a:rPr lang="en-US" dirty="0"/>
                  <a:t>Update the parameter value based on the gradient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 as the learning rate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𝑛𝑒𝑤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𝑜𝑙𝑑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839788" y="3976414"/>
                <a:ext cx="10431495" cy="2784458"/>
              </a:xfrm>
              <a:blipFill>
                <a:blip r:embed="rId2"/>
                <a:stretch>
                  <a:fillRect l="-351" t="-8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 Placeholder 2">
                <a:extLst>
                  <a:ext uri="{FF2B5EF4-FFF2-40B4-BE49-F238E27FC236}">
                    <a16:creationId xmlns:a16="http://schemas.microsoft.com/office/drawing/2014/main" id="{27A78817-47EC-44F1-A8C5-9EB2C257574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34151" y="2441955"/>
                <a:ext cx="4755625" cy="105455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Task:</a:t>
                </a:r>
                <a:r>
                  <a:rPr lang="en-US" dirty="0"/>
                  <a:t> regression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Training data: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⟨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 pairs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Model:</a:t>
                </a:r>
                <a:r>
                  <a:rPr lang="en-US" dirty="0"/>
                  <a:t> NN (1 feature, 1 hidden layer, 1 hidden node)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Learnable parameters: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CA" dirty="0"/>
                          <m:t> 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6" name="Text Placeholder 2">
                <a:extLst>
                  <a:ext uri="{FF2B5EF4-FFF2-40B4-BE49-F238E27FC236}">
                    <a16:creationId xmlns:a16="http://schemas.microsoft.com/office/drawing/2014/main" id="{27A78817-47EC-44F1-A8C5-9EB2C25757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4151" y="2441955"/>
                <a:ext cx="4755625" cy="1054557"/>
              </a:xfrm>
              <a:prstGeom prst="rect">
                <a:avLst/>
              </a:prstGeom>
              <a:blipFill>
                <a:blip r:embed="rId3"/>
                <a:stretch>
                  <a:fillRect l="-641" t="-2312" b="-809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5EC9B79-3E6D-45EB-AEE9-E1ED05F632F9}"/>
                  </a:ext>
                </a:extLst>
              </p:cNvPr>
              <p:cNvSpPr/>
              <p:nvPr/>
            </p:nvSpPr>
            <p:spPr>
              <a:xfrm>
                <a:off x="839787" y="2419648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5EC9B79-3E6D-45EB-AEE9-E1ED05F632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787" y="2419648"/>
                <a:ext cx="549587" cy="54958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9E9A0D7-BA32-41B4-A6E4-8D12AB1C4021}"/>
                  </a:ext>
                </a:extLst>
              </p:cNvPr>
              <p:cNvSpPr/>
              <p:nvPr/>
            </p:nvSpPr>
            <p:spPr>
              <a:xfrm>
                <a:off x="2764133" y="2419647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9E9A0D7-BA32-41B4-A6E4-8D12AB1C40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133" y="2419647"/>
                <a:ext cx="549587" cy="5495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22CD8D2-2526-4169-9A39-C5A5CF59DE1B}"/>
                  </a:ext>
                </a:extLst>
              </p:cNvPr>
              <p:cNvSpPr/>
              <p:nvPr/>
            </p:nvSpPr>
            <p:spPr>
              <a:xfrm>
                <a:off x="4691444" y="2419647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22CD8D2-2526-4169-9A39-C5A5CF59DE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444" y="2419647"/>
                <a:ext cx="549587" cy="549587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05EEAD8-F5DB-4822-BB44-F4C0F31B335E}"/>
              </a:ext>
            </a:extLst>
          </p:cNvPr>
          <p:cNvCxnSpPr>
            <a:stCxn id="16" idx="6"/>
            <a:endCxn id="41" idx="2"/>
          </p:cNvCxnSpPr>
          <p:nvPr/>
        </p:nvCxnSpPr>
        <p:spPr>
          <a:xfrm flipV="1">
            <a:off x="1389374" y="2694441"/>
            <a:ext cx="1374759" cy="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A1424AA-D684-41CA-9CD2-3201ACD07835}"/>
              </a:ext>
            </a:extLst>
          </p:cNvPr>
          <p:cNvCxnSpPr>
            <a:cxnSpLocks/>
            <a:stCxn id="41" idx="6"/>
            <a:endCxn id="43" idx="2"/>
          </p:cNvCxnSpPr>
          <p:nvPr/>
        </p:nvCxnSpPr>
        <p:spPr>
          <a:xfrm>
            <a:off x="3313720" y="2694441"/>
            <a:ext cx="1377724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5FC4A5B-31A0-4D5D-8ECE-7644F0EC8CF3}"/>
                  </a:ext>
                </a:extLst>
              </p:cNvPr>
              <p:cNvSpPr/>
              <p:nvPr/>
            </p:nvSpPr>
            <p:spPr>
              <a:xfrm>
                <a:off x="6615788" y="2823052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5FC4A5B-31A0-4D5D-8ECE-7644F0EC8C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5788" y="2823052"/>
                <a:ext cx="549587" cy="54958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02C1A7E-817E-4BCA-92A0-DAA402BCF1A5}"/>
                  </a:ext>
                </a:extLst>
              </p:cNvPr>
              <p:cNvSpPr/>
              <p:nvPr/>
            </p:nvSpPr>
            <p:spPr>
              <a:xfrm>
                <a:off x="1411339" y="2419647"/>
                <a:ext cx="132786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𝑡𝑎𝑛h</m:t>
                      </m:r>
                      <m:d>
                        <m:d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CA" sz="1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02C1A7E-817E-4BCA-92A0-DAA402BCF1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1339" y="2419647"/>
                <a:ext cx="1327864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71C08D7-13AF-426B-8522-8A97E98BE591}"/>
                  </a:ext>
                </a:extLst>
              </p:cNvPr>
              <p:cNvSpPr/>
              <p:nvPr/>
            </p:nvSpPr>
            <p:spPr>
              <a:xfrm>
                <a:off x="5399640" y="2715955"/>
                <a:ext cx="118583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71C08D7-13AF-426B-8522-8A97E98BE5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9640" y="2715955"/>
                <a:ext cx="1185837" cy="369332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012FE5F-7900-4AF5-A295-60F59465B85B}"/>
                  </a:ext>
                </a:extLst>
              </p:cNvPr>
              <p:cNvSpPr/>
              <p:nvPr/>
            </p:nvSpPr>
            <p:spPr>
              <a:xfrm>
                <a:off x="4691443" y="3198031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012FE5F-7900-4AF5-A295-60F59465B8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443" y="3198031"/>
                <a:ext cx="549587" cy="549587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D6BE4819-EB41-4A73-93F2-A76087B18FDF}"/>
              </a:ext>
            </a:extLst>
          </p:cNvPr>
          <p:cNvCxnSpPr>
            <a:stCxn id="43" idx="6"/>
            <a:endCxn id="48" idx="2"/>
          </p:cNvCxnSpPr>
          <p:nvPr/>
        </p:nvCxnSpPr>
        <p:spPr>
          <a:xfrm>
            <a:off x="5241031" y="2694441"/>
            <a:ext cx="1374757" cy="403405"/>
          </a:xfrm>
          <a:prstGeom prst="bentConnector3">
            <a:avLst>
              <a:gd name="adj1" fmla="val 9678"/>
            </a:avLst>
          </a:prstGeom>
          <a:ln w="1270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87017805-049A-4E75-9D4F-76A9B503351C}"/>
              </a:ext>
            </a:extLst>
          </p:cNvPr>
          <p:cNvCxnSpPr>
            <a:cxnSpLocks/>
            <a:stCxn id="15" idx="6"/>
            <a:endCxn id="48" idx="2"/>
          </p:cNvCxnSpPr>
          <p:nvPr/>
        </p:nvCxnSpPr>
        <p:spPr>
          <a:xfrm flipV="1">
            <a:off x="5241030" y="3097846"/>
            <a:ext cx="1374758" cy="374979"/>
          </a:xfrm>
          <a:prstGeom prst="bentConnector3">
            <a:avLst>
              <a:gd name="adj1" fmla="val 9678"/>
            </a:avLst>
          </a:prstGeom>
          <a:ln w="1270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10F10B5-0905-4F96-BF6A-A5CE6FF1933E}"/>
                  </a:ext>
                </a:extLst>
              </p:cNvPr>
              <p:cNvSpPr/>
              <p:nvPr/>
            </p:nvSpPr>
            <p:spPr>
              <a:xfrm>
                <a:off x="3336147" y="2416340"/>
                <a:ext cx="142943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𝑡𝑎𝑛h</m:t>
                      </m:r>
                      <m:d>
                        <m:d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CA" sz="12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10F10B5-0905-4F96-BF6A-A5CE6FF193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6147" y="2416340"/>
                <a:ext cx="1429430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ED1148CD-2CF2-4381-B283-71940E4758F8}"/>
              </a:ext>
            </a:extLst>
          </p:cNvPr>
          <p:cNvSpPr/>
          <p:nvPr/>
        </p:nvSpPr>
        <p:spPr>
          <a:xfrm>
            <a:off x="9463437" y="6173493"/>
            <a:ext cx="1387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…and repeat</a:t>
            </a:r>
            <a:endParaRPr lang="en-CA" dirty="0"/>
          </a:p>
        </p:txBody>
      </p:sp>
      <p:sp>
        <p:nvSpPr>
          <p:cNvPr id="20" name="Title 219">
            <a:extLst>
              <a:ext uri="{FF2B5EF4-FFF2-40B4-BE49-F238E27FC236}">
                <a16:creationId xmlns:a16="http://schemas.microsoft.com/office/drawing/2014/main" id="{9E04E56E-D8AF-43ED-8103-F50FDC1C0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9888854" cy="1600200"/>
          </a:xfrm>
        </p:spPr>
        <p:txBody>
          <a:bodyPr>
            <a:noAutofit/>
          </a:bodyPr>
          <a:lstStyle/>
          <a:p>
            <a:r>
              <a:rPr lang="en-US" sz="4400" dirty="0"/>
              <a:t>Stochastic Gradient Descent (SGD)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613172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839788" y="3976414"/>
                <a:ext cx="10431495" cy="2784458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:r>
                  <a:rPr lang="en-US" b="1" dirty="0"/>
                  <a:t>Goal: </a:t>
                </a:r>
                <a:r>
                  <a:rPr lang="en-US" dirty="0"/>
                  <a:t>iteratively update the learnable parameters such that the loss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minimized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  <a:spcAft>
                    <a:spcPts val="1200"/>
                  </a:spcAft>
                </a:pPr>
                <a:r>
                  <a:rPr lang="en-US" dirty="0"/>
                  <a:t>Compute the gradient of the loss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i="1" dirty="0" err="1"/>
                  <a:t>w.r.t.</a:t>
                </a:r>
                <a:r>
                  <a:rPr lang="en-US" i="1" dirty="0"/>
                  <a:t> </a:t>
                </a:r>
                <a:r>
                  <a:rPr lang="en-US" dirty="0"/>
                  <a:t>each parameter (e.g.,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𝑡𝑎𝑛h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  <a:spcAft>
                    <a:spcPts val="1200"/>
                  </a:spcAft>
                </a:pPr>
                <a:r>
                  <a:rPr lang="en-US" dirty="0"/>
                  <a:t>Update the parameter value based on the gradient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 as the learning rate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𝑛𝑒𝑤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𝑜𝑙𝑑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839788" y="3976414"/>
                <a:ext cx="10431495" cy="2784458"/>
              </a:xfrm>
              <a:blipFill>
                <a:blip r:embed="rId2"/>
                <a:stretch>
                  <a:fillRect l="-351" t="-8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 Placeholder 2">
                <a:extLst>
                  <a:ext uri="{FF2B5EF4-FFF2-40B4-BE49-F238E27FC236}">
                    <a16:creationId xmlns:a16="http://schemas.microsoft.com/office/drawing/2014/main" id="{27A78817-47EC-44F1-A8C5-9EB2C257574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34151" y="2441955"/>
                <a:ext cx="4755625" cy="105455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Task:</a:t>
                </a:r>
                <a:r>
                  <a:rPr lang="en-US" dirty="0"/>
                  <a:t> regression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Training data: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⟨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 pairs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Model:</a:t>
                </a:r>
                <a:r>
                  <a:rPr lang="en-US" dirty="0"/>
                  <a:t> NN (1 feature, 1 hidden layer, 1 hidden node)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Learnable parameters: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CA" dirty="0"/>
                          <m:t> 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6" name="Text Placeholder 2">
                <a:extLst>
                  <a:ext uri="{FF2B5EF4-FFF2-40B4-BE49-F238E27FC236}">
                    <a16:creationId xmlns:a16="http://schemas.microsoft.com/office/drawing/2014/main" id="{27A78817-47EC-44F1-A8C5-9EB2C25757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4151" y="2441955"/>
                <a:ext cx="4755625" cy="1054557"/>
              </a:xfrm>
              <a:prstGeom prst="rect">
                <a:avLst/>
              </a:prstGeom>
              <a:blipFill>
                <a:blip r:embed="rId3"/>
                <a:stretch>
                  <a:fillRect l="-641" t="-2312" b="-809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5EC9B79-3E6D-45EB-AEE9-E1ED05F632F9}"/>
                  </a:ext>
                </a:extLst>
              </p:cNvPr>
              <p:cNvSpPr/>
              <p:nvPr/>
            </p:nvSpPr>
            <p:spPr>
              <a:xfrm>
                <a:off x="839787" y="2419648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5EC9B79-3E6D-45EB-AEE9-E1ED05F632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787" y="2419648"/>
                <a:ext cx="549587" cy="54958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9E9A0D7-BA32-41B4-A6E4-8D12AB1C4021}"/>
                  </a:ext>
                </a:extLst>
              </p:cNvPr>
              <p:cNvSpPr/>
              <p:nvPr/>
            </p:nvSpPr>
            <p:spPr>
              <a:xfrm>
                <a:off x="2764133" y="2419647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9E9A0D7-BA32-41B4-A6E4-8D12AB1C40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133" y="2419647"/>
                <a:ext cx="549587" cy="5495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22CD8D2-2526-4169-9A39-C5A5CF59DE1B}"/>
                  </a:ext>
                </a:extLst>
              </p:cNvPr>
              <p:cNvSpPr/>
              <p:nvPr/>
            </p:nvSpPr>
            <p:spPr>
              <a:xfrm>
                <a:off x="4691444" y="2419647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22CD8D2-2526-4169-9A39-C5A5CF59DE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444" y="2419647"/>
                <a:ext cx="549587" cy="549587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05EEAD8-F5DB-4822-BB44-F4C0F31B335E}"/>
              </a:ext>
            </a:extLst>
          </p:cNvPr>
          <p:cNvCxnSpPr>
            <a:stCxn id="16" idx="6"/>
            <a:endCxn id="41" idx="2"/>
          </p:cNvCxnSpPr>
          <p:nvPr/>
        </p:nvCxnSpPr>
        <p:spPr>
          <a:xfrm flipV="1">
            <a:off x="1389374" y="2694441"/>
            <a:ext cx="1374759" cy="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A1424AA-D684-41CA-9CD2-3201ACD07835}"/>
              </a:ext>
            </a:extLst>
          </p:cNvPr>
          <p:cNvCxnSpPr>
            <a:cxnSpLocks/>
            <a:stCxn id="41" idx="6"/>
            <a:endCxn id="43" idx="2"/>
          </p:cNvCxnSpPr>
          <p:nvPr/>
        </p:nvCxnSpPr>
        <p:spPr>
          <a:xfrm>
            <a:off x="3313720" y="2694441"/>
            <a:ext cx="1377724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5FC4A5B-31A0-4D5D-8ECE-7644F0EC8CF3}"/>
                  </a:ext>
                </a:extLst>
              </p:cNvPr>
              <p:cNvSpPr/>
              <p:nvPr/>
            </p:nvSpPr>
            <p:spPr>
              <a:xfrm>
                <a:off x="6615788" y="2823052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5FC4A5B-31A0-4D5D-8ECE-7644F0EC8C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5788" y="2823052"/>
                <a:ext cx="549587" cy="54958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02C1A7E-817E-4BCA-92A0-DAA402BCF1A5}"/>
                  </a:ext>
                </a:extLst>
              </p:cNvPr>
              <p:cNvSpPr/>
              <p:nvPr/>
            </p:nvSpPr>
            <p:spPr>
              <a:xfrm>
                <a:off x="1411339" y="2419647"/>
                <a:ext cx="132786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𝑡𝑎𝑛h</m:t>
                      </m:r>
                      <m:d>
                        <m:d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CA" sz="1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02C1A7E-817E-4BCA-92A0-DAA402BCF1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1339" y="2419647"/>
                <a:ext cx="1327864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71C08D7-13AF-426B-8522-8A97E98BE591}"/>
                  </a:ext>
                </a:extLst>
              </p:cNvPr>
              <p:cNvSpPr/>
              <p:nvPr/>
            </p:nvSpPr>
            <p:spPr>
              <a:xfrm>
                <a:off x="5399640" y="2715955"/>
                <a:ext cx="118583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71C08D7-13AF-426B-8522-8A97E98BE5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9640" y="2715955"/>
                <a:ext cx="1185837" cy="369332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012FE5F-7900-4AF5-A295-60F59465B85B}"/>
                  </a:ext>
                </a:extLst>
              </p:cNvPr>
              <p:cNvSpPr/>
              <p:nvPr/>
            </p:nvSpPr>
            <p:spPr>
              <a:xfrm>
                <a:off x="4691443" y="3198031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012FE5F-7900-4AF5-A295-60F59465B8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443" y="3198031"/>
                <a:ext cx="549587" cy="549587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D6BE4819-EB41-4A73-93F2-A76087B18FDF}"/>
              </a:ext>
            </a:extLst>
          </p:cNvPr>
          <p:cNvCxnSpPr>
            <a:stCxn id="43" idx="6"/>
            <a:endCxn id="48" idx="2"/>
          </p:cNvCxnSpPr>
          <p:nvPr/>
        </p:nvCxnSpPr>
        <p:spPr>
          <a:xfrm>
            <a:off x="5241031" y="2694441"/>
            <a:ext cx="1374757" cy="403405"/>
          </a:xfrm>
          <a:prstGeom prst="bentConnector3">
            <a:avLst>
              <a:gd name="adj1" fmla="val 9678"/>
            </a:avLst>
          </a:prstGeom>
          <a:ln w="1270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87017805-049A-4E75-9D4F-76A9B503351C}"/>
              </a:ext>
            </a:extLst>
          </p:cNvPr>
          <p:cNvCxnSpPr>
            <a:cxnSpLocks/>
            <a:stCxn id="15" idx="6"/>
            <a:endCxn id="48" idx="2"/>
          </p:cNvCxnSpPr>
          <p:nvPr/>
        </p:nvCxnSpPr>
        <p:spPr>
          <a:xfrm flipV="1">
            <a:off x="5241030" y="3097846"/>
            <a:ext cx="1374758" cy="374979"/>
          </a:xfrm>
          <a:prstGeom prst="bentConnector3">
            <a:avLst>
              <a:gd name="adj1" fmla="val 9678"/>
            </a:avLst>
          </a:prstGeom>
          <a:ln w="1270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10F10B5-0905-4F96-BF6A-A5CE6FF1933E}"/>
                  </a:ext>
                </a:extLst>
              </p:cNvPr>
              <p:cNvSpPr/>
              <p:nvPr/>
            </p:nvSpPr>
            <p:spPr>
              <a:xfrm>
                <a:off x="3336147" y="2416340"/>
                <a:ext cx="142943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𝑡𝑎𝑛h</m:t>
                      </m:r>
                      <m:d>
                        <m:d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CA" sz="12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10F10B5-0905-4F96-BF6A-A5CE6FF193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6147" y="2416340"/>
                <a:ext cx="1429430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ED1148CD-2CF2-4381-B283-71940E4758F8}"/>
              </a:ext>
            </a:extLst>
          </p:cNvPr>
          <p:cNvSpPr/>
          <p:nvPr/>
        </p:nvSpPr>
        <p:spPr>
          <a:xfrm>
            <a:off x="9463437" y="6173493"/>
            <a:ext cx="1387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…and repeat</a:t>
            </a:r>
            <a:endParaRPr lang="en-CA" dirty="0"/>
          </a:p>
        </p:txBody>
      </p:sp>
      <p:sp>
        <p:nvSpPr>
          <p:cNvPr id="20" name="Title 219">
            <a:extLst>
              <a:ext uri="{FF2B5EF4-FFF2-40B4-BE49-F238E27FC236}">
                <a16:creationId xmlns:a16="http://schemas.microsoft.com/office/drawing/2014/main" id="{717160A8-4665-4B5F-A405-3BAABCA13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9888854" cy="1600200"/>
          </a:xfrm>
        </p:spPr>
        <p:txBody>
          <a:bodyPr>
            <a:noAutofit/>
          </a:bodyPr>
          <a:lstStyle/>
          <a:p>
            <a:r>
              <a:rPr lang="en-US" sz="4400" dirty="0"/>
              <a:t>Stochastic Gradient Descent (SGD)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493359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839788" y="3976414"/>
                <a:ext cx="10431495" cy="2784458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:r>
                  <a:rPr lang="en-US" b="1" dirty="0"/>
                  <a:t>Goal: </a:t>
                </a:r>
                <a:r>
                  <a:rPr lang="en-US" dirty="0"/>
                  <a:t>iteratively update the learnable parameters such that the loss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minimized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  <a:spcAft>
                    <a:spcPts val="1200"/>
                  </a:spcAft>
                </a:pPr>
                <a:r>
                  <a:rPr lang="en-US" dirty="0"/>
                  <a:t>Compute the gradient of the loss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i="1" dirty="0" err="1"/>
                  <a:t>w.r.t.</a:t>
                </a:r>
                <a:r>
                  <a:rPr lang="en-US" i="1" dirty="0"/>
                  <a:t> </a:t>
                </a:r>
                <a:r>
                  <a:rPr lang="en-US" dirty="0"/>
                  <a:t>each parameter (e.g.,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𝑡𝑎𝑛h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  <a:spcAft>
                    <a:spcPts val="1200"/>
                  </a:spcAft>
                </a:pPr>
                <a:r>
                  <a:rPr lang="en-US" dirty="0"/>
                  <a:t>Update the parameter value based on the gradient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 as the learning rate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𝑛𝑒𝑤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𝑜𝑙𝑑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839788" y="3976414"/>
                <a:ext cx="10431495" cy="2784458"/>
              </a:xfrm>
              <a:blipFill>
                <a:blip r:embed="rId2"/>
                <a:stretch>
                  <a:fillRect l="-351" t="-8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 Placeholder 2">
                <a:extLst>
                  <a:ext uri="{FF2B5EF4-FFF2-40B4-BE49-F238E27FC236}">
                    <a16:creationId xmlns:a16="http://schemas.microsoft.com/office/drawing/2014/main" id="{27A78817-47EC-44F1-A8C5-9EB2C257574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34151" y="2441955"/>
                <a:ext cx="4755625" cy="105455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Task:</a:t>
                </a:r>
                <a:r>
                  <a:rPr lang="en-US" dirty="0"/>
                  <a:t> regression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Training data: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⟨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 pairs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Model:</a:t>
                </a:r>
                <a:r>
                  <a:rPr lang="en-US" dirty="0"/>
                  <a:t> NN (1 feature, 1 hidden layer, 1 hidden node)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Learnable parameters: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CA" dirty="0"/>
                          <m:t> 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6" name="Text Placeholder 2">
                <a:extLst>
                  <a:ext uri="{FF2B5EF4-FFF2-40B4-BE49-F238E27FC236}">
                    <a16:creationId xmlns:a16="http://schemas.microsoft.com/office/drawing/2014/main" id="{27A78817-47EC-44F1-A8C5-9EB2C25757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4151" y="2441955"/>
                <a:ext cx="4755625" cy="1054557"/>
              </a:xfrm>
              <a:prstGeom prst="rect">
                <a:avLst/>
              </a:prstGeom>
              <a:blipFill>
                <a:blip r:embed="rId3"/>
                <a:stretch>
                  <a:fillRect l="-641" t="-2312" b="-809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5EC9B79-3E6D-45EB-AEE9-E1ED05F632F9}"/>
                  </a:ext>
                </a:extLst>
              </p:cNvPr>
              <p:cNvSpPr/>
              <p:nvPr/>
            </p:nvSpPr>
            <p:spPr>
              <a:xfrm>
                <a:off x="839787" y="2419648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5EC9B79-3E6D-45EB-AEE9-E1ED05F632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787" y="2419648"/>
                <a:ext cx="549587" cy="54958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9E9A0D7-BA32-41B4-A6E4-8D12AB1C4021}"/>
                  </a:ext>
                </a:extLst>
              </p:cNvPr>
              <p:cNvSpPr/>
              <p:nvPr/>
            </p:nvSpPr>
            <p:spPr>
              <a:xfrm>
                <a:off x="2764133" y="2419647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9E9A0D7-BA32-41B4-A6E4-8D12AB1C40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133" y="2419647"/>
                <a:ext cx="549587" cy="5495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22CD8D2-2526-4169-9A39-C5A5CF59DE1B}"/>
                  </a:ext>
                </a:extLst>
              </p:cNvPr>
              <p:cNvSpPr/>
              <p:nvPr/>
            </p:nvSpPr>
            <p:spPr>
              <a:xfrm>
                <a:off x="4691444" y="2419647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22CD8D2-2526-4169-9A39-C5A5CF59DE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444" y="2419647"/>
                <a:ext cx="549587" cy="549587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05EEAD8-F5DB-4822-BB44-F4C0F31B335E}"/>
              </a:ext>
            </a:extLst>
          </p:cNvPr>
          <p:cNvCxnSpPr>
            <a:stCxn id="16" idx="6"/>
            <a:endCxn id="41" idx="2"/>
          </p:cNvCxnSpPr>
          <p:nvPr/>
        </p:nvCxnSpPr>
        <p:spPr>
          <a:xfrm flipV="1">
            <a:off x="1389374" y="2694441"/>
            <a:ext cx="1374759" cy="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A1424AA-D684-41CA-9CD2-3201ACD07835}"/>
              </a:ext>
            </a:extLst>
          </p:cNvPr>
          <p:cNvCxnSpPr>
            <a:cxnSpLocks/>
            <a:stCxn id="41" idx="6"/>
            <a:endCxn id="43" idx="2"/>
          </p:cNvCxnSpPr>
          <p:nvPr/>
        </p:nvCxnSpPr>
        <p:spPr>
          <a:xfrm>
            <a:off x="3313720" y="2694441"/>
            <a:ext cx="1377724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5FC4A5B-31A0-4D5D-8ECE-7644F0EC8CF3}"/>
                  </a:ext>
                </a:extLst>
              </p:cNvPr>
              <p:cNvSpPr/>
              <p:nvPr/>
            </p:nvSpPr>
            <p:spPr>
              <a:xfrm>
                <a:off x="6615788" y="2823052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5FC4A5B-31A0-4D5D-8ECE-7644F0EC8C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5788" y="2823052"/>
                <a:ext cx="549587" cy="54958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02C1A7E-817E-4BCA-92A0-DAA402BCF1A5}"/>
                  </a:ext>
                </a:extLst>
              </p:cNvPr>
              <p:cNvSpPr/>
              <p:nvPr/>
            </p:nvSpPr>
            <p:spPr>
              <a:xfrm>
                <a:off x="1411339" y="2419647"/>
                <a:ext cx="132786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𝑡𝑎𝑛h</m:t>
                      </m:r>
                      <m:d>
                        <m:d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CA" sz="1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02C1A7E-817E-4BCA-92A0-DAA402BCF1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1339" y="2419647"/>
                <a:ext cx="1327864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71C08D7-13AF-426B-8522-8A97E98BE591}"/>
                  </a:ext>
                </a:extLst>
              </p:cNvPr>
              <p:cNvSpPr/>
              <p:nvPr/>
            </p:nvSpPr>
            <p:spPr>
              <a:xfrm>
                <a:off x="5399640" y="2715955"/>
                <a:ext cx="118583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71C08D7-13AF-426B-8522-8A97E98BE5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9640" y="2715955"/>
                <a:ext cx="1185837" cy="369332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012FE5F-7900-4AF5-A295-60F59465B85B}"/>
                  </a:ext>
                </a:extLst>
              </p:cNvPr>
              <p:cNvSpPr/>
              <p:nvPr/>
            </p:nvSpPr>
            <p:spPr>
              <a:xfrm>
                <a:off x="4691443" y="3198031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012FE5F-7900-4AF5-A295-60F59465B8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443" y="3198031"/>
                <a:ext cx="549587" cy="549587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D6BE4819-EB41-4A73-93F2-A76087B18FDF}"/>
              </a:ext>
            </a:extLst>
          </p:cNvPr>
          <p:cNvCxnSpPr>
            <a:stCxn id="43" idx="6"/>
            <a:endCxn id="48" idx="2"/>
          </p:cNvCxnSpPr>
          <p:nvPr/>
        </p:nvCxnSpPr>
        <p:spPr>
          <a:xfrm>
            <a:off x="5241031" y="2694441"/>
            <a:ext cx="1374757" cy="403405"/>
          </a:xfrm>
          <a:prstGeom prst="bentConnector3">
            <a:avLst>
              <a:gd name="adj1" fmla="val 9678"/>
            </a:avLst>
          </a:prstGeom>
          <a:ln w="1270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87017805-049A-4E75-9D4F-76A9B503351C}"/>
              </a:ext>
            </a:extLst>
          </p:cNvPr>
          <p:cNvCxnSpPr>
            <a:cxnSpLocks/>
            <a:stCxn id="15" idx="6"/>
            <a:endCxn id="48" idx="2"/>
          </p:cNvCxnSpPr>
          <p:nvPr/>
        </p:nvCxnSpPr>
        <p:spPr>
          <a:xfrm flipV="1">
            <a:off x="5241030" y="3097846"/>
            <a:ext cx="1374758" cy="374979"/>
          </a:xfrm>
          <a:prstGeom prst="bentConnector3">
            <a:avLst>
              <a:gd name="adj1" fmla="val 9678"/>
            </a:avLst>
          </a:prstGeom>
          <a:ln w="1270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10F10B5-0905-4F96-BF6A-A5CE6FF1933E}"/>
                  </a:ext>
                </a:extLst>
              </p:cNvPr>
              <p:cNvSpPr/>
              <p:nvPr/>
            </p:nvSpPr>
            <p:spPr>
              <a:xfrm>
                <a:off x="3336147" y="2416340"/>
                <a:ext cx="142943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𝑡𝑎𝑛h</m:t>
                      </m:r>
                      <m:d>
                        <m:d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CA" sz="12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10F10B5-0905-4F96-BF6A-A5CE6FF193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6147" y="2416340"/>
                <a:ext cx="1429430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ED1148CD-2CF2-4381-B283-71940E4758F8}"/>
              </a:ext>
            </a:extLst>
          </p:cNvPr>
          <p:cNvSpPr/>
          <p:nvPr/>
        </p:nvSpPr>
        <p:spPr>
          <a:xfrm>
            <a:off x="9463437" y="6173493"/>
            <a:ext cx="1387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…and repeat</a:t>
            </a:r>
            <a:endParaRPr lang="en-CA" dirty="0"/>
          </a:p>
        </p:txBody>
      </p:sp>
      <p:sp>
        <p:nvSpPr>
          <p:cNvPr id="20" name="Title 219">
            <a:extLst>
              <a:ext uri="{FF2B5EF4-FFF2-40B4-BE49-F238E27FC236}">
                <a16:creationId xmlns:a16="http://schemas.microsoft.com/office/drawing/2014/main" id="{22DE688E-B050-4F85-AA92-AA40EA50F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9888854" cy="1600200"/>
          </a:xfrm>
        </p:spPr>
        <p:txBody>
          <a:bodyPr>
            <a:noAutofit/>
          </a:bodyPr>
          <a:lstStyle/>
          <a:p>
            <a:r>
              <a:rPr lang="en-US" sz="4400" dirty="0"/>
              <a:t>Stochastic Gradient Descent (SGD)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117641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F4691-A9FA-46D3-ABD3-012E539AE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Instructors</a:t>
            </a:r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526E4-E1F2-417F-88C6-455195985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4203" y="4397774"/>
            <a:ext cx="2751261" cy="496190"/>
          </a:xfrm>
        </p:spPr>
        <p:txBody>
          <a:bodyPr/>
          <a:lstStyle/>
          <a:p>
            <a:r>
              <a:rPr lang="en-US" dirty="0"/>
              <a:t>Bhaskar Mitra</a:t>
            </a:r>
            <a:endParaRPr lang="en-CA" dirty="0"/>
          </a:p>
        </p:txBody>
      </p:sp>
      <p:pic>
        <p:nvPicPr>
          <p:cNvPr id="5122" name="Picture 2" descr="Image">
            <a:extLst>
              <a:ext uri="{FF2B5EF4-FFF2-40B4-BE49-F238E27FC236}">
                <a16:creationId xmlns:a16="http://schemas.microsoft.com/office/drawing/2014/main" id="{634E05EB-CBF0-4213-AF8A-ED311567C2FB}"/>
              </a:ext>
            </a:extLst>
          </p:cNvPr>
          <p:cNvPicPr>
            <a:picLocks noGrp="1" noChangeAspect="1" noChangeArrowheads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55" b="26155"/>
          <a:stretch>
            <a:fillRect/>
          </a:stretch>
        </p:blipFill>
        <p:spPr bwMode="auto">
          <a:xfrm>
            <a:off x="274203" y="2660176"/>
            <a:ext cx="2751261" cy="131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90CE51-BCB8-4CCA-B1D7-14D3BCF83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260755" y="4397774"/>
            <a:ext cx="2755704" cy="496190"/>
          </a:xfrm>
        </p:spPr>
        <p:txBody>
          <a:bodyPr/>
          <a:lstStyle/>
          <a:p>
            <a:r>
              <a:rPr lang="en-US" dirty="0"/>
              <a:t>Nick Craswell</a:t>
            </a:r>
            <a:endParaRPr lang="en-CA" dirty="0"/>
          </a:p>
        </p:txBody>
      </p:sp>
      <p:pic>
        <p:nvPicPr>
          <p:cNvPr id="5124" name="Picture 4" descr="Image">
            <a:extLst>
              <a:ext uri="{FF2B5EF4-FFF2-40B4-BE49-F238E27FC236}">
                <a16:creationId xmlns:a16="http://schemas.microsoft.com/office/drawing/2014/main" id="{015AF6FB-A5E9-42CE-ADEA-39E29BE6F4FC}"/>
              </a:ext>
            </a:extLst>
          </p:cNvPr>
          <p:cNvPicPr>
            <a:picLocks noGrp="1" noChangeAspect="1" noChangeArrowheads="1"/>
          </p:cNvPicPr>
          <p:nvPr>
            <p:ph type="pic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79" b="26179"/>
          <a:stretch>
            <a:fillRect/>
          </a:stretch>
        </p:blipFill>
        <p:spPr bwMode="auto">
          <a:xfrm>
            <a:off x="3260755" y="2660176"/>
            <a:ext cx="2754447" cy="131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AE6C5C-54D5-49A5-9A97-BE2E61DCA4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8955" y="4397771"/>
            <a:ext cx="2747387" cy="496190"/>
          </a:xfrm>
        </p:spPr>
        <p:txBody>
          <a:bodyPr/>
          <a:lstStyle/>
          <a:p>
            <a:r>
              <a:rPr lang="en-US" dirty="0"/>
              <a:t>Emine Yilmaz</a:t>
            </a:r>
            <a:endParaRPr lang="en-CA" dirty="0"/>
          </a:p>
        </p:txBody>
      </p:sp>
      <p:pic>
        <p:nvPicPr>
          <p:cNvPr id="5126" name="Picture 6" descr="Image">
            <a:extLst>
              <a:ext uri="{FF2B5EF4-FFF2-40B4-BE49-F238E27FC236}">
                <a16:creationId xmlns:a16="http://schemas.microsoft.com/office/drawing/2014/main" id="{E072752B-4E80-4D6C-AC5A-28138CE606C5}"/>
              </a:ext>
            </a:extLst>
          </p:cNvPr>
          <p:cNvPicPr>
            <a:picLocks noGrp="1" noChangeAspect="1" noChangeArrowheads="1"/>
          </p:cNvPicPr>
          <p:nvPr>
            <p:ph type="pic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55" b="26155"/>
          <a:stretch>
            <a:fillRect/>
          </a:stretch>
        </p:blipFill>
        <p:spPr bwMode="auto">
          <a:xfrm>
            <a:off x="9209621" y="2660174"/>
            <a:ext cx="2751604" cy="131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824D408-FCF3-41B7-9146-5F07712929ED}"/>
              </a:ext>
            </a:extLst>
          </p:cNvPr>
          <p:cNvSpPr txBox="1">
            <a:spLocks/>
          </p:cNvSpPr>
          <p:nvPr/>
        </p:nvSpPr>
        <p:spPr>
          <a:xfrm>
            <a:off x="9231987" y="4397774"/>
            <a:ext cx="2751261" cy="4961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b="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Daniel Campos</a:t>
            </a:r>
            <a:endParaRPr kumimoji="0" lang="en-CA" sz="20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pic>
        <p:nvPicPr>
          <p:cNvPr id="20" name="Picture 2" descr="Image">
            <a:extLst>
              <a:ext uri="{FF2B5EF4-FFF2-40B4-BE49-F238E27FC236}">
                <a16:creationId xmlns:a16="http://schemas.microsoft.com/office/drawing/2014/main" id="{3CE7C807-EF45-44BD-BA95-445790060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55" b="26155"/>
          <a:stretch>
            <a:fillRect/>
          </a:stretch>
        </p:blipFill>
        <p:spPr bwMode="auto">
          <a:xfrm>
            <a:off x="6236781" y="2660174"/>
            <a:ext cx="2751261" cy="1312240"/>
          </a:xfrm>
          <a:prstGeom prst="rect">
            <a:avLst/>
          </a:prstGeom>
          <a:noFill/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File:&lt;strong&gt;Twitter&lt;/strong&gt; bird logo 2012.svg - Wikipedia, the free encyclopedia">
            <a:extLst>
              <a:ext uri="{FF2B5EF4-FFF2-40B4-BE49-F238E27FC236}">
                <a16:creationId xmlns:a16="http://schemas.microsoft.com/office/drawing/2014/main" id="{93C8A466-0B4C-485F-BA36-3656E50CEF7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56" y="5583333"/>
            <a:ext cx="212243" cy="172542"/>
          </a:xfrm>
          <a:prstGeom prst="rect">
            <a:avLst/>
          </a:prstGeom>
        </p:spPr>
      </p:pic>
      <p:pic>
        <p:nvPicPr>
          <p:cNvPr id="25" name="Picture 24" descr="File:&lt;strong&gt;Microsoft&lt;/strong&gt; &lt;strong&gt;Outlook&lt;/strong&gt; 2013 logo.svg - Wikipedia, the free ...">
            <a:extLst>
              <a:ext uri="{FF2B5EF4-FFF2-40B4-BE49-F238E27FC236}">
                <a16:creationId xmlns:a16="http://schemas.microsoft.com/office/drawing/2014/main" id="{9B39ED67-CB72-40CB-8A9D-7715B341315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56" y="5305377"/>
            <a:ext cx="201556" cy="197884"/>
          </a:xfrm>
          <a:prstGeom prst="rect">
            <a:avLst/>
          </a:prstGeom>
        </p:spPr>
      </p:pic>
      <p:pic>
        <p:nvPicPr>
          <p:cNvPr id="30" name="Picture 29" descr="File:&lt;strong&gt;Twitter&lt;/strong&gt; bird logo 2012.svg - Wikipedia, the free encyclopedia">
            <a:extLst>
              <a:ext uri="{FF2B5EF4-FFF2-40B4-BE49-F238E27FC236}">
                <a16:creationId xmlns:a16="http://schemas.microsoft.com/office/drawing/2014/main" id="{0BDBF36A-8DEA-468A-A466-15F5D396690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069" y="5583333"/>
            <a:ext cx="212243" cy="172542"/>
          </a:xfrm>
          <a:prstGeom prst="rect">
            <a:avLst/>
          </a:prstGeom>
        </p:spPr>
      </p:pic>
      <p:pic>
        <p:nvPicPr>
          <p:cNvPr id="31" name="Picture 30" descr="File:&lt;strong&gt;Microsoft&lt;/strong&gt; &lt;strong&gt;Outlook&lt;/strong&gt; 2013 logo.svg - Wikipedia, the free ...">
            <a:extLst>
              <a:ext uri="{FF2B5EF4-FFF2-40B4-BE49-F238E27FC236}">
                <a16:creationId xmlns:a16="http://schemas.microsoft.com/office/drawing/2014/main" id="{964EA46B-C81E-414A-A30F-722EA2964E5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069" y="5305377"/>
            <a:ext cx="201556" cy="197884"/>
          </a:xfrm>
          <a:prstGeom prst="rect">
            <a:avLst/>
          </a:prstGeom>
        </p:spPr>
      </p:pic>
      <p:pic>
        <p:nvPicPr>
          <p:cNvPr id="33" name="Picture 32" descr="File:&lt;strong&gt;Microsoft&lt;/strong&gt; &lt;strong&gt;Outlook&lt;/strong&gt; 2013 logo.svg - Wikipedia, the free ...">
            <a:extLst>
              <a:ext uri="{FF2B5EF4-FFF2-40B4-BE49-F238E27FC236}">
                <a16:creationId xmlns:a16="http://schemas.microsoft.com/office/drawing/2014/main" id="{57D30B27-2D8E-43AF-B637-1C1D0E77CEA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46" y="5305377"/>
            <a:ext cx="201556" cy="197884"/>
          </a:xfrm>
          <a:prstGeom prst="rect">
            <a:avLst/>
          </a:prstGeom>
        </p:spPr>
      </p:pic>
      <p:pic>
        <p:nvPicPr>
          <p:cNvPr id="34" name="Picture 33" descr="File:&lt;strong&gt;Twitter&lt;/strong&gt; bird logo 2012.svg - Wikipedia, the free encyclopedia">
            <a:extLst>
              <a:ext uri="{FF2B5EF4-FFF2-40B4-BE49-F238E27FC236}">
                <a16:creationId xmlns:a16="http://schemas.microsoft.com/office/drawing/2014/main" id="{4C33791E-4A04-4B15-A5C1-CCF563CEFC4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231" y="5583333"/>
            <a:ext cx="212243" cy="172542"/>
          </a:xfrm>
          <a:prstGeom prst="rect">
            <a:avLst/>
          </a:prstGeom>
        </p:spPr>
      </p:pic>
      <p:pic>
        <p:nvPicPr>
          <p:cNvPr id="35" name="Picture 34" descr="File:&lt;strong&gt;Microsoft&lt;/strong&gt; &lt;strong&gt;Outlook&lt;/strong&gt; 2013 logo.svg - Wikipedia, the free ...">
            <a:extLst>
              <a:ext uri="{FF2B5EF4-FFF2-40B4-BE49-F238E27FC236}">
                <a16:creationId xmlns:a16="http://schemas.microsoft.com/office/drawing/2014/main" id="{50B0A739-5EC6-4D3F-BFC5-84714D2EC51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231" y="5305377"/>
            <a:ext cx="201556" cy="197884"/>
          </a:xfrm>
          <a:prstGeom prst="rect">
            <a:avLst/>
          </a:prstGeom>
        </p:spPr>
      </p:pic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0FE88D75-0895-479F-9E57-9C6079B3C7EF}"/>
              </a:ext>
            </a:extLst>
          </p:cNvPr>
          <p:cNvSpPr txBox="1">
            <a:spLocks/>
          </p:cNvSpPr>
          <p:nvPr/>
        </p:nvSpPr>
        <p:spPr>
          <a:xfrm>
            <a:off x="3262347" y="4974036"/>
            <a:ext cx="2751261" cy="8479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Microsoft, USA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     nickcr@microsoft.com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     @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nick_craswell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17A0CC74-B063-4DC9-93F4-32F001AD6271}"/>
              </a:ext>
            </a:extLst>
          </p:cNvPr>
          <p:cNvSpPr txBox="1">
            <a:spLocks/>
          </p:cNvSpPr>
          <p:nvPr/>
        </p:nvSpPr>
        <p:spPr>
          <a:xfrm>
            <a:off x="9209621" y="4974035"/>
            <a:ext cx="2751261" cy="8479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Microsoft, USA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     dacamp@microsoft.com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     @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spacemanidol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1A7B8118-063C-4D5E-92A0-1CCCF8EFCE42}"/>
              </a:ext>
            </a:extLst>
          </p:cNvPr>
          <p:cNvSpPr txBox="1">
            <a:spLocks/>
          </p:cNvSpPr>
          <p:nvPr/>
        </p:nvSpPr>
        <p:spPr>
          <a:xfrm>
            <a:off x="274202" y="4974034"/>
            <a:ext cx="2751261" cy="8479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Microsoft &amp; UCL, Canada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     bmitra@microsoft.com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     @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underdoggeek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4A5F1E56-FD6B-41DD-A898-28C682525478}"/>
              </a:ext>
            </a:extLst>
          </p:cNvPr>
          <p:cNvSpPr txBox="1">
            <a:spLocks/>
          </p:cNvSpPr>
          <p:nvPr/>
        </p:nvSpPr>
        <p:spPr>
          <a:xfrm>
            <a:off x="6244896" y="4974033"/>
            <a:ext cx="2751261" cy="8479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UCL &amp; Microsoft, Canada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     emine.yilmaz@ucl.ac.uk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     @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xxEmineYilmazxx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pic>
        <p:nvPicPr>
          <p:cNvPr id="23" name="Picture 22" descr="File:&lt;strong&gt;Twitter&lt;/strong&gt; bird logo 2012.svg - Wikipedia, the free encyclopedia">
            <a:extLst>
              <a:ext uri="{FF2B5EF4-FFF2-40B4-BE49-F238E27FC236}">
                <a16:creationId xmlns:a16="http://schemas.microsoft.com/office/drawing/2014/main" id="{F7594DD4-236D-4BDB-9DB5-640A516C5DD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259" y="5583333"/>
            <a:ext cx="212243" cy="17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62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839788" y="3976414"/>
                <a:ext cx="10431495" cy="2784458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:r>
                  <a:rPr lang="en-US" b="1" dirty="0"/>
                  <a:t>Goal: </a:t>
                </a:r>
                <a:r>
                  <a:rPr lang="en-US" dirty="0"/>
                  <a:t>iteratively update the learnable parameters such that the loss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minimized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  <a:spcAft>
                    <a:spcPts val="1200"/>
                  </a:spcAft>
                </a:pPr>
                <a:r>
                  <a:rPr lang="en-US" dirty="0"/>
                  <a:t>Compute the gradient of the loss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i="1" dirty="0" err="1"/>
                  <a:t>w.r.t.</a:t>
                </a:r>
                <a:r>
                  <a:rPr lang="en-US" i="1" dirty="0"/>
                  <a:t> </a:t>
                </a:r>
                <a:r>
                  <a:rPr lang="en-US" dirty="0"/>
                  <a:t>each parameter (e.g.,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𝑡𝑎𝑛h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𝑡𝑎𝑛h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  <a:spcAft>
                    <a:spcPts val="1200"/>
                  </a:spcAft>
                </a:pPr>
                <a:r>
                  <a:rPr lang="en-US" dirty="0"/>
                  <a:t>Update the parameter value based on the gradient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 as the learning rate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𝑛𝑒𝑤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𝑜𝑙𝑑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839788" y="3976414"/>
                <a:ext cx="10431495" cy="2784458"/>
              </a:xfrm>
              <a:blipFill>
                <a:blip r:embed="rId2"/>
                <a:stretch>
                  <a:fillRect l="-351" t="-8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 Placeholder 2">
                <a:extLst>
                  <a:ext uri="{FF2B5EF4-FFF2-40B4-BE49-F238E27FC236}">
                    <a16:creationId xmlns:a16="http://schemas.microsoft.com/office/drawing/2014/main" id="{27A78817-47EC-44F1-A8C5-9EB2C257574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34151" y="2441955"/>
                <a:ext cx="4755625" cy="105455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Task:</a:t>
                </a:r>
                <a:r>
                  <a:rPr lang="en-US" dirty="0"/>
                  <a:t> regression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Training data: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⟨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 pairs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Model:</a:t>
                </a:r>
                <a:r>
                  <a:rPr lang="en-US" dirty="0"/>
                  <a:t> NN (1 feature, 1 hidden layer, 1 hidden node)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Learnable parameters: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CA" dirty="0"/>
                          <m:t> 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6" name="Text Placeholder 2">
                <a:extLst>
                  <a:ext uri="{FF2B5EF4-FFF2-40B4-BE49-F238E27FC236}">
                    <a16:creationId xmlns:a16="http://schemas.microsoft.com/office/drawing/2014/main" id="{27A78817-47EC-44F1-A8C5-9EB2C25757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4151" y="2441955"/>
                <a:ext cx="4755625" cy="1054557"/>
              </a:xfrm>
              <a:prstGeom prst="rect">
                <a:avLst/>
              </a:prstGeom>
              <a:blipFill>
                <a:blip r:embed="rId3"/>
                <a:stretch>
                  <a:fillRect l="-641" t="-2312" b="-809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5EC9B79-3E6D-45EB-AEE9-E1ED05F632F9}"/>
                  </a:ext>
                </a:extLst>
              </p:cNvPr>
              <p:cNvSpPr/>
              <p:nvPr/>
            </p:nvSpPr>
            <p:spPr>
              <a:xfrm>
                <a:off x="839787" y="2419648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5EC9B79-3E6D-45EB-AEE9-E1ED05F632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787" y="2419648"/>
                <a:ext cx="549587" cy="54958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9E9A0D7-BA32-41B4-A6E4-8D12AB1C4021}"/>
                  </a:ext>
                </a:extLst>
              </p:cNvPr>
              <p:cNvSpPr/>
              <p:nvPr/>
            </p:nvSpPr>
            <p:spPr>
              <a:xfrm>
                <a:off x="2764133" y="2419647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9E9A0D7-BA32-41B4-A6E4-8D12AB1C40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133" y="2419647"/>
                <a:ext cx="549587" cy="5495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22CD8D2-2526-4169-9A39-C5A5CF59DE1B}"/>
                  </a:ext>
                </a:extLst>
              </p:cNvPr>
              <p:cNvSpPr/>
              <p:nvPr/>
            </p:nvSpPr>
            <p:spPr>
              <a:xfrm>
                <a:off x="4691444" y="2419647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22CD8D2-2526-4169-9A39-C5A5CF59DE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444" y="2419647"/>
                <a:ext cx="549587" cy="549587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05EEAD8-F5DB-4822-BB44-F4C0F31B335E}"/>
              </a:ext>
            </a:extLst>
          </p:cNvPr>
          <p:cNvCxnSpPr>
            <a:stCxn id="16" idx="6"/>
            <a:endCxn id="41" idx="2"/>
          </p:cNvCxnSpPr>
          <p:nvPr/>
        </p:nvCxnSpPr>
        <p:spPr>
          <a:xfrm flipV="1">
            <a:off x="1389374" y="2694441"/>
            <a:ext cx="1374759" cy="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A1424AA-D684-41CA-9CD2-3201ACD07835}"/>
              </a:ext>
            </a:extLst>
          </p:cNvPr>
          <p:cNvCxnSpPr>
            <a:cxnSpLocks/>
            <a:stCxn id="41" idx="6"/>
            <a:endCxn id="43" idx="2"/>
          </p:cNvCxnSpPr>
          <p:nvPr/>
        </p:nvCxnSpPr>
        <p:spPr>
          <a:xfrm>
            <a:off x="3313720" y="2694441"/>
            <a:ext cx="1377724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5FC4A5B-31A0-4D5D-8ECE-7644F0EC8CF3}"/>
                  </a:ext>
                </a:extLst>
              </p:cNvPr>
              <p:cNvSpPr/>
              <p:nvPr/>
            </p:nvSpPr>
            <p:spPr>
              <a:xfrm>
                <a:off x="6615788" y="2823052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5FC4A5B-31A0-4D5D-8ECE-7644F0EC8C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5788" y="2823052"/>
                <a:ext cx="549587" cy="54958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02C1A7E-817E-4BCA-92A0-DAA402BCF1A5}"/>
                  </a:ext>
                </a:extLst>
              </p:cNvPr>
              <p:cNvSpPr/>
              <p:nvPr/>
            </p:nvSpPr>
            <p:spPr>
              <a:xfrm>
                <a:off x="1411339" y="2419647"/>
                <a:ext cx="132786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𝑡𝑎𝑛h</m:t>
                      </m:r>
                      <m:d>
                        <m:d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CA" sz="1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02C1A7E-817E-4BCA-92A0-DAA402BCF1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1339" y="2419647"/>
                <a:ext cx="1327864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71C08D7-13AF-426B-8522-8A97E98BE591}"/>
                  </a:ext>
                </a:extLst>
              </p:cNvPr>
              <p:cNvSpPr/>
              <p:nvPr/>
            </p:nvSpPr>
            <p:spPr>
              <a:xfrm>
                <a:off x="5399640" y="2715955"/>
                <a:ext cx="118583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71C08D7-13AF-426B-8522-8A97E98BE5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9640" y="2715955"/>
                <a:ext cx="1185837" cy="369332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012FE5F-7900-4AF5-A295-60F59465B85B}"/>
                  </a:ext>
                </a:extLst>
              </p:cNvPr>
              <p:cNvSpPr/>
              <p:nvPr/>
            </p:nvSpPr>
            <p:spPr>
              <a:xfrm>
                <a:off x="4691443" y="3198031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012FE5F-7900-4AF5-A295-60F59465B8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443" y="3198031"/>
                <a:ext cx="549587" cy="549587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D6BE4819-EB41-4A73-93F2-A76087B18FDF}"/>
              </a:ext>
            </a:extLst>
          </p:cNvPr>
          <p:cNvCxnSpPr>
            <a:stCxn id="43" idx="6"/>
            <a:endCxn id="48" idx="2"/>
          </p:cNvCxnSpPr>
          <p:nvPr/>
        </p:nvCxnSpPr>
        <p:spPr>
          <a:xfrm>
            <a:off x="5241031" y="2694441"/>
            <a:ext cx="1374757" cy="403405"/>
          </a:xfrm>
          <a:prstGeom prst="bentConnector3">
            <a:avLst>
              <a:gd name="adj1" fmla="val 9678"/>
            </a:avLst>
          </a:prstGeom>
          <a:ln w="1270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87017805-049A-4E75-9D4F-76A9B503351C}"/>
              </a:ext>
            </a:extLst>
          </p:cNvPr>
          <p:cNvCxnSpPr>
            <a:cxnSpLocks/>
            <a:stCxn id="15" idx="6"/>
            <a:endCxn id="48" idx="2"/>
          </p:cNvCxnSpPr>
          <p:nvPr/>
        </p:nvCxnSpPr>
        <p:spPr>
          <a:xfrm flipV="1">
            <a:off x="5241030" y="3097846"/>
            <a:ext cx="1374758" cy="374979"/>
          </a:xfrm>
          <a:prstGeom prst="bentConnector3">
            <a:avLst>
              <a:gd name="adj1" fmla="val 9678"/>
            </a:avLst>
          </a:prstGeom>
          <a:ln w="1270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10F10B5-0905-4F96-BF6A-A5CE6FF1933E}"/>
                  </a:ext>
                </a:extLst>
              </p:cNvPr>
              <p:cNvSpPr/>
              <p:nvPr/>
            </p:nvSpPr>
            <p:spPr>
              <a:xfrm>
                <a:off x="3336147" y="2416340"/>
                <a:ext cx="142943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𝑡𝑎𝑛h</m:t>
                      </m:r>
                      <m:d>
                        <m:d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CA" sz="12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10F10B5-0905-4F96-BF6A-A5CE6FF193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6147" y="2416340"/>
                <a:ext cx="1429430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ED1148CD-2CF2-4381-B283-71940E4758F8}"/>
              </a:ext>
            </a:extLst>
          </p:cNvPr>
          <p:cNvSpPr/>
          <p:nvPr/>
        </p:nvSpPr>
        <p:spPr>
          <a:xfrm>
            <a:off x="9463437" y="6173493"/>
            <a:ext cx="1387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…and repeat</a:t>
            </a:r>
            <a:endParaRPr lang="en-CA" dirty="0"/>
          </a:p>
        </p:txBody>
      </p:sp>
      <p:sp>
        <p:nvSpPr>
          <p:cNvPr id="20" name="Title 219">
            <a:extLst>
              <a:ext uri="{FF2B5EF4-FFF2-40B4-BE49-F238E27FC236}">
                <a16:creationId xmlns:a16="http://schemas.microsoft.com/office/drawing/2014/main" id="{D4C4DF41-727D-4319-BBEB-514EBD18C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9888854" cy="1600200"/>
          </a:xfrm>
        </p:spPr>
        <p:txBody>
          <a:bodyPr>
            <a:noAutofit/>
          </a:bodyPr>
          <a:lstStyle/>
          <a:p>
            <a:r>
              <a:rPr lang="en-US" sz="4400" dirty="0"/>
              <a:t>Stochastic Gradient Descent (SGD)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670943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839788" y="3976414"/>
                <a:ext cx="10431495" cy="2784458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:r>
                  <a:rPr lang="en-US" b="1" dirty="0"/>
                  <a:t>Goal: </a:t>
                </a:r>
                <a:r>
                  <a:rPr lang="en-US" dirty="0"/>
                  <a:t>iteratively update the learnable parameters such that the loss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minimized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  <a:spcAft>
                    <a:spcPts val="1200"/>
                  </a:spcAft>
                </a:pPr>
                <a:r>
                  <a:rPr lang="en-US" dirty="0"/>
                  <a:t>Compute the gradient of the loss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i="1" dirty="0" err="1"/>
                  <a:t>w.r.t.</a:t>
                </a:r>
                <a:r>
                  <a:rPr lang="en-US" i="1" dirty="0"/>
                  <a:t> </a:t>
                </a:r>
                <a:r>
                  <a:rPr lang="en-US" dirty="0"/>
                  <a:t>each parameter (e.g.,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𝑡𝑎𝑛h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𝑡𝑎𝑛h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  <a:spcAft>
                    <a:spcPts val="1200"/>
                  </a:spcAft>
                </a:pPr>
                <a:r>
                  <a:rPr lang="en-US" dirty="0"/>
                  <a:t>Update the parameter value based on the gradient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 as the learning rate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𝑛𝑒𝑤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𝑜𝑙𝑑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839788" y="3976414"/>
                <a:ext cx="10431495" cy="2784458"/>
              </a:xfrm>
              <a:blipFill>
                <a:blip r:embed="rId2"/>
                <a:stretch>
                  <a:fillRect l="-351" t="-8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 Placeholder 2">
                <a:extLst>
                  <a:ext uri="{FF2B5EF4-FFF2-40B4-BE49-F238E27FC236}">
                    <a16:creationId xmlns:a16="http://schemas.microsoft.com/office/drawing/2014/main" id="{27A78817-47EC-44F1-A8C5-9EB2C257574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34151" y="2441955"/>
                <a:ext cx="4755625" cy="105455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Task:</a:t>
                </a:r>
                <a:r>
                  <a:rPr lang="en-US" dirty="0"/>
                  <a:t> regression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Training data: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⟨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 pairs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Model:</a:t>
                </a:r>
                <a:r>
                  <a:rPr lang="en-US" dirty="0"/>
                  <a:t> NN (1 feature, 1 hidden layer, 1 hidden node)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b="1" dirty="0"/>
                  <a:t>Learnable parameters: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CA" dirty="0"/>
                          <m:t> 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6" name="Text Placeholder 2">
                <a:extLst>
                  <a:ext uri="{FF2B5EF4-FFF2-40B4-BE49-F238E27FC236}">
                    <a16:creationId xmlns:a16="http://schemas.microsoft.com/office/drawing/2014/main" id="{27A78817-47EC-44F1-A8C5-9EB2C25757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4151" y="2441955"/>
                <a:ext cx="4755625" cy="1054557"/>
              </a:xfrm>
              <a:prstGeom prst="rect">
                <a:avLst/>
              </a:prstGeom>
              <a:blipFill>
                <a:blip r:embed="rId3"/>
                <a:stretch>
                  <a:fillRect l="-641" t="-2312" b="-809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5EC9B79-3E6D-45EB-AEE9-E1ED05F632F9}"/>
                  </a:ext>
                </a:extLst>
              </p:cNvPr>
              <p:cNvSpPr/>
              <p:nvPr/>
            </p:nvSpPr>
            <p:spPr>
              <a:xfrm>
                <a:off x="839787" y="2419648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5EC9B79-3E6D-45EB-AEE9-E1ED05F632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787" y="2419648"/>
                <a:ext cx="549587" cy="54958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9E9A0D7-BA32-41B4-A6E4-8D12AB1C4021}"/>
                  </a:ext>
                </a:extLst>
              </p:cNvPr>
              <p:cNvSpPr/>
              <p:nvPr/>
            </p:nvSpPr>
            <p:spPr>
              <a:xfrm>
                <a:off x="2764133" y="2419647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9E9A0D7-BA32-41B4-A6E4-8D12AB1C40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133" y="2419647"/>
                <a:ext cx="549587" cy="5495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22CD8D2-2526-4169-9A39-C5A5CF59DE1B}"/>
                  </a:ext>
                </a:extLst>
              </p:cNvPr>
              <p:cNvSpPr/>
              <p:nvPr/>
            </p:nvSpPr>
            <p:spPr>
              <a:xfrm>
                <a:off x="4691444" y="2419647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22CD8D2-2526-4169-9A39-C5A5CF59DE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444" y="2419647"/>
                <a:ext cx="549587" cy="549587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05EEAD8-F5DB-4822-BB44-F4C0F31B335E}"/>
              </a:ext>
            </a:extLst>
          </p:cNvPr>
          <p:cNvCxnSpPr>
            <a:stCxn id="16" idx="6"/>
            <a:endCxn id="41" idx="2"/>
          </p:cNvCxnSpPr>
          <p:nvPr/>
        </p:nvCxnSpPr>
        <p:spPr>
          <a:xfrm flipV="1">
            <a:off x="1389374" y="2694441"/>
            <a:ext cx="1374759" cy="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A1424AA-D684-41CA-9CD2-3201ACD07835}"/>
              </a:ext>
            </a:extLst>
          </p:cNvPr>
          <p:cNvCxnSpPr>
            <a:cxnSpLocks/>
            <a:stCxn id="41" idx="6"/>
            <a:endCxn id="43" idx="2"/>
          </p:cNvCxnSpPr>
          <p:nvPr/>
        </p:nvCxnSpPr>
        <p:spPr>
          <a:xfrm>
            <a:off x="3313720" y="2694441"/>
            <a:ext cx="1377724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5FC4A5B-31A0-4D5D-8ECE-7644F0EC8CF3}"/>
                  </a:ext>
                </a:extLst>
              </p:cNvPr>
              <p:cNvSpPr/>
              <p:nvPr/>
            </p:nvSpPr>
            <p:spPr>
              <a:xfrm>
                <a:off x="6615788" y="2823052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5FC4A5B-31A0-4D5D-8ECE-7644F0EC8C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5788" y="2823052"/>
                <a:ext cx="549587" cy="54958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02C1A7E-817E-4BCA-92A0-DAA402BCF1A5}"/>
                  </a:ext>
                </a:extLst>
              </p:cNvPr>
              <p:cNvSpPr/>
              <p:nvPr/>
            </p:nvSpPr>
            <p:spPr>
              <a:xfrm>
                <a:off x="1411339" y="2419647"/>
                <a:ext cx="132786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𝑡𝑎𝑛h</m:t>
                      </m:r>
                      <m:d>
                        <m:d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CA" sz="1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02C1A7E-817E-4BCA-92A0-DAA402BCF1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1339" y="2419647"/>
                <a:ext cx="1327864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71C08D7-13AF-426B-8522-8A97E98BE591}"/>
                  </a:ext>
                </a:extLst>
              </p:cNvPr>
              <p:cNvSpPr/>
              <p:nvPr/>
            </p:nvSpPr>
            <p:spPr>
              <a:xfrm>
                <a:off x="5399640" y="2715955"/>
                <a:ext cx="118583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71C08D7-13AF-426B-8522-8A97E98BE5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9640" y="2715955"/>
                <a:ext cx="1185837" cy="369332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012FE5F-7900-4AF5-A295-60F59465B85B}"/>
                  </a:ext>
                </a:extLst>
              </p:cNvPr>
              <p:cNvSpPr/>
              <p:nvPr/>
            </p:nvSpPr>
            <p:spPr>
              <a:xfrm>
                <a:off x="4691443" y="3198031"/>
                <a:ext cx="549587" cy="5495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012FE5F-7900-4AF5-A295-60F59465B8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443" y="3198031"/>
                <a:ext cx="549587" cy="549587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D6BE4819-EB41-4A73-93F2-A76087B18FDF}"/>
              </a:ext>
            </a:extLst>
          </p:cNvPr>
          <p:cNvCxnSpPr>
            <a:stCxn id="43" idx="6"/>
            <a:endCxn id="48" idx="2"/>
          </p:cNvCxnSpPr>
          <p:nvPr/>
        </p:nvCxnSpPr>
        <p:spPr>
          <a:xfrm>
            <a:off x="5241031" y="2694441"/>
            <a:ext cx="1374757" cy="403405"/>
          </a:xfrm>
          <a:prstGeom prst="bentConnector3">
            <a:avLst>
              <a:gd name="adj1" fmla="val 9678"/>
            </a:avLst>
          </a:prstGeom>
          <a:ln w="1270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87017805-049A-4E75-9D4F-76A9B503351C}"/>
              </a:ext>
            </a:extLst>
          </p:cNvPr>
          <p:cNvCxnSpPr>
            <a:cxnSpLocks/>
            <a:stCxn id="15" idx="6"/>
            <a:endCxn id="48" idx="2"/>
          </p:cNvCxnSpPr>
          <p:nvPr/>
        </p:nvCxnSpPr>
        <p:spPr>
          <a:xfrm flipV="1">
            <a:off x="5241030" y="3097846"/>
            <a:ext cx="1374758" cy="374979"/>
          </a:xfrm>
          <a:prstGeom prst="bentConnector3">
            <a:avLst>
              <a:gd name="adj1" fmla="val 9678"/>
            </a:avLst>
          </a:prstGeom>
          <a:ln w="1270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10F10B5-0905-4F96-BF6A-A5CE6FF1933E}"/>
                  </a:ext>
                </a:extLst>
              </p:cNvPr>
              <p:cNvSpPr/>
              <p:nvPr/>
            </p:nvSpPr>
            <p:spPr>
              <a:xfrm>
                <a:off x="3336147" y="2416340"/>
                <a:ext cx="142943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𝑡𝑎𝑛h</m:t>
                      </m:r>
                      <m:d>
                        <m:d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CA" sz="12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10F10B5-0905-4F96-BF6A-A5CE6FF193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6147" y="2416340"/>
                <a:ext cx="1429430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ED1148CD-2CF2-4381-B283-71940E4758F8}"/>
              </a:ext>
            </a:extLst>
          </p:cNvPr>
          <p:cNvSpPr/>
          <p:nvPr/>
        </p:nvSpPr>
        <p:spPr>
          <a:xfrm>
            <a:off x="9463437" y="6173493"/>
            <a:ext cx="1387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…and repeat</a:t>
            </a:r>
            <a:endParaRPr lang="en-CA" dirty="0"/>
          </a:p>
        </p:txBody>
      </p:sp>
      <p:sp>
        <p:nvSpPr>
          <p:cNvPr id="17" name="Title 219">
            <a:extLst>
              <a:ext uri="{FF2B5EF4-FFF2-40B4-BE49-F238E27FC236}">
                <a16:creationId xmlns:a16="http://schemas.microsoft.com/office/drawing/2014/main" id="{71C433DB-147C-4527-AAD5-7811AA71D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9888854" cy="1600200"/>
          </a:xfrm>
        </p:spPr>
        <p:txBody>
          <a:bodyPr>
            <a:noAutofit/>
          </a:bodyPr>
          <a:lstStyle/>
          <a:p>
            <a:r>
              <a:rPr lang="en-US" sz="4400" dirty="0"/>
              <a:t>Stochastic Gradient Descent (SGD)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673351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B3105-D55C-4A91-9323-97C0AA18E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Computation Networks</a:t>
            </a:r>
            <a:endParaRPr lang="en-GB" sz="4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F99804-C8C6-4D03-BC5A-F8A6BBE08B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09" y="2567586"/>
            <a:ext cx="6560289" cy="389377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800"/>
              </a:spcBef>
            </a:pPr>
            <a:r>
              <a:rPr lang="en-US" dirty="0"/>
              <a:t>The “Lego” approach to specifying neural architectures</a:t>
            </a:r>
          </a:p>
          <a:p>
            <a:pPr>
              <a:spcBef>
                <a:spcPts val="1800"/>
              </a:spcBef>
            </a:pPr>
            <a:r>
              <a:rPr lang="en-US" dirty="0"/>
              <a:t>Library of neural layers, each layer defines logic for: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Forward pass</a:t>
            </a:r>
            <a:r>
              <a:rPr lang="en-US" dirty="0"/>
              <a:t>: compute layer output given layer input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Backward pass</a:t>
            </a:r>
            <a:r>
              <a:rPr lang="en-US" dirty="0"/>
              <a:t>: </a:t>
            </a:r>
          </a:p>
          <a:p>
            <a:pPr marL="914400" lvl="1" indent="-457200">
              <a:spcBef>
                <a:spcPts val="1800"/>
              </a:spcBef>
              <a:buFont typeface="+mj-lt"/>
              <a:buAutoNum type="alphaLcParenR"/>
            </a:pPr>
            <a:r>
              <a:rPr lang="en-US" sz="1600" dirty="0"/>
              <a:t>compute gradient of layer output </a:t>
            </a:r>
            <a:r>
              <a:rPr lang="en-US" sz="1600" dirty="0" err="1"/>
              <a:t>w.r.t.</a:t>
            </a:r>
            <a:r>
              <a:rPr lang="en-US" sz="1600" dirty="0"/>
              <a:t> layer inputs</a:t>
            </a:r>
          </a:p>
          <a:p>
            <a:pPr marL="914400" lvl="1" indent="-457200">
              <a:spcBef>
                <a:spcPts val="1800"/>
              </a:spcBef>
              <a:buFont typeface="+mj-lt"/>
              <a:buAutoNum type="alphaLcParenR"/>
            </a:pPr>
            <a:r>
              <a:rPr lang="en-US" sz="1600" dirty="0"/>
              <a:t>compute gradient of layer output </a:t>
            </a:r>
            <a:r>
              <a:rPr lang="en-US" sz="1600" dirty="0" err="1"/>
              <a:t>w.r.t.</a:t>
            </a:r>
            <a:r>
              <a:rPr lang="en-US" sz="1600" dirty="0"/>
              <a:t> layer parameters (if any)</a:t>
            </a:r>
          </a:p>
          <a:p>
            <a:pPr>
              <a:spcBef>
                <a:spcPts val="1800"/>
              </a:spcBef>
            </a:pPr>
            <a:r>
              <a:rPr lang="en-US" dirty="0"/>
              <a:t>Chain nodes to create bigger and more complex networks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C3ADC7B-1012-41A6-81CE-FC2D1917DC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18753" y="2249486"/>
            <a:ext cx="3427758" cy="347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586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B3105-D55C-4A91-9323-97C0AA18E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Toolkits</a:t>
            </a:r>
            <a:endParaRPr lang="en-GB" sz="4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B9B955-F2B2-4ED6-B1A3-22AE35D52A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1" y="2249486"/>
            <a:ext cx="3363978" cy="3541713"/>
          </a:xfrm>
        </p:spPr>
        <p:txBody>
          <a:bodyPr anchor="ctr">
            <a:normAutofit/>
          </a:bodyPr>
          <a:lstStyle/>
          <a:p>
            <a:r>
              <a:rPr lang="en-US" sz="2400" dirty="0"/>
              <a:t>A diverse set of options to choose from!</a:t>
            </a:r>
            <a:endParaRPr lang="en-GB" sz="2400" dirty="0"/>
          </a:p>
        </p:txBody>
      </p:sp>
      <p:pic>
        <p:nvPicPr>
          <p:cNvPr id="4098" name="Picture 2" descr="https://cdn-images-1.medium.com/max/1600/1*dYjDEI0mLpsCOySKUuX1VA.png">
            <a:extLst>
              <a:ext uri="{FF2B5EF4-FFF2-40B4-BE49-F238E27FC236}">
                <a16:creationId xmlns:a16="http://schemas.microsoft.com/office/drawing/2014/main" id="{1B1D9D89-8ABC-4C45-8459-87116707C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779" y="859894"/>
            <a:ext cx="6667358" cy="52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7A0368F-A388-48B6-9054-DF7FF20BD3B4}"/>
              </a:ext>
            </a:extLst>
          </p:cNvPr>
          <p:cNvSpPr/>
          <p:nvPr/>
        </p:nvSpPr>
        <p:spPr>
          <a:xfrm>
            <a:off x="6591613" y="6074942"/>
            <a:ext cx="37544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Figure from </a:t>
            </a:r>
            <a:r>
              <a:rPr lang="en-GB" sz="1200" dirty="0">
                <a:hlinkClick r:id="rId3"/>
              </a:rPr>
              <a:t>https://towardsdatascience.com/battle-of-the-deep-learning-frameworks-part-i-cff0e3841750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3864739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6B659-D2B6-46EB-9336-7EF46B862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Training a simple image classifier w/ </a:t>
            </a:r>
            <a:r>
              <a:rPr lang="en-US" sz="3200" dirty="0" err="1"/>
              <a:t>pytorch</a:t>
            </a:r>
            <a:endParaRPr lang="en-CA" sz="3200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587F55C-1BA9-468C-AA90-5732CB9CD006}"/>
              </a:ext>
            </a:extLst>
          </p:cNvPr>
          <p:cNvSpPr txBox="1">
            <a:spLocks/>
          </p:cNvSpPr>
          <p:nvPr/>
        </p:nvSpPr>
        <p:spPr>
          <a:xfrm>
            <a:off x="147708" y="1934612"/>
            <a:ext cx="3812198" cy="70927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First, we define the model architecture</a:t>
            </a:r>
            <a:endParaRPr lang="en-CA" sz="2000" dirty="0"/>
          </a:p>
        </p:txBody>
      </p:sp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2F2DA3D1-5AC3-4ED5-8953-CDCD658627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013"/>
          <a:stretch/>
        </p:blipFill>
        <p:spPr>
          <a:xfrm>
            <a:off x="147707" y="2905153"/>
            <a:ext cx="3812198" cy="36871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99105E-58E8-446B-B93F-634ECE8F7F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977"/>
          <a:stretch/>
        </p:blipFill>
        <p:spPr>
          <a:xfrm>
            <a:off x="4152968" y="2905153"/>
            <a:ext cx="3814214" cy="8080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649AB5-77EA-48BE-846D-79E327EA08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563"/>
          <a:stretch/>
        </p:blipFill>
        <p:spPr>
          <a:xfrm>
            <a:off x="8160245" y="2905153"/>
            <a:ext cx="3781377" cy="3537995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A05F0F6-1E1C-4C83-B22B-A1ABB39F3BEA}"/>
              </a:ext>
            </a:extLst>
          </p:cNvPr>
          <p:cNvSpPr txBox="1">
            <a:spLocks/>
          </p:cNvSpPr>
          <p:nvPr/>
        </p:nvSpPr>
        <p:spPr>
          <a:xfrm>
            <a:off x="4152968" y="1934612"/>
            <a:ext cx="3812198" cy="7092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Next, we specify loss function and optimization algorithm</a:t>
            </a:r>
            <a:endParaRPr lang="en-CA" sz="2000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CA9AA3B-AABA-407F-9760-954795039B78}"/>
              </a:ext>
            </a:extLst>
          </p:cNvPr>
          <p:cNvSpPr txBox="1">
            <a:spLocks/>
          </p:cNvSpPr>
          <p:nvPr/>
        </p:nvSpPr>
        <p:spPr>
          <a:xfrm>
            <a:off x="8144834" y="1934611"/>
            <a:ext cx="3812198" cy="7092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Finally, loop over training data to optimize model parameters</a:t>
            </a:r>
            <a:endParaRPr lang="en-CA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B52F91-A67E-43F5-931A-1D89C8281B6A}"/>
              </a:ext>
            </a:extLst>
          </p:cNvPr>
          <p:cNvSpPr txBox="1"/>
          <p:nvPr/>
        </p:nvSpPr>
        <p:spPr>
          <a:xfrm>
            <a:off x="2600378" y="6581001"/>
            <a:ext cx="69880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400">
              <a:defRPr/>
            </a:pPr>
            <a:r>
              <a:rPr lang="en-CA" sz="1200" dirty="0">
                <a:hlinkClick r:id="rId5"/>
              </a:rPr>
              <a:t>https://pytorch.org/tutorials/beginner/blitz/cifar10_tutorial.html#sphx-glr-beginner-blitz-cifar10-tutorial-py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099819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884115"/>
            <a:ext cx="5536789" cy="1718292"/>
          </a:xfrm>
        </p:spPr>
        <p:txBody>
          <a:bodyPr>
            <a:noAutofit/>
          </a:bodyPr>
          <a:lstStyle/>
          <a:p>
            <a:r>
              <a:rPr lang="en-US" sz="4800" dirty="0"/>
              <a:t>Really Deep Neural Networks</a:t>
            </a:r>
            <a:endParaRPr lang="en-GB" sz="4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59486" y="1382928"/>
            <a:ext cx="1181701" cy="4873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834" y="1382928"/>
            <a:ext cx="2195430" cy="4873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600" y="3167371"/>
            <a:ext cx="4542625" cy="30891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14396" y="6256553"/>
            <a:ext cx="1509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5"/>
              </a:rPr>
              <a:t>Larsson et al., 2016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39270" y="6256552"/>
            <a:ext cx="11945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6"/>
              </a:rPr>
              <a:t>He et al., 2015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67109" y="6256551"/>
            <a:ext cx="1566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7"/>
              </a:rPr>
              <a:t>Szegedy et al., 2014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465905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flipH="1">
            <a:off x="5513386" y="3091357"/>
            <a:ext cx="3300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can’t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separate using a linear model!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52" name="Content Placeholder 3"/>
          <p:cNvGraphicFramePr>
            <a:graphicFrameLocks/>
          </p:cNvGraphicFramePr>
          <p:nvPr/>
        </p:nvGraphicFramePr>
        <p:xfrm>
          <a:off x="5513386" y="1312261"/>
          <a:ext cx="4375830" cy="164592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{7E9639D4-E3E2-4D34-9284-5A2195B3D0D7}</a:tableStyleId>
              </a:tblPr>
              <a:tblGrid>
                <a:gridCol w="875166">
                  <a:extLst>
                    <a:ext uri="{9D8B030D-6E8A-4147-A177-3AD203B41FA5}">
                      <a16:colId xmlns:a16="http://schemas.microsoft.com/office/drawing/2014/main" val="4141558575"/>
                    </a:ext>
                  </a:extLst>
                </a:gridCol>
                <a:gridCol w="875166">
                  <a:extLst>
                    <a:ext uri="{9D8B030D-6E8A-4147-A177-3AD203B41FA5}">
                      <a16:colId xmlns:a16="http://schemas.microsoft.com/office/drawing/2014/main" val="1612761952"/>
                    </a:ext>
                  </a:extLst>
                </a:gridCol>
                <a:gridCol w="875166">
                  <a:extLst>
                    <a:ext uri="{9D8B030D-6E8A-4147-A177-3AD203B41FA5}">
                      <a16:colId xmlns:a16="http://schemas.microsoft.com/office/drawing/2014/main" val="3347973177"/>
                    </a:ext>
                  </a:extLst>
                </a:gridCol>
                <a:gridCol w="875166">
                  <a:extLst>
                    <a:ext uri="{9D8B030D-6E8A-4147-A177-3AD203B41FA5}">
                      <a16:colId xmlns:a16="http://schemas.microsoft.com/office/drawing/2014/main" val="1926100497"/>
                    </a:ext>
                  </a:extLst>
                </a:gridCol>
                <a:gridCol w="875166">
                  <a:extLst>
                    <a:ext uri="{9D8B030D-6E8A-4147-A177-3AD203B41FA5}">
                      <a16:colId xmlns:a16="http://schemas.microsoft.com/office/drawing/2014/main" val="3957035402"/>
                    </a:ext>
                  </a:extLst>
                </a:gridCol>
              </a:tblGrid>
              <a:tr h="260295"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Input features</a:t>
                      </a:r>
                      <a:endParaRPr lang="en-GB" sz="1200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Label</a:t>
                      </a:r>
                      <a:endParaRPr lang="en-GB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108797"/>
                  </a:ext>
                </a:extLst>
              </a:tr>
              <a:tr h="26029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surface</a:t>
                      </a:r>
                      <a:endParaRPr lang="en-GB" sz="12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kerberos</a:t>
                      </a:r>
                      <a:endParaRPr lang="en-GB" sz="12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book</a:t>
                      </a:r>
                      <a:endParaRPr lang="en-GB" sz="12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library</a:t>
                      </a:r>
                      <a:endParaRPr lang="en-GB" sz="12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4880738"/>
                  </a:ext>
                </a:extLst>
              </a:tr>
              <a:tr h="26029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  <a:endParaRPr lang="en-GB" sz="12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</a:t>
                      </a:r>
                      <a:endParaRPr lang="en-GB" sz="12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  <a:endParaRPr lang="en-GB" sz="12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</a:t>
                      </a:r>
                      <a:endParaRPr lang="en-GB" sz="12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B050"/>
                          </a:solidFill>
                        </a:rPr>
                        <a:t>✓</a:t>
                      </a:r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229908"/>
                  </a:ext>
                </a:extLst>
              </a:tr>
              <a:tr h="26029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  <a:endParaRPr lang="en-GB" sz="1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  <a:endParaRPr lang="en-GB" sz="1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</a:t>
                      </a:r>
                      <a:endParaRPr lang="en-GB" sz="1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</a:t>
                      </a:r>
                      <a:endParaRPr lang="en-GB" sz="12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✗</a:t>
                      </a:r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5478048"/>
                  </a:ext>
                </a:extLst>
              </a:tr>
              <a:tr h="26029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</a:t>
                      </a:r>
                      <a:endParaRPr lang="en-GB" sz="1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  <a:endParaRPr lang="en-GB" sz="1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</a:t>
                      </a:r>
                      <a:endParaRPr lang="en-GB" sz="1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  <a:endParaRPr lang="en-GB" sz="12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B050"/>
                          </a:solidFill>
                        </a:rPr>
                        <a:t>✓</a:t>
                      </a:r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5399958"/>
                  </a:ext>
                </a:extLst>
              </a:tr>
              <a:tr h="26029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</a:t>
                      </a:r>
                      <a:endParaRPr lang="en-GB" sz="1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</a:t>
                      </a:r>
                      <a:endParaRPr lang="en-GB" sz="1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  <a:endParaRPr lang="en-GB" sz="1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  <a:endParaRPr lang="en-GB" sz="12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✗</a:t>
                      </a:r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131586"/>
                  </a:ext>
                </a:extLst>
              </a:tr>
            </a:tbl>
          </a:graphicData>
        </a:graphic>
      </p:graphicFrame>
      <p:cxnSp>
        <p:nvCxnSpPr>
          <p:cNvPr id="56" name="Curved Connector 55"/>
          <p:cNvCxnSpPr>
            <a:stCxn id="5" idx="1"/>
          </p:cNvCxnSpPr>
          <p:nvPr/>
        </p:nvCxnSpPr>
        <p:spPr>
          <a:xfrm flipV="1">
            <a:off x="8814158" y="2958181"/>
            <a:ext cx="638482" cy="302453"/>
          </a:xfrm>
          <a:prstGeom prst="curvedConnector2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" name="Group 104"/>
          <p:cNvGrpSpPr/>
          <p:nvPr/>
        </p:nvGrpSpPr>
        <p:grpSpPr>
          <a:xfrm>
            <a:off x="9101454" y="3437285"/>
            <a:ext cx="2764792" cy="3107237"/>
            <a:chOff x="8590596" y="3110070"/>
            <a:chExt cx="2764792" cy="3107237"/>
          </a:xfrm>
        </p:grpSpPr>
        <p:sp>
          <p:nvSpPr>
            <p:cNvPr id="106" name="Rectangle 105"/>
            <p:cNvSpPr/>
            <p:nvPr/>
          </p:nvSpPr>
          <p:spPr>
            <a:xfrm>
              <a:off x="9290104" y="5933527"/>
              <a:ext cx="688428" cy="283780"/>
            </a:xfrm>
            <a:prstGeom prst="rect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library</a:t>
              </a:r>
              <a:endParaRPr kumimoji="0" lang="en-GB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9978532" y="5933527"/>
              <a:ext cx="688428" cy="283780"/>
            </a:xfrm>
            <a:prstGeom prst="rect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book</a:t>
              </a:r>
              <a:endParaRPr kumimoji="0" lang="en-GB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8601676" y="5933527"/>
              <a:ext cx="688428" cy="283780"/>
            </a:xfrm>
            <a:prstGeom prst="rect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surface</a:t>
              </a:r>
              <a:endParaRPr kumimoji="0" lang="en-GB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10666960" y="5933527"/>
              <a:ext cx="688428" cy="283780"/>
            </a:xfrm>
            <a:prstGeom prst="rect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kerberos</a:t>
              </a:r>
              <a:endParaRPr kumimoji="0" lang="en-GB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10" name="Straight Connector 109"/>
            <p:cNvCxnSpPr>
              <a:stCxn id="118" idx="4"/>
              <a:endCxn id="108" idx="0"/>
            </p:cNvCxnSpPr>
            <p:nvPr/>
          </p:nvCxnSpPr>
          <p:spPr>
            <a:xfrm flipH="1">
              <a:off x="8945890" y="4538973"/>
              <a:ext cx="199280" cy="1394554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>
              <a:stCxn id="121" idx="4"/>
              <a:endCxn id="107" idx="0"/>
            </p:cNvCxnSpPr>
            <p:nvPr/>
          </p:nvCxnSpPr>
          <p:spPr>
            <a:xfrm flipH="1">
              <a:off x="10322746" y="4538972"/>
              <a:ext cx="439255" cy="1394555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>
              <a:stCxn id="121" idx="4"/>
              <a:endCxn id="109" idx="0"/>
            </p:cNvCxnSpPr>
            <p:nvPr/>
          </p:nvCxnSpPr>
          <p:spPr>
            <a:xfrm>
              <a:off x="10762001" y="4538972"/>
              <a:ext cx="249173" cy="1394555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>
              <a:stCxn id="121" idx="4"/>
              <a:endCxn id="106" idx="0"/>
            </p:cNvCxnSpPr>
            <p:nvPr/>
          </p:nvCxnSpPr>
          <p:spPr>
            <a:xfrm flipH="1">
              <a:off x="9634318" y="4538972"/>
              <a:ext cx="1127683" cy="1394555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>
              <a:stCxn id="121" idx="4"/>
              <a:endCxn id="108" idx="0"/>
            </p:cNvCxnSpPr>
            <p:nvPr/>
          </p:nvCxnSpPr>
          <p:spPr>
            <a:xfrm flipH="1">
              <a:off x="8945890" y="4538972"/>
              <a:ext cx="1816111" cy="1394555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>
              <a:stCxn id="118" idx="4"/>
              <a:endCxn id="106" idx="0"/>
            </p:cNvCxnSpPr>
            <p:nvPr/>
          </p:nvCxnSpPr>
          <p:spPr>
            <a:xfrm>
              <a:off x="9145170" y="4538973"/>
              <a:ext cx="489148" cy="1394554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>
              <a:stCxn id="118" idx="4"/>
              <a:endCxn id="107" idx="0"/>
            </p:cNvCxnSpPr>
            <p:nvPr/>
          </p:nvCxnSpPr>
          <p:spPr>
            <a:xfrm>
              <a:off x="9145170" y="4538973"/>
              <a:ext cx="1177576" cy="1394554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>
              <a:stCxn id="118" idx="4"/>
              <a:endCxn id="109" idx="0"/>
            </p:cNvCxnSpPr>
            <p:nvPr/>
          </p:nvCxnSpPr>
          <p:spPr>
            <a:xfrm>
              <a:off x="9145170" y="4538973"/>
              <a:ext cx="1866004" cy="1394554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Oval 117"/>
            <p:cNvSpPr/>
            <p:nvPr/>
          </p:nvSpPr>
          <p:spPr>
            <a:xfrm>
              <a:off x="8946412" y="4141458"/>
              <a:ext cx="397515" cy="397515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19" name="Straight Connector 118"/>
            <p:cNvCxnSpPr/>
            <p:nvPr/>
          </p:nvCxnSpPr>
          <p:spPr>
            <a:xfrm>
              <a:off x="9013684" y="4395585"/>
              <a:ext cx="142523" cy="1"/>
            </a:xfrm>
            <a:prstGeom prst="line">
              <a:avLst/>
            </a:prstGeom>
            <a:solidFill>
              <a:srgbClr val="FFC000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V="1">
              <a:off x="9148512" y="4241276"/>
              <a:ext cx="120446" cy="158748"/>
            </a:xfrm>
            <a:prstGeom prst="line">
              <a:avLst/>
            </a:prstGeom>
            <a:solidFill>
              <a:srgbClr val="FFC000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1" name="Oval 120"/>
            <p:cNvSpPr/>
            <p:nvPr/>
          </p:nvSpPr>
          <p:spPr>
            <a:xfrm>
              <a:off x="10563243" y="4141457"/>
              <a:ext cx="397515" cy="397515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22" name="Straight Connector 121"/>
            <p:cNvCxnSpPr/>
            <p:nvPr/>
          </p:nvCxnSpPr>
          <p:spPr>
            <a:xfrm>
              <a:off x="10630515" y="4395584"/>
              <a:ext cx="142523" cy="1"/>
            </a:xfrm>
            <a:prstGeom prst="line">
              <a:avLst/>
            </a:prstGeom>
            <a:solidFill>
              <a:srgbClr val="FFC000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flipV="1">
              <a:off x="10765343" y="4241275"/>
              <a:ext cx="120446" cy="158748"/>
            </a:xfrm>
            <a:prstGeom prst="line">
              <a:avLst/>
            </a:prstGeom>
            <a:solidFill>
              <a:srgbClr val="FFC000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>
              <a:stCxn id="138" idx="3"/>
              <a:endCxn id="118" idx="0"/>
            </p:cNvCxnSpPr>
            <p:nvPr/>
          </p:nvCxnSpPr>
          <p:spPr>
            <a:xfrm flipH="1">
              <a:off x="9145170" y="3644844"/>
              <a:ext cx="696979" cy="496614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stCxn id="138" idx="5"/>
              <a:endCxn id="121" idx="0"/>
            </p:cNvCxnSpPr>
            <p:nvPr/>
          </p:nvCxnSpPr>
          <p:spPr>
            <a:xfrm>
              <a:off x="10123234" y="3644844"/>
              <a:ext cx="638767" cy="496613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9013684" y="4394707"/>
              <a:ext cx="142523" cy="1"/>
            </a:xfrm>
            <a:prstGeom prst="line">
              <a:avLst/>
            </a:prstGeom>
            <a:solidFill>
              <a:srgbClr val="FFC000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flipV="1">
              <a:off x="9148512" y="4240398"/>
              <a:ext cx="120446" cy="158748"/>
            </a:xfrm>
            <a:prstGeom prst="line">
              <a:avLst/>
            </a:prstGeom>
            <a:solidFill>
              <a:srgbClr val="FFC000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10630515" y="4394706"/>
              <a:ext cx="142523" cy="1"/>
            </a:xfrm>
            <a:prstGeom prst="line">
              <a:avLst/>
            </a:prstGeom>
            <a:solidFill>
              <a:srgbClr val="FFC000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V="1">
              <a:off x="10765343" y="4240397"/>
              <a:ext cx="120446" cy="158748"/>
            </a:xfrm>
            <a:prstGeom prst="line">
              <a:avLst/>
            </a:prstGeom>
            <a:solidFill>
              <a:srgbClr val="FFC000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0" name="TextBox 129"/>
            <p:cNvSpPr txBox="1"/>
            <p:nvPr/>
          </p:nvSpPr>
          <p:spPr>
            <a:xfrm flipH="1">
              <a:off x="8830056" y="4982334"/>
              <a:ext cx="46974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</a:rPr>
                <a:t>+0.5</a:t>
              </a:r>
              <a:endPara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 flipH="1">
              <a:off x="10711104" y="5417334"/>
              <a:ext cx="46974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</a:rPr>
                <a:t>+0.5</a:t>
              </a:r>
              <a:endPara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 flipH="1">
              <a:off x="9141380" y="5159589"/>
              <a:ext cx="33791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</a:rPr>
                <a:t>-1</a:t>
              </a:r>
              <a:endPara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 flipH="1">
              <a:off x="9507914" y="4694220"/>
              <a:ext cx="33791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</a:rPr>
                <a:t>-1</a:t>
              </a:r>
              <a:endPara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 flipH="1">
              <a:off x="10000852" y="4694220"/>
              <a:ext cx="33791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</a:rPr>
                <a:t>-1</a:t>
              </a:r>
              <a:endPara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 flipH="1">
              <a:off x="10305409" y="5011611"/>
              <a:ext cx="33791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</a:rPr>
                <a:t>-1</a:t>
              </a:r>
              <a:endPara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 flipH="1">
              <a:off x="9159240" y="3736321"/>
              <a:ext cx="33791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</a:rPr>
                <a:t>+1</a:t>
              </a:r>
              <a:endPara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 flipH="1">
              <a:off x="10315720" y="3677935"/>
              <a:ext cx="33791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</a:rPr>
                <a:t>+1</a:t>
              </a:r>
              <a:endPara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138" name="Oval 137"/>
            <p:cNvSpPr/>
            <p:nvPr/>
          </p:nvSpPr>
          <p:spPr>
            <a:xfrm>
              <a:off x="9783934" y="3305544"/>
              <a:ext cx="397515" cy="397515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39" name="Straight Connector 138"/>
            <p:cNvCxnSpPr/>
            <p:nvPr/>
          </p:nvCxnSpPr>
          <p:spPr>
            <a:xfrm>
              <a:off x="9851206" y="3559671"/>
              <a:ext cx="142523" cy="1"/>
            </a:xfrm>
            <a:prstGeom prst="line">
              <a:avLst/>
            </a:prstGeom>
            <a:solidFill>
              <a:srgbClr val="FFC000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 flipV="1">
              <a:off x="9986034" y="3405362"/>
              <a:ext cx="120446" cy="158748"/>
            </a:xfrm>
            <a:prstGeom prst="line">
              <a:avLst/>
            </a:prstGeom>
            <a:solidFill>
              <a:srgbClr val="FFC000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9851206" y="3558793"/>
              <a:ext cx="142523" cy="1"/>
            </a:xfrm>
            <a:prstGeom prst="line">
              <a:avLst/>
            </a:prstGeom>
            <a:solidFill>
              <a:srgbClr val="FFC000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 flipV="1">
              <a:off x="9986034" y="3404484"/>
              <a:ext cx="120446" cy="158748"/>
            </a:xfrm>
            <a:prstGeom prst="line">
              <a:avLst/>
            </a:prstGeom>
            <a:solidFill>
              <a:srgbClr val="FFC000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>
              <a:endCxn id="138" idx="0"/>
            </p:cNvCxnSpPr>
            <p:nvPr/>
          </p:nvCxnSpPr>
          <p:spPr>
            <a:xfrm>
              <a:off x="9982691" y="3110070"/>
              <a:ext cx="1" cy="195474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TextBox 143"/>
            <p:cNvSpPr txBox="1"/>
            <p:nvPr/>
          </p:nvSpPr>
          <p:spPr>
            <a:xfrm flipH="1">
              <a:off x="9587585" y="5522789"/>
              <a:ext cx="46974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</a:rPr>
                <a:t>+0.5</a:t>
              </a:r>
              <a:endPara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 flipH="1">
              <a:off x="9391403" y="5015283"/>
              <a:ext cx="46974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</a:rPr>
                <a:t>+0.5</a:t>
              </a:r>
              <a:endPara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 flipH="1">
              <a:off x="8590596" y="4188966"/>
              <a:ext cx="33791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</a:rPr>
                <a:t>H</a:t>
              </a:r>
              <a:r>
                <a:rPr kumimoji="0" lang="en-US" sz="1050" b="1" i="0" u="none" strike="noStrike" kern="0" cap="none" spc="0" normalizeH="0" baseline="-2500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</a:rPr>
                <a:t>1</a:t>
              </a:r>
              <a:endParaRPr kumimoji="0" lang="en-GB" sz="1050" b="1" i="0" u="none" strike="noStrike" kern="0" cap="none" spc="0" normalizeH="0" baseline="-2500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 flipH="1">
              <a:off x="10960758" y="4188966"/>
              <a:ext cx="33791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</a:rPr>
                <a:t>H</a:t>
              </a:r>
              <a:r>
                <a:rPr kumimoji="0" lang="en-US" sz="1050" b="1" i="0" u="none" strike="noStrike" kern="0" cap="none" spc="0" normalizeH="0" baseline="-2500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</a:rPr>
                <a:t>2</a:t>
              </a:r>
              <a:endParaRPr kumimoji="0" lang="en-GB" sz="1050" b="1" i="0" u="none" strike="noStrike" kern="0" cap="none" spc="0" normalizeH="0" baseline="-2500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48" name="TextBox 147"/>
          <p:cNvSpPr txBox="1"/>
          <p:nvPr/>
        </p:nvSpPr>
        <p:spPr>
          <a:xfrm flipH="1">
            <a:off x="5823617" y="4851732"/>
            <a:ext cx="3286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But let’s consider a tiny neural network with one hidden layer…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7" name="Title 219">
            <a:extLst>
              <a:ext uri="{FF2B5EF4-FFF2-40B4-BE49-F238E27FC236}">
                <a16:creationId xmlns:a16="http://schemas.microsoft.com/office/drawing/2014/main" id="{E752E719-D7A0-4A28-BB0F-43905A3BB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82599"/>
            <a:ext cx="4383853" cy="2159002"/>
          </a:xfrm>
        </p:spPr>
        <p:txBody>
          <a:bodyPr>
            <a:noAutofit/>
          </a:bodyPr>
          <a:lstStyle/>
          <a:p>
            <a:r>
              <a:rPr lang="en-US" sz="4000" dirty="0"/>
              <a:t>Visual motivation for hidden layers</a:t>
            </a:r>
            <a:endParaRPr lang="en-GB" sz="4000" dirty="0"/>
          </a:p>
        </p:txBody>
      </p:sp>
      <p:sp>
        <p:nvSpPr>
          <p:cNvPr id="58" name="Text Placeholder 1">
            <a:extLst>
              <a:ext uri="{FF2B5EF4-FFF2-40B4-BE49-F238E27FC236}">
                <a16:creationId xmlns:a16="http://schemas.microsoft.com/office/drawing/2014/main" id="{41D5793C-61FD-4517-9F92-AB36C114B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58181"/>
            <a:ext cx="4383853" cy="291080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Consider the following “toy” challenge for classifying tech queries: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/>
              <a:t>Vocab: {surface, </a:t>
            </a:r>
            <a:r>
              <a:rPr lang="en-US" dirty="0" err="1"/>
              <a:t>kerberos</a:t>
            </a:r>
            <a:r>
              <a:rPr lang="en-US" dirty="0"/>
              <a:t>, book, library}</a:t>
            </a:r>
          </a:p>
          <a:p>
            <a:pPr>
              <a:lnSpc>
                <a:spcPct val="100000"/>
              </a:lnSpc>
            </a:pPr>
            <a:r>
              <a:rPr lang="en-US" dirty="0"/>
              <a:t>Labels: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            “surface book”, “</a:t>
            </a:r>
            <a:r>
              <a:rPr lang="en-US" dirty="0" err="1"/>
              <a:t>kerberos</a:t>
            </a:r>
            <a:r>
              <a:rPr lang="en-US" dirty="0"/>
              <a:t> library” </a:t>
            </a:r>
            <a:r>
              <a:rPr lang="en-US" sz="2000" b="1" dirty="0">
                <a:solidFill>
                  <a:srgbClr val="00B050"/>
                </a:solidFill>
              </a:rPr>
              <a:t>✓</a:t>
            </a:r>
            <a:endParaRPr lang="en-US" b="1" dirty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            “</a:t>
            </a:r>
            <a:r>
              <a:rPr lang="en-US" dirty="0" err="1"/>
              <a:t>kerberos</a:t>
            </a:r>
            <a:r>
              <a:rPr lang="en-US" dirty="0"/>
              <a:t> surface”, “library book” </a:t>
            </a:r>
            <a:r>
              <a:rPr lang="en-US" sz="2000" b="1" dirty="0">
                <a:solidFill>
                  <a:srgbClr val="FF0000"/>
                </a:solidFill>
              </a:rPr>
              <a:t>✗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39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4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itle 219"/>
          <p:cNvSpPr>
            <a:spLocks noGrp="1"/>
          </p:cNvSpPr>
          <p:nvPr>
            <p:ph type="title"/>
          </p:nvPr>
        </p:nvSpPr>
        <p:spPr>
          <a:xfrm>
            <a:off x="839787" y="482599"/>
            <a:ext cx="4383853" cy="2159002"/>
          </a:xfrm>
        </p:spPr>
        <p:txBody>
          <a:bodyPr>
            <a:noAutofit/>
          </a:bodyPr>
          <a:lstStyle/>
          <a:p>
            <a:r>
              <a:rPr lang="en-US" sz="4000" dirty="0"/>
              <a:t>Visual motivation for hidden layers</a:t>
            </a:r>
            <a:endParaRPr lang="en-GB" sz="4000" dirty="0"/>
          </a:p>
        </p:txBody>
      </p:sp>
      <p:sp>
        <p:nvSpPr>
          <p:cNvPr id="51" name="TextBox 50"/>
          <p:cNvSpPr txBox="1"/>
          <p:nvPr/>
        </p:nvSpPr>
        <p:spPr>
          <a:xfrm flipH="1">
            <a:off x="6933217" y="863599"/>
            <a:ext cx="3286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Or more succinctly…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52" name="Content Placeholder 3"/>
          <p:cNvGraphicFramePr>
            <a:graphicFrameLocks/>
          </p:cNvGraphicFramePr>
          <p:nvPr/>
        </p:nvGraphicFramePr>
        <p:xfrm>
          <a:off x="5513386" y="1312261"/>
          <a:ext cx="6126162" cy="164592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{7E9639D4-E3E2-4D34-9284-5A2195B3D0D7}</a:tableStyleId>
              </a:tblPr>
              <a:tblGrid>
                <a:gridCol w="875166">
                  <a:extLst>
                    <a:ext uri="{9D8B030D-6E8A-4147-A177-3AD203B41FA5}">
                      <a16:colId xmlns:a16="http://schemas.microsoft.com/office/drawing/2014/main" val="4141558575"/>
                    </a:ext>
                  </a:extLst>
                </a:gridCol>
                <a:gridCol w="875166">
                  <a:extLst>
                    <a:ext uri="{9D8B030D-6E8A-4147-A177-3AD203B41FA5}">
                      <a16:colId xmlns:a16="http://schemas.microsoft.com/office/drawing/2014/main" val="1612761952"/>
                    </a:ext>
                  </a:extLst>
                </a:gridCol>
                <a:gridCol w="875166">
                  <a:extLst>
                    <a:ext uri="{9D8B030D-6E8A-4147-A177-3AD203B41FA5}">
                      <a16:colId xmlns:a16="http://schemas.microsoft.com/office/drawing/2014/main" val="3347973177"/>
                    </a:ext>
                  </a:extLst>
                </a:gridCol>
                <a:gridCol w="875166">
                  <a:extLst>
                    <a:ext uri="{9D8B030D-6E8A-4147-A177-3AD203B41FA5}">
                      <a16:colId xmlns:a16="http://schemas.microsoft.com/office/drawing/2014/main" val="1926100497"/>
                    </a:ext>
                  </a:extLst>
                </a:gridCol>
                <a:gridCol w="875166">
                  <a:extLst>
                    <a:ext uri="{9D8B030D-6E8A-4147-A177-3AD203B41FA5}">
                      <a16:colId xmlns:a16="http://schemas.microsoft.com/office/drawing/2014/main" val="3770003646"/>
                    </a:ext>
                  </a:extLst>
                </a:gridCol>
                <a:gridCol w="875166">
                  <a:extLst>
                    <a:ext uri="{9D8B030D-6E8A-4147-A177-3AD203B41FA5}">
                      <a16:colId xmlns:a16="http://schemas.microsoft.com/office/drawing/2014/main" val="4216041925"/>
                    </a:ext>
                  </a:extLst>
                </a:gridCol>
                <a:gridCol w="875166">
                  <a:extLst>
                    <a:ext uri="{9D8B030D-6E8A-4147-A177-3AD203B41FA5}">
                      <a16:colId xmlns:a16="http://schemas.microsoft.com/office/drawing/2014/main" val="3957035402"/>
                    </a:ext>
                  </a:extLst>
                </a:gridCol>
              </a:tblGrid>
              <a:tr h="260295"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Input features</a:t>
                      </a:r>
                      <a:endParaRPr lang="en-GB" sz="1200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Hidden layer</a:t>
                      </a:r>
                      <a:endParaRPr lang="en-GB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Label</a:t>
                      </a:r>
                      <a:endParaRPr lang="en-GB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108797"/>
                  </a:ext>
                </a:extLst>
              </a:tr>
              <a:tr h="26029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surface</a:t>
                      </a:r>
                      <a:endParaRPr lang="en-GB" sz="12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kerberos</a:t>
                      </a:r>
                      <a:endParaRPr lang="en-GB" sz="12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book</a:t>
                      </a:r>
                      <a:endParaRPr lang="en-GB" sz="12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library</a:t>
                      </a:r>
                      <a:endParaRPr lang="en-GB" sz="12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H</a:t>
                      </a:r>
                      <a:r>
                        <a:rPr lang="en-US" sz="1200" b="1" baseline="-25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</a:t>
                      </a:r>
                      <a:endParaRPr lang="en-GB" sz="1200" b="1" baseline="-25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H</a:t>
                      </a:r>
                      <a:r>
                        <a:rPr lang="en-US" sz="1200" b="1" baseline="-25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</a:t>
                      </a:r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4880738"/>
                  </a:ext>
                </a:extLst>
              </a:tr>
              <a:tr h="26029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  <a:endParaRPr lang="en-GB" sz="12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</a:t>
                      </a:r>
                      <a:endParaRPr lang="en-GB" sz="12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  <a:endParaRPr lang="en-GB" sz="12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</a:t>
                      </a:r>
                      <a:endParaRPr lang="en-GB" sz="12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</a:t>
                      </a:r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B050"/>
                          </a:solidFill>
                        </a:rPr>
                        <a:t>✓</a:t>
                      </a:r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229908"/>
                  </a:ext>
                </a:extLst>
              </a:tr>
              <a:tr h="26029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  <a:endParaRPr lang="en-GB" sz="1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  <a:endParaRPr lang="en-GB" sz="1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</a:t>
                      </a:r>
                      <a:endParaRPr lang="en-GB" sz="1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</a:t>
                      </a:r>
                      <a:endParaRPr lang="en-GB" sz="12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</a:t>
                      </a:r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</a:t>
                      </a:r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✗</a:t>
                      </a:r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5478048"/>
                  </a:ext>
                </a:extLst>
              </a:tr>
              <a:tr h="26029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</a:t>
                      </a:r>
                      <a:endParaRPr lang="en-GB" sz="1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  <a:endParaRPr lang="en-GB" sz="1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</a:t>
                      </a:r>
                      <a:endParaRPr lang="en-GB" sz="1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  <a:endParaRPr lang="en-GB" sz="12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</a:t>
                      </a:r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B050"/>
                          </a:solidFill>
                        </a:rPr>
                        <a:t>✓</a:t>
                      </a:r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5399958"/>
                  </a:ext>
                </a:extLst>
              </a:tr>
              <a:tr h="26029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</a:t>
                      </a:r>
                      <a:endParaRPr lang="en-GB" sz="1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</a:t>
                      </a:r>
                      <a:endParaRPr lang="en-GB" sz="1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  <a:endParaRPr lang="en-GB" sz="1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  <a:endParaRPr lang="en-GB" sz="12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</a:t>
                      </a:r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</a:t>
                      </a:r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✗</a:t>
                      </a:r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131586"/>
                  </a:ext>
                </a:extLst>
              </a:tr>
            </a:tbl>
          </a:graphicData>
        </a:graphic>
      </p:graphicFrame>
      <p:grpSp>
        <p:nvGrpSpPr>
          <p:cNvPr id="53" name="Group 52"/>
          <p:cNvGrpSpPr/>
          <p:nvPr/>
        </p:nvGrpSpPr>
        <p:grpSpPr>
          <a:xfrm>
            <a:off x="9101454" y="3437285"/>
            <a:ext cx="2764792" cy="3107237"/>
            <a:chOff x="8590596" y="3110070"/>
            <a:chExt cx="2764792" cy="3107237"/>
          </a:xfrm>
        </p:grpSpPr>
        <p:sp>
          <p:nvSpPr>
            <p:cNvPr id="54" name="Rectangle 53"/>
            <p:cNvSpPr/>
            <p:nvPr/>
          </p:nvSpPr>
          <p:spPr>
            <a:xfrm>
              <a:off x="9290104" y="5933527"/>
              <a:ext cx="688428" cy="283780"/>
            </a:xfrm>
            <a:prstGeom prst="rect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library</a:t>
              </a:r>
              <a:endParaRPr kumimoji="0" lang="en-GB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9978532" y="5933527"/>
              <a:ext cx="688428" cy="283780"/>
            </a:xfrm>
            <a:prstGeom prst="rect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book</a:t>
              </a:r>
              <a:endParaRPr kumimoji="0" lang="en-GB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8601676" y="5933527"/>
              <a:ext cx="688428" cy="283780"/>
            </a:xfrm>
            <a:prstGeom prst="rect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surface</a:t>
              </a:r>
              <a:endParaRPr kumimoji="0" lang="en-GB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0666960" y="5933527"/>
              <a:ext cx="688428" cy="283780"/>
            </a:xfrm>
            <a:prstGeom prst="rect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kerberos</a:t>
              </a:r>
              <a:endParaRPr kumimoji="0" lang="en-GB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61" name="Straight Connector 60"/>
            <p:cNvCxnSpPr>
              <a:stCxn id="69" idx="4"/>
              <a:endCxn id="57" idx="0"/>
            </p:cNvCxnSpPr>
            <p:nvPr/>
          </p:nvCxnSpPr>
          <p:spPr>
            <a:xfrm flipH="1">
              <a:off x="8945890" y="4538973"/>
              <a:ext cx="199280" cy="1394554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72" idx="4"/>
              <a:endCxn id="55" idx="0"/>
            </p:cNvCxnSpPr>
            <p:nvPr/>
          </p:nvCxnSpPr>
          <p:spPr>
            <a:xfrm flipH="1">
              <a:off x="10322746" y="4538972"/>
              <a:ext cx="439255" cy="1394555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72" idx="4"/>
              <a:endCxn id="58" idx="0"/>
            </p:cNvCxnSpPr>
            <p:nvPr/>
          </p:nvCxnSpPr>
          <p:spPr>
            <a:xfrm>
              <a:off x="10762001" y="4538972"/>
              <a:ext cx="249173" cy="1394555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72" idx="4"/>
              <a:endCxn id="54" idx="0"/>
            </p:cNvCxnSpPr>
            <p:nvPr/>
          </p:nvCxnSpPr>
          <p:spPr>
            <a:xfrm flipH="1">
              <a:off x="9634318" y="4538972"/>
              <a:ext cx="1127683" cy="1394555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72" idx="4"/>
              <a:endCxn id="57" idx="0"/>
            </p:cNvCxnSpPr>
            <p:nvPr/>
          </p:nvCxnSpPr>
          <p:spPr>
            <a:xfrm flipH="1">
              <a:off x="8945890" y="4538972"/>
              <a:ext cx="1816111" cy="1394555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69" idx="4"/>
              <a:endCxn id="54" idx="0"/>
            </p:cNvCxnSpPr>
            <p:nvPr/>
          </p:nvCxnSpPr>
          <p:spPr>
            <a:xfrm>
              <a:off x="9145170" y="4538973"/>
              <a:ext cx="489148" cy="1394554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69" idx="4"/>
              <a:endCxn id="55" idx="0"/>
            </p:cNvCxnSpPr>
            <p:nvPr/>
          </p:nvCxnSpPr>
          <p:spPr>
            <a:xfrm>
              <a:off x="9145170" y="4538973"/>
              <a:ext cx="1177576" cy="1394554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stCxn id="69" idx="4"/>
              <a:endCxn id="58" idx="0"/>
            </p:cNvCxnSpPr>
            <p:nvPr/>
          </p:nvCxnSpPr>
          <p:spPr>
            <a:xfrm>
              <a:off x="9145170" y="4538973"/>
              <a:ext cx="1866004" cy="1394554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68"/>
            <p:cNvSpPr/>
            <p:nvPr/>
          </p:nvSpPr>
          <p:spPr>
            <a:xfrm>
              <a:off x="8946412" y="4141458"/>
              <a:ext cx="397515" cy="397515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70" name="Straight Connector 69"/>
            <p:cNvCxnSpPr/>
            <p:nvPr/>
          </p:nvCxnSpPr>
          <p:spPr>
            <a:xfrm>
              <a:off x="9013684" y="4395585"/>
              <a:ext cx="142523" cy="1"/>
            </a:xfrm>
            <a:prstGeom prst="line">
              <a:avLst/>
            </a:prstGeom>
            <a:solidFill>
              <a:srgbClr val="FFC000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9148512" y="4241276"/>
              <a:ext cx="120446" cy="158748"/>
            </a:xfrm>
            <a:prstGeom prst="line">
              <a:avLst/>
            </a:prstGeom>
            <a:solidFill>
              <a:srgbClr val="FFC000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2" name="Oval 71"/>
            <p:cNvSpPr/>
            <p:nvPr/>
          </p:nvSpPr>
          <p:spPr>
            <a:xfrm>
              <a:off x="10563243" y="4141457"/>
              <a:ext cx="397515" cy="397515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73" name="Straight Connector 72"/>
            <p:cNvCxnSpPr/>
            <p:nvPr/>
          </p:nvCxnSpPr>
          <p:spPr>
            <a:xfrm>
              <a:off x="10630515" y="4395584"/>
              <a:ext cx="142523" cy="1"/>
            </a:xfrm>
            <a:prstGeom prst="line">
              <a:avLst/>
            </a:prstGeom>
            <a:solidFill>
              <a:srgbClr val="FFC000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V="1">
              <a:off x="10765343" y="4241275"/>
              <a:ext cx="120446" cy="158748"/>
            </a:xfrm>
            <a:prstGeom prst="line">
              <a:avLst/>
            </a:prstGeom>
            <a:solidFill>
              <a:srgbClr val="FFC000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stCxn id="89" idx="3"/>
              <a:endCxn id="69" idx="0"/>
            </p:cNvCxnSpPr>
            <p:nvPr/>
          </p:nvCxnSpPr>
          <p:spPr>
            <a:xfrm flipH="1">
              <a:off x="9145170" y="3644844"/>
              <a:ext cx="696979" cy="496614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stCxn id="89" idx="5"/>
              <a:endCxn id="72" idx="0"/>
            </p:cNvCxnSpPr>
            <p:nvPr/>
          </p:nvCxnSpPr>
          <p:spPr>
            <a:xfrm>
              <a:off x="10123234" y="3644844"/>
              <a:ext cx="638767" cy="496613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9013684" y="4394707"/>
              <a:ext cx="142523" cy="1"/>
            </a:xfrm>
            <a:prstGeom prst="line">
              <a:avLst/>
            </a:prstGeom>
            <a:solidFill>
              <a:srgbClr val="FFC000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V="1">
              <a:off x="9148512" y="4240398"/>
              <a:ext cx="120446" cy="158748"/>
            </a:xfrm>
            <a:prstGeom prst="line">
              <a:avLst/>
            </a:prstGeom>
            <a:solidFill>
              <a:srgbClr val="FFC000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10630515" y="4394706"/>
              <a:ext cx="142523" cy="1"/>
            </a:xfrm>
            <a:prstGeom prst="line">
              <a:avLst/>
            </a:prstGeom>
            <a:solidFill>
              <a:srgbClr val="FFC000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V="1">
              <a:off x="10765343" y="4240397"/>
              <a:ext cx="120446" cy="158748"/>
            </a:xfrm>
            <a:prstGeom prst="line">
              <a:avLst/>
            </a:prstGeom>
            <a:solidFill>
              <a:srgbClr val="FFC000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 flipH="1">
              <a:off x="8830056" y="4982334"/>
              <a:ext cx="46974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</a:rPr>
                <a:t>+0.5</a:t>
              </a:r>
              <a:endPara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 flipH="1">
              <a:off x="10711104" y="5417334"/>
              <a:ext cx="46974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</a:rPr>
                <a:t>+0.5</a:t>
              </a:r>
              <a:endPara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 flipH="1">
              <a:off x="9141380" y="5159589"/>
              <a:ext cx="33791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</a:rPr>
                <a:t>-1</a:t>
              </a:r>
              <a:endPara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 flipH="1">
              <a:off x="9507914" y="4694220"/>
              <a:ext cx="33791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</a:rPr>
                <a:t>-1</a:t>
              </a:r>
              <a:endPara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 flipH="1">
              <a:off x="10000852" y="4694220"/>
              <a:ext cx="33791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</a:rPr>
                <a:t>-1</a:t>
              </a:r>
              <a:endPara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 flipH="1">
              <a:off x="10305409" y="5011611"/>
              <a:ext cx="33791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</a:rPr>
                <a:t>-1</a:t>
              </a:r>
              <a:endPara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 flipH="1">
              <a:off x="9159240" y="3736321"/>
              <a:ext cx="33791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</a:rPr>
                <a:t>+1</a:t>
              </a:r>
              <a:endPara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 flipH="1">
              <a:off x="10315720" y="3677935"/>
              <a:ext cx="33791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</a:rPr>
                <a:t>+1</a:t>
              </a:r>
              <a:endPara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9783934" y="3305544"/>
              <a:ext cx="397515" cy="397515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>
              <a:off x="9851206" y="3559671"/>
              <a:ext cx="142523" cy="1"/>
            </a:xfrm>
            <a:prstGeom prst="line">
              <a:avLst/>
            </a:prstGeom>
            <a:solidFill>
              <a:srgbClr val="FFC000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flipV="1">
              <a:off x="9986034" y="3405362"/>
              <a:ext cx="120446" cy="158748"/>
            </a:xfrm>
            <a:prstGeom prst="line">
              <a:avLst/>
            </a:prstGeom>
            <a:solidFill>
              <a:srgbClr val="FFC000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9851206" y="3558793"/>
              <a:ext cx="142523" cy="1"/>
            </a:xfrm>
            <a:prstGeom prst="line">
              <a:avLst/>
            </a:prstGeom>
            <a:solidFill>
              <a:srgbClr val="FFC000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V="1">
              <a:off x="9986034" y="3404484"/>
              <a:ext cx="120446" cy="158748"/>
            </a:xfrm>
            <a:prstGeom prst="line">
              <a:avLst/>
            </a:prstGeom>
            <a:solidFill>
              <a:srgbClr val="FFC000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>
              <a:endCxn id="89" idx="0"/>
            </p:cNvCxnSpPr>
            <p:nvPr/>
          </p:nvCxnSpPr>
          <p:spPr>
            <a:xfrm>
              <a:off x="9982691" y="3110070"/>
              <a:ext cx="1" cy="195474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/>
          </p:nvSpPr>
          <p:spPr>
            <a:xfrm flipH="1">
              <a:off x="9587585" y="5522789"/>
              <a:ext cx="46974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</a:rPr>
                <a:t>+0.5</a:t>
              </a:r>
              <a:endPara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 flipH="1">
              <a:off x="9391403" y="5015283"/>
              <a:ext cx="46974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</a:rPr>
                <a:t>+0.5</a:t>
              </a:r>
              <a:endPara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 flipH="1">
              <a:off x="8590596" y="4188966"/>
              <a:ext cx="33791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</a:rPr>
                <a:t>H</a:t>
              </a:r>
              <a:r>
                <a:rPr kumimoji="0" lang="en-US" sz="1050" b="1" i="0" u="none" strike="noStrike" kern="0" cap="none" spc="0" normalizeH="0" baseline="-2500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</a:rPr>
                <a:t>1</a:t>
              </a:r>
              <a:endParaRPr kumimoji="0" lang="en-GB" sz="1050" b="1" i="0" u="none" strike="noStrike" kern="0" cap="none" spc="0" normalizeH="0" baseline="-2500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 flipH="1">
              <a:off x="10960758" y="4188966"/>
              <a:ext cx="33791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</a:rPr>
                <a:t>H</a:t>
              </a:r>
              <a:r>
                <a:rPr kumimoji="0" lang="en-US" sz="1050" b="1" i="0" u="none" strike="noStrike" kern="0" cap="none" spc="0" normalizeH="0" baseline="-2500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</a:rPr>
                <a:t>2</a:t>
              </a:r>
              <a:endParaRPr kumimoji="0" lang="en-GB" sz="1050" b="1" i="0" u="none" strike="noStrike" kern="0" cap="none" spc="0" normalizeH="0" baseline="-2500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1" name="TextBox 100"/>
          <p:cNvSpPr txBox="1"/>
          <p:nvPr/>
        </p:nvSpPr>
        <p:spPr>
          <a:xfrm flipH="1">
            <a:off x="5823617" y="4851732"/>
            <a:ext cx="3286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But let’s consider a tiny neural network with one hidden layer…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9" name="TextBox 58"/>
          <p:cNvSpPr txBox="1"/>
          <p:nvPr/>
        </p:nvSpPr>
        <p:spPr>
          <a:xfrm flipH="1">
            <a:off x="5513386" y="3091357"/>
            <a:ext cx="3300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can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separate using a linear model!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60" name="Curved Connector 59"/>
          <p:cNvCxnSpPr>
            <a:stCxn id="59" idx="1"/>
          </p:cNvCxnSpPr>
          <p:nvPr/>
        </p:nvCxnSpPr>
        <p:spPr>
          <a:xfrm flipV="1">
            <a:off x="8814158" y="2958181"/>
            <a:ext cx="638482" cy="302453"/>
          </a:xfrm>
          <a:prstGeom prst="curvedConnector2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 Placeholder 1"/>
          <p:cNvSpPr>
            <a:spLocks noGrp="1"/>
          </p:cNvSpPr>
          <p:nvPr>
            <p:ph type="body" sz="half" idx="2"/>
          </p:nvPr>
        </p:nvSpPr>
        <p:spPr>
          <a:xfrm>
            <a:off x="839788" y="2958181"/>
            <a:ext cx="4383853" cy="291080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Consider the following “toy” challenge for classifying tech queries: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/>
              <a:t>Vocab: {surface, </a:t>
            </a:r>
            <a:r>
              <a:rPr lang="en-US" dirty="0" err="1"/>
              <a:t>kerberos</a:t>
            </a:r>
            <a:r>
              <a:rPr lang="en-US" dirty="0"/>
              <a:t>, book, library}</a:t>
            </a:r>
          </a:p>
          <a:p>
            <a:pPr>
              <a:lnSpc>
                <a:spcPct val="100000"/>
              </a:lnSpc>
            </a:pPr>
            <a:r>
              <a:rPr lang="en-US" dirty="0"/>
              <a:t>Labels: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            “surface book”, “</a:t>
            </a:r>
            <a:r>
              <a:rPr lang="en-US" dirty="0" err="1"/>
              <a:t>kerberos</a:t>
            </a:r>
            <a:r>
              <a:rPr lang="en-US" dirty="0"/>
              <a:t> library” </a:t>
            </a:r>
            <a:r>
              <a:rPr lang="en-US" sz="2000" b="1" dirty="0">
                <a:solidFill>
                  <a:srgbClr val="00B050"/>
                </a:solidFill>
              </a:rPr>
              <a:t>✓</a:t>
            </a:r>
            <a:endParaRPr lang="en-US" b="1" dirty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            “</a:t>
            </a:r>
            <a:r>
              <a:rPr lang="en-US" dirty="0" err="1"/>
              <a:t>kerberos</a:t>
            </a:r>
            <a:r>
              <a:rPr lang="en-US" dirty="0"/>
              <a:t> surface”, “library book” </a:t>
            </a:r>
            <a:r>
              <a:rPr lang="en-US" sz="2000" b="1" dirty="0">
                <a:solidFill>
                  <a:srgbClr val="FF0000"/>
                </a:solidFill>
              </a:rPr>
              <a:t>✗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28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Why adding depth helps</a:t>
            </a:r>
            <a:endParaRPr lang="en-GB" sz="4800" dirty="0"/>
          </a:p>
        </p:txBody>
      </p:sp>
      <p:sp>
        <p:nvSpPr>
          <p:cNvPr id="15" name="TextBox 14"/>
          <p:cNvSpPr txBox="1"/>
          <p:nvPr/>
        </p:nvSpPr>
        <p:spPr>
          <a:xfrm>
            <a:off x="4951304" y="6385035"/>
            <a:ext cx="2289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4"/>
              </a:rPr>
              <a:t>http://playground.tensorflow.org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1" name="Bhaskar Mitra - Monday, January 30, 2017 11.24.17 A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000" end="193340.7709"/>
                </p14:media>
              </p:ext>
            </p:extLst>
          </p:nvPr>
        </p:nvPicPr>
        <p:blipFill rotWithShape="1">
          <a:blip r:embed="rId5"/>
          <a:srcRect l="16928" t="29690" r="18766" b="322"/>
          <a:stretch>
            <a:fillRect/>
          </a:stretch>
        </p:blipFill>
        <p:spPr>
          <a:xfrm>
            <a:off x="838200" y="2415090"/>
            <a:ext cx="5181600" cy="31724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Bhaskar Mitra - Monday, January 30, 2017 11.24.17 A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4000" end="114340.7709"/>
                </p14:media>
              </p:ext>
            </p:extLst>
          </p:nvPr>
        </p:nvPicPr>
        <p:blipFill rotWithShape="1">
          <a:blip r:embed="rId6"/>
          <a:srcRect l="16928" t="29690" r="18766" b="322"/>
          <a:stretch>
            <a:fillRect/>
          </a:stretch>
        </p:blipFill>
        <p:spPr>
          <a:xfrm>
            <a:off x="6172200" y="2415090"/>
            <a:ext cx="5181600" cy="31724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358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ottery-ticket-hypothesis-720p">
            <a:hlinkClick r:id="" action="ppaction://media"/>
            <a:extLst>
              <a:ext uri="{FF2B5EF4-FFF2-40B4-BE49-F238E27FC236}">
                <a16:creationId xmlns:a16="http://schemas.microsoft.com/office/drawing/2014/main" id="{4600BA48-115A-465B-991C-6BC61B87E3C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3566" y="988998"/>
            <a:ext cx="5891213" cy="3313807"/>
          </a:xfrm>
          <a:ln>
            <a:solidFill>
              <a:schemeClr val="bg1">
                <a:lumMod val="85000"/>
              </a:schemeClr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F6F896C-F380-4AC5-BAE9-A4893B076130}"/>
              </a:ext>
            </a:extLst>
          </p:cNvPr>
          <p:cNvGrpSpPr/>
          <p:nvPr/>
        </p:nvGrpSpPr>
        <p:grpSpPr>
          <a:xfrm>
            <a:off x="500200" y="4632173"/>
            <a:ext cx="6877947" cy="1537686"/>
            <a:chOff x="1017444" y="5230601"/>
            <a:chExt cx="6877947" cy="153768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104B0CF-8548-4CBE-9755-41AEA8BE4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7444" y="5230601"/>
              <a:ext cx="6877947" cy="60516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8A162B4-E758-401F-91CC-13F636D5D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7444" y="5967912"/>
              <a:ext cx="6877947" cy="800375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403E0F1-34E1-461B-BAE8-6E0ED47061C1}"/>
              </a:ext>
            </a:extLst>
          </p:cNvPr>
          <p:cNvSpPr/>
          <p:nvPr/>
        </p:nvSpPr>
        <p:spPr>
          <a:xfrm>
            <a:off x="482162" y="6366005"/>
            <a:ext cx="112276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US" sz="1200" dirty="0"/>
              <a:t>Jonathan </a:t>
            </a:r>
            <a:r>
              <a:rPr lang="en-US" sz="1200" dirty="0" err="1"/>
              <a:t>Frankle</a:t>
            </a:r>
            <a:r>
              <a:rPr lang="en-US" sz="1200" dirty="0"/>
              <a:t> and Michael </a:t>
            </a:r>
            <a:r>
              <a:rPr lang="en-US" sz="1200" dirty="0" err="1"/>
              <a:t>Carbin</a:t>
            </a:r>
            <a:r>
              <a:rPr lang="en-US" sz="1200" dirty="0"/>
              <a:t>. </a:t>
            </a:r>
            <a:r>
              <a:rPr lang="en-US" sz="1200" dirty="0">
                <a:hlinkClick r:id="rId7"/>
              </a:rPr>
              <a:t>The lottery ticket hypothesis: Finding sparse, trainable neural networks</a:t>
            </a:r>
            <a:r>
              <a:rPr lang="en-US" sz="1200" dirty="0"/>
              <a:t>. In ICLR, 2019.</a:t>
            </a:r>
          </a:p>
          <a:p>
            <a:pPr lvl="0" algn="ctr" defTabSz="914400">
              <a:defRPr/>
            </a:pPr>
            <a:r>
              <a:rPr lang="en-GB" sz="1200" kern="0" dirty="0">
                <a:solidFill>
                  <a:prstClr val="black"/>
                </a:solidFill>
              </a:rPr>
              <a:t>Vivek Ramanujan, Mitchell </a:t>
            </a:r>
            <a:r>
              <a:rPr lang="en-GB" sz="1200" kern="0" dirty="0" err="1">
                <a:solidFill>
                  <a:prstClr val="black"/>
                </a:solidFill>
              </a:rPr>
              <a:t>Wortsman</a:t>
            </a:r>
            <a:r>
              <a:rPr lang="en-GB" sz="1200" kern="0" dirty="0">
                <a:solidFill>
                  <a:prstClr val="black"/>
                </a:solidFill>
              </a:rPr>
              <a:t>, Aniruddha </a:t>
            </a:r>
            <a:r>
              <a:rPr lang="en-GB" sz="1200" kern="0" dirty="0" err="1">
                <a:solidFill>
                  <a:prstClr val="black"/>
                </a:solidFill>
              </a:rPr>
              <a:t>Kembhavi</a:t>
            </a:r>
            <a:r>
              <a:rPr lang="en-GB" sz="1200" kern="0" dirty="0">
                <a:solidFill>
                  <a:prstClr val="black"/>
                </a:solidFill>
              </a:rPr>
              <a:t>, Ali Farhadi, and Mohammad </a:t>
            </a:r>
            <a:r>
              <a:rPr lang="en-GB" sz="1200" kern="0" dirty="0" err="1">
                <a:solidFill>
                  <a:prstClr val="black"/>
                </a:solidFill>
              </a:rPr>
              <a:t>Rastegari</a:t>
            </a:r>
            <a:r>
              <a:rPr lang="en-GB" sz="1200" kern="0" dirty="0">
                <a:solidFill>
                  <a:prstClr val="black"/>
                </a:solidFill>
              </a:rPr>
              <a:t>. </a:t>
            </a:r>
            <a:r>
              <a:rPr lang="en-GB" sz="1200" kern="0" dirty="0">
                <a:solidFill>
                  <a:prstClr val="black"/>
                </a:solidFill>
                <a:hlinkClick r:id="rId8"/>
              </a:rPr>
              <a:t>What's Hidden in a Randomly Weighted Neural Network?</a:t>
            </a:r>
            <a:r>
              <a:rPr lang="en-GB" sz="1200" kern="0" dirty="0">
                <a:solidFill>
                  <a:prstClr val="black"/>
                </a:solidFill>
              </a:rPr>
              <a:t> In ArXiv, 2019.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9070523-4126-4B98-B96F-529CAEE97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128" y="988998"/>
            <a:ext cx="4181710" cy="1940912"/>
          </a:xfrm>
        </p:spPr>
        <p:txBody>
          <a:bodyPr>
            <a:normAutofit/>
          </a:bodyPr>
          <a:lstStyle/>
          <a:p>
            <a:r>
              <a:rPr lang="en-US" sz="3600" dirty="0"/>
              <a:t>The lottery ticket hypothesis</a:t>
            </a:r>
            <a:endParaRPr lang="en-CA" sz="3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F42302-FEE0-4A03-B263-172E0E6945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2530" y="4147184"/>
            <a:ext cx="4017308" cy="199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4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52C258E-0A9F-41A8-A4DB-5F4FBF8FE5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1912" y="1174442"/>
            <a:ext cx="7202079" cy="3960509"/>
          </a:xfrm>
        </p:spPr>
        <p:txBody>
          <a:bodyPr anchor="ctr">
            <a:normAutofit fontScale="92500" lnSpcReduction="10000"/>
          </a:bodyPr>
          <a:lstStyle/>
          <a:p>
            <a:pPr algn="ctr"/>
            <a:r>
              <a:rPr lang="en-US" sz="18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Segoe WP" panose="020B0502040204020203" pitchFamily="34" charset="0"/>
                <a:cs typeface="Segoe WP" panose="020B0502040204020203" pitchFamily="34" charset="0"/>
              </a:rPr>
              <a:t>Download the slides:</a:t>
            </a:r>
          </a:p>
          <a:p>
            <a:pPr algn="ctr">
              <a:spcBef>
                <a:spcPts val="600"/>
              </a:spcBef>
            </a:pPr>
            <a:r>
              <a:rPr lang="en-US" sz="18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Segoe WP" panose="020B0502040204020203" pitchFamily="34" charset="0"/>
                <a:cs typeface="Segoe WP" panose="020B0502040204020203" pitchFamily="34" charset="0"/>
                <a:hlinkClick r:id="rId2"/>
              </a:rPr>
              <a:t>http://bit.ly/ltr-nn-afirm2020</a:t>
            </a:r>
            <a:endParaRPr lang="en-US" sz="1800" kern="0" dirty="0">
              <a:solidFill>
                <a:schemeClr val="tx1">
                  <a:lumMod val="65000"/>
                  <a:lumOff val="35000"/>
                </a:schemeClr>
              </a:solidFill>
              <a:latin typeface="Segoe WP" panose="020B0502040204020203" pitchFamily="34" charset="0"/>
              <a:cs typeface="Segoe WP" panose="020B0502040204020203" pitchFamily="34" charset="0"/>
            </a:endParaRPr>
          </a:p>
          <a:p>
            <a:pPr algn="ctr">
              <a:spcBef>
                <a:spcPts val="3000"/>
              </a:spcBef>
            </a:pPr>
            <a:r>
              <a:rPr lang="en-US" sz="18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Segoe WP" panose="020B0502040204020203" pitchFamily="34" charset="0"/>
                <a:cs typeface="Segoe WP" panose="020B0502040204020203" pitchFamily="34" charset="0"/>
              </a:rPr>
              <a:t>Download the free book:</a:t>
            </a:r>
          </a:p>
          <a:p>
            <a:pPr algn="ctr">
              <a:spcBef>
                <a:spcPts val="600"/>
              </a:spcBef>
            </a:pPr>
            <a:r>
              <a:rPr lang="en-US" sz="18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Segoe WP" panose="020B0502040204020203" pitchFamily="34" charset="0"/>
                <a:cs typeface="Segoe WP" panose="020B0502040204020203" pitchFamily="34" charset="0"/>
                <a:hlinkClick r:id="rId3"/>
              </a:rPr>
              <a:t>http://bit.ly/neuralir-intro</a:t>
            </a:r>
            <a:endParaRPr lang="en-US" sz="1800" kern="0" dirty="0">
              <a:solidFill>
                <a:schemeClr val="tx1">
                  <a:lumMod val="65000"/>
                  <a:lumOff val="35000"/>
                </a:schemeClr>
              </a:solidFill>
              <a:latin typeface="Segoe WP" panose="020B0502040204020203" pitchFamily="34" charset="0"/>
              <a:cs typeface="Segoe WP" panose="020B0502040204020203" pitchFamily="34" charset="0"/>
            </a:endParaRPr>
          </a:p>
          <a:p>
            <a:pPr algn="ctr">
              <a:spcBef>
                <a:spcPts val="3000"/>
              </a:spcBef>
            </a:pPr>
            <a:r>
              <a:rPr lang="en-US" sz="18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Segoe WP" panose="020B0502040204020203" pitchFamily="34" charset="0"/>
                <a:cs typeface="Segoe WP" panose="020B0502040204020203" pitchFamily="34" charset="0"/>
              </a:rPr>
              <a:t>Download the lab exercises:</a:t>
            </a:r>
          </a:p>
          <a:p>
            <a:pPr algn="ctr">
              <a:spcBef>
                <a:spcPts val="600"/>
              </a:spcBef>
            </a:pPr>
            <a:r>
              <a:rPr lang="en-US" sz="18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Segoe WP" panose="020B0502040204020203" pitchFamily="34" charset="0"/>
                <a:cs typeface="Segoe WP" panose="020B0502040204020203" pitchFamily="34" charset="0"/>
                <a:hlinkClick r:id="rId4"/>
              </a:rPr>
              <a:t>https://github.com/spacemanidol/AFIRMDeepLearning2020</a:t>
            </a:r>
            <a:endParaRPr lang="en-US" sz="1800" kern="0" dirty="0">
              <a:solidFill>
                <a:schemeClr val="tx1">
                  <a:lumMod val="65000"/>
                  <a:lumOff val="35000"/>
                </a:schemeClr>
              </a:solidFill>
              <a:latin typeface="Segoe WP" panose="020B0502040204020203" pitchFamily="34" charset="0"/>
              <a:cs typeface="Segoe WP" panose="020B0502040204020203" pitchFamily="34" charset="0"/>
            </a:endParaRPr>
          </a:p>
          <a:p>
            <a:pPr algn="ctr">
              <a:spcBef>
                <a:spcPts val="3000"/>
              </a:spcBef>
            </a:pPr>
            <a:r>
              <a:rPr lang="en-US" sz="18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Segoe WP" panose="020B0502040204020203" pitchFamily="34" charset="0"/>
                <a:cs typeface="Segoe WP" panose="020B0502040204020203" pitchFamily="34" charset="0"/>
              </a:rPr>
              <a:t>Download TREC Deep Learning Track data:</a:t>
            </a:r>
          </a:p>
          <a:p>
            <a:pPr algn="ctr">
              <a:spcBef>
                <a:spcPts val="600"/>
              </a:spcBef>
            </a:pPr>
            <a:r>
              <a:rPr lang="en-US" sz="18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Segoe WP" panose="020B0502040204020203" pitchFamily="34" charset="0"/>
                <a:cs typeface="Segoe WP" panose="020B0502040204020203" pitchFamily="34" charset="0"/>
                <a:hlinkClick r:id="rId5"/>
              </a:rPr>
              <a:t>https://microsoft.github.io/TREC-2019-Deep-Learning/</a:t>
            </a:r>
            <a:endParaRPr lang="en-US" sz="1800" kern="0" dirty="0">
              <a:solidFill>
                <a:schemeClr val="tx1">
                  <a:lumMod val="65000"/>
                  <a:lumOff val="35000"/>
                </a:schemeClr>
              </a:solidFill>
              <a:latin typeface="Segoe WP" panose="020B0502040204020203" pitchFamily="34" charset="0"/>
              <a:cs typeface="Segoe WP" panose="020B0502040204020203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8603120-AE74-471F-894A-71ADFAD14078}"/>
              </a:ext>
            </a:extLst>
          </p:cNvPr>
          <p:cNvSpPr txBox="1">
            <a:spLocks/>
          </p:cNvSpPr>
          <p:nvPr/>
        </p:nvSpPr>
        <p:spPr>
          <a:xfrm>
            <a:off x="0" y="5414964"/>
            <a:ext cx="6528062" cy="102096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GB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4" name="Picture 2" descr="https://images-na.ssl-images-amazon.com/images/I/31-%2Buvel9pL._SX331_BO1,204,203,200_.jpg">
            <a:extLst>
              <a:ext uri="{FF2B5EF4-FFF2-40B4-BE49-F238E27FC236}">
                <a16:creationId xmlns:a16="http://schemas.microsoft.com/office/drawing/2014/main" id="{A69BAFAE-689D-4724-9236-96EF3D3D2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537" y="1174442"/>
            <a:ext cx="2642985" cy="3960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243400-1793-40E1-93B2-19BD9E8266D9}"/>
              </a:ext>
            </a:extLst>
          </p:cNvPr>
          <p:cNvSpPr txBox="1"/>
          <p:nvPr/>
        </p:nvSpPr>
        <p:spPr>
          <a:xfrm>
            <a:off x="183823" y="5420268"/>
            <a:ext cx="62452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dirty="0">
                <a:solidFill>
                  <a:schemeClr val="bg1"/>
                </a:solidFill>
              </a:rPr>
              <a:t>RESOURCES</a:t>
            </a:r>
            <a:endParaRPr lang="en-CA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262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F9327-E544-48B2-BD62-432931A9F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798" y="1057375"/>
            <a:ext cx="5403575" cy="1639884"/>
          </a:xfrm>
        </p:spPr>
        <p:txBody>
          <a:bodyPr>
            <a:normAutofit/>
          </a:bodyPr>
          <a:lstStyle/>
          <a:p>
            <a:r>
              <a:rPr lang="en-US" sz="4400" dirty="0"/>
              <a:t>Bias-Variance trade-off</a:t>
            </a:r>
            <a:endParaRPr lang="en-CA" sz="4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0D52657-81DC-4007-B16C-AAB80850E0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374" y="1318002"/>
            <a:ext cx="5767982" cy="519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2CD01A-E8E1-4F27-A751-E3714D36A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98" y="3022330"/>
            <a:ext cx="4852028" cy="34947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D2D6D8-714B-4B84-827C-3B809D6DACF1}"/>
              </a:ext>
            </a:extLst>
          </p:cNvPr>
          <p:cNvSpPr txBox="1"/>
          <p:nvPr/>
        </p:nvSpPr>
        <p:spPr>
          <a:xfrm>
            <a:off x="3166809" y="6559425"/>
            <a:ext cx="5858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400">
              <a:defRPr/>
            </a:pPr>
            <a:r>
              <a:rPr lang="en-CA" sz="1200" dirty="0">
                <a:hlinkClick r:id="rId4"/>
              </a:rPr>
              <a:t>https://medium.com/@akgone38/what-the-heck-bias-variance-tradeoff-is-fe4681c0e71b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116897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64BEFFE-6B87-4D46-A601-3FE90346DA97}"/>
              </a:ext>
            </a:extLst>
          </p:cNvPr>
          <p:cNvSpPr txBox="1"/>
          <p:nvPr/>
        </p:nvSpPr>
        <p:spPr>
          <a:xfrm>
            <a:off x="270933" y="922427"/>
            <a:ext cx="4536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x = 20 samples in range [0-10)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60C8F6B9-EB93-429B-B9D9-908946420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1550417"/>
            <a:ext cx="11997267" cy="923330"/>
          </a:xfrm>
          <a:prstGeom prst="rect">
            <a:avLst/>
          </a:prstGeom>
          <a:solidFill>
            <a:srgbClr val="25252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D4D4D4"/>
                </a:solidFill>
                <a:effectLst/>
                <a:latin typeface="Arial Unicode MS"/>
              </a:rPr>
              <a:t>array([0.90958323, 1.92243063, 2.08584585, 2.20797776, 2.67748774, 2.74804427, 3.30582528, 4.61371217, 4.82180332, 5.05056425, 5.17943809, 5.24673789, 5.25498203, 6.51998081, 6.69507593, 7.41185813, 8.30728588, 8.49480071, 8.51663415, 9.65215509])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6DCFE1A-025F-4AC8-87C9-A9FAA50C2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59804"/>
            <a:ext cx="11997267" cy="923330"/>
          </a:xfrm>
          <a:prstGeom prst="rect">
            <a:avLst/>
          </a:prstGeom>
          <a:solidFill>
            <a:srgbClr val="25252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D4D4D4"/>
                </a:solidFill>
                <a:effectLst/>
                <a:latin typeface="Arial Unicode MS"/>
              </a:rPr>
              <a:t>array([-6.98410155, -2.72058483, 1.83675969, 7.01024352, 8.57596003, 4.33476856, 18.5227248 , 23.40644589, 24.19983813, 20.17728703, 21.67505609, 28.50143303, 39.2529178 , 38.61850753, 50.06987467, 54.84458601, 75.04156323, 64.05990929, 69.81111628, 93.59637334])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CEAECD-5D01-4B1E-A202-FD601BE95BD6}"/>
              </a:ext>
            </a:extLst>
          </p:cNvPr>
          <p:cNvSpPr txBox="1"/>
          <p:nvPr/>
        </p:nvSpPr>
        <p:spPr>
          <a:xfrm>
            <a:off x="270933" y="2733877"/>
            <a:ext cx="2509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y = x**2 + noise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E9120D-2C8E-42B3-8628-5C9FE83CE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812" y="4539428"/>
            <a:ext cx="3358053" cy="22657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89331A-2449-4733-A95B-ECAFCD78C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33" y="4514027"/>
            <a:ext cx="3403775" cy="22657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06502B-A098-4D5A-9B8C-79C761B76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8993" y="4514027"/>
            <a:ext cx="3388534" cy="229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676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EBFAE9-778C-45B0-A42A-EDF19BA5D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46" y="974599"/>
            <a:ext cx="9881108" cy="490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5035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127B49-ADB5-4156-B41B-2F51D20C3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672" y="974599"/>
            <a:ext cx="9836656" cy="490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944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08F61-4653-4391-B8FB-3C0162AA2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7"/>
            <a:ext cx="9905998" cy="2084925"/>
          </a:xfrm>
        </p:spPr>
        <p:txBody>
          <a:bodyPr>
            <a:normAutofit/>
          </a:bodyPr>
          <a:lstStyle/>
          <a:p>
            <a:r>
              <a:rPr lang="en-US" sz="4400" dirty="0"/>
              <a:t>Bias-variance trade-off in the deep learning era</a:t>
            </a:r>
            <a:endParaRPr lang="en-CA" sz="44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28190EC-C595-4694-B5E0-AD3154D99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7269" y="2601219"/>
            <a:ext cx="7934285" cy="35417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E307A9C-598B-4412-8A0E-97EAC4DF423A}"/>
              </a:ext>
            </a:extLst>
          </p:cNvPr>
          <p:cNvSpPr/>
          <p:nvPr/>
        </p:nvSpPr>
        <p:spPr>
          <a:xfrm>
            <a:off x="482162" y="6562287"/>
            <a:ext cx="112276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US" sz="1200" dirty="0"/>
              <a:t>Mikhail Belkin, Daniel Hsu, </a:t>
            </a:r>
            <a:r>
              <a:rPr lang="en-US" sz="1200" dirty="0" err="1"/>
              <a:t>Siyuan</a:t>
            </a:r>
            <a:r>
              <a:rPr lang="en-US" sz="1200" dirty="0"/>
              <a:t> Ma, and </a:t>
            </a:r>
            <a:r>
              <a:rPr lang="en-US" sz="1200" dirty="0" err="1"/>
              <a:t>Soumik</a:t>
            </a:r>
            <a:r>
              <a:rPr lang="en-US" sz="1200" dirty="0"/>
              <a:t> Mandal. </a:t>
            </a:r>
            <a:r>
              <a:rPr lang="en-US" sz="1200" dirty="0">
                <a:hlinkClick r:id="rId3"/>
              </a:rPr>
              <a:t>Reconciling modern machine-learning practice and the classical bias–variance trade-off</a:t>
            </a:r>
            <a:r>
              <a:rPr lang="en-US" sz="1200" dirty="0"/>
              <a:t>. In PNAS, 2019.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317565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E6FFE2-F5CF-4D17-BB8B-12A6DAAC3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69" y="1086570"/>
            <a:ext cx="5319682" cy="150418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3600" dirty="0"/>
              <a:t>Most </a:t>
            </a:r>
            <a:r>
              <a:rPr lang="en-US" sz="3600" dirty="0" err="1"/>
              <a:t>ir</a:t>
            </a:r>
            <a:r>
              <a:rPr lang="en-US" sz="3600" dirty="0"/>
              <a:t> systems present ranked lists of retrieved information artifacts</a:t>
            </a:r>
            <a:endParaRPr lang="en-GB" sz="3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1D5990-F0F3-4132-A06A-5690AFAFB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985" y="2859306"/>
            <a:ext cx="6540190" cy="2557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1A361A-34E1-467E-A3D4-919D110AD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026" y="1191637"/>
            <a:ext cx="4752595" cy="581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632FE0-03EF-4C54-A2EE-E6359B2AC8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3008"/>
          <a:stretch/>
        </p:blipFill>
        <p:spPr>
          <a:xfrm>
            <a:off x="149495" y="5308498"/>
            <a:ext cx="4578622" cy="1790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7FFFA2-5966-4FD5-9206-AD14BB35C7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9240" y="3728667"/>
            <a:ext cx="7772711" cy="1357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476A02-5350-4C01-BE87-1567EDA49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1588" y="5478196"/>
            <a:ext cx="7070412" cy="1620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55115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0393546-050E-4EB9-A34A-85400F6DB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704" y="1046246"/>
            <a:ext cx="6804371" cy="1286761"/>
          </a:xfrm>
        </p:spPr>
        <p:txBody>
          <a:bodyPr>
            <a:normAutofit/>
          </a:bodyPr>
          <a:lstStyle/>
          <a:p>
            <a:r>
              <a:rPr lang="en-US" dirty="0"/>
              <a:t>THE UNREASONABLE EFFECTIVENESS OF SIMPLE LTR BASED APPROACHES</a:t>
            </a:r>
            <a:endParaRPr lang="en-GB" dirty="0"/>
          </a:p>
        </p:txBody>
      </p:sp>
      <p:pic>
        <p:nvPicPr>
          <p:cNvPr id="117" name="Content Placeholder 116">
            <a:extLst>
              <a:ext uri="{FF2B5EF4-FFF2-40B4-BE49-F238E27FC236}">
                <a16:creationId xmlns:a16="http://schemas.microsoft.com/office/drawing/2014/main" id="{7A593F71-CB54-4AFA-A259-13D9A567ED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09510" y="989739"/>
            <a:ext cx="2082429" cy="51990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576396-0311-4207-B690-1AF3BD4491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800" y="2983145"/>
            <a:ext cx="7064428" cy="166343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B1BE20-7FC0-4B9A-96A0-23BA1FBDE6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1497" y="5353229"/>
            <a:ext cx="7496903" cy="68900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B9ECAC6D-10C7-47BF-8A61-071F9C7BAC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241" t="36331" b="51032"/>
          <a:stretch/>
        </p:blipFill>
        <p:spPr>
          <a:xfrm>
            <a:off x="3841530" y="3587491"/>
            <a:ext cx="4009697" cy="210207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719F55D2-C709-4186-904A-65676B1223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8968" b="26690"/>
          <a:stretch/>
        </p:blipFill>
        <p:spPr>
          <a:xfrm>
            <a:off x="786800" y="3797698"/>
            <a:ext cx="7064428" cy="404919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D2452F84-B606-4B5A-A5F7-144970D344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1083" r="62933" b="16596"/>
          <a:stretch/>
        </p:blipFill>
        <p:spPr>
          <a:xfrm>
            <a:off x="786800" y="4165560"/>
            <a:ext cx="2618552" cy="20495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BA6AB41-0F45-4104-B374-4C4213056689}"/>
              </a:ext>
            </a:extLst>
          </p:cNvPr>
          <p:cNvSpPr/>
          <p:nvPr/>
        </p:nvSpPr>
        <p:spPr>
          <a:xfrm>
            <a:off x="9509510" y="1317256"/>
            <a:ext cx="2082429" cy="46245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4735568-FAD5-494E-8D1E-4B651D60A0A2}"/>
              </a:ext>
            </a:extLst>
          </p:cNvPr>
          <p:cNvCxnSpPr>
            <a:cxnSpLocks/>
            <a:stCxn id="119" idx="3"/>
            <a:endCxn id="14" idx="1"/>
          </p:cNvCxnSpPr>
          <p:nvPr/>
        </p:nvCxnSpPr>
        <p:spPr>
          <a:xfrm flipV="1">
            <a:off x="7851227" y="1548484"/>
            <a:ext cx="1658283" cy="2144111"/>
          </a:xfrm>
          <a:prstGeom prst="lin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5" name="Rectangle 124">
            <a:extLst>
              <a:ext uri="{FF2B5EF4-FFF2-40B4-BE49-F238E27FC236}">
                <a16:creationId xmlns:a16="http://schemas.microsoft.com/office/drawing/2014/main" id="{46E9357D-6217-49E4-B5C8-6C982A7B6889}"/>
              </a:ext>
            </a:extLst>
          </p:cNvPr>
          <p:cNvSpPr/>
          <p:nvPr/>
        </p:nvSpPr>
        <p:spPr>
          <a:xfrm>
            <a:off x="9509510" y="4709470"/>
            <a:ext cx="2082429" cy="24436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D3AD04FC-7E83-4728-AC94-AFE5E6942F5B}"/>
              </a:ext>
            </a:extLst>
          </p:cNvPr>
          <p:cNvCxnSpPr>
            <a:cxnSpLocks/>
            <a:stCxn id="13" idx="3"/>
            <a:endCxn id="125" idx="1"/>
          </p:cNvCxnSpPr>
          <p:nvPr/>
        </p:nvCxnSpPr>
        <p:spPr>
          <a:xfrm flipV="1">
            <a:off x="9178400" y="4831653"/>
            <a:ext cx="331110" cy="866078"/>
          </a:xfrm>
          <a:prstGeom prst="lin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6998389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E6FFE2-F5CF-4D17-BB8B-12A6DAAC3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Learning to Rank (LTR)</a:t>
            </a:r>
            <a:endParaRPr lang="en-GB" sz="4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D6E0E59-824B-45A0-BB7D-4B41FBB27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5025" y="1004448"/>
            <a:ext cx="5189291" cy="51985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i="1" dirty="0"/>
              <a:t>”... the task to automatically construct a ranking model using training data, such that the model can sort new objects according to their degrees of relevance, preference, or importance.</a:t>
            </a:r>
            <a:r>
              <a:rPr lang="en-GB" sz="2000" dirty="0"/>
              <a:t>”</a:t>
            </a:r>
          </a:p>
          <a:p>
            <a:pPr marL="0" indent="0" algn="r">
              <a:buNone/>
            </a:pPr>
            <a:r>
              <a:rPr lang="en-GB" sz="2000" dirty="0"/>
              <a:t>- Liu [2009]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22F2EB-17BC-4D28-90EA-D738C37BA56F}"/>
              </a:ext>
            </a:extLst>
          </p:cNvPr>
          <p:cNvSpPr/>
          <p:nvPr/>
        </p:nvSpPr>
        <p:spPr>
          <a:xfrm>
            <a:off x="482162" y="6376048"/>
            <a:ext cx="112276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GB" sz="1200" dirty="0"/>
              <a:t>Tie-Yan Liu. </a:t>
            </a:r>
            <a:r>
              <a:rPr lang="en-GB" sz="1200" dirty="0">
                <a:hlinkClick r:id="rId2"/>
              </a:rPr>
              <a:t>Learning to rank for information retrieval</a:t>
            </a:r>
            <a:r>
              <a:rPr lang="en-GB" sz="1200" dirty="0"/>
              <a:t>. Foundation and Trends in Information Retrieval, 2009. </a:t>
            </a:r>
          </a:p>
          <a:p>
            <a:pPr lvl="0" algn="ctr" defTabSz="914400">
              <a:defRPr/>
            </a:pPr>
            <a:r>
              <a:rPr lang="en-GB" sz="1200" dirty="0"/>
              <a:t>Image source: </a:t>
            </a:r>
            <a:r>
              <a:rPr lang="en-CA" sz="1200" dirty="0">
                <a:hlinkClick r:id="rId3"/>
              </a:rPr>
              <a:t>https://storage.googleapis.com/pub-tools-public-publication-data/pdf/45530.pdf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627895-10C0-4B60-B014-C21DA1C94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705" y="2690703"/>
            <a:ext cx="4449848" cy="30184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07673" y="3768436"/>
            <a:ext cx="748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Phase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65415" y="3837706"/>
            <a:ext cx="748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Phase 2</a:t>
            </a:r>
          </a:p>
        </p:txBody>
      </p:sp>
    </p:spTree>
    <p:extLst>
      <p:ext uri="{BB962C8B-B14F-4D97-AF65-F5344CB8AC3E}">
        <p14:creationId xmlns:p14="http://schemas.microsoft.com/office/powerpoint/2010/main" val="15502144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E6FFE2-F5CF-4D17-BB8B-12A6DAAC3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Learning to Rank (LTR)</a:t>
            </a:r>
            <a:endParaRPr lang="en-GB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AD6E0E59-824B-45A0-BB7D-4B41FBB279B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25025" y="1004448"/>
                <a:ext cx="5003891" cy="5198534"/>
              </a:xfrm>
            </p:spPr>
            <p:txBody>
              <a:bodyPr>
                <a:normAutofit/>
              </a:bodyPr>
              <a:lstStyle/>
              <a:p>
                <a:pPr marL="0" indent="0">
                  <a:spcBef>
                    <a:spcPts val="3600"/>
                  </a:spcBef>
                  <a:buNone/>
                </a:pPr>
                <a:r>
                  <a:rPr lang="en-GB" sz="2000" dirty="0"/>
                  <a:t>L2R models represent a </a:t>
                </a:r>
                <a:r>
                  <a:rPr lang="en-GB" sz="2000" dirty="0" err="1"/>
                  <a:t>rankable</a:t>
                </a:r>
                <a:r>
                  <a:rPr lang="en-GB" sz="2000" dirty="0"/>
                  <a:t> item—e.g., a document—given some context—e.g., a user-issued query—as a numerical vector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GB" sz="2000" dirty="0"/>
              </a:p>
              <a:p>
                <a:pPr marL="0" indent="0">
                  <a:spcBef>
                    <a:spcPts val="3600"/>
                  </a:spcBef>
                  <a:buNone/>
                </a:pPr>
                <a:r>
                  <a:rPr lang="en-GB" sz="2000" dirty="0"/>
                  <a:t>The ranking model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:</m:t>
                    </m:r>
                    <m:acc>
                      <m:accPr>
                        <m:chr m:val="⃗"/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GB" sz="2000" dirty="0"/>
                  <a:t> is trained to map the vector to a real-valued score such that relevant items are scored higher.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AD6E0E59-824B-45A0-BB7D-4B41FBB279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25025" y="1004448"/>
                <a:ext cx="5003891" cy="5198534"/>
              </a:xfrm>
              <a:blipFill>
                <a:blip r:embed="rId2"/>
                <a:stretch>
                  <a:fillRect l="-1340" r="-23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6822F2EB-17BC-4D28-90EA-D738C37BA56F}"/>
              </a:ext>
            </a:extLst>
          </p:cNvPr>
          <p:cNvSpPr/>
          <p:nvPr/>
        </p:nvSpPr>
        <p:spPr>
          <a:xfrm>
            <a:off x="482162" y="6376048"/>
            <a:ext cx="112276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GB" sz="1200" dirty="0"/>
              <a:t>Tie-Yan Liu. </a:t>
            </a:r>
            <a:r>
              <a:rPr lang="en-GB" sz="1200" dirty="0">
                <a:hlinkClick r:id="rId3"/>
              </a:rPr>
              <a:t>Learning to rank for information retrieval</a:t>
            </a:r>
            <a:r>
              <a:rPr lang="en-GB" sz="1200" dirty="0"/>
              <a:t>. Foundation and Trends in Information Retrieval, 2009. </a:t>
            </a:r>
          </a:p>
          <a:p>
            <a:pPr lvl="0" algn="ctr" defTabSz="914400">
              <a:defRPr/>
            </a:pPr>
            <a:r>
              <a:rPr lang="en-GB" sz="1200" dirty="0"/>
              <a:t>Image source: </a:t>
            </a:r>
            <a:r>
              <a:rPr lang="en-CA" sz="1200" dirty="0">
                <a:hlinkClick r:id="rId4"/>
              </a:rPr>
              <a:t>https://storage.googleapis.com/pub-tools-public-publication-data/pdf/45530.pdf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627895-10C0-4B60-B014-C21DA1C94A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6705" y="2690703"/>
            <a:ext cx="4449848" cy="30184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07673" y="3768436"/>
            <a:ext cx="748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Phase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65415" y="3837706"/>
            <a:ext cx="748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Phase 2</a:t>
            </a:r>
          </a:p>
        </p:txBody>
      </p:sp>
    </p:spTree>
    <p:extLst>
      <p:ext uri="{BB962C8B-B14F-4D97-AF65-F5344CB8AC3E}">
        <p14:creationId xmlns:p14="http://schemas.microsoft.com/office/powerpoint/2010/main" val="26549894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E6FFE2-F5CF-4D17-BB8B-12A6DAAC3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91637"/>
            <a:ext cx="10211900" cy="1600200"/>
          </a:xfrm>
        </p:spPr>
        <p:txBody>
          <a:bodyPr>
            <a:normAutofit/>
          </a:bodyPr>
          <a:lstStyle/>
          <a:p>
            <a:r>
              <a:rPr lang="en-US" sz="4800" dirty="0"/>
              <a:t>Why is ranking challenging?</a:t>
            </a:r>
            <a:endParaRPr lang="en-GB" sz="48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61FB23-4811-41C2-82A6-1BD8EAA61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35247"/>
            <a:ext cx="10211900" cy="2430179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3600"/>
              </a:spcBef>
            </a:pPr>
            <a:r>
              <a:rPr lang="en-US" sz="4000" dirty="0"/>
              <a:t>Ideally: Train a machine learning model to optimize for a rank based metric</a:t>
            </a:r>
          </a:p>
          <a:p>
            <a:pPr>
              <a:spcBef>
                <a:spcPts val="3600"/>
              </a:spcBef>
            </a:pPr>
            <a:r>
              <a:rPr lang="en-US" sz="4000" dirty="0"/>
              <a:t>Challenge: Rank based metrics, such as DCG or MRR, are non-smooth / non-differentiable</a:t>
            </a:r>
          </a:p>
        </p:txBody>
      </p:sp>
    </p:spTree>
    <p:extLst>
      <p:ext uri="{BB962C8B-B14F-4D97-AF65-F5344CB8AC3E}">
        <p14:creationId xmlns:p14="http://schemas.microsoft.com/office/powerpoint/2010/main" val="2359340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44D6D-75E3-4660-A6D0-27C2DE9FE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561196"/>
            <a:ext cx="9905998" cy="1478570"/>
          </a:xfrm>
        </p:spPr>
        <p:txBody>
          <a:bodyPr>
            <a:normAutofit/>
          </a:bodyPr>
          <a:lstStyle/>
          <a:p>
            <a:r>
              <a:rPr lang="en-US" sz="6000" dirty="0"/>
              <a:t>Agenda</a:t>
            </a:r>
            <a:endParaRPr lang="en-CA" sz="6000" dirty="0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Summary Zoom 4">
                <a:extLst>
                  <a:ext uri="{FF2B5EF4-FFF2-40B4-BE49-F238E27FC236}">
                    <a16:creationId xmlns:a16="http://schemas.microsoft.com/office/drawing/2014/main" id="{D5542428-DAC9-49DB-9E5D-DC83B4947A8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83883927"/>
                  </p:ext>
                </p:extLst>
              </p:nvPr>
            </p:nvGraphicFramePr>
            <p:xfrm>
              <a:off x="319726" y="2286001"/>
              <a:ext cx="11552548" cy="4183826"/>
            </p:xfrm>
            <a:graphic>
              <a:graphicData uri="http://schemas.microsoft.com/office/powerpoint/2016/summaryzoom">
                <psuz:summaryZm>
                  <psuz:summaryZmObj sectionId="{5131F857-0BB2-44F0-9073-7C06BCBA80E4}">
                    <psuz:zmPr id="{9E579704-148D-479F-BCFB-992B02B79049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47662" y="1117167"/>
                          <a:ext cx="3465764" cy="194949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C20595C5-3FC2-4E5B-8B76-7F9F4E81535F}">
                    <psuz:zmPr id="{96A615BD-536E-49A6-A86C-11C5E510BF01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043392" y="1117167"/>
                          <a:ext cx="3465764" cy="194949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EF2A1314-B1C6-498B-B1D7-CFCB3BA070FA}">
                    <psuz:zmPr id="{B86A8C90-7B9D-42A1-B8BC-5EC0E3A787E3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7639122" y="1117167"/>
                          <a:ext cx="3465764" cy="194949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Summary Zoom 4">
                <a:extLst>
                  <a:ext uri="{FF2B5EF4-FFF2-40B4-BE49-F238E27FC236}">
                    <a16:creationId xmlns:a16="http://schemas.microsoft.com/office/drawing/2014/main" id="{D5542428-DAC9-49DB-9E5D-DC83B4947A83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319726" y="2286001"/>
                <a:ext cx="11552548" cy="4183826"/>
                <a:chOff x="319726" y="2286001"/>
                <a:chExt cx="11552548" cy="4183826"/>
              </a:xfrm>
            </p:grpSpPr>
            <p:pic>
              <p:nvPicPr>
                <p:cNvPr id="3" name="Picture 3">
                  <a:hlinkClick r:id="rId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67388" y="3403168"/>
                  <a:ext cx="3465764" cy="194949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Picture 4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363118" y="3403168"/>
                  <a:ext cx="3465764" cy="194949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Picture 6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958848" y="3403168"/>
                  <a:ext cx="3465764" cy="194949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16973631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E6FFE2-F5CF-4D17-BB8B-12A6DAAC3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91637"/>
            <a:ext cx="9422338" cy="964073"/>
          </a:xfrm>
        </p:spPr>
        <p:txBody>
          <a:bodyPr>
            <a:normAutofit/>
          </a:bodyPr>
          <a:lstStyle/>
          <a:p>
            <a:r>
              <a:rPr lang="en-US" sz="4000" dirty="0"/>
              <a:t>Why is ranking challenging?</a:t>
            </a:r>
            <a:endParaRPr lang="en-GB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A961FB23-4811-41C2-82A6-1BD8EAA61DC9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6238026" y="2658359"/>
                <a:ext cx="4813661" cy="3289954"/>
              </a:xfrm>
            </p:spPr>
            <p:txBody>
              <a:bodyPr>
                <a:normAutofit fontScale="70000" lnSpcReduction="20000"/>
              </a:bodyPr>
              <a:lstStyle/>
              <a:p>
                <a:pPr>
                  <a:spcBef>
                    <a:spcPts val="3600"/>
                  </a:spcBef>
                </a:pPr>
                <a:r>
                  <a:rPr lang="en-US" sz="4500" dirty="0"/>
                  <a:t>Examples of ranking metrics</a:t>
                </a:r>
              </a:p>
              <a:p>
                <a:pPr>
                  <a:spcBef>
                    <a:spcPts val="3000"/>
                  </a:spcBef>
                </a:pPr>
                <a:r>
                  <a:rPr lang="en-US" sz="2400" b="1" dirty="0"/>
                  <a:t>Discounted Cumulative Gain (DCG)</a:t>
                </a:r>
              </a:p>
              <a:p>
                <a:pPr>
                  <a:spcBef>
                    <a:spcPts val="3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𝐷𝐶𝐺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@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sSubSup>
                                    <m:sSub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𝑟𝑒𝑙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/>
                                  </m:sSubSup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𝑙𝑜𝑔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den>
                          </m:f>
                        </m:e>
                      </m:nary>
                    </m:oMath>
                  </m:oMathPara>
                </a14:m>
                <a:endParaRPr lang="en-US" sz="2400" dirty="0"/>
              </a:p>
              <a:p>
                <a:pPr>
                  <a:spcBef>
                    <a:spcPts val="2400"/>
                  </a:spcBef>
                </a:pPr>
                <a:r>
                  <a:rPr lang="en-US" sz="2400" b="1" dirty="0"/>
                  <a:t>Reciprocal Rank (RR)</a:t>
                </a:r>
              </a:p>
              <a:p>
                <a:pPr>
                  <a:spcBef>
                    <a:spcPts val="3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𝑅𝑅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@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1&lt;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𝑟𝑒𝑙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A961FB23-4811-41C2-82A6-1BD8EAA61D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6238026" y="2658359"/>
                <a:ext cx="4813661" cy="3289954"/>
              </a:xfrm>
              <a:blipFill>
                <a:blip r:embed="rId2"/>
                <a:stretch>
                  <a:fillRect l="-3038" t="-2222" r="-202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68828F6F-08B9-4A62-9F8A-DC388017A9FE}"/>
              </a:ext>
            </a:extLst>
          </p:cNvPr>
          <p:cNvGrpSpPr/>
          <p:nvPr/>
        </p:nvGrpSpPr>
        <p:grpSpPr>
          <a:xfrm>
            <a:off x="1353471" y="2700047"/>
            <a:ext cx="3035093" cy="3151679"/>
            <a:chOff x="1363046" y="2519825"/>
            <a:chExt cx="3035093" cy="315167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BE3097C-8096-4CF3-ADE8-C798FA254E0B}"/>
                </a:ext>
              </a:extLst>
            </p:cNvPr>
            <p:cNvSpPr/>
            <p:nvPr/>
          </p:nvSpPr>
          <p:spPr>
            <a:xfrm>
              <a:off x="1363046" y="2519825"/>
              <a:ext cx="3035093" cy="42892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AD359AB-53C3-4889-A76D-E054B786C0DE}"/>
                </a:ext>
              </a:extLst>
            </p:cNvPr>
            <p:cNvGrpSpPr/>
            <p:nvPr/>
          </p:nvGrpSpPr>
          <p:grpSpPr>
            <a:xfrm rot="604810">
              <a:off x="3940382" y="2610072"/>
              <a:ext cx="345434" cy="211132"/>
              <a:chOff x="4325342" y="2733025"/>
              <a:chExt cx="389369" cy="237985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04F48E33-C9B7-49AB-BA24-F5338AFF3C8F}"/>
                  </a:ext>
                </a:extLst>
              </p:cNvPr>
              <p:cNvSpPr/>
              <p:nvPr/>
            </p:nvSpPr>
            <p:spPr>
              <a:xfrm>
                <a:off x="4325342" y="2733025"/>
                <a:ext cx="215128" cy="21512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481D0045-0EA0-4362-AD8D-3499C914C6B4}"/>
                  </a:ext>
                </a:extLst>
              </p:cNvPr>
              <p:cNvSpPr/>
              <p:nvPr/>
            </p:nvSpPr>
            <p:spPr>
              <a:xfrm rot="1800000">
                <a:off x="4510337" y="2925291"/>
                <a:ext cx="204374" cy="45719"/>
              </a:xfrm>
              <a:prstGeom prst="round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pic>
          <p:nvPicPr>
            <p:cNvPr id="10" name="Graphic 9" descr="Checkmark">
              <a:extLst>
                <a:ext uri="{FF2B5EF4-FFF2-40B4-BE49-F238E27FC236}">
                  <a16:creationId xmlns:a16="http://schemas.microsoft.com/office/drawing/2014/main" id="{9B477B35-019F-45FF-A652-8CE952E77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25912" y="4284635"/>
              <a:ext cx="335477" cy="335477"/>
            </a:xfrm>
            <a:prstGeom prst="rect">
              <a:avLst/>
            </a:prstGeom>
          </p:spPr>
        </p:pic>
        <p:pic>
          <p:nvPicPr>
            <p:cNvPr id="11" name="Graphic 10" descr="Close">
              <a:extLst>
                <a:ext uri="{FF2B5EF4-FFF2-40B4-BE49-F238E27FC236}">
                  <a16:creationId xmlns:a16="http://schemas.microsoft.com/office/drawing/2014/main" id="{35A65BA8-39C9-4B3C-B581-46725D688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28802" y="3233242"/>
              <a:ext cx="335477" cy="33547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F69F4F1-A22A-4E80-8390-0FBBC443F48D}"/>
                </a:ext>
              </a:extLst>
            </p:cNvPr>
            <p:cNvSpPr/>
            <p:nvPr/>
          </p:nvSpPr>
          <p:spPr>
            <a:xfrm>
              <a:off x="1703386" y="3327517"/>
              <a:ext cx="1216835" cy="14692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70" cap="flat">
              <a:noFill/>
              <a:prstDash val="solid"/>
              <a:miter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FDA1C7-9E33-444F-A03F-D06DD0D97CDF}"/>
                </a:ext>
              </a:extLst>
            </p:cNvPr>
            <p:cNvSpPr/>
            <p:nvPr/>
          </p:nvSpPr>
          <p:spPr>
            <a:xfrm>
              <a:off x="1703385" y="3853214"/>
              <a:ext cx="1703568" cy="14692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70" cap="flat">
              <a:noFill/>
              <a:prstDash val="solid"/>
              <a:miter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CE0F427-A714-4B57-9BD8-939E0F3A6A41}"/>
                </a:ext>
              </a:extLst>
            </p:cNvPr>
            <p:cNvSpPr/>
            <p:nvPr/>
          </p:nvSpPr>
          <p:spPr>
            <a:xfrm>
              <a:off x="1703384" y="4378910"/>
              <a:ext cx="1541324" cy="14692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870722A-D5CB-4930-B07C-61BF1F976E2E}"/>
                </a:ext>
              </a:extLst>
            </p:cNvPr>
            <p:cNvSpPr/>
            <p:nvPr/>
          </p:nvSpPr>
          <p:spPr>
            <a:xfrm>
              <a:off x="1703385" y="4904606"/>
              <a:ext cx="1379079" cy="14692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70" cap="flat">
              <a:noFill/>
              <a:prstDash val="solid"/>
              <a:miter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ADEE5E2-7697-4459-A258-D242C983AD22}"/>
                </a:ext>
              </a:extLst>
            </p:cNvPr>
            <p:cNvSpPr/>
            <p:nvPr/>
          </p:nvSpPr>
          <p:spPr>
            <a:xfrm>
              <a:off x="1703384" y="5430303"/>
              <a:ext cx="1541324" cy="14692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3870" cap="flat">
              <a:noFill/>
              <a:prstDash val="solid"/>
              <a:miter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pic>
          <p:nvPicPr>
            <p:cNvPr id="17" name="Graphic 16" descr="Close">
              <a:extLst>
                <a:ext uri="{FF2B5EF4-FFF2-40B4-BE49-F238E27FC236}">
                  <a16:creationId xmlns:a16="http://schemas.microsoft.com/office/drawing/2014/main" id="{FF38AB9F-2C84-4D87-B25A-814D3DC5C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28802" y="3758938"/>
              <a:ext cx="335477" cy="335477"/>
            </a:xfrm>
            <a:prstGeom prst="rect">
              <a:avLst/>
            </a:prstGeom>
          </p:spPr>
        </p:pic>
        <p:pic>
          <p:nvPicPr>
            <p:cNvPr id="18" name="Graphic 17" descr="Close">
              <a:extLst>
                <a:ext uri="{FF2B5EF4-FFF2-40B4-BE49-F238E27FC236}">
                  <a16:creationId xmlns:a16="http://schemas.microsoft.com/office/drawing/2014/main" id="{A2CD37C0-2C69-4F6E-9A23-1431F10D5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25913" y="4810331"/>
              <a:ext cx="335477" cy="335477"/>
            </a:xfrm>
            <a:prstGeom prst="rect">
              <a:avLst/>
            </a:prstGeom>
          </p:spPr>
        </p:pic>
        <p:pic>
          <p:nvPicPr>
            <p:cNvPr id="19" name="Graphic 18" descr="Checkmark">
              <a:extLst>
                <a:ext uri="{FF2B5EF4-FFF2-40B4-BE49-F238E27FC236}">
                  <a16:creationId xmlns:a16="http://schemas.microsoft.com/office/drawing/2014/main" id="{ECB293CB-DFBE-4538-A2C0-1498C967A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25911" y="5336027"/>
              <a:ext cx="335477" cy="335477"/>
            </a:xfrm>
            <a:prstGeom prst="rect">
              <a:avLst/>
            </a:prstGeom>
          </p:spPr>
        </p:pic>
      </p:grp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DA490FE8-5435-4703-A1D1-9495E293150C}"/>
              </a:ext>
            </a:extLst>
          </p:cNvPr>
          <p:cNvSpPr txBox="1">
            <a:spLocks/>
          </p:cNvSpPr>
          <p:nvPr/>
        </p:nvSpPr>
        <p:spPr>
          <a:xfrm>
            <a:off x="390427" y="6092106"/>
            <a:ext cx="11411146" cy="7470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3600"/>
              </a:spcBef>
            </a:pPr>
            <a:r>
              <a:rPr lang="en-US" sz="2800" dirty="0"/>
              <a:t>Rank based metrics, such as DCG and MRR, are non-smooth / non-differentiable</a:t>
            </a:r>
          </a:p>
        </p:txBody>
      </p:sp>
    </p:spTree>
    <p:extLst>
      <p:ext uri="{BB962C8B-B14F-4D97-AF65-F5344CB8AC3E}">
        <p14:creationId xmlns:p14="http://schemas.microsoft.com/office/powerpoint/2010/main" val="8922111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3C258-527E-4420-9704-F28059CD4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671" y="609601"/>
            <a:ext cx="4145071" cy="1639884"/>
          </a:xfrm>
        </p:spPr>
        <p:txBody>
          <a:bodyPr>
            <a:normAutofit/>
          </a:bodyPr>
          <a:lstStyle/>
          <a:p>
            <a:r>
              <a:rPr lang="en-US" sz="4000" dirty="0"/>
              <a:t>Features</a:t>
            </a:r>
            <a:endParaRPr lang="en-GB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7DE56-0C2B-407C-8811-6CF106547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6152" y="592666"/>
            <a:ext cx="5165833" cy="5198534"/>
          </a:xfrm>
        </p:spPr>
        <p:txBody>
          <a:bodyPr/>
          <a:lstStyle/>
          <a:p>
            <a:pPr marL="0" indent="0">
              <a:spcBef>
                <a:spcPts val="2400"/>
              </a:spcBef>
              <a:buNone/>
            </a:pPr>
            <a:r>
              <a:rPr lang="en-GB" sz="1800" dirty="0"/>
              <a:t>They can often be categorized as:</a:t>
            </a:r>
          </a:p>
          <a:p>
            <a:pPr marL="0" indent="0">
              <a:spcBef>
                <a:spcPts val="3600"/>
              </a:spcBef>
              <a:buNone/>
            </a:pP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Query-independent or static features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800" dirty="0"/>
              <a:t>e.g., incoming link count and document length</a:t>
            </a:r>
          </a:p>
          <a:p>
            <a:pPr marL="0" indent="0">
              <a:spcBef>
                <a:spcPts val="3600"/>
              </a:spcBef>
              <a:buNone/>
            </a:pP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Query-dependent or dynamic features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800" dirty="0"/>
              <a:t>e.g., BM25</a:t>
            </a:r>
          </a:p>
          <a:p>
            <a:pPr marL="0" indent="0">
              <a:spcBef>
                <a:spcPts val="3600"/>
              </a:spcBef>
              <a:buNone/>
            </a:pP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Query-level features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800" dirty="0"/>
              <a:t>e.g., query length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4B180F4-6072-4417-B31A-AAD2759A8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7670" y="2885090"/>
            <a:ext cx="4145071" cy="2906110"/>
          </a:xfrm>
        </p:spPr>
        <p:txBody>
          <a:bodyPr>
            <a:normAutofit/>
          </a:bodyPr>
          <a:lstStyle/>
          <a:p>
            <a:r>
              <a:rPr lang="en-GB" sz="2400" dirty="0"/>
              <a:t>Traditional L2R models employ hand-crafted features that encode IR insights</a:t>
            </a:r>
          </a:p>
        </p:txBody>
      </p:sp>
    </p:spTree>
    <p:extLst>
      <p:ext uri="{BB962C8B-B14F-4D97-AF65-F5344CB8AC3E}">
        <p14:creationId xmlns:p14="http://schemas.microsoft.com/office/powerpoint/2010/main" val="2233336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3C258-527E-4420-9704-F28059CD4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741806"/>
            <a:ext cx="9905998" cy="994820"/>
          </a:xfrm>
        </p:spPr>
        <p:txBody>
          <a:bodyPr>
            <a:normAutofit/>
          </a:bodyPr>
          <a:lstStyle/>
          <a:p>
            <a:r>
              <a:rPr lang="en-US" sz="4000" dirty="0"/>
              <a:t>Features</a:t>
            </a:r>
            <a:endParaRPr lang="en-GB" sz="40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86EF626-F7AC-4585-AD98-3FEF66A28586}"/>
              </a:ext>
            </a:extLst>
          </p:cNvPr>
          <p:cNvGrpSpPr/>
          <p:nvPr/>
        </p:nvGrpSpPr>
        <p:grpSpPr>
          <a:xfrm>
            <a:off x="1141412" y="1688862"/>
            <a:ext cx="10156979" cy="3903678"/>
            <a:chOff x="1141412" y="1688862"/>
            <a:chExt cx="10156979" cy="390367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8344B7A-F8CC-4C4A-A972-7C815D893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584" b="2896"/>
            <a:stretch/>
          </p:blipFill>
          <p:spPr>
            <a:xfrm>
              <a:off x="8205916" y="2216767"/>
              <a:ext cx="3092475" cy="337577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C776991-0232-4520-89FB-C4966EE07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2041" b="1420"/>
            <a:stretch/>
          </p:blipFill>
          <p:spPr>
            <a:xfrm>
              <a:off x="4673664" y="2101459"/>
              <a:ext cx="3142594" cy="349108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449D200-002B-49FB-9BD1-C17C451F21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47960"/>
            <a:stretch/>
          </p:blipFill>
          <p:spPr>
            <a:xfrm>
              <a:off x="1141412" y="1688862"/>
              <a:ext cx="3142594" cy="390367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1A27D86-9208-48B1-A1CB-E697CB0BA1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4994"/>
            <a:stretch/>
          </p:blipFill>
          <p:spPr>
            <a:xfrm>
              <a:off x="4673664" y="1688862"/>
              <a:ext cx="3142594" cy="37550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6D032C5-29F3-42A8-AEF0-D0B02E045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4994"/>
            <a:stretch/>
          </p:blipFill>
          <p:spPr>
            <a:xfrm>
              <a:off x="8155797" y="1693201"/>
              <a:ext cx="3142594" cy="375505"/>
            </a:xfrm>
            <a:prstGeom prst="rect">
              <a:avLst/>
            </a:prstGeom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C601C9F6-50CF-4E16-B760-76F66F439724}"/>
              </a:ext>
            </a:extLst>
          </p:cNvPr>
          <p:cNvSpPr/>
          <p:nvPr/>
        </p:nvSpPr>
        <p:spPr>
          <a:xfrm>
            <a:off x="638625" y="6552098"/>
            <a:ext cx="109147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GB" sz="1200" dirty="0"/>
              <a:t>Tao Qin, Tie-Yan Liu, Jun Xu, and Hang Li. </a:t>
            </a:r>
            <a:r>
              <a:rPr lang="en-GB" sz="1200" dirty="0">
                <a:hlinkClick r:id="rId4"/>
              </a:rPr>
              <a:t>LETOR: A Benchmark Collection for Research on Learning to Rank for Information Retrieval</a:t>
            </a:r>
            <a:r>
              <a:rPr lang="en-GB" sz="1200" dirty="0"/>
              <a:t>, Information Retrieval Journal, 2010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4368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E53F2-1406-47EF-9313-46E3DEC78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671" y="609601"/>
            <a:ext cx="3856037" cy="1639884"/>
          </a:xfrm>
        </p:spPr>
        <p:txBody>
          <a:bodyPr>
            <a:normAutofit/>
          </a:bodyPr>
          <a:lstStyle/>
          <a:p>
            <a:r>
              <a:rPr lang="en-US" sz="4000" dirty="0"/>
              <a:t>Approaches</a:t>
            </a:r>
            <a:endParaRPr lang="en-GB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06978E-9077-4921-810B-899926B534B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23793" y="1119351"/>
                <a:ext cx="6586045" cy="5034455"/>
              </a:xfrm>
            </p:spPr>
            <p:txBody>
              <a:bodyPr>
                <a:normAutofit/>
              </a:bodyPr>
              <a:lstStyle/>
              <a:p>
                <a:pPr marL="0" indent="0">
                  <a:spcBef>
                    <a:spcPts val="2400"/>
                  </a:spcBef>
                  <a:buNone/>
                </a:pPr>
                <a:r>
                  <a:rPr lang="en-GB" sz="2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Pointwise approach</a:t>
                </a:r>
              </a:p>
              <a:p>
                <a:pPr marL="0" indent="0">
                  <a:lnSpc>
                    <a:spcPct val="140000"/>
                  </a:lnSpc>
                  <a:spcBef>
                    <a:spcPts val="600"/>
                  </a:spcBef>
                  <a:buNone/>
                </a:pPr>
                <a:r>
                  <a:rPr lang="en-GB" sz="1600" dirty="0"/>
                  <a:t>Relevance label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GB" sz="1600" dirty="0"/>
                  <a:t> is a number—derived from binary or graded human judgments or implicit user feedback (e.g., CTR). Typically, a regression or classification model is trained to predict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GB" sz="1600" dirty="0"/>
                  <a:t> given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GB" sz="1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GB" sz="1600" dirty="0"/>
                  <a:t>.</a:t>
                </a:r>
              </a:p>
              <a:p>
                <a:pPr marL="0" indent="0">
                  <a:spcBef>
                    <a:spcPts val="2400"/>
                  </a:spcBef>
                  <a:buNone/>
                </a:pPr>
                <a:r>
                  <a:rPr lang="en-GB" sz="2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Pairwise approach</a:t>
                </a:r>
              </a:p>
              <a:p>
                <a:pPr marL="0" indent="0">
                  <a:lnSpc>
                    <a:spcPct val="140000"/>
                  </a:lnSpc>
                  <a:spcBef>
                    <a:spcPts val="600"/>
                  </a:spcBef>
                  <a:buNone/>
                </a:pPr>
                <a:r>
                  <a:rPr lang="en-GB" sz="1600" dirty="0"/>
                  <a:t>Pairwise preference between documents for a query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≻</m:t>
                    </m:r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sz="1600" dirty="0"/>
                  <a:t> w.r.t.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GB" sz="1600" dirty="0"/>
                  <a:t>) as label. Reduces to binary classification to predict more relevant document.</a:t>
                </a:r>
              </a:p>
              <a:p>
                <a:pPr marL="0" indent="0">
                  <a:spcBef>
                    <a:spcPts val="2400"/>
                  </a:spcBef>
                  <a:buNone/>
                </a:pPr>
                <a:r>
                  <a:rPr lang="en-GB" sz="2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Listwise approach</a:t>
                </a:r>
              </a:p>
              <a:p>
                <a:pPr marL="0" indent="0">
                  <a:lnSpc>
                    <a:spcPct val="140000"/>
                  </a:lnSpc>
                  <a:spcBef>
                    <a:spcPts val="600"/>
                  </a:spcBef>
                  <a:buNone/>
                </a:pPr>
                <a:r>
                  <a:rPr lang="en-GB" sz="1600" dirty="0"/>
                  <a:t>Directly optimize for rank-based metric, such as NDCG—difficult because these metrics are often not differentiable w.r.t. model parameters.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06978E-9077-4921-810B-899926B534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23793" y="1119351"/>
                <a:ext cx="6586045" cy="5034455"/>
              </a:xfrm>
              <a:blipFill>
                <a:blip r:embed="rId2"/>
                <a:stretch>
                  <a:fillRect l="-1019" r="-7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2C5FAC-C615-4713-9BA2-E60DEEFCA4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7671" y="2885090"/>
            <a:ext cx="3856037" cy="2906110"/>
          </a:xfrm>
        </p:spPr>
        <p:txBody>
          <a:bodyPr>
            <a:normAutofit/>
          </a:bodyPr>
          <a:lstStyle/>
          <a:p>
            <a:r>
              <a:rPr lang="en-GB" sz="2400" dirty="0"/>
              <a:t>Liu [2009] categorizes different LTR approaches based on training objectives: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9D4B23-6737-466B-BBEA-5519FDB3AB99}"/>
              </a:ext>
            </a:extLst>
          </p:cNvPr>
          <p:cNvSpPr/>
          <p:nvPr/>
        </p:nvSpPr>
        <p:spPr>
          <a:xfrm>
            <a:off x="482162" y="6567542"/>
            <a:ext cx="112276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GB" sz="1200" dirty="0"/>
              <a:t>Tie-Yan Liu. </a:t>
            </a:r>
            <a:r>
              <a:rPr lang="en-GB" sz="1200" dirty="0">
                <a:hlinkClick r:id="rId3"/>
              </a:rPr>
              <a:t>Learning to rank for information retrieval</a:t>
            </a:r>
            <a:r>
              <a:rPr lang="en-GB" sz="1200" dirty="0"/>
              <a:t>. Foundation and Trends in Information Retrieval, 2009. 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266253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2E501-190D-4C2E-ACEC-7DF5D0A91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Pointwise objectives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557F44D5-668E-4E9F-A3D8-F7A1B42C1941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1146704" y="2611820"/>
                <a:ext cx="5517331" cy="3179379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en-GB" sz="18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Regression loss</a:t>
                </a:r>
              </a:p>
              <a:p>
                <a:pPr>
                  <a:spcBef>
                    <a:spcPts val="1200"/>
                  </a:spcBef>
                </a:pPr>
                <a:r>
                  <a:rPr lang="en-GB" dirty="0"/>
                  <a:t>Given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en-GB" dirty="0"/>
                  <a:t> predict </a:t>
                </a:r>
                <a:r>
                  <a:rPr lang="en-GB" u="sng" dirty="0"/>
                  <a:t>the value</a:t>
                </a:r>
                <a:r>
                  <a:rPr lang="en-GB" dirty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GB" dirty="0"/>
              </a:p>
              <a:p>
                <a:pPr>
                  <a:spcBef>
                    <a:spcPts val="1200"/>
                  </a:spcBef>
                </a:pPr>
                <a:r>
                  <a:rPr lang="en-GB" dirty="0"/>
                  <a:t>e.g., </a:t>
                </a:r>
                <a:r>
                  <a:rPr lang="en-GB" dirty="0">
                    <a:solidFill>
                      <a:srgbClr val="0070C0"/>
                    </a:solidFill>
                  </a:rPr>
                  <a:t>square loss</a:t>
                </a:r>
                <a:r>
                  <a:rPr lang="en-GB" dirty="0"/>
                  <a:t> for binary or categorical labels, </a:t>
                </a:r>
              </a:p>
              <a:p>
                <a:pPr>
                  <a:spcBef>
                    <a:spcPts val="1200"/>
                  </a:spcBef>
                </a:pPr>
                <a:endParaRPr lang="en-GB" dirty="0"/>
              </a:p>
              <a:p>
                <a:pPr>
                  <a:spcBef>
                    <a:spcPts val="1200"/>
                  </a:spcBef>
                </a:pPr>
                <a:r>
                  <a:rPr lang="en-GB" dirty="0"/>
                  <a:t>where,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GB" dirty="0"/>
                  <a:t> is the one-hot representation </a:t>
                </a:r>
                <a:r>
                  <a:rPr lang="en-GB" sz="1200" dirty="0"/>
                  <a:t>[</a:t>
                </a:r>
                <a:r>
                  <a:rPr lang="en-GB" sz="1200" dirty="0" err="1"/>
                  <a:t>Fuhr</a:t>
                </a:r>
                <a:r>
                  <a:rPr lang="en-GB" sz="1200" dirty="0"/>
                  <a:t>, 1989]</a:t>
                </a:r>
                <a:r>
                  <a:rPr lang="en-GB" dirty="0"/>
                  <a:t> or the actual value </a:t>
                </a:r>
                <a:r>
                  <a:rPr lang="en-GB" sz="1200" dirty="0"/>
                  <a:t>[</a:t>
                </a:r>
                <a:r>
                  <a:rPr lang="en-GB" sz="1200" dirty="0" err="1"/>
                  <a:t>Cossock</a:t>
                </a:r>
                <a:r>
                  <a:rPr lang="en-GB" sz="1200" dirty="0"/>
                  <a:t> and Zhang, 2006]</a:t>
                </a:r>
                <a:r>
                  <a:rPr lang="en-GB" dirty="0"/>
                  <a:t> of the label</a:t>
                </a:r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557F44D5-668E-4E9F-A3D8-F7A1B42C19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1146704" y="2611820"/>
                <a:ext cx="5517331" cy="3179379"/>
              </a:xfrm>
              <a:blipFill>
                <a:blip r:embed="rId2"/>
                <a:stretch>
                  <a:fillRect l="-8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405D0835-5757-4618-8CD8-ACE04C1CD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388" y="3988809"/>
            <a:ext cx="2660867" cy="353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5B7917-6158-4CAD-A4A0-B83DE3FEC5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88" r="74952" b="9640"/>
          <a:stretch/>
        </p:blipFill>
        <p:spPr>
          <a:xfrm>
            <a:off x="7553011" y="1970687"/>
            <a:ext cx="1167688" cy="38205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F02A3A0-3F80-4951-A746-114509726875}"/>
              </a:ext>
            </a:extLst>
          </p:cNvPr>
          <p:cNvSpPr/>
          <p:nvPr/>
        </p:nvSpPr>
        <p:spPr>
          <a:xfrm>
            <a:off x="482162" y="6373102"/>
            <a:ext cx="112276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GB" sz="1200" dirty="0"/>
              <a:t>Norbert </a:t>
            </a:r>
            <a:r>
              <a:rPr lang="en-GB" sz="1200" dirty="0" err="1"/>
              <a:t>Fuhr</a:t>
            </a:r>
            <a:r>
              <a:rPr lang="en-GB" sz="1200" dirty="0"/>
              <a:t>. </a:t>
            </a:r>
            <a:r>
              <a:rPr lang="en-GB" sz="1200" dirty="0">
                <a:hlinkClick r:id="rId5"/>
              </a:rPr>
              <a:t>Optimum polynomial retrieval functions based on the probability ranking principle</a:t>
            </a:r>
            <a:r>
              <a:rPr lang="en-GB" sz="1200" dirty="0"/>
              <a:t>. ACM TOIS, 1989.</a:t>
            </a:r>
          </a:p>
          <a:p>
            <a:pPr lvl="0" algn="ctr" defTabSz="914400">
              <a:defRPr/>
            </a:pPr>
            <a:r>
              <a:rPr lang="en-GB" sz="1200" dirty="0"/>
              <a:t>David </a:t>
            </a:r>
            <a:r>
              <a:rPr lang="en-GB" sz="1200" dirty="0" err="1"/>
              <a:t>Cossock</a:t>
            </a:r>
            <a:r>
              <a:rPr lang="en-GB" sz="1200" dirty="0"/>
              <a:t> and Tong Zhang. </a:t>
            </a:r>
            <a:r>
              <a:rPr lang="en-GB" sz="1200" dirty="0">
                <a:hlinkClick r:id="rId6"/>
              </a:rPr>
              <a:t>Subset ranking using regression</a:t>
            </a:r>
            <a:r>
              <a:rPr lang="en-GB" sz="1200" dirty="0"/>
              <a:t>. In COLT, 2006.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8113D2-C315-4335-978E-EB83AB4DB893}"/>
              </a:ext>
            </a:extLst>
          </p:cNvPr>
          <p:cNvSpPr txBox="1"/>
          <p:nvPr/>
        </p:nvSpPr>
        <p:spPr>
          <a:xfrm>
            <a:off x="8919945" y="2296239"/>
            <a:ext cx="1429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labels</a:t>
            </a:r>
            <a:endParaRPr lang="en-GB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449B37-708E-4CF0-B180-C613A9A36A05}"/>
              </a:ext>
            </a:extLst>
          </p:cNvPr>
          <p:cNvSpPr txBox="1"/>
          <p:nvPr/>
        </p:nvSpPr>
        <p:spPr>
          <a:xfrm>
            <a:off x="8919944" y="3557481"/>
            <a:ext cx="1429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prediction</a:t>
            </a:r>
            <a:endParaRPr lang="en-GB" dirty="0"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31752E7-D28F-4C4D-BB36-0E2840D117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214" r="37226" b="44657"/>
          <a:stretch/>
        </p:blipFill>
        <p:spPr>
          <a:xfrm>
            <a:off x="7617169" y="1970687"/>
            <a:ext cx="1078774" cy="2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5127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2E501-190D-4C2E-ACEC-7DF5D0A91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Pointwise objectives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557F44D5-668E-4E9F-A3D8-F7A1B42C1941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1146705" y="2611820"/>
                <a:ext cx="4234592" cy="3179379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en-GB" sz="18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Classification loss</a:t>
                </a:r>
              </a:p>
              <a:p>
                <a:pPr>
                  <a:spcBef>
                    <a:spcPts val="1200"/>
                  </a:spcBef>
                </a:pPr>
                <a:r>
                  <a:rPr lang="en-GB" dirty="0"/>
                  <a:t>Given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en-GB" dirty="0"/>
                  <a:t> predict </a:t>
                </a:r>
                <a:r>
                  <a:rPr lang="en-GB" u="sng" dirty="0"/>
                  <a:t>the </a:t>
                </a:r>
                <a:r>
                  <a:rPr lang="en-GB" i="1" u="sng" dirty="0"/>
                  <a:t>class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GB" dirty="0"/>
              </a:p>
              <a:p>
                <a:pPr>
                  <a:spcBef>
                    <a:spcPts val="1200"/>
                  </a:spcBef>
                </a:pPr>
                <a:r>
                  <a:rPr lang="en-GB" dirty="0"/>
                  <a:t>e.g., </a:t>
                </a:r>
                <a:r>
                  <a:rPr lang="en-GB" dirty="0">
                    <a:solidFill>
                      <a:srgbClr val="0070C0"/>
                    </a:solidFill>
                  </a:rPr>
                  <a:t>cross-entropy with softmax</a:t>
                </a:r>
                <a:r>
                  <a:rPr lang="en-GB" dirty="0"/>
                  <a:t> </a:t>
                </a:r>
                <a:r>
                  <a:rPr lang="it-IT" dirty="0"/>
                  <a:t>over categorical labels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dirty="0"/>
                  <a:t> [Li et al., 2008],</a:t>
                </a:r>
              </a:p>
              <a:p>
                <a:pPr>
                  <a:spcBef>
                    <a:spcPts val="1200"/>
                  </a:spcBef>
                </a:pPr>
                <a:endParaRPr lang="en-GB" dirty="0"/>
              </a:p>
              <a:p>
                <a:pPr>
                  <a:spcBef>
                    <a:spcPts val="1200"/>
                  </a:spcBef>
                </a:pPr>
                <a:endParaRPr lang="en-GB" dirty="0"/>
              </a:p>
              <a:p>
                <a:pPr>
                  <a:spcBef>
                    <a:spcPts val="1200"/>
                  </a:spcBef>
                </a:pPr>
                <a:r>
                  <a:rPr lang="en-GB" dirty="0"/>
                  <a:t>where,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GB" dirty="0"/>
                  <a:t> is the model’s score for label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557F44D5-668E-4E9F-A3D8-F7A1B42C19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1146705" y="2611820"/>
                <a:ext cx="4234592" cy="3179379"/>
              </a:xfrm>
              <a:blipFill>
                <a:blip r:embed="rId2"/>
                <a:stretch>
                  <a:fillRect l="-1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5E0489D-BB64-4D0E-9A25-E620080FCC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66" r="37226" b="9640"/>
          <a:stretch/>
        </p:blipFill>
        <p:spPr>
          <a:xfrm>
            <a:off x="6222123" y="1970687"/>
            <a:ext cx="2312275" cy="38205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8113D2-C315-4335-978E-EB83AB4DB893}"/>
              </a:ext>
            </a:extLst>
          </p:cNvPr>
          <p:cNvSpPr txBox="1"/>
          <p:nvPr/>
        </p:nvSpPr>
        <p:spPr>
          <a:xfrm>
            <a:off x="8949553" y="2296239"/>
            <a:ext cx="1429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labels</a:t>
            </a:r>
            <a:endParaRPr lang="en-GB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449B37-708E-4CF0-B180-C613A9A36A05}"/>
              </a:ext>
            </a:extLst>
          </p:cNvPr>
          <p:cNvSpPr txBox="1"/>
          <p:nvPr/>
        </p:nvSpPr>
        <p:spPr>
          <a:xfrm>
            <a:off x="8949552" y="3557481"/>
            <a:ext cx="1429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prediction</a:t>
            </a:r>
            <a:endParaRPr lang="en-GB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DAFF1A-8492-4EA8-9C54-7A465D0E86BC}"/>
              </a:ext>
            </a:extLst>
          </p:cNvPr>
          <p:cNvSpPr txBox="1"/>
          <p:nvPr/>
        </p:nvSpPr>
        <p:spPr>
          <a:xfrm>
            <a:off x="6490138" y="1601355"/>
            <a:ext cx="68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0</a:t>
            </a:r>
            <a:endParaRPr lang="en-GB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E4C69C-DC04-4580-97C3-FB89A2EBF56B}"/>
              </a:ext>
            </a:extLst>
          </p:cNvPr>
          <p:cNvSpPr txBox="1"/>
          <p:nvPr/>
        </p:nvSpPr>
        <p:spPr>
          <a:xfrm>
            <a:off x="7682766" y="1601355"/>
            <a:ext cx="68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1</a:t>
            </a:r>
            <a:endParaRPr lang="en-GB" dirty="0"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B87DC6D-34EC-4527-A8EB-4752CA94F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200" y="4365698"/>
            <a:ext cx="4423601" cy="6162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D4A810A-A735-4B47-B2BE-94C260E8336B}"/>
              </a:ext>
            </a:extLst>
          </p:cNvPr>
          <p:cNvSpPr/>
          <p:nvPr/>
        </p:nvSpPr>
        <p:spPr>
          <a:xfrm>
            <a:off x="482162" y="6562287"/>
            <a:ext cx="112276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GB" sz="1200" dirty="0"/>
              <a:t>Ping Li, </a:t>
            </a:r>
            <a:r>
              <a:rPr lang="en-GB" sz="1200" dirty="0" err="1"/>
              <a:t>Qiang</a:t>
            </a:r>
            <a:r>
              <a:rPr lang="en-GB" sz="1200" dirty="0"/>
              <a:t> Wu, and Christopher J Burges. </a:t>
            </a:r>
            <a:r>
              <a:rPr lang="en-GB" sz="1200" dirty="0">
                <a:hlinkClick r:id="rId5"/>
              </a:rPr>
              <a:t>Mcrank: Learning to rank using multiple classification and gradient boosting</a:t>
            </a:r>
            <a:r>
              <a:rPr lang="en-GB" sz="1200" dirty="0"/>
              <a:t>. In NIPS, 2008.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725967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9D60F-CBBA-47A0-82B5-1D618753E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705" y="609601"/>
            <a:ext cx="3908771" cy="1639884"/>
          </a:xfrm>
        </p:spPr>
        <p:txBody>
          <a:bodyPr>
            <a:normAutofit/>
          </a:bodyPr>
          <a:lstStyle/>
          <a:p>
            <a:r>
              <a:rPr lang="en-US" dirty="0"/>
              <a:t>Pairwise objectives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32A6B6-489E-42C6-8CAB-D9BE78BF24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16869" y="1086652"/>
                <a:ext cx="5475890" cy="457316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1600" dirty="0"/>
                  <a:t>Pairwise loss generally has the following form </a:t>
                </a:r>
                <a:r>
                  <a:rPr lang="en-GB" sz="1200" dirty="0"/>
                  <a:t>[Chen et al., 2009]</a:t>
                </a:r>
                <a:r>
                  <a:rPr lang="en-GB" sz="1600" dirty="0"/>
                  <a:t>,</a:t>
                </a:r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r>
                  <a:rPr lang="en-GB" sz="1600" dirty="0"/>
                  <a:t>where, </a:t>
                </a:r>
                <a14:m>
                  <m:oMath xmlns:m="http://schemas.openxmlformats.org/officeDocument/2006/math">
                    <m:r>
                      <a:rPr lang="en-GB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l-GR" sz="1600" dirty="0"/>
                  <a:t> </a:t>
                </a:r>
                <a:r>
                  <a:rPr lang="en-GB" sz="1600" dirty="0"/>
                  <a:t>can be,</a:t>
                </a:r>
              </a:p>
              <a:p>
                <a:r>
                  <a:rPr lang="en-GB" sz="1600" dirty="0"/>
                  <a:t>Hinge function </a:t>
                </a:r>
                <a14:m>
                  <m:oMath xmlns:m="http://schemas.openxmlformats.org/officeDocument/2006/math"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GB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𝑚𝑎𝑥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 1−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ea typeface="Cambria Math" panose="02040503050406030204" pitchFamily="18" charset="0"/>
                  </a:rPr>
                  <a:t> </a:t>
                </a:r>
                <a:r>
                  <a:rPr lang="en-GB" sz="1200" dirty="0"/>
                  <a:t>[</a:t>
                </a:r>
                <a:r>
                  <a:rPr lang="en-GB" sz="1200" dirty="0" err="1"/>
                  <a:t>Herbrich</a:t>
                </a:r>
                <a:r>
                  <a:rPr lang="en-GB" sz="1200" dirty="0"/>
                  <a:t> et al., 2000]</a:t>
                </a:r>
                <a:endParaRPr lang="en-GB" sz="1600" dirty="0"/>
              </a:p>
              <a:p>
                <a:r>
                  <a:rPr lang="en-GB" sz="1600" dirty="0"/>
                  <a:t>Exponential function </a:t>
                </a:r>
                <a14:m>
                  <m:oMath xmlns:m="http://schemas.openxmlformats.org/officeDocument/2006/math"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GB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p>
                    </m:sSup>
                  </m:oMath>
                </a14:m>
                <a:r>
                  <a:rPr lang="en-GB" sz="1600" dirty="0"/>
                  <a:t> </a:t>
                </a:r>
                <a:r>
                  <a:rPr lang="en-GB" sz="1200" dirty="0"/>
                  <a:t>[Freund et al., 2003]</a:t>
                </a:r>
                <a:endParaRPr lang="en-GB" sz="1600" dirty="0"/>
              </a:p>
              <a:p>
                <a:r>
                  <a:rPr lang="en-GB" sz="1600" dirty="0"/>
                  <a:t>Logistic function </a:t>
                </a:r>
                <a14:m>
                  <m:oMath xmlns:m="http://schemas.openxmlformats.org/officeDocument/2006/math"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GB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𝑙𝑜𝑔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600" dirty="0"/>
                  <a:t> </a:t>
                </a:r>
                <a:r>
                  <a:rPr lang="en-GB" sz="1200" dirty="0"/>
                  <a:t>[Burges et al., 2005]</a:t>
                </a:r>
                <a:endParaRPr lang="en-GB" sz="1600" dirty="0"/>
              </a:p>
              <a:p>
                <a:r>
                  <a:rPr lang="en-GB" sz="1600" dirty="0"/>
                  <a:t>Others…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32A6B6-489E-42C6-8CAB-D9BE78BF24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16869" y="1086652"/>
                <a:ext cx="5475890" cy="4573169"/>
              </a:xfrm>
              <a:blipFill>
                <a:blip r:embed="rId2"/>
                <a:stretch>
                  <a:fillRect l="-10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2A34AB34-B869-45C7-B558-CAECC0A7B56C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1146704" y="2454166"/>
                <a:ext cx="4702303" cy="3205655"/>
              </a:xfrm>
            </p:spPr>
            <p:txBody>
              <a:bodyPr>
                <a:noAutofit/>
              </a:bodyPr>
              <a:lstStyle/>
              <a:p>
                <a:pPr>
                  <a:spcBef>
                    <a:spcPts val="3000"/>
                  </a:spcBef>
                </a:pPr>
                <a:r>
                  <a:rPr lang="en-GB" dirty="0"/>
                  <a:t>Pairwise loss minimizes the average number of inversions in ranking—i.e.,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≻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dirty="0"/>
                  <a:t> w.r.t.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but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dirty="0"/>
                  <a:t> is ranked higher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GB" dirty="0"/>
              </a:p>
              <a:p>
                <a:pPr>
                  <a:spcBef>
                    <a:spcPts val="1800"/>
                  </a:spcBef>
                </a:pPr>
                <a:r>
                  <a:rPr lang="en-GB" dirty="0"/>
                  <a:t>Given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predict the more relevant document</a:t>
                </a:r>
              </a:p>
              <a:p>
                <a:pPr>
                  <a:spcBef>
                    <a:spcPts val="1800"/>
                  </a:spcBef>
                </a:pPr>
                <a:r>
                  <a:rPr lang="en-GB" dirty="0"/>
                  <a:t>For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GB" dirty="0"/>
                  <a:t>Feature vectors: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/>
              </a:p>
              <a:p>
                <a:pPr lvl="1">
                  <a:spcBef>
                    <a:spcPts val="600"/>
                  </a:spcBef>
                </a:pPr>
                <a:r>
                  <a:rPr lang="en-GB" dirty="0"/>
                  <a:t>Model scores: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2A34AB34-B869-45C7-B558-CAECC0A7B5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1146704" y="2454166"/>
                <a:ext cx="4702303" cy="3205655"/>
              </a:xfrm>
              <a:blipFill>
                <a:blip r:embed="rId3"/>
                <a:stretch>
                  <a:fillRect l="-6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99F9902F-7D58-4FC5-A644-F0428887B0D4}"/>
              </a:ext>
            </a:extLst>
          </p:cNvPr>
          <p:cNvSpPr/>
          <p:nvPr/>
        </p:nvSpPr>
        <p:spPr>
          <a:xfrm>
            <a:off x="482162" y="6005239"/>
            <a:ext cx="112276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GB" sz="1200" dirty="0"/>
              <a:t>Wei Chen, Tie-Yan Liu, </a:t>
            </a:r>
            <a:r>
              <a:rPr lang="en-GB" sz="1200" dirty="0" err="1"/>
              <a:t>Yanyan</a:t>
            </a:r>
            <a:r>
              <a:rPr lang="en-GB" sz="1200" dirty="0"/>
              <a:t> Lan, </a:t>
            </a:r>
            <a:r>
              <a:rPr lang="en-GB" sz="1200" dirty="0" err="1"/>
              <a:t>Zhi</a:t>
            </a:r>
            <a:r>
              <a:rPr lang="en-GB" sz="1200" dirty="0"/>
              <a:t>-Ming Ma, and Hang Li. </a:t>
            </a:r>
            <a:r>
              <a:rPr lang="en-GB" sz="1200" dirty="0">
                <a:hlinkClick r:id="rId4"/>
              </a:rPr>
              <a:t>Ranking measures and loss functions in learning to rank</a:t>
            </a:r>
            <a:r>
              <a:rPr lang="en-GB" sz="1200" dirty="0"/>
              <a:t>. In NIPS, 2009.</a:t>
            </a:r>
          </a:p>
          <a:p>
            <a:pPr lvl="0" algn="ctr" defTabSz="914400">
              <a:defRPr/>
            </a:pPr>
            <a:r>
              <a:rPr lang="en-GB" sz="1200" dirty="0"/>
              <a:t>Ralf </a:t>
            </a:r>
            <a:r>
              <a:rPr lang="en-GB" sz="1200" dirty="0" err="1"/>
              <a:t>Herbrich</a:t>
            </a:r>
            <a:r>
              <a:rPr lang="en-GB" sz="1200" dirty="0"/>
              <a:t>, Thore Graepel, and Klaus </a:t>
            </a:r>
            <a:r>
              <a:rPr lang="en-GB" sz="1200" dirty="0" err="1"/>
              <a:t>Obermayer</a:t>
            </a:r>
            <a:r>
              <a:rPr lang="en-GB" sz="1200" dirty="0"/>
              <a:t>. </a:t>
            </a:r>
            <a:r>
              <a:rPr lang="en-GB" sz="1200" dirty="0">
                <a:hlinkClick r:id="rId5"/>
              </a:rPr>
              <a:t>Large margin rank boundaries for ordinal regression</a:t>
            </a:r>
            <a:r>
              <a:rPr lang="en-GB" sz="1200" dirty="0"/>
              <a:t>. 2000.</a:t>
            </a:r>
          </a:p>
          <a:p>
            <a:pPr lvl="0" algn="ctr" defTabSz="914400">
              <a:defRPr/>
            </a:pPr>
            <a:r>
              <a:rPr lang="en-GB" sz="1200" dirty="0" err="1"/>
              <a:t>Yoav</a:t>
            </a:r>
            <a:r>
              <a:rPr lang="en-GB" sz="1200" dirty="0"/>
              <a:t> Freund, Raj </a:t>
            </a:r>
            <a:r>
              <a:rPr lang="en-GB" sz="1200" dirty="0" err="1"/>
              <a:t>Iyer</a:t>
            </a:r>
            <a:r>
              <a:rPr lang="en-GB" sz="1200" dirty="0"/>
              <a:t>, Robert E Schapire, and Yoram Singer. </a:t>
            </a:r>
            <a:r>
              <a:rPr lang="en-GB" sz="1200" dirty="0">
                <a:hlinkClick r:id="rId6"/>
              </a:rPr>
              <a:t>An efficient boosting algorithm for combining preferences</a:t>
            </a:r>
            <a:r>
              <a:rPr lang="en-GB" sz="1200" dirty="0"/>
              <a:t>. In JMLR, 2003.</a:t>
            </a:r>
          </a:p>
          <a:p>
            <a:pPr lvl="0" algn="ctr" defTabSz="914400">
              <a:defRPr/>
            </a:pPr>
            <a:r>
              <a:rPr lang="en-GB" sz="1200" dirty="0"/>
              <a:t>Chris Burges, Tal </a:t>
            </a:r>
            <a:r>
              <a:rPr lang="en-GB" sz="1200" dirty="0" err="1"/>
              <a:t>Shaked</a:t>
            </a:r>
            <a:r>
              <a:rPr lang="en-GB" sz="1200" dirty="0"/>
              <a:t>, Erin Renshaw, Ari Lazier, Matt Deeds, Nicole Hamilton, and Greg Hullender. </a:t>
            </a:r>
            <a:r>
              <a:rPr lang="en-GB" sz="1200" dirty="0">
                <a:hlinkClick r:id="rId7"/>
              </a:rPr>
              <a:t>Learning to rank using gradient descent</a:t>
            </a:r>
            <a:r>
              <a:rPr lang="en-GB" sz="1200" dirty="0"/>
              <a:t>. In ICML, 2005.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B3E2A-3D35-4B9C-992A-D47FE2EB3B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6939" y="2207896"/>
            <a:ext cx="2515750" cy="56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565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2E501-190D-4C2E-ACEC-7DF5D0A91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Pairwise objectives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557F44D5-668E-4E9F-A3D8-F7A1B42C1941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1146704" y="2611820"/>
                <a:ext cx="6898965" cy="3526221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en-GB" sz="18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RankNet loss</a:t>
                </a:r>
              </a:p>
              <a:p>
                <a:pPr>
                  <a:spcBef>
                    <a:spcPts val="1200"/>
                  </a:spcBef>
                </a:pPr>
                <a:r>
                  <a:rPr lang="en-GB" dirty="0"/>
                  <a:t>Pairwise loss function proposed by Burges et al. </a:t>
                </a:r>
                <a:r>
                  <a:rPr lang="en-GB" sz="1200" dirty="0"/>
                  <a:t>[2005]</a:t>
                </a:r>
                <a:r>
                  <a:rPr lang="en-GB" dirty="0"/>
                  <a:t>—an industry favourite </a:t>
                </a:r>
                <a:r>
                  <a:rPr lang="en-GB" sz="1200" dirty="0"/>
                  <a:t>[Burges, 2015]</a:t>
                </a:r>
                <a:endParaRPr lang="en-GB" dirty="0"/>
              </a:p>
              <a:p>
                <a:pPr>
                  <a:spcBef>
                    <a:spcPts val="1200"/>
                  </a:spcBef>
                </a:pPr>
                <a:r>
                  <a:rPr lang="en-GB" dirty="0"/>
                  <a:t>Predicted probabilities: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/>
                            </m:sSubSup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/>
                            </m:sSubSup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/>
                            </m:sSubSup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d>
                              <m:d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sup>
                        </m:sSup>
                      </m:den>
                    </m:f>
                  </m:oMath>
                </a14:m>
                <a:endParaRPr lang="en-GB" b="0" dirty="0"/>
              </a:p>
              <a:p>
                <a:pPr>
                  <a:spcBef>
                    <a:spcPts val="1200"/>
                  </a:spcBef>
                </a:pPr>
                <a:r>
                  <a:rPr lang="en-US" dirty="0"/>
                  <a:t>Des</a:t>
                </a:r>
                <a:r>
                  <a:rPr lang="en-GB" dirty="0" err="1"/>
                  <a:t>ired</a:t>
                </a:r>
                <a:r>
                  <a:rPr lang="en-GB" dirty="0"/>
                  <a:t> probabilities: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b="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b="0" dirty="0"/>
              </a:p>
              <a:p>
                <a:pPr>
                  <a:spcBef>
                    <a:spcPts val="1200"/>
                  </a:spcBef>
                </a:pPr>
                <a:r>
                  <a:rPr lang="en-US" dirty="0"/>
                  <a:t>Computing cross-entropy between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b="0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𝑅𝑎𝑛𝑘𝑁𝑒𝑡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𝑙𝑜𝑔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𝑙𝑜𝑔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𝑙𝑜𝑔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𝑙𝑜𝑔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557F44D5-668E-4E9F-A3D8-F7A1B42C19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1146704" y="2611820"/>
                <a:ext cx="6898965" cy="3526221"/>
              </a:xfrm>
              <a:blipFill>
                <a:blip r:embed="rId2"/>
                <a:stretch>
                  <a:fillRect l="-7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5E0489D-BB64-4D0E-9A25-E620080FCC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008" r="-648" b="9640"/>
          <a:stretch/>
        </p:blipFill>
        <p:spPr>
          <a:xfrm>
            <a:off x="8644754" y="1970687"/>
            <a:ext cx="2270234" cy="38205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8113D2-C315-4335-978E-EB83AB4DB893}"/>
              </a:ext>
            </a:extLst>
          </p:cNvPr>
          <p:cNvSpPr txBox="1"/>
          <p:nvPr/>
        </p:nvSpPr>
        <p:spPr>
          <a:xfrm>
            <a:off x="10930756" y="2296239"/>
            <a:ext cx="1208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pairwise preference</a:t>
            </a:r>
            <a:endParaRPr lang="en-GB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449B37-708E-4CF0-B180-C613A9A36A05}"/>
              </a:ext>
            </a:extLst>
          </p:cNvPr>
          <p:cNvSpPr txBox="1"/>
          <p:nvPr/>
        </p:nvSpPr>
        <p:spPr>
          <a:xfrm>
            <a:off x="10930756" y="3557481"/>
            <a:ext cx="1150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score</a:t>
            </a:r>
            <a:endParaRPr lang="en-GB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DAFF1A-8492-4EA8-9C54-7A465D0E86BC}"/>
              </a:ext>
            </a:extLst>
          </p:cNvPr>
          <p:cNvSpPr txBox="1"/>
          <p:nvPr/>
        </p:nvSpPr>
        <p:spPr>
          <a:xfrm>
            <a:off x="8818182" y="1601355"/>
            <a:ext cx="68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0</a:t>
            </a:r>
            <a:endParaRPr lang="en-GB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E4C69C-DC04-4580-97C3-FB89A2EBF56B}"/>
              </a:ext>
            </a:extLst>
          </p:cNvPr>
          <p:cNvSpPr txBox="1"/>
          <p:nvPr/>
        </p:nvSpPr>
        <p:spPr>
          <a:xfrm>
            <a:off x="10010810" y="1601355"/>
            <a:ext cx="68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1</a:t>
            </a:r>
            <a:endParaRPr lang="en-GB" dirty="0"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4A810A-A735-4B47-B2BE-94C260E8336B}"/>
              </a:ext>
            </a:extLst>
          </p:cNvPr>
          <p:cNvSpPr/>
          <p:nvPr/>
        </p:nvSpPr>
        <p:spPr>
          <a:xfrm>
            <a:off x="482162" y="6367847"/>
            <a:ext cx="112276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GB" sz="1200" dirty="0"/>
              <a:t>Chris Burges, Tal </a:t>
            </a:r>
            <a:r>
              <a:rPr lang="en-GB" sz="1200" dirty="0" err="1"/>
              <a:t>Shaked</a:t>
            </a:r>
            <a:r>
              <a:rPr lang="en-GB" sz="1200" dirty="0"/>
              <a:t>, Erin Renshaw, Ari Lazier, Matt Deeds, Nicole Hamilton, and Greg Hullender. </a:t>
            </a:r>
            <a:r>
              <a:rPr lang="en-GB" sz="1200" dirty="0">
                <a:hlinkClick r:id="rId4"/>
              </a:rPr>
              <a:t>Learning to rank using gradient descent</a:t>
            </a:r>
            <a:r>
              <a:rPr lang="en-GB" sz="1200" dirty="0"/>
              <a:t>. In ICML, 2005.</a:t>
            </a:r>
          </a:p>
          <a:p>
            <a:pPr lvl="0" algn="ctr" defTabSz="914400">
              <a:defRPr/>
            </a:pPr>
            <a:r>
              <a:rPr lang="en-GB" sz="1200" kern="0" dirty="0">
                <a:solidFill>
                  <a:prstClr val="black"/>
                </a:solidFill>
              </a:rPr>
              <a:t>Chris Burges. </a:t>
            </a:r>
            <a:r>
              <a:rPr lang="en-GB" sz="1200" kern="0" dirty="0" err="1">
                <a:solidFill>
                  <a:prstClr val="black"/>
                </a:solidFill>
              </a:rPr>
              <a:t>RankNet</a:t>
            </a:r>
            <a:r>
              <a:rPr lang="en-GB" sz="1200" kern="0" dirty="0">
                <a:solidFill>
                  <a:prstClr val="black"/>
                </a:solidFill>
              </a:rPr>
              <a:t>: A ranking retrospective. </a:t>
            </a:r>
            <a:r>
              <a:rPr lang="en-GB" sz="1200" kern="0" dirty="0">
                <a:solidFill>
                  <a:prstClr val="black"/>
                </a:solidFill>
                <a:hlinkClick r:id="rId5"/>
              </a:rPr>
              <a:t>https://www.microsoft.com/en-us/research/blog/ranknet-a-ranking-retrospective/</a:t>
            </a:r>
            <a:r>
              <a:rPr lang="en-GB" sz="1200" kern="0" dirty="0">
                <a:solidFill>
                  <a:prstClr val="black"/>
                </a:solidFill>
              </a:rPr>
              <a:t>. 2015.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915653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2E501-190D-4C2E-ACEC-7DF5D0A91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generalized cross-entropy loss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557F44D5-668E-4E9F-A3D8-F7A1B42C19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41412" y="2007476"/>
                <a:ext cx="9905999" cy="4078014"/>
              </a:xfrm>
            </p:spPr>
            <p:txBody>
              <a:bodyPr>
                <a:noAutofit/>
              </a:bodyPr>
              <a:lstStyle/>
              <a:p>
                <a:pPr marL="0" indent="0">
                  <a:spcBef>
                    <a:spcPts val="1200"/>
                  </a:spcBef>
                  <a:buNone/>
                </a:pPr>
                <a:r>
                  <a:rPr lang="en-GB" sz="2000" dirty="0"/>
                  <a:t>An alternative loss function assumes a single relevant document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2000" dirty="0"/>
                  <a:t> and compares it against the full collection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GB" sz="2000" dirty="0"/>
              </a:p>
              <a:p>
                <a:pPr marL="0" indent="0">
                  <a:spcBef>
                    <a:spcPts val="1200"/>
                  </a:spcBef>
                  <a:buNone/>
                </a:pPr>
                <a:r>
                  <a:rPr lang="en-GB" sz="2000" dirty="0"/>
                  <a:t>Predicted probabilities: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sup>
                        </m:sSup>
                      </m:num>
                      <m:den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𝑞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0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d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p>
                          </m:e>
                        </m:nary>
                      </m:den>
                    </m:f>
                  </m:oMath>
                </a14:m>
                <a:endParaRPr lang="en-US" sz="2000" dirty="0"/>
              </a:p>
              <a:p>
                <a:pPr marL="0" indent="0">
                  <a:spcBef>
                    <a:spcPts val="1200"/>
                  </a:spcBef>
                  <a:buNone/>
                </a:pPr>
                <a:r>
                  <a:rPr lang="en-US" sz="2000" dirty="0"/>
                  <a:t>The cross-entropy loss is then given by,</a:t>
                </a:r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marL="0" indent="0">
                  <a:spcBef>
                    <a:spcPts val="12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𝐶𝐸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p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𝑞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</m:sup>
                              </m:sSup>
                            </m:num>
                            <m:den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9"/>
                                    </m:r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  <m:d>
                                        <m:d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</m:d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</m:sup>
                                  </m:sSup>
                                </m:e>
                              </m:nary>
                            </m:den>
                          </m:f>
                        </m:e>
                      </m:d>
                    </m:oMath>
                  </m:oMathPara>
                </a14:m>
                <a:endParaRPr lang="en-US" sz="2000" b="0" dirty="0"/>
              </a:p>
              <a:p>
                <a:pPr marL="0" indent="0">
                  <a:spcBef>
                    <a:spcPts val="1200"/>
                  </a:spcBef>
                  <a:buNone/>
                </a:pPr>
                <a:r>
                  <a:rPr lang="en-GB" sz="2000" dirty="0"/>
                  <a:t>Computing the softmax over the full collection is prohibitively expensive—LTR models typically consider few negative candidates </a:t>
                </a:r>
                <a:r>
                  <a:rPr lang="en-GB" sz="1600" dirty="0"/>
                  <a:t>[Huang et al., 2013, Shen et al., 2014, Mitra et al., 2017]</a:t>
                </a:r>
                <a:endParaRPr lang="en-US" sz="2000" b="0" dirty="0"/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557F44D5-668E-4E9F-A3D8-F7A1B42C19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2" y="2007476"/>
                <a:ext cx="9905999" cy="4078014"/>
              </a:xfrm>
              <a:blipFill>
                <a:blip r:embed="rId2"/>
                <a:stretch>
                  <a:fillRect l="-615" b="-8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ED4A810A-A735-4B47-B2BE-94C260E8336B}"/>
              </a:ext>
            </a:extLst>
          </p:cNvPr>
          <p:cNvSpPr/>
          <p:nvPr/>
        </p:nvSpPr>
        <p:spPr>
          <a:xfrm>
            <a:off x="191157" y="6178662"/>
            <a:ext cx="11809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GB" sz="1200" dirty="0"/>
              <a:t>Po-Sen Huang, Xiaodong He, Jianfeng Gao, Li Deng, Alex </a:t>
            </a:r>
            <a:r>
              <a:rPr lang="en-GB" sz="1200" dirty="0" err="1"/>
              <a:t>Acero</a:t>
            </a:r>
            <a:r>
              <a:rPr lang="en-GB" sz="1200" dirty="0"/>
              <a:t>, and Larry Heck. </a:t>
            </a:r>
            <a:r>
              <a:rPr lang="en-GB" sz="1200" dirty="0">
                <a:hlinkClick r:id="rId3"/>
              </a:rPr>
              <a:t>Learning deep structured semantic models for web search using clickthrough data</a:t>
            </a:r>
            <a:r>
              <a:rPr lang="en-GB" sz="1200" dirty="0"/>
              <a:t>. In CIKM, 2013.</a:t>
            </a:r>
          </a:p>
          <a:p>
            <a:pPr lvl="0" algn="ctr" defTabSz="914400">
              <a:defRPr/>
            </a:pPr>
            <a:r>
              <a:rPr lang="en-GB" sz="1200" dirty="0"/>
              <a:t>Yelong Shen, Xiaodong He, Jianfeng Gao, Li Deng, and </a:t>
            </a:r>
            <a:r>
              <a:rPr lang="en-GB" sz="1200" dirty="0" err="1"/>
              <a:t>Gregoire</a:t>
            </a:r>
            <a:r>
              <a:rPr lang="en-GB" sz="1200" dirty="0"/>
              <a:t> </a:t>
            </a:r>
            <a:r>
              <a:rPr lang="en-GB" sz="1200" dirty="0" err="1"/>
              <a:t>Mesnil</a:t>
            </a:r>
            <a:r>
              <a:rPr lang="en-GB" sz="1200" dirty="0"/>
              <a:t>. </a:t>
            </a:r>
            <a:r>
              <a:rPr lang="en-GB" sz="1200" dirty="0">
                <a:hlinkClick r:id="rId4"/>
              </a:rPr>
              <a:t>A latent semantic model with convolutional-pooling structure for information retrieval</a:t>
            </a:r>
            <a:r>
              <a:rPr lang="en-GB" sz="1200" dirty="0"/>
              <a:t>. In CIKM, 2014.</a:t>
            </a:r>
          </a:p>
          <a:p>
            <a:pPr lvl="0" algn="ctr" defTabSz="914400">
              <a:defRPr/>
            </a:pPr>
            <a:r>
              <a:rPr lang="en-GB" sz="1200" dirty="0"/>
              <a:t>Bhaskar Mitra, Fernando Diaz, and Nick Craswell. </a:t>
            </a:r>
            <a:r>
              <a:rPr lang="en-GB" sz="1200" dirty="0">
                <a:hlinkClick r:id="rId5"/>
              </a:rPr>
              <a:t>Learning to match using local and distributed representations of text for web search</a:t>
            </a:r>
            <a:r>
              <a:rPr lang="en-GB" sz="1200" dirty="0"/>
              <a:t>. In WWW, 2017.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140092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0F0E35-5541-468A-90DA-7A94364C0A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1" y="2585544"/>
            <a:ext cx="4723362" cy="3426373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130000"/>
              </a:lnSpc>
              <a:spcBef>
                <a:spcPts val="1800"/>
              </a:spcBef>
            </a:pPr>
            <a:r>
              <a:rPr lang="en-GB" sz="20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Blue</a:t>
            </a:r>
            <a:r>
              <a:rPr lang="en-GB" sz="2000" dirty="0"/>
              <a:t>: relevant            </a:t>
            </a:r>
            <a:r>
              <a:rPr lang="en-GB" sz="2000" dirty="0" err="1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Gray</a:t>
            </a:r>
            <a:r>
              <a:rPr lang="en-GB" sz="2000" dirty="0"/>
              <a:t>: non-relevant</a:t>
            </a:r>
          </a:p>
          <a:p>
            <a:pPr>
              <a:lnSpc>
                <a:spcPct val="130000"/>
              </a:lnSpc>
              <a:spcBef>
                <a:spcPts val="1800"/>
              </a:spcBef>
            </a:pPr>
            <a:r>
              <a:rPr lang="en-GB" sz="2000" dirty="0"/>
              <a:t>NDCG and ERR higher for left but pairwise errors less for right</a:t>
            </a:r>
          </a:p>
          <a:p>
            <a:pPr>
              <a:lnSpc>
                <a:spcPct val="130000"/>
              </a:lnSpc>
              <a:spcBef>
                <a:spcPts val="1800"/>
              </a:spcBef>
            </a:pPr>
            <a:r>
              <a:rPr lang="en-GB" sz="2000" dirty="0"/>
              <a:t>Due to strong position-based discounting in IR measures, errors at higher ranks are much more problematic than at lower ranks</a:t>
            </a:r>
          </a:p>
          <a:p>
            <a:pPr>
              <a:lnSpc>
                <a:spcPct val="130000"/>
              </a:lnSpc>
              <a:spcBef>
                <a:spcPts val="1800"/>
              </a:spcBef>
            </a:pPr>
            <a:r>
              <a:rPr lang="en-GB" sz="2000" dirty="0"/>
              <a:t>But </a:t>
            </a:r>
            <a:r>
              <a:rPr lang="en-GB" sz="2000" dirty="0" err="1"/>
              <a:t>listwise</a:t>
            </a:r>
            <a:r>
              <a:rPr lang="en-GB" sz="2000" dirty="0"/>
              <a:t> metrics are non-continuous and non-differentiable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CFC3709-0BF1-41B7-AB56-61D66E5EABAD}"/>
              </a:ext>
            </a:extLst>
          </p:cNvPr>
          <p:cNvSpPr txBox="1">
            <a:spLocks/>
          </p:cNvSpPr>
          <p:nvPr/>
        </p:nvSpPr>
        <p:spPr>
          <a:xfrm>
            <a:off x="1146705" y="609601"/>
            <a:ext cx="3856037" cy="16398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Listwise</a:t>
            </a:r>
            <a:r>
              <a:rPr lang="en-US" dirty="0"/>
              <a:t> objectives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B84C2B-0BC1-4FF1-A62C-2B60DFF36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876" y="2040418"/>
            <a:ext cx="3445162" cy="354171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8901852-3F75-443A-9FA3-BC6AFE144924}"/>
              </a:ext>
            </a:extLst>
          </p:cNvPr>
          <p:cNvSpPr/>
          <p:nvPr/>
        </p:nvSpPr>
        <p:spPr>
          <a:xfrm>
            <a:off x="482162" y="6562287"/>
            <a:ext cx="112276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GB" sz="1200" dirty="0"/>
              <a:t>Christopher JC Burges. </a:t>
            </a:r>
            <a:r>
              <a:rPr lang="en-GB" sz="1200" dirty="0">
                <a:hlinkClick r:id="rId3"/>
              </a:rPr>
              <a:t>From </a:t>
            </a:r>
            <a:r>
              <a:rPr lang="en-GB" sz="1200" dirty="0" err="1">
                <a:hlinkClick r:id="rId3"/>
              </a:rPr>
              <a:t>ranknet</a:t>
            </a:r>
            <a:r>
              <a:rPr lang="en-GB" sz="1200" dirty="0">
                <a:hlinkClick r:id="rId3"/>
              </a:rPr>
              <a:t> to </a:t>
            </a:r>
            <a:r>
              <a:rPr lang="en-GB" sz="1200" dirty="0" err="1">
                <a:hlinkClick r:id="rId3"/>
              </a:rPr>
              <a:t>lambdarank</a:t>
            </a:r>
            <a:r>
              <a:rPr lang="en-GB" sz="1200" dirty="0">
                <a:hlinkClick r:id="rId3"/>
              </a:rPr>
              <a:t> to </a:t>
            </a:r>
            <a:r>
              <a:rPr lang="en-GB" sz="1200" dirty="0" err="1">
                <a:hlinkClick r:id="rId3"/>
              </a:rPr>
              <a:t>lambdamart</a:t>
            </a:r>
            <a:r>
              <a:rPr lang="en-GB" sz="1200" dirty="0">
                <a:hlinkClick r:id="rId3"/>
              </a:rPr>
              <a:t>: An overview</a:t>
            </a:r>
            <a:r>
              <a:rPr lang="en-GB" sz="1200" dirty="0"/>
              <a:t>. Learning, 2010.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0A3A36-6960-40DD-AEE6-A2A7F8804029}"/>
              </a:ext>
            </a:extLst>
          </p:cNvPr>
          <p:cNvSpPr/>
          <p:nvPr/>
        </p:nvSpPr>
        <p:spPr>
          <a:xfrm>
            <a:off x="8765123" y="5673363"/>
            <a:ext cx="14066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/>
              <a:t>[Burges, 2010]</a:t>
            </a:r>
          </a:p>
        </p:txBody>
      </p:sp>
    </p:spTree>
    <p:extLst>
      <p:ext uri="{BB962C8B-B14F-4D97-AF65-F5344CB8AC3E}">
        <p14:creationId xmlns:p14="http://schemas.microsoft.com/office/powerpoint/2010/main" val="2126690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351B7-36C6-4B50-9B6D-256E98C3C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7200" dirty="0"/>
              <a:t>neural networks</a:t>
            </a:r>
            <a:endParaRPr lang="en-CA" sz="720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461A9EF-CC85-4402-A9E1-8F8B4865C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1411" y="4046154"/>
            <a:ext cx="9906000" cy="2211023"/>
          </a:xfrm>
        </p:spPr>
        <p:txBody>
          <a:bodyPr>
            <a:normAutofit/>
          </a:bodyPr>
          <a:lstStyle/>
          <a:p>
            <a:r>
              <a:rPr lang="en-US" sz="6000" dirty="0"/>
              <a:t>45 mins</a:t>
            </a:r>
          </a:p>
        </p:txBody>
      </p:sp>
    </p:spTree>
    <p:extLst>
      <p:ext uri="{BB962C8B-B14F-4D97-AF65-F5344CB8AC3E}">
        <p14:creationId xmlns:p14="http://schemas.microsoft.com/office/powerpoint/2010/main" val="15359579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2E501-190D-4C2E-ACEC-7DF5D0A91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Listwise</a:t>
            </a:r>
            <a:r>
              <a:rPr lang="en-US" dirty="0"/>
              <a:t> objectives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7F44D5-668E-4E9F-A3D8-F7A1B42C19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6704" y="2611820"/>
            <a:ext cx="4686537" cy="3526221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GB" sz="1800" dirty="0"/>
              <a:t>Burges et al. [2006] make two observations: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GB" sz="1800" dirty="0"/>
              <a:t>To train a model we don’t need the costs themselves, only the gradients (of the costs w.r.t model scores) 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GB" sz="1800" dirty="0"/>
              <a:t>It is desired that the gradient be bigger for pairs of documents that produces a bigger impact in NDCG by swapping positions</a:t>
            </a:r>
            <a:endParaRPr lang="en-US" sz="1800" b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4A810A-A735-4B47-B2BE-94C260E8336B}"/>
              </a:ext>
            </a:extLst>
          </p:cNvPr>
          <p:cNvSpPr/>
          <p:nvPr/>
        </p:nvSpPr>
        <p:spPr>
          <a:xfrm>
            <a:off x="482162" y="6546519"/>
            <a:ext cx="112276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GB" sz="1200" dirty="0"/>
              <a:t>Christopher JC Burges, Robert </a:t>
            </a:r>
            <a:r>
              <a:rPr lang="en-GB" sz="1200" dirty="0" err="1"/>
              <a:t>Ragno</a:t>
            </a:r>
            <a:r>
              <a:rPr lang="en-GB" sz="1200" dirty="0"/>
              <a:t>, and Quoc Viet Le. </a:t>
            </a:r>
            <a:r>
              <a:rPr lang="en-GB" sz="1200" dirty="0">
                <a:hlinkClick r:id="rId2"/>
              </a:rPr>
              <a:t>Learning to rank with </a:t>
            </a:r>
            <a:r>
              <a:rPr lang="en-GB" sz="1200" dirty="0" err="1">
                <a:hlinkClick r:id="rId2"/>
              </a:rPr>
              <a:t>nonsmooth</a:t>
            </a:r>
            <a:r>
              <a:rPr lang="en-GB" sz="1200" dirty="0">
                <a:hlinkClick r:id="rId2"/>
              </a:rPr>
              <a:t> cost functions</a:t>
            </a:r>
            <a:r>
              <a:rPr lang="en-GB" sz="1200" dirty="0"/>
              <a:t>. In NIPS, 2006.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9BA1975-B3B8-4AFF-A0F6-8A405720D9C9}"/>
              </a:ext>
            </a:extLst>
          </p:cNvPr>
          <p:cNvSpPr txBox="1">
            <a:spLocks/>
          </p:cNvSpPr>
          <p:nvPr/>
        </p:nvSpPr>
        <p:spPr>
          <a:xfrm>
            <a:off x="6591063" y="2611820"/>
            <a:ext cx="4686537" cy="3526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GB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LambdaRank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 loss</a:t>
            </a:r>
          </a:p>
          <a:p>
            <a:pPr>
              <a:spcBef>
                <a:spcPts val="1200"/>
              </a:spcBef>
            </a:pPr>
            <a:r>
              <a:rPr lang="en-GB" sz="1800" dirty="0"/>
              <a:t>Multiply actual gradients with the change in NDCG by swapping the rank positions of the two documents</a:t>
            </a: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3B1561-2704-44B1-9B33-C2031C71C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407" y="4547860"/>
            <a:ext cx="3909848" cy="49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140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2E501-190D-4C2E-ACEC-7DF5D0A91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Listwise</a:t>
            </a:r>
            <a:r>
              <a:rPr lang="en-US" dirty="0"/>
              <a:t> objectives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557F44D5-668E-4E9F-A3D8-F7A1B42C1941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1146704" y="2611820"/>
                <a:ext cx="4686537" cy="3526221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en-GB" sz="1800" dirty="0"/>
                  <a:t>According to the Placket </a:t>
                </a:r>
                <a:r>
                  <a:rPr lang="en-GB" sz="1800" dirty="0" err="1"/>
                  <a:t>Luce</a:t>
                </a:r>
                <a:r>
                  <a:rPr lang="en-GB" sz="1800" dirty="0"/>
                  <a:t> model [</a:t>
                </a:r>
                <a:r>
                  <a:rPr lang="en-GB" sz="1800" dirty="0" err="1"/>
                  <a:t>Luce</a:t>
                </a:r>
                <a:r>
                  <a:rPr lang="en-GB" sz="1800" dirty="0"/>
                  <a:t>, 2005], given four items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GB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sz="1800" dirty="0"/>
                  <a:t> the probability of observing a particular rank-order, say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sz="1800" dirty="0"/>
                  <a:t>, is given by:</a:t>
                </a:r>
              </a:p>
              <a:p>
                <a:pPr>
                  <a:spcBef>
                    <a:spcPts val="1200"/>
                  </a:spcBef>
                </a:pPr>
                <a:endParaRPr lang="en-US" sz="1800" b="0" dirty="0"/>
              </a:p>
              <a:p>
                <a:pPr>
                  <a:spcBef>
                    <a:spcPts val="1200"/>
                  </a:spcBef>
                </a:pPr>
                <a:endParaRPr lang="en-US" sz="1800" dirty="0"/>
              </a:p>
              <a:p>
                <a:pPr>
                  <a:spcBef>
                    <a:spcPts val="1200"/>
                  </a:spcBef>
                </a:pPr>
                <a:r>
                  <a:rPr lang="en-GB" sz="1800" dirty="0"/>
                  <a:t>where, </a:t>
                </a:r>
                <a14:m>
                  <m:oMath xmlns:m="http://schemas.openxmlformats.org/officeDocument/2006/math">
                    <m:r>
                      <a:rPr lang="en-GB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GB" sz="1800" dirty="0"/>
                  <a:t> is a particular permutation and </a:t>
                </a:r>
                <a14:m>
                  <m:oMath xmlns:m="http://schemas.openxmlformats.org/officeDocument/2006/math">
                    <m:r>
                      <a:rPr lang="en-GB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GB" sz="1800" dirty="0"/>
                  <a:t> is a transformation (e.g., linear, exponential, or sigmoid) over the score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sz="1800" dirty="0"/>
                  <a:t> corresponding to item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1800" b="0" dirty="0"/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557F44D5-668E-4E9F-A3D8-F7A1B42C19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1146704" y="2611820"/>
                <a:ext cx="4686537" cy="3526221"/>
              </a:xfrm>
              <a:blipFill>
                <a:blip r:embed="rId2"/>
                <a:stretch>
                  <a:fillRect l="-780" t="-3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ED4A810A-A735-4B47-B2BE-94C260E8336B}"/>
              </a:ext>
            </a:extLst>
          </p:cNvPr>
          <p:cNvSpPr/>
          <p:nvPr/>
        </p:nvSpPr>
        <p:spPr>
          <a:xfrm>
            <a:off x="482162" y="6173401"/>
            <a:ext cx="112276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GB" sz="1200" dirty="0"/>
              <a:t>R Duncan </a:t>
            </a:r>
            <a:r>
              <a:rPr lang="en-GB" sz="1200" dirty="0" err="1"/>
              <a:t>Luce</a:t>
            </a:r>
            <a:r>
              <a:rPr lang="en-GB" sz="1200" dirty="0"/>
              <a:t>. </a:t>
            </a:r>
            <a:r>
              <a:rPr lang="en-GB" sz="1200" dirty="0">
                <a:hlinkClick r:id="rId3"/>
              </a:rPr>
              <a:t>Individual choice </a:t>
            </a:r>
            <a:r>
              <a:rPr lang="en-GB" sz="1200" dirty="0" err="1">
                <a:hlinkClick r:id="rId3"/>
              </a:rPr>
              <a:t>behavior</a:t>
            </a:r>
            <a:r>
              <a:rPr lang="en-GB" sz="1200" dirty="0"/>
              <a:t>. 1959.</a:t>
            </a:r>
          </a:p>
          <a:p>
            <a:pPr lvl="0" algn="ctr" defTabSz="914400">
              <a:defRPr/>
            </a:pPr>
            <a:r>
              <a:rPr lang="en-GB" sz="1200" dirty="0" err="1"/>
              <a:t>Zhe</a:t>
            </a:r>
            <a:r>
              <a:rPr lang="en-GB" sz="1200" dirty="0"/>
              <a:t> Cao, Tao Qin, Tie-Yan Liu, Ming-Feng Tsai, and Hang Li. </a:t>
            </a:r>
            <a:r>
              <a:rPr lang="en-GB" sz="1200" dirty="0">
                <a:hlinkClick r:id="rId4"/>
              </a:rPr>
              <a:t>Learning to rank: from pairwise approach to </a:t>
            </a:r>
            <a:r>
              <a:rPr lang="en-GB" sz="1200" dirty="0" err="1">
                <a:hlinkClick r:id="rId4"/>
              </a:rPr>
              <a:t>listwise</a:t>
            </a:r>
            <a:r>
              <a:rPr lang="en-GB" sz="1200" dirty="0">
                <a:hlinkClick r:id="rId4"/>
              </a:rPr>
              <a:t> approach</a:t>
            </a:r>
            <a:r>
              <a:rPr lang="en-GB" sz="1200" dirty="0"/>
              <a:t>. In ICML, 2007.</a:t>
            </a:r>
          </a:p>
          <a:p>
            <a:pPr lvl="0" algn="ctr" defTabSz="914400">
              <a:defRPr/>
            </a:pPr>
            <a:r>
              <a:rPr lang="en-GB" sz="1200" dirty="0"/>
              <a:t>Fen Xia, Tie-Yan Liu, </a:t>
            </a:r>
            <a:r>
              <a:rPr lang="en-GB" sz="1200" dirty="0" err="1"/>
              <a:t>Jue</a:t>
            </a:r>
            <a:r>
              <a:rPr lang="en-GB" sz="1200" dirty="0"/>
              <a:t> Wang, </a:t>
            </a:r>
            <a:r>
              <a:rPr lang="en-GB" sz="1200" dirty="0" err="1"/>
              <a:t>Wensheng</a:t>
            </a:r>
            <a:r>
              <a:rPr lang="en-GB" sz="1200" dirty="0"/>
              <a:t> Zhang, and Hang Li. </a:t>
            </a:r>
            <a:r>
              <a:rPr lang="en-GB" sz="1200" dirty="0">
                <a:hlinkClick r:id="rId5"/>
              </a:rPr>
              <a:t>Listwise approach to learning to rank: theory and algorithm</a:t>
            </a:r>
            <a:r>
              <a:rPr lang="en-GB" sz="1200" dirty="0"/>
              <a:t>. In ICML, 2008.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9BA1975-B3B8-4AFF-A0F6-8A405720D9C9}"/>
              </a:ext>
            </a:extLst>
          </p:cNvPr>
          <p:cNvSpPr txBox="1">
            <a:spLocks/>
          </p:cNvSpPr>
          <p:nvPr/>
        </p:nvSpPr>
        <p:spPr>
          <a:xfrm>
            <a:off x="7163875" y="1177160"/>
            <a:ext cx="4686537" cy="49608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GB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ListNet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 loss</a:t>
            </a:r>
          </a:p>
          <a:p>
            <a:pPr>
              <a:spcBef>
                <a:spcPts val="600"/>
              </a:spcBef>
            </a:pPr>
            <a:r>
              <a:rPr lang="en-GB" sz="1800" dirty="0"/>
              <a:t>Cao et al. [2007] propose to compute the probability distribution over all possible permutations based on model score and ground-truth labels. The loss is then given by the K-L divergence between these two distributions.</a:t>
            </a:r>
          </a:p>
          <a:p>
            <a:pPr>
              <a:spcBef>
                <a:spcPts val="600"/>
              </a:spcBef>
            </a:pPr>
            <a:r>
              <a:rPr lang="en-GB" sz="1800" dirty="0"/>
              <a:t>This is computationally very costly, computing permutations of only the top-K items makes it slightly less prohibitive.</a:t>
            </a:r>
          </a:p>
          <a:p>
            <a:pPr>
              <a:spcBef>
                <a:spcPts val="3000"/>
              </a:spcBef>
            </a:pPr>
            <a:r>
              <a:rPr lang="en-GB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ListMLE</a:t>
            </a:r>
            <a:r>
              <a:rPr lang="en-GB" sz="1800" dirty="0">
                <a:latin typeface="Segoe UI" panose="020B0502040204020203" pitchFamily="34" charset="0"/>
                <a:cs typeface="Segoe UI" panose="020B0502040204020203" pitchFamily="34" charset="0"/>
              </a:rPr>
              <a:t> loss</a:t>
            </a:r>
          </a:p>
          <a:p>
            <a:pPr>
              <a:spcBef>
                <a:spcPts val="600"/>
              </a:spcBef>
            </a:pPr>
            <a:r>
              <a:rPr lang="en-GB" sz="1800" dirty="0"/>
              <a:t>Xia et al. [2008] propose to compute the probability of the ideal permutation based on the ground truth. However, with categorical labels more than one permutation is possible.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C12EA3-926E-40A0-8367-881E6F45B2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001" y="4091759"/>
            <a:ext cx="5777942" cy="43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0770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2E501-190D-4C2E-ACEC-7DF5D0A91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Listwise</a:t>
            </a:r>
            <a:r>
              <a:rPr lang="en-US" dirty="0"/>
              <a:t> objectives</a:t>
            </a:r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4A810A-A735-4B47-B2BE-94C260E8336B}"/>
              </a:ext>
            </a:extLst>
          </p:cNvPr>
          <p:cNvSpPr/>
          <p:nvPr/>
        </p:nvSpPr>
        <p:spPr>
          <a:xfrm>
            <a:off x="482162" y="6514525"/>
            <a:ext cx="112276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1200" dirty="0" err="1"/>
              <a:t>Mingrui</a:t>
            </a:r>
            <a:r>
              <a:rPr lang="en-GB" sz="1200" dirty="0"/>
              <a:t> Wu, Yi Chang, Zhaohui Zheng, and </a:t>
            </a:r>
            <a:r>
              <a:rPr lang="en-GB" sz="1200" dirty="0" err="1"/>
              <a:t>Hongyuan</a:t>
            </a:r>
            <a:r>
              <a:rPr lang="en-GB" sz="1200" dirty="0"/>
              <a:t> </a:t>
            </a:r>
            <a:r>
              <a:rPr lang="en-GB" sz="1200" dirty="0" err="1"/>
              <a:t>Zha</a:t>
            </a:r>
            <a:r>
              <a:rPr lang="en-GB" sz="1200" dirty="0"/>
              <a:t>. </a:t>
            </a:r>
            <a:r>
              <a:rPr lang="en-GB" sz="1200" dirty="0">
                <a:hlinkClick r:id="rId2"/>
              </a:rPr>
              <a:t>Smoothing DCG for learning to rank: A novel approach using smoothed hinge functions</a:t>
            </a:r>
            <a:r>
              <a:rPr lang="en-GB" sz="1200" dirty="0"/>
              <a:t>. In CIKM, 2009.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9BA1975-B3B8-4AFF-A0F6-8A405720D9C9}"/>
              </a:ext>
            </a:extLst>
          </p:cNvPr>
          <p:cNvSpPr txBox="1">
            <a:spLocks/>
          </p:cNvSpPr>
          <p:nvPr/>
        </p:nvSpPr>
        <p:spPr>
          <a:xfrm>
            <a:off x="7163875" y="1177160"/>
            <a:ext cx="4686537" cy="49608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Smooth DCG</a:t>
            </a:r>
          </a:p>
          <a:p>
            <a:pPr>
              <a:spcBef>
                <a:spcPts val="600"/>
              </a:spcBef>
            </a:pPr>
            <a:r>
              <a:rPr lang="en-GB" sz="1800" dirty="0"/>
              <a:t>Wu et al. [2009] compute a “smooth” rank of documents as a function of their scores</a:t>
            </a:r>
          </a:p>
          <a:p>
            <a:pPr>
              <a:spcBef>
                <a:spcPts val="600"/>
              </a:spcBef>
            </a:pPr>
            <a:endParaRPr lang="en-US" sz="1800" dirty="0"/>
          </a:p>
          <a:p>
            <a:pPr>
              <a:spcBef>
                <a:spcPts val="600"/>
              </a:spcBef>
            </a:pPr>
            <a:r>
              <a:rPr lang="en-US" sz="1800" dirty="0"/>
              <a:t>This “smooth” rank can be plugged into a ranking metric, such as MRR or DCG, to produce a smooth ranking loss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EAB77B-8563-4F10-8A46-0E5FDEEF8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306" y="2948120"/>
            <a:ext cx="2922891" cy="7130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CDF58-0E17-4601-9778-BBA8DE629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745" y="3889754"/>
            <a:ext cx="2291503" cy="69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420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C407786-8942-4C13-B867-601940124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1419226"/>
            <a:ext cx="10392284" cy="2852737"/>
          </a:xfrm>
        </p:spPr>
        <p:txBody>
          <a:bodyPr anchor="ctr">
            <a:noAutofit/>
          </a:bodyPr>
          <a:lstStyle/>
          <a:p>
            <a:r>
              <a:rPr lang="en-US" sz="7200" dirty="0"/>
              <a:t>Deep learning to rank</a:t>
            </a:r>
            <a:endParaRPr lang="en-GB" sz="7200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13CB15D-065D-4D2A-98B1-F9EF8A4B6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1411" y="4046154"/>
            <a:ext cx="9906000" cy="2211023"/>
          </a:xfrm>
        </p:spPr>
        <p:txBody>
          <a:bodyPr>
            <a:normAutofit/>
          </a:bodyPr>
          <a:lstStyle/>
          <a:p>
            <a:r>
              <a:rPr lang="en-US" sz="6000" dirty="0"/>
              <a:t>60 mins</a:t>
            </a:r>
          </a:p>
        </p:txBody>
      </p:sp>
    </p:spTree>
    <p:extLst>
      <p:ext uri="{BB962C8B-B14F-4D97-AF65-F5344CB8AC3E}">
        <p14:creationId xmlns:p14="http://schemas.microsoft.com/office/powerpoint/2010/main" val="5556194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503C9B1-A4C8-4401-9702-7C00F1838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dirty="0"/>
              <a:t>The state of neural information retrieval</a:t>
            </a:r>
            <a:endParaRPr lang="en-C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01BF0E-EAA0-4F49-8D24-09AC41FEF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0019" y="2053203"/>
            <a:ext cx="4649783" cy="82391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Growing publication popularity at top IR conferences</a:t>
            </a:r>
            <a:endParaRPr lang="en-CA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ADB178-6BE9-4DED-A939-5940647468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808" y="2053202"/>
            <a:ext cx="4646602" cy="82391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Strong performance against traditional methods in TREC 2019</a:t>
            </a:r>
            <a:endParaRPr lang="en-CA" dirty="0"/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7114F27F-C2DC-4E27-BC39-ED503A36942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643121" y="3073400"/>
            <a:ext cx="3933371" cy="2717800"/>
          </a:xfrm>
          <a:prstGeom prst="rect">
            <a:avLst/>
          </a:prstGeo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62F19418-7BEB-4FEF-AA80-096ACF3D99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173336" y="3073400"/>
            <a:ext cx="4814540" cy="2717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AB7E42-234C-4698-9863-CF7AA57A6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8" y="5981640"/>
            <a:ext cx="5618852" cy="6875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3698264-22E1-494C-9F64-2EC1C6964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3336" y="5982191"/>
            <a:ext cx="4667230" cy="51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297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8A51C757-D40C-47C9-BFF1-5E131FB93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712783"/>
            <a:ext cx="9905998" cy="1478570"/>
          </a:xfrm>
        </p:spPr>
        <p:txBody>
          <a:bodyPr/>
          <a:lstStyle/>
          <a:p>
            <a:r>
              <a:rPr lang="en-US" dirty="0"/>
              <a:t>latent representation Learning for text</a:t>
            </a:r>
            <a:endParaRPr lang="en-CA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0962F44-F23E-4BCF-ABE5-F6BD3B6CF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5382705"/>
            <a:ext cx="9905999" cy="1131216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US" sz="1900" dirty="0"/>
              <a:t>Inspecting non-query terms in the document may reveal important clues about whether the document is relevant to the query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28CB5B2-06FB-44D9-9F2A-8BB0498934EF}"/>
              </a:ext>
            </a:extLst>
          </p:cNvPr>
          <p:cNvGrpSpPr/>
          <p:nvPr/>
        </p:nvGrpSpPr>
        <p:grpSpPr>
          <a:xfrm>
            <a:off x="2629844" y="2326590"/>
            <a:ext cx="6929134" cy="2713867"/>
            <a:chOff x="5002742" y="1100649"/>
            <a:chExt cx="6929134" cy="27138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8CC2AFB-C389-4634-BC66-DE9398D44CCB}"/>
                </a:ext>
              </a:extLst>
            </p:cNvPr>
            <p:cNvGrpSpPr/>
            <p:nvPr/>
          </p:nvGrpSpPr>
          <p:grpSpPr>
            <a:xfrm>
              <a:off x="6606489" y="1100649"/>
              <a:ext cx="3766484" cy="532284"/>
              <a:chOff x="5615789" y="1392621"/>
              <a:chExt cx="3766484" cy="532284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2AC124F-54C8-4F8C-9454-DDE820D8C28F}"/>
                  </a:ext>
                </a:extLst>
              </p:cNvPr>
              <p:cNvSpPr/>
              <p:nvPr/>
            </p:nvSpPr>
            <p:spPr>
              <a:xfrm>
                <a:off x="5615789" y="1392621"/>
                <a:ext cx="3766484" cy="53228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319A308-7A93-4317-AAC9-3730037ADCE8}"/>
                  </a:ext>
                </a:extLst>
              </p:cNvPr>
              <p:cNvSpPr/>
              <p:nvPr/>
            </p:nvSpPr>
            <p:spPr>
              <a:xfrm rot="604810">
                <a:off x="8817900" y="1488028"/>
                <a:ext cx="236846" cy="23684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C0D293EB-E417-466D-8E4D-4DE972C96DAB}"/>
                  </a:ext>
                </a:extLst>
              </p:cNvPr>
              <p:cNvSpPr/>
              <p:nvPr/>
            </p:nvSpPr>
            <p:spPr>
              <a:xfrm rot="2404810">
                <a:off x="9007556" y="1727961"/>
                <a:ext cx="158117" cy="31624"/>
              </a:xfrm>
              <a:prstGeom prst="round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2CD099-62B8-40BF-9FD7-DE1A9DFB303E}"/>
                  </a:ext>
                </a:extLst>
              </p:cNvPr>
              <p:cNvSpPr txBox="1"/>
              <p:nvPr/>
            </p:nvSpPr>
            <p:spPr>
              <a:xfrm>
                <a:off x="5689487" y="1480301"/>
                <a:ext cx="19148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albuquerque</a:t>
                </a:r>
                <a:endParaRPr lang="en-GB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0E0D54B-DD3C-4A49-BE7D-9E7D0974983A}"/>
                </a:ext>
              </a:extLst>
            </p:cNvPr>
            <p:cNvGrpSpPr/>
            <p:nvPr/>
          </p:nvGrpSpPr>
          <p:grpSpPr>
            <a:xfrm>
              <a:off x="5002742" y="1809707"/>
              <a:ext cx="6929134" cy="2004809"/>
              <a:chOff x="5002742" y="1809707"/>
              <a:chExt cx="6929134" cy="2004809"/>
            </a:xfrm>
          </p:grpSpPr>
          <p:pic>
            <p:nvPicPr>
              <p:cNvPr id="13" name="Content Placeholder 3">
                <a:extLst>
                  <a:ext uri="{FF2B5EF4-FFF2-40B4-BE49-F238E27FC236}">
                    <a16:creationId xmlns:a16="http://schemas.microsoft.com/office/drawing/2014/main" id="{7EFD713A-49ED-4237-989A-C96ADCD254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948" r="5030" b="60580"/>
              <a:stretch/>
            </p:blipFill>
            <p:spPr>
              <a:xfrm>
                <a:off x="5002742" y="1809707"/>
                <a:ext cx="3389183" cy="1636233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60143BB-3638-4554-AA91-A0444FA4A0B8}"/>
                  </a:ext>
                </a:extLst>
              </p:cNvPr>
              <p:cNvSpPr txBox="1"/>
              <p:nvPr/>
            </p:nvSpPr>
            <p:spPr>
              <a:xfrm>
                <a:off x="5524639" y="3505348"/>
                <a:ext cx="2345387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Passage </a:t>
                </a:r>
                <a:r>
                  <a:rPr lang="en-US" sz="1400" i="1" dirty="0"/>
                  <a:t>about</a:t>
                </a:r>
                <a:r>
                  <a:rPr lang="en-US" sz="1400" dirty="0"/>
                  <a:t> Albuquerque</a:t>
                </a:r>
                <a:endParaRPr lang="en-GB" sz="1400" dirty="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7C29049-4916-4A3B-A80E-AF295D428334}"/>
                  </a:ext>
                </a:extLst>
              </p:cNvPr>
              <p:cNvSpPr txBox="1"/>
              <p:nvPr/>
            </p:nvSpPr>
            <p:spPr>
              <a:xfrm>
                <a:off x="8953039" y="3506739"/>
                <a:ext cx="264514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Passage </a:t>
                </a:r>
                <a:r>
                  <a:rPr lang="en-US" sz="1400" i="1" dirty="0"/>
                  <a:t>not about </a:t>
                </a:r>
                <a:r>
                  <a:rPr lang="en-US" sz="1400" dirty="0"/>
                  <a:t>Albuquerque</a:t>
                </a:r>
                <a:endParaRPr lang="en-GB" sz="1400" dirty="0"/>
              </a:p>
            </p:txBody>
          </p:sp>
          <p:pic>
            <p:nvPicPr>
              <p:cNvPr id="16" name="Content Placeholder 3">
                <a:extLst>
                  <a:ext uri="{FF2B5EF4-FFF2-40B4-BE49-F238E27FC236}">
                    <a16:creationId xmlns:a16="http://schemas.microsoft.com/office/drawing/2014/main" id="{E5F43AB1-BE40-4E22-B153-46A423231A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948" t="51896" r="5030" b="9607"/>
              <a:stretch/>
            </p:blipFill>
            <p:spPr>
              <a:xfrm>
                <a:off x="8542693" y="1809707"/>
                <a:ext cx="3389183" cy="159793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944407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1D9CDC-7B97-4AF6-A8FD-5EE41993B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Structured Semantic Model</a:t>
            </a:r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22EDE15-9C75-462E-9E1E-425B7808E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6200" y="1135930"/>
            <a:ext cx="5891209" cy="4655270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</a:pPr>
            <a:r>
              <a:rPr lang="en-US" dirty="0"/>
              <a:t>Learn latent dense vector representation of query and document text</a:t>
            </a:r>
          </a:p>
          <a:p>
            <a:pPr>
              <a:spcBef>
                <a:spcPts val="2400"/>
              </a:spcBef>
            </a:pPr>
            <a:r>
              <a:rPr lang="en-US" dirty="0"/>
              <a:t>Relevance is estimated by cosine similarity between query and document embeddings</a:t>
            </a:r>
          </a:p>
          <a:p>
            <a:pPr>
              <a:spcBef>
                <a:spcPts val="2400"/>
              </a:spcBef>
            </a:pPr>
            <a:r>
              <a:rPr lang="en-US" dirty="0"/>
              <a:t>Relevant document embeddings should be more similar to query embeddings than non-relevant document embeddings</a:t>
            </a:r>
            <a:endParaRPr lang="en-GB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BEC76B8-30A0-4660-97DD-C9F39AB3B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19"/>
          <a:stretch/>
        </p:blipFill>
        <p:spPr bwMode="auto">
          <a:xfrm>
            <a:off x="1186447" y="2903617"/>
            <a:ext cx="3776551" cy="288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1D5325D-C6DD-4785-AE0A-5C24D19CAFF0}"/>
              </a:ext>
            </a:extLst>
          </p:cNvPr>
          <p:cNvSpPr/>
          <p:nvPr/>
        </p:nvSpPr>
        <p:spPr>
          <a:xfrm>
            <a:off x="179651" y="6549512"/>
            <a:ext cx="118326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GB" sz="1200" dirty="0"/>
              <a:t>Po-Sen Huang, Xiaodong He, Jianfeng Gao, Li Deng, Alex </a:t>
            </a:r>
            <a:r>
              <a:rPr lang="en-GB" sz="1200" dirty="0" err="1"/>
              <a:t>Acero</a:t>
            </a:r>
            <a:r>
              <a:rPr lang="en-GB" sz="1200" dirty="0"/>
              <a:t>, and Larry Heck. </a:t>
            </a:r>
            <a:r>
              <a:rPr lang="en-GB" sz="1200" dirty="0">
                <a:hlinkClick r:id="rId3"/>
              </a:rPr>
              <a:t>Learning deep structured semantic models for web search using clickthrough data</a:t>
            </a:r>
            <a:r>
              <a:rPr lang="en-GB" sz="1200" dirty="0"/>
              <a:t>. In CIKM, 2013.</a:t>
            </a:r>
          </a:p>
        </p:txBody>
      </p:sp>
    </p:spTree>
    <p:extLst>
      <p:ext uri="{BB962C8B-B14F-4D97-AF65-F5344CB8AC3E}">
        <p14:creationId xmlns:p14="http://schemas.microsoft.com/office/powerpoint/2010/main" val="38326180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1534626-9AC8-4453-84BF-AD2C2606F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But how can we input text into a neural model?</a:t>
            </a:r>
            <a:endParaRPr lang="en-CA" sz="4400" dirty="0"/>
          </a:p>
        </p:txBody>
      </p:sp>
    </p:spTree>
    <p:extLst>
      <p:ext uri="{BB962C8B-B14F-4D97-AF65-F5344CB8AC3E}">
        <p14:creationId xmlns:p14="http://schemas.microsoft.com/office/powerpoint/2010/main" val="113537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0DFF5A7-2F88-48FC-A0EE-7298A3B8D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55" y="618518"/>
            <a:ext cx="10241290" cy="147857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Different modalities of input text representation</a:t>
            </a:r>
            <a:endParaRPr lang="en-GB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4EDFEB-EFC6-4821-A778-8F200C1D39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424"/>
          <a:stretch/>
        </p:blipFill>
        <p:spPr>
          <a:xfrm>
            <a:off x="1486845" y="2359572"/>
            <a:ext cx="9218310" cy="368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666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0DFF5A7-2F88-48FC-A0EE-7298A3B8D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55" y="618518"/>
            <a:ext cx="10241290" cy="147857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Different modalities of input text representation</a:t>
            </a:r>
            <a:endParaRPr lang="en-GB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4EDFEB-EFC6-4821-A778-8F200C1D39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786" b="51638"/>
          <a:stretch/>
        </p:blipFill>
        <p:spPr>
          <a:xfrm>
            <a:off x="1486845" y="2359572"/>
            <a:ext cx="9218310" cy="368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10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048659-0C62-4F51-AB31-2CA82BD7D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212" y="609601"/>
            <a:ext cx="4339439" cy="1737275"/>
          </a:xfrm>
        </p:spPr>
        <p:txBody>
          <a:bodyPr>
            <a:normAutofit/>
          </a:bodyPr>
          <a:lstStyle/>
          <a:p>
            <a:r>
              <a:rPr lang="en-US" sz="3600" dirty="0"/>
              <a:t>Vectors, matrices, and tensors</a:t>
            </a:r>
            <a:endParaRPr lang="en-CA" sz="3600" dirty="0"/>
          </a:p>
        </p:txBody>
      </p:sp>
      <p:pic>
        <p:nvPicPr>
          <p:cNvPr id="1026" name="Picture 2" descr="Scalars, Vectors, Matrices and Tensors">
            <a:extLst>
              <a:ext uri="{FF2B5EF4-FFF2-40B4-BE49-F238E27FC236}">
                <a16:creationId xmlns:a16="http://schemas.microsoft.com/office/drawing/2014/main" id="{F7886ED0-C67F-4327-B383-701E7E41BD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856" y="952206"/>
            <a:ext cx="5791902" cy="205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5BF6CD0-E743-4304-A078-B5C73ABC8CA5}"/>
              </a:ext>
            </a:extLst>
          </p:cNvPr>
          <p:cNvSpPr txBox="1"/>
          <p:nvPr/>
        </p:nvSpPr>
        <p:spPr>
          <a:xfrm>
            <a:off x="2249243" y="6396335"/>
            <a:ext cx="7693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400">
              <a:defRPr/>
            </a:pPr>
            <a:r>
              <a:rPr lang="en-CA" sz="1200" dirty="0"/>
              <a:t>Image source: </a:t>
            </a:r>
            <a:r>
              <a:rPr lang="en-CA" sz="1200" dirty="0">
                <a:hlinkClick r:id="rId3"/>
              </a:rPr>
              <a:t>https://dev.to/mmithrakumar/scalars-vectors-matrices-and-tensors-with-tensorflow-2-0-1f66</a:t>
            </a:r>
            <a:endParaRPr lang="en-CA" sz="1200" dirty="0"/>
          </a:p>
          <a:p>
            <a:pPr lvl="0" algn="ctr" defTabSz="914400">
              <a:defRPr/>
            </a:pPr>
            <a:r>
              <a:rPr lang="en-CA" sz="1200" dirty="0"/>
              <a:t>Image source: </a:t>
            </a:r>
            <a:r>
              <a:rPr lang="en-CA" sz="1200" dirty="0">
                <a:hlinkClick r:id="rId4"/>
              </a:rPr>
              <a:t>https://hadrienj.github.io/posts/Deep-Learning-Book-Series-2.1-Scalars-Vectors-Matrices-and-Tensors/</a:t>
            </a:r>
            <a:endParaRPr lang="en-CA" sz="12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549F1D-E76A-4A4B-BD0A-E1F7F00454F6}"/>
              </a:ext>
            </a:extLst>
          </p:cNvPr>
          <p:cNvGrpSpPr/>
          <p:nvPr/>
        </p:nvGrpSpPr>
        <p:grpSpPr>
          <a:xfrm>
            <a:off x="464223" y="2710658"/>
            <a:ext cx="2743200" cy="1960323"/>
            <a:chOff x="464223" y="2710658"/>
            <a:chExt cx="2743200" cy="1960323"/>
          </a:xfrm>
        </p:grpSpPr>
        <p:pic>
          <p:nvPicPr>
            <p:cNvPr id="1028" name="Picture 4" descr="Transposition of a square matrix">
              <a:extLst>
                <a:ext uri="{FF2B5EF4-FFF2-40B4-BE49-F238E27FC236}">
                  <a16:creationId xmlns:a16="http://schemas.microsoft.com/office/drawing/2014/main" id="{C6D431C0-DAB1-4325-A2B7-4B4C8B467D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296" y="2710658"/>
              <a:ext cx="2269053" cy="1509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CCC234-57AA-4D31-9113-1E9594D66CAA}"/>
                </a:ext>
              </a:extLst>
            </p:cNvPr>
            <p:cNvSpPr txBox="1"/>
            <p:nvPr/>
          </p:nvSpPr>
          <p:spPr>
            <a:xfrm>
              <a:off x="464223" y="4214292"/>
              <a:ext cx="2743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matrix transpose</a:t>
              </a:r>
              <a:endParaRPr lang="en-CA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D0E064B-55F3-4FC1-A9E8-A167E6A1BB46}"/>
                </a:ext>
              </a:extLst>
            </p:cNvPr>
            <p:cNvSpPr/>
            <p:nvPr/>
          </p:nvSpPr>
          <p:spPr>
            <a:xfrm>
              <a:off x="636309" y="2804474"/>
              <a:ext cx="2479250" cy="1866507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DCCC909-707D-4083-9EE3-205A6F946E3F}"/>
              </a:ext>
            </a:extLst>
          </p:cNvPr>
          <p:cNvGrpSpPr/>
          <p:nvPr/>
        </p:nvGrpSpPr>
        <p:grpSpPr>
          <a:xfrm>
            <a:off x="3893764" y="2699219"/>
            <a:ext cx="3371961" cy="1971761"/>
            <a:chOff x="3893764" y="2699219"/>
            <a:chExt cx="3371961" cy="1971761"/>
          </a:xfrm>
        </p:grpSpPr>
        <p:pic>
          <p:nvPicPr>
            <p:cNvPr id="1030" name="Picture 6" descr="Addition of two matrices">
              <a:extLst>
                <a:ext uri="{FF2B5EF4-FFF2-40B4-BE49-F238E27FC236}">
                  <a16:creationId xmlns:a16="http://schemas.microsoft.com/office/drawing/2014/main" id="{9BDE064B-483B-40A6-9205-06F2E8A980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694"/>
            <a:stretch/>
          </p:blipFill>
          <p:spPr bwMode="auto">
            <a:xfrm>
              <a:off x="3991951" y="2699219"/>
              <a:ext cx="3175589" cy="1326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78D2D02-76B0-408E-A7CE-60FCDA10B341}"/>
                </a:ext>
              </a:extLst>
            </p:cNvPr>
            <p:cNvSpPr txBox="1"/>
            <p:nvPr/>
          </p:nvSpPr>
          <p:spPr>
            <a:xfrm>
              <a:off x="4208146" y="4211115"/>
              <a:ext cx="2743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matrix addition</a:t>
              </a:r>
              <a:endParaRPr lang="en-CA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1ECD542-04B1-4D47-862A-77BCEA6E61DA}"/>
                </a:ext>
              </a:extLst>
            </p:cNvPr>
            <p:cNvSpPr/>
            <p:nvPr/>
          </p:nvSpPr>
          <p:spPr>
            <a:xfrm>
              <a:off x="3893764" y="2804473"/>
              <a:ext cx="3371961" cy="1866507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4B1D138-CD74-4B2D-AD05-F03D81337F54}"/>
              </a:ext>
            </a:extLst>
          </p:cNvPr>
          <p:cNvGrpSpPr/>
          <p:nvPr/>
        </p:nvGrpSpPr>
        <p:grpSpPr>
          <a:xfrm>
            <a:off x="1602557" y="4913911"/>
            <a:ext cx="3978111" cy="1166887"/>
            <a:chOff x="1602557" y="4913911"/>
            <a:chExt cx="3978111" cy="116688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E7C02FA-A385-48DE-B622-B17EA2892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96563" y="4955101"/>
              <a:ext cx="3829889" cy="71222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0C662B5-FC15-4BF0-BE73-002E1F318097}"/>
                </a:ext>
              </a:extLst>
            </p:cNvPr>
            <p:cNvSpPr txBox="1"/>
            <p:nvPr/>
          </p:nvSpPr>
          <p:spPr>
            <a:xfrm>
              <a:off x="2239907" y="5667326"/>
              <a:ext cx="2743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dot product</a:t>
              </a:r>
              <a:endParaRPr lang="en-CA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7C09AAE-086F-4CBE-8E40-7C6A11E6921F}"/>
                </a:ext>
              </a:extLst>
            </p:cNvPr>
            <p:cNvSpPr/>
            <p:nvPr/>
          </p:nvSpPr>
          <p:spPr>
            <a:xfrm>
              <a:off x="1602557" y="4913911"/>
              <a:ext cx="3978111" cy="1166887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26277D8-B73B-4904-BE2B-CB513DFC03C6}"/>
              </a:ext>
            </a:extLst>
          </p:cNvPr>
          <p:cNvGrpSpPr/>
          <p:nvPr/>
        </p:nvGrpSpPr>
        <p:grpSpPr>
          <a:xfrm>
            <a:off x="7580107" y="3229657"/>
            <a:ext cx="4331406" cy="2851141"/>
            <a:chOff x="7579361" y="3229657"/>
            <a:chExt cx="4331406" cy="28511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911C9EA-519C-4843-9740-D0D1B65B0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77546" y="3382847"/>
              <a:ext cx="4146608" cy="227965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CCBC9CD-7BC1-46FE-827E-5DA2162E0FFC}"/>
                </a:ext>
              </a:extLst>
            </p:cNvPr>
            <p:cNvSpPr txBox="1"/>
            <p:nvPr/>
          </p:nvSpPr>
          <p:spPr>
            <a:xfrm>
              <a:off x="8379250" y="5662499"/>
              <a:ext cx="2743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matrix multiplication</a:t>
              </a:r>
              <a:endParaRPr lang="en-CA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DF817BF-6055-4349-B515-805BBF250AD7}"/>
                </a:ext>
              </a:extLst>
            </p:cNvPr>
            <p:cNvSpPr/>
            <p:nvPr/>
          </p:nvSpPr>
          <p:spPr>
            <a:xfrm>
              <a:off x="7579361" y="3229657"/>
              <a:ext cx="4331406" cy="2851141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9302248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0DFF5A7-2F88-48FC-A0EE-7298A3B8D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55" y="618518"/>
            <a:ext cx="10241290" cy="147857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Different modalities of input text representation</a:t>
            </a:r>
            <a:endParaRPr lang="en-GB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4EDFEB-EFC6-4821-A778-8F200C1D39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775" b="26649"/>
          <a:stretch/>
        </p:blipFill>
        <p:spPr>
          <a:xfrm>
            <a:off x="1486845" y="2359572"/>
            <a:ext cx="9218310" cy="368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53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0DFF5A7-2F88-48FC-A0EE-7298A3B8D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55" y="618518"/>
            <a:ext cx="10241290" cy="147857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Different modalities of input text representation</a:t>
            </a:r>
            <a:endParaRPr lang="en-GB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4EDFEB-EFC6-4821-A778-8F200C1D39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109" b="315"/>
          <a:stretch/>
        </p:blipFill>
        <p:spPr>
          <a:xfrm>
            <a:off x="1486845" y="2359572"/>
            <a:ext cx="9218310" cy="368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59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1D9CDC-7B97-4AF6-A8FD-5EE41993B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Structured Semantic Model</a:t>
            </a:r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22EDE15-9C75-462E-9E1E-425B7808E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9014" y="1135930"/>
            <a:ext cx="5028395" cy="4655270"/>
          </a:xfrm>
        </p:spPr>
        <p:txBody>
          <a:bodyPr>
            <a:normAutofit/>
          </a:bodyPr>
          <a:lstStyle/>
          <a:p>
            <a:pPr marL="0" indent="0">
              <a:spcBef>
                <a:spcPts val="2400"/>
              </a:spcBef>
              <a:buNone/>
            </a:pPr>
            <a:r>
              <a:rPr lang="en-US" sz="2000" dirty="0"/>
              <a:t>To train the model we can use any of the loss functions we learned about in the last lecture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sz="2000" dirty="0"/>
              <a:t>Cross-entropy loss against randomly sampled negative documents is commonly used</a:t>
            </a:r>
            <a:endParaRPr lang="en-GB" sz="2000" dirty="0"/>
          </a:p>
          <a:p>
            <a:pPr marL="0" indent="0">
              <a:spcBef>
                <a:spcPts val="2400"/>
              </a:spcBef>
              <a:buNone/>
            </a:pPr>
            <a:r>
              <a:rPr lang="en-US" sz="2000" dirty="0"/>
              <a:t> </a:t>
            </a:r>
            <a:endParaRPr lang="en-GB" sz="20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BEC76B8-30A0-4660-97DD-C9F39AB3B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19"/>
          <a:stretch/>
        </p:blipFill>
        <p:spPr bwMode="auto">
          <a:xfrm>
            <a:off x="1186447" y="2903617"/>
            <a:ext cx="3776551" cy="288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1D5325D-C6DD-4785-AE0A-5C24D19CAFF0}"/>
              </a:ext>
            </a:extLst>
          </p:cNvPr>
          <p:cNvSpPr/>
          <p:nvPr/>
        </p:nvSpPr>
        <p:spPr>
          <a:xfrm>
            <a:off x="179651" y="6549512"/>
            <a:ext cx="118326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GB" sz="1200" dirty="0"/>
              <a:t>Po-Sen Huang, Xiaodong He, Jianfeng Gao, Li Deng, Alex </a:t>
            </a:r>
            <a:r>
              <a:rPr lang="en-GB" sz="1200" dirty="0" err="1"/>
              <a:t>Acero</a:t>
            </a:r>
            <a:r>
              <a:rPr lang="en-GB" sz="1200" dirty="0"/>
              <a:t>, and Larry Heck. </a:t>
            </a:r>
            <a:r>
              <a:rPr lang="en-GB" sz="1200" dirty="0">
                <a:hlinkClick r:id="rId3"/>
              </a:rPr>
              <a:t>Learning deep structured semantic models for web search using clickthrough data</a:t>
            </a:r>
            <a:r>
              <a:rPr lang="en-GB" sz="1200" dirty="0"/>
              <a:t>. In CIKM, 2013.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91DDA6-4C57-44EA-8FFA-4A15ADFC4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0151" y="4465751"/>
            <a:ext cx="4806119" cy="143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475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B26B24-4814-480E-9C4B-5C19B98E7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047945"/>
            <a:ext cx="5934508" cy="1639886"/>
          </a:xfrm>
        </p:spPr>
        <p:txBody>
          <a:bodyPr>
            <a:normAutofit/>
          </a:bodyPr>
          <a:lstStyle/>
          <a:p>
            <a:r>
              <a:rPr lang="en-US" sz="4400" dirty="0"/>
              <a:t>Shift-invariant neural operations</a:t>
            </a:r>
            <a:endParaRPr lang="en-GB" sz="4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866D19-FE14-4B7C-BEFC-429F7F84BC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0" y="3107973"/>
            <a:ext cx="5934511" cy="346315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40000"/>
              </a:lnSpc>
              <a:spcBef>
                <a:spcPts val="2400"/>
              </a:spcBef>
            </a:pPr>
            <a:r>
              <a:rPr lang="en-US" sz="2400" dirty="0"/>
              <a:t>Detecting a pattern in one part of the input space is similar to detecting it in another</a:t>
            </a:r>
          </a:p>
          <a:p>
            <a:pPr>
              <a:lnSpc>
                <a:spcPct val="140000"/>
              </a:lnSpc>
              <a:spcBef>
                <a:spcPts val="2400"/>
              </a:spcBef>
            </a:pPr>
            <a:r>
              <a:rPr lang="en-US" sz="2400" dirty="0"/>
              <a:t>Leverage redundancy by moving a window over the whole input space and then aggregate</a:t>
            </a:r>
          </a:p>
          <a:p>
            <a:pPr>
              <a:lnSpc>
                <a:spcPct val="140000"/>
              </a:lnSpc>
              <a:spcBef>
                <a:spcPts val="2400"/>
              </a:spcBef>
            </a:pPr>
            <a:r>
              <a:rPr lang="en-US" sz="2400" dirty="0"/>
              <a:t>On each instance of the window a kernel—also known as a filter or a cell—is applied</a:t>
            </a:r>
          </a:p>
          <a:p>
            <a:pPr>
              <a:lnSpc>
                <a:spcPct val="140000"/>
              </a:lnSpc>
              <a:spcBef>
                <a:spcPts val="2400"/>
              </a:spcBef>
            </a:pPr>
            <a:r>
              <a:rPr lang="en-US" sz="2400" dirty="0"/>
              <a:t>Different aggregation strategies lead to different architectures</a:t>
            </a:r>
            <a:endParaRPr lang="en-GB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BDF3FE-9EF1-444F-9983-601AA549B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399" y="2955894"/>
            <a:ext cx="3438442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162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E467AB7-F240-4BF9-93CA-55C8452D9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Convolution</a:t>
            </a:r>
            <a:endParaRPr lang="en-GB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6">
                <a:extLst>
                  <a:ext uri="{FF2B5EF4-FFF2-40B4-BE49-F238E27FC236}">
                    <a16:creationId xmlns:a16="http://schemas.microsoft.com/office/drawing/2014/main" id="{FEE19F01-C937-4890-9349-2CFA18BA3C8F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1141410" y="2627586"/>
                <a:ext cx="5934511" cy="1849821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spcBef>
                    <a:spcPts val="2400"/>
                  </a:spcBef>
                </a:pPr>
                <a:r>
                  <a:rPr lang="en-US" sz="1800" dirty="0"/>
                  <a:t>Move the window over the input space each time applying the same cell over the window</a:t>
                </a:r>
              </a:p>
              <a:p>
                <a:pPr>
                  <a:spcBef>
                    <a:spcPts val="2400"/>
                  </a:spcBef>
                  <a:spcAft>
                    <a:spcPts val="1800"/>
                  </a:spcAft>
                </a:pPr>
                <a:r>
                  <a:rPr lang="en-US" sz="1800" dirty="0"/>
                  <a:t>A typical cell operation can be,</a:t>
                </a:r>
              </a:p>
              <a:p>
                <a:pPr>
                  <a:spcBef>
                    <a:spcPts val="24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𝑊𝑋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GB" sz="1800" dirty="0"/>
              </a:p>
              <a:p>
                <a:pPr>
                  <a:spcBef>
                    <a:spcPts val="2400"/>
                  </a:spcBef>
                </a:pPr>
                <a:endParaRPr lang="en-GB" sz="1800" dirty="0"/>
              </a:p>
            </p:txBody>
          </p:sp>
        </mc:Choice>
        <mc:Fallback xmlns="">
          <p:sp>
            <p:nvSpPr>
              <p:cNvPr id="7" name="Text Placeholder 6">
                <a:extLst>
                  <a:ext uri="{FF2B5EF4-FFF2-40B4-BE49-F238E27FC236}">
                    <a16:creationId xmlns:a16="http://schemas.microsoft.com/office/drawing/2014/main" id="{FEE19F01-C937-4890-9349-2CFA18BA3C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1141410" y="2627586"/>
                <a:ext cx="5934511" cy="1849821"/>
              </a:xfrm>
              <a:blipFill>
                <a:blip r:embed="rId2"/>
                <a:stretch>
                  <a:fillRect l="-616" t="-6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3B24234-FC93-4263-96F6-8054BA8C6818}"/>
              </a:ext>
            </a:extLst>
          </p:cNvPr>
          <p:cNvGraphicFramePr>
            <a:graphicFrameLocks noGrp="1"/>
          </p:cNvGraphicFramePr>
          <p:nvPr/>
        </p:nvGraphicFramePr>
        <p:xfrm>
          <a:off x="1146705" y="4775279"/>
          <a:ext cx="5929216" cy="14833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22118">
                  <a:extLst>
                    <a:ext uri="{9D8B030D-6E8A-4147-A177-3AD203B41FA5}">
                      <a16:colId xmlns:a16="http://schemas.microsoft.com/office/drawing/2014/main" val="257719649"/>
                    </a:ext>
                  </a:extLst>
                </a:gridCol>
                <a:gridCol w="4607098">
                  <a:extLst>
                    <a:ext uri="{9D8B030D-6E8A-4147-A177-3AD203B41FA5}">
                      <a16:colId xmlns:a16="http://schemas.microsoft.com/office/drawing/2014/main" val="19879940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Full Input</a:t>
                      </a:r>
                      <a:endParaRPr lang="en-GB" sz="16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[words x </a:t>
                      </a:r>
                      <a:r>
                        <a:rPr lang="en-US" sz="1600" dirty="0" err="1"/>
                        <a:t>in_channels</a:t>
                      </a:r>
                      <a:r>
                        <a:rPr lang="en-US" sz="1600" dirty="0"/>
                        <a:t>]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81451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Cell Input</a:t>
                      </a:r>
                      <a:endParaRPr lang="en-GB" sz="16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[window x </a:t>
                      </a:r>
                      <a:r>
                        <a:rPr lang="en-US" sz="1600" dirty="0" err="1"/>
                        <a:t>in_channels</a:t>
                      </a:r>
                      <a:r>
                        <a:rPr lang="en-US" sz="1600" dirty="0"/>
                        <a:t>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392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Cell Output</a:t>
                      </a:r>
                      <a:endParaRPr lang="en-GB" sz="16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[1 x </a:t>
                      </a:r>
                      <a:r>
                        <a:rPr lang="en-US" sz="1600" dirty="0" err="1"/>
                        <a:t>out_channels</a:t>
                      </a:r>
                      <a:r>
                        <a:rPr lang="en-US" sz="1600" dirty="0"/>
                        <a:t>]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29093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Full Output</a:t>
                      </a:r>
                      <a:endParaRPr lang="en-GB" sz="16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[1 + (words – window) / stride x </a:t>
                      </a:r>
                      <a:r>
                        <a:rPr lang="en-US" sz="1600" dirty="0" err="1"/>
                        <a:t>out_channels</a:t>
                      </a:r>
                      <a:r>
                        <a:rPr lang="en-US" sz="1600" dirty="0"/>
                        <a:t>]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01655238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48163205-10AF-4A67-9E28-C7AD69DDF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921" y="4189750"/>
            <a:ext cx="4607472" cy="206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807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E467AB7-F240-4BF9-93CA-55C8452D9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Pooling</a:t>
            </a:r>
            <a:endParaRPr lang="en-GB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6">
                <a:extLst>
                  <a:ext uri="{FF2B5EF4-FFF2-40B4-BE49-F238E27FC236}">
                    <a16:creationId xmlns:a16="http://schemas.microsoft.com/office/drawing/2014/main" id="{FEE19F01-C937-4890-9349-2CFA18BA3C8F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1141410" y="2627586"/>
                <a:ext cx="5934511" cy="1849821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  <a:spcBef>
                    <a:spcPts val="1800"/>
                  </a:spcBef>
                  <a:spcAft>
                    <a:spcPts val="1800"/>
                  </a:spcAft>
                </a:pPr>
                <a:r>
                  <a:rPr lang="en-US" sz="1700" dirty="0"/>
                  <a:t>Move the window over the input space each time applying an aggregate function over each dimension in within the window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7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17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7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e>
                        <m:sub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𝑤𝑖𝑛</m:t>
                          </m:r>
                        </m:sub>
                      </m:sSub>
                      <m:d>
                        <m:dPr>
                          <m:ctrlPr>
                            <a:rPr lang="en-US" sz="17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US" sz="1700" i="1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sz="1700" i="1">
                          <a:latin typeface="Cambria Math" panose="02040503050406030204" pitchFamily="18" charset="0"/>
                        </a:rPr>
                        <m:t>𝑜𝑟</m:t>
                      </m:r>
                      <m:r>
                        <a:rPr lang="en-US" sz="1700" i="1">
                          <a:latin typeface="Cambria Math" panose="02040503050406030204" pitchFamily="18" charset="0"/>
                        </a:rPr>
                        <m:t>   </m:t>
                      </m:r>
                      <m:sSub>
                        <m:sSubPr>
                          <m:ctrlPr>
                            <a:rPr lang="en-US" sz="17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17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7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𝑎𝑣𝑔</m:t>
                          </m:r>
                        </m:e>
                        <m:sub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𝑤𝑖𝑛</m:t>
                          </m:r>
                        </m:sub>
                      </m:sSub>
                      <m:d>
                        <m:dPr>
                          <m:ctrlPr>
                            <a:rPr lang="en-US" sz="17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1700" dirty="0"/>
              </a:p>
            </p:txBody>
          </p:sp>
        </mc:Choice>
        <mc:Fallback xmlns="">
          <p:sp>
            <p:nvSpPr>
              <p:cNvPr id="7" name="Text Placeholder 6">
                <a:extLst>
                  <a:ext uri="{FF2B5EF4-FFF2-40B4-BE49-F238E27FC236}">
                    <a16:creationId xmlns:a16="http://schemas.microsoft.com/office/drawing/2014/main" id="{FEE19F01-C937-4890-9349-2CFA18BA3C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1141410" y="2627586"/>
                <a:ext cx="5934511" cy="1849821"/>
              </a:xfrm>
              <a:blipFill>
                <a:blip r:embed="rId2"/>
                <a:stretch>
                  <a:fillRect l="-616" t="-990" r="-7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3B24234-FC93-4263-96F6-8054BA8C6818}"/>
              </a:ext>
            </a:extLst>
          </p:cNvPr>
          <p:cNvGraphicFramePr>
            <a:graphicFrameLocks noGrp="1"/>
          </p:cNvGraphicFramePr>
          <p:nvPr/>
        </p:nvGraphicFramePr>
        <p:xfrm>
          <a:off x="1146705" y="4775279"/>
          <a:ext cx="5929216" cy="14833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22118">
                  <a:extLst>
                    <a:ext uri="{9D8B030D-6E8A-4147-A177-3AD203B41FA5}">
                      <a16:colId xmlns:a16="http://schemas.microsoft.com/office/drawing/2014/main" val="257719649"/>
                    </a:ext>
                  </a:extLst>
                </a:gridCol>
                <a:gridCol w="4607098">
                  <a:extLst>
                    <a:ext uri="{9D8B030D-6E8A-4147-A177-3AD203B41FA5}">
                      <a16:colId xmlns:a16="http://schemas.microsoft.com/office/drawing/2014/main" val="19879940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Full Input</a:t>
                      </a:r>
                      <a:endParaRPr lang="en-GB" sz="16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[words x channels]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81451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Cell Input</a:t>
                      </a:r>
                      <a:endParaRPr lang="en-GB" sz="16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[window x channels]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392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/>
                        <a:t>Cell Output</a:t>
                      </a:r>
                      <a:endParaRPr lang="en-GB" sz="16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[1 x channels]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29093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/>
                        <a:t>Full Output</a:t>
                      </a:r>
                      <a:endParaRPr lang="en-GB" sz="16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[1 + (words – window) / stride x channels]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01655238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48163205-10AF-4A67-9E28-C7AD69DDF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921" y="4189750"/>
            <a:ext cx="4607472" cy="2068889"/>
          </a:xfrm>
          <a:prstGeom prst="rect">
            <a:avLst/>
          </a:prstGeom>
        </p:spPr>
      </p:pic>
      <p:sp>
        <p:nvSpPr>
          <p:cNvPr id="6" name="Arc 5">
            <a:extLst>
              <a:ext uri="{FF2B5EF4-FFF2-40B4-BE49-F238E27FC236}">
                <a16:creationId xmlns:a16="http://schemas.microsoft.com/office/drawing/2014/main" id="{5BCCF055-88F2-48D1-81A8-D7A1A4072B66}"/>
              </a:ext>
            </a:extLst>
          </p:cNvPr>
          <p:cNvSpPr/>
          <p:nvPr/>
        </p:nvSpPr>
        <p:spPr>
          <a:xfrm rot="5400000" flipV="1">
            <a:off x="5320999" y="3072319"/>
            <a:ext cx="673155" cy="1330527"/>
          </a:xfrm>
          <a:prstGeom prst="arc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516430-B5BB-4054-8709-B28B3C50E1DA}"/>
              </a:ext>
            </a:extLst>
          </p:cNvPr>
          <p:cNvSpPr txBox="1"/>
          <p:nvPr/>
        </p:nvSpPr>
        <p:spPr>
          <a:xfrm flipH="1">
            <a:off x="714766" y="3858090"/>
            <a:ext cx="13555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max -pooling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068881-0AF4-404A-8809-D1E13E67EA92}"/>
              </a:ext>
            </a:extLst>
          </p:cNvPr>
          <p:cNvSpPr txBox="1"/>
          <p:nvPr/>
        </p:nvSpPr>
        <p:spPr>
          <a:xfrm flipH="1">
            <a:off x="5657577" y="3858090"/>
            <a:ext cx="1720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average -pooling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F17D459E-F5E4-46D7-AD17-6E8961611194}"/>
              </a:ext>
            </a:extLst>
          </p:cNvPr>
          <p:cNvSpPr/>
          <p:nvPr/>
        </p:nvSpPr>
        <p:spPr>
          <a:xfrm rot="5400000">
            <a:off x="1738662" y="3127793"/>
            <a:ext cx="673155" cy="1219580"/>
          </a:xfrm>
          <a:prstGeom prst="arc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24744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1" grpId="0"/>
      <p:bldP spid="1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B7D9DF-CDE1-4A8D-8133-CB4DD0C44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079" y="3094217"/>
            <a:ext cx="5122751" cy="3138312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E467AB7-F240-4BF9-93CA-55C8452D9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Convolution w/ Global Pooling</a:t>
            </a:r>
            <a:endParaRPr lang="en-GB" sz="40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EE19F01-C937-4890-9349-2CFA18BA3C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0" y="2627586"/>
            <a:ext cx="5934511" cy="184982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</a:pPr>
            <a:r>
              <a:rPr lang="en-GB" sz="1700" dirty="0"/>
              <a:t>Stacking a global pooling layer on top of a convolutional layer is a common strategy for generating a fixed length embedding for a variable length text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3B24234-FC93-4263-96F6-8054BA8C6818}"/>
              </a:ext>
            </a:extLst>
          </p:cNvPr>
          <p:cNvGraphicFramePr>
            <a:graphicFrameLocks noGrp="1"/>
          </p:cNvGraphicFramePr>
          <p:nvPr/>
        </p:nvGraphicFramePr>
        <p:xfrm>
          <a:off x="1146705" y="4775279"/>
          <a:ext cx="5929216" cy="14833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22118">
                  <a:extLst>
                    <a:ext uri="{9D8B030D-6E8A-4147-A177-3AD203B41FA5}">
                      <a16:colId xmlns:a16="http://schemas.microsoft.com/office/drawing/2014/main" val="257719649"/>
                    </a:ext>
                  </a:extLst>
                </a:gridCol>
                <a:gridCol w="4607098">
                  <a:extLst>
                    <a:ext uri="{9D8B030D-6E8A-4147-A177-3AD203B41FA5}">
                      <a16:colId xmlns:a16="http://schemas.microsoft.com/office/drawing/2014/main" val="19879940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Full Input</a:t>
                      </a:r>
                      <a:endParaRPr lang="en-GB" sz="16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[words x </a:t>
                      </a:r>
                      <a:r>
                        <a:rPr lang="en-US" sz="1600" dirty="0" err="1"/>
                        <a:t>in_channels</a:t>
                      </a:r>
                      <a:r>
                        <a:rPr lang="en-US" sz="1600" dirty="0"/>
                        <a:t>]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81451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Full Output</a:t>
                      </a:r>
                      <a:endParaRPr lang="en-GB" sz="16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[1 x </a:t>
                      </a:r>
                      <a:r>
                        <a:rPr lang="en-US" sz="1600" dirty="0" err="1"/>
                        <a:t>out_channels</a:t>
                      </a:r>
                      <a:r>
                        <a:rPr lang="en-US" sz="1600" dirty="0"/>
                        <a:t>]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392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29093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01655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629899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E467AB7-F240-4BF9-93CA-55C8452D9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Recurrence</a:t>
            </a:r>
            <a:endParaRPr lang="en-GB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6">
                <a:extLst>
                  <a:ext uri="{FF2B5EF4-FFF2-40B4-BE49-F238E27FC236}">
                    <a16:creationId xmlns:a16="http://schemas.microsoft.com/office/drawing/2014/main" id="{FEE19F01-C937-4890-9349-2CFA18BA3C8F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1141410" y="2627586"/>
                <a:ext cx="5934511" cy="1849821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:r>
                  <a:rPr lang="en-US" sz="1700" dirty="0"/>
                  <a:t>Similar to a convolution layer but additional dependency on previous hidden state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  <a:spcAft>
                    <a:spcPts val="1800"/>
                  </a:spcAft>
                </a:pPr>
                <a:r>
                  <a:rPr lang="en-US" sz="1700" dirty="0"/>
                  <a:t>A simple cell operation shown below but others like LSTM and GRUs are more popular in practice,</a:t>
                </a:r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7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7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7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𝑊</m:t>
                          </m:r>
                          <m:sSub>
                            <m:sSubPr>
                              <m:ctrlPr>
                                <a:rPr lang="en-US" sz="1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𝑈</m:t>
                          </m:r>
                          <m:sSub>
                            <m:sSubPr>
                              <m:ctrlPr>
                                <a:rPr lang="en-US" sz="1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GB" sz="1700" dirty="0"/>
              </a:p>
            </p:txBody>
          </p:sp>
        </mc:Choice>
        <mc:Fallback xmlns="">
          <p:sp>
            <p:nvSpPr>
              <p:cNvPr id="7" name="Text Placeholder 6">
                <a:extLst>
                  <a:ext uri="{FF2B5EF4-FFF2-40B4-BE49-F238E27FC236}">
                    <a16:creationId xmlns:a16="http://schemas.microsoft.com/office/drawing/2014/main" id="{FEE19F01-C937-4890-9349-2CFA18BA3C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1141410" y="2627586"/>
                <a:ext cx="5934511" cy="1849821"/>
              </a:xfrm>
              <a:blipFill>
                <a:blip r:embed="rId2"/>
                <a:stretch>
                  <a:fillRect l="-616" t="-990" r="-15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3B24234-FC93-4263-96F6-8054BA8C6818}"/>
              </a:ext>
            </a:extLst>
          </p:cNvPr>
          <p:cNvGraphicFramePr>
            <a:graphicFrameLocks noGrp="1"/>
          </p:cNvGraphicFramePr>
          <p:nvPr/>
        </p:nvGraphicFramePr>
        <p:xfrm>
          <a:off x="1146705" y="4775279"/>
          <a:ext cx="5929216" cy="14833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22118">
                  <a:extLst>
                    <a:ext uri="{9D8B030D-6E8A-4147-A177-3AD203B41FA5}">
                      <a16:colId xmlns:a16="http://schemas.microsoft.com/office/drawing/2014/main" val="257719649"/>
                    </a:ext>
                  </a:extLst>
                </a:gridCol>
                <a:gridCol w="4607098">
                  <a:extLst>
                    <a:ext uri="{9D8B030D-6E8A-4147-A177-3AD203B41FA5}">
                      <a16:colId xmlns:a16="http://schemas.microsoft.com/office/drawing/2014/main" val="19879940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Full Input</a:t>
                      </a:r>
                      <a:endParaRPr lang="en-GB" sz="16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[words x </a:t>
                      </a:r>
                      <a:r>
                        <a:rPr lang="en-US" sz="1600" dirty="0" err="1"/>
                        <a:t>in_channels</a:t>
                      </a:r>
                      <a:r>
                        <a:rPr lang="en-US" sz="1600" dirty="0"/>
                        <a:t>]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81451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Cell Input</a:t>
                      </a:r>
                      <a:endParaRPr lang="en-GB" sz="16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[window x </a:t>
                      </a:r>
                      <a:r>
                        <a:rPr lang="en-US" sz="1600" dirty="0" err="1"/>
                        <a:t>in_channels</a:t>
                      </a:r>
                      <a:r>
                        <a:rPr lang="en-US" sz="1600" dirty="0"/>
                        <a:t>] + [1 x </a:t>
                      </a:r>
                      <a:r>
                        <a:rPr lang="en-US" sz="1600" dirty="0" err="1"/>
                        <a:t>out_channels</a:t>
                      </a:r>
                      <a:r>
                        <a:rPr lang="en-US" sz="1600" dirty="0"/>
                        <a:t>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392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Cell Output</a:t>
                      </a:r>
                      <a:endParaRPr lang="en-GB" sz="16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[1 x </a:t>
                      </a:r>
                      <a:r>
                        <a:rPr lang="en-US" sz="1600" dirty="0" err="1"/>
                        <a:t>out_channels</a:t>
                      </a:r>
                      <a:r>
                        <a:rPr lang="en-US" sz="1600" dirty="0"/>
                        <a:t>]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29093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Full Output</a:t>
                      </a:r>
                      <a:endParaRPr lang="en-GB" sz="16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[1 x </a:t>
                      </a:r>
                      <a:r>
                        <a:rPr lang="en-US" sz="1600" dirty="0" err="1"/>
                        <a:t>out_channels</a:t>
                      </a:r>
                      <a:r>
                        <a:rPr lang="en-US" sz="1600" dirty="0"/>
                        <a:t>]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01655238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941B8A47-F917-4E54-8C33-AB433D973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475" y="4177465"/>
            <a:ext cx="4645958" cy="206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5245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B488A-A9D3-411D-9E9D-7D79A00DE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705" y="754938"/>
            <a:ext cx="4170137" cy="1824762"/>
          </a:xfrm>
        </p:spPr>
        <p:txBody>
          <a:bodyPr>
            <a:normAutofit/>
          </a:bodyPr>
          <a:lstStyle/>
          <a:p>
            <a:r>
              <a:rPr lang="en-US" sz="4000" dirty="0"/>
              <a:t>Convolutional DSSM (CDSSM)</a:t>
            </a:r>
            <a:endParaRPr lang="en-GB" sz="4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413767-D76D-4E8E-8035-219487915F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6706" y="2936979"/>
            <a:ext cx="5302540" cy="144729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1800" dirty="0"/>
              <a:t>Replace bag-of-words assumption by concatenating term vectors in a sequence on the input</a:t>
            </a:r>
          </a:p>
          <a:p>
            <a:pPr lvl="0">
              <a:spcBef>
                <a:spcPts val="1800"/>
              </a:spcBef>
              <a:buSzTx/>
              <a:defRPr/>
            </a:pPr>
            <a:r>
              <a:rPr lang="en-US" sz="1800" dirty="0"/>
              <a:t>Convolution followed by global max-pooling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96FACF-45ED-455A-BC5E-A058AFB73D21}"/>
              </a:ext>
            </a:extLst>
          </p:cNvPr>
          <p:cNvSpPr/>
          <p:nvPr/>
        </p:nvSpPr>
        <p:spPr>
          <a:xfrm>
            <a:off x="179651" y="6549512"/>
            <a:ext cx="118326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GB" sz="1200" dirty="0"/>
              <a:t>Yelong Shen, Xiaodong He, Jianfeng Gao, Li Deng, and </a:t>
            </a:r>
            <a:r>
              <a:rPr lang="en-GB" sz="1200" dirty="0" err="1"/>
              <a:t>Gregoire</a:t>
            </a:r>
            <a:r>
              <a:rPr lang="en-GB" sz="1200" dirty="0"/>
              <a:t> </a:t>
            </a:r>
            <a:r>
              <a:rPr lang="en-GB" sz="1200" dirty="0" err="1"/>
              <a:t>Mesnil</a:t>
            </a:r>
            <a:r>
              <a:rPr lang="en-GB" sz="1200" dirty="0"/>
              <a:t>. </a:t>
            </a:r>
            <a:r>
              <a:rPr lang="en-GB" sz="1200" dirty="0">
                <a:hlinkClick r:id="rId2"/>
              </a:rPr>
              <a:t>A latent semantic model with convolutional-pooling structure for information retrieval</a:t>
            </a:r>
            <a:r>
              <a:rPr lang="en-GB" sz="1200" dirty="0"/>
              <a:t>. In CIKM, 2014.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2791C840-2F8C-45DD-96F4-905B0ADE4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916" y="1634483"/>
            <a:ext cx="5118942" cy="3767143"/>
          </a:xfrm>
          <a:prstGeom prst="rect">
            <a:avLst/>
          </a:prstGeom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352CC3CE-EC66-4CB8-A6AF-8DBD15991B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31018" b="37298"/>
          <a:stretch/>
        </p:blipFill>
        <p:spPr>
          <a:xfrm>
            <a:off x="1396376" y="4384275"/>
            <a:ext cx="4881920" cy="203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5406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78905-4732-488B-990F-A1CACDB10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5204886" cy="1639886"/>
          </a:xfrm>
        </p:spPr>
        <p:txBody>
          <a:bodyPr/>
          <a:lstStyle/>
          <a:p>
            <a:r>
              <a:rPr lang="en-US" dirty="0"/>
              <a:t>Interaction-based networks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33FAE5-84D1-48B8-BC56-DAFBD98F0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6299" y="2773478"/>
            <a:ext cx="5700682" cy="28946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BCCFB5FE-0135-4D5B-A803-670FA2CB9476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1141409" y="2773478"/>
                <a:ext cx="5628783" cy="3017722"/>
              </a:xfrm>
            </p:spPr>
            <p:txBody>
              <a:bodyPr vert="horz" lIns="91440" tIns="45720" rIns="91440" bIns="45720" rtlCol="0">
                <a:normAutofit fontScale="92500" lnSpcReduction="20000"/>
              </a:bodyPr>
              <a:lstStyle/>
              <a:p>
                <a:pPr>
                  <a:spcBef>
                    <a:spcPts val="1800"/>
                  </a:spcBef>
                </a:pPr>
                <a:r>
                  <a:rPr lang="en-US" sz="1800" dirty="0"/>
                  <a:t>Typically a document is relevant if some part of the document contains information relevant to the query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1800" dirty="0"/>
                  <a:t>Interaction matrix </a:t>
                </a:r>
                <a14:m>
                  <m:oMath xmlns:m="http://schemas.openxmlformats.org/officeDocument/2006/math">
                    <m:r>
                      <a:rPr lang="en-US" sz="180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1800" dirty="0"/>
                  <a:t>—where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1800" dirty="0"/>
                  <a:t> is obtained by comparing the i</a:t>
                </a:r>
                <a:r>
                  <a:rPr lang="en-US" sz="1800" baseline="30000" dirty="0"/>
                  <a:t>th</a:t>
                </a:r>
                <a:r>
                  <a:rPr lang="en-US" sz="1800" dirty="0"/>
                  <a:t> window over query terms with the j</a:t>
                </a:r>
                <a:r>
                  <a:rPr lang="en-US" sz="1800" baseline="30000" dirty="0"/>
                  <a:t>th</a:t>
                </a:r>
                <a:r>
                  <a:rPr lang="en-US" sz="1800" dirty="0"/>
                  <a:t> window over the document terms—captures evidence of relevance from different parts of the document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1800" dirty="0"/>
                  <a:t>Additional neural network layers can inspect the interaction matrix and aggregate the evidence to estimate overall relevance</a:t>
                </a:r>
              </a:p>
              <a:p>
                <a:pPr>
                  <a:spcBef>
                    <a:spcPts val="1800"/>
                  </a:spcBef>
                </a:pPr>
                <a:endParaRPr lang="en-GB" sz="1800" dirty="0"/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BCCFB5FE-0135-4D5B-A803-670FA2CB94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1141409" y="2773478"/>
                <a:ext cx="5628783" cy="3017722"/>
              </a:xfrm>
              <a:blipFill>
                <a:blip r:embed="rId3"/>
                <a:stretch>
                  <a:fillRect l="-649" t="-808" r="-15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D9ACE813-C7A0-4A0D-9BF2-A2991B64BF02}"/>
              </a:ext>
            </a:extLst>
          </p:cNvPr>
          <p:cNvSpPr/>
          <p:nvPr/>
        </p:nvSpPr>
        <p:spPr>
          <a:xfrm>
            <a:off x="179651" y="6549512"/>
            <a:ext cx="118326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GB" sz="1200" dirty="0" err="1"/>
              <a:t>Zhengdong</a:t>
            </a:r>
            <a:r>
              <a:rPr lang="en-GB" sz="1200" dirty="0"/>
              <a:t> Lu and Hang Li. </a:t>
            </a:r>
            <a:r>
              <a:rPr lang="en-GB" sz="1200" dirty="0">
                <a:hlinkClick r:id="rId4"/>
              </a:rPr>
              <a:t>A deep architecture for matching short texts</a:t>
            </a:r>
            <a:r>
              <a:rPr lang="en-GB" sz="1200" dirty="0"/>
              <a:t>. In NIPS, 2013.</a:t>
            </a:r>
          </a:p>
        </p:txBody>
      </p:sp>
    </p:spTree>
    <p:extLst>
      <p:ext uri="{BB962C8B-B14F-4D97-AF65-F5344CB8AC3E}">
        <p14:creationId xmlns:p14="http://schemas.microsoft.com/office/powerpoint/2010/main" val="2412849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FAF0ED-F866-415E-919A-EC0BD1F5F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11638"/>
            <a:ext cx="12192000" cy="6046362"/>
          </a:xfrm>
          <a:prstGeom prst="rect">
            <a:avLst/>
          </a:prstGeom>
        </p:spPr>
      </p:pic>
      <p:pic>
        <p:nvPicPr>
          <p:cNvPr id="2050" name="Picture 2" descr="a scalar, a vector, a matrix, and a tensor">
            <a:extLst>
              <a:ext uri="{FF2B5EF4-FFF2-40B4-BE49-F238E27FC236}">
                <a16:creationId xmlns:a16="http://schemas.microsoft.com/office/drawing/2014/main" id="{E7A63C4D-2836-4C9B-8471-F12EC1A20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3" y="2228850"/>
            <a:ext cx="8486775" cy="24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4055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FAB93-F12A-4DAD-88D2-E7AE14F01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705" y="609601"/>
            <a:ext cx="4328381" cy="1395264"/>
          </a:xfrm>
        </p:spPr>
        <p:txBody>
          <a:bodyPr>
            <a:normAutofit/>
          </a:bodyPr>
          <a:lstStyle/>
          <a:p>
            <a:r>
              <a:rPr lang="en-US" sz="4000" dirty="0"/>
              <a:t>Kernel pooling</a:t>
            </a:r>
            <a:endParaRPr lang="en-CA" sz="4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937066-B722-45BA-9694-360CA7972B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44115" y="995382"/>
            <a:ext cx="5108078" cy="51990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0A661B-D952-4071-A975-8CF6782C0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705" y="2874215"/>
            <a:ext cx="4328381" cy="22230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2F06BB0-4662-4A3E-AA95-BE9EACFAD2D9}"/>
              </a:ext>
            </a:extLst>
          </p:cNvPr>
          <p:cNvSpPr/>
          <p:nvPr/>
        </p:nvSpPr>
        <p:spPr>
          <a:xfrm>
            <a:off x="179651" y="6377166"/>
            <a:ext cx="118326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1200" dirty="0"/>
              <a:t>Chenyan Xiong, </a:t>
            </a:r>
            <a:r>
              <a:rPr lang="en-GB" sz="1200" dirty="0" err="1"/>
              <a:t>Zhuyun</a:t>
            </a:r>
            <a:r>
              <a:rPr lang="en-GB" sz="1200" dirty="0"/>
              <a:t> Dai, Jamie Callan, </a:t>
            </a:r>
            <a:r>
              <a:rPr lang="en-GB" sz="1200" dirty="0" err="1"/>
              <a:t>Zhiyuan</a:t>
            </a:r>
            <a:r>
              <a:rPr lang="en-GB" sz="1200" dirty="0"/>
              <a:t> Liu, and Russell Power. </a:t>
            </a:r>
            <a:r>
              <a:rPr lang="en-GB" sz="1200" dirty="0">
                <a:hlinkClick r:id="rId4"/>
              </a:rPr>
              <a:t>End-to-end neural ad-hoc ranking with kernel pooling</a:t>
            </a:r>
            <a:r>
              <a:rPr lang="en-GB" sz="1200" dirty="0"/>
              <a:t>. In SIGIR, 2017.</a:t>
            </a:r>
          </a:p>
          <a:p>
            <a:pPr lvl="0" algn="ctr">
              <a:defRPr/>
            </a:pPr>
            <a:r>
              <a:rPr lang="en-GB" sz="1200" dirty="0" err="1"/>
              <a:t>Zhuyun</a:t>
            </a:r>
            <a:r>
              <a:rPr lang="en-GB" sz="1200" dirty="0"/>
              <a:t> Dai, Chenyan Xiong, Jamie Callan, and </a:t>
            </a:r>
            <a:r>
              <a:rPr lang="en-GB" sz="1200" dirty="0" err="1"/>
              <a:t>Zhiyuan</a:t>
            </a:r>
            <a:r>
              <a:rPr lang="en-GB" sz="1200" dirty="0"/>
              <a:t> Liu. </a:t>
            </a:r>
            <a:r>
              <a:rPr lang="en-GB" sz="1200" dirty="0">
                <a:hlinkClick r:id="rId5"/>
              </a:rPr>
              <a:t>Convolutional neural networks for soft-matching n-grams in ad-hoc search</a:t>
            </a:r>
            <a:r>
              <a:rPr lang="en-GB" sz="1200" dirty="0"/>
              <a:t>. In WSDM, 2018.</a:t>
            </a:r>
          </a:p>
        </p:txBody>
      </p:sp>
    </p:spTree>
    <p:extLst>
      <p:ext uri="{BB962C8B-B14F-4D97-AF65-F5344CB8AC3E}">
        <p14:creationId xmlns:p14="http://schemas.microsoft.com/office/powerpoint/2010/main" val="24803072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FF0EF-79A6-43D3-B0DA-FB349EF69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705" y="609601"/>
            <a:ext cx="5114816" cy="1639884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Lexical and semantic matching networks</a:t>
            </a:r>
            <a:endParaRPr lang="en-GB" sz="40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A611D5-5922-4466-8A35-1301B17DE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6705" y="2767422"/>
            <a:ext cx="4491086" cy="302377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1800" dirty="0"/>
              <a:t>Mitra et al. [2016] argue that both lexical and semantic matching is important for document ranking</a:t>
            </a:r>
          </a:p>
          <a:p>
            <a:pPr>
              <a:spcBef>
                <a:spcPts val="1800"/>
              </a:spcBef>
            </a:pPr>
            <a:r>
              <a:rPr lang="en-US" sz="1800" dirty="0"/>
              <a:t>Duet model is a linear combination of two DNNs—focusing on lexical and semantic matching, respectively—jointly trained on labelled data</a:t>
            </a:r>
            <a:endParaRPr lang="en-GB" sz="18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A15E828-4F20-44DC-A41C-09F652ECE9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7133" y="2102576"/>
            <a:ext cx="5209787" cy="368862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4D97CAF-9E36-4201-BB31-7DB9DA2B0290}"/>
              </a:ext>
            </a:extLst>
          </p:cNvPr>
          <p:cNvSpPr/>
          <p:nvPr/>
        </p:nvSpPr>
        <p:spPr>
          <a:xfrm>
            <a:off x="179651" y="6549512"/>
            <a:ext cx="118326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GB" sz="1200" dirty="0"/>
              <a:t>Bhaskar Mitra, Fernando Diaz, and Nick Craswell. </a:t>
            </a:r>
            <a:r>
              <a:rPr lang="en-GB" sz="1200" dirty="0">
                <a:hlinkClick r:id="rId3"/>
              </a:rPr>
              <a:t>Learning to match using local and distributed representations of text for web search</a:t>
            </a:r>
            <a:r>
              <a:rPr lang="en-GB" sz="1200" dirty="0"/>
              <a:t>. In WWW, 2017.</a:t>
            </a:r>
          </a:p>
        </p:txBody>
      </p:sp>
    </p:spTree>
    <p:extLst>
      <p:ext uri="{BB962C8B-B14F-4D97-AF65-F5344CB8AC3E}">
        <p14:creationId xmlns:p14="http://schemas.microsoft.com/office/powerpoint/2010/main" val="146736780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FF0EF-79A6-43D3-B0DA-FB349EF69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705" y="609601"/>
            <a:ext cx="5114816" cy="1639884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Lexical and semantic matching networks</a:t>
            </a:r>
            <a:endParaRPr lang="en-GB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6">
                <a:extLst>
                  <a:ext uri="{FF2B5EF4-FFF2-40B4-BE49-F238E27FC236}">
                    <a16:creationId xmlns:a16="http://schemas.microsoft.com/office/drawing/2014/main" id="{71A611D5-5922-4466-8A35-1301B17DEDC7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1146705" y="2449915"/>
                <a:ext cx="4478974" cy="3690493"/>
              </a:xfrm>
            </p:spPr>
            <p:txBody>
              <a:bodyPr vert="horz" lIns="91440" tIns="45720" rIns="91440" bIns="45720" rtlCol="0">
                <a:noAutofit/>
              </a:bodyPr>
              <a:lstStyle/>
              <a:p>
                <a:pPr>
                  <a:lnSpc>
                    <a:spcPct val="140000"/>
                  </a:lnSpc>
                  <a:spcBef>
                    <a:spcPts val="1800"/>
                  </a:spcBef>
                </a:pPr>
                <a:r>
                  <a:rPr lang="en-US" dirty="0"/>
                  <a:t>Lexical sub-model operates over input matrix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dirty="0"/>
              </a:p>
              <a:p>
                <a:pPr>
                  <a:spcBef>
                    <a:spcPts val="24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1, 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 0,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𝑜𝑡h𝑒𝑟𝑤𝑖𝑠𝑒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  <a:p>
                <a:pPr>
                  <a:spcBef>
                    <a:spcPts val="2400"/>
                  </a:spcBef>
                </a:pPr>
                <a:r>
                  <a:rPr lang="en-US" dirty="0"/>
                  <a:t>In relevant documents,</a:t>
                </a:r>
              </a:p>
              <a:p>
                <a:pPr marL="342900" indent="-342900">
                  <a:lnSpc>
                    <a:spcPct val="140000"/>
                  </a:lnSpc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en-US" dirty="0"/>
                  <a:t>Many matches, typically in clusters</a:t>
                </a:r>
              </a:p>
              <a:p>
                <a:pPr marL="342900" indent="-342900">
                  <a:lnSpc>
                    <a:spcPct val="140000"/>
                  </a:lnSpc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en-US" dirty="0"/>
                  <a:t>Matches localized early in document</a:t>
                </a:r>
              </a:p>
              <a:p>
                <a:pPr marL="342900" indent="-342900">
                  <a:lnSpc>
                    <a:spcPct val="140000"/>
                  </a:lnSpc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en-US" dirty="0"/>
                  <a:t>Matches for all query terms</a:t>
                </a:r>
              </a:p>
              <a:p>
                <a:pPr marL="342900" indent="-342900">
                  <a:lnSpc>
                    <a:spcPct val="140000"/>
                  </a:lnSpc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en-US" dirty="0"/>
                  <a:t>In-order (phrasal) matches</a:t>
                </a:r>
              </a:p>
            </p:txBody>
          </p:sp>
        </mc:Choice>
        <mc:Fallback xmlns="">
          <p:sp>
            <p:nvSpPr>
              <p:cNvPr id="7" name="Text Placeholder 6">
                <a:extLst>
                  <a:ext uri="{FF2B5EF4-FFF2-40B4-BE49-F238E27FC236}">
                    <a16:creationId xmlns:a16="http://schemas.microsoft.com/office/drawing/2014/main" id="{71A611D5-5922-4466-8A35-1301B17DED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1146705" y="2449915"/>
                <a:ext cx="4478974" cy="3690493"/>
              </a:xfrm>
              <a:blipFill>
                <a:blip r:embed="rId2"/>
                <a:stretch>
                  <a:fillRect l="-17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04D97CAF-9E36-4201-BB31-7DB9DA2B0290}"/>
              </a:ext>
            </a:extLst>
          </p:cNvPr>
          <p:cNvSpPr/>
          <p:nvPr/>
        </p:nvSpPr>
        <p:spPr>
          <a:xfrm>
            <a:off x="179651" y="6549512"/>
            <a:ext cx="118326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GB" sz="1200" dirty="0"/>
              <a:t>Bhaskar Mitra, Fernando Diaz, and Nick Craswell. </a:t>
            </a:r>
            <a:r>
              <a:rPr lang="en-GB" sz="1200" dirty="0">
                <a:hlinkClick r:id="rId3"/>
              </a:rPr>
              <a:t>Learning to match using local and distributed representations of text for web search</a:t>
            </a:r>
            <a:r>
              <a:rPr lang="en-GB" sz="1200" dirty="0"/>
              <a:t>. In WWW, 2017.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716BF9A1-8551-46E6-BA79-6C4E55F894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816264" y="2449915"/>
            <a:ext cx="5891213" cy="334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385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9B41A-2097-494A-AB11-74FCCF220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749" y="1877244"/>
            <a:ext cx="10596503" cy="23314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000" dirty="0"/>
              <a:t>Duet implementation on PyTorch</a:t>
            </a:r>
          </a:p>
          <a:p>
            <a:pPr marL="0" indent="0" algn="ctr">
              <a:buNone/>
            </a:pPr>
            <a:r>
              <a:rPr lang="en-CA" sz="2000" dirty="0">
                <a:hlinkClick r:id="rId2"/>
              </a:rPr>
              <a:t>https://github.com/bmitra-msft/NDRM/blob/master/notebooks/Duet.ipynb</a:t>
            </a:r>
            <a:endParaRPr lang="en-GB" sz="2000" dirty="0"/>
          </a:p>
        </p:txBody>
      </p:sp>
      <p:sp>
        <p:nvSpPr>
          <p:cNvPr id="5" name="Rectangle: Rounded Corners 4">
            <a:hlinkClick r:id="rId2"/>
            <a:extLst>
              <a:ext uri="{FF2B5EF4-FFF2-40B4-BE49-F238E27FC236}">
                <a16:creationId xmlns:a16="http://schemas.microsoft.com/office/drawing/2014/main" id="{BEAAF848-17DF-4801-9216-58D8DA1BFAD1}"/>
              </a:ext>
            </a:extLst>
          </p:cNvPr>
          <p:cNvSpPr/>
          <p:nvPr/>
        </p:nvSpPr>
        <p:spPr>
          <a:xfrm>
            <a:off x="4046090" y="4329529"/>
            <a:ext cx="4099821" cy="92094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Get the code</a:t>
            </a:r>
            <a:endParaRPr lang="en-GB" sz="4400" cap="all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9048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61600" y="4294689"/>
            <a:ext cx="3259354" cy="227913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3253" y="544496"/>
            <a:ext cx="8051032" cy="1478570"/>
          </a:xfrm>
        </p:spPr>
        <p:txBody>
          <a:bodyPr>
            <a:normAutofit/>
          </a:bodyPr>
          <a:lstStyle/>
          <a:p>
            <a:r>
              <a:rPr lang="en-US" dirty="0"/>
              <a:t>Many other neural architectures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8308425" y="6573826"/>
            <a:ext cx="11657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3"/>
              </a:rPr>
              <a:t>Palangi et al., 2015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494" y="1936896"/>
            <a:ext cx="1847838" cy="235779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0283" y="4294689"/>
            <a:ext cx="14622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5"/>
              </a:rPr>
              <a:t>Kalchbrenner et al., 2014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4672" y="1831291"/>
            <a:ext cx="3122168" cy="146508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44200" y="3296378"/>
            <a:ext cx="10631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7"/>
              </a:rPr>
              <a:t>Denil et al., 2014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7624" y="3572439"/>
            <a:ext cx="3858122" cy="161838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744191" y="5100496"/>
            <a:ext cx="7264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9"/>
              </a:rPr>
              <a:t>Kim, 2014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60113" y="1760973"/>
            <a:ext cx="3694762" cy="164068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692206" y="3401661"/>
            <a:ext cx="16305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11"/>
              </a:rPr>
              <a:t>Severyn and Moschitti, 2015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/>
          <a:srcRect r="3143"/>
          <a:stretch/>
        </p:blipFill>
        <p:spPr>
          <a:xfrm>
            <a:off x="3046632" y="5248096"/>
            <a:ext cx="1701691" cy="12651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09811" y="5425515"/>
            <a:ext cx="2252764" cy="108772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607041" y="6513240"/>
            <a:ext cx="10583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14"/>
              </a:rPr>
              <a:t>Zhao et al., 2015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67531" y="5473408"/>
            <a:ext cx="1901491" cy="103983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442023" y="6513240"/>
            <a:ext cx="952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16"/>
              </a:rPr>
              <a:t>Hu et al., 2014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2" name="Content Placeholder 9">
            <a:extLst>
              <a:ext uri="{FF2B5EF4-FFF2-40B4-BE49-F238E27FC236}">
                <a16:creationId xmlns:a16="http://schemas.microsoft.com/office/drawing/2014/main" id="{F8FFCD0E-666A-4DB1-9083-C0901B6756A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176" y="4868030"/>
            <a:ext cx="2879272" cy="139994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5099638-E543-4E72-8B9B-691E6377722A}"/>
              </a:ext>
            </a:extLst>
          </p:cNvPr>
          <p:cNvSpPr txBox="1"/>
          <p:nvPr/>
        </p:nvSpPr>
        <p:spPr>
          <a:xfrm>
            <a:off x="3576031" y="6665640"/>
            <a:ext cx="9476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18"/>
              </a:rPr>
              <a:t>Tai et al., 2015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E77192-8AC7-418D-A5D8-D7D50ABD6C50}"/>
              </a:ext>
            </a:extLst>
          </p:cNvPr>
          <p:cNvSpPr txBox="1"/>
          <p:nvPr/>
        </p:nvSpPr>
        <p:spPr>
          <a:xfrm>
            <a:off x="979102" y="6267680"/>
            <a:ext cx="10134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defRPr>
            </a:lvl1pPr>
          </a:lstStyle>
          <a:p>
            <a:r>
              <a:rPr lang="en-US" dirty="0"/>
              <a:t>(</a:t>
            </a:r>
            <a:r>
              <a:rPr lang="en-US" dirty="0">
                <a:hlinkClick r:id="rId19"/>
              </a:rPr>
              <a:t>Guo et al., 2016</a:t>
            </a:r>
            <a:r>
              <a:rPr lang="en-US" dirty="0"/>
              <a:t>)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00F3FE-C1D4-483B-A3BC-673915EF15E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82511" y="1097080"/>
            <a:ext cx="3319023" cy="91380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BC82E81-3522-481C-B168-9775A13F0D1B}"/>
              </a:ext>
            </a:extLst>
          </p:cNvPr>
          <p:cNvSpPr txBox="1"/>
          <p:nvPr/>
        </p:nvSpPr>
        <p:spPr>
          <a:xfrm>
            <a:off x="9935312" y="1940829"/>
            <a:ext cx="10134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defRPr>
            </a:lvl1pPr>
          </a:lstStyle>
          <a:p>
            <a:r>
              <a:rPr lang="en-US" dirty="0"/>
              <a:t>(</a:t>
            </a:r>
            <a:r>
              <a:rPr lang="en-US" dirty="0">
                <a:hlinkClick r:id="rId21"/>
              </a:rPr>
              <a:t>Hui et al., 2017</a:t>
            </a:r>
            <a:r>
              <a:rPr lang="en-US" dirty="0"/>
              <a:t>)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4F9DD1-1C2D-47EC-BFA8-BFDFDEB49B8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354875" y="2572917"/>
            <a:ext cx="2595384" cy="50565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5E21EA4-6713-4BE4-A614-CBBD4AD49430}"/>
              </a:ext>
            </a:extLst>
          </p:cNvPr>
          <p:cNvSpPr txBox="1"/>
          <p:nvPr/>
        </p:nvSpPr>
        <p:spPr>
          <a:xfrm>
            <a:off x="10100699" y="3074184"/>
            <a:ext cx="11037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defRPr>
            </a:lvl1pPr>
          </a:lstStyle>
          <a:p>
            <a:r>
              <a:rPr lang="en-US" dirty="0"/>
              <a:t>(</a:t>
            </a:r>
            <a:r>
              <a:rPr lang="en-US" dirty="0">
                <a:hlinkClick r:id="rId23"/>
              </a:rPr>
              <a:t>Pang et al., 2017</a:t>
            </a:r>
            <a:r>
              <a:rPr lang="en-US" dirty="0"/>
              <a:t>)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486FE5-F532-4469-932C-8917B6BCA87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580704" y="3280620"/>
            <a:ext cx="1786850" cy="73813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4020023-635C-4D51-92A3-F7429F18C40E}"/>
              </a:ext>
            </a:extLst>
          </p:cNvPr>
          <p:cNvSpPr txBox="1"/>
          <p:nvPr/>
        </p:nvSpPr>
        <p:spPr>
          <a:xfrm>
            <a:off x="8922261" y="4025857"/>
            <a:ext cx="11037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defRPr>
            </a:lvl1pPr>
          </a:lstStyle>
          <a:p>
            <a:r>
              <a:rPr lang="en-US" dirty="0"/>
              <a:t>(</a:t>
            </a:r>
            <a:r>
              <a:rPr lang="en-US" dirty="0">
                <a:hlinkClick r:id="rId25"/>
              </a:rPr>
              <a:t>Jaech et al., 2017</a:t>
            </a:r>
            <a:r>
              <a:rPr lang="en-US" dirty="0"/>
              <a:t>)</a:t>
            </a:r>
            <a:endParaRPr lang="en-GB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EDDFF28-BF78-45AF-AC8B-CBB38CA499FC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r="699"/>
          <a:stretch/>
        </p:blipFill>
        <p:spPr>
          <a:xfrm>
            <a:off x="10557414" y="3440887"/>
            <a:ext cx="1346115" cy="89916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72216CB-F287-4F35-A8CF-0218EB205FB4}"/>
              </a:ext>
            </a:extLst>
          </p:cNvPr>
          <p:cNvSpPr txBox="1"/>
          <p:nvPr/>
        </p:nvSpPr>
        <p:spPr>
          <a:xfrm>
            <a:off x="10570469" y="4340053"/>
            <a:ext cx="13200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27"/>
              </a:rPr>
              <a:t>(</a:t>
            </a:r>
            <a:r>
              <a:rPr lang="en-US" sz="900" kern="0" dirty="0">
                <a:solidFill>
                  <a:sysClr val="windowText" lastClr="000000"/>
                </a:solidFill>
                <a:hlinkClick r:id="rId27"/>
              </a:rPr>
              <a:t>Dehghani et al., 2017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5725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6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800"/>
                            </p:stCondLst>
                            <p:childTnLst>
                              <p:par>
                                <p:cTn id="10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200"/>
                            </p:stCondLst>
                            <p:childTnLst>
                              <p:par>
                                <p:cTn id="1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400"/>
                            </p:stCondLst>
                            <p:childTnLst>
                              <p:par>
                                <p:cTn id="1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  <p:bldP spid="18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9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A611D5-5922-4466-8A35-1301B17DE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6705" y="2256696"/>
            <a:ext cx="5622726" cy="117358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2400" dirty="0"/>
              <a:t>Impact across both academia and industry</a:t>
            </a:r>
            <a:endParaRPr lang="en-GB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F15B60-8A9B-4181-9715-B33BB8D81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9945" y="1056387"/>
            <a:ext cx="3906921" cy="6198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4DABB7-22B2-481A-968D-5247849D19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24613"/>
          <a:stretch/>
        </p:blipFill>
        <p:spPr>
          <a:xfrm>
            <a:off x="740628" y="3254478"/>
            <a:ext cx="6434877" cy="3805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1B4859D-5C51-4B01-ACA4-5BBA84C96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704" y="609601"/>
            <a:ext cx="5622727" cy="1358288"/>
          </a:xfrm>
        </p:spPr>
        <p:txBody>
          <a:bodyPr>
            <a:normAutofit/>
          </a:bodyPr>
          <a:lstStyle/>
          <a:p>
            <a:r>
              <a:rPr lang="en-US" sz="4800" dirty="0"/>
              <a:t>BERT for Ranking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71655748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C70B3C-E6EE-4DFC-833B-51E551FBC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417" y="2045589"/>
            <a:ext cx="4694327" cy="4078577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E467AB7-F240-4BF9-93CA-55C8452D9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Attention</a:t>
            </a:r>
            <a:endParaRPr lang="en-GB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6">
                <a:extLst>
                  <a:ext uri="{FF2B5EF4-FFF2-40B4-BE49-F238E27FC236}">
                    <a16:creationId xmlns:a16="http://schemas.microsoft.com/office/drawing/2014/main" id="{FEE19F01-C937-4890-9349-2CFA18BA3C8F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1141410" y="2627586"/>
                <a:ext cx="5934511" cy="259071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  <a:spcBef>
                    <a:spcPts val="1800"/>
                  </a:spcBef>
                </a:pPr>
                <a:r>
                  <a:rPr lang="en-US" sz="1700" dirty="0"/>
                  <a:t>Given a set of n items and an input context, produce a probability distribution {a</a:t>
                </a:r>
                <a:r>
                  <a:rPr lang="en-US" sz="1700" baseline="-25000" dirty="0"/>
                  <a:t>1</a:t>
                </a:r>
                <a:r>
                  <a:rPr lang="en-US" sz="1700" dirty="0"/>
                  <a:t>, …, a</a:t>
                </a:r>
                <a:r>
                  <a:rPr lang="en-US" sz="1700" baseline="-25000" dirty="0"/>
                  <a:t>i</a:t>
                </a:r>
                <a:r>
                  <a:rPr lang="en-US" sz="1700" dirty="0"/>
                  <a:t>, …, a</a:t>
                </a:r>
                <a:r>
                  <a:rPr lang="en-US" sz="1700" baseline="-25000" dirty="0"/>
                  <a:t>n</a:t>
                </a:r>
                <a:r>
                  <a:rPr lang="en-US" sz="1700" dirty="0"/>
                  <a:t>} of attending to each item as a function of similarity between a learned representation (q) of the context and learned representations (k</a:t>
                </a:r>
                <a:r>
                  <a:rPr lang="en-US" sz="1700" baseline="-25000" dirty="0"/>
                  <a:t>i</a:t>
                </a:r>
                <a:r>
                  <a:rPr lang="en-US" sz="1700" dirty="0"/>
                  <a:t>) of the items</a:t>
                </a:r>
              </a:p>
              <a:p>
                <a:pPr>
                  <a:lnSpc>
                    <a:spcPct val="110000"/>
                  </a:lnSpc>
                  <a:spcBef>
                    <a:spcPts val="18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7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7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7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7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d>
                            <m:dPr>
                              <m:ctrlPr>
                                <a:rPr lang="en-US" sz="17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7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7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ctrlPr>
                                <a:rPr lang="en-US" sz="17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r>
                                <a:rPr lang="en-US" sz="17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  <m:d>
                                <m:dPr>
                                  <m:ctrlPr>
                                    <a:rPr lang="en-US" sz="17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7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US" sz="17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7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7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17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en-GB" sz="1700" dirty="0"/>
              </a:p>
              <a:p>
                <a:pPr>
                  <a:lnSpc>
                    <a:spcPct val="110000"/>
                  </a:lnSpc>
                  <a:spcBef>
                    <a:spcPts val="1800"/>
                  </a:spcBef>
                </a:pPr>
                <a:r>
                  <a:rPr lang="en-GB" sz="1700" dirty="0"/>
                  <a:t>The aggregated output is given by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en-GB" sz="17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17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17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sz="17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GB" sz="1700" dirty="0"/>
              </a:p>
            </p:txBody>
          </p:sp>
        </mc:Choice>
        <mc:Fallback xmlns="">
          <p:sp>
            <p:nvSpPr>
              <p:cNvPr id="7" name="Text Placeholder 6">
                <a:extLst>
                  <a:ext uri="{FF2B5EF4-FFF2-40B4-BE49-F238E27FC236}">
                    <a16:creationId xmlns:a16="http://schemas.microsoft.com/office/drawing/2014/main" id="{FEE19F01-C937-4890-9349-2CFA18BA3C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1141410" y="2627586"/>
                <a:ext cx="5934511" cy="2590718"/>
              </a:xfrm>
              <a:blipFill>
                <a:blip r:embed="rId3"/>
                <a:stretch>
                  <a:fillRect l="-616" t="-471" r="-1232" b="-1670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3B24234-FC93-4263-96F6-8054BA8C68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221357"/>
              </p:ext>
            </p:extLst>
          </p:nvPr>
        </p:nvGraphicFramePr>
        <p:xfrm>
          <a:off x="1141410" y="5511743"/>
          <a:ext cx="5929216" cy="74168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22118">
                  <a:extLst>
                    <a:ext uri="{9D8B030D-6E8A-4147-A177-3AD203B41FA5}">
                      <a16:colId xmlns:a16="http://schemas.microsoft.com/office/drawing/2014/main" val="257719649"/>
                    </a:ext>
                  </a:extLst>
                </a:gridCol>
                <a:gridCol w="4607098">
                  <a:extLst>
                    <a:ext uri="{9D8B030D-6E8A-4147-A177-3AD203B41FA5}">
                      <a16:colId xmlns:a16="http://schemas.microsoft.com/office/drawing/2014/main" val="19879940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Full Input</a:t>
                      </a:r>
                      <a:endParaRPr lang="en-GB" sz="16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[words x </a:t>
                      </a:r>
                      <a:r>
                        <a:rPr lang="en-US" sz="1600" dirty="0" err="1"/>
                        <a:t>in_channels</a:t>
                      </a:r>
                      <a:r>
                        <a:rPr lang="en-US" sz="1600" dirty="0"/>
                        <a:t>], [1 x </a:t>
                      </a:r>
                      <a:r>
                        <a:rPr lang="en-US" sz="1600" dirty="0" err="1"/>
                        <a:t>ctx_channels</a:t>
                      </a:r>
                      <a:r>
                        <a:rPr lang="en-US" sz="1600" dirty="0"/>
                        <a:t>]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81451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Full Output</a:t>
                      </a:r>
                      <a:endParaRPr lang="en-GB" sz="16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[1 x </a:t>
                      </a:r>
                      <a:r>
                        <a:rPr lang="en-US" sz="1600" dirty="0" err="1"/>
                        <a:t>out_channels</a:t>
                      </a:r>
                      <a:r>
                        <a:rPr lang="en-US" sz="1600" dirty="0"/>
                        <a:t>]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01655238"/>
                  </a:ext>
                </a:extLst>
              </a:tr>
            </a:tbl>
          </a:graphicData>
        </a:graphic>
      </p:graphicFrame>
      <p:sp>
        <p:nvSpPr>
          <p:cNvPr id="206" name="Text Placeholder 6">
            <a:extLst>
              <a:ext uri="{FF2B5EF4-FFF2-40B4-BE49-F238E27FC236}">
                <a16:creationId xmlns:a16="http://schemas.microsoft.com/office/drawing/2014/main" id="{9F98F4F9-9223-49A4-A3C6-EA20C5CCC070}"/>
              </a:ext>
            </a:extLst>
          </p:cNvPr>
          <p:cNvSpPr txBox="1">
            <a:spLocks/>
          </p:cNvSpPr>
          <p:nvPr/>
        </p:nvSpPr>
        <p:spPr>
          <a:xfrm>
            <a:off x="6928895" y="6278596"/>
            <a:ext cx="4749369" cy="59700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en-US" sz="1400" dirty="0"/>
              <a:t>* When attending over a sequence (and not a set), the key k and value v are typically a function of the item </a:t>
            </a:r>
            <a:r>
              <a:rPr lang="en-US" sz="1400" i="1" dirty="0"/>
              <a:t>and</a:t>
            </a:r>
            <a:r>
              <a:rPr lang="en-US" sz="1400" dirty="0"/>
              <a:t> some encoding of the position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3542310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F9199B-2E65-4BE8-B914-D1CC12ACC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417" y="2045588"/>
            <a:ext cx="4925995" cy="4078577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E467AB7-F240-4BF9-93CA-55C8452D9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Self attention</a:t>
            </a:r>
            <a:endParaRPr lang="en-GB" sz="40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EE19F01-C937-4890-9349-2CFA18BA3C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0" y="2627586"/>
            <a:ext cx="5934511" cy="259071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en-US" sz="1700" dirty="0"/>
              <a:t>Given a sequence (or set) of n items, treat each item as the context at a time and attend over the whole sequence (or set), and repeat for all n items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3B24234-FC93-4263-96F6-8054BA8C68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775317"/>
              </p:ext>
            </p:extLst>
          </p:nvPr>
        </p:nvGraphicFramePr>
        <p:xfrm>
          <a:off x="1141410" y="5511743"/>
          <a:ext cx="5929216" cy="74168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22118">
                  <a:extLst>
                    <a:ext uri="{9D8B030D-6E8A-4147-A177-3AD203B41FA5}">
                      <a16:colId xmlns:a16="http://schemas.microsoft.com/office/drawing/2014/main" val="257719649"/>
                    </a:ext>
                  </a:extLst>
                </a:gridCol>
                <a:gridCol w="4607098">
                  <a:extLst>
                    <a:ext uri="{9D8B030D-6E8A-4147-A177-3AD203B41FA5}">
                      <a16:colId xmlns:a16="http://schemas.microsoft.com/office/drawing/2014/main" val="19879940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Full Input</a:t>
                      </a:r>
                      <a:endParaRPr lang="en-GB" sz="16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[words x </a:t>
                      </a:r>
                      <a:r>
                        <a:rPr lang="en-US" sz="1600" dirty="0" err="1"/>
                        <a:t>in_channels</a:t>
                      </a:r>
                      <a:r>
                        <a:rPr lang="en-US" sz="1600" dirty="0"/>
                        <a:t>]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81451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Full Output</a:t>
                      </a:r>
                      <a:endParaRPr lang="en-GB" sz="16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[words x </a:t>
                      </a:r>
                      <a:r>
                        <a:rPr lang="en-US" sz="1600" dirty="0" err="1"/>
                        <a:t>out_channels</a:t>
                      </a:r>
                      <a:r>
                        <a:rPr lang="en-US" sz="1600" dirty="0"/>
                        <a:t>]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01655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7401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F2F582-616E-48A6-962E-96380B897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1726" y="2045588"/>
            <a:ext cx="4590686" cy="4078577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E467AB7-F240-4BF9-93CA-55C8452D9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Self attention</a:t>
            </a:r>
            <a:endParaRPr lang="en-GB" sz="40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EE19F01-C937-4890-9349-2CFA18BA3C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0" y="2627586"/>
            <a:ext cx="5934511" cy="259071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en-US" sz="1700" dirty="0"/>
              <a:t>Given a sequence (or set) of n items, treat each item as the context at a time and attend over the whole sequence (or set), and repeat for all n items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3B24234-FC93-4263-96F6-8054BA8C6818}"/>
              </a:ext>
            </a:extLst>
          </p:cNvPr>
          <p:cNvGraphicFramePr>
            <a:graphicFrameLocks noGrp="1"/>
          </p:cNvGraphicFramePr>
          <p:nvPr/>
        </p:nvGraphicFramePr>
        <p:xfrm>
          <a:off x="1141410" y="5511743"/>
          <a:ext cx="5929216" cy="74168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22118">
                  <a:extLst>
                    <a:ext uri="{9D8B030D-6E8A-4147-A177-3AD203B41FA5}">
                      <a16:colId xmlns:a16="http://schemas.microsoft.com/office/drawing/2014/main" val="257719649"/>
                    </a:ext>
                  </a:extLst>
                </a:gridCol>
                <a:gridCol w="4607098">
                  <a:extLst>
                    <a:ext uri="{9D8B030D-6E8A-4147-A177-3AD203B41FA5}">
                      <a16:colId xmlns:a16="http://schemas.microsoft.com/office/drawing/2014/main" val="19879940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Full Input</a:t>
                      </a:r>
                      <a:endParaRPr lang="en-GB" sz="16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[words x </a:t>
                      </a:r>
                      <a:r>
                        <a:rPr lang="en-US" sz="1600" dirty="0" err="1"/>
                        <a:t>in_channels</a:t>
                      </a:r>
                      <a:r>
                        <a:rPr lang="en-US" sz="1600" dirty="0"/>
                        <a:t>]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81451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Full Output</a:t>
                      </a:r>
                      <a:endParaRPr lang="en-GB" sz="16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[words x </a:t>
                      </a:r>
                      <a:r>
                        <a:rPr lang="en-US" sz="1600" dirty="0" err="1"/>
                        <a:t>out_channels</a:t>
                      </a:r>
                      <a:r>
                        <a:rPr lang="en-US" sz="1600" dirty="0"/>
                        <a:t>]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01655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10942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4C1FC2-396A-4A52-81F2-E101EE771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1726" y="2045588"/>
            <a:ext cx="4590686" cy="4078577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E467AB7-F240-4BF9-93CA-55C8452D9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Self attention</a:t>
            </a:r>
            <a:endParaRPr lang="en-GB" sz="40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EE19F01-C937-4890-9349-2CFA18BA3C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0" y="2627586"/>
            <a:ext cx="5934511" cy="259071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en-US" sz="1700" dirty="0"/>
              <a:t>Given a sequence (or set) of n items, treat each item as the context at a time and attend over the whole sequence (or set), and repeat for all n items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3B24234-FC93-4263-96F6-8054BA8C6818}"/>
              </a:ext>
            </a:extLst>
          </p:cNvPr>
          <p:cNvGraphicFramePr>
            <a:graphicFrameLocks noGrp="1"/>
          </p:cNvGraphicFramePr>
          <p:nvPr/>
        </p:nvGraphicFramePr>
        <p:xfrm>
          <a:off x="1141410" y="5511743"/>
          <a:ext cx="5929216" cy="74168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22118">
                  <a:extLst>
                    <a:ext uri="{9D8B030D-6E8A-4147-A177-3AD203B41FA5}">
                      <a16:colId xmlns:a16="http://schemas.microsoft.com/office/drawing/2014/main" val="257719649"/>
                    </a:ext>
                  </a:extLst>
                </a:gridCol>
                <a:gridCol w="4607098">
                  <a:extLst>
                    <a:ext uri="{9D8B030D-6E8A-4147-A177-3AD203B41FA5}">
                      <a16:colId xmlns:a16="http://schemas.microsoft.com/office/drawing/2014/main" val="19879940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Full Input</a:t>
                      </a:r>
                      <a:endParaRPr lang="en-GB" sz="16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[words x </a:t>
                      </a:r>
                      <a:r>
                        <a:rPr lang="en-US" sz="1600" dirty="0" err="1"/>
                        <a:t>in_channels</a:t>
                      </a:r>
                      <a:r>
                        <a:rPr lang="en-US" sz="1600" dirty="0"/>
                        <a:t>]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81451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Full Output</a:t>
                      </a:r>
                      <a:endParaRPr lang="en-GB" sz="16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[words x </a:t>
                      </a:r>
                      <a:r>
                        <a:rPr lang="en-US" sz="1600" dirty="0" err="1"/>
                        <a:t>out_channels</a:t>
                      </a:r>
                      <a:r>
                        <a:rPr lang="en-US" sz="1600" dirty="0"/>
                        <a:t>]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01655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2633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C44DD-9ED4-4013-B351-5CC5E8857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759917"/>
            <a:ext cx="9905998" cy="1478570"/>
          </a:xfrm>
        </p:spPr>
        <p:txBody>
          <a:bodyPr>
            <a:normAutofit/>
          </a:bodyPr>
          <a:lstStyle/>
          <a:p>
            <a:r>
              <a:rPr lang="en-US" sz="4000" dirty="0"/>
              <a:t>Supervised learning</a:t>
            </a:r>
            <a:endParaRPr lang="en-CA" sz="40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2AA11F6-52A2-47C4-A125-097FC52E0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975" y="2320674"/>
            <a:ext cx="9052874" cy="317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833193-3C05-4110-BA9F-31B5F01C28F0}"/>
              </a:ext>
            </a:extLst>
          </p:cNvPr>
          <p:cNvSpPr txBox="1"/>
          <p:nvPr/>
        </p:nvSpPr>
        <p:spPr>
          <a:xfrm>
            <a:off x="420024" y="6556587"/>
            <a:ext cx="11351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400">
              <a:defRPr/>
            </a:pPr>
            <a:r>
              <a:rPr lang="en-CA" sz="1200" dirty="0"/>
              <a:t>Image source: </a:t>
            </a:r>
            <a:r>
              <a:rPr lang="en-CA" sz="1200" dirty="0">
                <a:hlinkClick r:id="rId3"/>
              </a:rPr>
              <a:t>https://www.intechopen.com/books/artificial-neural-networks-architectures-and-applications/applying-artificial-neural-network-hadron-hadron-collisions-at-lhc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387254893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E467AB7-F240-4BF9-93CA-55C8452D9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transformers</a:t>
            </a:r>
            <a:endParaRPr lang="en-GB" sz="40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EE19F01-C937-4890-9349-2CFA18BA3C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0" y="2627586"/>
            <a:ext cx="5934511" cy="259071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en-US" sz="2000" dirty="0"/>
              <a:t>A transformer layer consists of a combination of self-attention layer and multiple fully-connected or convolutional layers, with residual connections</a:t>
            </a: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en-US" sz="2000" dirty="0"/>
              <a:t>A transformer-based encoder can consist of multiple transformers stacked in sequence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3B24234-FC93-4263-96F6-8054BA8C6818}"/>
              </a:ext>
            </a:extLst>
          </p:cNvPr>
          <p:cNvGraphicFramePr>
            <a:graphicFrameLocks noGrp="1"/>
          </p:cNvGraphicFramePr>
          <p:nvPr/>
        </p:nvGraphicFramePr>
        <p:xfrm>
          <a:off x="1141410" y="5511743"/>
          <a:ext cx="5929216" cy="74168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22118">
                  <a:extLst>
                    <a:ext uri="{9D8B030D-6E8A-4147-A177-3AD203B41FA5}">
                      <a16:colId xmlns:a16="http://schemas.microsoft.com/office/drawing/2014/main" val="257719649"/>
                    </a:ext>
                  </a:extLst>
                </a:gridCol>
                <a:gridCol w="4607098">
                  <a:extLst>
                    <a:ext uri="{9D8B030D-6E8A-4147-A177-3AD203B41FA5}">
                      <a16:colId xmlns:a16="http://schemas.microsoft.com/office/drawing/2014/main" val="19879940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Full Input</a:t>
                      </a:r>
                      <a:endParaRPr lang="en-GB" sz="16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[words x </a:t>
                      </a:r>
                      <a:r>
                        <a:rPr lang="en-US" sz="1600" dirty="0" err="1"/>
                        <a:t>in_channels</a:t>
                      </a:r>
                      <a:r>
                        <a:rPr lang="en-US" sz="1600" dirty="0"/>
                        <a:t>]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81451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Full Output</a:t>
                      </a:r>
                      <a:endParaRPr lang="en-GB" sz="16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[words x </a:t>
                      </a:r>
                      <a:r>
                        <a:rPr lang="en-US" sz="1600" dirty="0" err="1"/>
                        <a:t>out_channels</a:t>
                      </a:r>
                      <a:r>
                        <a:rPr lang="en-US" sz="1600" dirty="0"/>
                        <a:t>]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01655238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5551F22C-9026-4C3A-9001-BD94F22B9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052" y="2045587"/>
            <a:ext cx="2252724" cy="407857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20D26E4-80CE-46AC-A6B0-006688C55FF0}"/>
              </a:ext>
            </a:extLst>
          </p:cNvPr>
          <p:cNvSpPr/>
          <p:nvPr/>
        </p:nvSpPr>
        <p:spPr>
          <a:xfrm>
            <a:off x="482162" y="6525150"/>
            <a:ext cx="112276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GB" sz="1200" dirty="0"/>
              <a:t>Ashish Vaswani, Noam </a:t>
            </a:r>
            <a:r>
              <a:rPr lang="en-GB" sz="1200" dirty="0" err="1"/>
              <a:t>Shazeer</a:t>
            </a:r>
            <a:r>
              <a:rPr lang="en-GB" sz="1200" dirty="0"/>
              <a:t>, Niki Parmar, Jakob </a:t>
            </a:r>
            <a:r>
              <a:rPr lang="en-GB" sz="1200" dirty="0" err="1"/>
              <a:t>Uszkoreit</a:t>
            </a:r>
            <a:r>
              <a:rPr lang="en-GB" sz="1200" dirty="0"/>
              <a:t>, </a:t>
            </a:r>
            <a:r>
              <a:rPr lang="en-GB" sz="1200" dirty="0" err="1"/>
              <a:t>Llion</a:t>
            </a:r>
            <a:r>
              <a:rPr lang="en-GB" sz="1200" dirty="0"/>
              <a:t> Jones, Aidan N. Gomez, </a:t>
            </a:r>
            <a:r>
              <a:rPr lang="en-GB" sz="1200" dirty="0" err="1"/>
              <a:t>Łukasz</a:t>
            </a:r>
            <a:r>
              <a:rPr lang="en-GB" sz="1200" dirty="0"/>
              <a:t> Kaiser, and </a:t>
            </a:r>
            <a:r>
              <a:rPr lang="en-GB" sz="1200" dirty="0" err="1"/>
              <a:t>Illia</a:t>
            </a:r>
            <a:r>
              <a:rPr lang="en-GB" sz="1200" dirty="0"/>
              <a:t> </a:t>
            </a:r>
            <a:r>
              <a:rPr lang="en-GB" sz="1200" dirty="0" err="1"/>
              <a:t>Polosukhin</a:t>
            </a:r>
            <a:r>
              <a:rPr lang="en-GB" sz="1200" dirty="0"/>
              <a:t>. </a:t>
            </a:r>
            <a:r>
              <a:rPr lang="en-GB" sz="1200" dirty="0">
                <a:hlinkClick r:id="rId3"/>
              </a:rPr>
              <a:t>Attention is all you need</a:t>
            </a:r>
            <a:r>
              <a:rPr lang="en-GB" sz="1200" dirty="0"/>
              <a:t>. In </a:t>
            </a:r>
            <a:r>
              <a:rPr lang="en-GB" sz="1200" dirty="0" err="1"/>
              <a:t>NeurIPS</a:t>
            </a:r>
            <a:r>
              <a:rPr lang="en-GB" sz="1200" dirty="0"/>
              <a:t>, 2017.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7039670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E467AB7-F240-4BF9-93CA-55C8452D9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5380500" cy="163988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dirty="0"/>
              <a:t>language modeling</a:t>
            </a:r>
            <a:endParaRPr lang="en-GB" sz="40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EE19F01-C937-4890-9349-2CFA18BA3C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0" y="2627585"/>
            <a:ext cx="5934511" cy="389768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000" dirty="0"/>
              <a:t>A family of language modeling tasks have been explored in the literature, including:</a:t>
            </a:r>
          </a:p>
          <a:p>
            <a:pPr marL="342900" indent="-34290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Predict next word in a sequence</a:t>
            </a:r>
          </a:p>
          <a:p>
            <a:pPr marL="342900" indent="-34290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Predict masked word in a sequence</a:t>
            </a:r>
          </a:p>
          <a:p>
            <a:pPr marL="342900" indent="-34290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Predict next sentence</a:t>
            </a:r>
          </a:p>
          <a:p>
            <a:pPr>
              <a:lnSpc>
                <a:spcPct val="100000"/>
              </a:lnSpc>
              <a:spcBef>
                <a:spcPts val="4800"/>
              </a:spcBef>
            </a:pPr>
            <a:r>
              <a:rPr lang="en-US" sz="2000" dirty="0"/>
              <a:t>Fundamentally the same idea as word2vec and older neural LMs—but with deeper models and considering dependencies across longer distances between terms</a:t>
            </a:r>
            <a:endParaRPr lang="en-GB" sz="2000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89B004-7026-409D-A1B1-C9885407EF27}"/>
              </a:ext>
            </a:extLst>
          </p:cNvPr>
          <p:cNvSpPr/>
          <p:nvPr/>
        </p:nvSpPr>
        <p:spPr>
          <a:xfrm>
            <a:off x="7746070" y="5835151"/>
            <a:ext cx="785139" cy="38299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w</a:t>
            </a:r>
            <a:r>
              <a:rPr lang="en-US" baseline="-25000" dirty="0"/>
              <a:t>1</a:t>
            </a:r>
            <a:endParaRPr lang="en-CA" baseline="-250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8ECAC4D-26BB-4FDE-8D68-7D4E7B8582D4}"/>
              </a:ext>
            </a:extLst>
          </p:cNvPr>
          <p:cNvSpPr/>
          <p:nvPr/>
        </p:nvSpPr>
        <p:spPr>
          <a:xfrm>
            <a:off x="9793496" y="5835149"/>
            <a:ext cx="785139" cy="3829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[MASK]</a:t>
            </a:r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4A8793A-6AF4-4BAE-B610-69C3F68D32F3}"/>
              </a:ext>
            </a:extLst>
          </p:cNvPr>
          <p:cNvSpPr/>
          <p:nvPr/>
        </p:nvSpPr>
        <p:spPr>
          <a:xfrm>
            <a:off x="8769783" y="5835150"/>
            <a:ext cx="785139" cy="38299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w</a:t>
            </a:r>
            <a:r>
              <a:rPr lang="en-US" baseline="-25000" dirty="0"/>
              <a:t>2</a:t>
            </a:r>
            <a:endParaRPr lang="en-CA" baseline="-250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5B3C053-3331-41BB-89E9-657558E38B93}"/>
              </a:ext>
            </a:extLst>
          </p:cNvPr>
          <p:cNvSpPr/>
          <p:nvPr/>
        </p:nvSpPr>
        <p:spPr>
          <a:xfrm>
            <a:off x="10817209" y="5835149"/>
            <a:ext cx="785139" cy="38299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w</a:t>
            </a:r>
            <a:r>
              <a:rPr lang="en-US" baseline="-25000" dirty="0"/>
              <a:t>4</a:t>
            </a:r>
            <a:endParaRPr lang="en-CA" baseline="-250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ED479C-2578-4B85-80AF-7A9C768A3AC4}"/>
              </a:ext>
            </a:extLst>
          </p:cNvPr>
          <p:cNvSpPr/>
          <p:nvPr/>
        </p:nvSpPr>
        <p:spPr>
          <a:xfrm>
            <a:off x="7746070" y="4297941"/>
            <a:ext cx="3856278" cy="102735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model</a:t>
            </a:r>
            <a:endParaRPr lang="en-CA" baseline="-250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1131FEB-9F6C-468B-A4A8-7209950271C1}"/>
              </a:ext>
            </a:extLst>
          </p:cNvPr>
          <p:cNvSpPr/>
          <p:nvPr/>
        </p:nvSpPr>
        <p:spPr>
          <a:xfrm>
            <a:off x="9793495" y="3407206"/>
            <a:ext cx="785139" cy="3829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?</a:t>
            </a:r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1E0C63A-B9C8-49CE-9E2F-29DBDF06BC21}"/>
              </a:ext>
            </a:extLst>
          </p:cNvPr>
          <p:cNvSpPr/>
          <p:nvPr/>
        </p:nvSpPr>
        <p:spPr>
          <a:xfrm>
            <a:off x="9846156" y="2217532"/>
            <a:ext cx="679816" cy="67981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dk1"/>
                </a:solidFill>
              </a:rPr>
              <a:t>loss</a:t>
            </a:r>
            <a:endParaRPr lang="en-CA" sz="1400" dirty="0">
              <a:solidFill>
                <a:schemeClr val="dk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63621DF-A639-4BFA-91D9-8C2EC36C76EC}"/>
              </a:ext>
            </a:extLst>
          </p:cNvPr>
          <p:cNvSpPr/>
          <p:nvPr/>
        </p:nvSpPr>
        <p:spPr>
          <a:xfrm>
            <a:off x="9793495" y="1325738"/>
            <a:ext cx="785139" cy="38299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w</a:t>
            </a:r>
            <a:r>
              <a:rPr lang="en-US" baseline="-25000" dirty="0"/>
              <a:t>3</a:t>
            </a:r>
            <a:endParaRPr lang="en-CA" baseline="-2500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8D4B2AD-10ED-46CC-B5EE-85052C8ADA81}"/>
              </a:ext>
            </a:extLst>
          </p:cNvPr>
          <p:cNvCxnSpPr>
            <a:stCxn id="2" idx="0"/>
          </p:cNvCxnSpPr>
          <p:nvPr/>
        </p:nvCxnSpPr>
        <p:spPr>
          <a:xfrm flipH="1" flipV="1">
            <a:off x="8138639" y="5325293"/>
            <a:ext cx="1" cy="509858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617A97F-23CE-4DB0-83E0-E9F32A92D7C1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9162353" y="5318578"/>
            <a:ext cx="0" cy="516572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787A443-AA60-472D-A487-AEF5A6A3BABE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10186064" y="5325293"/>
            <a:ext cx="2" cy="509856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BD90610-00CC-4A6D-A570-70199DC2AB7B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11209779" y="5318577"/>
            <a:ext cx="0" cy="516572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9B7A83B-C52E-456B-83FC-1CAAF6A0619C}"/>
              </a:ext>
            </a:extLst>
          </p:cNvPr>
          <p:cNvCxnSpPr>
            <a:cxnSpLocks/>
            <a:endCxn id="16" idx="2"/>
          </p:cNvCxnSpPr>
          <p:nvPr/>
        </p:nvCxnSpPr>
        <p:spPr>
          <a:xfrm flipV="1">
            <a:off x="10186064" y="3790201"/>
            <a:ext cx="1" cy="50774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BCB9819-9D93-4B6D-A961-6E357567FFE5}"/>
              </a:ext>
            </a:extLst>
          </p:cNvPr>
          <p:cNvCxnSpPr>
            <a:cxnSpLocks/>
            <a:stCxn id="16" idx="0"/>
            <a:endCxn id="6" idx="4"/>
          </p:cNvCxnSpPr>
          <p:nvPr/>
        </p:nvCxnSpPr>
        <p:spPr>
          <a:xfrm flipH="1" flipV="1">
            <a:off x="10186064" y="2897348"/>
            <a:ext cx="1" cy="509858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517B0FA-A44D-43CC-83EC-47A87486F9A6}"/>
              </a:ext>
            </a:extLst>
          </p:cNvPr>
          <p:cNvCxnSpPr>
            <a:cxnSpLocks/>
            <a:stCxn id="17" idx="2"/>
            <a:endCxn id="6" idx="0"/>
          </p:cNvCxnSpPr>
          <p:nvPr/>
        </p:nvCxnSpPr>
        <p:spPr>
          <a:xfrm flipH="1">
            <a:off x="10186064" y="1708733"/>
            <a:ext cx="1" cy="508799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420728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126CF-AF9B-46E5-90A0-7B4C0DEDC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160" y="850388"/>
            <a:ext cx="4661211" cy="1807341"/>
          </a:xfrm>
        </p:spPr>
        <p:txBody>
          <a:bodyPr>
            <a:noAutofit/>
          </a:bodyPr>
          <a:lstStyle/>
          <a:p>
            <a:r>
              <a:rPr lang="en-US" sz="4000" dirty="0"/>
              <a:t>contextualized Deep word embeddings</a:t>
            </a:r>
            <a:endParaRPr lang="en-CA" sz="4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99CBBA-89F1-411B-8B95-3B5BC6E3F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768" y="1026272"/>
            <a:ext cx="6715027" cy="369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32711D7-465A-4534-85CD-12CB925633AA}"/>
              </a:ext>
            </a:extLst>
          </p:cNvPr>
          <p:cNvGrpSpPr/>
          <p:nvPr/>
        </p:nvGrpSpPr>
        <p:grpSpPr>
          <a:xfrm>
            <a:off x="346112" y="2761775"/>
            <a:ext cx="9445960" cy="3389971"/>
            <a:chOff x="218869" y="3429000"/>
            <a:chExt cx="9445960" cy="338997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0E62631-8AA0-44AE-BD75-F8A6022D1B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7904" b="38499"/>
            <a:stretch/>
          </p:blipFill>
          <p:spPr>
            <a:xfrm>
              <a:off x="218869" y="3429000"/>
              <a:ext cx="3745389" cy="180734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95B4CF-93AC-4975-88DD-2A71E7AB49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55" t="61106" r="155" b="-2894"/>
            <a:stretch/>
          </p:blipFill>
          <p:spPr>
            <a:xfrm>
              <a:off x="4072492" y="5863698"/>
              <a:ext cx="5592337" cy="95527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9FE3DF7-38AD-43CA-B85D-DF8BF4D92D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2304" b="42410"/>
            <a:stretch/>
          </p:blipFill>
          <p:spPr>
            <a:xfrm>
              <a:off x="468351" y="5126555"/>
              <a:ext cx="3429000" cy="1692416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6FD1CF6-6A75-47A0-8886-4BEC26274956}"/>
              </a:ext>
            </a:extLst>
          </p:cNvPr>
          <p:cNvSpPr/>
          <p:nvPr/>
        </p:nvSpPr>
        <p:spPr>
          <a:xfrm>
            <a:off x="0" y="6180272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CA" sz="1200" dirty="0">
                <a:hlinkClick r:id="rId4"/>
              </a:rPr>
              <a:t>http://jalammar.github.io/illustrated-bert/</a:t>
            </a:r>
            <a:endParaRPr lang="en-GB" sz="1200" dirty="0"/>
          </a:p>
          <a:p>
            <a:pPr lvl="0" algn="ctr">
              <a:defRPr/>
            </a:pPr>
            <a:r>
              <a:rPr lang="en-GB" sz="1200" dirty="0"/>
              <a:t>Jacob Devlin, Ming-Wei Chang, et al. </a:t>
            </a:r>
            <a:r>
              <a:rPr lang="en-GB" sz="1200" dirty="0">
                <a:hlinkClick r:id="rId5"/>
              </a:rPr>
              <a:t>Bert: Pre-training of deep bidirectional transformers for language understanding</a:t>
            </a:r>
            <a:r>
              <a:rPr lang="en-GB" sz="1200" dirty="0"/>
              <a:t>. In NAACL, 2018.</a:t>
            </a:r>
          </a:p>
          <a:p>
            <a:pPr lvl="0" algn="ctr">
              <a:defRPr/>
            </a:pPr>
            <a:r>
              <a:rPr lang="en-GB" sz="1200" dirty="0"/>
              <a:t>Matthew E. Peters, Mark Neumann, Mohit </a:t>
            </a:r>
            <a:r>
              <a:rPr lang="en-GB" sz="1200" dirty="0" err="1"/>
              <a:t>Iyyer</a:t>
            </a:r>
            <a:r>
              <a:rPr lang="en-GB" sz="1200" dirty="0"/>
              <a:t>, Matt Gardner, Christopher Clark, Kenton Lee, and Luke </a:t>
            </a:r>
            <a:r>
              <a:rPr lang="en-GB" sz="1200" dirty="0" err="1"/>
              <a:t>Zettlemoyer</a:t>
            </a:r>
            <a:r>
              <a:rPr lang="en-GB" sz="1200" dirty="0"/>
              <a:t>. </a:t>
            </a:r>
            <a:r>
              <a:rPr lang="en-GB" sz="1200" dirty="0">
                <a:hlinkClick r:id="rId6"/>
              </a:rPr>
              <a:t>Deep contextualized word representations</a:t>
            </a:r>
            <a:r>
              <a:rPr lang="en-GB" sz="1200" dirty="0"/>
              <a:t>. In NAACL-HLT, 2018.</a:t>
            </a:r>
          </a:p>
        </p:txBody>
      </p:sp>
    </p:spTree>
    <p:extLst>
      <p:ext uri="{BB962C8B-B14F-4D97-AF65-F5344CB8AC3E}">
        <p14:creationId xmlns:p14="http://schemas.microsoft.com/office/powerpoint/2010/main" val="216493482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FF0EF-79A6-43D3-B0DA-FB349EF69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360" y="644949"/>
            <a:ext cx="5045374" cy="1639884"/>
          </a:xfrm>
        </p:spPr>
        <p:txBody>
          <a:bodyPr>
            <a:normAutofit/>
          </a:bodyPr>
          <a:lstStyle/>
          <a:p>
            <a:r>
              <a:rPr lang="en-US" sz="5400" dirty="0"/>
              <a:t>BERT</a:t>
            </a:r>
            <a:endParaRPr lang="en-GB" sz="54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A611D5-5922-4466-8A35-1301B17DE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8360" y="2544211"/>
            <a:ext cx="4047464" cy="3437095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spcBef>
                <a:spcPts val="2400"/>
              </a:spcBef>
            </a:pPr>
            <a:r>
              <a:rPr lang="en-US" sz="2400" dirty="0"/>
              <a:t>Stacked transformer layers</a:t>
            </a:r>
          </a:p>
          <a:p>
            <a:pPr>
              <a:spcBef>
                <a:spcPts val="2400"/>
              </a:spcBef>
            </a:pPr>
            <a:r>
              <a:rPr lang="en-US" sz="2400" dirty="0"/>
              <a:t>Pretrained on two tasks: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Masked language modeling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Next sentence prediction</a:t>
            </a:r>
          </a:p>
          <a:p>
            <a:pPr>
              <a:spcBef>
                <a:spcPts val="2400"/>
              </a:spcBef>
            </a:pPr>
            <a:r>
              <a:rPr lang="en-GB" sz="2400" dirty="0"/>
              <a:t>Input: WordPiece embedding + position embedding + segment embedding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D97CAF-9E36-4201-BB31-7DB9DA2B0290}"/>
              </a:ext>
            </a:extLst>
          </p:cNvPr>
          <p:cNvSpPr/>
          <p:nvPr/>
        </p:nvSpPr>
        <p:spPr>
          <a:xfrm>
            <a:off x="1720620" y="6547916"/>
            <a:ext cx="87507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1200" dirty="0"/>
              <a:t>Jacob Devlin, Ming-Wei Chang, et al. </a:t>
            </a:r>
            <a:r>
              <a:rPr lang="en-GB" sz="1200" dirty="0">
                <a:hlinkClick r:id="rId2"/>
              </a:rPr>
              <a:t>Bert: Pre-training of deep bidirectional transformers for language understanding</a:t>
            </a:r>
            <a:r>
              <a:rPr lang="en-GB" sz="1200" dirty="0"/>
              <a:t>. In NAACL, 2018.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19348B-4966-4A60-BE01-BCB326B2E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540" y="1039521"/>
            <a:ext cx="5849343" cy="23894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73E400-5112-4319-A994-5B964C1FF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6971" y="3954186"/>
            <a:ext cx="6646174" cy="220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8541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FF0EF-79A6-43D3-B0DA-FB349EF69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704" y="609601"/>
            <a:ext cx="5622727" cy="1358288"/>
          </a:xfrm>
        </p:spPr>
        <p:txBody>
          <a:bodyPr>
            <a:normAutofit/>
          </a:bodyPr>
          <a:lstStyle/>
          <a:p>
            <a:r>
              <a:rPr lang="en-US" sz="4800" dirty="0"/>
              <a:t>BERT for Ranking</a:t>
            </a:r>
            <a:endParaRPr lang="en-GB" sz="48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A611D5-5922-4466-8A35-1301B17DE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6705" y="2105866"/>
            <a:ext cx="7219584" cy="135940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1800" dirty="0"/>
              <a:t>BERT (and other large-scale unsupervised language models) are demonstrating dramatic performance improvements on many IR tasks</a:t>
            </a:r>
            <a:endParaRPr lang="en-GB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D97CAF-9E36-4201-BB31-7DB9DA2B0290}"/>
              </a:ext>
            </a:extLst>
          </p:cNvPr>
          <p:cNvSpPr/>
          <p:nvPr/>
        </p:nvSpPr>
        <p:spPr>
          <a:xfrm>
            <a:off x="33166" y="6542948"/>
            <a:ext cx="87507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1200" dirty="0"/>
              <a:t>Rodrigo Nogueira, and Kyunghyun Cho. </a:t>
            </a:r>
            <a:r>
              <a:rPr lang="en-GB" sz="1200" dirty="0">
                <a:hlinkClick r:id="rId2"/>
              </a:rPr>
              <a:t>Passage Re-ranking with BERT</a:t>
            </a:r>
            <a:r>
              <a:rPr lang="en-GB" sz="1200" dirty="0"/>
              <a:t>. In arXiv, 2019.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1F8ACA-7339-49DF-9FC0-D6ED5687C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1829" y="890075"/>
            <a:ext cx="3408074" cy="8587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57C58DA0-469F-44EF-88C8-6E0F95E947B9}"/>
              </a:ext>
            </a:extLst>
          </p:cNvPr>
          <p:cNvGrpSpPr/>
          <p:nvPr/>
        </p:nvGrpSpPr>
        <p:grpSpPr>
          <a:xfrm>
            <a:off x="1631062" y="2987063"/>
            <a:ext cx="6250869" cy="3398156"/>
            <a:chOff x="2215726" y="2995702"/>
            <a:chExt cx="6250869" cy="339815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7903105-4E8E-47E7-BD9B-DD58C3E3DF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7845"/>
            <a:stretch/>
          </p:blipFill>
          <p:spPr>
            <a:xfrm>
              <a:off x="2215726" y="3953648"/>
              <a:ext cx="1710024" cy="165712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07DBA4F-7FEF-4CF2-B3EC-AD433B409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8816"/>
            <a:stretch/>
          </p:blipFill>
          <p:spPr>
            <a:xfrm>
              <a:off x="5155671" y="3109700"/>
              <a:ext cx="3310924" cy="328415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29A4790-ED91-48FA-8BE1-754FEF8CDA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2886" t="75010" r="206" b="7206"/>
            <a:stretch/>
          </p:blipFill>
          <p:spPr>
            <a:xfrm rot="10800000">
              <a:off x="5077664" y="2995702"/>
              <a:ext cx="555342" cy="58406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C3F7772-C556-4353-8F37-2CF2B1DF88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2886" t="75010" r="206" b="7206"/>
            <a:stretch/>
          </p:blipFill>
          <p:spPr>
            <a:xfrm rot="5400000">
              <a:off x="4992197" y="5490655"/>
              <a:ext cx="555342" cy="58406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4FE85D1-67CE-4A08-AC76-742BE220E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63406" y="3284727"/>
              <a:ext cx="244935" cy="23404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1E38C9A-FAD3-498A-B056-ED85D09E7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28991" y="4182638"/>
              <a:ext cx="176556" cy="16791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94607E8-734C-4BD2-95C4-5C2DBCE99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00854" y="3265774"/>
              <a:ext cx="848027" cy="27215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22B0C17-7EBF-4B0C-928D-3AFF1636A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04372" y="5475984"/>
              <a:ext cx="713033" cy="27215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B179CBA-4FD1-41C5-A7D9-582BFDC22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68350" y="5503512"/>
              <a:ext cx="713033" cy="27215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9BA3F41-FF2D-47D1-847C-F21D792D3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01967" y="5766821"/>
              <a:ext cx="1177209" cy="13738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27CAF2D-CA93-480A-A5BB-2E29164467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22336"/>
            <a:stretch/>
          </p:blipFill>
          <p:spPr>
            <a:xfrm>
              <a:off x="7236615" y="3578034"/>
              <a:ext cx="812266" cy="15764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A90AB61-4574-4A37-9545-96BDD305A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14045" y="3546558"/>
              <a:ext cx="244935" cy="18615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41EB55B-E4EC-41E0-B3E0-5C839FE72721}"/>
                </a:ext>
              </a:extLst>
            </p:cNvPr>
            <p:cNvSpPr txBox="1"/>
            <p:nvPr/>
          </p:nvSpPr>
          <p:spPr>
            <a:xfrm>
              <a:off x="6373497" y="3166910"/>
              <a:ext cx="10231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MS MARCO</a:t>
              </a:r>
              <a:endParaRPr lang="en-CA" sz="1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1C04D07-D098-4AC6-A82A-68C2C0968FA2}"/>
                </a:ext>
              </a:extLst>
            </p:cNvPr>
            <p:cNvSpPr txBox="1"/>
            <p:nvPr/>
          </p:nvSpPr>
          <p:spPr>
            <a:xfrm>
              <a:off x="5836308" y="5678861"/>
              <a:ext cx="21085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Query Passage Pair</a:t>
              </a:r>
              <a:endParaRPr lang="en-CA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14003E9-C169-45C3-928B-AF1A8040A771}"/>
                </a:ext>
              </a:extLst>
            </p:cNvPr>
            <p:cNvSpPr txBox="1"/>
            <p:nvPr/>
          </p:nvSpPr>
          <p:spPr>
            <a:xfrm>
              <a:off x="5710198" y="5371694"/>
              <a:ext cx="8180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Query</a:t>
              </a:r>
              <a:endParaRPr lang="en-CA" sz="1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A116C5D-BAB1-4C68-BB9F-05B8E6C75DA0}"/>
                </a:ext>
              </a:extLst>
            </p:cNvPr>
            <p:cNvSpPr txBox="1"/>
            <p:nvPr/>
          </p:nvSpPr>
          <p:spPr>
            <a:xfrm>
              <a:off x="7200854" y="5367858"/>
              <a:ext cx="8180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Passage</a:t>
              </a:r>
              <a:endParaRPr lang="en-CA" sz="1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D2CE563-877E-4B96-B132-248BA5BA0B0E}"/>
                </a:ext>
              </a:extLst>
            </p:cNvPr>
            <p:cNvSpPr txBox="1"/>
            <p:nvPr/>
          </p:nvSpPr>
          <p:spPr>
            <a:xfrm>
              <a:off x="5198931" y="3313104"/>
              <a:ext cx="47639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score</a:t>
              </a:r>
              <a:endParaRPr lang="en-CA" sz="1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A153FB8-19A3-4D60-899A-1896CB3C6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799085" y="4419602"/>
              <a:ext cx="136603" cy="156595"/>
            </a:xfrm>
            <a:prstGeom prst="rect">
              <a:avLst/>
            </a:prstGeom>
          </p:spPr>
        </p:pic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5F739F5-1666-45C7-9DF8-6E71CAE79129}"/>
                </a:ext>
              </a:extLst>
            </p:cNvPr>
            <p:cNvCxnSpPr>
              <a:cxnSpLocks/>
            </p:cNvCxnSpPr>
            <p:nvPr/>
          </p:nvCxnSpPr>
          <p:spPr>
            <a:xfrm>
              <a:off x="3799085" y="4549341"/>
              <a:ext cx="1449514" cy="0"/>
            </a:xfrm>
            <a:prstGeom prst="straightConnector1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2830442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C407786-8942-4C13-B867-601940124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705" y="1217628"/>
            <a:ext cx="3856037" cy="1639884"/>
          </a:xfrm>
        </p:spPr>
        <p:txBody>
          <a:bodyPr anchor="ctr">
            <a:noAutofit/>
          </a:bodyPr>
          <a:lstStyle/>
          <a:p>
            <a:r>
              <a:rPr lang="en-US" sz="4000" dirty="0"/>
              <a:t>Deep Learning @ TREC</a:t>
            </a:r>
            <a:endParaRPr lang="en-GB" sz="40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388784-7654-402B-B5B5-C0EDAAF0D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558" y="1256127"/>
            <a:ext cx="6177803" cy="1639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If you are looking for interesting research topics at the intersection of machine learning and search, come participate in the track!</a:t>
            </a:r>
            <a:endParaRPr lang="en-CA" dirty="0"/>
          </a:p>
        </p:txBody>
      </p:sp>
      <p:pic>
        <p:nvPicPr>
          <p:cNvPr id="2052" name="Picture 4" descr="Image result for trec conference nist&quot;">
            <a:extLst>
              <a:ext uri="{FF2B5EF4-FFF2-40B4-BE49-F238E27FC236}">
                <a16:creationId xmlns:a16="http://schemas.microsoft.com/office/drawing/2014/main" id="{F1C7E7D3-3A5B-42C4-8F7C-4B1B807CA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027" y="2896013"/>
            <a:ext cx="3856601" cy="289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F33961-B7E2-4D6E-AA8E-C5B283266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559" y="3181267"/>
            <a:ext cx="6177804" cy="26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3016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D4A8B71-2681-4563-9F96-D70E0DC6B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Large, human-labeled, open IR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EBC774-16DE-4F0B-970E-8701FD964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" y="3370340"/>
            <a:ext cx="3679868" cy="30838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9563BE-3FFB-40E6-9CCD-36573CB75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105" y="3426938"/>
            <a:ext cx="3052789" cy="24066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D938B2-4A48-4AFB-900A-42F5B11023E1}"/>
              </a:ext>
            </a:extLst>
          </p:cNvPr>
          <p:cNvSpPr txBox="1"/>
          <p:nvPr/>
        </p:nvSpPr>
        <p:spPr>
          <a:xfrm>
            <a:off x="371870" y="6115642"/>
            <a:ext cx="362669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i="1" dirty="0"/>
              <a:t>200K queries, human-labeled, </a:t>
            </a:r>
            <a:r>
              <a:rPr lang="en-US" sz="1600" i="1" dirty="0">
                <a:solidFill>
                  <a:srgbClr val="FF0000"/>
                </a:solidFill>
              </a:rPr>
              <a:t>proprietary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35A7D4-63AB-4FC5-83E4-BB6EE654E506}"/>
              </a:ext>
            </a:extLst>
          </p:cNvPr>
          <p:cNvSpPr txBox="1"/>
          <p:nvPr/>
        </p:nvSpPr>
        <p:spPr>
          <a:xfrm>
            <a:off x="4454455" y="2681624"/>
            <a:ext cx="2646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Past: Weak supervision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6B3D7A-890D-4452-AD41-59E9640CDBA4}"/>
              </a:ext>
            </a:extLst>
          </p:cNvPr>
          <p:cNvSpPr txBox="1"/>
          <p:nvPr/>
        </p:nvSpPr>
        <p:spPr>
          <a:xfrm>
            <a:off x="8605986" y="2681624"/>
            <a:ext cx="27370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Here: Two new datasets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220536-4929-47F3-B0B6-99A6EC3D7CFA}"/>
              </a:ext>
            </a:extLst>
          </p:cNvPr>
          <p:cNvSpPr txBox="1"/>
          <p:nvPr/>
        </p:nvSpPr>
        <p:spPr>
          <a:xfrm>
            <a:off x="726674" y="2689301"/>
            <a:ext cx="2499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Past: Proprietary data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53C8895-1115-46DD-A07D-EFA759659BF0}"/>
              </a:ext>
            </a:extLst>
          </p:cNvPr>
          <p:cNvSpPr/>
          <p:nvPr/>
        </p:nvSpPr>
        <p:spPr>
          <a:xfrm rot="18987632">
            <a:off x="2436348" y="4340578"/>
            <a:ext cx="1424939" cy="59634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Promising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DAB2A7-50FD-4D53-8E65-4E29464A6CFE}"/>
              </a:ext>
            </a:extLst>
          </p:cNvPr>
          <p:cNvSpPr txBox="1"/>
          <p:nvPr/>
        </p:nvSpPr>
        <p:spPr>
          <a:xfrm>
            <a:off x="4454455" y="6115642"/>
            <a:ext cx="325634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i="1" dirty="0"/>
              <a:t>1+M queries, </a:t>
            </a:r>
            <a:r>
              <a:rPr lang="en-US" sz="1600" i="1" dirty="0">
                <a:solidFill>
                  <a:srgbClr val="FF0000"/>
                </a:solidFill>
              </a:rPr>
              <a:t>weak supervision</a:t>
            </a:r>
            <a:r>
              <a:rPr lang="en-US" sz="1600" i="1" dirty="0"/>
              <a:t>, open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A778B88C-AB51-4324-99EB-BE914AC86AD0}"/>
              </a:ext>
            </a:extLst>
          </p:cNvPr>
          <p:cNvSpPr/>
          <p:nvPr/>
        </p:nvSpPr>
        <p:spPr>
          <a:xfrm rot="18987632">
            <a:off x="5613011" y="3975404"/>
            <a:ext cx="1424939" cy="59634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Promising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AE76DAD0-E51E-494B-9C5F-C7316D9604D1}"/>
              </a:ext>
            </a:extLst>
          </p:cNvPr>
          <p:cNvSpPr/>
          <p:nvPr/>
        </p:nvSpPr>
        <p:spPr>
          <a:xfrm rot="18987632">
            <a:off x="9317601" y="4062869"/>
            <a:ext cx="1424939" cy="59634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Promising?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4E17D6-DFE5-4F71-AA96-D2645BC02A72}"/>
              </a:ext>
            </a:extLst>
          </p:cNvPr>
          <p:cNvSpPr txBox="1"/>
          <p:nvPr/>
        </p:nvSpPr>
        <p:spPr>
          <a:xfrm>
            <a:off x="8257397" y="6115642"/>
            <a:ext cx="320792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i="1" dirty="0"/>
              <a:t>300+K queries, human-labeled, open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5C9CD32-329B-4A6D-93E8-9AC170AA2C55}"/>
              </a:ext>
            </a:extLst>
          </p:cNvPr>
          <p:cNvSpPr/>
          <p:nvPr/>
        </p:nvSpPr>
        <p:spPr>
          <a:xfrm>
            <a:off x="726674" y="1996656"/>
            <a:ext cx="331450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Mitra, Diaz and Craswell. </a:t>
            </a:r>
            <a:r>
              <a:rPr lang="en-US" sz="1000" i="1" dirty="0">
                <a:solidFill>
                  <a:srgbClr val="222222"/>
                </a:solidFill>
                <a:latin typeface="Arial" panose="020B0604020202020204" pitchFamily="34" charset="0"/>
              </a:rPr>
              <a:t>Learning to match using local and distributed representations of text for web search. </a:t>
            </a:r>
          </a:p>
          <a:p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WWW 2017</a:t>
            </a:r>
            <a:endParaRPr lang="en-US" sz="10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96B29DB-1516-49AB-A220-29CF493D36CB}"/>
              </a:ext>
            </a:extLst>
          </p:cNvPr>
          <p:cNvSpPr/>
          <p:nvPr/>
        </p:nvSpPr>
        <p:spPr>
          <a:xfrm>
            <a:off x="4454455" y="1988979"/>
            <a:ext cx="29981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Dehghani, Zamani, </a:t>
            </a:r>
            <a:r>
              <a:rPr lang="en-US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Severyn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, Kamps and Croft. </a:t>
            </a:r>
            <a:r>
              <a:rPr lang="en-US" sz="1000" i="1" dirty="0">
                <a:solidFill>
                  <a:srgbClr val="222222"/>
                </a:solidFill>
                <a:latin typeface="Arial" panose="020B0604020202020204" pitchFamily="34" charset="0"/>
              </a:rPr>
              <a:t>Neural ranking models with weak supervision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. SIGIR 2017</a:t>
            </a:r>
            <a:endParaRPr lang="en-US" sz="1000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376BD13-E518-4FE5-8D4A-9AA3510BEA04}"/>
              </a:ext>
            </a:extLst>
          </p:cNvPr>
          <p:cNvCxnSpPr/>
          <p:nvPr/>
        </p:nvCxnSpPr>
        <p:spPr>
          <a:xfrm>
            <a:off x="8712213" y="5603240"/>
            <a:ext cx="222673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D2A67DC-05DD-40D8-885F-BEB0C621CFAD}"/>
              </a:ext>
            </a:extLst>
          </p:cNvPr>
          <p:cNvCxnSpPr>
            <a:cxnSpLocks/>
          </p:cNvCxnSpPr>
          <p:nvPr/>
        </p:nvCxnSpPr>
        <p:spPr>
          <a:xfrm flipV="1">
            <a:off x="8714651" y="3570619"/>
            <a:ext cx="0" cy="20365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50D8FF6-A50E-4AC2-9176-B21B03CDD8B4}"/>
              </a:ext>
            </a:extLst>
          </p:cNvPr>
          <p:cNvSpPr txBox="1"/>
          <p:nvPr/>
        </p:nvSpPr>
        <p:spPr>
          <a:xfrm>
            <a:off x="9441196" y="5604670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More data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58B0138-2EC9-421D-8C53-E8E1CA03EC24}"/>
              </a:ext>
            </a:extLst>
          </p:cNvPr>
          <p:cNvSpPr txBox="1"/>
          <p:nvPr/>
        </p:nvSpPr>
        <p:spPr>
          <a:xfrm rot="16200000">
            <a:off x="7939345" y="4479551"/>
            <a:ext cx="12618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Better search results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5910C1A-AA05-4FA0-8C5D-632AE320E370}"/>
              </a:ext>
            </a:extLst>
          </p:cNvPr>
          <p:cNvSpPr/>
          <p:nvPr/>
        </p:nvSpPr>
        <p:spPr>
          <a:xfrm>
            <a:off x="8674736" y="1986064"/>
            <a:ext cx="29981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TREC 2019 Deep Learning Track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6016977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6E4756-9E3D-41B3-9843-3C09A7D33E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611"/>
          <a:stretch/>
        </p:blipFill>
        <p:spPr>
          <a:xfrm>
            <a:off x="5779615" y="2052946"/>
            <a:ext cx="6259492" cy="4873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8FEA29-81FB-4E4E-A449-4AFD7BEB7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47" y="3786859"/>
            <a:ext cx="6133108" cy="3139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FA245DDD-8F1E-45B4-8CAB-EE4AA4BA3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8613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sz="3600" dirty="0"/>
              <a:t>Generating public benchmarks for neural IR research</a:t>
            </a:r>
            <a:endParaRPr lang="en-CA" sz="360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C319A7D-7F93-406E-BFDF-6FF68425E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3539"/>
            <a:ext cx="4608443" cy="1598976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/>
              <a:t>A public retrieval and ranking benchmark with large scale training data (~400K queries with manual relevance labels)</a:t>
            </a:r>
            <a:endParaRPr lang="en-CA" sz="2000"/>
          </a:p>
        </p:txBody>
      </p:sp>
    </p:spTree>
    <p:extLst>
      <p:ext uri="{BB962C8B-B14F-4D97-AF65-F5344CB8AC3E}">
        <p14:creationId xmlns:p14="http://schemas.microsoft.com/office/powerpoint/2010/main" val="330872671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F9A6EA-4ACA-4EB4-8B3E-1DE12168B345}"/>
              </a:ext>
            </a:extLst>
          </p:cNvPr>
          <p:cNvSpPr/>
          <p:nvPr/>
        </p:nvSpPr>
        <p:spPr>
          <a:xfrm>
            <a:off x="6275293" y="1806388"/>
            <a:ext cx="5284694" cy="4822993"/>
          </a:xfrm>
          <a:prstGeom prst="roundRect">
            <a:avLst/>
          </a:prstGeom>
          <a:solidFill>
            <a:schemeClr val="bg1"/>
          </a:solidFill>
          <a:ln>
            <a:solidFill>
              <a:srgbClr val="0070C0">
                <a:alpha val="20000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312861E-963D-4310-BFC9-D9E9B76D34EF}"/>
              </a:ext>
            </a:extLst>
          </p:cNvPr>
          <p:cNvSpPr/>
          <p:nvPr/>
        </p:nvSpPr>
        <p:spPr>
          <a:xfrm>
            <a:off x="573741" y="1806388"/>
            <a:ext cx="5284694" cy="4822993"/>
          </a:xfrm>
          <a:prstGeom prst="roundRect">
            <a:avLst/>
          </a:prstGeom>
          <a:solidFill>
            <a:schemeClr val="bg1"/>
          </a:solidFill>
          <a:ln>
            <a:solidFill>
              <a:srgbClr val="0070C0">
                <a:alpha val="20000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FAAFEB-EF8D-49AB-B449-D0A5071E8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Deriving our TREC 2019 datasets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9B76593-8830-4415-AC40-5C129B13744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260852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FBBDBC12-C094-4665-AEEE-E6C4554D5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879" y="4862859"/>
            <a:ext cx="964758" cy="102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58626E-F8E2-4DA3-8A43-4121847BB694}"/>
              </a:ext>
            </a:extLst>
          </p:cNvPr>
          <p:cNvSpPr txBox="1"/>
          <p:nvPr/>
        </p:nvSpPr>
        <p:spPr>
          <a:xfrm>
            <a:off x="2445904" y="5977472"/>
            <a:ext cx="12747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hlinkClick r:id="rId8"/>
              </a:rPr>
              <a:t>http://msmarco.org</a:t>
            </a:r>
            <a:endParaRPr lang="en-US" sz="1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2D33B4-5507-404D-AFE1-00C5E8F25B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08749" y="4981898"/>
            <a:ext cx="2817782" cy="7459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EEFD5FA-B983-46D0-97C6-DFA9CA04783F}"/>
              </a:ext>
            </a:extLst>
          </p:cNvPr>
          <p:cNvSpPr txBox="1"/>
          <p:nvPr/>
        </p:nvSpPr>
        <p:spPr>
          <a:xfrm>
            <a:off x="7395429" y="5885502"/>
            <a:ext cx="30444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hlinkClick r:id="rId10"/>
              </a:rPr>
              <a:t>https://microsoft.github.io/TREC-2019-Deep-Learning/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4475515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EB697-499E-4624-9F8A-B8384068D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Setup of the 2019 deep learning track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A4A47-5D8B-40EA-9715-7639A14BCD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Key question: </a:t>
            </a:r>
            <a:r>
              <a:rPr lang="en-US" i="1" dirty="0"/>
              <a:t>What works best in a </a:t>
            </a:r>
            <a:r>
              <a:rPr lang="en-US" i="1" dirty="0">
                <a:highlight>
                  <a:srgbClr val="FFFF00"/>
                </a:highlight>
              </a:rPr>
              <a:t>large-data</a:t>
            </a:r>
            <a:r>
              <a:rPr lang="en-US" i="1" dirty="0"/>
              <a:t> regime?</a:t>
            </a:r>
          </a:p>
          <a:p>
            <a:pPr lvl="1"/>
            <a:r>
              <a:rPr lang="en-US" dirty="0"/>
              <a:t>“</a:t>
            </a:r>
            <a:r>
              <a:rPr lang="en-US" dirty="0" err="1"/>
              <a:t>nnlm</a:t>
            </a:r>
            <a:r>
              <a:rPr lang="en-US" dirty="0"/>
              <a:t>”: Runs that use a BERT-style language model</a:t>
            </a:r>
          </a:p>
          <a:p>
            <a:pPr lvl="1"/>
            <a:r>
              <a:rPr lang="en-US" dirty="0"/>
              <a:t>“</a:t>
            </a:r>
            <a:r>
              <a:rPr lang="en-US" dirty="0" err="1"/>
              <a:t>nn</a:t>
            </a:r>
            <a:r>
              <a:rPr lang="en-US" dirty="0"/>
              <a:t>”: Runs that do representation learning</a:t>
            </a:r>
          </a:p>
          <a:p>
            <a:pPr lvl="1"/>
            <a:r>
              <a:rPr lang="en-US" dirty="0"/>
              <a:t>“trad”: Runs using only traditional IR features (such as BM25 and RM3)</a:t>
            </a:r>
          </a:p>
          <a:p>
            <a:r>
              <a:rPr lang="en-US" dirty="0"/>
              <a:t>Subtasks:</a:t>
            </a:r>
          </a:p>
          <a:p>
            <a:pPr lvl="1"/>
            <a:r>
              <a:rPr lang="en-US" dirty="0"/>
              <a:t>“</a:t>
            </a:r>
            <a:r>
              <a:rPr lang="en-US" dirty="0" err="1"/>
              <a:t>fullrank</a:t>
            </a:r>
            <a:r>
              <a:rPr lang="en-US" dirty="0"/>
              <a:t>”: End-to-end retrieval</a:t>
            </a:r>
          </a:p>
          <a:p>
            <a:pPr lvl="1"/>
            <a:r>
              <a:rPr lang="en-US" dirty="0"/>
              <a:t>“</a:t>
            </a:r>
            <a:r>
              <a:rPr lang="en-US" dirty="0" err="1"/>
              <a:t>rerank</a:t>
            </a:r>
            <a:r>
              <a:rPr lang="en-US" dirty="0"/>
              <a:t>”: Top-k reranking. Doc: k=100 Indri QL. Pass: k=1000 BM25.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F81ECAD-0052-4673-9714-8D9841F3C501}"/>
              </a:ext>
            </a:extLst>
          </p:cNvPr>
          <p:cNvGraphicFramePr>
            <a:graphicFrameLocks noGrp="1"/>
          </p:cNvGraphicFramePr>
          <p:nvPr/>
        </p:nvGraphicFramePr>
        <p:xfrm>
          <a:off x="1203960" y="1690688"/>
          <a:ext cx="9784080" cy="138176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833001130"/>
                    </a:ext>
                  </a:extLst>
                </a:gridCol>
                <a:gridCol w="2834640">
                  <a:extLst>
                    <a:ext uri="{9D8B030D-6E8A-4147-A177-3AD203B41FA5}">
                      <a16:colId xmlns:a16="http://schemas.microsoft.com/office/drawing/2014/main" val="643253368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1908430403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40846666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Training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Test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Corpus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0551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1) Document retrieval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367K queries w/ doc labels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43* queries w/ doc labels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3.2M documents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5727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2) Passage retrieval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502K queries w/ pass labels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43* queries w/ pass labels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8.8M passages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987794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3700EB6-20A6-4171-8D04-367D13A1CB97}"/>
              </a:ext>
            </a:extLst>
          </p:cNvPr>
          <p:cNvSpPr txBox="1"/>
          <p:nvPr/>
        </p:nvSpPr>
        <p:spPr>
          <a:xfrm>
            <a:off x="7880499" y="6484490"/>
            <a:ext cx="4311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Mostly-overlapping query sets (41 shared)</a:t>
            </a:r>
          </a:p>
        </p:txBody>
      </p:sp>
    </p:spTree>
    <p:extLst>
      <p:ext uri="{BB962C8B-B14F-4D97-AF65-F5344CB8AC3E}">
        <p14:creationId xmlns:p14="http://schemas.microsoft.com/office/powerpoint/2010/main" val="3375765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itle 219"/>
          <p:cNvSpPr>
            <a:spLocks noGrp="1"/>
          </p:cNvSpPr>
          <p:nvPr>
            <p:ph type="title"/>
          </p:nvPr>
        </p:nvSpPr>
        <p:spPr>
          <a:xfrm>
            <a:off x="1146705" y="609601"/>
            <a:ext cx="6623916" cy="1328204"/>
          </a:xfrm>
        </p:spPr>
        <p:txBody>
          <a:bodyPr>
            <a:noAutofit/>
          </a:bodyPr>
          <a:lstStyle/>
          <a:p>
            <a:r>
              <a:rPr lang="en-US" sz="4400" dirty="0"/>
              <a:t>neural networks</a:t>
            </a:r>
            <a:endParaRPr lang="en-GB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146704" y="2149312"/>
            <a:ext cx="6623917" cy="414638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1800" dirty="0"/>
              <a:t>A simple neural network transforms an input feature vector to produce an output vector by applying sequence of parameterized linear transforms (e.g., matrix multiply with weights, add bias vector) and element-wise non-linear transforms (e.g., tanh, </a:t>
            </a:r>
            <a:r>
              <a:rPr lang="en-US" sz="1800" dirty="0" err="1"/>
              <a:t>relu</a:t>
            </a:r>
            <a:r>
              <a:rPr lang="en-US" sz="1800" dirty="0"/>
              <a:t>)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endParaRPr lang="en-US" sz="1800" dirty="0"/>
          </a:p>
          <a:p>
            <a:pPr>
              <a:lnSpc>
                <a:spcPct val="100000"/>
              </a:lnSpc>
              <a:spcBef>
                <a:spcPts val="1800"/>
              </a:spcBef>
            </a:pPr>
            <a:endParaRPr lang="en-US" sz="1800" dirty="0"/>
          </a:p>
          <a:p>
            <a:pPr>
              <a:lnSpc>
                <a:spcPct val="100000"/>
              </a:lnSpc>
              <a:spcBef>
                <a:spcPts val="1800"/>
              </a:spcBef>
            </a:pPr>
            <a:endParaRPr lang="en-US" sz="1800" dirty="0"/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1800" dirty="0"/>
              <a:t>The parameters are trained using gradient descent to minimize some loss function specified over predicted and expected outputs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1800" dirty="0"/>
              <a:t>Many choices of architecture and hyper-parameters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827430" y="4225802"/>
            <a:ext cx="1872319" cy="71142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Non-linearity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27430" y="6208987"/>
            <a:ext cx="1872319" cy="2680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Input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27430" y="5242033"/>
            <a:ext cx="1872319" cy="66215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Linear transform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9" name="Straight Arrow Connector 8"/>
          <p:cNvCxnSpPr>
            <a:stCxn id="6" idx="0"/>
            <a:endCxn id="7" idx="2"/>
          </p:cNvCxnSpPr>
          <p:nvPr/>
        </p:nvCxnSpPr>
        <p:spPr>
          <a:xfrm flipV="1">
            <a:off x="9763590" y="5904185"/>
            <a:ext cx="0" cy="304802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7" idx="0"/>
            <a:endCxn id="4" idx="2"/>
          </p:cNvCxnSpPr>
          <p:nvPr/>
        </p:nvCxnSpPr>
        <p:spPr>
          <a:xfrm flipV="1">
            <a:off x="9763590" y="4937231"/>
            <a:ext cx="0" cy="304802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ounded Rectangle 64"/>
          <p:cNvSpPr/>
          <p:nvPr/>
        </p:nvSpPr>
        <p:spPr>
          <a:xfrm>
            <a:off x="8827430" y="2242617"/>
            <a:ext cx="1872319" cy="71142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Non-linearity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8827430" y="3258848"/>
            <a:ext cx="1872319" cy="66215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Linear transform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67" name="Straight Arrow Connector 66"/>
          <p:cNvCxnSpPr>
            <a:stCxn id="4" idx="0"/>
            <a:endCxn id="66" idx="2"/>
          </p:cNvCxnSpPr>
          <p:nvPr/>
        </p:nvCxnSpPr>
        <p:spPr>
          <a:xfrm flipV="1">
            <a:off x="9763590" y="3921000"/>
            <a:ext cx="0" cy="304802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66" idx="0"/>
            <a:endCxn id="65" idx="2"/>
          </p:cNvCxnSpPr>
          <p:nvPr/>
        </p:nvCxnSpPr>
        <p:spPr>
          <a:xfrm flipV="1">
            <a:off x="9763590" y="2954046"/>
            <a:ext cx="0" cy="304802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65" idx="0"/>
            <a:endCxn id="75" idx="2"/>
          </p:cNvCxnSpPr>
          <p:nvPr/>
        </p:nvCxnSpPr>
        <p:spPr>
          <a:xfrm flipV="1">
            <a:off x="9763590" y="1937815"/>
            <a:ext cx="0" cy="304802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8827430" y="1669802"/>
            <a:ext cx="1872319" cy="26801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Predicted output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8509071" y="1691911"/>
            <a:ext cx="23495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8509071" y="6465920"/>
            <a:ext cx="23495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V="1">
            <a:off x="8621053" y="1691912"/>
            <a:ext cx="2343" cy="4782743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" name="TextBox 232"/>
          <p:cNvSpPr txBox="1"/>
          <p:nvPr/>
        </p:nvSpPr>
        <p:spPr>
          <a:xfrm rot="16200000">
            <a:off x="7880089" y="3929394"/>
            <a:ext cx="1162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forward pass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9" name="TextBox 98"/>
          <p:cNvSpPr txBox="1"/>
          <p:nvPr/>
        </p:nvSpPr>
        <p:spPr>
          <a:xfrm rot="5400000">
            <a:off x="10385915" y="3929393"/>
            <a:ext cx="13435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backward  pass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827429" y="1007650"/>
            <a:ext cx="1872319" cy="26801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Expected output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42" name="Straight Arrow Connector 41"/>
          <p:cNvCxnSpPr>
            <a:stCxn id="75" idx="0"/>
            <a:endCxn id="28" idx="2"/>
          </p:cNvCxnSpPr>
          <p:nvPr/>
        </p:nvCxnSpPr>
        <p:spPr>
          <a:xfrm flipH="1" flipV="1">
            <a:off x="9763589" y="1275663"/>
            <a:ext cx="1" cy="394139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090860" y="1275663"/>
            <a:ext cx="567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loss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94" name="Straight Connector 93"/>
          <p:cNvCxnSpPr/>
          <p:nvPr/>
        </p:nvCxnSpPr>
        <p:spPr>
          <a:xfrm rot="10800000">
            <a:off x="10786308" y="6210615"/>
            <a:ext cx="23495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10699748" y="1345111"/>
            <a:ext cx="0" cy="230435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/>
          <p:nvPr/>
        </p:nvCxnSpPr>
        <p:spPr>
          <a:xfrm rot="16200000" flipH="1">
            <a:off x="8427437" y="3732643"/>
            <a:ext cx="4748658" cy="204032"/>
          </a:xfrm>
          <a:prstGeom prst="bentConnector3">
            <a:avLst>
              <a:gd name="adj1" fmla="val 22"/>
            </a:avLst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2942888" y="3639321"/>
            <a:ext cx="3031547" cy="868159"/>
            <a:chOff x="2092058" y="3091707"/>
            <a:chExt cx="3031547" cy="868159"/>
          </a:xfrm>
        </p:grpSpPr>
        <p:grpSp>
          <p:nvGrpSpPr>
            <p:cNvPr id="11" name="Group 10"/>
            <p:cNvGrpSpPr/>
            <p:nvPr/>
          </p:nvGrpSpPr>
          <p:grpSpPr>
            <a:xfrm>
              <a:off x="2092058" y="3091707"/>
              <a:ext cx="1150883" cy="868159"/>
              <a:chOff x="2092058" y="3081878"/>
              <a:chExt cx="1150883" cy="868159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2092058" y="3081878"/>
                <a:ext cx="1150883" cy="591161"/>
                <a:chOff x="2050016" y="-571501"/>
                <a:chExt cx="1150883" cy="591161"/>
              </a:xfrm>
            </p:grpSpPr>
            <p:sp>
              <p:nvSpPr>
                <p:cNvPr id="2" name="Rectangle 1"/>
                <p:cNvSpPr/>
                <p:nvPr/>
              </p:nvSpPr>
              <p:spPr>
                <a:xfrm>
                  <a:off x="2050016" y="-571501"/>
                  <a:ext cx="1150883" cy="5911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pic>
              <p:nvPicPr>
                <p:cNvPr id="1026" name="Picture 2" descr="Activation tanh.sv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50016" y="-551841"/>
                  <a:ext cx="1143000" cy="5715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0" name="TextBox 9"/>
              <p:cNvSpPr txBox="1"/>
              <p:nvPr/>
            </p:nvSpPr>
            <p:spPr>
              <a:xfrm>
                <a:off x="2339093" y="3673038"/>
                <a:ext cx="65689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Tanh</a:t>
                </a:r>
                <a:endPara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3972722" y="3091707"/>
              <a:ext cx="1150883" cy="858330"/>
              <a:chOff x="3972722" y="3091707"/>
              <a:chExt cx="1150883" cy="858330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3972722" y="3091707"/>
                <a:ext cx="1150883" cy="591161"/>
                <a:chOff x="3432127" y="-532064"/>
                <a:chExt cx="1150883" cy="591161"/>
              </a:xfrm>
            </p:grpSpPr>
            <p:sp>
              <p:nvSpPr>
                <p:cNvPr id="30" name="Rectangle 29"/>
                <p:cNvSpPr/>
                <p:nvPr/>
              </p:nvSpPr>
              <p:spPr>
                <a:xfrm>
                  <a:off x="3432127" y="-532064"/>
                  <a:ext cx="1150883" cy="5911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pic>
              <p:nvPicPr>
                <p:cNvPr id="1028" name="Picture 4" descr="Activation rectified linear.sv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32127" y="-522234"/>
                  <a:ext cx="1143000" cy="5715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4" name="TextBox 33"/>
              <p:cNvSpPr txBox="1"/>
              <p:nvPr/>
            </p:nvSpPr>
            <p:spPr>
              <a:xfrm>
                <a:off x="4215774" y="3673038"/>
                <a:ext cx="65689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ReLU</a:t>
                </a:r>
                <a:endPara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334451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65C45-DF1F-4AD8-8335-901CFA3B5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1127547"/>
            <a:ext cx="5638994" cy="1424446"/>
          </a:xfrm>
        </p:spPr>
        <p:txBody>
          <a:bodyPr>
            <a:normAutofit/>
          </a:bodyPr>
          <a:lstStyle/>
          <a:p>
            <a:r>
              <a:rPr lang="en-US" dirty="0"/>
              <a:t>Dataset availability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CAE874-1BBB-4076-A364-C9EDE7B5C8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82" t="42289" r="16742" b="25118"/>
          <a:stretch/>
        </p:blipFill>
        <p:spPr>
          <a:xfrm>
            <a:off x="710930" y="877614"/>
            <a:ext cx="3195067" cy="27899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084A4A-63DD-4603-B1EC-F4AF433E0F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19" r="10958" b="62424"/>
          <a:stretch/>
        </p:blipFill>
        <p:spPr>
          <a:xfrm>
            <a:off x="713918" y="3989249"/>
            <a:ext cx="3189092" cy="2788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6BEB4-502C-4E18-B7A9-C5877F788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873725"/>
            <a:ext cx="5747187" cy="2987543"/>
          </a:xfrm>
        </p:spPr>
        <p:txBody>
          <a:bodyPr anchor="t">
            <a:normAutofit fontScale="92500" lnSpcReduction="20000"/>
          </a:bodyPr>
          <a:lstStyle/>
          <a:p>
            <a:r>
              <a:rPr lang="en-US" sz="2400" b="1" dirty="0"/>
              <a:t>Corpus + train + dev data</a:t>
            </a:r>
            <a:r>
              <a:rPr lang="en-US" sz="2400" dirty="0"/>
              <a:t> for both tasks available now from the DL Track site*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NIST test sets </a:t>
            </a:r>
            <a:r>
              <a:rPr lang="en-US" sz="2400" dirty="0"/>
              <a:t>available to participants now</a:t>
            </a:r>
          </a:p>
          <a:p>
            <a:pPr lvl="1"/>
            <a:r>
              <a:rPr lang="en-US" i="1" dirty="0"/>
              <a:t>[Broader availability in Feb 2020]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75EDD5-CF80-4080-8E8C-B3AFD74FC996}"/>
              </a:ext>
            </a:extLst>
          </p:cNvPr>
          <p:cNvSpPr/>
          <p:nvPr/>
        </p:nvSpPr>
        <p:spPr>
          <a:xfrm>
            <a:off x="2715842" y="3930460"/>
            <a:ext cx="8542468" cy="523220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*</a:t>
            </a:r>
            <a:r>
              <a:rPr lang="en-US" sz="2800" dirty="0"/>
              <a:t> </a:t>
            </a:r>
            <a:r>
              <a:rPr lang="en-US" sz="2800" dirty="0">
                <a:hlinkClick r:id="rId4"/>
              </a:rPr>
              <a:t>https://microsoft.github.io/TREC-2019-Deep-Learning/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546920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0F662-BA88-4B82-ABAB-44171AD5A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Summary of TREC 2019 deep learning track results</a:t>
            </a:r>
            <a:endParaRPr lang="en-CA" sz="2800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9F553B1-4397-4993-9630-CF9362491E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4133" y="2249488"/>
            <a:ext cx="7600560" cy="354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38606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E2095B-61F9-408D-8A6A-6225CB77C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924011"/>
            <a:ext cx="5094648" cy="3009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close up of a persons hand&#10;&#10;Description automatically generated">
            <a:extLst>
              <a:ext uri="{FF2B5EF4-FFF2-40B4-BE49-F238E27FC236}">
                <a16:creationId xmlns:a16="http://schemas.microsoft.com/office/drawing/2014/main" id="{49343FDC-C0EA-42AD-829A-185F78CA7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H="1">
            <a:off x="1001352" y="1518507"/>
            <a:ext cx="5094648" cy="382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7655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8603120-AE74-471F-894A-71ADFAD14078}"/>
              </a:ext>
            </a:extLst>
          </p:cNvPr>
          <p:cNvSpPr txBox="1">
            <a:spLocks/>
          </p:cNvSpPr>
          <p:nvPr/>
        </p:nvSpPr>
        <p:spPr>
          <a:xfrm>
            <a:off x="0" y="5414964"/>
            <a:ext cx="9371862" cy="102096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6600">
                <a:solidFill>
                  <a:schemeClr val="bg1"/>
                </a:solidFill>
                <a:latin typeface="+mn-lt"/>
              </a:rPr>
              <a:t>Thank You</a:t>
            </a:r>
            <a:endParaRPr lang="en-GB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A3D587-501E-498E-8DDC-173BE9249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990" y="856034"/>
            <a:ext cx="10558020" cy="160020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Next: Learning to rank Lab sessions @ 1PM</a:t>
            </a:r>
            <a:endParaRPr lang="en-CA" sz="3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85DD307-CB3F-48F3-BD5F-68BE05C50FB9}"/>
              </a:ext>
            </a:extLst>
          </p:cNvPr>
          <p:cNvGrpSpPr/>
          <p:nvPr/>
        </p:nvGrpSpPr>
        <p:grpSpPr>
          <a:xfrm>
            <a:off x="2952558" y="3137170"/>
            <a:ext cx="6286885" cy="1354481"/>
            <a:chOff x="7162716" y="2303119"/>
            <a:chExt cx="4244229" cy="914400"/>
          </a:xfrm>
        </p:grpSpPr>
        <p:pic>
          <p:nvPicPr>
            <p:cNvPr id="17" name="Graphic 16" descr="Beaker">
              <a:extLst>
                <a:ext uri="{FF2B5EF4-FFF2-40B4-BE49-F238E27FC236}">
                  <a16:creationId xmlns:a16="http://schemas.microsoft.com/office/drawing/2014/main" id="{2659EA87-5575-429E-A0B0-BE202CF1B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492545" y="2303119"/>
              <a:ext cx="914400" cy="914400"/>
            </a:xfrm>
            <a:prstGeom prst="rect">
              <a:avLst/>
            </a:prstGeom>
          </p:spPr>
        </p:pic>
        <p:pic>
          <p:nvPicPr>
            <p:cNvPr id="20" name="Graphic 19" descr="Flask">
              <a:extLst>
                <a:ext uri="{FF2B5EF4-FFF2-40B4-BE49-F238E27FC236}">
                  <a16:creationId xmlns:a16="http://schemas.microsoft.com/office/drawing/2014/main" id="{00A51C9A-7017-4740-A71F-465D0853B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162716" y="2303119"/>
              <a:ext cx="914400" cy="914400"/>
            </a:xfrm>
            <a:prstGeom prst="rect">
              <a:avLst/>
            </a:prstGeom>
          </p:spPr>
        </p:pic>
        <p:pic>
          <p:nvPicPr>
            <p:cNvPr id="22" name="Graphic 21" descr="Microscope">
              <a:extLst>
                <a:ext uri="{FF2B5EF4-FFF2-40B4-BE49-F238E27FC236}">
                  <a16:creationId xmlns:a16="http://schemas.microsoft.com/office/drawing/2014/main" id="{9112FC29-9B65-4510-A5E2-27C459FA0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382602" y="2303119"/>
              <a:ext cx="914400" cy="914400"/>
            </a:xfrm>
            <a:prstGeom prst="rect">
              <a:avLst/>
            </a:prstGeom>
          </p:spPr>
        </p:pic>
        <p:pic>
          <p:nvPicPr>
            <p:cNvPr id="24" name="Graphic 23" descr="Test tubes">
              <a:extLst>
                <a:ext uri="{FF2B5EF4-FFF2-40B4-BE49-F238E27FC236}">
                  <a16:creationId xmlns:a16="http://schemas.microsoft.com/office/drawing/2014/main" id="{74FEAB48-150B-4949-9139-8FF8E2237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272659" y="2303119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55102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ll about Segoe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ll about Segoe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45075</TotalTime>
  <Words>5693</Words>
  <Application>Microsoft Office PowerPoint</Application>
  <PresentationFormat>Widescreen</PresentationFormat>
  <Paragraphs>750</Paragraphs>
  <Slides>93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93</vt:i4>
      </vt:variant>
    </vt:vector>
  </HeadingPairs>
  <TitlesOfParts>
    <vt:vector size="103" baseType="lpstr">
      <vt:lpstr>Arial</vt:lpstr>
      <vt:lpstr>Arial Unicode MS</vt:lpstr>
      <vt:lpstr>Calibri</vt:lpstr>
      <vt:lpstr>Cambria Math</vt:lpstr>
      <vt:lpstr>Segoe UI</vt:lpstr>
      <vt:lpstr>Segoe UI Light</vt:lpstr>
      <vt:lpstr>Segoe UI Semilight</vt:lpstr>
      <vt:lpstr>Segoe WP</vt:lpstr>
      <vt:lpstr>Circuit</vt:lpstr>
      <vt:lpstr>Office Theme</vt:lpstr>
      <vt:lpstr>AFIRM: ACM SIGIR/SIGKDD Africa Summer School on Machine Learning for Data Mining and Search Learning to Rank with Neural Networks</vt:lpstr>
      <vt:lpstr>The Instructors</vt:lpstr>
      <vt:lpstr>PowerPoint Presentation</vt:lpstr>
      <vt:lpstr>Agenda</vt:lpstr>
      <vt:lpstr>neural networks</vt:lpstr>
      <vt:lpstr>Vectors, matrices, and tensors</vt:lpstr>
      <vt:lpstr>PowerPoint Presentation</vt:lpstr>
      <vt:lpstr>Supervised learning</vt:lpstr>
      <vt:lpstr>neural networks</vt:lpstr>
      <vt:lpstr>Fundamental machine learning tasks</vt:lpstr>
      <vt:lpstr>Squared loss</vt:lpstr>
      <vt:lpstr>The softmax function</vt:lpstr>
      <vt:lpstr>Cross entropy</vt:lpstr>
      <vt:lpstr>Cross entropy with softmax loss</vt:lpstr>
      <vt:lpstr>Stochastic Gradient Descent (SGD)</vt:lpstr>
      <vt:lpstr>Stochastic Gradient Descent (SGD)</vt:lpstr>
      <vt:lpstr>Stochastic Gradient Descent (SGD)</vt:lpstr>
      <vt:lpstr>Stochastic Gradient Descent (SGD)</vt:lpstr>
      <vt:lpstr>Stochastic Gradient Descent (SGD)</vt:lpstr>
      <vt:lpstr>Stochastic Gradient Descent (SGD)</vt:lpstr>
      <vt:lpstr>Stochastic Gradient Descent (SGD)</vt:lpstr>
      <vt:lpstr>Computation Networks</vt:lpstr>
      <vt:lpstr>Toolkits</vt:lpstr>
      <vt:lpstr>Training a simple image classifier w/ pytorch</vt:lpstr>
      <vt:lpstr>Really Deep Neural Networks</vt:lpstr>
      <vt:lpstr>Visual motivation for hidden layers</vt:lpstr>
      <vt:lpstr>Visual motivation for hidden layers</vt:lpstr>
      <vt:lpstr>Why adding depth helps</vt:lpstr>
      <vt:lpstr>The lottery ticket hypothesis</vt:lpstr>
      <vt:lpstr>Bias-Variance trade-off</vt:lpstr>
      <vt:lpstr>PowerPoint Presentation</vt:lpstr>
      <vt:lpstr>PowerPoint Presentation</vt:lpstr>
      <vt:lpstr>PowerPoint Presentation</vt:lpstr>
      <vt:lpstr>Bias-variance trade-off in the deep learning era</vt:lpstr>
      <vt:lpstr>Most ir systems present ranked lists of retrieved information artifacts</vt:lpstr>
      <vt:lpstr>THE UNREASONABLE EFFECTIVENESS OF SIMPLE LTR BASED APPROACHES</vt:lpstr>
      <vt:lpstr>Learning to Rank (LTR)</vt:lpstr>
      <vt:lpstr>Learning to Rank (LTR)</vt:lpstr>
      <vt:lpstr>Why is ranking challenging?</vt:lpstr>
      <vt:lpstr>Why is ranking challenging?</vt:lpstr>
      <vt:lpstr>Features</vt:lpstr>
      <vt:lpstr>Features</vt:lpstr>
      <vt:lpstr>Approaches</vt:lpstr>
      <vt:lpstr>Pointwise objectives</vt:lpstr>
      <vt:lpstr>Pointwise objectives</vt:lpstr>
      <vt:lpstr>Pairwise objectives</vt:lpstr>
      <vt:lpstr>Pairwise objectives</vt:lpstr>
      <vt:lpstr>A generalized cross-entropy loss</vt:lpstr>
      <vt:lpstr>PowerPoint Presentation</vt:lpstr>
      <vt:lpstr>Listwise objectives</vt:lpstr>
      <vt:lpstr>Listwise objectives</vt:lpstr>
      <vt:lpstr>Listwise objectives</vt:lpstr>
      <vt:lpstr>Deep learning to rank</vt:lpstr>
      <vt:lpstr>The state of neural information retrieval</vt:lpstr>
      <vt:lpstr>latent representation Learning for text</vt:lpstr>
      <vt:lpstr>Deep Structured Semantic Model</vt:lpstr>
      <vt:lpstr>But how can we input text into a neural model?</vt:lpstr>
      <vt:lpstr>Different modalities of input text representation</vt:lpstr>
      <vt:lpstr>Different modalities of input text representation</vt:lpstr>
      <vt:lpstr>Different modalities of input text representation</vt:lpstr>
      <vt:lpstr>Different modalities of input text representation</vt:lpstr>
      <vt:lpstr>Deep Structured Semantic Model</vt:lpstr>
      <vt:lpstr>Shift-invariant neural operations</vt:lpstr>
      <vt:lpstr>Convolution</vt:lpstr>
      <vt:lpstr>Pooling</vt:lpstr>
      <vt:lpstr>Convolution w/ Global Pooling</vt:lpstr>
      <vt:lpstr>Recurrence</vt:lpstr>
      <vt:lpstr>Convolutional DSSM (CDSSM)</vt:lpstr>
      <vt:lpstr>Interaction-based networks</vt:lpstr>
      <vt:lpstr>Kernel pooling</vt:lpstr>
      <vt:lpstr>Lexical and semantic matching networks</vt:lpstr>
      <vt:lpstr>Lexical and semantic matching networks</vt:lpstr>
      <vt:lpstr>PowerPoint Presentation</vt:lpstr>
      <vt:lpstr>Many other neural architectures</vt:lpstr>
      <vt:lpstr>BERT for Ranking</vt:lpstr>
      <vt:lpstr>Attention</vt:lpstr>
      <vt:lpstr>Self attention</vt:lpstr>
      <vt:lpstr>Self attention</vt:lpstr>
      <vt:lpstr>Self attention</vt:lpstr>
      <vt:lpstr>transformers</vt:lpstr>
      <vt:lpstr>language modeling</vt:lpstr>
      <vt:lpstr>contextualized Deep word embeddings</vt:lpstr>
      <vt:lpstr>BERT</vt:lpstr>
      <vt:lpstr>BERT for Ranking</vt:lpstr>
      <vt:lpstr>Deep Learning @ TREC</vt:lpstr>
      <vt:lpstr>Goal: Large, human-labeled, open IR data</vt:lpstr>
      <vt:lpstr>Generating public benchmarks for neural IR research</vt:lpstr>
      <vt:lpstr>Deriving our TREC 2019 datasets</vt:lpstr>
      <vt:lpstr>Setup of the 2019 deep learning track</vt:lpstr>
      <vt:lpstr>Dataset availability</vt:lpstr>
      <vt:lpstr>Summary of TREC 2019 deep learning track results</vt:lpstr>
      <vt:lpstr>PowerPoint Presentation</vt:lpstr>
      <vt:lpstr>Next: Learning to rank Lab sessions @ 1PM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Bhaskar Mitra</dc:creator>
  <cp:lastModifiedBy>Bhaskar Mitra</cp:lastModifiedBy>
  <cp:revision>797</cp:revision>
  <dcterms:created xsi:type="dcterms:W3CDTF">2017-06-08T08:27:15Z</dcterms:created>
  <dcterms:modified xsi:type="dcterms:W3CDTF">2020-01-30T22:18:26Z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bmitra@microsoft.com</vt:lpwstr>
  </property>
  <property fmtid="{D5CDD505-2E9C-101B-9397-08002B2CF9AE}" pid="5" name="MSIP_Label_f42aa342-8706-4288-bd11-ebb85995028c_SetDate">
    <vt:lpwstr>2019-11-29T16:14:07.4576136Z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ActionId">
    <vt:lpwstr>6c555b63-e8be-418b-bf13-52aed84df824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</Properties>
</file>