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432" r:id="rId7"/>
    <p:sldId id="527" r:id="rId8"/>
    <p:sldId id="646" r:id="rId9"/>
    <p:sldId id="730" r:id="rId10"/>
    <p:sldId id="654" r:id="rId11"/>
    <p:sldId id="714" r:id="rId12"/>
    <p:sldId id="715" r:id="rId13"/>
    <p:sldId id="716" r:id="rId14"/>
    <p:sldId id="450" r:id="rId15"/>
    <p:sldId id="720" r:id="rId16"/>
    <p:sldId id="719" r:id="rId17"/>
    <p:sldId id="531" r:id="rId18"/>
    <p:sldId id="533" r:id="rId19"/>
    <p:sldId id="534" r:id="rId20"/>
    <p:sldId id="648" r:id="rId21"/>
    <p:sldId id="717" r:id="rId22"/>
    <p:sldId id="663" r:id="rId23"/>
    <p:sldId id="660" r:id="rId24"/>
    <p:sldId id="664" r:id="rId25"/>
    <p:sldId id="661" r:id="rId26"/>
    <p:sldId id="665" r:id="rId27"/>
    <p:sldId id="659" r:id="rId28"/>
    <p:sldId id="718" r:id="rId29"/>
    <p:sldId id="721" r:id="rId30"/>
    <p:sldId id="722" r:id="rId31"/>
    <p:sldId id="724" r:id="rId32"/>
    <p:sldId id="728" r:id="rId33"/>
    <p:sldId id="723" r:id="rId34"/>
    <p:sldId id="537" r:id="rId35"/>
    <p:sldId id="655" r:id="rId36"/>
    <p:sldId id="650" r:id="rId37"/>
    <p:sldId id="729" r:id="rId38"/>
    <p:sldId id="529" r:id="rId39"/>
    <p:sldId id="641" r:id="rId40"/>
    <p:sldId id="528" r:id="rId41"/>
    <p:sldId id="545" r:id="rId42"/>
    <p:sldId id="546" r:id="rId43"/>
    <p:sldId id="540" r:id="rId44"/>
    <p:sldId id="547" r:id="rId45"/>
    <p:sldId id="548" r:id="rId46"/>
    <p:sldId id="549" r:id="rId47"/>
    <p:sldId id="550" r:id="rId48"/>
    <p:sldId id="551" r:id="rId49"/>
    <p:sldId id="656" r:id="rId50"/>
    <p:sldId id="52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B7F6-A922-477C-A398-D11E32872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08EE8-9D2A-4ADA-B177-3E29DF4F1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D62AD-B738-407F-B955-179A265F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A494B-8242-41F6-BA1D-9371B6D4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C5B18-41F2-4D7E-95F0-051EE9B6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112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E9EE-20A5-403E-98A6-D16A16D5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9C11F-937A-4A02-AF89-042963F7C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7272-8C9D-4E3E-B0ED-37E7EA41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464C5-D40F-4943-B7F6-7F35A4A6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3FEA-EC47-4D81-A491-B13F911F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8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8223C-C171-4C8F-850A-A1A5E5793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FFCBE-47C6-4640-A472-1DA95560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EB879-FC36-4601-90E8-F5CB9716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E1FF1-61D6-47F7-B646-5CC2D065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34CE-21B2-41D2-A41E-CCAD72BF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266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E2D3-C9F3-40D4-A38E-45DC8FF3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414DA-5C60-486F-8976-04AC7D864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DDDF-E78A-4F99-B949-40F4D937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D900E-0192-4BA1-8441-4EB80087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FF073-461B-452B-9666-13D96E4C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3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84C4-A247-4CF1-82B8-C6A12259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EC07A-9C40-4803-8292-2FC098729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39370-0FC6-4659-A289-31F930DE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94284-1C68-4756-9FBB-028F7516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23A65-4F96-4A9E-A0FF-47A0BA40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78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6B87-A238-4B11-942E-E6E6E286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04EA-1CBB-4D88-9660-A247BEE47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DFF78-7E79-463A-8246-F60191F73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777E1-21D4-4C71-9169-EEAC564B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1CC0-3624-457A-B1A3-C5B7A398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5A689-CB79-4E2C-A4FE-6431B2B0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60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71CA-F2D0-45D0-A0B7-35687010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E1443-18F9-439C-88DA-4F1F0D15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4A10A-3C09-45AA-9E4B-F1A80AEF7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9BE47-C9BB-43FB-9900-6D967559E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456AA-BE1B-4401-A068-375CDF91A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81176-F8F0-454D-A6CF-18A3AC3F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720FD-9A72-4601-B374-70CEB8B1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600EC9-18DC-48A7-A014-41FFCB7B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8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943E-A2F6-434E-9180-45E9E70C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7A02A-C2A0-42AC-BA2F-0A70814D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E37CA-0A90-4B54-97E1-21D793D4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EDC27-61AE-4379-9E07-73FABCD9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5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E5A6B-E4ED-423C-AE42-6D7FC6B8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E978E-0605-40A0-85A7-4DDF282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7D04-7036-4279-AA34-A06B7539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132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983F-ED54-4DCB-AACE-73B5F11C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81833-82EE-4CA7-8750-CA72882AD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A3307-212E-48C0-A576-C7887793A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01693-C20C-4B96-859F-AB9C8E2A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61D90-F255-4985-85FA-0FD0C423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0664D-FEC9-411C-A56B-165EEE47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9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E76F-51E8-4DFD-B3F5-8A27708E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B6D54B-F6C2-4C6F-B952-EDF2557C1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89B29-E599-4469-BBC0-48E3EF467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8339-4110-4BD4-AED7-6C307115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DC80D-BA1F-4AAF-90D2-0F028FC9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AB850-112F-41E1-8AD5-8DF33008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39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8516C-833A-4D01-9642-30704105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90285-1B20-4109-9760-D25A5650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A73B3-147B-481E-BB77-93EDE10C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44B55-93E9-47CA-872F-70173BDD7951}" type="datetimeFigureOut">
              <a:rPr lang="en-CA" smtClean="0"/>
              <a:t>2020-04-10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716D7-C936-4799-BA3F-4570B94FB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D643E-DDA3-4EBB-81B8-E0CD57E3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22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books/artificial-neural-networks-architectures-and-applications/applying-artificial-neural-network-hadron-hadron-collisions-at-lhc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2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pacemanidol/AFIRMDeepLearning2020/blob/master/NNPrimer.ipynb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playground.tensorflow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medium.com/@akgone38/what-the-heck-bias-variance-tradeoff-is-fe4681c0e71b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2.11118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bit.ly/fntir-neural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911.13299.pdf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arxiv.org/pdf/1803.03635.pdf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59.226.40.238/~junxu/publications/IRJ2010_LETOR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a.cn/uploadfile/image/20151220/20151220115436_46293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ink.springer.com/chapter/10.1007/11776420_44" TargetMode="External"/><Relationship Id="rId5" Type="http://schemas.openxmlformats.org/officeDocument/2006/relationships/hyperlink" Target="https://dl.acm.org/citation.cfm?id=65944" TargetMode="Externa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apers.nips.cc/paper/3270-mcrank-learning-to-rank-using-multiple-classification-and-gradient-boosting.pdf" TargetMode="Externa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50.png"/><Relationship Id="rId7" Type="http://schemas.openxmlformats.org/officeDocument/2006/relationships/hyperlink" Target="https://icml.cc/Conferences/2005/proceedings/papers/012_LearningToRank_BurgesEtAl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jmlr.org/papers/volume4/freund03a/freund03a.pdf" TargetMode="External"/><Relationship Id="rId5" Type="http://schemas.openxmlformats.org/officeDocument/2006/relationships/hyperlink" Target="https://www.tib.eu/en/search/id/BLCP:CN037318231/Large-Margin-Rank-Boundaries-for-Ordinal-Regression/" TargetMode="External"/><Relationship Id="rId4" Type="http://schemas.openxmlformats.org/officeDocument/2006/relationships/hyperlink" Target="http://papers.nips.cc/paper/3708-ranking-measures-and-loss-functions-in-learning-to-rank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microsoft.com/en-us/research/blog/ranknet-a-ranking-retrospective/" TargetMode="External"/><Relationship Id="rId4" Type="http://schemas.openxmlformats.org/officeDocument/2006/relationships/hyperlink" Target="https://icml.cc/Conferences/2005/proceedings/papers/012_LearningToRank_BurgesEtAl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cikm2013_DSSM_fullversion.pdf" TargetMode="Externa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crosoft.com/en-us/research/wp-content/uploads/2016/10/wwwfp0192-mitra.pdf" TargetMode="External"/><Relationship Id="rId4" Type="http://schemas.openxmlformats.org/officeDocument/2006/relationships/hyperlink" Target="https://www.microsoft.com/en-us/research/wp-content/uploads/2016/02/cikm2014_cdssm_final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MSR-TR-2010-82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papers.nips.cc/paper/2971-learning-to-rank-with-nonsmooth-cost-functions.pdf" TargetMode="Externa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doverpublications.com/0486441369.html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hyperlink" Target="http://icml2008.cs.helsinki.fi/papers/167.pdf" TargetMode="External"/><Relationship Id="rId4" Type="http://schemas.openxmlformats.org/officeDocument/2006/relationships/hyperlink" Target="https://www.microsoft.com/en-us/research/wp-content/uploads/2016/02/tr-2007-40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yichang-cs.com/yahoo/cikm09_smoothdcg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pub-tools-public-publication-data/pdf/45530.pdf" TargetMode="External"/><Relationship Id="rId2" Type="http://schemas.openxmlformats.org/officeDocument/2006/relationships/hyperlink" Target="http://www.cda.cn/uploadfile/image/20151220/20151220115436_46293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hand-finger-pointing-pointing-1923005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dev.to/mmithrakumar/scalars-vectors-matrices-and-tensors-with-tensorflow-2-0-1f66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hadrienj.github.io/posts/Deep-Learning-Book-Series-2.1-Scalars-Vectors-Matrices-and-Tensor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23" name="Picture 22" descr="A picture containing web, outdoor object, outdoor&#10;&#10;Description automatically generated">
            <a:extLst>
              <a:ext uri="{FF2B5EF4-FFF2-40B4-BE49-F238E27FC236}">
                <a16:creationId xmlns:a16="http://schemas.microsoft.com/office/drawing/2014/main" id="{419D73B7-1F5E-44B5-A138-1EAA87E9F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B4F6B-94C3-4D2B-AF59-22B871FA7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Neural Learning to Rank</a:t>
            </a:r>
            <a:endParaRPr lang="en-CA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77F85-514C-4DA2-8BDF-730822AF0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6283" y="4566108"/>
            <a:ext cx="9144000" cy="1748662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800" b="1" dirty="0">
                <a:solidFill>
                  <a:srgbClr val="FFFFFF"/>
                </a:solidFill>
              </a:rPr>
              <a:t>Bhaskar Mitra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Principal Applied Scientist, Microsoft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PhD candidate, University College London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@</a:t>
            </a:r>
            <a:r>
              <a:rPr lang="en-US" sz="2200" dirty="0" err="1">
                <a:solidFill>
                  <a:srgbClr val="FFFFFF"/>
                </a:solidFill>
              </a:rPr>
              <a:t>UnderdogGeek</a:t>
            </a:r>
            <a:endParaRPr lang="en-CA" sz="2200" dirty="0">
              <a:solidFill>
                <a:srgbClr val="FFFFFF"/>
              </a:solidFill>
            </a:endParaRPr>
          </a:p>
        </p:txBody>
      </p:sp>
      <p:pic>
        <p:nvPicPr>
          <p:cNvPr id="13" name="Picture 12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BDE235F7-FA69-4068-A52C-D878974D5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01" y="5853624"/>
            <a:ext cx="270372" cy="2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44DD-9ED4-4013-B351-5CC5E885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59917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Supervised learning</a:t>
            </a:r>
            <a:endParaRPr lang="en-CA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AA11F6-52A2-47C4-A125-097FC52E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75" y="2320674"/>
            <a:ext cx="9052874" cy="31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33193-3C05-4110-BA9F-31B5F01C28F0}"/>
              </a:ext>
            </a:extLst>
          </p:cNvPr>
          <p:cNvSpPr txBox="1"/>
          <p:nvPr/>
        </p:nvSpPr>
        <p:spPr>
          <a:xfrm>
            <a:off x="420024" y="6556587"/>
            <a:ext cx="1135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3"/>
              </a:rPr>
              <a:t>https://www.intechopen.com/books/artificial-neural-networks-architectures-and-applications/applying-artificial-neural-network-hadron-hadron-collisions-at-lhc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87254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219"/>
          <p:cNvSpPr>
            <a:spLocks noGrp="1"/>
          </p:cNvSpPr>
          <p:nvPr>
            <p:ph type="title"/>
          </p:nvPr>
        </p:nvSpPr>
        <p:spPr>
          <a:xfrm>
            <a:off x="839787" y="457200"/>
            <a:ext cx="6629351" cy="1600200"/>
          </a:xfrm>
        </p:spPr>
        <p:txBody>
          <a:bodyPr>
            <a:noAutofit/>
          </a:bodyPr>
          <a:lstStyle/>
          <a:p>
            <a:r>
              <a:rPr lang="en-US" sz="4400" dirty="0"/>
              <a:t>Neural networks</a:t>
            </a:r>
            <a:endParaRPr lang="en-GB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2451100"/>
            <a:ext cx="6930833" cy="38445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Chains of parameterized linear transforms (e.g., multiply weight, add bias) followed by non-linear functions (</a:t>
            </a:r>
            <a:r>
              <a:rPr lang="el-GR" sz="1800" dirty="0"/>
              <a:t>σ</a:t>
            </a:r>
            <a:r>
              <a:rPr lang="en-US" sz="1800" dirty="0"/>
              <a:t>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    Popular choices for </a:t>
            </a:r>
            <a:r>
              <a:rPr lang="el-GR" sz="1800" dirty="0"/>
              <a:t>σ</a:t>
            </a:r>
            <a:r>
              <a:rPr lang="en-US" sz="1800" dirty="0"/>
              <a:t>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Parameters trained using backpropagation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E2E training over millions of samples in batched mode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Many choices of architecture and hyper-parameters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827430" y="4225802"/>
            <a:ext cx="1872319" cy="7114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Non-linearity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7430" y="6208987"/>
            <a:ext cx="1872319" cy="268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7430" y="5242033"/>
            <a:ext cx="1872319" cy="6621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transform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" name="Straight Arrow Connector 8"/>
          <p:cNvCxnSpPr>
            <a:stCxn id="6" idx="0"/>
            <a:endCxn id="7" idx="2"/>
          </p:cNvCxnSpPr>
          <p:nvPr/>
        </p:nvCxnSpPr>
        <p:spPr>
          <a:xfrm flipV="1">
            <a:off x="9763590" y="5904185"/>
            <a:ext cx="0" cy="304802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0"/>
            <a:endCxn id="4" idx="2"/>
          </p:cNvCxnSpPr>
          <p:nvPr/>
        </p:nvCxnSpPr>
        <p:spPr>
          <a:xfrm flipV="1">
            <a:off x="9763590" y="4937231"/>
            <a:ext cx="0" cy="304802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8827430" y="2242617"/>
            <a:ext cx="1872319" cy="7114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Non-linearity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827430" y="3258848"/>
            <a:ext cx="1872319" cy="6621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transform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7" name="Straight Arrow Connector 66"/>
          <p:cNvCxnSpPr>
            <a:stCxn id="4" idx="0"/>
            <a:endCxn id="66" idx="2"/>
          </p:cNvCxnSpPr>
          <p:nvPr/>
        </p:nvCxnSpPr>
        <p:spPr>
          <a:xfrm flipV="1">
            <a:off x="9763590" y="3921000"/>
            <a:ext cx="0" cy="304802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6" idx="0"/>
            <a:endCxn id="65" idx="2"/>
          </p:cNvCxnSpPr>
          <p:nvPr/>
        </p:nvCxnSpPr>
        <p:spPr>
          <a:xfrm flipV="1">
            <a:off x="9763590" y="2954046"/>
            <a:ext cx="0" cy="304802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5" idx="0"/>
            <a:endCxn id="75" idx="2"/>
          </p:cNvCxnSpPr>
          <p:nvPr/>
        </p:nvCxnSpPr>
        <p:spPr>
          <a:xfrm flipV="1">
            <a:off x="9763590" y="1937815"/>
            <a:ext cx="0" cy="304802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8827430" y="1669802"/>
            <a:ext cx="1872319" cy="268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Predicted output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509071" y="1691911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509071" y="6465920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8621053" y="1691912"/>
            <a:ext cx="2343" cy="4782743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 rot="16200000">
            <a:off x="7880089" y="3929394"/>
            <a:ext cx="116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forward pass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TextBox 98"/>
          <p:cNvSpPr txBox="1"/>
          <p:nvPr/>
        </p:nvSpPr>
        <p:spPr>
          <a:xfrm rot="5400000">
            <a:off x="10385915" y="3929393"/>
            <a:ext cx="134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backward  pass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27429" y="1007650"/>
            <a:ext cx="1872319" cy="268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Expected output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42" name="Straight Arrow Connector 41"/>
          <p:cNvCxnSpPr>
            <a:stCxn id="75" idx="0"/>
            <a:endCxn id="28" idx="2"/>
          </p:cNvCxnSpPr>
          <p:nvPr/>
        </p:nvCxnSpPr>
        <p:spPr>
          <a:xfrm flipH="1" flipV="1">
            <a:off x="9763589" y="1275663"/>
            <a:ext cx="1" cy="3941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90860" y="1275663"/>
            <a:ext cx="567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rot="10800000">
            <a:off x="10786308" y="6210615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0699748" y="1345111"/>
            <a:ext cx="0" cy="2304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8427437" y="3732643"/>
            <a:ext cx="4748658" cy="204032"/>
          </a:xfrm>
          <a:prstGeom prst="bentConnector3">
            <a:avLst>
              <a:gd name="adj1" fmla="val 22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739466" y="3513374"/>
            <a:ext cx="3031547" cy="868159"/>
            <a:chOff x="2092058" y="3091707"/>
            <a:chExt cx="3031547" cy="868159"/>
          </a:xfrm>
        </p:grpSpPr>
        <p:grpSp>
          <p:nvGrpSpPr>
            <p:cNvPr id="11" name="Group 10"/>
            <p:cNvGrpSpPr/>
            <p:nvPr/>
          </p:nvGrpSpPr>
          <p:grpSpPr>
            <a:xfrm>
              <a:off x="2092058" y="3091707"/>
              <a:ext cx="1150883" cy="868159"/>
              <a:chOff x="2092058" y="3081878"/>
              <a:chExt cx="1150883" cy="86815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92058" y="3081878"/>
                <a:ext cx="1150883" cy="591161"/>
                <a:chOff x="2050016" y="-571501"/>
                <a:chExt cx="1150883" cy="591161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050016" y="-571501"/>
                  <a:ext cx="1150883" cy="591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1026" name="Picture 2" descr="Activation tanh.sv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0016" y="-551841"/>
                  <a:ext cx="1143000" cy="571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2339093" y="3673038"/>
                <a:ext cx="656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Tanh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72722" y="3091707"/>
              <a:ext cx="1150883" cy="858330"/>
              <a:chOff x="3972722" y="3091707"/>
              <a:chExt cx="1150883" cy="85833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972722" y="3091707"/>
                <a:ext cx="1150883" cy="591161"/>
                <a:chOff x="3432127" y="-532064"/>
                <a:chExt cx="1150883" cy="591161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432127" y="-532064"/>
                  <a:ext cx="1150883" cy="591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1028" name="Picture 4" descr="Activation rectified linear.sv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2127" y="-522234"/>
                  <a:ext cx="1143000" cy="571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TextBox 33"/>
              <p:cNvSpPr txBox="1"/>
              <p:nvPr/>
            </p:nvSpPr>
            <p:spPr>
              <a:xfrm>
                <a:off x="4215774" y="3673038"/>
                <a:ext cx="656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ReLU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34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81C3-0891-49D9-9E11-D4FBD628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3" y="2713349"/>
            <a:ext cx="3856037" cy="223258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Basic machine learning tasks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47D89B-203C-4611-ABC1-B5DC1984EEDF}"/>
              </a:ext>
            </a:extLst>
          </p:cNvPr>
          <p:cNvGrpSpPr/>
          <p:nvPr/>
        </p:nvGrpSpPr>
        <p:grpSpPr>
          <a:xfrm>
            <a:off x="5495748" y="1320065"/>
            <a:ext cx="5665589" cy="5019147"/>
            <a:chOff x="3827203" y="1746970"/>
            <a:chExt cx="5665589" cy="50191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8D77E2-796F-467E-86DB-C2C68FB1E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6"/>
            <a:stretch/>
          </p:blipFill>
          <p:spPr>
            <a:xfrm>
              <a:off x="3827203" y="1746970"/>
              <a:ext cx="5571321" cy="50191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5BE90D-2E80-44D7-921C-F0828AF7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4" t="89967" r="26757"/>
            <a:stretch/>
          </p:blipFill>
          <p:spPr>
            <a:xfrm>
              <a:off x="7565010" y="6239482"/>
              <a:ext cx="1032235" cy="5035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1A5F62-E9EC-4E82-A9DE-4C47FE25553B}"/>
                </a:ext>
              </a:extLst>
            </p:cNvPr>
            <p:cNvSpPr/>
            <p:nvPr/>
          </p:nvSpPr>
          <p:spPr>
            <a:xfrm>
              <a:off x="9280689" y="6433794"/>
              <a:ext cx="212103" cy="24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4834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Squared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8457396" cy="2832538"/>
          </a:xfrm>
        </p:spPr>
        <p:txBody>
          <a:bodyPr>
            <a:normAutofit/>
          </a:bodyPr>
          <a:lstStyle/>
          <a:p>
            <a:r>
              <a:rPr lang="en-GB" sz="2400" dirty="0"/>
              <a:t>The squared loss is a popular loss function for regression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26199-16C8-4966-8D32-A70F94801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373" y="4421476"/>
            <a:ext cx="4465255" cy="5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E808-7009-4EA8-BC1B-2F498B51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03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6A5942-283B-4E4E-BD8B-C8BB329E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8"/>
            <a:ext cx="9905999" cy="8458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In neural classification models, the softmax function is popularly used to normalize the neural network output scores across all the classes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2B04-9C63-4E73-B904-76E2E3077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0" y="4558541"/>
            <a:ext cx="9187520" cy="1821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71877-7661-4597-9027-A3E665AE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94" y="3291250"/>
            <a:ext cx="3986213" cy="8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0072-5989-40EB-B859-F0FC2C97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18" y="609601"/>
            <a:ext cx="4108468" cy="1639884"/>
          </a:xfrm>
        </p:spPr>
        <p:txBody>
          <a:bodyPr>
            <a:normAutofit/>
          </a:bodyPr>
          <a:lstStyle/>
          <a:p>
            <a:r>
              <a:rPr lang="en-US" sz="4000" dirty="0"/>
              <a:t>Cross entropy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</p:spPr>
            <p:txBody>
              <a:bodyPr anchor="t"/>
              <a:lstStyle/>
              <a:p>
                <a:pPr marL="0" indent="0">
                  <a:buNone/>
                </a:pPr>
                <a:r>
                  <a:rPr lang="en-GB" dirty="0"/>
                  <a:t>The cross entropy between two probability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over a discrete set of events is given by,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  <a:blipFill>
                <a:blip r:embed="rId2"/>
                <a:stretch>
                  <a:fillRect l="-1656" t="-254" r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𝑐𝑜𝑟𝑟𝑒𝑐𝑡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/>
                  <a:t> for all other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/>
                  <a:t> then,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  <a:blipFill>
                <a:blip r:embed="rId3"/>
                <a:stretch>
                  <a:fillRect l="-1741" t="-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4D70DC7-9443-4590-936A-06DB0805D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506" y="3051575"/>
            <a:ext cx="3449169" cy="75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8F5C0-9863-4D30-A08F-3FC43CE6D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18" y="3750996"/>
            <a:ext cx="5894482" cy="253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36A85-6790-42D6-8FFD-8C5588DE6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57" y="5169892"/>
            <a:ext cx="2680327" cy="3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entropy with softmax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5934511" cy="2832538"/>
          </a:xfrm>
        </p:spPr>
        <p:txBody>
          <a:bodyPr>
            <a:normAutofit/>
          </a:bodyPr>
          <a:lstStyle/>
          <a:p>
            <a:r>
              <a:rPr lang="en-GB" sz="2400" dirty="0"/>
              <a:t>Cross entropy with softmax is a popular loss function for classification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D9F0A-71F7-4AD8-AE30-8134F0E9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49" y="972205"/>
            <a:ext cx="2910633" cy="564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F0B00-7727-4C01-A08C-DDBD7EDD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959" y="4432738"/>
            <a:ext cx="3112117" cy="8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6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2397339"/>
                <a:ext cx="10431495" cy="436353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We are given training data: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dirty="0"/>
                  <a:t> pairs,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input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is expected output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1:  Define model and randomly initialize learnable model parameters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2: Given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, compute model output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3: Given model output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, compute loss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4: Compute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of loss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each parameter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5: Update parameter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sz="2000" dirty="0"/>
                  <a:t> 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is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2000" dirty="0"/>
                  <a:t>Step 6: Go back to step 2 and repeat till convergence</a:t>
                </a:r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2397339"/>
                <a:ext cx="10431495" cy="4363533"/>
              </a:xfrm>
              <a:blipFill>
                <a:blip r:embed="rId2"/>
                <a:stretch>
                  <a:fillRect l="-643" t="-5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3349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5544" y="2421128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44" y="2421128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28786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86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8610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CA" dirty="0"/>
                            <m:t> 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074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8B36DED-2D65-4C23-9DF0-CADDC60C447C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Topics</a:t>
            </a:r>
            <a:endParaRPr lang="en-CA" sz="4000" b="1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43CA94-800B-4CC4-A3EC-9AA6DD8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62" y="2453267"/>
            <a:ext cx="10515600" cy="37236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en-US" sz="3200" dirty="0"/>
              <a:t>A quick recap of neural networks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en-US" sz="3200" dirty="0"/>
              <a:t>The fundamentals of learning to rank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410133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317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𝑡𝑎𝑛h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3359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7641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𝑡𝑎𝑛h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943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090692" cy="1600200"/>
          </a:xfrm>
        </p:spPr>
        <p:txBody>
          <a:bodyPr>
            <a:noAutofit/>
          </a:bodyPr>
          <a:lstStyle/>
          <a:p>
            <a:r>
              <a:rPr lang="en-US" sz="4400" dirty="0"/>
              <a:t>Gradient Descent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3351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860BC-7DE3-4988-BE7E-6DA48AFE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28900"/>
            <a:ext cx="3932237" cy="1600200"/>
          </a:xfrm>
        </p:spPr>
        <p:txBody>
          <a:bodyPr anchor="ctr">
            <a:normAutofit/>
          </a:bodyPr>
          <a:lstStyle/>
          <a:p>
            <a:r>
              <a:rPr lang="en-US" sz="5400" dirty="0"/>
              <a:t>Exercise</a:t>
            </a:r>
            <a:endParaRPr lang="en-CA" sz="5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EA345C-37C9-45CA-BB2E-394B657AF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600"/>
              </a:spcBef>
              <a:buNone/>
            </a:pPr>
            <a:r>
              <a:rPr lang="en-US" sz="2800" b="1" dirty="0"/>
              <a:t>Simple Neural Network from Scratch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</a:pPr>
            <a:r>
              <a:rPr lang="en-US" sz="2400" dirty="0"/>
              <a:t>Implement a simple multi-layer neural network with single input feature, single output, and single neuron per layer using (</a:t>
            </a:r>
            <a:r>
              <a:rPr lang="en-US" sz="2400" dirty="0" err="1"/>
              <a:t>i</a:t>
            </a:r>
            <a:r>
              <a:rPr lang="en-US" sz="2400" dirty="0"/>
              <a:t>) PyTorch and (ii) from scratch—and demonstrate that both approaches produce identical outcome.</a:t>
            </a:r>
          </a:p>
          <a:p>
            <a:pPr marL="0" indent="0" algn="ctr">
              <a:lnSpc>
                <a:spcPct val="100000"/>
              </a:lnSpc>
              <a:spcBef>
                <a:spcPts val="3600"/>
              </a:spcBef>
              <a:buNone/>
            </a:pPr>
            <a:r>
              <a:rPr lang="en-CA" sz="2400" dirty="0">
                <a:hlinkClick r:id="rId2"/>
              </a:rPr>
              <a:t>https://github.com/spacemanidol/AFIRMDeepLearning2020/blob/master/NNPrimer.ipynb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07264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3105-D55C-4A91-9323-97C0AA18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Networks</a:t>
            </a:r>
            <a:endParaRPr lang="en-GB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99804-C8C6-4D03-BC5A-F8A6BBE08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09" y="2567586"/>
            <a:ext cx="6560289" cy="389377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The “Lego” approach to specifying neural architectures</a:t>
            </a:r>
          </a:p>
          <a:p>
            <a:pPr>
              <a:spcBef>
                <a:spcPts val="1800"/>
              </a:spcBef>
            </a:pPr>
            <a:r>
              <a:rPr lang="en-US" dirty="0"/>
              <a:t>Library of neural layers, each layer defines logic for: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Forward pass</a:t>
            </a:r>
            <a:r>
              <a:rPr lang="en-US" dirty="0"/>
              <a:t>: compute layer output given layer input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Backward pass</a:t>
            </a:r>
            <a:r>
              <a:rPr lang="en-US" dirty="0"/>
              <a:t>: </a:t>
            </a:r>
          </a:p>
          <a:p>
            <a:pPr marL="914400" lvl="1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1600" dirty="0"/>
              <a:t>compute gradient of layer output </a:t>
            </a:r>
            <a:r>
              <a:rPr lang="en-US" sz="1600" dirty="0" err="1"/>
              <a:t>w.r.t.</a:t>
            </a:r>
            <a:r>
              <a:rPr lang="en-US" sz="1600" dirty="0"/>
              <a:t> layer inputs</a:t>
            </a:r>
          </a:p>
          <a:p>
            <a:pPr marL="914400" lvl="1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1600" dirty="0"/>
              <a:t>compute gradient of layer output </a:t>
            </a:r>
            <a:r>
              <a:rPr lang="en-US" sz="1600" dirty="0" err="1"/>
              <a:t>w.r.t.</a:t>
            </a:r>
            <a:r>
              <a:rPr lang="en-US" sz="1600" dirty="0"/>
              <a:t> layer parameters (if any)</a:t>
            </a:r>
          </a:p>
          <a:p>
            <a:pPr>
              <a:spcBef>
                <a:spcPts val="1800"/>
              </a:spcBef>
            </a:pPr>
            <a:r>
              <a:rPr lang="en-US" dirty="0"/>
              <a:t>Chain nodes to create bigger and more complex networks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3ADC7B-1012-41A6-81CE-FC2D1917D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8753" y="2249486"/>
            <a:ext cx="3427758" cy="34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Why adding depth helps</a:t>
            </a:r>
            <a:endParaRPr lang="en-GB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4951304" y="6385035"/>
            <a:ext cx="22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http://playground.tensorflow.org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Bhaskar Mitra - Monday, January 30, 2017 11.24.17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 end="193340.7709"/>
                </p14:media>
              </p:ext>
            </p:extLst>
          </p:nvPr>
        </p:nvPicPr>
        <p:blipFill rotWithShape="1">
          <a:blip r:embed="rId5"/>
          <a:srcRect l="16928" t="29690" r="18766" b="322"/>
          <a:stretch>
            <a:fillRect/>
          </a:stretch>
        </p:blipFill>
        <p:spPr>
          <a:xfrm>
            <a:off x="838200" y="2415090"/>
            <a:ext cx="5181600" cy="31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Bhaskar Mitra - Monday, January 30, 2017 11.24.17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000" end="114340.7709"/>
                </p14:media>
              </p:ext>
            </p:extLst>
          </p:nvPr>
        </p:nvPicPr>
        <p:blipFill rotWithShape="1">
          <a:blip r:embed="rId6"/>
          <a:srcRect l="16928" t="29690" r="18766" b="322"/>
          <a:stretch>
            <a:fillRect/>
          </a:stretch>
        </p:blipFill>
        <p:spPr>
          <a:xfrm>
            <a:off x="6172200" y="2415090"/>
            <a:ext cx="5181600" cy="31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5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9327-E544-48B2-BD62-432931A9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98" y="1057375"/>
            <a:ext cx="5403575" cy="1639884"/>
          </a:xfrm>
        </p:spPr>
        <p:txBody>
          <a:bodyPr>
            <a:normAutofit/>
          </a:bodyPr>
          <a:lstStyle/>
          <a:p>
            <a:r>
              <a:rPr lang="en-US" sz="4400" dirty="0"/>
              <a:t>Bias-Variance trade-off</a:t>
            </a:r>
            <a:endParaRPr lang="en-CA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D52657-81DC-4007-B16C-AAB80850E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74" y="1318002"/>
            <a:ext cx="5767982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CD01A-E8E1-4F27-A751-E3714D36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8" y="3022330"/>
            <a:ext cx="4852028" cy="349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2D6D8-714B-4B84-827C-3B809D6DACF1}"/>
              </a:ext>
            </a:extLst>
          </p:cNvPr>
          <p:cNvSpPr txBox="1"/>
          <p:nvPr/>
        </p:nvSpPr>
        <p:spPr>
          <a:xfrm>
            <a:off x="3166809" y="6559425"/>
            <a:ext cx="585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>
                <a:hlinkClick r:id="rId4"/>
              </a:rPr>
              <a:t>https://medium.com/@akgone38/what-the-heck-bias-variance-tradeoff-is-fe4681c0e71b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168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8F61-4653-4391-B8FB-3C0162AA2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2084925"/>
          </a:xfrm>
        </p:spPr>
        <p:txBody>
          <a:bodyPr>
            <a:normAutofit/>
          </a:bodyPr>
          <a:lstStyle/>
          <a:p>
            <a:r>
              <a:rPr lang="en-US" sz="4400" dirty="0"/>
              <a:t>Bias-variance trade-off in the deep learning era</a:t>
            </a:r>
            <a:endParaRPr lang="en-CA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8190EC-C595-4694-B5E0-AD3154D99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269" y="2601219"/>
            <a:ext cx="7934285" cy="35417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307A9C-598B-4412-8A0E-97EAC4DF423A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dirty="0"/>
              <a:t>Mikhail Belkin, Daniel Hsu, </a:t>
            </a:r>
            <a:r>
              <a:rPr lang="en-US" sz="1200" dirty="0" err="1"/>
              <a:t>Siyuan</a:t>
            </a:r>
            <a:r>
              <a:rPr lang="en-US" sz="1200" dirty="0"/>
              <a:t> Ma, and </a:t>
            </a:r>
            <a:r>
              <a:rPr lang="en-US" sz="1200" dirty="0" err="1"/>
              <a:t>Soumik</a:t>
            </a:r>
            <a:r>
              <a:rPr lang="en-US" sz="1200" dirty="0"/>
              <a:t> Mandal. </a:t>
            </a:r>
            <a:r>
              <a:rPr lang="en-US" sz="1200" dirty="0">
                <a:hlinkClick r:id="rId3"/>
              </a:rPr>
              <a:t>Reconciling modern machine-learning practice and the classical bias–variance trade-off</a:t>
            </a:r>
            <a:r>
              <a:rPr lang="en-US" sz="1200" dirty="0"/>
              <a:t>. In PNAS, 2019.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175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7425718-241A-4768-AFAD-E85C83E8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Reading material</a:t>
            </a:r>
            <a:endParaRPr lang="en-CA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12F6FE-8EA0-426C-8AA3-9ECE25979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57790"/>
            <a:ext cx="5295802" cy="311119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</a:rPr>
              <a:t>An Introduction to</a:t>
            </a:r>
          </a:p>
          <a:p>
            <a:pPr algn="ctr">
              <a:lnSpc>
                <a:spcPct val="80000"/>
              </a:lnSpc>
            </a:pP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</a:rPr>
              <a:t>Neural Information Retrieval</a:t>
            </a:r>
          </a:p>
          <a:p>
            <a:pPr algn="ctr">
              <a:lnSpc>
                <a:spcPct val="100000"/>
              </a:lnSpc>
            </a:pPr>
            <a:endParaRPr lang="en-US" sz="2000" dirty="0"/>
          </a:p>
          <a:p>
            <a:pPr algn="ctr">
              <a:lnSpc>
                <a:spcPct val="100000"/>
              </a:lnSpc>
            </a:pPr>
            <a:r>
              <a:rPr lang="en-GB" sz="1800" dirty="0"/>
              <a:t>Foundations and Trends® in Information Retrieval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(December 2018)</a:t>
            </a:r>
          </a:p>
          <a:p>
            <a:pPr algn="ctr">
              <a:lnSpc>
                <a:spcPct val="100000"/>
              </a:lnSpc>
            </a:pPr>
            <a:endParaRPr lang="en-GB" sz="1800" dirty="0"/>
          </a:p>
          <a:p>
            <a:pPr algn="ctr">
              <a:lnSpc>
                <a:spcPct val="100000"/>
              </a:lnSpc>
            </a:pPr>
            <a:r>
              <a:rPr lang="en-GB" sz="1800" dirty="0"/>
              <a:t>Download PDF: </a:t>
            </a:r>
            <a:r>
              <a:rPr lang="en-GB" sz="1800" dirty="0">
                <a:hlinkClick r:id="rId2"/>
              </a:rPr>
              <a:t>http://bit.ly/fntir-neural</a:t>
            </a:r>
            <a:endParaRPr lang="en-GB" sz="1800" dirty="0"/>
          </a:p>
        </p:txBody>
      </p:sp>
      <p:pic>
        <p:nvPicPr>
          <p:cNvPr id="18" name="Picture 2" descr="https://images-na.ssl-images-amazon.com/images/I/31-%2Buvel9pL._SX331_BO1,204,203,200_.jpg">
            <a:extLst>
              <a:ext uri="{FF2B5EF4-FFF2-40B4-BE49-F238E27FC236}">
                <a16:creationId xmlns:a16="http://schemas.microsoft.com/office/drawing/2014/main" id="{3BDB6642-6094-45D0-9286-80353E71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04" y="1636105"/>
            <a:ext cx="2642985" cy="396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3F59DD-4834-4B51-815C-B12FB12A3CBC}"/>
              </a:ext>
            </a:extLst>
          </p:cNvPr>
          <p:cNvSpPr txBox="1"/>
          <p:nvPr/>
        </p:nvSpPr>
        <p:spPr>
          <a:xfrm rot="18900000">
            <a:off x="10722805" y="5997239"/>
            <a:ext cx="14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WP" panose="020B0502040204020203"/>
              </a:rPr>
              <a:t>FREE COPIES</a:t>
            </a:r>
            <a:endParaRPr lang="en-CA" dirty="0">
              <a:solidFill>
                <a:schemeClr val="bg1"/>
              </a:solidFill>
              <a:latin typeface="Segoe WP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98464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ttery-ticket-hypothesis-720p">
            <a:hlinkClick r:id="" action="ppaction://media"/>
            <a:extLst>
              <a:ext uri="{FF2B5EF4-FFF2-40B4-BE49-F238E27FC236}">
                <a16:creationId xmlns:a16="http://schemas.microsoft.com/office/drawing/2014/main" id="{4600BA48-115A-465B-991C-6BC61B87E3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566" y="988998"/>
            <a:ext cx="5891213" cy="3313807"/>
          </a:xfr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6F896C-F380-4AC5-BAE9-A4893B076130}"/>
              </a:ext>
            </a:extLst>
          </p:cNvPr>
          <p:cNvGrpSpPr/>
          <p:nvPr/>
        </p:nvGrpSpPr>
        <p:grpSpPr>
          <a:xfrm>
            <a:off x="500200" y="4632173"/>
            <a:ext cx="6877947" cy="1537686"/>
            <a:chOff x="1017444" y="5230601"/>
            <a:chExt cx="6877947" cy="15376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04B0CF-8548-4CBE-9755-41AEA8BE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444" y="5230601"/>
              <a:ext cx="6877947" cy="6051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A162B4-E758-401F-91CC-13F636D5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7444" y="5967912"/>
              <a:ext cx="6877947" cy="80037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403E0F1-34E1-461B-BAE8-6E0ED47061C1}"/>
              </a:ext>
            </a:extLst>
          </p:cNvPr>
          <p:cNvSpPr/>
          <p:nvPr/>
        </p:nvSpPr>
        <p:spPr>
          <a:xfrm>
            <a:off x="482162" y="6366005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dirty="0"/>
              <a:t>Jonathan </a:t>
            </a:r>
            <a:r>
              <a:rPr lang="en-US" sz="1200" dirty="0" err="1"/>
              <a:t>Frankle</a:t>
            </a:r>
            <a:r>
              <a:rPr lang="en-US" sz="1200" dirty="0"/>
              <a:t> and Michael </a:t>
            </a:r>
            <a:r>
              <a:rPr lang="en-US" sz="1200" dirty="0" err="1"/>
              <a:t>Carbin</a:t>
            </a:r>
            <a:r>
              <a:rPr lang="en-US" sz="1200" dirty="0"/>
              <a:t>. </a:t>
            </a:r>
            <a:r>
              <a:rPr lang="en-US" sz="1200" dirty="0">
                <a:hlinkClick r:id="rId7"/>
              </a:rPr>
              <a:t>The lottery ticket hypothesis: Finding sparse, trainable neural networks</a:t>
            </a:r>
            <a:r>
              <a:rPr lang="en-US" sz="1200" dirty="0"/>
              <a:t>. In ICLR, 2019.</a:t>
            </a:r>
          </a:p>
          <a:p>
            <a:pPr lvl="0" algn="ctr" defTabSz="9144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Vivek Ramanujan, Mitchell </a:t>
            </a:r>
            <a:r>
              <a:rPr lang="en-GB" sz="1200" kern="0" dirty="0" err="1">
                <a:solidFill>
                  <a:prstClr val="black"/>
                </a:solidFill>
              </a:rPr>
              <a:t>Wortsman</a:t>
            </a:r>
            <a:r>
              <a:rPr lang="en-GB" sz="1200" kern="0" dirty="0">
                <a:solidFill>
                  <a:prstClr val="black"/>
                </a:solidFill>
              </a:rPr>
              <a:t>, Aniruddha </a:t>
            </a:r>
            <a:r>
              <a:rPr lang="en-GB" sz="1200" kern="0" dirty="0" err="1">
                <a:solidFill>
                  <a:prstClr val="black"/>
                </a:solidFill>
              </a:rPr>
              <a:t>Kembhavi</a:t>
            </a:r>
            <a:r>
              <a:rPr lang="en-GB" sz="1200" kern="0" dirty="0">
                <a:solidFill>
                  <a:prstClr val="black"/>
                </a:solidFill>
              </a:rPr>
              <a:t>, Ali Farhadi, and Mohammad </a:t>
            </a:r>
            <a:r>
              <a:rPr lang="en-GB" sz="1200" kern="0" dirty="0" err="1">
                <a:solidFill>
                  <a:prstClr val="black"/>
                </a:solidFill>
              </a:rPr>
              <a:t>Rastegari</a:t>
            </a:r>
            <a:r>
              <a:rPr lang="en-GB" sz="1200" kern="0" dirty="0">
                <a:solidFill>
                  <a:prstClr val="black"/>
                </a:solidFill>
              </a:rPr>
              <a:t>. </a:t>
            </a:r>
            <a:r>
              <a:rPr lang="en-GB" sz="1200" kern="0" dirty="0">
                <a:solidFill>
                  <a:prstClr val="black"/>
                </a:solidFill>
                <a:hlinkClick r:id="rId8"/>
              </a:rPr>
              <a:t>What's Hidden in a Randomly Weighted Neural Network?</a:t>
            </a:r>
            <a:r>
              <a:rPr lang="en-GB" sz="1200" kern="0" dirty="0">
                <a:solidFill>
                  <a:prstClr val="black"/>
                </a:solidFill>
              </a:rPr>
              <a:t> In ArXiv, 2019.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070523-4126-4B98-B96F-529CAEE9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128" y="988998"/>
            <a:ext cx="4181710" cy="1940912"/>
          </a:xfrm>
        </p:spPr>
        <p:txBody>
          <a:bodyPr>
            <a:normAutofit/>
          </a:bodyPr>
          <a:lstStyle/>
          <a:p>
            <a:r>
              <a:rPr lang="en-US" sz="3600" dirty="0"/>
              <a:t>The lottery ticket hypothesis</a:t>
            </a:r>
            <a:endParaRPr lang="en-CA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42302-FEE0-4A03-B263-172E0E694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530" y="4147184"/>
            <a:ext cx="4017308" cy="19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648537-2B50-4D18-A61E-AED71252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4703522"/>
            <a:ext cx="9906000" cy="1008345"/>
          </a:xfrm>
        </p:spPr>
        <p:txBody>
          <a:bodyPr>
            <a:normAutofit/>
          </a:bodyPr>
          <a:lstStyle/>
          <a:p>
            <a:r>
              <a:rPr lang="en-US" sz="4400" dirty="0"/>
              <a:t>Questions?</a:t>
            </a:r>
            <a:endParaRPr lang="en-GB" sz="4400" dirty="0"/>
          </a:p>
        </p:txBody>
      </p:sp>
      <p:pic>
        <p:nvPicPr>
          <p:cNvPr id="3076" name="Picture 4" descr="Image result for there are no stupid questions comics">
            <a:extLst>
              <a:ext uri="{FF2B5EF4-FFF2-40B4-BE49-F238E27FC236}">
                <a16:creationId xmlns:a16="http://schemas.microsoft.com/office/drawing/2014/main" id="{0051D166-04B4-4A20-A3A1-0B951800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66" y="846232"/>
            <a:ext cx="4369295" cy="54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25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831D22-AD57-4EB9-AC77-B429C2F9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965198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The fundamentals of learning to rank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AF2F8-A7A2-4129-9262-F1A98A0D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4570" y="965199"/>
            <a:ext cx="309396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09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56212" cy="1600200"/>
          </a:xfrm>
        </p:spPr>
        <p:txBody>
          <a:bodyPr>
            <a:normAutofit/>
          </a:bodyPr>
          <a:lstStyle/>
          <a:p>
            <a:r>
              <a:rPr lang="en-US" sz="4000" dirty="0"/>
              <a:t>Problem formulation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435247"/>
                <a:ext cx="10211900" cy="24301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GB" sz="2400" dirty="0"/>
                  <a:t>LTR models represent a </a:t>
                </a:r>
                <a:r>
                  <a:rPr lang="en-GB" sz="2400" dirty="0" err="1"/>
                  <a:t>rankable</a:t>
                </a:r>
                <a:r>
                  <a:rPr lang="en-GB" sz="2400" dirty="0"/>
                  <a:t> item—e.g., a document or a movie or a song—given some context—e.g., a user-issued query or user’s historical interactions with other items—as a numerical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  <a:p>
                <a:pPr>
                  <a:spcBef>
                    <a:spcPts val="3600"/>
                  </a:spcBef>
                </a:pPr>
                <a:r>
                  <a:rPr lang="en-GB" sz="2400" dirty="0"/>
                  <a:t>The ranking model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acc>
                      <m:accPr>
                        <m:chr m:val="⃗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sz="2400" dirty="0"/>
                  <a:t> is trained to map the vector to a real-valued score such that relevant items are scored higher.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435247"/>
                <a:ext cx="10211900" cy="2430179"/>
              </a:xfrm>
              <a:blipFill>
                <a:blip r:embed="rId2"/>
                <a:stretch>
                  <a:fillRect l="-955" t="-326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15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9422338" cy="964073"/>
          </a:xfrm>
        </p:spPr>
        <p:txBody>
          <a:bodyPr>
            <a:normAutofit/>
          </a:bodyPr>
          <a:lstStyle/>
          <a:p>
            <a:r>
              <a:rPr lang="en-US" sz="4000" dirty="0"/>
              <a:t>Why is ranking challenging?</a:t>
            </a:r>
            <a:endParaRPr lang="en-GB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US" sz="4500" dirty="0"/>
                  <a:t>Examples of ranking metrics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Discounted Cumulative Gain (DCG)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𝐷𝐶𝐺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𝑟𝑒𝑙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Reciprocal Rank (RR)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𝑟𝑒𝑙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  <a:blipFill>
                <a:blip r:embed="rId2"/>
                <a:stretch>
                  <a:fillRect l="-3671" t="-75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8828F6F-08B9-4A62-9F8A-DC388017A9FE}"/>
              </a:ext>
            </a:extLst>
          </p:cNvPr>
          <p:cNvGrpSpPr/>
          <p:nvPr/>
        </p:nvGrpSpPr>
        <p:grpSpPr>
          <a:xfrm>
            <a:off x="1353471" y="2700047"/>
            <a:ext cx="3035093" cy="3151679"/>
            <a:chOff x="1363046" y="2519825"/>
            <a:chExt cx="3035093" cy="31516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E3097C-8096-4CF3-ADE8-C798FA254E0B}"/>
                </a:ext>
              </a:extLst>
            </p:cNvPr>
            <p:cNvSpPr/>
            <p:nvPr/>
          </p:nvSpPr>
          <p:spPr>
            <a:xfrm>
              <a:off x="1363046" y="2519825"/>
              <a:ext cx="3035093" cy="4289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D359AB-53C3-4889-A76D-E054B786C0DE}"/>
                </a:ext>
              </a:extLst>
            </p:cNvPr>
            <p:cNvGrpSpPr/>
            <p:nvPr/>
          </p:nvGrpSpPr>
          <p:grpSpPr>
            <a:xfrm rot="604810">
              <a:off x="3940382" y="2610072"/>
              <a:ext cx="345434" cy="211132"/>
              <a:chOff x="4325342" y="2733025"/>
              <a:chExt cx="389369" cy="237985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F48E33-C9B7-49AB-BA24-F5338AFF3C8F}"/>
                  </a:ext>
                </a:extLst>
              </p:cNvPr>
              <p:cNvSpPr/>
              <p:nvPr/>
            </p:nvSpPr>
            <p:spPr>
              <a:xfrm>
                <a:off x="4325342" y="2733025"/>
                <a:ext cx="215128" cy="21512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81D0045-0EA0-4362-AD8D-3499C914C6B4}"/>
                  </a:ext>
                </a:extLst>
              </p:cNvPr>
              <p:cNvSpPr/>
              <p:nvPr/>
            </p:nvSpPr>
            <p:spPr>
              <a:xfrm rot="1800000">
                <a:off x="4510337" y="2925291"/>
                <a:ext cx="204374" cy="45719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0" name="Graphic 9" descr="Checkmark">
              <a:extLst>
                <a:ext uri="{FF2B5EF4-FFF2-40B4-BE49-F238E27FC236}">
                  <a16:creationId xmlns:a16="http://schemas.microsoft.com/office/drawing/2014/main" id="{9B477B35-019F-45FF-A652-8CE952E77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25912" y="4284635"/>
              <a:ext cx="335477" cy="335477"/>
            </a:xfrm>
            <a:prstGeom prst="rect">
              <a:avLst/>
            </a:prstGeom>
          </p:spPr>
        </p:pic>
        <p:pic>
          <p:nvPicPr>
            <p:cNvPr id="11" name="Graphic 10" descr="Close">
              <a:extLst>
                <a:ext uri="{FF2B5EF4-FFF2-40B4-BE49-F238E27FC236}">
                  <a16:creationId xmlns:a16="http://schemas.microsoft.com/office/drawing/2014/main" id="{35A65BA8-39C9-4B3C-B581-46725D68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233242"/>
              <a:ext cx="335477" cy="3354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9F4F1-A22A-4E80-8390-0FBBC443F48D}"/>
                </a:ext>
              </a:extLst>
            </p:cNvPr>
            <p:cNvSpPr/>
            <p:nvPr/>
          </p:nvSpPr>
          <p:spPr>
            <a:xfrm>
              <a:off x="1703386" y="3327517"/>
              <a:ext cx="1216835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DA1C7-9E33-444F-A03F-D06DD0D97CDF}"/>
                </a:ext>
              </a:extLst>
            </p:cNvPr>
            <p:cNvSpPr/>
            <p:nvPr/>
          </p:nvSpPr>
          <p:spPr>
            <a:xfrm>
              <a:off x="1703385" y="3853214"/>
              <a:ext cx="1703568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E0F427-A714-4B57-9BD8-939E0F3A6A41}"/>
                </a:ext>
              </a:extLst>
            </p:cNvPr>
            <p:cNvSpPr/>
            <p:nvPr/>
          </p:nvSpPr>
          <p:spPr>
            <a:xfrm>
              <a:off x="1703384" y="4378910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0722A-D5CB-4930-B07C-61BF1F976E2E}"/>
                </a:ext>
              </a:extLst>
            </p:cNvPr>
            <p:cNvSpPr/>
            <p:nvPr/>
          </p:nvSpPr>
          <p:spPr>
            <a:xfrm>
              <a:off x="1703385" y="4904606"/>
              <a:ext cx="1379079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DEE5E2-7697-4459-A258-D242C983AD22}"/>
                </a:ext>
              </a:extLst>
            </p:cNvPr>
            <p:cNvSpPr/>
            <p:nvPr/>
          </p:nvSpPr>
          <p:spPr>
            <a:xfrm>
              <a:off x="1703384" y="5430303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7" name="Graphic 16" descr="Close">
              <a:extLst>
                <a:ext uri="{FF2B5EF4-FFF2-40B4-BE49-F238E27FC236}">
                  <a16:creationId xmlns:a16="http://schemas.microsoft.com/office/drawing/2014/main" id="{FF38AB9F-2C84-4D87-B25A-814D3DC5C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758938"/>
              <a:ext cx="335477" cy="335477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A2CD37C0-2C69-4F6E-9A23-1431F10D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5913" y="4810331"/>
              <a:ext cx="335477" cy="335477"/>
            </a:xfrm>
            <a:prstGeom prst="rect">
              <a:avLst/>
            </a:prstGeom>
          </p:spPr>
        </p:pic>
        <p:pic>
          <p:nvPicPr>
            <p:cNvPr id="19" name="Graphic 18" descr="Checkmark">
              <a:extLst>
                <a:ext uri="{FF2B5EF4-FFF2-40B4-BE49-F238E27FC236}">
                  <a16:creationId xmlns:a16="http://schemas.microsoft.com/office/drawing/2014/main" id="{ECB293CB-DFBE-4538-A2C0-1498C967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25911" y="5336027"/>
              <a:ext cx="335477" cy="335477"/>
            </a:xfrm>
            <a:prstGeom prst="rect">
              <a:avLst/>
            </a:prstGeom>
          </p:spPr>
        </p:pic>
      </p:grp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A490FE8-5435-4703-A1D1-9495E293150C}"/>
              </a:ext>
            </a:extLst>
          </p:cNvPr>
          <p:cNvSpPr txBox="1">
            <a:spLocks/>
          </p:cNvSpPr>
          <p:nvPr/>
        </p:nvSpPr>
        <p:spPr>
          <a:xfrm>
            <a:off x="390427" y="6092106"/>
            <a:ext cx="11411146" cy="74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600"/>
              </a:spcBef>
            </a:pPr>
            <a:r>
              <a:rPr lang="en-US" sz="2800" dirty="0"/>
              <a:t>Rank based metrics, such as DCG and MRR, are non-smooth / non-differentiable</a:t>
            </a:r>
          </a:p>
        </p:txBody>
      </p:sp>
    </p:spTree>
    <p:extLst>
      <p:ext uri="{BB962C8B-B14F-4D97-AF65-F5344CB8AC3E}">
        <p14:creationId xmlns:p14="http://schemas.microsoft.com/office/powerpoint/2010/main" val="892211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1412133"/>
            <a:ext cx="4145071" cy="1639884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DE56-0C2B-407C-8811-6CF10654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52" y="1395198"/>
            <a:ext cx="5165833" cy="5198534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GB" sz="1800" dirty="0"/>
              <a:t>They can often be categorized as: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Query-independent or static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incoming link count and document length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Query-dependent or dynamic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BM25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Query-level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query length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B180F4-6072-4417-B31A-AAD2759A8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0" y="3687622"/>
            <a:ext cx="4145071" cy="2906110"/>
          </a:xfrm>
        </p:spPr>
        <p:txBody>
          <a:bodyPr>
            <a:normAutofit/>
          </a:bodyPr>
          <a:lstStyle/>
          <a:p>
            <a:r>
              <a:rPr lang="en-GB" sz="2400" dirty="0"/>
              <a:t>Traditional L2R models employ hand-crafted features that encode IR insights</a:t>
            </a:r>
          </a:p>
        </p:txBody>
      </p:sp>
    </p:spTree>
    <p:extLst>
      <p:ext uri="{BB962C8B-B14F-4D97-AF65-F5344CB8AC3E}">
        <p14:creationId xmlns:p14="http://schemas.microsoft.com/office/powerpoint/2010/main" val="2101460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41806"/>
            <a:ext cx="9905998" cy="994820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6EF626-F7AC-4585-AD98-3FEF66A28586}"/>
              </a:ext>
            </a:extLst>
          </p:cNvPr>
          <p:cNvGrpSpPr/>
          <p:nvPr/>
        </p:nvGrpSpPr>
        <p:grpSpPr>
          <a:xfrm>
            <a:off x="1141412" y="1688862"/>
            <a:ext cx="10156979" cy="3903678"/>
            <a:chOff x="1141412" y="1688862"/>
            <a:chExt cx="10156979" cy="39036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344B7A-F8CC-4C4A-A972-7C815D89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84" b="2896"/>
            <a:stretch/>
          </p:blipFill>
          <p:spPr>
            <a:xfrm>
              <a:off x="8205916" y="2216767"/>
              <a:ext cx="3092475" cy="33757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776991-0232-4520-89FB-C4966EE0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41" b="1420"/>
            <a:stretch/>
          </p:blipFill>
          <p:spPr>
            <a:xfrm>
              <a:off x="4673664" y="2101459"/>
              <a:ext cx="3142594" cy="34910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49D200-002B-49FB-9BD1-C17C451F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7960"/>
            <a:stretch/>
          </p:blipFill>
          <p:spPr>
            <a:xfrm>
              <a:off x="1141412" y="1688862"/>
              <a:ext cx="3142594" cy="39036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27D86-9208-48B1-A1CB-E697CB0BA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4673664" y="1688862"/>
              <a:ext cx="3142594" cy="3755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D032C5-29F3-42A8-AEF0-D0B02E045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8155797" y="1693201"/>
              <a:ext cx="3142594" cy="375505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1C9F6-50CF-4E16-B760-76F66F439724}"/>
              </a:ext>
            </a:extLst>
          </p:cNvPr>
          <p:cNvSpPr/>
          <p:nvPr/>
        </p:nvSpPr>
        <p:spPr>
          <a:xfrm>
            <a:off x="638625" y="6552098"/>
            <a:ext cx="10914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Tao Qin, Tie-Yan Liu, Jun Xu, and Hang Li. </a:t>
            </a:r>
            <a:r>
              <a:rPr lang="en-GB" sz="1200" dirty="0">
                <a:hlinkClick r:id="rId4"/>
              </a:rPr>
              <a:t>LETOR: A Benchmark Collection for Research on Learning to Rank for Information Retrieval</a:t>
            </a:r>
            <a:r>
              <a:rPr lang="en-GB" sz="1200" dirty="0"/>
              <a:t>, Information Retrieval Journal, 2010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6951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53F2-1406-47EF-9313-46E3DEC7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833336"/>
            <a:ext cx="3856037" cy="1639884"/>
          </a:xfrm>
        </p:spPr>
        <p:txBody>
          <a:bodyPr>
            <a:normAutofit/>
          </a:bodyPr>
          <a:lstStyle/>
          <a:p>
            <a:r>
              <a:rPr lang="en-US" sz="4000" dirty="0"/>
              <a:t>Approaches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3793" y="1343086"/>
                <a:ext cx="6586045" cy="5034455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Pointwise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Relevance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is a number—derived from binary or graded human judgments or implicit user feedback (e.g., CTR). Typically, a regression or classification model is trained to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Pairwise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Pairwise preference between documents for a query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600" dirty="0"/>
                  <a:t> w.r.t.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1600" dirty="0"/>
                  <a:t>) as label. Reduces to binary classification to predict more relevant document.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Listwise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Directly optimize for rank-based metric, such as NDCG—difficult because these metrics are often not differentiable w.r.t. model parameters.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3793" y="1343086"/>
                <a:ext cx="6586045" cy="5034455"/>
              </a:xfrm>
              <a:blipFill>
                <a:blip r:embed="rId2"/>
                <a:stretch>
                  <a:fillRect l="-1019" t="-10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C5FAC-C615-4713-9BA2-E60DEEFC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1" y="3108825"/>
            <a:ext cx="3856037" cy="2906110"/>
          </a:xfrm>
        </p:spPr>
        <p:txBody>
          <a:bodyPr>
            <a:normAutofit/>
          </a:bodyPr>
          <a:lstStyle/>
          <a:p>
            <a:r>
              <a:rPr lang="en-GB" sz="2400" dirty="0"/>
              <a:t>Liu [2009] categorizes different LTR approaches based on training objectives: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C8B68-A77C-43E6-9AA2-61B38FA30407}"/>
              </a:ext>
            </a:extLst>
          </p:cNvPr>
          <p:cNvSpPr/>
          <p:nvPr/>
        </p:nvSpPr>
        <p:spPr>
          <a:xfrm>
            <a:off x="482162" y="6567542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3"/>
              </a:rPr>
              <a:t>Learning to rank for information retrieval</a:t>
            </a:r>
            <a:r>
              <a:rPr lang="en-GB" sz="1200" dirty="0"/>
              <a:t>. Foundation and Trends in Information Retrieval, 2009.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5628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611820"/>
                <a:ext cx="3856037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Regression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value</a:t>
                </a:r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square loss</a:t>
                </a:r>
                <a:r>
                  <a:rPr lang="en-GB" dirty="0"/>
                  <a:t> for binary or categorical labels, 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is the one-hot representation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Fuhr</a:t>
                </a:r>
                <a:r>
                  <a:rPr lang="en-GB" sz="1200" dirty="0"/>
                  <a:t>, 1989]</a:t>
                </a:r>
                <a:r>
                  <a:rPr lang="en-GB" dirty="0"/>
                  <a:t> or the actual value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Cossock</a:t>
                </a:r>
                <a:r>
                  <a:rPr lang="en-GB" sz="1200" dirty="0"/>
                  <a:t> and Zhang, 2006]</a:t>
                </a:r>
                <a:r>
                  <a:rPr lang="en-GB" dirty="0"/>
                  <a:t> of the label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611820"/>
                <a:ext cx="3856037" cy="3179379"/>
              </a:xfrm>
              <a:blipFill>
                <a:blip r:embed="rId2"/>
                <a:stretch>
                  <a:fillRect l="-1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05D0835-5757-4618-8CD8-ACE04C1C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289" y="3956975"/>
            <a:ext cx="2660867" cy="353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B7917-6158-4CAD-A4A0-B83DE3F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8" r="74952" b="9640"/>
          <a:stretch/>
        </p:blipFill>
        <p:spPr>
          <a:xfrm>
            <a:off x="9090860" y="1970687"/>
            <a:ext cx="1167688" cy="382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6" r="37226" b="9640"/>
          <a:stretch/>
        </p:blipFill>
        <p:spPr>
          <a:xfrm>
            <a:off x="6222123" y="1970687"/>
            <a:ext cx="2312275" cy="3820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02A3A0-3F80-4951-A746-114509726875}"/>
              </a:ext>
            </a:extLst>
          </p:cNvPr>
          <p:cNvSpPr/>
          <p:nvPr/>
        </p:nvSpPr>
        <p:spPr>
          <a:xfrm>
            <a:off x="482162" y="6373102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Norbert </a:t>
            </a:r>
            <a:r>
              <a:rPr lang="en-GB" sz="1200" dirty="0" err="1"/>
              <a:t>Fuhr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Optimum polynomial retrieval functions based on the probability ranking principle</a:t>
            </a:r>
            <a:r>
              <a:rPr lang="en-GB" sz="1200" dirty="0"/>
              <a:t>. ACM TOIS, 1989.</a:t>
            </a:r>
          </a:p>
          <a:p>
            <a:pPr lvl="0" algn="ctr" defTabSz="914400">
              <a:defRPr/>
            </a:pPr>
            <a:r>
              <a:rPr lang="en-GB" sz="1200" dirty="0"/>
              <a:t>David </a:t>
            </a:r>
            <a:r>
              <a:rPr lang="en-GB" sz="1200" dirty="0" err="1"/>
              <a:t>Cossock</a:t>
            </a:r>
            <a:r>
              <a:rPr lang="en-GB" sz="1200" dirty="0"/>
              <a:t> and Tong Zhang. </a:t>
            </a:r>
            <a:r>
              <a:rPr lang="en-GB" sz="1200" dirty="0">
                <a:hlinkClick r:id="rId6"/>
              </a:rPr>
              <a:t>Subset ranking using regression</a:t>
            </a:r>
            <a:r>
              <a:rPr lang="en-GB" sz="1200" dirty="0"/>
              <a:t>. In COLT,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10457794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10457793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6490138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7682766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CEDF5-BC57-4089-A56E-B83757979446}"/>
              </a:ext>
            </a:extLst>
          </p:cNvPr>
          <p:cNvSpPr txBox="1"/>
          <p:nvPr/>
        </p:nvSpPr>
        <p:spPr>
          <a:xfrm>
            <a:off x="9333117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752E7-D28F-4C4D-BB36-0E2840D1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4" r="37226" b="44657"/>
          <a:stretch/>
        </p:blipFill>
        <p:spPr>
          <a:xfrm>
            <a:off x="9155018" y="1970687"/>
            <a:ext cx="1078774" cy="2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4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Classification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</a:t>
                </a:r>
                <a:r>
                  <a:rPr lang="en-GB" i="1" u="sng" dirty="0"/>
                  <a:t>class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cross-entropy with softmax</a:t>
                </a:r>
                <a:r>
                  <a:rPr lang="en-GB" dirty="0"/>
                  <a:t> </a:t>
                </a:r>
                <a:r>
                  <a:rPr lang="it-IT" dirty="0"/>
                  <a:t>over categorical labels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dirty="0"/>
                  <a:t> [Li et al., 2008],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is the model’s score for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6" r="37226" b="9640"/>
          <a:stretch/>
        </p:blipFill>
        <p:spPr>
          <a:xfrm>
            <a:off x="6222123" y="1970687"/>
            <a:ext cx="2312275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8949553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8949552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6490138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7682766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7DC6D-34EC-4527-A8EB-4752CA94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00" y="4001740"/>
            <a:ext cx="4423601" cy="61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Ping Li, </a:t>
            </a:r>
            <a:r>
              <a:rPr lang="en-GB" sz="1200" dirty="0" err="1"/>
              <a:t>Qiang</a:t>
            </a:r>
            <a:r>
              <a:rPr lang="en-GB" sz="1200" dirty="0"/>
              <a:t> Wu, and Christopher J Burges. </a:t>
            </a:r>
            <a:r>
              <a:rPr lang="en-GB" sz="1200" dirty="0">
                <a:hlinkClick r:id="rId5"/>
              </a:rPr>
              <a:t>Mcrank: Learning to rank using multiple classification and gradient boosting</a:t>
            </a:r>
            <a:r>
              <a:rPr lang="en-GB" sz="1200" dirty="0"/>
              <a:t>. In NIPS,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974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02631" cy="15041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Most information retrieval (IR) systems present a ranked list of retrieved artifacts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D5990-F0F3-4132-A06A-5690AFAFB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85" y="2859306"/>
            <a:ext cx="6540190" cy="255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1A361A-34E1-467E-A3D4-919D110A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026" y="1191637"/>
            <a:ext cx="4752595" cy="581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632FE0-03EF-4C54-A2EE-E6359B2AC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008"/>
          <a:stretch/>
        </p:blipFill>
        <p:spPr>
          <a:xfrm>
            <a:off x="149495" y="5308498"/>
            <a:ext cx="4578622" cy="179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FFA2-5966-4FD5-9206-AD14BB35C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40" y="3728667"/>
            <a:ext cx="7772711" cy="135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476A02-5350-4C01-BE87-1567EDA49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8" y="5478196"/>
            <a:ext cx="7070412" cy="162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135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D60F-CBBA-47A0-82B5-1D618753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908771" cy="1639884"/>
          </a:xfrm>
        </p:spPr>
        <p:txBody>
          <a:bodyPr>
            <a:normAutofit/>
          </a:bodyPr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6869" y="1950396"/>
                <a:ext cx="5475890" cy="37094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600" dirty="0"/>
                  <a:t>Pairwise loss generally has the following form </a:t>
                </a:r>
                <a:r>
                  <a:rPr lang="en-GB" sz="1200" dirty="0"/>
                  <a:t>[Chen et al., 2009]</a:t>
                </a:r>
                <a:r>
                  <a:rPr lang="en-GB" sz="1600" dirty="0"/>
                  <a:t>,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GB" sz="1600" dirty="0"/>
                  <a:t>where,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sz="1600" dirty="0"/>
                  <a:t> </a:t>
                </a:r>
                <a:r>
                  <a:rPr lang="en-GB" sz="1600" dirty="0"/>
                  <a:t>can be,</a:t>
                </a:r>
              </a:p>
              <a:p>
                <a:r>
                  <a:rPr lang="en-GB" sz="1600" dirty="0"/>
                  <a:t>Hinge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Herbrich</a:t>
                </a:r>
                <a:r>
                  <a:rPr lang="en-GB" sz="1200" dirty="0"/>
                  <a:t> et al., 2000]</a:t>
                </a:r>
                <a:endParaRPr lang="en-GB" sz="1600" dirty="0"/>
              </a:p>
              <a:p>
                <a:r>
                  <a:rPr lang="en-GB" sz="1600" dirty="0"/>
                  <a:t>Exponential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[Freund et al., 2003]</a:t>
                </a:r>
                <a:endParaRPr lang="en-GB" sz="1600" dirty="0"/>
              </a:p>
              <a:p>
                <a:r>
                  <a:rPr lang="en-GB" sz="1600" dirty="0"/>
                  <a:t>Logistic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[Burges et al., 2005]</a:t>
                </a:r>
                <a:endParaRPr lang="en-GB" sz="1600" dirty="0"/>
              </a:p>
              <a:p>
                <a:r>
                  <a:rPr lang="en-GB" sz="1600" dirty="0"/>
                  <a:t>Others…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6869" y="1950396"/>
                <a:ext cx="5475890" cy="3709425"/>
              </a:xfrm>
              <a:blipFill>
                <a:blip r:embed="rId2"/>
                <a:stretch>
                  <a:fillRect l="-668" t="-13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3000"/>
                  </a:spcBef>
                </a:pPr>
                <a:r>
                  <a:rPr lang="en-GB" dirty="0"/>
                  <a:t>Pairwise loss minimizes the average number of inversions in ranking—i.e.,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w.r.t.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is ranked higher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predict the more relevant document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Feature vectors: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Model scores: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  <a:blipFill>
                <a:blip r:embed="rId3"/>
                <a:stretch>
                  <a:fillRect l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9F9902F-7D58-4FC5-A644-F0428887B0D4}"/>
              </a:ext>
            </a:extLst>
          </p:cNvPr>
          <p:cNvSpPr/>
          <p:nvPr/>
        </p:nvSpPr>
        <p:spPr>
          <a:xfrm>
            <a:off x="482162" y="6005239"/>
            <a:ext cx="11227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Wei Chen, Tie-Yan Liu, </a:t>
            </a:r>
            <a:r>
              <a:rPr lang="en-GB" sz="1200" dirty="0" err="1"/>
              <a:t>Yanyan</a:t>
            </a:r>
            <a:r>
              <a:rPr lang="en-GB" sz="1200" dirty="0"/>
              <a:t> Lan, </a:t>
            </a:r>
            <a:r>
              <a:rPr lang="en-GB" sz="1200" dirty="0" err="1"/>
              <a:t>Zhi</a:t>
            </a:r>
            <a:r>
              <a:rPr lang="en-GB" sz="1200" dirty="0"/>
              <a:t>-Ming Ma, and Hang Li. </a:t>
            </a:r>
            <a:r>
              <a:rPr lang="en-GB" sz="1200" dirty="0">
                <a:hlinkClick r:id="rId4"/>
              </a:rPr>
              <a:t>Ranking measures and loss functions in learning to rank</a:t>
            </a:r>
            <a:r>
              <a:rPr lang="en-GB" sz="1200" dirty="0"/>
              <a:t>. In NIPS, 2009.</a:t>
            </a:r>
          </a:p>
          <a:p>
            <a:pPr lvl="0" algn="ctr" defTabSz="914400">
              <a:defRPr/>
            </a:pPr>
            <a:r>
              <a:rPr lang="en-GB" sz="1200" dirty="0"/>
              <a:t>Ralf </a:t>
            </a:r>
            <a:r>
              <a:rPr lang="en-GB" sz="1200" dirty="0" err="1"/>
              <a:t>Herbrich</a:t>
            </a:r>
            <a:r>
              <a:rPr lang="en-GB" sz="1200" dirty="0"/>
              <a:t>, Thore Graepel, and Klaus </a:t>
            </a:r>
            <a:r>
              <a:rPr lang="en-GB" sz="1200" dirty="0" err="1"/>
              <a:t>Obermayer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Large margin rank boundaries for ordinal regression</a:t>
            </a:r>
            <a:r>
              <a:rPr lang="en-GB" sz="1200" dirty="0"/>
              <a:t>. 2000.</a:t>
            </a:r>
          </a:p>
          <a:p>
            <a:pPr lvl="0" algn="ctr" defTabSz="914400">
              <a:defRPr/>
            </a:pPr>
            <a:r>
              <a:rPr lang="en-GB" sz="1200" dirty="0" err="1"/>
              <a:t>Yoav</a:t>
            </a:r>
            <a:r>
              <a:rPr lang="en-GB" sz="1200" dirty="0"/>
              <a:t> Freund, Raj </a:t>
            </a:r>
            <a:r>
              <a:rPr lang="en-GB" sz="1200" dirty="0" err="1"/>
              <a:t>Iyer</a:t>
            </a:r>
            <a:r>
              <a:rPr lang="en-GB" sz="1200" dirty="0"/>
              <a:t>, Robert E Schapire, and Yoram Singer. </a:t>
            </a:r>
            <a:r>
              <a:rPr lang="en-GB" sz="1200" dirty="0">
                <a:hlinkClick r:id="rId6"/>
              </a:rPr>
              <a:t>An efficient boosting algorithm for combining preferences</a:t>
            </a:r>
            <a:r>
              <a:rPr lang="en-GB" sz="1200" dirty="0"/>
              <a:t>. In JMLR, 2003.</a:t>
            </a:r>
          </a:p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7"/>
              </a:rPr>
              <a:t>Learning to rank using gradient descent</a:t>
            </a:r>
            <a:r>
              <a:rPr lang="en-GB" sz="1200" dirty="0"/>
              <a:t>. In ICML, 2005.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B3E2A-3D35-4B9C-992A-D47FE2EB3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939" y="2344084"/>
            <a:ext cx="2515750" cy="5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04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RankNet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Pairwise loss function proposed by Burges et al. </a:t>
                </a:r>
                <a:r>
                  <a:rPr lang="en-GB" sz="1200" dirty="0"/>
                  <a:t>[2005]</a:t>
                </a:r>
                <a:r>
                  <a:rPr lang="en-GB" dirty="0"/>
                  <a:t>—an industry favourite </a:t>
                </a:r>
                <a:r>
                  <a:rPr lang="en-GB" sz="1200" dirty="0"/>
                  <a:t>[Burges, 2015]</a:t>
                </a: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Predicted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</m:sSubSup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GB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Des</a:t>
                </a:r>
                <a:r>
                  <a:rPr lang="en-GB" dirty="0" err="1"/>
                  <a:t>ired</a:t>
                </a:r>
                <a:r>
                  <a:rPr lang="en-GB" dirty="0"/>
                  <a:t>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Computing cross-entropy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𝑅𝑎𝑛𝑘𝑁𝑒𝑡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  <a:blipFill>
                <a:blip r:embed="rId2"/>
                <a:stretch>
                  <a:fillRect l="-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8" r="-648" b="9640"/>
          <a:stretch/>
        </p:blipFill>
        <p:spPr>
          <a:xfrm>
            <a:off x="8635026" y="1970687"/>
            <a:ext cx="2270234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10930756" y="2296239"/>
            <a:ext cx="120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pairwise preference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10930756" y="3557481"/>
            <a:ext cx="115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score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8818182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10010810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367847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4"/>
              </a:rPr>
              <a:t>Learning to rank using gradient descent</a:t>
            </a:r>
            <a:r>
              <a:rPr lang="en-GB" sz="1200" dirty="0"/>
              <a:t>. In ICML, 2005.</a:t>
            </a:r>
          </a:p>
          <a:p>
            <a:pPr lvl="0" algn="ctr" defTabSz="9144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Chris Burges. </a:t>
            </a:r>
            <a:r>
              <a:rPr lang="en-GB" sz="1200" kern="0" dirty="0" err="1">
                <a:solidFill>
                  <a:prstClr val="black"/>
                </a:solidFill>
              </a:rPr>
              <a:t>RankNet</a:t>
            </a:r>
            <a:r>
              <a:rPr lang="en-GB" sz="1200" kern="0" dirty="0">
                <a:solidFill>
                  <a:prstClr val="black"/>
                </a:solidFill>
              </a:rPr>
              <a:t>: A ranking retrospective. </a:t>
            </a:r>
            <a:r>
              <a:rPr lang="en-GB" sz="1200" kern="0" dirty="0">
                <a:solidFill>
                  <a:prstClr val="black"/>
                </a:solidFill>
                <a:hlinkClick r:id="rId5"/>
              </a:rPr>
              <a:t>https://www.microsoft.com/en-us/research/blog/ranknet-a-ranking-retrospective/</a:t>
            </a:r>
            <a:r>
              <a:rPr lang="en-GB" sz="1200" kern="0" dirty="0">
                <a:solidFill>
                  <a:prstClr val="black"/>
                </a:solidFill>
              </a:rPr>
              <a:t>. 2015.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4815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52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generalized cross-entropy loss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462308"/>
                <a:ext cx="9905999" cy="4078014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An alternative loss function assumes a single relevant document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/>
                  <a:t> and compares it against the full collection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GB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Predicted probabilities: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000" dirty="0"/>
                  <a:t>The cross-entropy loss is then given by,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𝐶𝐸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sz="2000" b="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Computing the softmax over the full collection is prohibitively expensive—LTR models typically consider few negative candidates </a:t>
                </a:r>
                <a:r>
                  <a:rPr lang="en-GB" sz="1600" dirty="0"/>
                  <a:t>[Huang et al., 2013, Shen et al., 2014, Mitra et al., 2017]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462308"/>
                <a:ext cx="9905999" cy="4078014"/>
              </a:xfrm>
              <a:blipFill>
                <a:blip r:embed="rId2"/>
                <a:stretch>
                  <a:fillRect l="-615" t="-14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191157" y="6178662"/>
            <a:ext cx="11809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Po-Sen Huang, Xiaodong He, Jianfeng Gao, Li Deng, Alex </a:t>
            </a:r>
            <a:r>
              <a:rPr lang="en-GB" sz="1200" dirty="0" err="1"/>
              <a:t>Acero</a:t>
            </a:r>
            <a:r>
              <a:rPr lang="en-GB" sz="1200" dirty="0"/>
              <a:t>, and Larry Heck. </a:t>
            </a:r>
            <a:r>
              <a:rPr lang="en-GB" sz="1200" dirty="0">
                <a:hlinkClick r:id="rId3"/>
              </a:rPr>
              <a:t>Learning deep structured semantic models for web search using clickthrough data</a:t>
            </a:r>
            <a:r>
              <a:rPr lang="en-GB" sz="1200" dirty="0"/>
              <a:t>. In CIKM, 2013.</a:t>
            </a:r>
          </a:p>
          <a:p>
            <a:pPr lvl="0" algn="ctr" defTabSz="914400">
              <a:defRPr/>
            </a:pPr>
            <a:r>
              <a:rPr lang="en-GB" sz="1200" dirty="0"/>
              <a:t>Yelong Shen, Xiaodong He, Jianfeng Gao, Li Deng, and </a:t>
            </a:r>
            <a:r>
              <a:rPr lang="en-GB" sz="1200" dirty="0" err="1"/>
              <a:t>Gregoire</a:t>
            </a:r>
            <a:r>
              <a:rPr lang="en-GB" sz="1200" dirty="0"/>
              <a:t> </a:t>
            </a:r>
            <a:r>
              <a:rPr lang="en-GB" sz="1200" dirty="0" err="1"/>
              <a:t>Mesnil</a:t>
            </a:r>
            <a:r>
              <a:rPr lang="en-GB" sz="1200" dirty="0"/>
              <a:t>. </a:t>
            </a:r>
            <a:r>
              <a:rPr lang="en-GB" sz="1200" dirty="0">
                <a:hlinkClick r:id="rId4"/>
              </a:rPr>
              <a:t>A latent semantic model with convolutional-pooling structure for information retrieval</a:t>
            </a:r>
            <a:r>
              <a:rPr lang="en-GB" sz="1200" dirty="0"/>
              <a:t>. In CIKM, 2014.</a:t>
            </a:r>
          </a:p>
          <a:p>
            <a:pPr lvl="0" algn="ctr" defTabSz="914400">
              <a:defRPr/>
            </a:pPr>
            <a:r>
              <a:rPr lang="en-GB" sz="1200" dirty="0"/>
              <a:t>Bhaskar Mitra, Fernando Diaz, and Nick Craswell. </a:t>
            </a:r>
            <a:r>
              <a:rPr lang="en-GB" sz="1200" dirty="0">
                <a:hlinkClick r:id="rId5"/>
              </a:rPr>
              <a:t>Learning to match using local and distributed representations of text for web search</a:t>
            </a:r>
            <a:r>
              <a:rPr lang="en-GB" sz="1200" dirty="0"/>
              <a:t>. In WWW, 2017.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3373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0F0E35-5541-468A-90DA-7A94364C0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585544"/>
            <a:ext cx="4723362" cy="342637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</a:pPr>
            <a:r>
              <a:rPr lang="en-GB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Blue</a:t>
            </a:r>
            <a:r>
              <a:rPr lang="en-GB" sz="2000" dirty="0"/>
              <a:t>: relevant            </a:t>
            </a:r>
            <a:r>
              <a:rPr lang="en-GB" sz="2000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Gray</a:t>
            </a:r>
            <a:r>
              <a:rPr lang="en-GB" sz="2000" dirty="0"/>
              <a:t>: non-relevant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NDCG and ERR higher for left but pairwise errors less for right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Due to strong position-based discounting in IR measures, errors at higher ranks are much more problematic than at lower ranks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But </a:t>
            </a:r>
            <a:r>
              <a:rPr lang="en-GB" sz="2000" dirty="0" err="1"/>
              <a:t>listwise</a:t>
            </a:r>
            <a:r>
              <a:rPr lang="en-GB" sz="2000" dirty="0"/>
              <a:t> metrics are non-continuous and non-differentiable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FC3709-0BF1-41B7-AB56-61D66E5EABAD}"/>
              </a:ext>
            </a:extLst>
          </p:cNvPr>
          <p:cNvSpPr txBox="1">
            <a:spLocks/>
          </p:cNvSpPr>
          <p:nvPr/>
        </p:nvSpPr>
        <p:spPr>
          <a:xfrm>
            <a:off x="1146705" y="609601"/>
            <a:ext cx="3856037" cy="1639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B84C2B-0BC1-4FF1-A62C-2B60DFF3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6" y="2040418"/>
            <a:ext cx="3445162" cy="3541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901852-3F75-443A-9FA3-BC6AFE144924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Burges. </a:t>
            </a:r>
            <a:r>
              <a:rPr lang="en-GB" sz="1200" dirty="0">
                <a:hlinkClick r:id="rId3"/>
              </a:rPr>
              <a:t>From </a:t>
            </a:r>
            <a:r>
              <a:rPr lang="en-GB" sz="1200" dirty="0" err="1">
                <a:hlinkClick r:id="rId3"/>
              </a:rPr>
              <a:t>ranknet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lambdarank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lambdamart</a:t>
            </a:r>
            <a:r>
              <a:rPr lang="en-GB" sz="1200" dirty="0">
                <a:hlinkClick r:id="rId3"/>
              </a:rPr>
              <a:t>: An overview</a:t>
            </a:r>
            <a:r>
              <a:rPr lang="en-GB" sz="1200" dirty="0"/>
              <a:t>. Learning, 2010.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A3A36-6960-40DD-AEE6-A2A7F8804029}"/>
              </a:ext>
            </a:extLst>
          </p:cNvPr>
          <p:cNvSpPr/>
          <p:nvPr/>
        </p:nvSpPr>
        <p:spPr>
          <a:xfrm>
            <a:off x="8765123" y="5673363"/>
            <a:ext cx="14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[Burges, 2010]</a:t>
            </a:r>
          </a:p>
        </p:txBody>
      </p:sp>
    </p:spTree>
    <p:extLst>
      <p:ext uri="{BB962C8B-B14F-4D97-AF65-F5344CB8AC3E}">
        <p14:creationId xmlns:p14="http://schemas.microsoft.com/office/powerpoint/2010/main" val="1659797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F44D5-668E-4E9F-A3D8-F7A1B42C1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2611820"/>
            <a:ext cx="4686537" cy="352622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800" dirty="0"/>
              <a:t>Burges et al. [2006] make two observations: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To train a model we don’t need the costs themselves, only the gradients (of the costs w.r.t model scores)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It is desired that the gradient be bigger for pairs of documents that produces a bigger impact in NDCG by swapping positions</a:t>
            </a: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46519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Burges, Robert </a:t>
            </a:r>
            <a:r>
              <a:rPr lang="en-GB" sz="1200" dirty="0" err="1"/>
              <a:t>Ragno</a:t>
            </a:r>
            <a:r>
              <a:rPr lang="en-GB" sz="1200" dirty="0"/>
              <a:t>, and Quoc Viet Le. </a:t>
            </a:r>
            <a:r>
              <a:rPr lang="en-GB" sz="1200" dirty="0">
                <a:hlinkClick r:id="rId2"/>
              </a:rPr>
              <a:t>Learning to rank with </a:t>
            </a:r>
            <a:r>
              <a:rPr lang="en-GB" sz="1200" dirty="0" err="1">
                <a:hlinkClick r:id="rId2"/>
              </a:rPr>
              <a:t>nonsmooth</a:t>
            </a:r>
            <a:r>
              <a:rPr lang="en-GB" sz="1200" dirty="0">
                <a:hlinkClick r:id="rId2"/>
              </a:rPr>
              <a:t> cost functions</a:t>
            </a:r>
            <a:r>
              <a:rPr lang="en-GB" sz="1200" dirty="0"/>
              <a:t>. In NIPS,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6591063" y="2611820"/>
            <a:ext cx="4686537" cy="352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LambdaRank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Multiply actual gradients with the change in NDCG by swapping the rank positions of the two documents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B1561-2704-44B1-9B33-C2031C71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07" y="4547860"/>
            <a:ext cx="3909848" cy="4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3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/>
                  <a:t>According to the 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 model [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, 2005], given four items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 the probability of observing a particular rank-order, say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, is given by:</a:t>
                </a:r>
              </a:p>
              <a:p>
                <a:pPr>
                  <a:spcBef>
                    <a:spcPts val="1200"/>
                  </a:spcBef>
                </a:pPr>
                <a:endParaRPr lang="en-US" sz="1800" b="0" dirty="0"/>
              </a:p>
              <a:p>
                <a:pPr>
                  <a:spcBef>
                    <a:spcPts val="1200"/>
                  </a:spcBef>
                </a:pPr>
                <a:endParaRPr lang="en-US" sz="1800" dirty="0"/>
              </a:p>
              <a:p>
                <a:pPr>
                  <a:spcBef>
                    <a:spcPts val="1200"/>
                  </a:spcBef>
                </a:pPr>
                <a:r>
                  <a:rPr lang="en-GB" sz="1800" dirty="0"/>
                  <a:t>where,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/>
                  <a:t> is a particular permutation and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800" dirty="0"/>
                  <a:t> is a transformation (e.g., linear, exponential, or sigmoid) over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dirty="0"/>
                  <a:t> corresponding to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  <a:blipFill>
                <a:blip r:embed="rId2"/>
                <a:stretch>
                  <a:fillRect l="-1040" t="-1554" r="-9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173401"/>
            <a:ext cx="1122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R Duncan </a:t>
            </a:r>
            <a:r>
              <a:rPr lang="en-GB" sz="1200" dirty="0" err="1"/>
              <a:t>Luce</a:t>
            </a:r>
            <a:r>
              <a:rPr lang="en-GB" sz="1200" dirty="0"/>
              <a:t>. </a:t>
            </a:r>
            <a:r>
              <a:rPr lang="en-GB" sz="1200" dirty="0">
                <a:hlinkClick r:id="rId3"/>
              </a:rPr>
              <a:t>Individual choice </a:t>
            </a:r>
            <a:r>
              <a:rPr lang="en-GB" sz="1200" dirty="0" err="1">
                <a:hlinkClick r:id="rId3"/>
              </a:rPr>
              <a:t>behavior</a:t>
            </a:r>
            <a:r>
              <a:rPr lang="en-GB" sz="1200" dirty="0"/>
              <a:t>. 1959.</a:t>
            </a:r>
          </a:p>
          <a:p>
            <a:pPr lvl="0" algn="ctr" defTabSz="914400">
              <a:defRPr/>
            </a:pPr>
            <a:r>
              <a:rPr lang="en-GB" sz="1200" dirty="0" err="1"/>
              <a:t>Zhe</a:t>
            </a:r>
            <a:r>
              <a:rPr lang="en-GB" sz="1200" dirty="0"/>
              <a:t> Cao, Tao Qin, Tie-Yan Liu, Ming-Feng Tsai, and Hang Li. </a:t>
            </a:r>
            <a:r>
              <a:rPr lang="en-GB" sz="1200" dirty="0">
                <a:hlinkClick r:id="rId4"/>
              </a:rPr>
              <a:t>Learning to rank: from pairwise approach to </a:t>
            </a:r>
            <a:r>
              <a:rPr lang="en-GB" sz="1200" dirty="0" err="1">
                <a:hlinkClick r:id="rId4"/>
              </a:rPr>
              <a:t>listwise</a:t>
            </a:r>
            <a:r>
              <a:rPr lang="en-GB" sz="1200" dirty="0">
                <a:hlinkClick r:id="rId4"/>
              </a:rPr>
              <a:t> approach</a:t>
            </a:r>
            <a:r>
              <a:rPr lang="en-GB" sz="1200" dirty="0"/>
              <a:t>. In ICML, 2007.</a:t>
            </a:r>
          </a:p>
          <a:p>
            <a:pPr lvl="0" algn="ctr" defTabSz="914400">
              <a:defRPr/>
            </a:pPr>
            <a:r>
              <a:rPr lang="en-GB" sz="1200" dirty="0"/>
              <a:t>Fen Xia, Tie-Yan Liu, </a:t>
            </a:r>
            <a:r>
              <a:rPr lang="en-GB" sz="1200" dirty="0" err="1"/>
              <a:t>Jue</a:t>
            </a:r>
            <a:r>
              <a:rPr lang="en-GB" sz="1200" dirty="0"/>
              <a:t> Wang, </a:t>
            </a:r>
            <a:r>
              <a:rPr lang="en-GB" sz="1200" dirty="0" err="1"/>
              <a:t>Wensheng</a:t>
            </a:r>
            <a:r>
              <a:rPr lang="en-GB" sz="1200" dirty="0"/>
              <a:t> Zhang, and Hang Li. </a:t>
            </a:r>
            <a:r>
              <a:rPr lang="en-GB" sz="1200" dirty="0">
                <a:hlinkClick r:id="rId5"/>
              </a:rPr>
              <a:t>Listwise approach to learning to rank: theory and algorithm</a:t>
            </a:r>
            <a:r>
              <a:rPr lang="en-GB" sz="1200" dirty="0"/>
              <a:t>. In ICML,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ListNet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Cao et al. [2007] propose to compute the probability distribution over all possible permutations based on model score and ground-truth labels. The loss is then given by the K-L divergence between these two distributions.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This is computationally very costly, computing permutations of only the top-K items makes it slightly less prohibitive.</a:t>
            </a:r>
          </a:p>
          <a:p>
            <a:pPr>
              <a:spcBef>
                <a:spcPts val="3000"/>
              </a:spcBef>
            </a:pPr>
            <a:r>
              <a:rPr lang="en-GB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ListMLE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Xia et al. [2008] propose to compute the probability of the ideal permutation based on the ground truth. However, with categorical labels more than one permutation is possible.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12EA3-926E-40A0-8367-881E6F45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01" y="3892341"/>
            <a:ext cx="5777942" cy="4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14525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 err="1"/>
              <a:t>Mingrui</a:t>
            </a:r>
            <a:r>
              <a:rPr lang="en-GB" sz="1200" dirty="0"/>
              <a:t> Wu, Yi Chang, Zhaohui Zheng, and </a:t>
            </a:r>
            <a:r>
              <a:rPr lang="en-GB" sz="1200" dirty="0" err="1"/>
              <a:t>Hongyuan</a:t>
            </a:r>
            <a:r>
              <a:rPr lang="en-GB" sz="1200" dirty="0"/>
              <a:t> </a:t>
            </a:r>
            <a:r>
              <a:rPr lang="en-GB" sz="1200" dirty="0" err="1"/>
              <a:t>Zha</a:t>
            </a:r>
            <a:r>
              <a:rPr lang="en-GB" sz="1200" dirty="0"/>
              <a:t>. </a:t>
            </a:r>
            <a:r>
              <a:rPr lang="en-GB" sz="1200" dirty="0">
                <a:hlinkClick r:id="rId2"/>
              </a:rPr>
              <a:t>Smoothing DCG for learning to rank: A novel approach using smoothed hinge functions</a:t>
            </a:r>
            <a:r>
              <a:rPr lang="en-GB" sz="1200" dirty="0"/>
              <a:t>. In CIKM, 2009.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Smooth DCG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Wu et al. [2009] compute a “smooth” rank of documents as a function of their scores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This “smooth” rank can be plugged into a ranking metric, such as MRR or DCG, to produce a smooth ranking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AB77B-8563-4F10-8A46-0E5FDEEF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06" y="2948120"/>
            <a:ext cx="2922891" cy="7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CDF58-0E17-4601-9778-BBA8DE629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45" y="3889754"/>
            <a:ext cx="2291503" cy="6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40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648537-2B50-4D18-A61E-AED71252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4703522"/>
            <a:ext cx="9906000" cy="1008345"/>
          </a:xfrm>
        </p:spPr>
        <p:txBody>
          <a:bodyPr>
            <a:normAutofit/>
          </a:bodyPr>
          <a:lstStyle/>
          <a:p>
            <a:r>
              <a:rPr lang="en-US" sz="4400" dirty="0"/>
              <a:t>Questions?</a:t>
            </a:r>
            <a:endParaRPr lang="en-GB" sz="4400" dirty="0"/>
          </a:p>
        </p:txBody>
      </p:sp>
      <p:pic>
        <p:nvPicPr>
          <p:cNvPr id="2052" name="Picture 4" descr="Image result for questions xkcd">
            <a:extLst>
              <a:ext uri="{FF2B5EF4-FFF2-40B4-BE49-F238E27FC236}">
                <a16:creationId xmlns:a16="http://schemas.microsoft.com/office/drawing/2014/main" id="{4CB5217A-1DDA-4DBD-97A1-BC0D030E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389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AC1D2C-7F6E-4837-A93F-5058C6EEE0A9}"/>
              </a:ext>
            </a:extLst>
          </p:cNvPr>
          <p:cNvGrpSpPr/>
          <p:nvPr/>
        </p:nvGrpSpPr>
        <p:grpSpPr>
          <a:xfrm>
            <a:off x="4502600" y="5943393"/>
            <a:ext cx="8461032" cy="847967"/>
            <a:chOff x="1865484" y="2683779"/>
            <a:chExt cx="8461032" cy="847967"/>
          </a:xfrm>
        </p:grpSpPr>
        <p:pic>
          <p:nvPicPr>
            <p:cNvPr id="6" name="Picture 5" descr="File:&lt;strong&gt;Twitter&lt;/strong&gt; bird logo 2012.svg - Wikipedia, the free encyclopedia">
              <a:extLst>
                <a:ext uri="{FF2B5EF4-FFF2-40B4-BE49-F238E27FC236}">
                  <a16:creationId xmlns:a16="http://schemas.microsoft.com/office/drawing/2014/main" id="{FB952399-8051-46E3-83B7-719008FA3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627" y="2947078"/>
              <a:ext cx="395311" cy="321366"/>
            </a:xfrm>
            <a:prstGeom prst="rect">
              <a:avLst/>
            </a:prstGeom>
          </p:spPr>
        </p:pic>
        <p:pic>
          <p:nvPicPr>
            <p:cNvPr id="7" name="Picture 6" descr="File:&lt;strong&gt;Microsoft&lt;/strong&gt; &lt;strong&gt;Outlook&lt;/strong&gt; 2013 logo.svg - Wikipedia, the free ...">
              <a:extLst>
                <a:ext uri="{FF2B5EF4-FFF2-40B4-BE49-F238E27FC236}">
                  <a16:creationId xmlns:a16="http://schemas.microsoft.com/office/drawing/2014/main" id="{9165430A-360F-4606-A9E7-FFFD1E6E2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594" y="2923478"/>
              <a:ext cx="375406" cy="368567"/>
            </a:xfrm>
            <a:prstGeom prst="rect">
              <a:avLst/>
            </a:prstGeom>
          </p:spPr>
        </p:pic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C685D87B-525D-48D8-94D7-B4A77BF6CCCC}"/>
                </a:ext>
              </a:extLst>
            </p:cNvPr>
            <p:cNvSpPr txBox="1">
              <a:spLocks/>
            </p:cNvSpPr>
            <p:nvPr/>
          </p:nvSpPr>
          <p:spPr>
            <a:xfrm>
              <a:off x="1865484" y="2683779"/>
              <a:ext cx="8461032" cy="8479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400" dirty="0"/>
                <a:t>@</a:t>
              </a:r>
              <a:r>
                <a:rPr lang="en-US" sz="2400" dirty="0" err="1"/>
                <a:t>UnderdogGeek</a:t>
              </a:r>
              <a:r>
                <a:rPr lang="en-US" sz="2400" dirty="0"/>
                <a:t>             bmitra@microsoft.com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11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56212" cy="1600200"/>
          </a:xfrm>
        </p:spPr>
        <p:txBody>
          <a:bodyPr>
            <a:normAutofit/>
          </a:bodyPr>
          <a:lstStyle/>
          <a:p>
            <a:r>
              <a:rPr lang="en-US" sz="4000" dirty="0"/>
              <a:t>Learning to Rank (LTR)</a:t>
            </a:r>
            <a:endParaRPr lang="en-GB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61FB23-4811-41C2-82A6-1BD8EAA61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0312" y="3435247"/>
            <a:ext cx="4955688" cy="243017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dirty="0"/>
              <a:t>”... the task to automatically construct a ranking model using training data, such that the model can sort new objects according to their degrees of relevance, preference, or importance.”</a:t>
            </a:r>
          </a:p>
          <a:p>
            <a:pPr algn="r">
              <a:lnSpc>
                <a:spcPct val="120000"/>
              </a:lnSpc>
            </a:pPr>
            <a:r>
              <a:rPr lang="en-GB" sz="3200" dirty="0"/>
              <a:t>- Liu [2009]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2F2EB-17BC-4D28-90EA-D738C37BA56F}"/>
              </a:ext>
            </a:extLst>
          </p:cNvPr>
          <p:cNvSpPr/>
          <p:nvPr/>
        </p:nvSpPr>
        <p:spPr>
          <a:xfrm>
            <a:off x="482162" y="6354338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2"/>
              </a:rPr>
              <a:t>Learning to rank for information retrieval</a:t>
            </a:r>
            <a:r>
              <a:rPr lang="en-GB" sz="1200" dirty="0"/>
              <a:t>. Foundation and Trends in Information Retrieval, 2009.</a:t>
            </a:r>
          </a:p>
          <a:p>
            <a:pPr lvl="0" algn="ctr">
              <a:defRPr/>
            </a:pPr>
            <a:r>
              <a:rPr lang="en-GB" sz="1200" dirty="0"/>
              <a:t>Image source: </a:t>
            </a:r>
            <a:r>
              <a:rPr lang="en-CA" sz="1200" dirty="0">
                <a:hlinkClick r:id="rId3"/>
              </a:rPr>
              <a:t>https://storage.googleapis.com/pub-tools-public-publication-data/pdf/45530.pdf</a:t>
            </a:r>
            <a:r>
              <a:rPr lang="en-GB" sz="1200" dirty="0"/>
              <a:t>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38952-B0CA-4C6A-88F7-C19ED95E2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31" y="1991737"/>
            <a:ext cx="4449848" cy="30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2095B-61F9-408D-8A6A-6225CB77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24011"/>
            <a:ext cx="5094648" cy="300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close up of a persons hand&#10;&#10;Description automatically generated">
            <a:extLst>
              <a:ext uri="{FF2B5EF4-FFF2-40B4-BE49-F238E27FC236}">
                <a16:creationId xmlns:a16="http://schemas.microsoft.com/office/drawing/2014/main" id="{49343FDC-C0EA-42AD-829A-185F78CA7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1001352" y="1518507"/>
            <a:ext cx="5094648" cy="38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7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831D22-AD57-4EB9-AC77-B429C2F9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965198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quick recap of neural networks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AF2F8-A7A2-4129-9262-F1A98A0D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4570" y="965199"/>
            <a:ext cx="309396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62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048659-0C62-4F51-AB31-2CA82BD7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12" y="609601"/>
            <a:ext cx="4339439" cy="1737275"/>
          </a:xfrm>
        </p:spPr>
        <p:txBody>
          <a:bodyPr>
            <a:normAutofit/>
          </a:bodyPr>
          <a:lstStyle/>
          <a:p>
            <a:r>
              <a:rPr lang="en-US" sz="3600" dirty="0"/>
              <a:t>Vectors, matrices, and tensors</a:t>
            </a:r>
            <a:endParaRPr lang="en-CA" sz="3600" dirty="0"/>
          </a:p>
        </p:txBody>
      </p:sp>
      <p:pic>
        <p:nvPicPr>
          <p:cNvPr id="1026" name="Picture 2" descr="Scalars, Vectors, Matrices and Tensors">
            <a:extLst>
              <a:ext uri="{FF2B5EF4-FFF2-40B4-BE49-F238E27FC236}">
                <a16:creationId xmlns:a16="http://schemas.microsoft.com/office/drawing/2014/main" id="{F7886ED0-C67F-4327-B383-701E7E41B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56" y="952206"/>
            <a:ext cx="5791902" cy="205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BF6CD0-E743-4304-A078-B5C73ABC8CA5}"/>
              </a:ext>
            </a:extLst>
          </p:cNvPr>
          <p:cNvSpPr txBox="1"/>
          <p:nvPr/>
        </p:nvSpPr>
        <p:spPr>
          <a:xfrm>
            <a:off x="2249243" y="6396335"/>
            <a:ext cx="769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3"/>
              </a:rPr>
              <a:t>https://dev.to/mmithrakumar/scalars-vectors-matrices-and-tensors-with-tensorflow-2-0-1f66</a:t>
            </a:r>
            <a:endParaRPr lang="en-CA" sz="1200" dirty="0"/>
          </a:p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4"/>
              </a:rPr>
              <a:t>https://hadrienj.github.io/posts/Deep-Learning-Book-Series-2.1-Scalars-Vectors-Matrices-and-Tensors/</a:t>
            </a:r>
            <a:endParaRPr lang="en-CA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549F1D-E76A-4A4B-BD0A-E1F7F00454F6}"/>
              </a:ext>
            </a:extLst>
          </p:cNvPr>
          <p:cNvGrpSpPr/>
          <p:nvPr/>
        </p:nvGrpSpPr>
        <p:grpSpPr>
          <a:xfrm>
            <a:off x="464223" y="2710658"/>
            <a:ext cx="2743200" cy="1960323"/>
            <a:chOff x="464223" y="2710658"/>
            <a:chExt cx="2743200" cy="1960323"/>
          </a:xfrm>
        </p:grpSpPr>
        <p:pic>
          <p:nvPicPr>
            <p:cNvPr id="1028" name="Picture 4" descr="Transposition of a square matrix">
              <a:extLst>
                <a:ext uri="{FF2B5EF4-FFF2-40B4-BE49-F238E27FC236}">
                  <a16:creationId xmlns:a16="http://schemas.microsoft.com/office/drawing/2014/main" id="{C6D431C0-DAB1-4325-A2B7-4B4C8B467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96" y="2710658"/>
              <a:ext cx="2269053" cy="150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CC234-57AA-4D31-9113-1E9594D66CAA}"/>
                </a:ext>
              </a:extLst>
            </p:cNvPr>
            <p:cNvSpPr txBox="1"/>
            <p:nvPr/>
          </p:nvSpPr>
          <p:spPr>
            <a:xfrm>
              <a:off x="464223" y="4214292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transpose</a:t>
              </a:r>
              <a:endParaRPr lang="en-C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0E064B-55F3-4FC1-A9E8-A167E6A1BB46}"/>
                </a:ext>
              </a:extLst>
            </p:cNvPr>
            <p:cNvSpPr/>
            <p:nvPr/>
          </p:nvSpPr>
          <p:spPr>
            <a:xfrm>
              <a:off x="636309" y="2804474"/>
              <a:ext cx="2479250" cy="186650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CCC909-707D-4083-9EE3-205A6F946E3F}"/>
              </a:ext>
            </a:extLst>
          </p:cNvPr>
          <p:cNvGrpSpPr/>
          <p:nvPr/>
        </p:nvGrpSpPr>
        <p:grpSpPr>
          <a:xfrm>
            <a:off x="3893764" y="2699219"/>
            <a:ext cx="3371961" cy="1971761"/>
            <a:chOff x="3893764" y="2699219"/>
            <a:chExt cx="3371961" cy="1971761"/>
          </a:xfrm>
        </p:grpSpPr>
        <p:pic>
          <p:nvPicPr>
            <p:cNvPr id="1030" name="Picture 6" descr="Addition of two matrices">
              <a:extLst>
                <a:ext uri="{FF2B5EF4-FFF2-40B4-BE49-F238E27FC236}">
                  <a16:creationId xmlns:a16="http://schemas.microsoft.com/office/drawing/2014/main" id="{9BDE064B-483B-40A6-9205-06F2E8A980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694"/>
            <a:stretch/>
          </p:blipFill>
          <p:spPr bwMode="auto">
            <a:xfrm>
              <a:off x="3991951" y="2699219"/>
              <a:ext cx="3175589" cy="132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8D2D02-76B0-408E-A7CE-60FCDA10B341}"/>
                </a:ext>
              </a:extLst>
            </p:cNvPr>
            <p:cNvSpPr txBox="1"/>
            <p:nvPr/>
          </p:nvSpPr>
          <p:spPr>
            <a:xfrm>
              <a:off x="4208146" y="4211115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addition</a:t>
              </a:r>
              <a:endParaRPr lang="en-CA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ECD542-04B1-4D47-862A-77BCEA6E61DA}"/>
                </a:ext>
              </a:extLst>
            </p:cNvPr>
            <p:cNvSpPr/>
            <p:nvPr/>
          </p:nvSpPr>
          <p:spPr>
            <a:xfrm>
              <a:off x="3893764" y="2804473"/>
              <a:ext cx="3371961" cy="186650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B1D138-CD74-4B2D-AD05-F03D81337F54}"/>
              </a:ext>
            </a:extLst>
          </p:cNvPr>
          <p:cNvGrpSpPr/>
          <p:nvPr/>
        </p:nvGrpSpPr>
        <p:grpSpPr>
          <a:xfrm>
            <a:off x="1602557" y="4913911"/>
            <a:ext cx="3978111" cy="1166887"/>
            <a:chOff x="1602557" y="4913911"/>
            <a:chExt cx="3978111" cy="11668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7C02FA-A385-48DE-B622-B17EA289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6563" y="4955101"/>
              <a:ext cx="3829889" cy="712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C662B5-FC15-4BF0-BE73-002E1F318097}"/>
                </a:ext>
              </a:extLst>
            </p:cNvPr>
            <p:cNvSpPr txBox="1"/>
            <p:nvPr/>
          </p:nvSpPr>
          <p:spPr>
            <a:xfrm>
              <a:off x="2239907" y="5667326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dot product</a:t>
              </a:r>
              <a:endParaRPr lang="en-CA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C09AAE-086F-4CBE-8E40-7C6A11E6921F}"/>
                </a:ext>
              </a:extLst>
            </p:cNvPr>
            <p:cNvSpPr/>
            <p:nvPr/>
          </p:nvSpPr>
          <p:spPr>
            <a:xfrm>
              <a:off x="1602557" y="4913911"/>
              <a:ext cx="3978111" cy="116688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6277D8-B73B-4904-BE2B-CB513DFC03C6}"/>
              </a:ext>
            </a:extLst>
          </p:cNvPr>
          <p:cNvGrpSpPr/>
          <p:nvPr/>
        </p:nvGrpSpPr>
        <p:grpSpPr>
          <a:xfrm>
            <a:off x="7580107" y="3229657"/>
            <a:ext cx="4331406" cy="2851141"/>
            <a:chOff x="7579361" y="3229657"/>
            <a:chExt cx="4331406" cy="2851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11C9EA-519C-4843-9740-D0D1B65B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7546" y="3382847"/>
              <a:ext cx="4146608" cy="22796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CBC9CD-7BC1-46FE-827E-5DA2162E0FFC}"/>
                </a:ext>
              </a:extLst>
            </p:cNvPr>
            <p:cNvSpPr txBox="1"/>
            <p:nvPr/>
          </p:nvSpPr>
          <p:spPr>
            <a:xfrm>
              <a:off x="8379250" y="5662499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multiplication</a:t>
              </a:r>
              <a:endParaRPr lang="en-CA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F817BF-6055-4349-B515-805BBF250AD7}"/>
                </a:ext>
              </a:extLst>
            </p:cNvPr>
            <p:cNvSpPr/>
            <p:nvPr/>
          </p:nvSpPr>
          <p:spPr>
            <a:xfrm>
              <a:off x="7579361" y="3229657"/>
              <a:ext cx="4331406" cy="285114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93022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AF0ED-F866-415E-919A-EC0BD1F5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1638"/>
            <a:ext cx="12192000" cy="6046362"/>
          </a:xfrm>
          <a:prstGeom prst="rect">
            <a:avLst/>
          </a:prstGeom>
        </p:spPr>
      </p:pic>
      <p:pic>
        <p:nvPicPr>
          <p:cNvPr id="2050" name="Picture 2" descr="a scalar, a vector, a matrix, and a tensor">
            <a:extLst>
              <a:ext uri="{FF2B5EF4-FFF2-40B4-BE49-F238E27FC236}">
                <a16:creationId xmlns:a16="http://schemas.microsoft.com/office/drawing/2014/main" id="{E7A63C4D-2836-4C9B-8471-F12EC1A2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228850"/>
            <a:ext cx="848677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05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ServiceKeyPoints xmlns="80e4e447-6aa7-4de8-9e79-5ab83cb4e1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515FE5575855479425EBEBB2E20AFF" ma:contentTypeVersion="15" ma:contentTypeDescription="Create a new document." ma:contentTypeScope="" ma:versionID="c01461e475da81dc6acb1758b01243ba">
  <xsd:schema xmlns:xsd="http://www.w3.org/2001/XMLSchema" xmlns:xs="http://www.w3.org/2001/XMLSchema" xmlns:p="http://schemas.microsoft.com/office/2006/metadata/properties" xmlns:ns1="http://schemas.microsoft.com/sharepoint/v3" xmlns:ns3="64db2643-3afb-443a-9bb9-d9882e57015c" xmlns:ns4="80e4e447-6aa7-4de8-9e79-5ab83cb4e1c7" targetNamespace="http://schemas.microsoft.com/office/2006/metadata/properties" ma:root="true" ma:fieldsID="097f067364ccd70e0594afdd2d54d195" ns1:_="" ns3:_="" ns4:_="">
    <xsd:import namespace="http://schemas.microsoft.com/sharepoint/v3"/>
    <xsd:import namespace="64db2643-3afb-443a-9bb9-d9882e57015c"/>
    <xsd:import namespace="80e4e447-6aa7-4de8-9e79-5ab83cb4e1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b2643-3afb-443a-9bb9-d9882e5701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e447-6aa7-4de8-9e79-5ab83cb4e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CCF990-CEAE-4A75-8F2F-51FDEB83DE9D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0e4e447-6aa7-4de8-9e79-5ab83cb4e1c7"/>
    <ds:schemaRef ds:uri="64db2643-3afb-443a-9bb9-d9882e57015c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482DE24-41B4-4555-896F-A620B918B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db2643-3afb-443a-9bb9-d9882e57015c"/>
    <ds:schemaRef ds:uri="80e4e447-6aa7-4de8-9e79-5ab83cb4e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F837AE-D8F3-41C7-BD82-269C6F065E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3065</Words>
  <Application>Microsoft Office PowerPoint</Application>
  <PresentationFormat>Widescreen</PresentationFormat>
  <Paragraphs>357</Paragraphs>
  <Slides>47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Cambria Math</vt:lpstr>
      <vt:lpstr>Segoe UI</vt:lpstr>
      <vt:lpstr>Segoe UI Light</vt:lpstr>
      <vt:lpstr>Segoe WP</vt:lpstr>
      <vt:lpstr>Office Theme</vt:lpstr>
      <vt:lpstr>Neural Learning to Rank</vt:lpstr>
      <vt:lpstr>PowerPoint Presentation</vt:lpstr>
      <vt:lpstr>Reading material</vt:lpstr>
      <vt:lpstr>Most information retrieval (IR) systems present a ranked list of retrieved artifacts</vt:lpstr>
      <vt:lpstr>Learning to Rank (LTR)</vt:lpstr>
      <vt:lpstr>PowerPoint Presentation</vt:lpstr>
      <vt:lpstr>A quick recap of neural networks</vt:lpstr>
      <vt:lpstr>Vectors, matrices, and tensors</vt:lpstr>
      <vt:lpstr>PowerPoint Presentation</vt:lpstr>
      <vt:lpstr>Supervised learning</vt:lpstr>
      <vt:lpstr>Neural networks</vt:lpstr>
      <vt:lpstr>Basic machine learning tasks</vt:lpstr>
      <vt:lpstr>Squared loss</vt:lpstr>
      <vt:lpstr>The softmax function</vt:lpstr>
      <vt:lpstr>Cross entropy</vt:lpstr>
      <vt:lpstr>Cross entropy with softmax loss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Exercise</vt:lpstr>
      <vt:lpstr>Computation Networks</vt:lpstr>
      <vt:lpstr>Why adding depth helps</vt:lpstr>
      <vt:lpstr>Bias-Variance trade-off</vt:lpstr>
      <vt:lpstr>Bias-variance trade-off in the deep learning era</vt:lpstr>
      <vt:lpstr>The lottery ticket hypothesis</vt:lpstr>
      <vt:lpstr>Questions?</vt:lpstr>
      <vt:lpstr>The fundamentals of learning to rank</vt:lpstr>
      <vt:lpstr>Problem formulation</vt:lpstr>
      <vt:lpstr>Why is ranking challenging?</vt:lpstr>
      <vt:lpstr>Features</vt:lpstr>
      <vt:lpstr>Features</vt:lpstr>
      <vt:lpstr>Approaches</vt:lpstr>
      <vt:lpstr>Pointwise objectives</vt:lpstr>
      <vt:lpstr>Pointwise objectives</vt:lpstr>
      <vt:lpstr>Pairwise objectives</vt:lpstr>
      <vt:lpstr>Pairwise objectives</vt:lpstr>
      <vt:lpstr>A generalized cross-entropy loss</vt:lpstr>
      <vt:lpstr>PowerPoint Presentation</vt:lpstr>
      <vt:lpstr>Listwise objectives</vt:lpstr>
      <vt:lpstr>Listwise objectives</vt:lpstr>
      <vt:lpstr>Listwise objectives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Learning to Rank</dc:title>
  <dc:creator>Bhaskar Mitra</dc:creator>
  <cp:lastModifiedBy>Bhaskar Mitra</cp:lastModifiedBy>
  <cp:revision>12</cp:revision>
  <dcterms:created xsi:type="dcterms:W3CDTF">2019-08-19T19:55:50Z</dcterms:created>
  <dcterms:modified xsi:type="dcterms:W3CDTF">2020-04-10T15:20:33Z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bmitra@microsoft.com</vt:lpwstr>
  </property>
  <property fmtid="{D5CDD505-2E9C-101B-9397-08002B2CF9AE}" pid="5" name="MSIP_Label_f42aa342-8706-4288-bd11-ebb85995028c_SetDate">
    <vt:lpwstr>2019-08-20T20:05:48.2031941Z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46a2b214-c3b0-4c6d-9e86-d365ed82bbe7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