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62" r:id="rId5"/>
    <p:sldId id="258" r:id="rId6"/>
    <p:sldId id="264" r:id="rId7"/>
    <p:sldId id="265" r:id="rId8"/>
    <p:sldId id="266" r:id="rId9"/>
    <p:sldId id="267" r:id="rId10"/>
    <p:sldId id="268" r:id="rId11"/>
    <p:sldId id="270" r:id="rId12"/>
    <p:sldId id="271" r:id="rId13"/>
    <p:sldId id="263" r:id="rId14"/>
    <p:sldId id="273" r:id="rId15"/>
    <p:sldId id="274" r:id="rId16"/>
    <p:sldId id="275" r:id="rId17"/>
    <p:sldId id="272" r:id="rId18"/>
    <p:sldId id="276" r:id="rId19"/>
    <p:sldId id="277" r:id="rId20"/>
    <p:sldId id="278" r:id="rId21"/>
    <p:sldId id="280" r:id="rId22"/>
    <p:sldId id="283" r:id="rId23"/>
    <p:sldId id="285" r:id="rId24"/>
    <p:sldId id="286" r:id="rId25"/>
    <p:sldId id="287" r:id="rId26"/>
    <p:sldId id="281" r:id="rId27"/>
    <p:sldId id="288" r:id="rId28"/>
    <p:sldId id="42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02C749-15A6-4BE9-9E4B-847D3201C17D}" v="479" dt="2020-10-28T16:14:35.3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86" autoAdjust="0"/>
    <p:restoredTop sz="94660"/>
  </p:normalViewPr>
  <p:slideViewPr>
    <p:cSldViewPr snapToGrid="0">
      <p:cViewPr varScale="1">
        <p:scale>
          <a:sx n="114" d="100"/>
          <a:sy n="114" d="100"/>
        </p:scale>
        <p:origin x="75" y="55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84426-B8F7-499D-8F3A-9FEFCFBFDE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B917C728-2E75-433A-93C1-BF634B0285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8BE8EECB-C768-420B-AC22-BA990481BF08}"/>
              </a:ext>
            </a:extLst>
          </p:cNvPr>
          <p:cNvSpPr>
            <a:spLocks noGrp="1"/>
          </p:cNvSpPr>
          <p:nvPr>
            <p:ph type="dt" sz="half" idx="10"/>
          </p:nvPr>
        </p:nvSpPr>
        <p:spPr/>
        <p:txBody>
          <a:bodyPr/>
          <a:lstStyle/>
          <a:p>
            <a:fld id="{3EB2B346-95DC-47BE-864C-FAE0725139C7}" type="datetimeFigureOut">
              <a:rPr lang="en-CA" smtClean="0"/>
              <a:t>2020-11-01</a:t>
            </a:fld>
            <a:endParaRPr lang="en-CA"/>
          </a:p>
        </p:txBody>
      </p:sp>
      <p:sp>
        <p:nvSpPr>
          <p:cNvPr id="5" name="Footer Placeholder 4">
            <a:extLst>
              <a:ext uri="{FF2B5EF4-FFF2-40B4-BE49-F238E27FC236}">
                <a16:creationId xmlns:a16="http://schemas.microsoft.com/office/drawing/2014/main" id="{FC97CB50-DCC5-42DF-A2E7-D72A5CBB07F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71171C5-06BD-4C3B-93A3-3F1785637CC3}"/>
              </a:ext>
            </a:extLst>
          </p:cNvPr>
          <p:cNvSpPr>
            <a:spLocks noGrp="1"/>
          </p:cNvSpPr>
          <p:nvPr>
            <p:ph type="sldNum" sz="quarter" idx="12"/>
          </p:nvPr>
        </p:nvSpPr>
        <p:spPr/>
        <p:txBody>
          <a:bodyPr/>
          <a:lstStyle/>
          <a:p>
            <a:fld id="{98C40052-8C6D-4EF0-873C-A9EB39BEC3BF}" type="slidenum">
              <a:rPr lang="en-CA" smtClean="0"/>
              <a:t>‹#›</a:t>
            </a:fld>
            <a:endParaRPr lang="en-CA"/>
          </a:p>
        </p:txBody>
      </p:sp>
    </p:spTree>
    <p:extLst>
      <p:ext uri="{BB962C8B-B14F-4D97-AF65-F5344CB8AC3E}">
        <p14:creationId xmlns:p14="http://schemas.microsoft.com/office/powerpoint/2010/main" val="12228426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2A4FF-2759-4D5B-8444-10CE886AE670}"/>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64A30677-396C-4E09-A75E-E4A0607D5B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06D6186-0816-45DB-B71D-48ACD78F599F}"/>
              </a:ext>
            </a:extLst>
          </p:cNvPr>
          <p:cNvSpPr>
            <a:spLocks noGrp="1"/>
          </p:cNvSpPr>
          <p:nvPr>
            <p:ph type="dt" sz="half" idx="10"/>
          </p:nvPr>
        </p:nvSpPr>
        <p:spPr/>
        <p:txBody>
          <a:bodyPr/>
          <a:lstStyle/>
          <a:p>
            <a:fld id="{3EB2B346-95DC-47BE-864C-FAE0725139C7}" type="datetimeFigureOut">
              <a:rPr lang="en-CA" smtClean="0"/>
              <a:t>2020-11-01</a:t>
            </a:fld>
            <a:endParaRPr lang="en-CA"/>
          </a:p>
        </p:txBody>
      </p:sp>
      <p:sp>
        <p:nvSpPr>
          <p:cNvPr id="5" name="Footer Placeholder 4">
            <a:extLst>
              <a:ext uri="{FF2B5EF4-FFF2-40B4-BE49-F238E27FC236}">
                <a16:creationId xmlns:a16="http://schemas.microsoft.com/office/drawing/2014/main" id="{E989A8DF-2A38-46F0-A90A-03FB18B55C1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45C9453-FACD-43C5-AA1C-5C0DCA1EEC69}"/>
              </a:ext>
            </a:extLst>
          </p:cNvPr>
          <p:cNvSpPr>
            <a:spLocks noGrp="1"/>
          </p:cNvSpPr>
          <p:nvPr>
            <p:ph type="sldNum" sz="quarter" idx="12"/>
          </p:nvPr>
        </p:nvSpPr>
        <p:spPr/>
        <p:txBody>
          <a:bodyPr/>
          <a:lstStyle/>
          <a:p>
            <a:fld id="{98C40052-8C6D-4EF0-873C-A9EB39BEC3BF}" type="slidenum">
              <a:rPr lang="en-CA" smtClean="0"/>
              <a:t>‹#›</a:t>
            </a:fld>
            <a:endParaRPr lang="en-CA"/>
          </a:p>
        </p:txBody>
      </p:sp>
    </p:spTree>
    <p:extLst>
      <p:ext uri="{BB962C8B-B14F-4D97-AF65-F5344CB8AC3E}">
        <p14:creationId xmlns:p14="http://schemas.microsoft.com/office/powerpoint/2010/main" val="1321927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8AA06B-492A-4E1A-BBB6-2C14359C9AB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3714195B-B642-47B2-B497-F10611A4E51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C177867-AC88-48C8-8C05-9BCE9578A23E}"/>
              </a:ext>
            </a:extLst>
          </p:cNvPr>
          <p:cNvSpPr>
            <a:spLocks noGrp="1"/>
          </p:cNvSpPr>
          <p:nvPr>
            <p:ph type="dt" sz="half" idx="10"/>
          </p:nvPr>
        </p:nvSpPr>
        <p:spPr/>
        <p:txBody>
          <a:bodyPr/>
          <a:lstStyle/>
          <a:p>
            <a:fld id="{3EB2B346-95DC-47BE-864C-FAE0725139C7}" type="datetimeFigureOut">
              <a:rPr lang="en-CA" smtClean="0"/>
              <a:t>2020-11-01</a:t>
            </a:fld>
            <a:endParaRPr lang="en-CA"/>
          </a:p>
        </p:txBody>
      </p:sp>
      <p:sp>
        <p:nvSpPr>
          <p:cNvPr id="5" name="Footer Placeholder 4">
            <a:extLst>
              <a:ext uri="{FF2B5EF4-FFF2-40B4-BE49-F238E27FC236}">
                <a16:creationId xmlns:a16="http://schemas.microsoft.com/office/drawing/2014/main" id="{5ACBC0F8-CD24-4665-9AF0-1359DB15438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B756222-CB8C-4B09-8299-C40F9B30664A}"/>
              </a:ext>
            </a:extLst>
          </p:cNvPr>
          <p:cNvSpPr>
            <a:spLocks noGrp="1"/>
          </p:cNvSpPr>
          <p:nvPr>
            <p:ph type="sldNum" sz="quarter" idx="12"/>
          </p:nvPr>
        </p:nvSpPr>
        <p:spPr/>
        <p:txBody>
          <a:bodyPr/>
          <a:lstStyle/>
          <a:p>
            <a:fld id="{98C40052-8C6D-4EF0-873C-A9EB39BEC3BF}" type="slidenum">
              <a:rPr lang="en-CA" smtClean="0"/>
              <a:t>‹#›</a:t>
            </a:fld>
            <a:endParaRPr lang="en-CA"/>
          </a:p>
        </p:txBody>
      </p:sp>
    </p:spTree>
    <p:extLst>
      <p:ext uri="{BB962C8B-B14F-4D97-AF65-F5344CB8AC3E}">
        <p14:creationId xmlns:p14="http://schemas.microsoft.com/office/powerpoint/2010/main" val="5665634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08E1B-CB79-409E-8D12-D8AC8DD99AE4}"/>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78AD7C4-CBE4-493A-8491-199D7CE834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40F62DC-7E97-40E7-AFC8-A846D1C75AC1}"/>
              </a:ext>
            </a:extLst>
          </p:cNvPr>
          <p:cNvSpPr>
            <a:spLocks noGrp="1"/>
          </p:cNvSpPr>
          <p:nvPr>
            <p:ph type="dt" sz="half" idx="10"/>
          </p:nvPr>
        </p:nvSpPr>
        <p:spPr/>
        <p:txBody>
          <a:bodyPr/>
          <a:lstStyle/>
          <a:p>
            <a:fld id="{3EB2B346-95DC-47BE-864C-FAE0725139C7}" type="datetimeFigureOut">
              <a:rPr lang="en-CA" smtClean="0"/>
              <a:t>2020-11-01</a:t>
            </a:fld>
            <a:endParaRPr lang="en-CA"/>
          </a:p>
        </p:txBody>
      </p:sp>
      <p:sp>
        <p:nvSpPr>
          <p:cNvPr id="5" name="Footer Placeholder 4">
            <a:extLst>
              <a:ext uri="{FF2B5EF4-FFF2-40B4-BE49-F238E27FC236}">
                <a16:creationId xmlns:a16="http://schemas.microsoft.com/office/drawing/2014/main" id="{33537FEB-B104-43A0-933A-034B420C0A1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C1CE5E1-3568-45D7-B9F9-E0A8E1D885D9}"/>
              </a:ext>
            </a:extLst>
          </p:cNvPr>
          <p:cNvSpPr>
            <a:spLocks noGrp="1"/>
          </p:cNvSpPr>
          <p:nvPr>
            <p:ph type="sldNum" sz="quarter" idx="12"/>
          </p:nvPr>
        </p:nvSpPr>
        <p:spPr/>
        <p:txBody>
          <a:bodyPr/>
          <a:lstStyle/>
          <a:p>
            <a:fld id="{98C40052-8C6D-4EF0-873C-A9EB39BEC3BF}" type="slidenum">
              <a:rPr lang="en-CA" smtClean="0"/>
              <a:t>‹#›</a:t>
            </a:fld>
            <a:endParaRPr lang="en-CA"/>
          </a:p>
        </p:txBody>
      </p:sp>
    </p:spTree>
    <p:extLst>
      <p:ext uri="{BB962C8B-B14F-4D97-AF65-F5344CB8AC3E}">
        <p14:creationId xmlns:p14="http://schemas.microsoft.com/office/powerpoint/2010/main" val="1787984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5499B-6C90-430F-AF35-4101847DD6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FB37F5B0-7087-4028-BC3C-CD444816FA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FCE52-592E-49ED-A77F-33C0D62A2C1C}"/>
              </a:ext>
            </a:extLst>
          </p:cNvPr>
          <p:cNvSpPr>
            <a:spLocks noGrp="1"/>
          </p:cNvSpPr>
          <p:nvPr>
            <p:ph type="dt" sz="half" idx="10"/>
          </p:nvPr>
        </p:nvSpPr>
        <p:spPr/>
        <p:txBody>
          <a:bodyPr/>
          <a:lstStyle/>
          <a:p>
            <a:fld id="{3EB2B346-95DC-47BE-864C-FAE0725139C7}" type="datetimeFigureOut">
              <a:rPr lang="en-CA" smtClean="0"/>
              <a:t>2020-11-01</a:t>
            </a:fld>
            <a:endParaRPr lang="en-CA"/>
          </a:p>
        </p:txBody>
      </p:sp>
      <p:sp>
        <p:nvSpPr>
          <p:cNvPr id="5" name="Footer Placeholder 4">
            <a:extLst>
              <a:ext uri="{FF2B5EF4-FFF2-40B4-BE49-F238E27FC236}">
                <a16:creationId xmlns:a16="http://schemas.microsoft.com/office/drawing/2014/main" id="{411AEDE4-92D7-45C3-BCCF-43BDBB7CBD8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E8F098E-DEBB-4709-A6BD-CCDD91D0FBA7}"/>
              </a:ext>
            </a:extLst>
          </p:cNvPr>
          <p:cNvSpPr>
            <a:spLocks noGrp="1"/>
          </p:cNvSpPr>
          <p:nvPr>
            <p:ph type="sldNum" sz="quarter" idx="12"/>
          </p:nvPr>
        </p:nvSpPr>
        <p:spPr/>
        <p:txBody>
          <a:bodyPr/>
          <a:lstStyle/>
          <a:p>
            <a:fld id="{98C40052-8C6D-4EF0-873C-A9EB39BEC3BF}" type="slidenum">
              <a:rPr lang="en-CA" smtClean="0"/>
              <a:t>‹#›</a:t>
            </a:fld>
            <a:endParaRPr lang="en-CA"/>
          </a:p>
        </p:txBody>
      </p:sp>
    </p:spTree>
    <p:extLst>
      <p:ext uri="{BB962C8B-B14F-4D97-AF65-F5344CB8AC3E}">
        <p14:creationId xmlns:p14="http://schemas.microsoft.com/office/powerpoint/2010/main" val="1500166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60AA6-749D-4973-B52F-FF2140ECDA5F}"/>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6DFC27D2-AA9B-41A4-A46F-9D89B1F45B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0925EA6B-C3D1-4FC2-9BA7-22EC57E9B1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DB213ECA-FBF7-480C-B8D3-C97BB97AA35C}"/>
              </a:ext>
            </a:extLst>
          </p:cNvPr>
          <p:cNvSpPr>
            <a:spLocks noGrp="1"/>
          </p:cNvSpPr>
          <p:nvPr>
            <p:ph type="dt" sz="half" idx="10"/>
          </p:nvPr>
        </p:nvSpPr>
        <p:spPr/>
        <p:txBody>
          <a:bodyPr/>
          <a:lstStyle/>
          <a:p>
            <a:fld id="{3EB2B346-95DC-47BE-864C-FAE0725139C7}" type="datetimeFigureOut">
              <a:rPr lang="en-CA" smtClean="0"/>
              <a:t>2020-11-01</a:t>
            </a:fld>
            <a:endParaRPr lang="en-CA"/>
          </a:p>
        </p:txBody>
      </p:sp>
      <p:sp>
        <p:nvSpPr>
          <p:cNvPr id="6" name="Footer Placeholder 5">
            <a:extLst>
              <a:ext uri="{FF2B5EF4-FFF2-40B4-BE49-F238E27FC236}">
                <a16:creationId xmlns:a16="http://schemas.microsoft.com/office/drawing/2014/main" id="{67772582-723D-480E-A608-58CE2FE686C2}"/>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2364C7E0-C4AE-490C-9E70-43FA0C1E4D44}"/>
              </a:ext>
            </a:extLst>
          </p:cNvPr>
          <p:cNvSpPr>
            <a:spLocks noGrp="1"/>
          </p:cNvSpPr>
          <p:nvPr>
            <p:ph type="sldNum" sz="quarter" idx="12"/>
          </p:nvPr>
        </p:nvSpPr>
        <p:spPr/>
        <p:txBody>
          <a:bodyPr/>
          <a:lstStyle/>
          <a:p>
            <a:fld id="{98C40052-8C6D-4EF0-873C-A9EB39BEC3BF}" type="slidenum">
              <a:rPr lang="en-CA" smtClean="0"/>
              <a:t>‹#›</a:t>
            </a:fld>
            <a:endParaRPr lang="en-CA"/>
          </a:p>
        </p:txBody>
      </p:sp>
    </p:spTree>
    <p:extLst>
      <p:ext uri="{BB962C8B-B14F-4D97-AF65-F5344CB8AC3E}">
        <p14:creationId xmlns:p14="http://schemas.microsoft.com/office/powerpoint/2010/main" val="1834860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07E54-2A8B-4981-8E8A-FAAD04520A23}"/>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3019FC29-C9F0-4563-8A4D-E13034EDE6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622E09-1B4C-4ABD-9E4A-CC55FBD663F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64E24E4C-896F-40C7-BD83-0B861BC518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49D3E5-4684-475F-9E7E-DE29992BEB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23CE7873-E585-4A8C-A586-0964F5BCD00F}"/>
              </a:ext>
            </a:extLst>
          </p:cNvPr>
          <p:cNvSpPr>
            <a:spLocks noGrp="1"/>
          </p:cNvSpPr>
          <p:nvPr>
            <p:ph type="dt" sz="half" idx="10"/>
          </p:nvPr>
        </p:nvSpPr>
        <p:spPr/>
        <p:txBody>
          <a:bodyPr/>
          <a:lstStyle/>
          <a:p>
            <a:fld id="{3EB2B346-95DC-47BE-864C-FAE0725139C7}" type="datetimeFigureOut">
              <a:rPr lang="en-CA" smtClean="0"/>
              <a:t>2020-11-01</a:t>
            </a:fld>
            <a:endParaRPr lang="en-CA"/>
          </a:p>
        </p:txBody>
      </p:sp>
      <p:sp>
        <p:nvSpPr>
          <p:cNvPr id="8" name="Footer Placeholder 7">
            <a:extLst>
              <a:ext uri="{FF2B5EF4-FFF2-40B4-BE49-F238E27FC236}">
                <a16:creationId xmlns:a16="http://schemas.microsoft.com/office/drawing/2014/main" id="{137340D9-2BF1-440F-8DD1-404D76570705}"/>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29F181BD-3882-4451-B52A-8E20C7F7EB12}"/>
              </a:ext>
            </a:extLst>
          </p:cNvPr>
          <p:cNvSpPr>
            <a:spLocks noGrp="1"/>
          </p:cNvSpPr>
          <p:nvPr>
            <p:ph type="sldNum" sz="quarter" idx="12"/>
          </p:nvPr>
        </p:nvSpPr>
        <p:spPr/>
        <p:txBody>
          <a:bodyPr/>
          <a:lstStyle/>
          <a:p>
            <a:fld id="{98C40052-8C6D-4EF0-873C-A9EB39BEC3BF}" type="slidenum">
              <a:rPr lang="en-CA" smtClean="0"/>
              <a:t>‹#›</a:t>
            </a:fld>
            <a:endParaRPr lang="en-CA"/>
          </a:p>
        </p:txBody>
      </p:sp>
    </p:spTree>
    <p:extLst>
      <p:ext uri="{BB962C8B-B14F-4D97-AF65-F5344CB8AC3E}">
        <p14:creationId xmlns:p14="http://schemas.microsoft.com/office/powerpoint/2010/main" val="1368057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A9A55-1545-4BC2-9537-9CA64E4F7558}"/>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55381E55-8B7A-4A76-8D4A-7407E8D986D6}"/>
              </a:ext>
            </a:extLst>
          </p:cNvPr>
          <p:cNvSpPr>
            <a:spLocks noGrp="1"/>
          </p:cNvSpPr>
          <p:nvPr>
            <p:ph type="dt" sz="half" idx="10"/>
          </p:nvPr>
        </p:nvSpPr>
        <p:spPr/>
        <p:txBody>
          <a:bodyPr/>
          <a:lstStyle/>
          <a:p>
            <a:fld id="{3EB2B346-95DC-47BE-864C-FAE0725139C7}" type="datetimeFigureOut">
              <a:rPr lang="en-CA" smtClean="0"/>
              <a:t>2020-11-01</a:t>
            </a:fld>
            <a:endParaRPr lang="en-CA"/>
          </a:p>
        </p:txBody>
      </p:sp>
      <p:sp>
        <p:nvSpPr>
          <p:cNvPr id="4" name="Footer Placeholder 3">
            <a:extLst>
              <a:ext uri="{FF2B5EF4-FFF2-40B4-BE49-F238E27FC236}">
                <a16:creationId xmlns:a16="http://schemas.microsoft.com/office/drawing/2014/main" id="{941060DC-7DE5-428C-B043-937B98262632}"/>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BA2ECB12-7FAC-4DBE-AD39-1ACE3801A6F8}"/>
              </a:ext>
            </a:extLst>
          </p:cNvPr>
          <p:cNvSpPr>
            <a:spLocks noGrp="1"/>
          </p:cNvSpPr>
          <p:nvPr>
            <p:ph type="sldNum" sz="quarter" idx="12"/>
          </p:nvPr>
        </p:nvSpPr>
        <p:spPr/>
        <p:txBody>
          <a:bodyPr/>
          <a:lstStyle/>
          <a:p>
            <a:fld id="{98C40052-8C6D-4EF0-873C-A9EB39BEC3BF}" type="slidenum">
              <a:rPr lang="en-CA" smtClean="0"/>
              <a:t>‹#›</a:t>
            </a:fld>
            <a:endParaRPr lang="en-CA"/>
          </a:p>
        </p:txBody>
      </p:sp>
    </p:spTree>
    <p:extLst>
      <p:ext uri="{BB962C8B-B14F-4D97-AF65-F5344CB8AC3E}">
        <p14:creationId xmlns:p14="http://schemas.microsoft.com/office/powerpoint/2010/main" val="2529523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3C6F8F-A3F6-4DF6-82E3-69E2E34D1495}"/>
              </a:ext>
            </a:extLst>
          </p:cNvPr>
          <p:cNvSpPr>
            <a:spLocks noGrp="1"/>
          </p:cNvSpPr>
          <p:nvPr>
            <p:ph type="dt" sz="half" idx="10"/>
          </p:nvPr>
        </p:nvSpPr>
        <p:spPr/>
        <p:txBody>
          <a:bodyPr/>
          <a:lstStyle/>
          <a:p>
            <a:fld id="{3EB2B346-95DC-47BE-864C-FAE0725139C7}" type="datetimeFigureOut">
              <a:rPr lang="en-CA" smtClean="0"/>
              <a:t>2020-11-01</a:t>
            </a:fld>
            <a:endParaRPr lang="en-CA"/>
          </a:p>
        </p:txBody>
      </p:sp>
      <p:sp>
        <p:nvSpPr>
          <p:cNvPr id="3" name="Footer Placeholder 2">
            <a:extLst>
              <a:ext uri="{FF2B5EF4-FFF2-40B4-BE49-F238E27FC236}">
                <a16:creationId xmlns:a16="http://schemas.microsoft.com/office/drawing/2014/main" id="{84CBB8C7-EBD2-4DD8-890E-692B25571294}"/>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9D998DB8-2748-43C8-9E33-8084518F5607}"/>
              </a:ext>
            </a:extLst>
          </p:cNvPr>
          <p:cNvSpPr>
            <a:spLocks noGrp="1"/>
          </p:cNvSpPr>
          <p:nvPr>
            <p:ph type="sldNum" sz="quarter" idx="12"/>
          </p:nvPr>
        </p:nvSpPr>
        <p:spPr/>
        <p:txBody>
          <a:bodyPr/>
          <a:lstStyle/>
          <a:p>
            <a:fld id="{98C40052-8C6D-4EF0-873C-A9EB39BEC3BF}" type="slidenum">
              <a:rPr lang="en-CA" smtClean="0"/>
              <a:t>‹#›</a:t>
            </a:fld>
            <a:endParaRPr lang="en-CA"/>
          </a:p>
        </p:txBody>
      </p:sp>
    </p:spTree>
    <p:extLst>
      <p:ext uri="{BB962C8B-B14F-4D97-AF65-F5344CB8AC3E}">
        <p14:creationId xmlns:p14="http://schemas.microsoft.com/office/powerpoint/2010/main" val="3217340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90F01-6C42-464A-9488-31C56B27CD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B66368A2-A0AF-41ED-B629-7DAAD8DC93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DCA82834-FAFC-4A2E-AE54-C282A931C6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4DA96A-13D9-4B7A-A0F8-0705D3A45F7C}"/>
              </a:ext>
            </a:extLst>
          </p:cNvPr>
          <p:cNvSpPr>
            <a:spLocks noGrp="1"/>
          </p:cNvSpPr>
          <p:nvPr>
            <p:ph type="dt" sz="half" idx="10"/>
          </p:nvPr>
        </p:nvSpPr>
        <p:spPr/>
        <p:txBody>
          <a:bodyPr/>
          <a:lstStyle/>
          <a:p>
            <a:fld id="{3EB2B346-95DC-47BE-864C-FAE0725139C7}" type="datetimeFigureOut">
              <a:rPr lang="en-CA" smtClean="0"/>
              <a:t>2020-11-01</a:t>
            </a:fld>
            <a:endParaRPr lang="en-CA"/>
          </a:p>
        </p:txBody>
      </p:sp>
      <p:sp>
        <p:nvSpPr>
          <p:cNvPr id="6" name="Footer Placeholder 5">
            <a:extLst>
              <a:ext uri="{FF2B5EF4-FFF2-40B4-BE49-F238E27FC236}">
                <a16:creationId xmlns:a16="http://schemas.microsoft.com/office/drawing/2014/main" id="{AB998AFA-CF18-4882-83C3-3F110C409D4E}"/>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BBBAB3FF-1A9A-4F10-8A27-7CCD75BC0CA0}"/>
              </a:ext>
            </a:extLst>
          </p:cNvPr>
          <p:cNvSpPr>
            <a:spLocks noGrp="1"/>
          </p:cNvSpPr>
          <p:nvPr>
            <p:ph type="sldNum" sz="quarter" idx="12"/>
          </p:nvPr>
        </p:nvSpPr>
        <p:spPr/>
        <p:txBody>
          <a:bodyPr/>
          <a:lstStyle/>
          <a:p>
            <a:fld id="{98C40052-8C6D-4EF0-873C-A9EB39BEC3BF}" type="slidenum">
              <a:rPr lang="en-CA" smtClean="0"/>
              <a:t>‹#›</a:t>
            </a:fld>
            <a:endParaRPr lang="en-CA"/>
          </a:p>
        </p:txBody>
      </p:sp>
    </p:spTree>
    <p:extLst>
      <p:ext uri="{BB962C8B-B14F-4D97-AF65-F5344CB8AC3E}">
        <p14:creationId xmlns:p14="http://schemas.microsoft.com/office/powerpoint/2010/main" val="1143563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E97FD-FCD5-409D-B790-5CE67213C8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DE056128-CF0C-46F8-BDA1-ABB57E61B8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0D5E0212-D70F-4DDD-AF99-82A5A47D64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38745A-991F-4B0D-9710-64A570B1DEA1}"/>
              </a:ext>
            </a:extLst>
          </p:cNvPr>
          <p:cNvSpPr>
            <a:spLocks noGrp="1"/>
          </p:cNvSpPr>
          <p:nvPr>
            <p:ph type="dt" sz="half" idx="10"/>
          </p:nvPr>
        </p:nvSpPr>
        <p:spPr/>
        <p:txBody>
          <a:bodyPr/>
          <a:lstStyle/>
          <a:p>
            <a:fld id="{3EB2B346-95DC-47BE-864C-FAE0725139C7}" type="datetimeFigureOut">
              <a:rPr lang="en-CA" smtClean="0"/>
              <a:t>2020-11-01</a:t>
            </a:fld>
            <a:endParaRPr lang="en-CA"/>
          </a:p>
        </p:txBody>
      </p:sp>
      <p:sp>
        <p:nvSpPr>
          <p:cNvPr id="6" name="Footer Placeholder 5">
            <a:extLst>
              <a:ext uri="{FF2B5EF4-FFF2-40B4-BE49-F238E27FC236}">
                <a16:creationId xmlns:a16="http://schemas.microsoft.com/office/drawing/2014/main" id="{081B70FB-9490-4D12-986A-C9C9BEFF5CFD}"/>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4B3EE9C-BF86-4F39-A727-FCAC91A05777}"/>
              </a:ext>
            </a:extLst>
          </p:cNvPr>
          <p:cNvSpPr>
            <a:spLocks noGrp="1"/>
          </p:cNvSpPr>
          <p:nvPr>
            <p:ph type="sldNum" sz="quarter" idx="12"/>
          </p:nvPr>
        </p:nvSpPr>
        <p:spPr/>
        <p:txBody>
          <a:bodyPr/>
          <a:lstStyle/>
          <a:p>
            <a:fld id="{98C40052-8C6D-4EF0-873C-A9EB39BEC3BF}" type="slidenum">
              <a:rPr lang="en-CA" smtClean="0"/>
              <a:t>‹#›</a:t>
            </a:fld>
            <a:endParaRPr lang="en-CA"/>
          </a:p>
        </p:txBody>
      </p:sp>
    </p:spTree>
    <p:extLst>
      <p:ext uri="{BB962C8B-B14F-4D97-AF65-F5344CB8AC3E}">
        <p14:creationId xmlns:p14="http://schemas.microsoft.com/office/powerpoint/2010/main" val="504839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CB3496-9139-4874-9AEC-EED92366DA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7FBCDC85-B4BB-416D-9F3F-1303E53921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EAD81CA-D60C-4696-ADB7-48C7235F4A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B2B346-95DC-47BE-864C-FAE0725139C7}" type="datetimeFigureOut">
              <a:rPr lang="en-CA" smtClean="0"/>
              <a:t>2020-11-01</a:t>
            </a:fld>
            <a:endParaRPr lang="en-CA"/>
          </a:p>
        </p:txBody>
      </p:sp>
      <p:sp>
        <p:nvSpPr>
          <p:cNvPr id="5" name="Footer Placeholder 4">
            <a:extLst>
              <a:ext uri="{FF2B5EF4-FFF2-40B4-BE49-F238E27FC236}">
                <a16:creationId xmlns:a16="http://schemas.microsoft.com/office/drawing/2014/main" id="{E75362E1-E583-4093-8F86-CBE4287E96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80712DFF-2EC5-410A-A569-585787D279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C40052-8C6D-4EF0-873C-A9EB39BEC3BF}" type="slidenum">
              <a:rPr lang="en-CA" smtClean="0"/>
              <a:t>‹#›</a:t>
            </a:fld>
            <a:endParaRPr lang="en-CA"/>
          </a:p>
        </p:txBody>
      </p:sp>
    </p:spTree>
    <p:extLst>
      <p:ext uri="{BB962C8B-B14F-4D97-AF65-F5344CB8AC3E}">
        <p14:creationId xmlns:p14="http://schemas.microsoft.com/office/powerpoint/2010/main" val="38078055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hyperlink" Target="https://arxiv.org/pdf/1610.08136.pdf" TargetMode="Externa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0.png"/><Relationship Id="rId1" Type="http://schemas.openxmlformats.org/officeDocument/2006/relationships/slideLayout" Target="../slideLayouts/slideLayout5.xml"/><Relationship Id="rId5" Type="http://schemas.openxmlformats.org/officeDocument/2006/relationships/image" Target="../media/image31.png"/><Relationship Id="rId4" Type="http://schemas.openxmlformats.org/officeDocument/2006/relationships/hyperlink" Target="https://arxiv.org/pdf/2004.13486.pdf" TargetMode="External"/></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www.msmarco.org/" TargetMode="External"/><Relationship Id="rId2" Type="http://schemas.openxmlformats.org/officeDocument/2006/relationships/image" Target="../media/image34.png"/><Relationship Id="rId1" Type="http://schemas.openxmlformats.org/officeDocument/2006/relationships/slideLayout" Target="../slideLayouts/slideLayout6.xml"/><Relationship Id="rId5" Type="http://schemas.openxmlformats.org/officeDocument/2006/relationships/hyperlink" Target="https://github.com/bmitra-msft/TREC-Deep-Learning-Quick-Start" TargetMode="External"/><Relationship Id="rId4" Type="http://schemas.openxmlformats.org/officeDocument/2006/relationships/hyperlink" Target="https://microsoft.github.io/TREC-2020-Deep-Learning/"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bit.ly/fntir-neural" TargetMode="External"/><Relationship Id="rId2" Type="http://schemas.openxmlformats.org/officeDocument/2006/relationships/image" Target="../media/image35.jpeg"/><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6.xml"/><Relationship Id="rId4" Type="http://schemas.openxmlformats.org/officeDocument/2006/relationships/image" Target="../media/image7.sv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10.png"/><Relationship Id="rId5" Type="http://schemas.microsoft.com/office/2007/relationships/hdphoto" Target="../media/hdphoto3.wdp"/><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15.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view of a city at night&#10;&#10;Description automatically generated">
            <a:extLst>
              <a:ext uri="{FF2B5EF4-FFF2-40B4-BE49-F238E27FC236}">
                <a16:creationId xmlns:a16="http://schemas.microsoft.com/office/drawing/2014/main" id="{B8D398D9-8CCC-45BF-854D-F7E83891A4C1}"/>
              </a:ext>
            </a:extLst>
          </p:cNvPr>
          <p:cNvPicPr>
            <a:picLocks noChangeAspect="1"/>
          </p:cNvPicPr>
          <p:nvPr/>
        </p:nvPicPr>
        <p:blipFill rotWithShape="1">
          <a:blip r:embed="rId2"/>
          <a:srcRect l="187" t="9091" r="23111"/>
          <a:stretch/>
        </p:blipFill>
        <p:spPr>
          <a:xfrm>
            <a:off x="3523488" y="10"/>
            <a:ext cx="8668512" cy="6857990"/>
          </a:xfrm>
          <a:prstGeom prst="rect">
            <a:avLst/>
          </a:prstGeom>
        </p:spPr>
      </p:pic>
      <p:sp>
        <p:nvSpPr>
          <p:cNvPr id="22" name="Rectangle 2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6BD66C6-CDAC-4393-963E-E8DC191D4B57}"/>
              </a:ext>
            </a:extLst>
          </p:cNvPr>
          <p:cNvSpPr>
            <a:spLocks noGrp="1"/>
          </p:cNvSpPr>
          <p:nvPr>
            <p:ph type="ctrTitle"/>
          </p:nvPr>
        </p:nvSpPr>
        <p:spPr>
          <a:xfrm>
            <a:off x="477981" y="1122363"/>
            <a:ext cx="4023360" cy="2464286"/>
          </a:xfrm>
        </p:spPr>
        <p:txBody>
          <a:bodyPr anchor="b">
            <a:normAutofit fontScale="90000"/>
          </a:bodyPr>
          <a:lstStyle/>
          <a:p>
            <a:pPr algn="l"/>
            <a:r>
              <a:rPr lang="en-US" sz="4800" dirty="0"/>
              <a:t>Benchmarking for Neural Information Retrieval</a:t>
            </a:r>
            <a:endParaRPr lang="en-CA" sz="4800" dirty="0"/>
          </a:p>
        </p:txBody>
      </p:sp>
      <p:sp>
        <p:nvSpPr>
          <p:cNvPr id="6" name="Subtitle 5">
            <a:extLst>
              <a:ext uri="{FF2B5EF4-FFF2-40B4-BE49-F238E27FC236}">
                <a16:creationId xmlns:a16="http://schemas.microsoft.com/office/drawing/2014/main" id="{5B2E630C-4DE4-4D1D-80DC-090C8713F211}"/>
              </a:ext>
            </a:extLst>
          </p:cNvPr>
          <p:cNvSpPr>
            <a:spLocks noGrp="1"/>
          </p:cNvSpPr>
          <p:nvPr>
            <p:ph type="subTitle" idx="1"/>
          </p:nvPr>
        </p:nvSpPr>
        <p:spPr>
          <a:xfrm>
            <a:off x="477980" y="4872922"/>
            <a:ext cx="4023359" cy="1208141"/>
          </a:xfrm>
        </p:spPr>
        <p:txBody>
          <a:bodyPr>
            <a:normAutofit fontScale="92500" lnSpcReduction="10000"/>
          </a:bodyPr>
          <a:lstStyle/>
          <a:p>
            <a:pPr algn="l">
              <a:lnSpc>
                <a:spcPct val="100000"/>
              </a:lnSpc>
              <a:spcBef>
                <a:spcPts val="600"/>
              </a:spcBef>
            </a:pPr>
            <a:r>
              <a:rPr lang="en-US" sz="3200" dirty="0"/>
              <a:t>Bhaskar Mitra</a:t>
            </a:r>
          </a:p>
          <a:p>
            <a:pPr algn="l">
              <a:lnSpc>
                <a:spcPct val="100000"/>
              </a:lnSpc>
              <a:spcBef>
                <a:spcPts val="600"/>
              </a:spcBef>
            </a:pPr>
            <a:r>
              <a:rPr lang="en-US" sz="2000" dirty="0"/>
              <a:t>Principal Applied Scientist</a:t>
            </a:r>
          </a:p>
          <a:p>
            <a:pPr algn="l">
              <a:lnSpc>
                <a:spcPct val="100000"/>
              </a:lnSpc>
              <a:spcBef>
                <a:spcPts val="600"/>
              </a:spcBef>
            </a:pPr>
            <a:r>
              <a:rPr lang="en-US" sz="2000" dirty="0"/>
              <a:t>Microsoft</a:t>
            </a:r>
            <a:endParaRPr lang="en-CA" sz="2000" dirty="0"/>
          </a:p>
        </p:txBody>
      </p:sp>
      <p:sp>
        <p:nvSpPr>
          <p:cNvPr id="24" name="Rectangle 2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6" name="Rectangle 2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Subtitle 5">
            <a:extLst>
              <a:ext uri="{FF2B5EF4-FFF2-40B4-BE49-F238E27FC236}">
                <a16:creationId xmlns:a16="http://schemas.microsoft.com/office/drawing/2014/main" id="{F42C137F-2086-4DD2-B9D3-06784D079FED}"/>
              </a:ext>
            </a:extLst>
          </p:cNvPr>
          <p:cNvSpPr txBox="1">
            <a:spLocks/>
          </p:cNvSpPr>
          <p:nvPr/>
        </p:nvSpPr>
        <p:spPr>
          <a:xfrm>
            <a:off x="477980" y="3586649"/>
            <a:ext cx="4023359" cy="842591"/>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t>MS MARCO, TREC, and Beyond</a:t>
            </a:r>
            <a:endParaRPr lang="en-CA" sz="2000" dirty="0"/>
          </a:p>
        </p:txBody>
      </p:sp>
      <p:grpSp>
        <p:nvGrpSpPr>
          <p:cNvPr id="10" name="Group 9">
            <a:extLst>
              <a:ext uri="{FF2B5EF4-FFF2-40B4-BE49-F238E27FC236}">
                <a16:creationId xmlns:a16="http://schemas.microsoft.com/office/drawing/2014/main" id="{A16BF9D8-A3BE-478F-8165-11D13383B610}"/>
              </a:ext>
            </a:extLst>
          </p:cNvPr>
          <p:cNvGrpSpPr/>
          <p:nvPr/>
        </p:nvGrpSpPr>
        <p:grpSpPr>
          <a:xfrm>
            <a:off x="477980" y="6180041"/>
            <a:ext cx="4156927" cy="542458"/>
            <a:chOff x="7445035" y="5514646"/>
            <a:chExt cx="4156927" cy="542458"/>
          </a:xfrm>
        </p:grpSpPr>
        <p:sp>
          <p:nvSpPr>
            <p:cNvPr id="11" name="Rectangle 10">
              <a:extLst>
                <a:ext uri="{FF2B5EF4-FFF2-40B4-BE49-F238E27FC236}">
                  <a16:creationId xmlns:a16="http://schemas.microsoft.com/office/drawing/2014/main" id="{68655D6C-C3A2-47D3-9178-7E5213EDE2BC}"/>
                </a:ext>
              </a:extLst>
            </p:cNvPr>
            <p:cNvSpPr/>
            <p:nvPr/>
          </p:nvSpPr>
          <p:spPr>
            <a:xfrm>
              <a:off x="7733933" y="5514646"/>
              <a:ext cx="1506376" cy="539534"/>
            </a:xfrm>
            <a:prstGeom prst="rect">
              <a:avLst/>
            </a:prstGeom>
          </p:spPr>
          <p:txBody>
            <a:bodyPr wrap="square">
              <a:spAutoFit/>
            </a:bodyPr>
            <a:lstStyle/>
            <a:p>
              <a:r>
                <a:rPr lang="en-US" sz="1400" dirty="0"/>
                <a:t>@</a:t>
              </a:r>
              <a:r>
                <a:rPr lang="en-US" sz="1400" dirty="0" err="1"/>
                <a:t>UnderdogGeek</a:t>
              </a:r>
              <a:endParaRPr lang="en-GB" sz="1400" dirty="0"/>
            </a:p>
          </p:txBody>
        </p:sp>
        <p:sp>
          <p:nvSpPr>
            <p:cNvPr id="12" name="Rectangle 11">
              <a:extLst>
                <a:ext uri="{FF2B5EF4-FFF2-40B4-BE49-F238E27FC236}">
                  <a16:creationId xmlns:a16="http://schemas.microsoft.com/office/drawing/2014/main" id="{8DFA28D3-4556-4777-8E1E-E95B99A4BE75}"/>
                </a:ext>
              </a:extLst>
            </p:cNvPr>
            <p:cNvSpPr/>
            <p:nvPr/>
          </p:nvSpPr>
          <p:spPr>
            <a:xfrm>
              <a:off x="9681434" y="5517570"/>
              <a:ext cx="1920528" cy="539534"/>
            </a:xfrm>
            <a:prstGeom prst="rect">
              <a:avLst/>
            </a:prstGeom>
          </p:spPr>
          <p:txBody>
            <a:bodyPr wrap="square">
              <a:spAutoFit/>
            </a:bodyPr>
            <a:lstStyle/>
            <a:p>
              <a:r>
                <a:rPr lang="en-US" sz="1400" dirty="0"/>
                <a:t>bmitra@microsoft.com</a:t>
              </a:r>
              <a:endParaRPr lang="en-GB" sz="1400" dirty="0"/>
            </a:p>
          </p:txBody>
        </p:sp>
        <p:pic>
          <p:nvPicPr>
            <p:cNvPr id="13" name="Picture 12" descr="File:&lt;strong&gt;Twitter&lt;/strong&gt; bird logo 2012.svg - Wikipedia, the free encyclopedia">
              <a:extLst>
                <a:ext uri="{FF2B5EF4-FFF2-40B4-BE49-F238E27FC236}">
                  <a16:creationId xmlns:a16="http://schemas.microsoft.com/office/drawing/2014/main" id="{AF597BD6-75DE-4799-860B-86C0AA574B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5035" y="5530214"/>
              <a:ext cx="309200" cy="251362"/>
            </a:xfrm>
            <a:prstGeom prst="rect">
              <a:avLst/>
            </a:prstGeom>
          </p:spPr>
        </p:pic>
        <p:pic>
          <p:nvPicPr>
            <p:cNvPr id="14" name="Picture 13" descr="File:&lt;strong&gt;Microsoft&lt;/strong&gt; &lt;strong&gt;Outlook&lt;/strong&gt; 2013 logo.svg - Wikipedia, the free ...">
              <a:extLst>
                <a:ext uri="{FF2B5EF4-FFF2-40B4-BE49-F238E27FC236}">
                  <a16:creationId xmlns:a16="http://schemas.microsoft.com/office/drawing/2014/main" id="{234BF143-C066-4037-A615-C187E59967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7804" y="5514646"/>
              <a:ext cx="293631" cy="288281"/>
            </a:xfrm>
            <a:prstGeom prst="rect">
              <a:avLst/>
            </a:prstGeom>
          </p:spPr>
        </p:pic>
      </p:grpSp>
    </p:spTree>
    <p:extLst>
      <p:ext uri="{BB962C8B-B14F-4D97-AF65-F5344CB8AC3E}">
        <p14:creationId xmlns:p14="http://schemas.microsoft.com/office/powerpoint/2010/main" val="406680256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93D5827-24A2-4CA6-A9CB-2F4D74745A5F}"/>
              </a:ext>
            </a:extLst>
          </p:cNvPr>
          <p:cNvCxnSpPr/>
          <p:nvPr/>
        </p:nvCxnSpPr>
        <p:spPr>
          <a:xfrm>
            <a:off x="2170051" y="0"/>
            <a:ext cx="0" cy="6858000"/>
          </a:xfrm>
          <a:prstGeom prst="line">
            <a:avLst/>
          </a:prstGeom>
          <a:ln w="38100">
            <a:solidFill>
              <a:schemeClr val="tx1">
                <a:lumMod val="65000"/>
                <a:lumOff val="3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C6DEDA06-4410-43F2-9D14-9BA32B740821}"/>
              </a:ext>
            </a:extLst>
          </p:cNvPr>
          <p:cNvGrpSpPr/>
          <p:nvPr/>
        </p:nvGrpSpPr>
        <p:grpSpPr>
          <a:xfrm>
            <a:off x="1894175" y="3526008"/>
            <a:ext cx="551752" cy="502671"/>
            <a:chOff x="1746810" y="502681"/>
            <a:chExt cx="551752" cy="502671"/>
          </a:xfrm>
          <a:effectLst>
            <a:outerShdw blurRad="50800" dist="38100" dir="2700000" algn="tl" rotWithShape="0">
              <a:prstClr val="black">
                <a:alpha val="40000"/>
              </a:prstClr>
            </a:outerShdw>
          </a:effectLst>
        </p:grpSpPr>
        <p:sp>
          <p:nvSpPr>
            <p:cNvPr id="4" name="Oval 3">
              <a:extLst>
                <a:ext uri="{FF2B5EF4-FFF2-40B4-BE49-F238E27FC236}">
                  <a16:creationId xmlns:a16="http://schemas.microsoft.com/office/drawing/2014/main" id="{149C5EC9-87B9-406E-AC91-DB9FDF2F6F3F}"/>
                </a:ext>
              </a:extLst>
            </p:cNvPr>
            <p:cNvSpPr/>
            <p:nvPr/>
          </p:nvSpPr>
          <p:spPr>
            <a:xfrm>
              <a:off x="1771351" y="502681"/>
              <a:ext cx="502671" cy="502671"/>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700" dirty="0"/>
            </a:p>
          </p:txBody>
        </p:sp>
        <p:sp>
          <p:nvSpPr>
            <p:cNvPr id="8" name="TextBox 7">
              <a:extLst>
                <a:ext uri="{FF2B5EF4-FFF2-40B4-BE49-F238E27FC236}">
                  <a16:creationId xmlns:a16="http://schemas.microsoft.com/office/drawing/2014/main" id="{A4108470-B689-46C2-95E1-6ACF7A206939}"/>
                </a:ext>
              </a:extLst>
            </p:cNvPr>
            <p:cNvSpPr txBox="1"/>
            <p:nvPr/>
          </p:nvSpPr>
          <p:spPr>
            <a:xfrm>
              <a:off x="1746810" y="600127"/>
              <a:ext cx="551752" cy="307777"/>
            </a:xfrm>
            <a:prstGeom prst="rect">
              <a:avLst/>
            </a:prstGeom>
            <a:noFill/>
          </p:spPr>
          <p:txBody>
            <a:bodyPr wrap="square">
              <a:spAutoFit/>
            </a:bodyPr>
            <a:lstStyle/>
            <a:p>
              <a:pPr algn="ctr"/>
              <a:r>
                <a:rPr lang="en-US" sz="1400" dirty="0"/>
                <a:t>2018</a:t>
              </a:r>
              <a:endParaRPr lang="en-CA" sz="1400" dirty="0"/>
            </a:p>
          </p:txBody>
        </p:sp>
      </p:grpSp>
      <p:grpSp>
        <p:nvGrpSpPr>
          <p:cNvPr id="10" name="Group 9">
            <a:extLst>
              <a:ext uri="{FF2B5EF4-FFF2-40B4-BE49-F238E27FC236}">
                <a16:creationId xmlns:a16="http://schemas.microsoft.com/office/drawing/2014/main" id="{D7A36A29-A489-41C8-AD4D-1A15921635D2}"/>
              </a:ext>
            </a:extLst>
          </p:cNvPr>
          <p:cNvGrpSpPr/>
          <p:nvPr/>
        </p:nvGrpSpPr>
        <p:grpSpPr>
          <a:xfrm>
            <a:off x="1894175" y="1321778"/>
            <a:ext cx="551752" cy="502671"/>
            <a:chOff x="1746810" y="502681"/>
            <a:chExt cx="551752" cy="502671"/>
          </a:xfrm>
          <a:effectLst>
            <a:outerShdw blurRad="50800" dist="38100" dir="2700000" algn="tl" rotWithShape="0">
              <a:prstClr val="black">
                <a:alpha val="40000"/>
              </a:prstClr>
            </a:outerShdw>
          </a:effectLst>
        </p:grpSpPr>
        <p:sp>
          <p:nvSpPr>
            <p:cNvPr id="11" name="Oval 10">
              <a:extLst>
                <a:ext uri="{FF2B5EF4-FFF2-40B4-BE49-F238E27FC236}">
                  <a16:creationId xmlns:a16="http://schemas.microsoft.com/office/drawing/2014/main" id="{EDA37836-F6C0-466E-9134-33E9A51E4A57}"/>
                </a:ext>
              </a:extLst>
            </p:cNvPr>
            <p:cNvSpPr/>
            <p:nvPr/>
          </p:nvSpPr>
          <p:spPr>
            <a:xfrm>
              <a:off x="1771351" y="502681"/>
              <a:ext cx="502671" cy="502671"/>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700" dirty="0"/>
            </a:p>
          </p:txBody>
        </p:sp>
        <p:sp>
          <p:nvSpPr>
            <p:cNvPr id="12" name="TextBox 11">
              <a:extLst>
                <a:ext uri="{FF2B5EF4-FFF2-40B4-BE49-F238E27FC236}">
                  <a16:creationId xmlns:a16="http://schemas.microsoft.com/office/drawing/2014/main" id="{8F6DCFA3-C65A-4BBA-BA4A-78969ECB5DAE}"/>
                </a:ext>
              </a:extLst>
            </p:cNvPr>
            <p:cNvSpPr txBox="1"/>
            <p:nvPr/>
          </p:nvSpPr>
          <p:spPr>
            <a:xfrm>
              <a:off x="1746810" y="600127"/>
              <a:ext cx="551752" cy="307777"/>
            </a:xfrm>
            <a:prstGeom prst="rect">
              <a:avLst/>
            </a:prstGeom>
            <a:noFill/>
          </p:spPr>
          <p:txBody>
            <a:bodyPr wrap="square">
              <a:spAutoFit/>
            </a:bodyPr>
            <a:lstStyle/>
            <a:p>
              <a:pPr algn="ctr"/>
              <a:r>
                <a:rPr lang="en-US" sz="1400" dirty="0"/>
                <a:t>2016</a:t>
              </a:r>
              <a:endParaRPr lang="en-CA" sz="1400" dirty="0"/>
            </a:p>
          </p:txBody>
        </p:sp>
      </p:grpSp>
      <p:grpSp>
        <p:nvGrpSpPr>
          <p:cNvPr id="13" name="Group 12">
            <a:extLst>
              <a:ext uri="{FF2B5EF4-FFF2-40B4-BE49-F238E27FC236}">
                <a16:creationId xmlns:a16="http://schemas.microsoft.com/office/drawing/2014/main" id="{AD6245A2-8AD8-403F-BBA5-957267FE53E3}"/>
              </a:ext>
            </a:extLst>
          </p:cNvPr>
          <p:cNvGrpSpPr/>
          <p:nvPr/>
        </p:nvGrpSpPr>
        <p:grpSpPr>
          <a:xfrm>
            <a:off x="1894175" y="2423892"/>
            <a:ext cx="551752" cy="502671"/>
            <a:chOff x="1746810" y="502681"/>
            <a:chExt cx="551752" cy="502671"/>
          </a:xfrm>
          <a:effectLst>
            <a:outerShdw blurRad="50800" dist="38100" dir="2700000" algn="tl" rotWithShape="0">
              <a:prstClr val="black">
                <a:alpha val="40000"/>
              </a:prstClr>
            </a:outerShdw>
          </a:effectLst>
        </p:grpSpPr>
        <p:sp>
          <p:nvSpPr>
            <p:cNvPr id="14" name="Oval 13">
              <a:extLst>
                <a:ext uri="{FF2B5EF4-FFF2-40B4-BE49-F238E27FC236}">
                  <a16:creationId xmlns:a16="http://schemas.microsoft.com/office/drawing/2014/main" id="{4AFBB81B-ED8A-4CDD-B457-155209AB4A7B}"/>
                </a:ext>
              </a:extLst>
            </p:cNvPr>
            <p:cNvSpPr/>
            <p:nvPr/>
          </p:nvSpPr>
          <p:spPr>
            <a:xfrm>
              <a:off x="1771351" y="502681"/>
              <a:ext cx="502671" cy="502671"/>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700" dirty="0"/>
            </a:p>
          </p:txBody>
        </p:sp>
        <p:sp>
          <p:nvSpPr>
            <p:cNvPr id="15" name="TextBox 14">
              <a:extLst>
                <a:ext uri="{FF2B5EF4-FFF2-40B4-BE49-F238E27FC236}">
                  <a16:creationId xmlns:a16="http://schemas.microsoft.com/office/drawing/2014/main" id="{A7483961-3C39-4515-B399-A774C9DFF44A}"/>
                </a:ext>
              </a:extLst>
            </p:cNvPr>
            <p:cNvSpPr txBox="1"/>
            <p:nvPr/>
          </p:nvSpPr>
          <p:spPr>
            <a:xfrm>
              <a:off x="1746810" y="600127"/>
              <a:ext cx="551752" cy="307777"/>
            </a:xfrm>
            <a:prstGeom prst="rect">
              <a:avLst/>
            </a:prstGeom>
            <a:noFill/>
          </p:spPr>
          <p:txBody>
            <a:bodyPr wrap="square">
              <a:spAutoFit/>
            </a:bodyPr>
            <a:lstStyle/>
            <a:p>
              <a:pPr algn="ctr"/>
              <a:r>
                <a:rPr lang="en-US" sz="1400" dirty="0"/>
                <a:t>2017</a:t>
              </a:r>
              <a:endParaRPr lang="en-CA" sz="1400" dirty="0"/>
            </a:p>
          </p:txBody>
        </p:sp>
      </p:grpSp>
      <p:grpSp>
        <p:nvGrpSpPr>
          <p:cNvPr id="16" name="Group 15">
            <a:extLst>
              <a:ext uri="{FF2B5EF4-FFF2-40B4-BE49-F238E27FC236}">
                <a16:creationId xmlns:a16="http://schemas.microsoft.com/office/drawing/2014/main" id="{AE5EC248-7995-4868-AD51-09669009E4C5}"/>
              </a:ext>
            </a:extLst>
          </p:cNvPr>
          <p:cNvGrpSpPr/>
          <p:nvPr/>
        </p:nvGrpSpPr>
        <p:grpSpPr>
          <a:xfrm>
            <a:off x="1894175" y="4628119"/>
            <a:ext cx="551752" cy="502671"/>
            <a:chOff x="1746810" y="502681"/>
            <a:chExt cx="551752" cy="502671"/>
          </a:xfrm>
          <a:effectLst>
            <a:outerShdw blurRad="50800" dist="38100" dir="2700000" algn="tl" rotWithShape="0">
              <a:prstClr val="black">
                <a:alpha val="40000"/>
              </a:prstClr>
            </a:outerShdw>
          </a:effectLst>
        </p:grpSpPr>
        <p:sp>
          <p:nvSpPr>
            <p:cNvPr id="17" name="Oval 16">
              <a:extLst>
                <a:ext uri="{FF2B5EF4-FFF2-40B4-BE49-F238E27FC236}">
                  <a16:creationId xmlns:a16="http://schemas.microsoft.com/office/drawing/2014/main" id="{B578F4EF-4962-4210-98FA-62F972A75F2B}"/>
                </a:ext>
              </a:extLst>
            </p:cNvPr>
            <p:cNvSpPr/>
            <p:nvPr/>
          </p:nvSpPr>
          <p:spPr>
            <a:xfrm>
              <a:off x="1771351" y="502681"/>
              <a:ext cx="502671" cy="502671"/>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700" dirty="0"/>
            </a:p>
          </p:txBody>
        </p:sp>
        <p:sp>
          <p:nvSpPr>
            <p:cNvPr id="18" name="TextBox 17">
              <a:extLst>
                <a:ext uri="{FF2B5EF4-FFF2-40B4-BE49-F238E27FC236}">
                  <a16:creationId xmlns:a16="http://schemas.microsoft.com/office/drawing/2014/main" id="{64416AF1-280C-4947-85B7-211B578F8202}"/>
                </a:ext>
              </a:extLst>
            </p:cNvPr>
            <p:cNvSpPr txBox="1"/>
            <p:nvPr/>
          </p:nvSpPr>
          <p:spPr>
            <a:xfrm>
              <a:off x="1746810" y="600127"/>
              <a:ext cx="551752" cy="307777"/>
            </a:xfrm>
            <a:prstGeom prst="rect">
              <a:avLst/>
            </a:prstGeom>
            <a:noFill/>
          </p:spPr>
          <p:txBody>
            <a:bodyPr wrap="square">
              <a:spAutoFit/>
            </a:bodyPr>
            <a:lstStyle/>
            <a:p>
              <a:pPr algn="ctr"/>
              <a:r>
                <a:rPr lang="en-US" sz="1400" dirty="0"/>
                <a:t>2019</a:t>
              </a:r>
              <a:endParaRPr lang="en-CA" sz="1400" dirty="0"/>
            </a:p>
          </p:txBody>
        </p:sp>
      </p:grpSp>
      <p:grpSp>
        <p:nvGrpSpPr>
          <p:cNvPr id="19" name="Group 18">
            <a:extLst>
              <a:ext uri="{FF2B5EF4-FFF2-40B4-BE49-F238E27FC236}">
                <a16:creationId xmlns:a16="http://schemas.microsoft.com/office/drawing/2014/main" id="{74DBD6CD-554E-4E66-8D78-85F8C87A6677}"/>
              </a:ext>
            </a:extLst>
          </p:cNvPr>
          <p:cNvGrpSpPr/>
          <p:nvPr/>
        </p:nvGrpSpPr>
        <p:grpSpPr>
          <a:xfrm>
            <a:off x="1894175" y="5827676"/>
            <a:ext cx="551752" cy="502671"/>
            <a:chOff x="1746810" y="502681"/>
            <a:chExt cx="551752" cy="502671"/>
          </a:xfrm>
          <a:effectLst>
            <a:outerShdw blurRad="50800" dist="38100" dir="2700000" algn="tl" rotWithShape="0">
              <a:prstClr val="black">
                <a:alpha val="40000"/>
              </a:prstClr>
            </a:outerShdw>
          </a:effectLst>
        </p:grpSpPr>
        <p:sp>
          <p:nvSpPr>
            <p:cNvPr id="20" name="Oval 19">
              <a:extLst>
                <a:ext uri="{FF2B5EF4-FFF2-40B4-BE49-F238E27FC236}">
                  <a16:creationId xmlns:a16="http://schemas.microsoft.com/office/drawing/2014/main" id="{6ECB938C-87D9-4E19-B63F-6738FB5E8645}"/>
                </a:ext>
              </a:extLst>
            </p:cNvPr>
            <p:cNvSpPr/>
            <p:nvPr/>
          </p:nvSpPr>
          <p:spPr>
            <a:xfrm>
              <a:off x="1771351" y="502681"/>
              <a:ext cx="502671" cy="502671"/>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700" dirty="0"/>
            </a:p>
          </p:txBody>
        </p:sp>
        <p:sp>
          <p:nvSpPr>
            <p:cNvPr id="21" name="TextBox 20">
              <a:extLst>
                <a:ext uri="{FF2B5EF4-FFF2-40B4-BE49-F238E27FC236}">
                  <a16:creationId xmlns:a16="http://schemas.microsoft.com/office/drawing/2014/main" id="{56285863-C517-4E76-B6D1-F7D654ABDBEC}"/>
                </a:ext>
              </a:extLst>
            </p:cNvPr>
            <p:cNvSpPr txBox="1"/>
            <p:nvPr/>
          </p:nvSpPr>
          <p:spPr>
            <a:xfrm>
              <a:off x="1746810" y="600127"/>
              <a:ext cx="551752" cy="307777"/>
            </a:xfrm>
            <a:prstGeom prst="rect">
              <a:avLst/>
            </a:prstGeom>
            <a:noFill/>
          </p:spPr>
          <p:txBody>
            <a:bodyPr wrap="square">
              <a:spAutoFit/>
            </a:bodyPr>
            <a:lstStyle/>
            <a:p>
              <a:pPr algn="ctr"/>
              <a:r>
                <a:rPr lang="en-US" sz="1400" dirty="0"/>
                <a:t>2020</a:t>
              </a:r>
              <a:endParaRPr lang="en-CA" sz="1400" dirty="0"/>
            </a:p>
          </p:txBody>
        </p:sp>
      </p:grpSp>
      <p:sp>
        <p:nvSpPr>
          <p:cNvPr id="33" name="TextBox 32">
            <a:extLst>
              <a:ext uri="{FF2B5EF4-FFF2-40B4-BE49-F238E27FC236}">
                <a16:creationId xmlns:a16="http://schemas.microsoft.com/office/drawing/2014/main" id="{F649F283-9432-44A9-B317-0F05D0C41A97}"/>
              </a:ext>
            </a:extLst>
          </p:cNvPr>
          <p:cNvSpPr txBox="1"/>
          <p:nvPr/>
        </p:nvSpPr>
        <p:spPr>
          <a:xfrm>
            <a:off x="136071" y="92529"/>
            <a:ext cx="1649184" cy="584775"/>
          </a:xfrm>
          <a:prstGeom prst="rect">
            <a:avLst/>
          </a:prstGeom>
          <a:noFill/>
        </p:spPr>
        <p:txBody>
          <a:bodyPr wrap="square" rtlCol="0">
            <a:spAutoFit/>
          </a:bodyPr>
          <a:lstStyle/>
          <a:p>
            <a:pPr algn="ctr"/>
            <a:r>
              <a:rPr lang="en-US" sz="1600" b="1" dirty="0"/>
              <a:t>% of neural IR papers @ SIGIR</a:t>
            </a:r>
            <a:endParaRPr lang="en-CA" sz="1600" b="1" dirty="0"/>
          </a:p>
        </p:txBody>
      </p:sp>
      <p:sp>
        <p:nvSpPr>
          <p:cNvPr id="35" name="TextBox 34">
            <a:extLst>
              <a:ext uri="{FF2B5EF4-FFF2-40B4-BE49-F238E27FC236}">
                <a16:creationId xmlns:a16="http://schemas.microsoft.com/office/drawing/2014/main" id="{8501D3BE-1DFC-42F4-995D-8577B18B9F8A}"/>
              </a:ext>
            </a:extLst>
          </p:cNvPr>
          <p:cNvSpPr txBox="1"/>
          <p:nvPr/>
        </p:nvSpPr>
        <p:spPr>
          <a:xfrm>
            <a:off x="136071" y="1342279"/>
            <a:ext cx="1649184" cy="461665"/>
          </a:xfrm>
          <a:prstGeom prst="rect">
            <a:avLst/>
          </a:prstGeom>
          <a:noFill/>
        </p:spPr>
        <p:txBody>
          <a:bodyPr wrap="square" rtlCol="0">
            <a:spAutoFit/>
          </a:bodyPr>
          <a:lstStyle/>
          <a:p>
            <a:pPr algn="ctr"/>
            <a:r>
              <a:rPr lang="en-US" sz="2400" b="1" dirty="0"/>
              <a:t>8%</a:t>
            </a:r>
            <a:endParaRPr lang="en-CA" sz="2400" b="1" dirty="0"/>
          </a:p>
        </p:txBody>
      </p:sp>
      <p:sp>
        <p:nvSpPr>
          <p:cNvPr id="37" name="TextBox 36">
            <a:extLst>
              <a:ext uri="{FF2B5EF4-FFF2-40B4-BE49-F238E27FC236}">
                <a16:creationId xmlns:a16="http://schemas.microsoft.com/office/drawing/2014/main" id="{3BBB3804-DFF6-4A1B-8B60-8ED0331E2104}"/>
              </a:ext>
            </a:extLst>
          </p:cNvPr>
          <p:cNvSpPr txBox="1"/>
          <p:nvPr/>
        </p:nvSpPr>
        <p:spPr>
          <a:xfrm>
            <a:off x="136071" y="2444393"/>
            <a:ext cx="1649184" cy="461665"/>
          </a:xfrm>
          <a:prstGeom prst="rect">
            <a:avLst/>
          </a:prstGeom>
          <a:noFill/>
        </p:spPr>
        <p:txBody>
          <a:bodyPr wrap="square" rtlCol="0">
            <a:spAutoFit/>
          </a:bodyPr>
          <a:lstStyle/>
          <a:p>
            <a:pPr algn="ctr"/>
            <a:r>
              <a:rPr lang="en-US" sz="2400" b="1" dirty="0"/>
              <a:t>23%</a:t>
            </a:r>
            <a:endParaRPr lang="en-CA" sz="2400" b="1" dirty="0"/>
          </a:p>
        </p:txBody>
      </p:sp>
      <p:sp>
        <p:nvSpPr>
          <p:cNvPr id="39" name="TextBox 38">
            <a:extLst>
              <a:ext uri="{FF2B5EF4-FFF2-40B4-BE49-F238E27FC236}">
                <a16:creationId xmlns:a16="http://schemas.microsoft.com/office/drawing/2014/main" id="{5AE7A958-A3FC-418F-8E00-3293AA458062}"/>
              </a:ext>
            </a:extLst>
          </p:cNvPr>
          <p:cNvSpPr txBox="1"/>
          <p:nvPr/>
        </p:nvSpPr>
        <p:spPr>
          <a:xfrm>
            <a:off x="136071" y="3546509"/>
            <a:ext cx="1649184" cy="461665"/>
          </a:xfrm>
          <a:prstGeom prst="rect">
            <a:avLst/>
          </a:prstGeom>
          <a:noFill/>
        </p:spPr>
        <p:txBody>
          <a:bodyPr wrap="square" rtlCol="0">
            <a:spAutoFit/>
          </a:bodyPr>
          <a:lstStyle/>
          <a:p>
            <a:pPr algn="ctr"/>
            <a:r>
              <a:rPr lang="en-US" sz="2400" b="1" dirty="0"/>
              <a:t>42%</a:t>
            </a:r>
            <a:endParaRPr lang="en-CA" sz="2400" b="1" dirty="0"/>
          </a:p>
        </p:txBody>
      </p:sp>
      <p:grpSp>
        <p:nvGrpSpPr>
          <p:cNvPr id="6" name="Group 5">
            <a:extLst>
              <a:ext uri="{FF2B5EF4-FFF2-40B4-BE49-F238E27FC236}">
                <a16:creationId xmlns:a16="http://schemas.microsoft.com/office/drawing/2014/main" id="{0BA06943-D363-4343-BC22-504133D1E14D}"/>
              </a:ext>
            </a:extLst>
          </p:cNvPr>
          <p:cNvGrpSpPr/>
          <p:nvPr/>
        </p:nvGrpSpPr>
        <p:grpSpPr>
          <a:xfrm>
            <a:off x="3403866" y="1409700"/>
            <a:ext cx="4399647" cy="4038600"/>
            <a:chOff x="3403866" y="168729"/>
            <a:chExt cx="4399647" cy="4038600"/>
          </a:xfrm>
        </p:grpSpPr>
        <p:sp>
          <p:nvSpPr>
            <p:cNvPr id="24" name="Speech Bubble: Rectangle 23">
              <a:extLst>
                <a:ext uri="{FF2B5EF4-FFF2-40B4-BE49-F238E27FC236}">
                  <a16:creationId xmlns:a16="http://schemas.microsoft.com/office/drawing/2014/main" id="{BF4794F5-FCA1-4E4E-B540-6B779A21F1CD}"/>
                </a:ext>
              </a:extLst>
            </p:cNvPr>
            <p:cNvSpPr/>
            <p:nvPr/>
          </p:nvSpPr>
          <p:spPr>
            <a:xfrm>
              <a:off x="3403866" y="168729"/>
              <a:ext cx="4399647" cy="4038600"/>
            </a:xfrm>
            <a:prstGeom prst="wedgeRectCallout">
              <a:avLst>
                <a:gd name="adj1" fmla="val -70517"/>
                <a:gd name="adj2" fmla="val 8393"/>
              </a:avLst>
            </a:prstGeom>
            <a:solidFill>
              <a:schemeClr val="bg1"/>
            </a:solidFill>
            <a:ln w="19050">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C698563F-F4FA-4EB6-A8A2-EB632F2E22A5}"/>
                </a:ext>
              </a:extLst>
            </p:cNvPr>
            <p:cNvPicPr>
              <a:picLocks noChangeAspect="1"/>
            </p:cNvPicPr>
            <p:nvPr/>
          </p:nvPicPr>
          <p:blipFill>
            <a:blip r:embed="rId2"/>
            <a:stretch>
              <a:fillRect/>
            </a:stretch>
          </p:blipFill>
          <p:spPr>
            <a:xfrm>
              <a:off x="3722353" y="457200"/>
              <a:ext cx="3762671" cy="3461657"/>
            </a:xfrm>
            <a:custGeom>
              <a:avLst/>
              <a:gdLst>
                <a:gd name="connsiteX0" fmla="*/ 0 w 3762671"/>
                <a:gd name="connsiteY0" fmla="*/ 0 h 3461657"/>
                <a:gd name="connsiteX1" fmla="*/ 537524 w 3762671"/>
                <a:gd name="connsiteY1" fmla="*/ 0 h 3461657"/>
                <a:gd name="connsiteX2" fmla="*/ 999795 w 3762671"/>
                <a:gd name="connsiteY2" fmla="*/ 0 h 3461657"/>
                <a:gd name="connsiteX3" fmla="*/ 1574947 w 3762671"/>
                <a:gd name="connsiteY3" fmla="*/ 0 h 3461657"/>
                <a:gd name="connsiteX4" fmla="*/ 2074844 w 3762671"/>
                <a:gd name="connsiteY4" fmla="*/ 0 h 3461657"/>
                <a:gd name="connsiteX5" fmla="*/ 2499489 w 3762671"/>
                <a:gd name="connsiteY5" fmla="*/ 0 h 3461657"/>
                <a:gd name="connsiteX6" fmla="*/ 3112266 w 3762671"/>
                <a:gd name="connsiteY6" fmla="*/ 0 h 3461657"/>
                <a:gd name="connsiteX7" fmla="*/ 3762671 w 3762671"/>
                <a:gd name="connsiteY7" fmla="*/ 0 h 3461657"/>
                <a:gd name="connsiteX8" fmla="*/ 3762671 w 3762671"/>
                <a:gd name="connsiteY8" fmla="*/ 611559 h 3461657"/>
                <a:gd name="connsiteX9" fmla="*/ 3762671 w 3762671"/>
                <a:gd name="connsiteY9" fmla="*/ 1153886 h 3461657"/>
                <a:gd name="connsiteX10" fmla="*/ 3762671 w 3762671"/>
                <a:gd name="connsiteY10" fmla="*/ 1696212 h 3461657"/>
                <a:gd name="connsiteX11" fmla="*/ 3762671 w 3762671"/>
                <a:gd name="connsiteY11" fmla="*/ 2342388 h 3461657"/>
                <a:gd name="connsiteX12" fmla="*/ 3762671 w 3762671"/>
                <a:gd name="connsiteY12" fmla="*/ 2953947 h 3461657"/>
                <a:gd name="connsiteX13" fmla="*/ 3762671 w 3762671"/>
                <a:gd name="connsiteY13" fmla="*/ 3461657 h 3461657"/>
                <a:gd name="connsiteX14" fmla="*/ 3262773 w 3762671"/>
                <a:gd name="connsiteY14" fmla="*/ 3461657 h 3461657"/>
                <a:gd name="connsiteX15" fmla="*/ 2687622 w 3762671"/>
                <a:gd name="connsiteY15" fmla="*/ 3461657 h 3461657"/>
                <a:gd name="connsiteX16" fmla="*/ 2150098 w 3762671"/>
                <a:gd name="connsiteY16" fmla="*/ 3461657 h 3461657"/>
                <a:gd name="connsiteX17" fmla="*/ 1725453 w 3762671"/>
                <a:gd name="connsiteY17" fmla="*/ 3461657 h 3461657"/>
                <a:gd name="connsiteX18" fmla="*/ 1225556 w 3762671"/>
                <a:gd name="connsiteY18" fmla="*/ 3461657 h 3461657"/>
                <a:gd name="connsiteX19" fmla="*/ 650405 w 3762671"/>
                <a:gd name="connsiteY19" fmla="*/ 3461657 h 3461657"/>
                <a:gd name="connsiteX20" fmla="*/ 0 w 3762671"/>
                <a:gd name="connsiteY20" fmla="*/ 3461657 h 3461657"/>
                <a:gd name="connsiteX21" fmla="*/ 0 w 3762671"/>
                <a:gd name="connsiteY21" fmla="*/ 2884714 h 3461657"/>
                <a:gd name="connsiteX22" fmla="*/ 0 w 3762671"/>
                <a:gd name="connsiteY22" fmla="*/ 2411621 h 3461657"/>
                <a:gd name="connsiteX23" fmla="*/ 0 w 3762671"/>
                <a:gd name="connsiteY23" fmla="*/ 1903911 h 3461657"/>
                <a:gd name="connsiteX24" fmla="*/ 0 w 3762671"/>
                <a:gd name="connsiteY24" fmla="*/ 1430818 h 3461657"/>
                <a:gd name="connsiteX25" fmla="*/ 0 w 3762671"/>
                <a:gd name="connsiteY25" fmla="*/ 784642 h 3461657"/>
                <a:gd name="connsiteX26" fmla="*/ 0 w 3762671"/>
                <a:gd name="connsiteY26" fmla="*/ 0 h 346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762671" h="3461657" fill="none" extrusionOk="0">
                  <a:moveTo>
                    <a:pt x="0" y="0"/>
                  </a:moveTo>
                  <a:cubicBezTo>
                    <a:pt x="155467" y="-33593"/>
                    <a:pt x="285017" y="5876"/>
                    <a:pt x="537524" y="0"/>
                  </a:cubicBezTo>
                  <a:cubicBezTo>
                    <a:pt x="790031" y="-5876"/>
                    <a:pt x="897235" y="14354"/>
                    <a:pt x="999795" y="0"/>
                  </a:cubicBezTo>
                  <a:cubicBezTo>
                    <a:pt x="1102355" y="-14354"/>
                    <a:pt x="1310912" y="33983"/>
                    <a:pt x="1574947" y="0"/>
                  </a:cubicBezTo>
                  <a:cubicBezTo>
                    <a:pt x="1838982" y="-33983"/>
                    <a:pt x="1842126" y="7917"/>
                    <a:pt x="2074844" y="0"/>
                  </a:cubicBezTo>
                  <a:cubicBezTo>
                    <a:pt x="2307562" y="-7917"/>
                    <a:pt x="2298683" y="22038"/>
                    <a:pt x="2499489" y="0"/>
                  </a:cubicBezTo>
                  <a:cubicBezTo>
                    <a:pt x="2700296" y="-22038"/>
                    <a:pt x="2941890" y="9937"/>
                    <a:pt x="3112266" y="0"/>
                  </a:cubicBezTo>
                  <a:cubicBezTo>
                    <a:pt x="3282642" y="-9937"/>
                    <a:pt x="3552897" y="51817"/>
                    <a:pt x="3762671" y="0"/>
                  </a:cubicBezTo>
                  <a:cubicBezTo>
                    <a:pt x="3800595" y="295126"/>
                    <a:pt x="3692131" y="342013"/>
                    <a:pt x="3762671" y="611559"/>
                  </a:cubicBezTo>
                  <a:cubicBezTo>
                    <a:pt x="3833211" y="881105"/>
                    <a:pt x="3703493" y="1040493"/>
                    <a:pt x="3762671" y="1153886"/>
                  </a:cubicBezTo>
                  <a:cubicBezTo>
                    <a:pt x="3821849" y="1267279"/>
                    <a:pt x="3713770" y="1458017"/>
                    <a:pt x="3762671" y="1696212"/>
                  </a:cubicBezTo>
                  <a:cubicBezTo>
                    <a:pt x="3811572" y="1934407"/>
                    <a:pt x="3697913" y="2131939"/>
                    <a:pt x="3762671" y="2342388"/>
                  </a:cubicBezTo>
                  <a:cubicBezTo>
                    <a:pt x="3827429" y="2552837"/>
                    <a:pt x="3732693" y="2780716"/>
                    <a:pt x="3762671" y="2953947"/>
                  </a:cubicBezTo>
                  <a:cubicBezTo>
                    <a:pt x="3792649" y="3127178"/>
                    <a:pt x="3759657" y="3326593"/>
                    <a:pt x="3762671" y="3461657"/>
                  </a:cubicBezTo>
                  <a:cubicBezTo>
                    <a:pt x="3647955" y="3517294"/>
                    <a:pt x="3450525" y="3414082"/>
                    <a:pt x="3262773" y="3461657"/>
                  </a:cubicBezTo>
                  <a:cubicBezTo>
                    <a:pt x="3075021" y="3509232"/>
                    <a:pt x="2862894" y="3426155"/>
                    <a:pt x="2687622" y="3461657"/>
                  </a:cubicBezTo>
                  <a:cubicBezTo>
                    <a:pt x="2512350" y="3497159"/>
                    <a:pt x="2409067" y="3428845"/>
                    <a:pt x="2150098" y="3461657"/>
                  </a:cubicBezTo>
                  <a:cubicBezTo>
                    <a:pt x="1891129" y="3494469"/>
                    <a:pt x="1925892" y="3457105"/>
                    <a:pt x="1725453" y="3461657"/>
                  </a:cubicBezTo>
                  <a:cubicBezTo>
                    <a:pt x="1525015" y="3466209"/>
                    <a:pt x="1380630" y="3453961"/>
                    <a:pt x="1225556" y="3461657"/>
                  </a:cubicBezTo>
                  <a:cubicBezTo>
                    <a:pt x="1070482" y="3469353"/>
                    <a:pt x="794048" y="3425767"/>
                    <a:pt x="650405" y="3461657"/>
                  </a:cubicBezTo>
                  <a:cubicBezTo>
                    <a:pt x="506762" y="3497547"/>
                    <a:pt x="211632" y="3398425"/>
                    <a:pt x="0" y="3461657"/>
                  </a:cubicBezTo>
                  <a:cubicBezTo>
                    <a:pt x="-50752" y="3212861"/>
                    <a:pt x="49764" y="3060451"/>
                    <a:pt x="0" y="2884714"/>
                  </a:cubicBezTo>
                  <a:cubicBezTo>
                    <a:pt x="-49764" y="2708977"/>
                    <a:pt x="24893" y="2567051"/>
                    <a:pt x="0" y="2411621"/>
                  </a:cubicBezTo>
                  <a:cubicBezTo>
                    <a:pt x="-24893" y="2256191"/>
                    <a:pt x="38940" y="2091142"/>
                    <a:pt x="0" y="1903911"/>
                  </a:cubicBezTo>
                  <a:cubicBezTo>
                    <a:pt x="-38940" y="1716680"/>
                    <a:pt x="25710" y="1552033"/>
                    <a:pt x="0" y="1430818"/>
                  </a:cubicBezTo>
                  <a:cubicBezTo>
                    <a:pt x="-25710" y="1309603"/>
                    <a:pt x="30589" y="917931"/>
                    <a:pt x="0" y="784642"/>
                  </a:cubicBezTo>
                  <a:cubicBezTo>
                    <a:pt x="-30589" y="651353"/>
                    <a:pt x="4802" y="159007"/>
                    <a:pt x="0" y="0"/>
                  </a:cubicBezTo>
                  <a:close/>
                </a:path>
                <a:path w="3762671" h="3461657" stroke="0" extrusionOk="0">
                  <a:moveTo>
                    <a:pt x="0" y="0"/>
                  </a:moveTo>
                  <a:cubicBezTo>
                    <a:pt x="253003" y="-44544"/>
                    <a:pt x="442227" y="48193"/>
                    <a:pt x="575151" y="0"/>
                  </a:cubicBezTo>
                  <a:cubicBezTo>
                    <a:pt x="708075" y="-48193"/>
                    <a:pt x="901390" y="39652"/>
                    <a:pt x="1112676" y="0"/>
                  </a:cubicBezTo>
                  <a:cubicBezTo>
                    <a:pt x="1323962" y="-39652"/>
                    <a:pt x="1439371" y="8761"/>
                    <a:pt x="1537320" y="0"/>
                  </a:cubicBezTo>
                  <a:cubicBezTo>
                    <a:pt x="1635269" y="-8761"/>
                    <a:pt x="1933736" y="45407"/>
                    <a:pt x="2150098" y="0"/>
                  </a:cubicBezTo>
                  <a:cubicBezTo>
                    <a:pt x="2366460" y="-45407"/>
                    <a:pt x="2511792" y="34179"/>
                    <a:pt x="2612369" y="0"/>
                  </a:cubicBezTo>
                  <a:cubicBezTo>
                    <a:pt x="2712946" y="-34179"/>
                    <a:pt x="2876365" y="33944"/>
                    <a:pt x="3112266" y="0"/>
                  </a:cubicBezTo>
                  <a:cubicBezTo>
                    <a:pt x="3348167" y="-33944"/>
                    <a:pt x="3464645" y="18558"/>
                    <a:pt x="3762671" y="0"/>
                  </a:cubicBezTo>
                  <a:cubicBezTo>
                    <a:pt x="3782405" y="189796"/>
                    <a:pt x="3698736" y="413145"/>
                    <a:pt x="3762671" y="611559"/>
                  </a:cubicBezTo>
                  <a:cubicBezTo>
                    <a:pt x="3826606" y="809973"/>
                    <a:pt x="3711980" y="942906"/>
                    <a:pt x="3762671" y="1084653"/>
                  </a:cubicBezTo>
                  <a:cubicBezTo>
                    <a:pt x="3813362" y="1226400"/>
                    <a:pt x="3757717" y="1323471"/>
                    <a:pt x="3762671" y="1557746"/>
                  </a:cubicBezTo>
                  <a:cubicBezTo>
                    <a:pt x="3767625" y="1792021"/>
                    <a:pt x="3708890" y="1868987"/>
                    <a:pt x="3762671" y="2169305"/>
                  </a:cubicBezTo>
                  <a:cubicBezTo>
                    <a:pt x="3816452" y="2469623"/>
                    <a:pt x="3731304" y="2484319"/>
                    <a:pt x="3762671" y="2642398"/>
                  </a:cubicBezTo>
                  <a:cubicBezTo>
                    <a:pt x="3794038" y="2800477"/>
                    <a:pt x="3739538" y="3143475"/>
                    <a:pt x="3762671" y="3461657"/>
                  </a:cubicBezTo>
                  <a:cubicBezTo>
                    <a:pt x="3558342" y="3533951"/>
                    <a:pt x="3345668" y="3395564"/>
                    <a:pt x="3149893" y="3461657"/>
                  </a:cubicBezTo>
                  <a:cubicBezTo>
                    <a:pt x="2954118" y="3527750"/>
                    <a:pt x="2850678" y="3431993"/>
                    <a:pt x="2574742" y="3461657"/>
                  </a:cubicBezTo>
                  <a:cubicBezTo>
                    <a:pt x="2298806" y="3491321"/>
                    <a:pt x="2221893" y="3406590"/>
                    <a:pt x="1961964" y="3461657"/>
                  </a:cubicBezTo>
                  <a:cubicBezTo>
                    <a:pt x="1702035" y="3516724"/>
                    <a:pt x="1628590" y="3444889"/>
                    <a:pt x="1386813" y="3461657"/>
                  </a:cubicBezTo>
                  <a:cubicBezTo>
                    <a:pt x="1145036" y="3478425"/>
                    <a:pt x="918039" y="3426571"/>
                    <a:pt x="774035" y="3461657"/>
                  </a:cubicBezTo>
                  <a:cubicBezTo>
                    <a:pt x="630031" y="3496743"/>
                    <a:pt x="357806" y="3374371"/>
                    <a:pt x="0" y="3461657"/>
                  </a:cubicBezTo>
                  <a:cubicBezTo>
                    <a:pt x="-12159" y="3298146"/>
                    <a:pt x="35968" y="3020637"/>
                    <a:pt x="0" y="2850098"/>
                  </a:cubicBezTo>
                  <a:cubicBezTo>
                    <a:pt x="-35968" y="2679559"/>
                    <a:pt x="7110" y="2481542"/>
                    <a:pt x="0" y="2307771"/>
                  </a:cubicBezTo>
                  <a:cubicBezTo>
                    <a:pt x="-7110" y="2134000"/>
                    <a:pt x="42341" y="1791205"/>
                    <a:pt x="0" y="1661595"/>
                  </a:cubicBezTo>
                  <a:cubicBezTo>
                    <a:pt x="-42341" y="1531985"/>
                    <a:pt x="33860" y="1230938"/>
                    <a:pt x="0" y="1015419"/>
                  </a:cubicBezTo>
                  <a:cubicBezTo>
                    <a:pt x="-33860" y="799900"/>
                    <a:pt x="101561" y="368571"/>
                    <a:pt x="0" y="0"/>
                  </a:cubicBezTo>
                  <a:close/>
                </a:path>
              </a:pathLst>
            </a:custGeom>
            <a:ln w="9525">
              <a:solidFill>
                <a:schemeClr val="tx1"/>
              </a:solidFill>
              <a:extLst>
                <a:ext uri="{C807C97D-BFC1-408E-A445-0C87EB9F89A2}">
                  <ask:lineSketchStyleProps xmlns:ask="http://schemas.microsoft.com/office/drawing/2018/sketchyshapes" sd="3287029372">
                    <a:prstGeom prst="rect">
                      <a:avLst/>
                    </a:prstGeom>
                    <ask:type>
                      <ask:lineSketchScribble/>
                    </ask:type>
                  </ask:lineSketchStyleProps>
                </a:ext>
              </a:extLst>
            </a:ln>
            <a:effectLst>
              <a:outerShdw blurRad="50800" dist="38100" dir="2700000" algn="tl" rotWithShape="0">
                <a:prstClr val="black">
                  <a:alpha val="40000"/>
                </a:prstClr>
              </a:outerShdw>
            </a:effectLst>
          </p:spPr>
        </p:pic>
      </p:grpSp>
      <p:sp>
        <p:nvSpPr>
          <p:cNvPr id="34" name="Title 5">
            <a:extLst>
              <a:ext uri="{FF2B5EF4-FFF2-40B4-BE49-F238E27FC236}">
                <a16:creationId xmlns:a16="http://schemas.microsoft.com/office/drawing/2014/main" id="{F8E059FE-C5BE-481D-80AA-1B0DF4C0573A}"/>
              </a:ext>
            </a:extLst>
          </p:cNvPr>
          <p:cNvSpPr>
            <a:spLocks noGrp="1"/>
          </p:cNvSpPr>
          <p:nvPr>
            <p:ph type="title"/>
          </p:nvPr>
        </p:nvSpPr>
        <p:spPr>
          <a:xfrm>
            <a:off x="8333014" y="1629357"/>
            <a:ext cx="3711625" cy="3599287"/>
          </a:xfrm>
        </p:spPr>
        <p:txBody>
          <a:bodyPr>
            <a:normAutofit/>
          </a:bodyPr>
          <a:lstStyle/>
          <a:p>
            <a:r>
              <a:rPr lang="en-US" sz="3200" dirty="0"/>
              <a:t>But are we making real progress?</a:t>
            </a:r>
            <a:endParaRPr lang="en-CA" sz="3200" dirty="0"/>
          </a:p>
        </p:txBody>
      </p:sp>
      <p:sp>
        <p:nvSpPr>
          <p:cNvPr id="36" name="TextBox 35">
            <a:extLst>
              <a:ext uri="{FF2B5EF4-FFF2-40B4-BE49-F238E27FC236}">
                <a16:creationId xmlns:a16="http://schemas.microsoft.com/office/drawing/2014/main" id="{083656B9-D024-48F1-B095-5F4147B90D3F}"/>
              </a:ext>
            </a:extLst>
          </p:cNvPr>
          <p:cNvSpPr txBox="1"/>
          <p:nvPr/>
        </p:nvSpPr>
        <p:spPr>
          <a:xfrm>
            <a:off x="9099574" y="4140790"/>
            <a:ext cx="2178504" cy="584775"/>
          </a:xfrm>
          <a:prstGeom prst="rect">
            <a:avLst/>
          </a:prstGeom>
          <a:noFill/>
        </p:spPr>
        <p:txBody>
          <a:bodyPr wrap="square">
            <a:spAutoFit/>
          </a:bodyPr>
          <a:lstStyle/>
          <a:p>
            <a:r>
              <a:rPr lang="en-US" altLang="ja-JP" sz="3200" dirty="0"/>
              <a:t>¯\_(</a:t>
            </a:r>
            <a:r>
              <a:rPr lang="ja-JP" altLang="en-US" sz="3200" dirty="0"/>
              <a:t>ツ</a:t>
            </a:r>
            <a:r>
              <a:rPr lang="en-US" altLang="ja-JP" sz="3200" dirty="0"/>
              <a:t>)_/¯</a:t>
            </a:r>
            <a:endParaRPr lang="en-CA" sz="3200" dirty="0"/>
          </a:p>
        </p:txBody>
      </p:sp>
    </p:spTree>
    <p:extLst>
      <p:ext uri="{BB962C8B-B14F-4D97-AF65-F5344CB8AC3E}">
        <p14:creationId xmlns:p14="http://schemas.microsoft.com/office/powerpoint/2010/main" val="23046021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93D5827-24A2-4CA6-A9CB-2F4D74745A5F}"/>
              </a:ext>
            </a:extLst>
          </p:cNvPr>
          <p:cNvCxnSpPr/>
          <p:nvPr/>
        </p:nvCxnSpPr>
        <p:spPr>
          <a:xfrm>
            <a:off x="2170051" y="0"/>
            <a:ext cx="0" cy="6858000"/>
          </a:xfrm>
          <a:prstGeom prst="line">
            <a:avLst/>
          </a:prstGeom>
          <a:ln w="38100">
            <a:solidFill>
              <a:schemeClr val="tx1">
                <a:lumMod val="65000"/>
                <a:lumOff val="3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C6DEDA06-4410-43F2-9D14-9BA32B740821}"/>
              </a:ext>
            </a:extLst>
          </p:cNvPr>
          <p:cNvGrpSpPr/>
          <p:nvPr/>
        </p:nvGrpSpPr>
        <p:grpSpPr>
          <a:xfrm>
            <a:off x="1894175" y="3526008"/>
            <a:ext cx="551752" cy="502671"/>
            <a:chOff x="1746810" y="502681"/>
            <a:chExt cx="551752" cy="502671"/>
          </a:xfrm>
          <a:effectLst>
            <a:outerShdw blurRad="50800" dist="38100" dir="2700000" algn="tl" rotWithShape="0">
              <a:prstClr val="black">
                <a:alpha val="40000"/>
              </a:prstClr>
            </a:outerShdw>
          </a:effectLst>
        </p:grpSpPr>
        <p:sp>
          <p:nvSpPr>
            <p:cNvPr id="4" name="Oval 3">
              <a:extLst>
                <a:ext uri="{FF2B5EF4-FFF2-40B4-BE49-F238E27FC236}">
                  <a16:creationId xmlns:a16="http://schemas.microsoft.com/office/drawing/2014/main" id="{149C5EC9-87B9-406E-AC91-DB9FDF2F6F3F}"/>
                </a:ext>
              </a:extLst>
            </p:cNvPr>
            <p:cNvSpPr/>
            <p:nvPr/>
          </p:nvSpPr>
          <p:spPr>
            <a:xfrm>
              <a:off x="1771351" y="502681"/>
              <a:ext cx="502671" cy="502671"/>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700" dirty="0"/>
            </a:p>
          </p:txBody>
        </p:sp>
        <p:sp>
          <p:nvSpPr>
            <p:cNvPr id="8" name="TextBox 7">
              <a:extLst>
                <a:ext uri="{FF2B5EF4-FFF2-40B4-BE49-F238E27FC236}">
                  <a16:creationId xmlns:a16="http://schemas.microsoft.com/office/drawing/2014/main" id="{A4108470-B689-46C2-95E1-6ACF7A206939}"/>
                </a:ext>
              </a:extLst>
            </p:cNvPr>
            <p:cNvSpPr txBox="1"/>
            <p:nvPr/>
          </p:nvSpPr>
          <p:spPr>
            <a:xfrm>
              <a:off x="1746810" y="600127"/>
              <a:ext cx="551752" cy="307777"/>
            </a:xfrm>
            <a:prstGeom prst="rect">
              <a:avLst/>
            </a:prstGeom>
            <a:noFill/>
          </p:spPr>
          <p:txBody>
            <a:bodyPr wrap="square">
              <a:spAutoFit/>
            </a:bodyPr>
            <a:lstStyle/>
            <a:p>
              <a:pPr algn="ctr"/>
              <a:r>
                <a:rPr lang="en-US" sz="1400" dirty="0"/>
                <a:t>2018</a:t>
              </a:r>
              <a:endParaRPr lang="en-CA" sz="1400" dirty="0"/>
            </a:p>
          </p:txBody>
        </p:sp>
      </p:grpSp>
      <p:grpSp>
        <p:nvGrpSpPr>
          <p:cNvPr id="10" name="Group 9">
            <a:extLst>
              <a:ext uri="{FF2B5EF4-FFF2-40B4-BE49-F238E27FC236}">
                <a16:creationId xmlns:a16="http://schemas.microsoft.com/office/drawing/2014/main" id="{D7A36A29-A489-41C8-AD4D-1A15921635D2}"/>
              </a:ext>
            </a:extLst>
          </p:cNvPr>
          <p:cNvGrpSpPr/>
          <p:nvPr/>
        </p:nvGrpSpPr>
        <p:grpSpPr>
          <a:xfrm>
            <a:off x="1894175" y="1321778"/>
            <a:ext cx="551752" cy="502671"/>
            <a:chOff x="1746810" y="502681"/>
            <a:chExt cx="551752" cy="502671"/>
          </a:xfrm>
          <a:effectLst>
            <a:outerShdw blurRad="50800" dist="38100" dir="2700000" algn="tl" rotWithShape="0">
              <a:prstClr val="black">
                <a:alpha val="40000"/>
              </a:prstClr>
            </a:outerShdw>
          </a:effectLst>
        </p:grpSpPr>
        <p:sp>
          <p:nvSpPr>
            <p:cNvPr id="11" name="Oval 10">
              <a:extLst>
                <a:ext uri="{FF2B5EF4-FFF2-40B4-BE49-F238E27FC236}">
                  <a16:creationId xmlns:a16="http://schemas.microsoft.com/office/drawing/2014/main" id="{EDA37836-F6C0-466E-9134-33E9A51E4A57}"/>
                </a:ext>
              </a:extLst>
            </p:cNvPr>
            <p:cNvSpPr/>
            <p:nvPr/>
          </p:nvSpPr>
          <p:spPr>
            <a:xfrm>
              <a:off x="1771351" y="502681"/>
              <a:ext cx="502671" cy="502671"/>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700" dirty="0"/>
            </a:p>
          </p:txBody>
        </p:sp>
        <p:sp>
          <p:nvSpPr>
            <p:cNvPr id="12" name="TextBox 11">
              <a:extLst>
                <a:ext uri="{FF2B5EF4-FFF2-40B4-BE49-F238E27FC236}">
                  <a16:creationId xmlns:a16="http://schemas.microsoft.com/office/drawing/2014/main" id="{8F6DCFA3-C65A-4BBA-BA4A-78969ECB5DAE}"/>
                </a:ext>
              </a:extLst>
            </p:cNvPr>
            <p:cNvSpPr txBox="1"/>
            <p:nvPr/>
          </p:nvSpPr>
          <p:spPr>
            <a:xfrm>
              <a:off x="1746810" y="600127"/>
              <a:ext cx="551752" cy="307777"/>
            </a:xfrm>
            <a:prstGeom prst="rect">
              <a:avLst/>
            </a:prstGeom>
            <a:noFill/>
          </p:spPr>
          <p:txBody>
            <a:bodyPr wrap="square">
              <a:spAutoFit/>
            </a:bodyPr>
            <a:lstStyle/>
            <a:p>
              <a:pPr algn="ctr"/>
              <a:r>
                <a:rPr lang="en-US" sz="1400" dirty="0"/>
                <a:t>2016</a:t>
              </a:r>
              <a:endParaRPr lang="en-CA" sz="1400" dirty="0"/>
            </a:p>
          </p:txBody>
        </p:sp>
      </p:grpSp>
      <p:grpSp>
        <p:nvGrpSpPr>
          <p:cNvPr id="13" name="Group 12">
            <a:extLst>
              <a:ext uri="{FF2B5EF4-FFF2-40B4-BE49-F238E27FC236}">
                <a16:creationId xmlns:a16="http://schemas.microsoft.com/office/drawing/2014/main" id="{AD6245A2-8AD8-403F-BBA5-957267FE53E3}"/>
              </a:ext>
            </a:extLst>
          </p:cNvPr>
          <p:cNvGrpSpPr/>
          <p:nvPr/>
        </p:nvGrpSpPr>
        <p:grpSpPr>
          <a:xfrm>
            <a:off x="1894175" y="2423892"/>
            <a:ext cx="551752" cy="502671"/>
            <a:chOff x="1746810" y="502681"/>
            <a:chExt cx="551752" cy="502671"/>
          </a:xfrm>
          <a:effectLst>
            <a:outerShdw blurRad="50800" dist="38100" dir="2700000" algn="tl" rotWithShape="0">
              <a:prstClr val="black">
                <a:alpha val="40000"/>
              </a:prstClr>
            </a:outerShdw>
          </a:effectLst>
        </p:grpSpPr>
        <p:sp>
          <p:nvSpPr>
            <p:cNvPr id="14" name="Oval 13">
              <a:extLst>
                <a:ext uri="{FF2B5EF4-FFF2-40B4-BE49-F238E27FC236}">
                  <a16:creationId xmlns:a16="http://schemas.microsoft.com/office/drawing/2014/main" id="{4AFBB81B-ED8A-4CDD-B457-155209AB4A7B}"/>
                </a:ext>
              </a:extLst>
            </p:cNvPr>
            <p:cNvSpPr/>
            <p:nvPr/>
          </p:nvSpPr>
          <p:spPr>
            <a:xfrm>
              <a:off x="1771351" y="502681"/>
              <a:ext cx="502671" cy="502671"/>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700" dirty="0"/>
            </a:p>
          </p:txBody>
        </p:sp>
        <p:sp>
          <p:nvSpPr>
            <p:cNvPr id="15" name="TextBox 14">
              <a:extLst>
                <a:ext uri="{FF2B5EF4-FFF2-40B4-BE49-F238E27FC236}">
                  <a16:creationId xmlns:a16="http://schemas.microsoft.com/office/drawing/2014/main" id="{A7483961-3C39-4515-B399-A774C9DFF44A}"/>
                </a:ext>
              </a:extLst>
            </p:cNvPr>
            <p:cNvSpPr txBox="1"/>
            <p:nvPr/>
          </p:nvSpPr>
          <p:spPr>
            <a:xfrm>
              <a:off x="1746810" y="600127"/>
              <a:ext cx="551752" cy="307777"/>
            </a:xfrm>
            <a:prstGeom prst="rect">
              <a:avLst/>
            </a:prstGeom>
            <a:noFill/>
          </p:spPr>
          <p:txBody>
            <a:bodyPr wrap="square">
              <a:spAutoFit/>
            </a:bodyPr>
            <a:lstStyle/>
            <a:p>
              <a:pPr algn="ctr"/>
              <a:r>
                <a:rPr lang="en-US" sz="1400" dirty="0"/>
                <a:t>2017</a:t>
              </a:r>
              <a:endParaRPr lang="en-CA" sz="1400" dirty="0"/>
            </a:p>
          </p:txBody>
        </p:sp>
      </p:grpSp>
      <p:grpSp>
        <p:nvGrpSpPr>
          <p:cNvPr id="16" name="Group 15">
            <a:extLst>
              <a:ext uri="{FF2B5EF4-FFF2-40B4-BE49-F238E27FC236}">
                <a16:creationId xmlns:a16="http://schemas.microsoft.com/office/drawing/2014/main" id="{AE5EC248-7995-4868-AD51-09669009E4C5}"/>
              </a:ext>
            </a:extLst>
          </p:cNvPr>
          <p:cNvGrpSpPr/>
          <p:nvPr/>
        </p:nvGrpSpPr>
        <p:grpSpPr>
          <a:xfrm>
            <a:off x="1894175" y="4628119"/>
            <a:ext cx="551752" cy="502671"/>
            <a:chOff x="1746810" y="502681"/>
            <a:chExt cx="551752" cy="502671"/>
          </a:xfrm>
          <a:effectLst>
            <a:outerShdw blurRad="50800" dist="38100" dir="2700000" algn="tl" rotWithShape="0">
              <a:prstClr val="black">
                <a:alpha val="40000"/>
              </a:prstClr>
            </a:outerShdw>
          </a:effectLst>
        </p:grpSpPr>
        <p:sp>
          <p:nvSpPr>
            <p:cNvPr id="17" name="Oval 16">
              <a:extLst>
                <a:ext uri="{FF2B5EF4-FFF2-40B4-BE49-F238E27FC236}">
                  <a16:creationId xmlns:a16="http://schemas.microsoft.com/office/drawing/2014/main" id="{B578F4EF-4962-4210-98FA-62F972A75F2B}"/>
                </a:ext>
              </a:extLst>
            </p:cNvPr>
            <p:cNvSpPr/>
            <p:nvPr/>
          </p:nvSpPr>
          <p:spPr>
            <a:xfrm>
              <a:off x="1771351" y="502681"/>
              <a:ext cx="502671" cy="502671"/>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700" dirty="0"/>
            </a:p>
          </p:txBody>
        </p:sp>
        <p:sp>
          <p:nvSpPr>
            <p:cNvPr id="18" name="TextBox 17">
              <a:extLst>
                <a:ext uri="{FF2B5EF4-FFF2-40B4-BE49-F238E27FC236}">
                  <a16:creationId xmlns:a16="http://schemas.microsoft.com/office/drawing/2014/main" id="{64416AF1-280C-4947-85B7-211B578F8202}"/>
                </a:ext>
              </a:extLst>
            </p:cNvPr>
            <p:cNvSpPr txBox="1"/>
            <p:nvPr/>
          </p:nvSpPr>
          <p:spPr>
            <a:xfrm>
              <a:off x="1746810" y="600127"/>
              <a:ext cx="551752" cy="307777"/>
            </a:xfrm>
            <a:prstGeom prst="rect">
              <a:avLst/>
            </a:prstGeom>
            <a:noFill/>
          </p:spPr>
          <p:txBody>
            <a:bodyPr wrap="square">
              <a:spAutoFit/>
            </a:bodyPr>
            <a:lstStyle/>
            <a:p>
              <a:pPr algn="ctr"/>
              <a:r>
                <a:rPr lang="en-US" sz="1400" dirty="0"/>
                <a:t>2019</a:t>
              </a:r>
              <a:endParaRPr lang="en-CA" sz="1400" dirty="0"/>
            </a:p>
          </p:txBody>
        </p:sp>
      </p:grpSp>
      <p:grpSp>
        <p:nvGrpSpPr>
          <p:cNvPr id="19" name="Group 18">
            <a:extLst>
              <a:ext uri="{FF2B5EF4-FFF2-40B4-BE49-F238E27FC236}">
                <a16:creationId xmlns:a16="http://schemas.microsoft.com/office/drawing/2014/main" id="{74DBD6CD-554E-4E66-8D78-85F8C87A6677}"/>
              </a:ext>
            </a:extLst>
          </p:cNvPr>
          <p:cNvGrpSpPr/>
          <p:nvPr/>
        </p:nvGrpSpPr>
        <p:grpSpPr>
          <a:xfrm>
            <a:off x="1894175" y="5827676"/>
            <a:ext cx="551752" cy="502671"/>
            <a:chOff x="1746810" y="502681"/>
            <a:chExt cx="551752" cy="502671"/>
          </a:xfrm>
          <a:effectLst>
            <a:outerShdw blurRad="50800" dist="38100" dir="2700000" algn="tl" rotWithShape="0">
              <a:prstClr val="black">
                <a:alpha val="40000"/>
              </a:prstClr>
            </a:outerShdw>
          </a:effectLst>
        </p:grpSpPr>
        <p:sp>
          <p:nvSpPr>
            <p:cNvPr id="20" name="Oval 19">
              <a:extLst>
                <a:ext uri="{FF2B5EF4-FFF2-40B4-BE49-F238E27FC236}">
                  <a16:creationId xmlns:a16="http://schemas.microsoft.com/office/drawing/2014/main" id="{6ECB938C-87D9-4E19-B63F-6738FB5E8645}"/>
                </a:ext>
              </a:extLst>
            </p:cNvPr>
            <p:cNvSpPr/>
            <p:nvPr/>
          </p:nvSpPr>
          <p:spPr>
            <a:xfrm>
              <a:off x="1771351" y="502681"/>
              <a:ext cx="502671" cy="502671"/>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700" dirty="0"/>
            </a:p>
          </p:txBody>
        </p:sp>
        <p:sp>
          <p:nvSpPr>
            <p:cNvPr id="21" name="TextBox 20">
              <a:extLst>
                <a:ext uri="{FF2B5EF4-FFF2-40B4-BE49-F238E27FC236}">
                  <a16:creationId xmlns:a16="http://schemas.microsoft.com/office/drawing/2014/main" id="{56285863-C517-4E76-B6D1-F7D654ABDBEC}"/>
                </a:ext>
              </a:extLst>
            </p:cNvPr>
            <p:cNvSpPr txBox="1"/>
            <p:nvPr/>
          </p:nvSpPr>
          <p:spPr>
            <a:xfrm>
              <a:off x="1746810" y="600127"/>
              <a:ext cx="551752" cy="307777"/>
            </a:xfrm>
            <a:prstGeom prst="rect">
              <a:avLst/>
            </a:prstGeom>
            <a:noFill/>
          </p:spPr>
          <p:txBody>
            <a:bodyPr wrap="square">
              <a:spAutoFit/>
            </a:bodyPr>
            <a:lstStyle/>
            <a:p>
              <a:pPr algn="ctr"/>
              <a:r>
                <a:rPr lang="en-US" sz="1400" dirty="0"/>
                <a:t>2020</a:t>
              </a:r>
              <a:endParaRPr lang="en-CA" sz="1400" dirty="0"/>
            </a:p>
          </p:txBody>
        </p:sp>
      </p:grpSp>
      <p:sp>
        <p:nvSpPr>
          <p:cNvPr id="33" name="TextBox 32">
            <a:extLst>
              <a:ext uri="{FF2B5EF4-FFF2-40B4-BE49-F238E27FC236}">
                <a16:creationId xmlns:a16="http://schemas.microsoft.com/office/drawing/2014/main" id="{F649F283-9432-44A9-B317-0F05D0C41A97}"/>
              </a:ext>
            </a:extLst>
          </p:cNvPr>
          <p:cNvSpPr txBox="1"/>
          <p:nvPr/>
        </p:nvSpPr>
        <p:spPr>
          <a:xfrm>
            <a:off x="136071" y="92529"/>
            <a:ext cx="1649184" cy="584775"/>
          </a:xfrm>
          <a:prstGeom prst="rect">
            <a:avLst/>
          </a:prstGeom>
          <a:noFill/>
        </p:spPr>
        <p:txBody>
          <a:bodyPr wrap="square" rtlCol="0">
            <a:spAutoFit/>
          </a:bodyPr>
          <a:lstStyle/>
          <a:p>
            <a:pPr algn="ctr"/>
            <a:r>
              <a:rPr lang="en-US" sz="1600" b="1" dirty="0"/>
              <a:t>% of neural IR papers @ SIGIR</a:t>
            </a:r>
            <a:endParaRPr lang="en-CA" sz="1600" b="1" dirty="0"/>
          </a:p>
        </p:txBody>
      </p:sp>
      <p:sp>
        <p:nvSpPr>
          <p:cNvPr id="35" name="TextBox 34">
            <a:extLst>
              <a:ext uri="{FF2B5EF4-FFF2-40B4-BE49-F238E27FC236}">
                <a16:creationId xmlns:a16="http://schemas.microsoft.com/office/drawing/2014/main" id="{8501D3BE-1DFC-42F4-995D-8577B18B9F8A}"/>
              </a:ext>
            </a:extLst>
          </p:cNvPr>
          <p:cNvSpPr txBox="1"/>
          <p:nvPr/>
        </p:nvSpPr>
        <p:spPr>
          <a:xfrm>
            <a:off x="136071" y="1342279"/>
            <a:ext cx="1649184" cy="461665"/>
          </a:xfrm>
          <a:prstGeom prst="rect">
            <a:avLst/>
          </a:prstGeom>
          <a:noFill/>
        </p:spPr>
        <p:txBody>
          <a:bodyPr wrap="square" rtlCol="0">
            <a:spAutoFit/>
          </a:bodyPr>
          <a:lstStyle/>
          <a:p>
            <a:pPr algn="ctr"/>
            <a:r>
              <a:rPr lang="en-US" sz="2400" b="1" dirty="0"/>
              <a:t>8%</a:t>
            </a:r>
            <a:endParaRPr lang="en-CA" sz="2400" b="1" dirty="0"/>
          </a:p>
        </p:txBody>
      </p:sp>
      <p:sp>
        <p:nvSpPr>
          <p:cNvPr id="37" name="TextBox 36">
            <a:extLst>
              <a:ext uri="{FF2B5EF4-FFF2-40B4-BE49-F238E27FC236}">
                <a16:creationId xmlns:a16="http://schemas.microsoft.com/office/drawing/2014/main" id="{3BBB3804-DFF6-4A1B-8B60-8ED0331E2104}"/>
              </a:ext>
            </a:extLst>
          </p:cNvPr>
          <p:cNvSpPr txBox="1"/>
          <p:nvPr/>
        </p:nvSpPr>
        <p:spPr>
          <a:xfrm>
            <a:off x="136071" y="2444393"/>
            <a:ext cx="1649184" cy="461665"/>
          </a:xfrm>
          <a:prstGeom prst="rect">
            <a:avLst/>
          </a:prstGeom>
          <a:noFill/>
        </p:spPr>
        <p:txBody>
          <a:bodyPr wrap="square" rtlCol="0">
            <a:spAutoFit/>
          </a:bodyPr>
          <a:lstStyle/>
          <a:p>
            <a:pPr algn="ctr"/>
            <a:r>
              <a:rPr lang="en-US" sz="2400" b="1" dirty="0"/>
              <a:t>23%</a:t>
            </a:r>
            <a:endParaRPr lang="en-CA" sz="2400" b="1" dirty="0"/>
          </a:p>
        </p:txBody>
      </p:sp>
      <p:sp>
        <p:nvSpPr>
          <p:cNvPr id="39" name="TextBox 38">
            <a:extLst>
              <a:ext uri="{FF2B5EF4-FFF2-40B4-BE49-F238E27FC236}">
                <a16:creationId xmlns:a16="http://schemas.microsoft.com/office/drawing/2014/main" id="{5AE7A958-A3FC-418F-8E00-3293AA458062}"/>
              </a:ext>
            </a:extLst>
          </p:cNvPr>
          <p:cNvSpPr txBox="1"/>
          <p:nvPr/>
        </p:nvSpPr>
        <p:spPr>
          <a:xfrm>
            <a:off x="136071" y="3546509"/>
            <a:ext cx="1649184" cy="461665"/>
          </a:xfrm>
          <a:prstGeom prst="rect">
            <a:avLst/>
          </a:prstGeom>
          <a:noFill/>
        </p:spPr>
        <p:txBody>
          <a:bodyPr wrap="square" rtlCol="0">
            <a:spAutoFit/>
          </a:bodyPr>
          <a:lstStyle/>
          <a:p>
            <a:pPr algn="ctr"/>
            <a:r>
              <a:rPr lang="en-US" sz="2400" b="1" dirty="0"/>
              <a:t>42%</a:t>
            </a:r>
            <a:endParaRPr lang="en-CA" sz="2400" b="1" dirty="0"/>
          </a:p>
        </p:txBody>
      </p:sp>
      <p:sp>
        <p:nvSpPr>
          <p:cNvPr id="34" name="Title 5">
            <a:extLst>
              <a:ext uri="{FF2B5EF4-FFF2-40B4-BE49-F238E27FC236}">
                <a16:creationId xmlns:a16="http://schemas.microsoft.com/office/drawing/2014/main" id="{F8E059FE-C5BE-481D-80AA-1B0DF4C0573A}"/>
              </a:ext>
            </a:extLst>
          </p:cNvPr>
          <p:cNvSpPr>
            <a:spLocks noGrp="1"/>
          </p:cNvSpPr>
          <p:nvPr>
            <p:ph type="title"/>
          </p:nvPr>
        </p:nvSpPr>
        <p:spPr>
          <a:xfrm>
            <a:off x="8333014" y="1629357"/>
            <a:ext cx="3711625" cy="3599287"/>
          </a:xfrm>
        </p:spPr>
        <p:txBody>
          <a:bodyPr>
            <a:normAutofit/>
          </a:bodyPr>
          <a:lstStyle/>
          <a:p>
            <a:pPr>
              <a:lnSpc>
                <a:spcPct val="100000"/>
              </a:lnSpc>
            </a:pPr>
            <a:r>
              <a:rPr lang="en-US" sz="3200" dirty="0"/>
              <a:t>We launched the MS MARCO passage ranking benchmark with 0.5M+ English training queries</a:t>
            </a:r>
            <a:endParaRPr lang="en-CA" sz="3200" dirty="0"/>
          </a:p>
        </p:txBody>
      </p:sp>
      <p:sp>
        <p:nvSpPr>
          <p:cNvPr id="24" name="Speech Bubble: Rectangle 23">
            <a:extLst>
              <a:ext uri="{FF2B5EF4-FFF2-40B4-BE49-F238E27FC236}">
                <a16:creationId xmlns:a16="http://schemas.microsoft.com/office/drawing/2014/main" id="{BF4794F5-FCA1-4E4E-B540-6B779A21F1CD}"/>
              </a:ext>
            </a:extLst>
          </p:cNvPr>
          <p:cNvSpPr/>
          <p:nvPr/>
        </p:nvSpPr>
        <p:spPr>
          <a:xfrm>
            <a:off x="3403866" y="2215150"/>
            <a:ext cx="4399647" cy="2619185"/>
          </a:xfrm>
          <a:prstGeom prst="wedgeRectCallout">
            <a:avLst>
              <a:gd name="adj1" fmla="val -70982"/>
              <a:gd name="adj2" fmla="val 9252"/>
            </a:avLst>
          </a:prstGeom>
          <a:solidFill>
            <a:schemeClr val="bg1"/>
          </a:solidFill>
          <a:ln w="19050">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Picture 6">
            <a:extLst>
              <a:ext uri="{FF2B5EF4-FFF2-40B4-BE49-F238E27FC236}">
                <a16:creationId xmlns:a16="http://schemas.microsoft.com/office/drawing/2014/main" id="{AE2381B0-4D80-45EF-BFF4-BFD73E7E520C}"/>
              </a:ext>
            </a:extLst>
          </p:cNvPr>
          <p:cNvPicPr>
            <a:picLocks noChangeAspect="1"/>
          </p:cNvPicPr>
          <p:nvPr/>
        </p:nvPicPr>
        <p:blipFill rotWithShape="1">
          <a:blip r:embed="rId2"/>
          <a:srcRect r="47692"/>
          <a:stretch/>
        </p:blipFill>
        <p:spPr>
          <a:xfrm>
            <a:off x="4636251" y="2268068"/>
            <a:ext cx="1782313" cy="2111884"/>
          </a:xfrm>
          <a:prstGeom prst="rect">
            <a:avLst/>
          </a:prstGeom>
        </p:spPr>
      </p:pic>
      <p:sp>
        <p:nvSpPr>
          <p:cNvPr id="29" name="Title 5">
            <a:extLst>
              <a:ext uri="{FF2B5EF4-FFF2-40B4-BE49-F238E27FC236}">
                <a16:creationId xmlns:a16="http://schemas.microsoft.com/office/drawing/2014/main" id="{D6C812D6-3DBF-494C-B695-09AB71F7DA74}"/>
              </a:ext>
            </a:extLst>
          </p:cNvPr>
          <p:cNvSpPr txBox="1">
            <a:spLocks/>
          </p:cNvSpPr>
          <p:nvPr/>
        </p:nvSpPr>
        <p:spPr>
          <a:xfrm>
            <a:off x="3747876" y="4263783"/>
            <a:ext cx="3711625" cy="47136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t>Passage Ranking Leaderboard</a:t>
            </a:r>
            <a:endParaRPr lang="en-CA" sz="2000" b="1" dirty="0"/>
          </a:p>
        </p:txBody>
      </p:sp>
      <p:sp>
        <p:nvSpPr>
          <p:cNvPr id="38" name="Title 5">
            <a:extLst>
              <a:ext uri="{FF2B5EF4-FFF2-40B4-BE49-F238E27FC236}">
                <a16:creationId xmlns:a16="http://schemas.microsoft.com/office/drawing/2014/main" id="{C1FEBB2F-8E1C-4D91-97FB-76E6C2C639A4}"/>
              </a:ext>
            </a:extLst>
          </p:cNvPr>
          <p:cNvSpPr txBox="1">
            <a:spLocks/>
          </p:cNvSpPr>
          <p:nvPr/>
        </p:nvSpPr>
        <p:spPr>
          <a:xfrm>
            <a:off x="3901763" y="5281974"/>
            <a:ext cx="7664683" cy="1286295"/>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3200" b="1" dirty="0"/>
              <a:t>The myth of “no neural IR model worked before BERT”:</a:t>
            </a:r>
            <a:r>
              <a:rPr lang="en-US" sz="3200" dirty="0"/>
              <a:t> first generation deep ranking models, e.g., Duet and KNRM, and their variants, outperform (till date) most traditional IR methods by a fair margin on the MS MARCO benchmark</a:t>
            </a:r>
            <a:endParaRPr lang="en-CA" sz="3200" dirty="0"/>
          </a:p>
        </p:txBody>
      </p:sp>
    </p:spTree>
    <p:extLst>
      <p:ext uri="{BB962C8B-B14F-4D97-AF65-F5344CB8AC3E}">
        <p14:creationId xmlns:p14="http://schemas.microsoft.com/office/powerpoint/2010/main" val="40398581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peech Bubble: Rectangle 21">
            <a:extLst>
              <a:ext uri="{FF2B5EF4-FFF2-40B4-BE49-F238E27FC236}">
                <a16:creationId xmlns:a16="http://schemas.microsoft.com/office/drawing/2014/main" id="{FBD78E5C-58DD-4934-836C-87FD8EAF2D1F}"/>
              </a:ext>
            </a:extLst>
          </p:cNvPr>
          <p:cNvSpPr/>
          <p:nvPr/>
        </p:nvSpPr>
        <p:spPr>
          <a:xfrm>
            <a:off x="3403866" y="2215150"/>
            <a:ext cx="4399647" cy="2619185"/>
          </a:xfrm>
          <a:prstGeom prst="wedgeRectCallout">
            <a:avLst>
              <a:gd name="adj1" fmla="val -70982"/>
              <a:gd name="adj2" fmla="val 9252"/>
            </a:avLst>
          </a:prstGeom>
          <a:solidFill>
            <a:schemeClr val="bg1"/>
          </a:solidFill>
          <a:ln w="19050">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3" name="Straight Connector 2">
            <a:extLst>
              <a:ext uri="{FF2B5EF4-FFF2-40B4-BE49-F238E27FC236}">
                <a16:creationId xmlns:a16="http://schemas.microsoft.com/office/drawing/2014/main" id="{093D5827-24A2-4CA6-A9CB-2F4D74745A5F}"/>
              </a:ext>
            </a:extLst>
          </p:cNvPr>
          <p:cNvCxnSpPr/>
          <p:nvPr/>
        </p:nvCxnSpPr>
        <p:spPr>
          <a:xfrm>
            <a:off x="2170051" y="0"/>
            <a:ext cx="0" cy="6858000"/>
          </a:xfrm>
          <a:prstGeom prst="line">
            <a:avLst/>
          </a:prstGeom>
          <a:ln w="38100">
            <a:solidFill>
              <a:schemeClr val="tx1">
                <a:lumMod val="65000"/>
                <a:lumOff val="3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C6DEDA06-4410-43F2-9D14-9BA32B740821}"/>
              </a:ext>
            </a:extLst>
          </p:cNvPr>
          <p:cNvGrpSpPr/>
          <p:nvPr/>
        </p:nvGrpSpPr>
        <p:grpSpPr>
          <a:xfrm>
            <a:off x="1894175" y="3526008"/>
            <a:ext cx="551752" cy="502671"/>
            <a:chOff x="1746810" y="502681"/>
            <a:chExt cx="551752" cy="502671"/>
          </a:xfrm>
          <a:effectLst>
            <a:outerShdw blurRad="50800" dist="38100" dir="2700000" algn="tl" rotWithShape="0">
              <a:prstClr val="black">
                <a:alpha val="40000"/>
              </a:prstClr>
            </a:outerShdw>
          </a:effectLst>
        </p:grpSpPr>
        <p:sp>
          <p:nvSpPr>
            <p:cNvPr id="4" name="Oval 3">
              <a:extLst>
                <a:ext uri="{FF2B5EF4-FFF2-40B4-BE49-F238E27FC236}">
                  <a16:creationId xmlns:a16="http://schemas.microsoft.com/office/drawing/2014/main" id="{149C5EC9-87B9-406E-AC91-DB9FDF2F6F3F}"/>
                </a:ext>
              </a:extLst>
            </p:cNvPr>
            <p:cNvSpPr/>
            <p:nvPr/>
          </p:nvSpPr>
          <p:spPr>
            <a:xfrm>
              <a:off x="1771351" y="502681"/>
              <a:ext cx="502671" cy="502671"/>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700" dirty="0"/>
            </a:p>
          </p:txBody>
        </p:sp>
        <p:sp>
          <p:nvSpPr>
            <p:cNvPr id="8" name="TextBox 7">
              <a:extLst>
                <a:ext uri="{FF2B5EF4-FFF2-40B4-BE49-F238E27FC236}">
                  <a16:creationId xmlns:a16="http://schemas.microsoft.com/office/drawing/2014/main" id="{A4108470-B689-46C2-95E1-6ACF7A206939}"/>
                </a:ext>
              </a:extLst>
            </p:cNvPr>
            <p:cNvSpPr txBox="1"/>
            <p:nvPr/>
          </p:nvSpPr>
          <p:spPr>
            <a:xfrm>
              <a:off x="1746810" y="600127"/>
              <a:ext cx="551752" cy="307777"/>
            </a:xfrm>
            <a:prstGeom prst="rect">
              <a:avLst/>
            </a:prstGeom>
            <a:noFill/>
          </p:spPr>
          <p:txBody>
            <a:bodyPr wrap="square">
              <a:spAutoFit/>
            </a:bodyPr>
            <a:lstStyle/>
            <a:p>
              <a:pPr algn="ctr"/>
              <a:r>
                <a:rPr lang="en-US" sz="1400" dirty="0"/>
                <a:t>2018</a:t>
              </a:r>
              <a:endParaRPr lang="en-CA" sz="1400" dirty="0"/>
            </a:p>
          </p:txBody>
        </p:sp>
      </p:grpSp>
      <p:grpSp>
        <p:nvGrpSpPr>
          <p:cNvPr id="10" name="Group 9">
            <a:extLst>
              <a:ext uri="{FF2B5EF4-FFF2-40B4-BE49-F238E27FC236}">
                <a16:creationId xmlns:a16="http://schemas.microsoft.com/office/drawing/2014/main" id="{D7A36A29-A489-41C8-AD4D-1A15921635D2}"/>
              </a:ext>
            </a:extLst>
          </p:cNvPr>
          <p:cNvGrpSpPr/>
          <p:nvPr/>
        </p:nvGrpSpPr>
        <p:grpSpPr>
          <a:xfrm>
            <a:off x="1894175" y="1321778"/>
            <a:ext cx="551752" cy="502671"/>
            <a:chOff x="1746810" y="502681"/>
            <a:chExt cx="551752" cy="502671"/>
          </a:xfrm>
          <a:effectLst>
            <a:outerShdw blurRad="50800" dist="38100" dir="2700000" algn="tl" rotWithShape="0">
              <a:prstClr val="black">
                <a:alpha val="40000"/>
              </a:prstClr>
            </a:outerShdw>
          </a:effectLst>
        </p:grpSpPr>
        <p:sp>
          <p:nvSpPr>
            <p:cNvPr id="11" name="Oval 10">
              <a:extLst>
                <a:ext uri="{FF2B5EF4-FFF2-40B4-BE49-F238E27FC236}">
                  <a16:creationId xmlns:a16="http://schemas.microsoft.com/office/drawing/2014/main" id="{EDA37836-F6C0-466E-9134-33E9A51E4A57}"/>
                </a:ext>
              </a:extLst>
            </p:cNvPr>
            <p:cNvSpPr/>
            <p:nvPr/>
          </p:nvSpPr>
          <p:spPr>
            <a:xfrm>
              <a:off x="1771351" y="502681"/>
              <a:ext cx="502671" cy="502671"/>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700" dirty="0"/>
            </a:p>
          </p:txBody>
        </p:sp>
        <p:sp>
          <p:nvSpPr>
            <p:cNvPr id="12" name="TextBox 11">
              <a:extLst>
                <a:ext uri="{FF2B5EF4-FFF2-40B4-BE49-F238E27FC236}">
                  <a16:creationId xmlns:a16="http://schemas.microsoft.com/office/drawing/2014/main" id="{8F6DCFA3-C65A-4BBA-BA4A-78969ECB5DAE}"/>
                </a:ext>
              </a:extLst>
            </p:cNvPr>
            <p:cNvSpPr txBox="1"/>
            <p:nvPr/>
          </p:nvSpPr>
          <p:spPr>
            <a:xfrm>
              <a:off x="1746810" y="600127"/>
              <a:ext cx="551752" cy="307777"/>
            </a:xfrm>
            <a:prstGeom prst="rect">
              <a:avLst/>
            </a:prstGeom>
            <a:noFill/>
          </p:spPr>
          <p:txBody>
            <a:bodyPr wrap="square">
              <a:spAutoFit/>
            </a:bodyPr>
            <a:lstStyle/>
            <a:p>
              <a:pPr algn="ctr"/>
              <a:r>
                <a:rPr lang="en-US" sz="1400" dirty="0"/>
                <a:t>2016</a:t>
              </a:r>
              <a:endParaRPr lang="en-CA" sz="1400" dirty="0"/>
            </a:p>
          </p:txBody>
        </p:sp>
      </p:grpSp>
      <p:grpSp>
        <p:nvGrpSpPr>
          <p:cNvPr id="13" name="Group 12">
            <a:extLst>
              <a:ext uri="{FF2B5EF4-FFF2-40B4-BE49-F238E27FC236}">
                <a16:creationId xmlns:a16="http://schemas.microsoft.com/office/drawing/2014/main" id="{AD6245A2-8AD8-403F-BBA5-957267FE53E3}"/>
              </a:ext>
            </a:extLst>
          </p:cNvPr>
          <p:cNvGrpSpPr/>
          <p:nvPr/>
        </p:nvGrpSpPr>
        <p:grpSpPr>
          <a:xfrm>
            <a:off x="1894175" y="2423892"/>
            <a:ext cx="551752" cy="502671"/>
            <a:chOff x="1746810" y="502681"/>
            <a:chExt cx="551752" cy="502671"/>
          </a:xfrm>
          <a:effectLst>
            <a:outerShdw blurRad="50800" dist="38100" dir="2700000" algn="tl" rotWithShape="0">
              <a:prstClr val="black">
                <a:alpha val="40000"/>
              </a:prstClr>
            </a:outerShdw>
          </a:effectLst>
        </p:grpSpPr>
        <p:sp>
          <p:nvSpPr>
            <p:cNvPr id="14" name="Oval 13">
              <a:extLst>
                <a:ext uri="{FF2B5EF4-FFF2-40B4-BE49-F238E27FC236}">
                  <a16:creationId xmlns:a16="http://schemas.microsoft.com/office/drawing/2014/main" id="{4AFBB81B-ED8A-4CDD-B457-155209AB4A7B}"/>
                </a:ext>
              </a:extLst>
            </p:cNvPr>
            <p:cNvSpPr/>
            <p:nvPr/>
          </p:nvSpPr>
          <p:spPr>
            <a:xfrm>
              <a:off x="1771351" y="502681"/>
              <a:ext cx="502671" cy="502671"/>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700" dirty="0"/>
            </a:p>
          </p:txBody>
        </p:sp>
        <p:sp>
          <p:nvSpPr>
            <p:cNvPr id="15" name="TextBox 14">
              <a:extLst>
                <a:ext uri="{FF2B5EF4-FFF2-40B4-BE49-F238E27FC236}">
                  <a16:creationId xmlns:a16="http://schemas.microsoft.com/office/drawing/2014/main" id="{A7483961-3C39-4515-B399-A774C9DFF44A}"/>
                </a:ext>
              </a:extLst>
            </p:cNvPr>
            <p:cNvSpPr txBox="1"/>
            <p:nvPr/>
          </p:nvSpPr>
          <p:spPr>
            <a:xfrm>
              <a:off x="1746810" y="600127"/>
              <a:ext cx="551752" cy="307777"/>
            </a:xfrm>
            <a:prstGeom prst="rect">
              <a:avLst/>
            </a:prstGeom>
            <a:noFill/>
          </p:spPr>
          <p:txBody>
            <a:bodyPr wrap="square">
              <a:spAutoFit/>
            </a:bodyPr>
            <a:lstStyle/>
            <a:p>
              <a:pPr algn="ctr"/>
              <a:r>
                <a:rPr lang="en-US" sz="1400" dirty="0"/>
                <a:t>2017</a:t>
              </a:r>
              <a:endParaRPr lang="en-CA" sz="1400" dirty="0"/>
            </a:p>
          </p:txBody>
        </p:sp>
      </p:grpSp>
      <p:grpSp>
        <p:nvGrpSpPr>
          <p:cNvPr id="16" name="Group 15">
            <a:extLst>
              <a:ext uri="{FF2B5EF4-FFF2-40B4-BE49-F238E27FC236}">
                <a16:creationId xmlns:a16="http://schemas.microsoft.com/office/drawing/2014/main" id="{AE5EC248-7995-4868-AD51-09669009E4C5}"/>
              </a:ext>
            </a:extLst>
          </p:cNvPr>
          <p:cNvGrpSpPr/>
          <p:nvPr/>
        </p:nvGrpSpPr>
        <p:grpSpPr>
          <a:xfrm>
            <a:off x="1894175" y="4628119"/>
            <a:ext cx="551752" cy="502671"/>
            <a:chOff x="1746810" y="502681"/>
            <a:chExt cx="551752" cy="502671"/>
          </a:xfrm>
          <a:effectLst>
            <a:outerShdw blurRad="50800" dist="38100" dir="2700000" algn="tl" rotWithShape="0">
              <a:prstClr val="black">
                <a:alpha val="40000"/>
              </a:prstClr>
            </a:outerShdw>
          </a:effectLst>
        </p:grpSpPr>
        <p:sp>
          <p:nvSpPr>
            <p:cNvPr id="17" name="Oval 16">
              <a:extLst>
                <a:ext uri="{FF2B5EF4-FFF2-40B4-BE49-F238E27FC236}">
                  <a16:creationId xmlns:a16="http://schemas.microsoft.com/office/drawing/2014/main" id="{B578F4EF-4962-4210-98FA-62F972A75F2B}"/>
                </a:ext>
              </a:extLst>
            </p:cNvPr>
            <p:cNvSpPr/>
            <p:nvPr/>
          </p:nvSpPr>
          <p:spPr>
            <a:xfrm>
              <a:off x="1771351" y="502681"/>
              <a:ext cx="502671" cy="502671"/>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700" dirty="0"/>
            </a:p>
          </p:txBody>
        </p:sp>
        <p:sp>
          <p:nvSpPr>
            <p:cNvPr id="18" name="TextBox 17">
              <a:extLst>
                <a:ext uri="{FF2B5EF4-FFF2-40B4-BE49-F238E27FC236}">
                  <a16:creationId xmlns:a16="http://schemas.microsoft.com/office/drawing/2014/main" id="{64416AF1-280C-4947-85B7-211B578F8202}"/>
                </a:ext>
              </a:extLst>
            </p:cNvPr>
            <p:cNvSpPr txBox="1"/>
            <p:nvPr/>
          </p:nvSpPr>
          <p:spPr>
            <a:xfrm>
              <a:off x="1746810" y="600127"/>
              <a:ext cx="551752" cy="307777"/>
            </a:xfrm>
            <a:prstGeom prst="rect">
              <a:avLst/>
            </a:prstGeom>
            <a:noFill/>
          </p:spPr>
          <p:txBody>
            <a:bodyPr wrap="square">
              <a:spAutoFit/>
            </a:bodyPr>
            <a:lstStyle/>
            <a:p>
              <a:pPr algn="ctr"/>
              <a:r>
                <a:rPr lang="en-US" sz="1400" dirty="0"/>
                <a:t>2019</a:t>
              </a:r>
              <a:endParaRPr lang="en-CA" sz="1400" dirty="0"/>
            </a:p>
          </p:txBody>
        </p:sp>
      </p:grpSp>
      <p:grpSp>
        <p:nvGrpSpPr>
          <p:cNvPr id="19" name="Group 18">
            <a:extLst>
              <a:ext uri="{FF2B5EF4-FFF2-40B4-BE49-F238E27FC236}">
                <a16:creationId xmlns:a16="http://schemas.microsoft.com/office/drawing/2014/main" id="{74DBD6CD-554E-4E66-8D78-85F8C87A6677}"/>
              </a:ext>
            </a:extLst>
          </p:cNvPr>
          <p:cNvGrpSpPr/>
          <p:nvPr/>
        </p:nvGrpSpPr>
        <p:grpSpPr>
          <a:xfrm>
            <a:off x="1894175" y="5827676"/>
            <a:ext cx="551752" cy="502671"/>
            <a:chOff x="1746810" y="502681"/>
            <a:chExt cx="551752" cy="502671"/>
          </a:xfrm>
          <a:effectLst>
            <a:outerShdw blurRad="50800" dist="38100" dir="2700000" algn="tl" rotWithShape="0">
              <a:prstClr val="black">
                <a:alpha val="40000"/>
              </a:prstClr>
            </a:outerShdw>
          </a:effectLst>
        </p:grpSpPr>
        <p:sp>
          <p:nvSpPr>
            <p:cNvPr id="20" name="Oval 19">
              <a:extLst>
                <a:ext uri="{FF2B5EF4-FFF2-40B4-BE49-F238E27FC236}">
                  <a16:creationId xmlns:a16="http://schemas.microsoft.com/office/drawing/2014/main" id="{6ECB938C-87D9-4E19-B63F-6738FB5E8645}"/>
                </a:ext>
              </a:extLst>
            </p:cNvPr>
            <p:cNvSpPr/>
            <p:nvPr/>
          </p:nvSpPr>
          <p:spPr>
            <a:xfrm>
              <a:off x="1771351" y="502681"/>
              <a:ext cx="502671" cy="502671"/>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700" dirty="0"/>
            </a:p>
          </p:txBody>
        </p:sp>
        <p:sp>
          <p:nvSpPr>
            <p:cNvPr id="21" name="TextBox 20">
              <a:extLst>
                <a:ext uri="{FF2B5EF4-FFF2-40B4-BE49-F238E27FC236}">
                  <a16:creationId xmlns:a16="http://schemas.microsoft.com/office/drawing/2014/main" id="{56285863-C517-4E76-B6D1-F7D654ABDBEC}"/>
                </a:ext>
              </a:extLst>
            </p:cNvPr>
            <p:cNvSpPr txBox="1"/>
            <p:nvPr/>
          </p:nvSpPr>
          <p:spPr>
            <a:xfrm>
              <a:off x="1746810" y="600127"/>
              <a:ext cx="551752" cy="307777"/>
            </a:xfrm>
            <a:prstGeom prst="rect">
              <a:avLst/>
            </a:prstGeom>
            <a:noFill/>
          </p:spPr>
          <p:txBody>
            <a:bodyPr wrap="square">
              <a:spAutoFit/>
            </a:bodyPr>
            <a:lstStyle/>
            <a:p>
              <a:pPr algn="ctr"/>
              <a:r>
                <a:rPr lang="en-US" sz="1400" dirty="0"/>
                <a:t>2020</a:t>
              </a:r>
              <a:endParaRPr lang="en-CA" sz="1400" dirty="0"/>
            </a:p>
          </p:txBody>
        </p:sp>
      </p:grpSp>
      <p:sp>
        <p:nvSpPr>
          <p:cNvPr id="33" name="TextBox 32">
            <a:extLst>
              <a:ext uri="{FF2B5EF4-FFF2-40B4-BE49-F238E27FC236}">
                <a16:creationId xmlns:a16="http://schemas.microsoft.com/office/drawing/2014/main" id="{F649F283-9432-44A9-B317-0F05D0C41A97}"/>
              </a:ext>
            </a:extLst>
          </p:cNvPr>
          <p:cNvSpPr txBox="1"/>
          <p:nvPr/>
        </p:nvSpPr>
        <p:spPr>
          <a:xfrm>
            <a:off x="136071" y="92529"/>
            <a:ext cx="1649184" cy="584775"/>
          </a:xfrm>
          <a:prstGeom prst="rect">
            <a:avLst/>
          </a:prstGeom>
          <a:noFill/>
        </p:spPr>
        <p:txBody>
          <a:bodyPr wrap="square" rtlCol="0">
            <a:spAutoFit/>
          </a:bodyPr>
          <a:lstStyle/>
          <a:p>
            <a:pPr algn="ctr"/>
            <a:r>
              <a:rPr lang="en-US" sz="1600" b="1" dirty="0"/>
              <a:t>% of neural IR papers @ SIGIR</a:t>
            </a:r>
            <a:endParaRPr lang="en-CA" sz="1600" b="1" dirty="0"/>
          </a:p>
        </p:txBody>
      </p:sp>
      <p:sp>
        <p:nvSpPr>
          <p:cNvPr id="35" name="TextBox 34">
            <a:extLst>
              <a:ext uri="{FF2B5EF4-FFF2-40B4-BE49-F238E27FC236}">
                <a16:creationId xmlns:a16="http://schemas.microsoft.com/office/drawing/2014/main" id="{8501D3BE-1DFC-42F4-995D-8577B18B9F8A}"/>
              </a:ext>
            </a:extLst>
          </p:cNvPr>
          <p:cNvSpPr txBox="1"/>
          <p:nvPr/>
        </p:nvSpPr>
        <p:spPr>
          <a:xfrm>
            <a:off x="136071" y="1342279"/>
            <a:ext cx="1649184" cy="461665"/>
          </a:xfrm>
          <a:prstGeom prst="rect">
            <a:avLst/>
          </a:prstGeom>
          <a:noFill/>
        </p:spPr>
        <p:txBody>
          <a:bodyPr wrap="square" rtlCol="0">
            <a:spAutoFit/>
          </a:bodyPr>
          <a:lstStyle/>
          <a:p>
            <a:pPr algn="ctr"/>
            <a:r>
              <a:rPr lang="en-US" sz="2400" b="1" dirty="0"/>
              <a:t>8%</a:t>
            </a:r>
            <a:endParaRPr lang="en-CA" sz="2400" b="1" dirty="0"/>
          </a:p>
        </p:txBody>
      </p:sp>
      <p:sp>
        <p:nvSpPr>
          <p:cNvPr id="37" name="TextBox 36">
            <a:extLst>
              <a:ext uri="{FF2B5EF4-FFF2-40B4-BE49-F238E27FC236}">
                <a16:creationId xmlns:a16="http://schemas.microsoft.com/office/drawing/2014/main" id="{3BBB3804-DFF6-4A1B-8B60-8ED0331E2104}"/>
              </a:ext>
            </a:extLst>
          </p:cNvPr>
          <p:cNvSpPr txBox="1"/>
          <p:nvPr/>
        </p:nvSpPr>
        <p:spPr>
          <a:xfrm>
            <a:off x="136071" y="2444393"/>
            <a:ext cx="1649184" cy="461665"/>
          </a:xfrm>
          <a:prstGeom prst="rect">
            <a:avLst/>
          </a:prstGeom>
          <a:noFill/>
        </p:spPr>
        <p:txBody>
          <a:bodyPr wrap="square" rtlCol="0">
            <a:spAutoFit/>
          </a:bodyPr>
          <a:lstStyle/>
          <a:p>
            <a:pPr algn="ctr"/>
            <a:r>
              <a:rPr lang="en-US" sz="2400" b="1" dirty="0"/>
              <a:t>23%</a:t>
            </a:r>
            <a:endParaRPr lang="en-CA" sz="2400" b="1" dirty="0"/>
          </a:p>
        </p:txBody>
      </p:sp>
      <p:sp>
        <p:nvSpPr>
          <p:cNvPr id="39" name="TextBox 38">
            <a:extLst>
              <a:ext uri="{FF2B5EF4-FFF2-40B4-BE49-F238E27FC236}">
                <a16:creationId xmlns:a16="http://schemas.microsoft.com/office/drawing/2014/main" id="{5AE7A958-A3FC-418F-8E00-3293AA458062}"/>
              </a:ext>
            </a:extLst>
          </p:cNvPr>
          <p:cNvSpPr txBox="1"/>
          <p:nvPr/>
        </p:nvSpPr>
        <p:spPr>
          <a:xfrm>
            <a:off x="136071" y="3546509"/>
            <a:ext cx="1649184" cy="461665"/>
          </a:xfrm>
          <a:prstGeom prst="rect">
            <a:avLst/>
          </a:prstGeom>
          <a:noFill/>
        </p:spPr>
        <p:txBody>
          <a:bodyPr wrap="square" rtlCol="0">
            <a:spAutoFit/>
          </a:bodyPr>
          <a:lstStyle/>
          <a:p>
            <a:pPr algn="ctr"/>
            <a:r>
              <a:rPr lang="en-US" sz="2400" b="1" dirty="0"/>
              <a:t>42%</a:t>
            </a:r>
            <a:endParaRPr lang="en-CA" sz="2400" b="1" dirty="0"/>
          </a:p>
        </p:txBody>
      </p:sp>
      <p:sp>
        <p:nvSpPr>
          <p:cNvPr id="29" name="Title 5">
            <a:extLst>
              <a:ext uri="{FF2B5EF4-FFF2-40B4-BE49-F238E27FC236}">
                <a16:creationId xmlns:a16="http://schemas.microsoft.com/office/drawing/2014/main" id="{D6C812D6-3DBF-494C-B695-09AB71F7DA74}"/>
              </a:ext>
            </a:extLst>
          </p:cNvPr>
          <p:cNvSpPr txBox="1">
            <a:spLocks/>
          </p:cNvSpPr>
          <p:nvPr/>
        </p:nvSpPr>
        <p:spPr>
          <a:xfrm>
            <a:off x="3597414" y="4358675"/>
            <a:ext cx="4012548" cy="471364"/>
          </a:xfrm>
          <a:prstGeom prst="rect">
            <a:avLst/>
          </a:prstGeom>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t>Google’s BERT paper posted on arXiv</a:t>
            </a:r>
            <a:endParaRPr lang="en-CA" sz="2000" b="1" dirty="0"/>
          </a:p>
        </p:txBody>
      </p:sp>
      <p:pic>
        <p:nvPicPr>
          <p:cNvPr id="2050" name="Picture 2" descr="Question and Answer for Long Passages Using BERT - JOHN PACE">
            <a:extLst>
              <a:ext uri="{FF2B5EF4-FFF2-40B4-BE49-F238E27FC236}">
                <a16:creationId xmlns:a16="http://schemas.microsoft.com/office/drawing/2014/main" id="{397405E9-88F9-4489-925A-23E02497DC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3517" y="2267809"/>
            <a:ext cx="2240342" cy="219462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5">
            <a:extLst>
              <a:ext uri="{FF2B5EF4-FFF2-40B4-BE49-F238E27FC236}">
                <a16:creationId xmlns:a16="http://schemas.microsoft.com/office/drawing/2014/main" id="{21788875-8760-445E-A0F4-B06FAF4D2194}"/>
              </a:ext>
            </a:extLst>
          </p:cNvPr>
          <p:cNvSpPr txBox="1">
            <a:spLocks/>
          </p:cNvSpPr>
          <p:nvPr/>
        </p:nvSpPr>
        <p:spPr>
          <a:xfrm>
            <a:off x="3403866" y="1405427"/>
            <a:ext cx="2068172" cy="64314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3200" dirty="0"/>
              <a:t>And then…</a:t>
            </a:r>
            <a:endParaRPr lang="en-CA" sz="3200" dirty="0"/>
          </a:p>
        </p:txBody>
      </p:sp>
    </p:spTree>
    <p:extLst>
      <p:ext uri="{BB962C8B-B14F-4D97-AF65-F5344CB8AC3E}">
        <p14:creationId xmlns:p14="http://schemas.microsoft.com/office/powerpoint/2010/main" val="582372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93D5827-24A2-4CA6-A9CB-2F4D74745A5F}"/>
              </a:ext>
            </a:extLst>
          </p:cNvPr>
          <p:cNvCxnSpPr/>
          <p:nvPr/>
        </p:nvCxnSpPr>
        <p:spPr>
          <a:xfrm>
            <a:off x="2170051" y="0"/>
            <a:ext cx="0" cy="6858000"/>
          </a:xfrm>
          <a:prstGeom prst="line">
            <a:avLst/>
          </a:prstGeom>
          <a:ln w="38100">
            <a:solidFill>
              <a:schemeClr val="tx1">
                <a:lumMod val="65000"/>
                <a:lumOff val="3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C6DEDA06-4410-43F2-9D14-9BA32B740821}"/>
              </a:ext>
            </a:extLst>
          </p:cNvPr>
          <p:cNvGrpSpPr/>
          <p:nvPr/>
        </p:nvGrpSpPr>
        <p:grpSpPr>
          <a:xfrm>
            <a:off x="1894175" y="3526008"/>
            <a:ext cx="551752" cy="502671"/>
            <a:chOff x="1746810" y="502681"/>
            <a:chExt cx="551752" cy="502671"/>
          </a:xfrm>
          <a:effectLst>
            <a:outerShdw blurRad="50800" dist="38100" dir="2700000" algn="tl" rotWithShape="0">
              <a:prstClr val="black">
                <a:alpha val="40000"/>
              </a:prstClr>
            </a:outerShdw>
          </a:effectLst>
        </p:grpSpPr>
        <p:sp>
          <p:nvSpPr>
            <p:cNvPr id="4" name="Oval 3">
              <a:extLst>
                <a:ext uri="{FF2B5EF4-FFF2-40B4-BE49-F238E27FC236}">
                  <a16:creationId xmlns:a16="http://schemas.microsoft.com/office/drawing/2014/main" id="{149C5EC9-87B9-406E-AC91-DB9FDF2F6F3F}"/>
                </a:ext>
              </a:extLst>
            </p:cNvPr>
            <p:cNvSpPr/>
            <p:nvPr/>
          </p:nvSpPr>
          <p:spPr>
            <a:xfrm>
              <a:off x="1771351" y="502681"/>
              <a:ext cx="502671" cy="502671"/>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700" dirty="0"/>
            </a:p>
          </p:txBody>
        </p:sp>
        <p:sp>
          <p:nvSpPr>
            <p:cNvPr id="8" name="TextBox 7">
              <a:extLst>
                <a:ext uri="{FF2B5EF4-FFF2-40B4-BE49-F238E27FC236}">
                  <a16:creationId xmlns:a16="http://schemas.microsoft.com/office/drawing/2014/main" id="{A4108470-B689-46C2-95E1-6ACF7A206939}"/>
                </a:ext>
              </a:extLst>
            </p:cNvPr>
            <p:cNvSpPr txBox="1"/>
            <p:nvPr/>
          </p:nvSpPr>
          <p:spPr>
            <a:xfrm>
              <a:off x="1746810" y="600127"/>
              <a:ext cx="551752" cy="307777"/>
            </a:xfrm>
            <a:prstGeom prst="rect">
              <a:avLst/>
            </a:prstGeom>
            <a:noFill/>
          </p:spPr>
          <p:txBody>
            <a:bodyPr wrap="square">
              <a:spAutoFit/>
            </a:bodyPr>
            <a:lstStyle/>
            <a:p>
              <a:pPr algn="ctr"/>
              <a:r>
                <a:rPr lang="en-US" sz="1400" dirty="0"/>
                <a:t>2018</a:t>
              </a:r>
              <a:endParaRPr lang="en-CA" sz="1400" dirty="0"/>
            </a:p>
          </p:txBody>
        </p:sp>
      </p:grpSp>
      <p:grpSp>
        <p:nvGrpSpPr>
          <p:cNvPr id="10" name="Group 9">
            <a:extLst>
              <a:ext uri="{FF2B5EF4-FFF2-40B4-BE49-F238E27FC236}">
                <a16:creationId xmlns:a16="http://schemas.microsoft.com/office/drawing/2014/main" id="{D7A36A29-A489-41C8-AD4D-1A15921635D2}"/>
              </a:ext>
            </a:extLst>
          </p:cNvPr>
          <p:cNvGrpSpPr/>
          <p:nvPr/>
        </p:nvGrpSpPr>
        <p:grpSpPr>
          <a:xfrm>
            <a:off x="1894175" y="1321778"/>
            <a:ext cx="551752" cy="502671"/>
            <a:chOff x="1746810" y="502681"/>
            <a:chExt cx="551752" cy="502671"/>
          </a:xfrm>
          <a:effectLst>
            <a:outerShdw blurRad="50800" dist="38100" dir="2700000" algn="tl" rotWithShape="0">
              <a:prstClr val="black">
                <a:alpha val="40000"/>
              </a:prstClr>
            </a:outerShdw>
          </a:effectLst>
        </p:grpSpPr>
        <p:sp>
          <p:nvSpPr>
            <p:cNvPr id="11" name="Oval 10">
              <a:extLst>
                <a:ext uri="{FF2B5EF4-FFF2-40B4-BE49-F238E27FC236}">
                  <a16:creationId xmlns:a16="http://schemas.microsoft.com/office/drawing/2014/main" id="{EDA37836-F6C0-466E-9134-33E9A51E4A57}"/>
                </a:ext>
              </a:extLst>
            </p:cNvPr>
            <p:cNvSpPr/>
            <p:nvPr/>
          </p:nvSpPr>
          <p:spPr>
            <a:xfrm>
              <a:off x="1771351" y="502681"/>
              <a:ext cx="502671" cy="502671"/>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700" dirty="0"/>
            </a:p>
          </p:txBody>
        </p:sp>
        <p:sp>
          <p:nvSpPr>
            <p:cNvPr id="12" name="TextBox 11">
              <a:extLst>
                <a:ext uri="{FF2B5EF4-FFF2-40B4-BE49-F238E27FC236}">
                  <a16:creationId xmlns:a16="http://schemas.microsoft.com/office/drawing/2014/main" id="{8F6DCFA3-C65A-4BBA-BA4A-78969ECB5DAE}"/>
                </a:ext>
              </a:extLst>
            </p:cNvPr>
            <p:cNvSpPr txBox="1"/>
            <p:nvPr/>
          </p:nvSpPr>
          <p:spPr>
            <a:xfrm>
              <a:off x="1746810" y="600127"/>
              <a:ext cx="551752" cy="307777"/>
            </a:xfrm>
            <a:prstGeom prst="rect">
              <a:avLst/>
            </a:prstGeom>
            <a:noFill/>
          </p:spPr>
          <p:txBody>
            <a:bodyPr wrap="square">
              <a:spAutoFit/>
            </a:bodyPr>
            <a:lstStyle/>
            <a:p>
              <a:pPr algn="ctr"/>
              <a:r>
                <a:rPr lang="en-US" sz="1400" dirty="0"/>
                <a:t>2016</a:t>
              </a:r>
              <a:endParaRPr lang="en-CA" sz="1400" dirty="0"/>
            </a:p>
          </p:txBody>
        </p:sp>
      </p:grpSp>
      <p:grpSp>
        <p:nvGrpSpPr>
          <p:cNvPr id="13" name="Group 12">
            <a:extLst>
              <a:ext uri="{FF2B5EF4-FFF2-40B4-BE49-F238E27FC236}">
                <a16:creationId xmlns:a16="http://schemas.microsoft.com/office/drawing/2014/main" id="{AD6245A2-8AD8-403F-BBA5-957267FE53E3}"/>
              </a:ext>
            </a:extLst>
          </p:cNvPr>
          <p:cNvGrpSpPr/>
          <p:nvPr/>
        </p:nvGrpSpPr>
        <p:grpSpPr>
          <a:xfrm>
            <a:off x="1894175" y="2423892"/>
            <a:ext cx="551752" cy="502671"/>
            <a:chOff x="1746810" y="502681"/>
            <a:chExt cx="551752" cy="502671"/>
          </a:xfrm>
          <a:effectLst>
            <a:outerShdw blurRad="50800" dist="38100" dir="2700000" algn="tl" rotWithShape="0">
              <a:prstClr val="black">
                <a:alpha val="40000"/>
              </a:prstClr>
            </a:outerShdw>
          </a:effectLst>
        </p:grpSpPr>
        <p:sp>
          <p:nvSpPr>
            <p:cNvPr id="14" name="Oval 13">
              <a:extLst>
                <a:ext uri="{FF2B5EF4-FFF2-40B4-BE49-F238E27FC236}">
                  <a16:creationId xmlns:a16="http://schemas.microsoft.com/office/drawing/2014/main" id="{4AFBB81B-ED8A-4CDD-B457-155209AB4A7B}"/>
                </a:ext>
              </a:extLst>
            </p:cNvPr>
            <p:cNvSpPr/>
            <p:nvPr/>
          </p:nvSpPr>
          <p:spPr>
            <a:xfrm>
              <a:off x="1771351" y="502681"/>
              <a:ext cx="502671" cy="502671"/>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700" dirty="0"/>
            </a:p>
          </p:txBody>
        </p:sp>
        <p:sp>
          <p:nvSpPr>
            <p:cNvPr id="15" name="TextBox 14">
              <a:extLst>
                <a:ext uri="{FF2B5EF4-FFF2-40B4-BE49-F238E27FC236}">
                  <a16:creationId xmlns:a16="http://schemas.microsoft.com/office/drawing/2014/main" id="{A7483961-3C39-4515-B399-A774C9DFF44A}"/>
                </a:ext>
              </a:extLst>
            </p:cNvPr>
            <p:cNvSpPr txBox="1"/>
            <p:nvPr/>
          </p:nvSpPr>
          <p:spPr>
            <a:xfrm>
              <a:off x="1746810" y="600127"/>
              <a:ext cx="551752" cy="307777"/>
            </a:xfrm>
            <a:prstGeom prst="rect">
              <a:avLst/>
            </a:prstGeom>
            <a:noFill/>
          </p:spPr>
          <p:txBody>
            <a:bodyPr wrap="square">
              <a:spAutoFit/>
            </a:bodyPr>
            <a:lstStyle/>
            <a:p>
              <a:pPr algn="ctr"/>
              <a:r>
                <a:rPr lang="en-US" sz="1400" dirty="0"/>
                <a:t>2017</a:t>
              </a:r>
              <a:endParaRPr lang="en-CA" sz="1400" dirty="0"/>
            </a:p>
          </p:txBody>
        </p:sp>
      </p:grpSp>
      <p:grpSp>
        <p:nvGrpSpPr>
          <p:cNvPr id="16" name="Group 15">
            <a:extLst>
              <a:ext uri="{FF2B5EF4-FFF2-40B4-BE49-F238E27FC236}">
                <a16:creationId xmlns:a16="http://schemas.microsoft.com/office/drawing/2014/main" id="{AE5EC248-7995-4868-AD51-09669009E4C5}"/>
              </a:ext>
            </a:extLst>
          </p:cNvPr>
          <p:cNvGrpSpPr/>
          <p:nvPr/>
        </p:nvGrpSpPr>
        <p:grpSpPr>
          <a:xfrm>
            <a:off x="1894175" y="4628119"/>
            <a:ext cx="551752" cy="502671"/>
            <a:chOff x="1746810" y="502681"/>
            <a:chExt cx="551752" cy="502671"/>
          </a:xfrm>
          <a:effectLst>
            <a:outerShdw blurRad="50800" dist="38100" dir="2700000" algn="tl" rotWithShape="0">
              <a:prstClr val="black">
                <a:alpha val="40000"/>
              </a:prstClr>
            </a:outerShdw>
          </a:effectLst>
        </p:grpSpPr>
        <p:sp>
          <p:nvSpPr>
            <p:cNvPr id="17" name="Oval 16">
              <a:extLst>
                <a:ext uri="{FF2B5EF4-FFF2-40B4-BE49-F238E27FC236}">
                  <a16:creationId xmlns:a16="http://schemas.microsoft.com/office/drawing/2014/main" id="{B578F4EF-4962-4210-98FA-62F972A75F2B}"/>
                </a:ext>
              </a:extLst>
            </p:cNvPr>
            <p:cNvSpPr/>
            <p:nvPr/>
          </p:nvSpPr>
          <p:spPr>
            <a:xfrm>
              <a:off x="1771351" y="502681"/>
              <a:ext cx="502671" cy="502671"/>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700" dirty="0"/>
            </a:p>
          </p:txBody>
        </p:sp>
        <p:sp>
          <p:nvSpPr>
            <p:cNvPr id="18" name="TextBox 17">
              <a:extLst>
                <a:ext uri="{FF2B5EF4-FFF2-40B4-BE49-F238E27FC236}">
                  <a16:creationId xmlns:a16="http://schemas.microsoft.com/office/drawing/2014/main" id="{64416AF1-280C-4947-85B7-211B578F8202}"/>
                </a:ext>
              </a:extLst>
            </p:cNvPr>
            <p:cNvSpPr txBox="1"/>
            <p:nvPr/>
          </p:nvSpPr>
          <p:spPr>
            <a:xfrm>
              <a:off x="1746810" y="600127"/>
              <a:ext cx="551752" cy="307777"/>
            </a:xfrm>
            <a:prstGeom prst="rect">
              <a:avLst/>
            </a:prstGeom>
            <a:noFill/>
          </p:spPr>
          <p:txBody>
            <a:bodyPr wrap="square">
              <a:spAutoFit/>
            </a:bodyPr>
            <a:lstStyle/>
            <a:p>
              <a:pPr algn="ctr"/>
              <a:r>
                <a:rPr lang="en-US" sz="1400" dirty="0"/>
                <a:t>2019</a:t>
              </a:r>
              <a:endParaRPr lang="en-CA" sz="1400" dirty="0"/>
            </a:p>
          </p:txBody>
        </p:sp>
      </p:grpSp>
      <p:grpSp>
        <p:nvGrpSpPr>
          <p:cNvPr id="19" name="Group 18">
            <a:extLst>
              <a:ext uri="{FF2B5EF4-FFF2-40B4-BE49-F238E27FC236}">
                <a16:creationId xmlns:a16="http://schemas.microsoft.com/office/drawing/2014/main" id="{74DBD6CD-554E-4E66-8D78-85F8C87A6677}"/>
              </a:ext>
            </a:extLst>
          </p:cNvPr>
          <p:cNvGrpSpPr/>
          <p:nvPr/>
        </p:nvGrpSpPr>
        <p:grpSpPr>
          <a:xfrm>
            <a:off x="1894175" y="5827676"/>
            <a:ext cx="551752" cy="502671"/>
            <a:chOff x="1746810" y="502681"/>
            <a:chExt cx="551752" cy="502671"/>
          </a:xfrm>
          <a:effectLst>
            <a:outerShdw blurRad="50800" dist="38100" dir="2700000" algn="tl" rotWithShape="0">
              <a:prstClr val="black">
                <a:alpha val="40000"/>
              </a:prstClr>
            </a:outerShdw>
          </a:effectLst>
        </p:grpSpPr>
        <p:sp>
          <p:nvSpPr>
            <p:cNvPr id="20" name="Oval 19">
              <a:extLst>
                <a:ext uri="{FF2B5EF4-FFF2-40B4-BE49-F238E27FC236}">
                  <a16:creationId xmlns:a16="http://schemas.microsoft.com/office/drawing/2014/main" id="{6ECB938C-87D9-4E19-B63F-6738FB5E8645}"/>
                </a:ext>
              </a:extLst>
            </p:cNvPr>
            <p:cNvSpPr/>
            <p:nvPr/>
          </p:nvSpPr>
          <p:spPr>
            <a:xfrm>
              <a:off x="1771351" y="502681"/>
              <a:ext cx="502671" cy="502671"/>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700" dirty="0"/>
            </a:p>
          </p:txBody>
        </p:sp>
        <p:sp>
          <p:nvSpPr>
            <p:cNvPr id="21" name="TextBox 20">
              <a:extLst>
                <a:ext uri="{FF2B5EF4-FFF2-40B4-BE49-F238E27FC236}">
                  <a16:creationId xmlns:a16="http://schemas.microsoft.com/office/drawing/2014/main" id="{56285863-C517-4E76-B6D1-F7D654ABDBEC}"/>
                </a:ext>
              </a:extLst>
            </p:cNvPr>
            <p:cNvSpPr txBox="1"/>
            <p:nvPr/>
          </p:nvSpPr>
          <p:spPr>
            <a:xfrm>
              <a:off x="1746810" y="600127"/>
              <a:ext cx="551752" cy="307777"/>
            </a:xfrm>
            <a:prstGeom prst="rect">
              <a:avLst/>
            </a:prstGeom>
            <a:noFill/>
          </p:spPr>
          <p:txBody>
            <a:bodyPr wrap="square">
              <a:spAutoFit/>
            </a:bodyPr>
            <a:lstStyle/>
            <a:p>
              <a:pPr algn="ctr"/>
              <a:r>
                <a:rPr lang="en-US" sz="1400" dirty="0"/>
                <a:t>2020</a:t>
              </a:r>
              <a:endParaRPr lang="en-CA" sz="1400" dirty="0"/>
            </a:p>
          </p:txBody>
        </p:sp>
      </p:grpSp>
      <p:sp>
        <p:nvSpPr>
          <p:cNvPr id="33" name="TextBox 32">
            <a:extLst>
              <a:ext uri="{FF2B5EF4-FFF2-40B4-BE49-F238E27FC236}">
                <a16:creationId xmlns:a16="http://schemas.microsoft.com/office/drawing/2014/main" id="{F649F283-9432-44A9-B317-0F05D0C41A97}"/>
              </a:ext>
            </a:extLst>
          </p:cNvPr>
          <p:cNvSpPr txBox="1"/>
          <p:nvPr/>
        </p:nvSpPr>
        <p:spPr>
          <a:xfrm>
            <a:off x="136071" y="92529"/>
            <a:ext cx="1649184" cy="584775"/>
          </a:xfrm>
          <a:prstGeom prst="rect">
            <a:avLst/>
          </a:prstGeom>
          <a:noFill/>
        </p:spPr>
        <p:txBody>
          <a:bodyPr wrap="square" rtlCol="0">
            <a:spAutoFit/>
          </a:bodyPr>
          <a:lstStyle/>
          <a:p>
            <a:pPr algn="ctr"/>
            <a:r>
              <a:rPr lang="en-US" sz="1600" b="1" dirty="0"/>
              <a:t>% of neural IR papers @ SIGIR</a:t>
            </a:r>
            <a:endParaRPr lang="en-CA" sz="1600" b="1" dirty="0"/>
          </a:p>
        </p:txBody>
      </p:sp>
      <p:sp>
        <p:nvSpPr>
          <p:cNvPr id="35" name="TextBox 34">
            <a:extLst>
              <a:ext uri="{FF2B5EF4-FFF2-40B4-BE49-F238E27FC236}">
                <a16:creationId xmlns:a16="http://schemas.microsoft.com/office/drawing/2014/main" id="{8501D3BE-1DFC-42F4-995D-8577B18B9F8A}"/>
              </a:ext>
            </a:extLst>
          </p:cNvPr>
          <p:cNvSpPr txBox="1"/>
          <p:nvPr/>
        </p:nvSpPr>
        <p:spPr>
          <a:xfrm>
            <a:off x="136071" y="1342279"/>
            <a:ext cx="1649184" cy="461665"/>
          </a:xfrm>
          <a:prstGeom prst="rect">
            <a:avLst/>
          </a:prstGeom>
          <a:noFill/>
        </p:spPr>
        <p:txBody>
          <a:bodyPr wrap="square" rtlCol="0">
            <a:spAutoFit/>
          </a:bodyPr>
          <a:lstStyle/>
          <a:p>
            <a:pPr algn="ctr"/>
            <a:r>
              <a:rPr lang="en-US" sz="2400" b="1" dirty="0"/>
              <a:t>8%</a:t>
            </a:r>
            <a:endParaRPr lang="en-CA" sz="2400" b="1" dirty="0"/>
          </a:p>
        </p:txBody>
      </p:sp>
      <p:sp>
        <p:nvSpPr>
          <p:cNvPr id="37" name="TextBox 36">
            <a:extLst>
              <a:ext uri="{FF2B5EF4-FFF2-40B4-BE49-F238E27FC236}">
                <a16:creationId xmlns:a16="http://schemas.microsoft.com/office/drawing/2014/main" id="{3BBB3804-DFF6-4A1B-8B60-8ED0331E2104}"/>
              </a:ext>
            </a:extLst>
          </p:cNvPr>
          <p:cNvSpPr txBox="1"/>
          <p:nvPr/>
        </p:nvSpPr>
        <p:spPr>
          <a:xfrm>
            <a:off x="136071" y="2444393"/>
            <a:ext cx="1649184" cy="461665"/>
          </a:xfrm>
          <a:prstGeom prst="rect">
            <a:avLst/>
          </a:prstGeom>
          <a:noFill/>
        </p:spPr>
        <p:txBody>
          <a:bodyPr wrap="square" rtlCol="0">
            <a:spAutoFit/>
          </a:bodyPr>
          <a:lstStyle/>
          <a:p>
            <a:pPr algn="ctr"/>
            <a:r>
              <a:rPr lang="en-US" sz="2400" b="1" dirty="0"/>
              <a:t>23%</a:t>
            </a:r>
            <a:endParaRPr lang="en-CA" sz="2400" b="1" dirty="0"/>
          </a:p>
        </p:txBody>
      </p:sp>
      <p:sp>
        <p:nvSpPr>
          <p:cNvPr id="39" name="TextBox 38">
            <a:extLst>
              <a:ext uri="{FF2B5EF4-FFF2-40B4-BE49-F238E27FC236}">
                <a16:creationId xmlns:a16="http://schemas.microsoft.com/office/drawing/2014/main" id="{5AE7A958-A3FC-418F-8E00-3293AA458062}"/>
              </a:ext>
            </a:extLst>
          </p:cNvPr>
          <p:cNvSpPr txBox="1"/>
          <p:nvPr/>
        </p:nvSpPr>
        <p:spPr>
          <a:xfrm>
            <a:off x="136071" y="3546509"/>
            <a:ext cx="1649184" cy="461665"/>
          </a:xfrm>
          <a:prstGeom prst="rect">
            <a:avLst/>
          </a:prstGeom>
          <a:noFill/>
        </p:spPr>
        <p:txBody>
          <a:bodyPr wrap="square" rtlCol="0">
            <a:spAutoFit/>
          </a:bodyPr>
          <a:lstStyle/>
          <a:p>
            <a:pPr algn="ctr"/>
            <a:r>
              <a:rPr lang="en-US" sz="2400" b="1" dirty="0"/>
              <a:t>42%</a:t>
            </a:r>
            <a:endParaRPr lang="en-CA" sz="2400" b="1" dirty="0"/>
          </a:p>
        </p:txBody>
      </p:sp>
      <p:sp>
        <p:nvSpPr>
          <p:cNvPr id="34" name="Title 5">
            <a:extLst>
              <a:ext uri="{FF2B5EF4-FFF2-40B4-BE49-F238E27FC236}">
                <a16:creationId xmlns:a16="http://schemas.microsoft.com/office/drawing/2014/main" id="{F8E059FE-C5BE-481D-80AA-1B0DF4C0573A}"/>
              </a:ext>
            </a:extLst>
          </p:cNvPr>
          <p:cNvSpPr>
            <a:spLocks noGrp="1"/>
          </p:cNvSpPr>
          <p:nvPr>
            <p:ph type="title"/>
          </p:nvPr>
        </p:nvSpPr>
        <p:spPr>
          <a:xfrm>
            <a:off x="8333014" y="1629357"/>
            <a:ext cx="3711625" cy="3599287"/>
          </a:xfrm>
        </p:spPr>
        <p:txBody>
          <a:bodyPr>
            <a:normAutofit/>
          </a:bodyPr>
          <a:lstStyle/>
          <a:p>
            <a:pPr>
              <a:lnSpc>
                <a:spcPct val="100000"/>
              </a:lnSpc>
            </a:pPr>
            <a:r>
              <a:rPr lang="en-US" sz="2800" dirty="0"/>
              <a:t>Less than 3 months after the BERT paper was uploaded to arXiv</a:t>
            </a:r>
            <a:endParaRPr lang="en-CA" sz="2800" dirty="0"/>
          </a:p>
        </p:txBody>
      </p:sp>
      <p:sp>
        <p:nvSpPr>
          <p:cNvPr id="36" name="TextBox 35">
            <a:extLst>
              <a:ext uri="{FF2B5EF4-FFF2-40B4-BE49-F238E27FC236}">
                <a16:creationId xmlns:a16="http://schemas.microsoft.com/office/drawing/2014/main" id="{083656B9-D024-48F1-B095-5F4147B90D3F}"/>
              </a:ext>
            </a:extLst>
          </p:cNvPr>
          <p:cNvSpPr txBox="1"/>
          <p:nvPr/>
        </p:nvSpPr>
        <p:spPr>
          <a:xfrm>
            <a:off x="9099574" y="4140790"/>
            <a:ext cx="2178504" cy="584775"/>
          </a:xfrm>
          <a:prstGeom prst="rect">
            <a:avLst/>
          </a:prstGeom>
          <a:noFill/>
        </p:spPr>
        <p:txBody>
          <a:bodyPr wrap="square">
            <a:spAutoFit/>
          </a:bodyPr>
          <a:lstStyle/>
          <a:p>
            <a:pPr algn="ctr"/>
            <a:r>
              <a:rPr lang="ja-JP" altLang="en-US" sz="3200" dirty="0"/>
              <a:t>😱</a:t>
            </a:r>
            <a:endParaRPr lang="en-CA" sz="3200" dirty="0"/>
          </a:p>
        </p:txBody>
      </p:sp>
      <p:grpSp>
        <p:nvGrpSpPr>
          <p:cNvPr id="23" name="Group 22">
            <a:extLst>
              <a:ext uri="{FF2B5EF4-FFF2-40B4-BE49-F238E27FC236}">
                <a16:creationId xmlns:a16="http://schemas.microsoft.com/office/drawing/2014/main" id="{42FBB8C8-C3DD-4B05-989D-49A37D272DE0}"/>
              </a:ext>
            </a:extLst>
          </p:cNvPr>
          <p:cNvGrpSpPr/>
          <p:nvPr/>
        </p:nvGrpSpPr>
        <p:grpSpPr>
          <a:xfrm>
            <a:off x="3403866" y="1496788"/>
            <a:ext cx="4399647" cy="4038600"/>
            <a:chOff x="3403866" y="1409700"/>
            <a:chExt cx="4399647" cy="4038600"/>
          </a:xfrm>
        </p:grpSpPr>
        <p:sp>
          <p:nvSpPr>
            <p:cNvPr id="24" name="Speech Bubble: Rectangle 23">
              <a:extLst>
                <a:ext uri="{FF2B5EF4-FFF2-40B4-BE49-F238E27FC236}">
                  <a16:creationId xmlns:a16="http://schemas.microsoft.com/office/drawing/2014/main" id="{BF4794F5-FCA1-4E4E-B540-6B779A21F1CD}"/>
                </a:ext>
              </a:extLst>
            </p:cNvPr>
            <p:cNvSpPr/>
            <p:nvPr/>
          </p:nvSpPr>
          <p:spPr>
            <a:xfrm>
              <a:off x="3403866" y="1409700"/>
              <a:ext cx="4399647" cy="4038600"/>
            </a:xfrm>
            <a:prstGeom prst="wedgeRectCallout">
              <a:avLst>
                <a:gd name="adj1" fmla="val -71012"/>
                <a:gd name="adj2" fmla="val 33730"/>
              </a:avLst>
            </a:prstGeom>
            <a:solidFill>
              <a:schemeClr val="bg1"/>
            </a:solidFill>
            <a:ln w="19050">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Picture 6">
              <a:extLst>
                <a:ext uri="{FF2B5EF4-FFF2-40B4-BE49-F238E27FC236}">
                  <a16:creationId xmlns:a16="http://schemas.microsoft.com/office/drawing/2014/main" id="{4A7E4411-88CD-464F-A42A-F835AEED48CE}"/>
                </a:ext>
              </a:extLst>
            </p:cNvPr>
            <p:cNvPicPr>
              <a:picLocks noChangeAspect="1"/>
            </p:cNvPicPr>
            <p:nvPr/>
          </p:nvPicPr>
          <p:blipFill rotWithShape="1">
            <a:blip r:embed="rId2"/>
            <a:srcRect b="24368"/>
            <a:stretch/>
          </p:blipFill>
          <p:spPr>
            <a:xfrm>
              <a:off x="3710682" y="1573112"/>
              <a:ext cx="3786014" cy="2455568"/>
            </a:xfrm>
            <a:custGeom>
              <a:avLst/>
              <a:gdLst>
                <a:gd name="connsiteX0" fmla="*/ 0 w 3786014"/>
                <a:gd name="connsiteY0" fmla="*/ 0 h 2455568"/>
                <a:gd name="connsiteX1" fmla="*/ 540859 w 3786014"/>
                <a:gd name="connsiteY1" fmla="*/ 0 h 2455568"/>
                <a:gd name="connsiteX2" fmla="*/ 1005998 w 3786014"/>
                <a:gd name="connsiteY2" fmla="*/ 0 h 2455568"/>
                <a:gd name="connsiteX3" fmla="*/ 1433277 w 3786014"/>
                <a:gd name="connsiteY3" fmla="*/ 0 h 2455568"/>
                <a:gd name="connsiteX4" fmla="*/ 2049856 w 3786014"/>
                <a:gd name="connsiteY4" fmla="*/ 0 h 2455568"/>
                <a:gd name="connsiteX5" fmla="*/ 2590715 w 3786014"/>
                <a:gd name="connsiteY5" fmla="*/ 0 h 2455568"/>
                <a:gd name="connsiteX6" fmla="*/ 3169435 w 3786014"/>
                <a:gd name="connsiteY6" fmla="*/ 0 h 2455568"/>
                <a:gd name="connsiteX7" fmla="*/ 3786014 w 3786014"/>
                <a:gd name="connsiteY7" fmla="*/ 0 h 2455568"/>
                <a:gd name="connsiteX8" fmla="*/ 3786014 w 3786014"/>
                <a:gd name="connsiteY8" fmla="*/ 417447 h 2455568"/>
                <a:gd name="connsiteX9" fmla="*/ 3786014 w 3786014"/>
                <a:gd name="connsiteY9" fmla="*/ 957672 h 2455568"/>
                <a:gd name="connsiteX10" fmla="*/ 3786014 w 3786014"/>
                <a:gd name="connsiteY10" fmla="*/ 1399674 h 2455568"/>
                <a:gd name="connsiteX11" fmla="*/ 3786014 w 3786014"/>
                <a:gd name="connsiteY11" fmla="*/ 1841676 h 2455568"/>
                <a:gd name="connsiteX12" fmla="*/ 3786014 w 3786014"/>
                <a:gd name="connsiteY12" fmla="*/ 2455568 h 2455568"/>
                <a:gd name="connsiteX13" fmla="*/ 3283015 w 3786014"/>
                <a:gd name="connsiteY13" fmla="*/ 2455568 h 2455568"/>
                <a:gd name="connsiteX14" fmla="*/ 2742156 w 3786014"/>
                <a:gd name="connsiteY14" fmla="*/ 2455568 h 2455568"/>
                <a:gd name="connsiteX15" fmla="*/ 2277017 w 3786014"/>
                <a:gd name="connsiteY15" fmla="*/ 2455568 h 2455568"/>
                <a:gd name="connsiteX16" fmla="*/ 1849738 w 3786014"/>
                <a:gd name="connsiteY16" fmla="*/ 2455568 h 2455568"/>
                <a:gd name="connsiteX17" fmla="*/ 1233159 w 3786014"/>
                <a:gd name="connsiteY17" fmla="*/ 2455568 h 2455568"/>
                <a:gd name="connsiteX18" fmla="*/ 654440 w 3786014"/>
                <a:gd name="connsiteY18" fmla="*/ 2455568 h 2455568"/>
                <a:gd name="connsiteX19" fmla="*/ 0 w 3786014"/>
                <a:gd name="connsiteY19" fmla="*/ 2455568 h 2455568"/>
                <a:gd name="connsiteX20" fmla="*/ 0 w 3786014"/>
                <a:gd name="connsiteY20" fmla="*/ 1915343 h 2455568"/>
                <a:gd name="connsiteX21" fmla="*/ 0 w 3786014"/>
                <a:gd name="connsiteY21" fmla="*/ 1473341 h 2455568"/>
                <a:gd name="connsiteX22" fmla="*/ 0 w 3786014"/>
                <a:gd name="connsiteY22" fmla="*/ 957672 h 2455568"/>
                <a:gd name="connsiteX23" fmla="*/ 0 w 3786014"/>
                <a:gd name="connsiteY23" fmla="*/ 442002 h 2455568"/>
                <a:gd name="connsiteX24" fmla="*/ 0 w 3786014"/>
                <a:gd name="connsiteY24" fmla="*/ 0 h 2455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6014" h="2455568" fill="none" extrusionOk="0">
                  <a:moveTo>
                    <a:pt x="0" y="0"/>
                  </a:moveTo>
                  <a:cubicBezTo>
                    <a:pt x="256472" y="-76"/>
                    <a:pt x="296990" y="2716"/>
                    <a:pt x="540859" y="0"/>
                  </a:cubicBezTo>
                  <a:cubicBezTo>
                    <a:pt x="784728" y="-2716"/>
                    <a:pt x="790078" y="15464"/>
                    <a:pt x="1005998" y="0"/>
                  </a:cubicBezTo>
                  <a:cubicBezTo>
                    <a:pt x="1221918" y="-15464"/>
                    <a:pt x="1333577" y="19471"/>
                    <a:pt x="1433277" y="0"/>
                  </a:cubicBezTo>
                  <a:cubicBezTo>
                    <a:pt x="1532977" y="-19471"/>
                    <a:pt x="1866804" y="41125"/>
                    <a:pt x="2049856" y="0"/>
                  </a:cubicBezTo>
                  <a:cubicBezTo>
                    <a:pt x="2232908" y="-41125"/>
                    <a:pt x="2393132" y="15411"/>
                    <a:pt x="2590715" y="0"/>
                  </a:cubicBezTo>
                  <a:cubicBezTo>
                    <a:pt x="2788298" y="-15411"/>
                    <a:pt x="2910975" y="41988"/>
                    <a:pt x="3169435" y="0"/>
                  </a:cubicBezTo>
                  <a:cubicBezTo>
                    <a:pt x="3427895" y="-41988"/>
                    <a:pt x="3590232" y="5382"/>
                    <a:pt x="3786014" y="0"/>
                  </a:cubicBezTo>
                  <a:cubicBezTo>
                    <a:pt x="3798106" y="132214"/>
                    <a:pt x="3780333" y="238226"/>
                    <a:pt x="3786014" y="417447"/>
                  </a:cubicBezTo>
                  <a:cubicBezTo>
                    <a:pt x="3791695" y="596668"/>
                    <a:pt x="3756830" y="730007"/>
                    <a:pt x="3786014" y="957672"/>
                  </a:cubicBezTo>
                  <a:cubicBezTo>
                    <a:pt x="3815198" y="1185338"/>
                    <a:pt x="3769514" y="1233220"/>
                    <a:pt x="3786014" y="1399674"/>
                  </a:cubicBezTo>
                  <a:cubicBezTo>
                    <a:pt x="3802514" y="1566128"/>
                    <a:pt x="3734849" y="1632610"/>
                    <a:pt x="3786014" y="1841676"/>
                  </a:cubicBezTo>
                  <a:cubicBezTo>
                    <a:pt x="3837179" y="2050742"/>
                    <a:pt x="3772355" y="2150674"/>
                    <a:pt x="3786014" y="2455568"/>
                  </a:cubicBezTo>
                  <a:cubicBezTo>
                    <a:pt x="3599182" y="2506402"/>
                    <a:pt x="3531598" y="2405167"/>
                    <a:pt x="3283015" y="2455568"/>
                  </a:cubicBezTo>
                  <a:cubicBezTo>
                    <a:pt x="3034432" y="2505969"/>
                    <a:pt x="2905111" y="2439191"/>
                    <a:pt x="2742156" y="2455568"/>
                  </a:cubicBezTo>
                  <a:cubicBezTo>
                    <a:pt x="2579201" y="2471945"/>
                    <a:pt x="2487598" y="2443163"/>
                    <a:pt x="2277017" y="2455568"/>
                  </a:cubicBezTo>
                  <a:cubicBezTo>
                    <a:pt x="2066436" y="2467973"/>
                    <a:pt x="2019006" y="2419327"/>
                    <a:pt x="1849738" y="2455568"/>
                  </a:cubicBezTo>
                  <a:cubicBezTo>
                    <a:pt x="1680470" y="2491809"/>
                    <a:pt x="1373435" y="2406762"/>
                    <a:pt x="1233159" y="2455568"/>
                  </a:cubicBezTo>
                  <a:cubicBezTo>
                    <a:pt x="1092883" y="2504374"/>
                    <a:pt x="919847" y="2396708"/>
                    <a:pt x="654440" y="2455568"/>
                  </a:cubicBezTo>
                  <a:cubicBezTo>
                    <a:pt x="389033" y="2514428"/>
                    <a:pt x="151127" y="2384998"/>
                    <a:pt x="0" y="2455568"/>
                  </a:cubicBezTo>
                  <a:cubicBezTo>
                    <a:pt x="-42902" y="2210670"/>
                    <a:pt x="40111" y="2062460"/>
                    <a:pt x="0" y="1915343"/>
                  </a:cubicBezTo>
                  <a:cubicBezTo>
                    <a:pt x="-40111" y="1768227"/>
                    <a:pt x="23056" y="1661145"/>
                    <a:pt x="0" y="1473341"/>
                  </a:cubicBezTo>
                  <a:cubicBezTo>
                    <a:pt x="-23056" y="1285537"/>
                    <a:pt x="1851" y="1093710"/>
                    <a:pt x="0" y="957672"/>
                  </a:cubicBezTo>
                  <a:cubicBezTo>
                    <a:pt x="-1851" y="821634"/>
                    <a:pt x="8885" y="551723"/>
                    <a:pt x="0" y="442002"/>
                  </a:cubicBezTo>
                  <a:cubicBezTo>
                    <a:pt x="-8885" y="332281"/>
                    <a:pt x="48587" y="176403"/>
                    <a:pt x="0" y="0"/>
                  </a:cubicBezTo>
                  <a:close/>
                </a:path>
                <a:path w="3786014" h="2455568" stroke="0" extrusionOk="0">
                  <a:moveTo>
                    <a:pt x="0" y="0"/>
                  </a:moveTo>
                  <a:cubicBezTo>
                    <a:pt x="135169" y="-49624"/>
                    <a:pt x="478331" y="4986"/>
                    <a:pt x="616579" y="0"/>
                  </a:cubicBezTo>
                  <a:cubicBezTo>
                    <a:pt x="754827" y="-4986"/>
                    <a:pt x="910712" y="20728"/>
                    <a:pt x="1157439" y="0"/>
                  </a:cubicBezTo>
                  <a:cubicBezTo>
                    <a:pt x="1404166" y="-20728"/>
                    <a:pt x="1516173" y="47310"/>
                    <a:pt x="1698298" y="0"/>
                  </a:cubicBezTo>
                  <a:cubicBezTo>
                    <a:pt x="1880423" y="-47310"/>
                    <a:pt x="1993487" y="15137"/>
                    <a:pt x="2163437" y="0"/>
                  </a:cubicBezTo>
                  <a:cubicBezTo>
                    <a:pt x="2333387" y="-15137"/>
                    <a:pt x="2527659" y="37614"/>
                    <a:pt x="2628575" y="0"/>
                  </a:cubicBezTo>
                  <a:cubicBezTo>
                    <a:pt x="2729491" y="-37614"/>
                    <a:pt x="3067014" y="66354"/>
                    <a:pt x="3245155" y="0"/>
                  </a:cubicBezTo>
                  <a:cubicBezTo>
                    <a:pt x="3423296" y="-66354"/>
                    <a:pt x="3531935" y="18466"/>
                    <a:pt x="3786014" y="0"/>
                  </a:cubicBezTo>
                  <a:cubicBezTo>
                    <a:pt x="3837571" y="132491"/>
                    <a:pt x="3735353" y="400172"/>
                    <a:pt x="3786014" y="515669"/>
                  </a:cubicBezTo>
                  <a:cubicBezTo>
                    <a:pt x="3836675" y="631166"/>
                    <a:pt x="3764465" y="840176"/>
                    <a:pt x="3786014" y="1055894"/>
                  </a:cubicBezTo>
                  <a:cubicBezTo>
                    <a:pt x="3807563" y="1271613"/>
                    <a:pt x="3743109" y="1347125"/>
                    <a:pt x="3786014" y="1547008"/>
                  </a:cubicBezTo>
                  <a:cubicBezTo>
                    <a:pt x="3828919" y="1746891"/>
                    <a:pt x="3706983" y="2231922"/>
                    <a:pt x="3786014" y="2455568"/>
                  </a:cubicBezTo>
                  <a:cubicBezTo>
                    <a:pt x="3686872" y="2466686"/>
                    <a:pt x="3493440" y="2454702"/>
                    <a:pt x="3358735" y="2455568"/>
                  </a:cubicBezTo>
                  <a:cubicBezTo>
                    <a:pt x="3224030" y="2456434"/>
                    <a:pt x="2930514" y="2391740"/>
                    <a:pt x="2817876" y="2455568"/>
                  </a:cubicBezTo>
                  <a:cubicBezTo>
                    <a:pt x="2705238" y="2519396"/>
                    <a:pt x="2387289" y="2414834"/>
                    <a:pt x="2239157" y="2455568"/>
                  </a:cubicBezTo>
                  <a:cubicBezTo>
                    <a:pt x="2091025" y="2496302"/>
                    <a:pt x="1876414" y="2427383"/>
                    <a:pt x="1736158" y="2455568"/>
                  </a:cubicBezTo>
                  <a:cubicBezTo>
                    <a:pt x="1595902" y="2483753"/>
                    <a:pt x="1276488" y="2443567"/>
                    <a:pt x="1119578" y="2455568"/>
                  </a:cubicBezTo>
                  <a:cubicBezTo>
                    <a:pt x="962668" y="2467569"/>
                    <a:pt x="734391" y="2435516"/>
                    <a:pt x="578719" y="2455568"/>
                  </a:cubicBezTo>
                  <a:cubicBezTo>
                    <a:pt x="423047" y="2475620"/>
                    <a:pt x="258473" y="2431203"/>
                    <a:pt x="0" y="2455568"/>
                  </a:cubicBezTo>
                  <a:cubicBezTo>
                    <a:pt x="-36831" y="2245126"/>
                    <a:pt x="40367" y="2149065"/>
                    <a:pt x="0" y="2013566"/>
                  </a:cubicBezTo>
                  <a:cubicBezTo>
                    <a:pt x="-40367" y="1878067"/>
                    <a:pt x="12116" y="1752146"/>
                    <a:pt x="0" y="1522452"/>
                  </a:cubicBezTo>
                  <a:cubicBezTo>
                    <a:pt x="-12116" y="1292758"/>
                    <a:pt x="1042" y="1297359"/>
                    <a:pt x="0" y="1105006"/>
                  </a:cubicBezTo>
                  <a:cubicBezTo>
                    <a:pt x="-1042" y="912653"/>
                    <a:pt x="30772" y="762209"/>
                    <a:pt x="0" y="663003"/>
                  </a:cubicBezTo>
                  <a:cubicBezTo>
                    <a:pt x="-30772" y="563797"/>
                    <a:pt x="75257" y="279197"/>
                    <a:pt x="0" y="0"/>
                  </a:cubicBezTo>
                  <a:close/>
                </a:path>
              </a:pathLst>
            </a:custGeom>
            <a:ln w="9525">
              <a:solidFill>
                <a:schemeClr val="tx1"/>
              </a:solidFill>
              <a:extLst>
                <a:ext uri="{C807C97D-BFC1-408E-A445-0C87EB9F89A2}">
                  <ask:lineSketchStyleProps xmlns:ask="http://schemas.microsoft.com/office/drawing/2018/sketchyshapes" sd="2408033251">
                    <a:prstGeom prst="rect">
                      <a:avLst/>
                    </a:prstGeom>
                    <ask:type>
                      <ask:lineSketchScribble/>
                    </ask:type>
                  </ask:lineSketchStyleProps>
                </a:ext>
              </a:extLst>
            </a:ln>
          </p:spPr>
        </p:pic>
        <p:sp>
          <p:nvSpPr>
            <p:cNvPr id="22" name="Title 5">
              <a:extLst>
                <a:ext uri="{FF2B5EF4-FFF2-40B4-BE49-F238E27FC236}">
                  <a16:creationId xmlns:a16="http://schemas.microsoft.com/office/drawing/2014/main" id="{6C2D9CC3-DD44-4EFF-937B-F64C8E8EB4C3}"/>
                </a:ext>
              </a:extLst>
            </p:cNvPr>
            <p:cNvSpPr txBox="1">
              <a:spLocks/>
            </p:cNvSpPr>
            <p:nvPr/>
          </p:nvSpPr>
          <p:spPr>
            <a:xfrm>
              <a:off x="3747876" y="4168040"/>
              <a:ext cx="3711625" cy="1116847"/>
            </a:xfrm>
            <a:prstGeom prst="rect">
              <a:avLst/>
            </a:prstGeom>
          </p:spPr>
          <p:txBody>
            <a:bodyPr vert="horz" lIns="91440" tIns="45720" rIns="91440" bIns="45720" rtlCol="0" anchor="t">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pPr>
              <a:r>
                <a:rPr lang="en-US" sz="2000" b="1" dirty="0"/>
                <a:t>First BERT-based </a:t>
              </a:r>
              <a:r>
                <a:rPr lang="en-US" sz="2000" b="1" dirty="0" err="1"/>
                <a:t>ReRanking</a:t>
              </a:r>
              <a:r>
                <a:rPr lang="en-US" sz="2000" b="1" dirty="0"/>
                <a:t> model achieves 0.359 MRR compared to previous SOTA of 0.281 on MS MARCO</a:t>
              </a:r>
              <a:endParaRPr lang="en-CA" sz="2000" b="1" dirty="0"/>
            </a:p>
          </p:txBody>
        </p:sp>
      </p:grpSp>
      <p:sp>
        <p:nvSpPr>
          <p:cNvPr id="25" name="TextBox 24">
            <a:extLst>
              <a:ext uri="{FF2B5EF4-FFF2-40B4-BE49-F238E27FC236}">
                <a16:creationId xmlns:a16="http://schemas.microsoft.com/office/drawing/2014/main" id="{82EE1477-BF41-435E-8680-CD0DA926FBE6}"/>
              </a:ext>
            </a:extLst>
          </p:cNvPr>
          <p:cNvSpPr txBox="1"/>
          <p:nvPr/>
        </p:nvSpPr>
        <p:spPr>
          <a:xfrm>
            <a:off x="136071" y="4648620"/>
            <a:ext cx="1649184" cy="461665"/>
          </a:xfrm>
          <a:prstGeom prst="rect">
            <a:avLst/>
          </a:prstGeom>
          <a:noFill/>
        </p:spPr>
        <p:txBody>
          <a:bodyPr wrap="square" rtlCol="0">
            <a:spAutoFit/>
          </a:bodyPr>
          <a:lstStyle/>
          <a:p>
            <a:pPr algn="ctr"/>
            <a:r>
              <a:rPr lang="en-US" sz="2400" b="1" dirty="0"/>
              <a:t>58%</a:t>
            </a:r>
            <a:endParaRPr lang="en-CA" sz="2400" b="1" dirty="0"/>
          </a:p>
        </p:txBody>
      </p:sp>
    </p:spTree>
    <p:extLst>
      <p:ext uri="{BB962C8B-B14F-4D97-AF65-F5344CB8AC3E}">
        <p14:creationId xmlns:p14="http://schemas.microsoft.com/office/powerpoint/2010/main" val="13085167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93D5827-24A2-4CA6-A9CB-2F4D74745A5F}"/>
              </a:ext>
            </a:extLst>
          </p:cNvPr>
          <p:cNvCxnSpPr/>
          <p:nvPr/>
        </p:nvCxnSpPr>
        <p:spPr>
          <a:xfrm>
            <a:off x="2170051" y="0"/>
            <a:ext cx="0" cy="6858000"/>
          </a:xfrm>
          <a:prstGeom prst="line">
            <a:avLst/>
          </a:prstGeom>
          <a:ln w="38100">
            <a:solidFill>
              <a:schemeClr val="tx1">
                <a:lumMod val="65000"/>
                <a:lumOff val="3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C6DEDA06-4410-43F2-9D14-9BA32B740821}"/>
              </a:ext>
            </a:extLst>
          </p:cNvPr>
          <p:cNvGrpSpPr/>
          <p:nvPr/>
        </p:nvGrpSpPr>
        <p:grpSpPr>
          <a:xfrm>
            <a:off x="1894175" y="3526008"/>
            <a:ext cx="551752" cy="502671"/>
            <a:chOff x="1746810" y="502681"/>
            <a:chExt cx="551752" cy="502671"/>
          </a:xfrm>
          <a:effectLst>
            <a:outerShdw blurRad="50800" dist="38100" dir="2700000" algn="tl" rotWithShape="0">
              <a:prstClr val="black">
                <a:alpha val="40000"/>
              </a:prstClr>
            </a:outerShdw>
          </a:effectLst>
        </p:grpSpPr>
        <p:sp>
          <p:nvSpPr>
            <p:cNvPr id="4" name="Oval 3">
              <a:extLst>
                <a:ext uri="{FF2B5EF4-FFF2-40B4-BE49-F238E27FC236}">
                  <a16:creationId xmlns:a16="http://schemas.microsoft.com/office/drawing/2014/main" id="{149C5EC9-87B9-406E-AC91-DB9FDF2F6F3F}"/>
                </a:ext>
              </a:extLst>
            </p:cNvPr>
            <p:cNvSpPr/>
            <p:nvPr/>
          </p:nvSpPr>
          <p:spPr>
            <a:xfrm>
              <a:off x="1771351" y="502681"/>
              <a:ext cx="502671" cy="502671"/>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700" dirty="0"/>
            </a:p>
          </p:txBody>
        </p:sp>
        <p:sp>
          <p:nvSpPr>
            <p:cNvPr id="8" name="TextBox 7">
              <a:extLst>
                <a:ext uri="{FF2B5EF4-FFF2-40B4-BE49-F238E27FC236}">
                  <a16:creationId xmlns:a16="http://schemas.microsoft.com/office/drawing/2014/main" id="{A4108470-B689-46C2-95E1-6ACF7A206939}"/>
                </a:ext>
              </a:extLst>
            </p:cNvPr>
            <p:cNvSpPr txBox="1"/>
            <p:nvPr/>
          </p:nvSpPr>
          <p:spPr>
            <a:xfrm>
              <a:off x="1746810" y="600127"/>
              <a:ext cx="551752" cy="307777"/>
            </a:xfrm>
            <a:prstGeom prst="rect">
              <a:avLst/>
            </a:prstGeom>
            <a:noFill/>
          </p:spPr>
          <p:txBody>
            <a:bodyPr wrap="square">
              <a:spAutoFit/>
            </a:bodyPr>
            <a:lstStyle/>
            <a:p>
              <a:pPr algn="ctr"/>
              <a:r>
                <a:rPr lang="en-US" sz="1400" dirty="0"/>
                <a:t>2018</a:t>
              </a:r>
              <a:endParaRPr lang="en-CA" sz="1400" dirty="0"/>
            </a:p>
          </p:txBody>
        </p:sp>
      </p:grpSp>
      <p:grpSp>
        <p:nvGrpSpPr>
          <p:cNvPr id="10" name="Group 9">
            <a:extLst>
              <a:ext uri="{FF2B5EF4-FFF2-40B4-BE49-F238E27FC236}">
                <a16:creationId xmlns:a16="http://schemas.microsoft.com/office/drawing/2014/main" id="{D7A36A29-A489-41C8-AD4D-1A15921635D2}"/>
              </a:ext>
            </a:extLst>
          </p:cNvPr>
          <p:cNvGrpSpPr/>
          <p:nvPr/>
        </p:nvGrpSpPr>
        <p:grpSpPr>
          <a:xfrm>
            <a:off x="1894175" y="1321778"/>
            <a:ext cx="551752" cy="502671"/>
            <a:chOff x="1746810" y="502681"/>
            <a:chExt cx="551752" cy="502671"/>
          </a:xfrm>
          <a:effectLst>
            <a:outerShdw blurRad="50800" dist="38100" dir="2700000" algn="tl" rotWithShape="0">
              <a:prstClr val="black">
                <a:alpha val="40000"/>
              </a:prstClr>
            </a:outerShdw>
          </a:effectLst>
        </p:grpSpPr>
        <p:sp>
          <p:nvSpPr>
            <p:cNvPr id="11" name="Oval 10">
              <a:extLst>
                <a:ext uri="{FF2B5EF4-FFF2-40B4-BE49-F238E27FC236}">
                  <a16:creationId xmlns:a16="http://schemas.microsoft.com/office/drawing/2014/main" id="{EDA37836-F6C0-466E-9134-33E9A51E4A57}"/>
                </a:ext>
              </a:extLst>
            </p:cNvPr>
            <p:cNvSpPr/>
            <p:nvPr/>
          </p:nvSpPr>
          <p:spPr>
            <a:xfrm>
              <a:off x="1771351" y="502681"/>
              <a:ext cx="502671" cy="502671"/>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700" dirty="0"/>
            </a:p>
          </p:txBody>
        </p:sp>
        <p:sp>
          <p:nvSpPr>
            <p:cNvPr id="12" name="TextBox 11">
              <a:extLst>
                <a:ext uri="{FF2B5EF4-FFF2-40B4-BE49-F238E27FC236}">
                  <a16:creationId xmlns:a16="http://schemas.microsoft.com/office/drawing/2014/main" id="{8F6DCFA3-C65A-4BBA-BA4A-78969ECB5DAE}"/>
                </a:ext>
              </a:extLst>
            </p:cNvPr>
            <p:cNvSpPr txBox="1"/>
            <p:nvPr/>
          </p:nvSpPr>
          <p:spPr>
            <a:xfrm>
              <a:off x="1746810" y="600127"/>
              <a:ext cx="551752" cy="307777"/>
            </a:xfrm>
            <a:prstGeom prst="rect">
              <a:avLst/>
            </a:prstGeom>
            <a:noFill/>
          </p:spPr>
          <p:txBody>
            <a:bodyPr wrap="square">
              <a:spAutoFit/>
            </a:bodyPr>
            <a:lstStyle/>
            <a:p>
              <a:pPr algn="ctr"/>
              <a:r>
                <a:rPr lang="en-US" sz="1400" dirty="0"/>
                <a:t>2016</a:t>
              </a:r>
              <a:endParaRPr lang="en-CA" sz="1400" dirty="0"/>
            </a:p>
          </p:txBody>
        </p:sp>
      </p:grpSp>
      <p:grpSp>
        <p:nvGrpSpPr>
          <p:cNvPr id="13" name="Group 12">
            <a:extLst>
              <a:ext uri="{FF2B5EF4-FFF2-40B4-BE49-F238E27FC236}">
                <a16:creationId xmlns:a16="http://schemas.microsoft.com/office/drawing/2014/main" id="{AD6245A2-8AD8-403F-BBA5-957267FE53E3}"/>
              </a:ext>
            </a:extLst>
          </p:cNvPr>
          <p:cNvGrpSpPr/>
          <p:nvPr/>
        </p:nvGrpSpPr>
        <p:grpSpPr>
          <a:xfrm>
            <a:off x="1894175" y="2423892"/>
            <a:ext cx="551752" cy="502671"/>
            <a:chOff x="1746810" y="502681"/>
            <a:chExt cx="551752" cy="502671"/>
          </a:xfrm>
          <a:effectLst>
            <a:outerShdw blurRad="50800" dist="38100" dir="2700000" algn="tl" rotWithShape="0">
              <a:prstClr val="black">
                <a:alpha val="40000"/>
              </a:prstClr>
            </a:outerShdw>
          </a:effectLst>
        </p:grpSpPr>
        <p:sp>
          <p:nvSpPr>
            <p:cNvPr id="14" name="Oval 13">
              <a:extLst>
                <a:ext uri="{FF2B5EF4-FFF2-40B4-BE49-F238E27FC236}">
                  <a16:creationId xmlns:a16="http://schemas.microsoft.com/office/drawing/2014/main" id="{4AFBB81B-ED8A-4CDD-B457-155209AB4A7B}"/>
                </a:ext>
              </a:extLst>
            </p:cNvPr>
            <p:cNvSpPr/>
            <p:nvPr/>
          </p:nvSpPr>
          <p:spPr>
            <a:xfrm>
              <a:off x="1771351" y="502681"/>
              <a:ext cx="502671" cy="502671"/>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700" dirty="0"/>
            </a:p>
          </p:txBody>
        </p:sp>
        <p:sp>
          <p:nvSpPr>
            <p:cNvPr id="15" name="TextBox 14">
              <a:extLst>
                <a:ext uri="{FF2B5EF4-FFF2-40B4-BE49-F238E27FC236}">
                  <a16:creationId xmlns:a16="http://schemas.microsoft.com/office/drawing/2014/main" id="{A7483961-3C39-4515-B399-A774C9DFF44A}"/>
                </a:ext>
              </a:extLst>
            </p:cNvPr>
            <p:cNvSpPr txBox="1"/>
            <p:nvPr/>
          </p:nvSpPr>
          <p:spPr>
            <a:xfrm>
              <a:off x="1746810" y="600127"/>
              <a:ext cx="551752" cy="307777"/>
            </a:xfrm>
            <a:prstGeom prst="rect">
              <a:avLst/>
            </a:prstGeom>
            <a:noFill/>
          </p:spPr>
          <p:txBody>
            <a:bodyPr wrap="square">
              <a:spAutoFit/>
            </a:bodyPr>
            <a:lstStyle/>
            <a:p>
              <a:pPr algn="ctr"/>
              <a:r>
                <a:rPr lang="en-US" sz="1400" dirty="0"/>
                <a:t>2017</a:t>
              </a:r>
              <a:endParaRPr lang="en-CA" sz="1400" dirty="0"/>
            </a:p>
          </p:txBody>
        </p:sp>
      </p:grpSp>
      <p:grpSp>
        <p:nvGrpSpPr>
          <p:cNvPr id="16" name="Group 15">
            <a:extLst>
              <a:ext uri="{FF2B5EF4-FFF2-40B4-BE49-F238E27FC236}">
                <a16:creationId xmlns:a16="http://schemas.microsoft.com/office/drawing/2014/main" id="{AE5EC248-7995-4868-AD51-09669009E4C5}"/>
              </a:ext>
            </a:extLst>
          </p:cNvPr>
          <p:cNvGrpSpPr/>
          <p:nvPr/>
        </p:nvGrpSpPr>
        <p:grpSpPr>
          <a:xfrm>
            <a:off x="1894175" y="4628119"/>
            <a:ext cx="551752" cy="502671"/>
            <a:chOff x="1746810" y="502681"/>
            <a:chExt cx="551752" cy="502671"/>
          </a:xfrm>
          <a:effectLst>
            <a:outerShdw blurRad="50800" dist="38100" dir="2700000" algn="tl" rotWithShape="0">
              <a:prstClr val="black">
                <a:alpha val="40000"/>
              </a:prstClr>
            </a:outerShdw>
          </a:effectLst>
        </p:grpSpPr>
        <p:sp>
          <p:nvSpPr>
            <p:cNvPr id="17" name="Oval 16">
              <a:extLst>
                <a:ext uri="{FF2B5EF4-FFF2-40B4-BE49-F238E27FC236}">
                  <a16:creationId xmlns:a16="http://schemas.microsoft.com/office/drawing/2014/main" id="{B578F4EF-4962-4210-98FA-62F972A75F2B}"/>
                </a:ext>
              </a:extLst>
            </p:cNvPr>
            <p:cNvSpPr/>
            <p:nvPr/>
          </p:nvSpPr>
          <p:spPr>
            <a:xfrm>
              <a:off x="1771351" y="502681"/>
              <a:ext cx="502671" cy="502671"/>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700" dirty="0"/>
            </a:p>
          </p:txBody>
        </p:sp>
        <p:sp>
          <p:nvSpPr>
            <p:cNvPr id="18" name="TextBox 17">
              <a:extLst>
                <a:ext uri="{FF2B5EF4-FFF2-40B4-BE49-F238E27FC236}">
                  <a16:creationId xmlns:a16="http://schemas.microsoft.com/office/drawing/2014/main" id="{64416AF1-280C-4947-85B7-211B578F8202}"/>
                </a:ext>
              </a:extLst>
            </p:cNvPr>
            <p:cNvSpPr txBox="1"/>
            <p:nvPr/>
          </p:nvSpPr>
          <p:spPr>
            <a:xfrm>
              <a:off x="1746810" y="600127"/>
              <a:ext cx="551752" cy="307777"/>
            </a:xfrm>
            <a:prstGeom prst="rect">
              <a:avLst/>
            </a:prstGeom>
            <a:noFill/>
          </p:spPr>
          <p:txBody>
            <a:bodyPr wrap="square">
              <a:spAutoFit/>
            </a:bodyPr>
            <a:lstStyle/>
            <a:p>
              <a:pPr algn="ctr"/>
              <a:r>
                <a:rPr lang="en-US" sz="1400" dirty="0"/>
                <a:t>2019</a:t>
              </a:r>
              <a:endParaRPr lang="en-CA" sz="1400" dirty="0"/>
            </a:p>
          </p:txBody>
        </p:sp>
      </p:grpSp>
      <p:grpSp>
        <p:nvGrpSpPr>
          <p:cNvPr id="19" name="Group 18">
            <a:extLst>
              <a:ext uri="{FF2B5EF4-FFF2-40B4-BE49-F238E27FC236}">
                <a16:creationId xmlns:a16="http://schemas.microsoft.com/office/drawing/2014/main" id="{74DBD6CD-554E-4E66-8D78-85F8C87A6677}"/>
              </a:ext>
            </a:extLst>
          </p:cNvPr>
          <p:cNvGrpSpPr/>
          <p:nvPr/>
        </p:nvGrpSpPr>
        <p:grpSpPr>
          <a:xfrm>
            <a:off x="1894175" y="5827676"/>
            <a:ext cx="551752" cy="502671"/>
            <a:chOff x="1746810" y="502681"/>
            <a:chExt cx="551752" cy="502671"/>
          </a:xfrm>
          <a:effectLst>
            <a:outerShdw blurRad="50800" dist="38100" dir="2700000" algn="tl" rotWithShape="0">
              <a:prstClr val="black">
                <a:alpha val="40000"/>
              </a:prstClr>
            </a:outerShdw>
          </a:effectLst>
        </p:grpSpPr>
        <p:sp>
          <p:nvSpPr>
            <p:cNvPr id="20" name="Oval 19">
              <a:extLst>
                <a:ext uri="{FF2B5EF4-FFF2-40B4-BE49-F238E27FC236}">
                  <a16:creationId xmlns:a16="http://schemas.microsoft.com/office/drawing/2014/main" id="{6ECB938C-87D9-4E19-B63F-6738FB5E8645}"/>
                </a:ext>
              </a:extLst>
            </p:cNvPr>
            <p:cNvSpPr/>
            <p:nvPr/>
          </p:nvSpPr>
          <p:spPr>
            <a:xfrm>
              <a:off x="1771351" y="502681"/>
              <a:ext cx="502671" cy="502671"/>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700" dirty="0"/>
            </a:p>
          </p:txBody>
        </p:sp>
        <p:sp>
          <p:nvSpPr>
            <p:cNvPr id="21" name="TextBox 20">
              <a:extLst>
                <a:ext uri="{FF2B5EF4-FFF2-40B4-BE49-F238E27FC236}">
                  <a16:creationId xmlns:a16="http://schemas.microsoft.com/office/drawing/2014/main" id="{56285863-C517-4E76-B6D1-F7D654ABDBEC}"/>
                </a:ext>
              </a:extLst>
            </p:cNvPr>
            <p:cNvSpPr txBox="1"/>
            <p:nvPr/>
          </p:nvSpPr>
          <p:spPr>
            <a:xfrm>
              <a:off x="1746810" y="600127"/>
              <a:ext cx="551752" cy="307777"/>
            </a:xfrm>
            <a:prstGeom prst="rect">
              <a:avLst/>
            </a:prstGeom>
            <a:noFill/>
          </p:spPr>
          <p:txBody>
            <a:bodyPr wrap="square">
              <a:spAutoFit/>
            </a:bodyPr>
            <a:lstStyle/>
            <a:p>
              <a:pPr algn="ctr"/>
              <a:r>
                <a:rPr lang="en-US" sz="1400" dirty="0"/>
                <a:t>2020</a:t>
              </a:r>
              <a:endParaRPr lang="en-CA" sz="1400" dirty="0"/>
            </a:p>
          </p:txBody>
        </p:sp>
      </p:grpSp>
      <p:sp>
        <p:nvSpPr>
          <p:cNvPr id="33" name="TextBox 32">
            <a:extLst>
              <a:ext uri="{FF2B5EF4-FFF2-40B4-BE49-F238E27FC236}">
                <a16:creationId xmlns:a16="http://schemas.microsoft.com/office/drawing/2014/main" id="{F649F283-9432-44A9-B317-0F05D0C41A97}"/>
              </a:ext>
            </a:extLst>
          </p:cNvPr>
          <p:cNvSpPr txBox="1"/>
          <p:nvPr/>
        </p:nvSpPr>
        <p:spPr>
          <a:xfrm>
            <a:off x="136071" y="92529"/>
            <a:ext cx="1649184" cy="584775"/>
          </a:xfrm>
          <a:prstGeom prst="rect">
            <a:avLst/>
          </a:prstGeom>
          <a:noFill/>
        </p:spPr>
        <p:txBody>
          <a:bodyPr wrap="square" rtlCol="0">
            <a:spAutoFit/>
          </a:bodyPr>
          <a:lstStyle/>
          <a:p>
            <a:pPr algn="ctr"/>
            <a:r>
              <a:rPr lang="en-US" sz="1600" b="1" dirty="0"/>
              <a:t>% of neural IR papers @ SIGIR</a:t>
            </a:r>
            <a:endParaRPr lang="en-CA" sz="1600" b="1" dirty="0"/>
          </a:p>
        </p:txBody>
      </p:sp>
      <p:sp>
        <p:nvSpPr>
          <p:cNvPr id="35" name="TextBox 34">
            <a:extLst>
              <a:ext uri="{FF2B5EF4-FFF2-40B4-BE49-F238E27FC236}">
                <a16:creationId xmlns:a16="http://schemas.microsoft.com/office/drawing/2014/main" id="{8501D3BE-1DFC-42F4-995D-8577B18B9F8A}"/>
              </a:ext>
            </a:extLst>
          </p:cNvPr>
          <p:cNvSpPr txBox="1"/>
          <p:nvPr/>
        </p:nvSpPr>
        <p:spPr>
          <a:xfrm>
            <a:off x="136071" y="1342279"/>
            <a:ext cx="1649184" cy="461665"/>
          </a:xfrm>
          <a:prstGeom prst="rect">
            <a:avLst/>
          </a:prstGeom>
          <a:noFill/>
        </p:spPr>
        <p:txBody>
          <a:bodyPr wrap="square" rtlCol="0">
            <a:spAutoFit/>
          </a:bodyPr>
          <a:lstStyle/>
          <a:p>
            <a:pPr algn="ctr"/>
            <a:r>
              <a:rPr lang="en-US" sz="2400" b="1" dirty="0"/>
              <a:t>8%</a:t>
            </a:r>
            <a:endParaRPr lang="en-CA" sz="2400" b="1" dirty="0"/>
          </a:p>
        </p:txBody>
      </p:sp>
      <p:sp>
        <p:nvSpPr>
          <p:cNvPr id="37" name="TextBox 36">
            <a:extLst>
              <a:ext uri="{FF2B5EF4-FFF2-40B4-BE49-F238E27FC236}">
                <a16:creationId xmlns:a16="http://schemas.microsoft.com/office/drawing/2014/main" id="{3BBB3804-DFF6-4A1B-8B60-8ED0331E2104}"/>
              </a:ext>
            </a:extLst>
          </p:cNvPr>
          <p:cNvSpPr txBox="1"/>
          <p:nvPr/>
        </p:nvSpPr>
        <p:spPr>
          <a:xfrm>
            <a:off x="136071" y="2444393"/>
            <a:ext cx="1649184" cy="461665"/>
          </a:xfrm>
          <a:prstGeom prst="rect">
            <a:avLst/>
          </a:prstGeom>
          <a:noFill/>
        </p:spPr>
        <p:txBody>
          <a:bodyPr wrap="square" rtlCol="0">
            <a:spAutoFit/>
          </a:bodyPr>
          <a:lstStyle/>
          <a:p>
            <a:pPr algn="ctr"/>
            <a:r>
              <a:rPr lang="en-US" sz="2400" b="1" dirty="0"/>
              <a:t>23%</a:t>
            </a:r>
            <a:endParaRPr lang="en-CA" sz="2400" b="1" dirty="0"/>
          </a:p>
        </p:txBody>
      </p:sp>
      <p:sp>
        <p:nvSpPr>
          <p:cNvPr id="39" name="TextBox 38">
            <a:extLst>
              <a:ext uri="{FF2B5EF4-FFF2-40B4-BE49-F238E27FC236}">
                <a16:creationId xmlns:a16="http://schemas.microsoft.com/office/drawing/2014/main" id="{5AE7A958-A3FC-418F-8E00-3293AA458062}"/>
              </a:ext>
            </a:extLst>
          </p:cNvPr>
          <p:cNvSpPr txBox="1"/>
          <p:nvPr/>
        </p:nvSpPr>
        <p:spPr>
          <a:xfrm>
            <a:off x="136071" y="3546509"/>
            <a:ext cx="1649184" cy="461665"/>
          </a:xfrm>
          <a:prstGeom prst="rect">
            <a:avLst/>
          </a:prstGeom>
          <a:noFill/>
        </p:spPr>
        <p:txBody>
          <a:bodyPr wrap="square" rtlCol="0">
            <a:spAutoFit/>
          </a:bodyPr>
          <a:lstStyle/>
          <a:p>
            <a:pPr algn="ctr"/>
            <a:r>
              <a:rPr lang="en-US" sz="2400" b="1" dirty="0"/>
              <a:t>42%</a:t>
            </a:r>
            <a:endParaRPr lang="en-CA" sz="2400" b="1" dirty="0"/>
          </a:p>
        </p:txBody>
      </p:sp>
      <p:sp>
        <p:nvSpPr>
          <p:cNvPr id="41" name="TextBox 40">
            <a:extLst>
              <a:ext uri="{FF2B5EF4-FFF2-40B4-BE49-F238E27FC236}">
                <a16:creationId xmlns:a16="http://schemas.microsoft.com/office/drawing/2014/main" id="{E97339FB-1EEF-4531-A0A1-87F8A0E18766}"/>
              </a:ext>
            </a:extLst>
          </p:cNvPr>
          <p:cNvSpPr txBox="1"/>
          <p:nvPr/>
        </p:nvSpPr>
        <p:spPr>
          <a:xfrm>
            <a:off x="136071" y="4648620"/>
            <a:ext cx="1649184" cy="461665"/>
          </a:xfrm>
          <a:prstGeom prst="rect">
            <a:avLst/>
          </a:prstGeom>
          <a:noFill/>
        </p:spPr>
        <p:txBody>
          <a:bodyPr wrap="square" rtlCol="0">
            <a:spAutoFit/>
          </a:bodyPr>
          <a:lstStyle/>
          <a:p>
            <a:pPr algn="ctr"/>
            <a:r>
              <a:rPr lang="en-US" sz="2400" b="1" dirty="0"/>
              <a:t>58%</a:t>
            </a:r>
            <a:endParaRPr lang="en-CA" sz="2400" b="1" dirty="0"/>
          </a:p>
        </p:txBody>
      </p:sp>
      <p:sp>
        <p:nvSpPr>
          <p:cNvPr id="25" name="Speech Bubble: Rectangle 24">
            <a:extLst>
              <a:ext uri="{FF2B5EF4-FFF2-40B4-BE49-F238E27FC236}">
                <a16:creationId xmlns:a16="http://schemas.microsoft.com/office/drawing/2014/main" id="{D2C28C97-E228-48D9-A015-429B19D00226}"/>
              </a:ext>
            </a:extLst>
          </p:cNvPr>
          <p:cNvSpPr/>
          <p:nvPr/>
        </p:nvSpPr>
        <p:spPr>
          <a:xfrm>
            <a:off x="3403862" y="2520594"/>
            <a:ext cx="4399647" cy="4038600"/>
          </a:xfrm>
          <a:prstGeom prst="wedgeRectCallout">
            <a:avLst>
              <a:gd name="adj1" fmla="val -70764"/>
              <a:gd name="adj2" fmla="val 8123"/>
            </a:avLst>
          </a:prstGeom>
          <a:solidFill>
            <a:schemeClr val="bg1"/>
          </a:solidFill>
          <a:ln w="19050">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 name="Picture 1" descr="Image result for trec conference nist&quot;">
            <a:extLst>
              <a:ext uri="{FF2B5EF4-FFF2-40B4-BE49-F238E27FC236}">
                <a16:creationId xmlns:a16="http://schemas.microsoft.com/office/drawing/2014/main" id="{12E4B077-67E5-46D7-8C82-F987AF3BE9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252" t="9005" r="15606" b="29484"/>
          <a:stretch/>
        </p:blipFill>
        <p:spPr bwMode="auto">
          <a:xfrm>
            <a:off x="4251136" y="2684006"/>
            <a:ext cx="2705101" cy="17791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89C6148-64B3-47F1-B77C-E9EDFE00C191}"/>
              </a:ext>
            </a:extLst>
          </p:cNvPr>
          <p:cNvPicPr>
            <a:picLocks noChangeAspect="1"/>
          </p:cNvPicPr>
          <p:nvPr/>
        </p:nvPicPr>
        <p:blipFill>
          <a:blip r:embed="rId3"/>
          <a:stretch>
            <a:fillRect/>
          </a:stretch>
        </p:blipFill>
        <p:spPr>
          <a:xfrm>
            <a:off x="3513586" y="4539894"/>
            <a:ext cx="4215786" cy="1779173"/>
          </a:xfrm>
          <a:prstGeom prst="rect">
            <a:avLst/>
          </a:prstGeom>
        </p:spPr>
      </p:pic>
      <p:sp>
        <p:nvSpPr>
          <p:cNvPr id="32" name="Title 5">
            <a:extLst>
              <a:ext uri="{FF2B5EF4-FFF2-40B4-BE49-F238E27FC236}">
                <a16:creationId xmlns:a16="http://schemas.microsoft.com/office/drawing/2014/main" id="{1CE46608-8EDE-4617-A1CE-4813641ABA82}"/>
              </a:ext>
            </a:extLst>
          </p:cNvPr>
          <p:cNvSpPr>
            <a:spLocks noGrp="1"/>
          </p:cNvSpPr>
          <p:nvPr>
            <p:ph type="title"/>
          </p:nvPr>
        </p:nvSpPr>
        <p:spPr>
          <a:xfrm>
            <a:off x="3392201" y="298806"/>
            <a:ext cx="4422967" cy="1682135"/>
          </a:xfrm>
        </p:spPr>
        <p:txBody>
          <a:bodyPr>
            <a:normAutofit/>
          </a:bodyPr>
          <a:lstStyle/>
          <a:p>
            <a:pPr algn="ctr">
              <a:lnSpc>
                <a:spcPct val="100000"/>
              </a:lnSpc>
            </a:pPr>
            <a:r>
              <a:rPr lang="en-US" sz="2800" dirty="0"/>
              <a:t>TREC Deep Learning Track w/ document </a:t>
            </a:r>
            <a:r>
              <a:rPr lang="en-US" sz="2800" b="1" dirty="0"/>
              <a:t>*and*</a:t>
            </a:r>
            <a:r>
              <a:rPr lang="en-US" sz="2800" dirty="0"/>
              <a:t> passage ranking tasks</a:t>
            </a:r>
            <a:endParaRPr lang="en-CA" sz="2800" dirty="0"/>
          </a:p>
        </p:txBody>
      </p:sp>
      <p:pic>
        <p:nvPicPr>
          <p:cNvPr id="6" name="Content Placeholder 11">
            <a:extLst>
              <a:ext uri="{FF2B5EF4-FFF2-40B4-BE49-F238E27FC236}">
                <a16:creationId xmlns:a16="http://schemas.microsoft.com/office/drawing/2014/main" id="{CA069BD3-7EAE-4ABF-81C2-1596F54BD4AC}"/>
              </a:ext>
            </a:extLst>
          </p:cNvPr>
          <p:cNvPicPr>
            <a:picLocks noGrp="1" noChangeAspect="1"/>
          </p:cNvPicPr>
          <p:nvPr/>
        </p:nvPicPr>
        <p:blipFill rotWithShape="1">
          <a:blip r:embed="rId4"/>
          <a:srcRect r="49844" b="27720"/>
          <a:stretch/>
        </p:blipFill>
        <p:spPr>
          <a:xfrm>
            <a:off x="8273151" y="1349402"/>
            <a:ext cx="3663551" cy="2460173"/>
          </a:xfrm>
          <a:prstGeom prst="rect">
            <a:avLst/>
          </a:prstGeom>
          <a:effectLst/>
        </p:spPr>
      </p:pic>
      <p:pic>
        <p:nvPicPr>
          <p:cNvPr id="7" name="Content Placeholder 11">
            <a:extLst>
              <a:ext uri="{FF2B5EF4-FFF2-40B4-BE49-F238E27FC236}">
                <a16:creationId xmlns:a16="http://schemas.microsoft.com/office/drawing/2014/main" id="{DC35AAAE-CB1A-4A9B-86F9-B1C97C418055}"/>
              </a:ext>
            </a:extLst>
          </p:cNvPr>
          <p:cNvPicPr>
            <a:picLocks noGrp="1" noChangeAspect="1"/>
          </p:cNvPicPr>
          <p:nvPr/>
        </p:nvPicPr>
        <p:blipFill rotWithShape="1">
          <a:blip r:embed="rId4"/>
          <a:srcRect l="51042" b="27720"/>
          <a:stretch/>
        </p:blipFill>
        <p:spPr>
          <a:xfrm>
            <a:off x="8360690" y="4041554"/>
            <a:ext cx="3576012" cy="2460173"/>
          </a:xfrm>
          <a:prstGeom prst="rect">
            <a:avLst/>
          </a:prstGeom>
          <a:effectLst/>
        </p:spPr>
      </p:pic>
    </p:spTree>
    <p:extLst>
      <p:ext uri="{BB962C8B-B14F-4D97-AF65-F5344CB8AC3E}">
        <p14:creationId xmlns:p14="http://schemas.microsoft.com/office/powerpoint/2010/main" val="42471411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93D5827-24A2-4CA6-A9CB-2F4D74745A5F}"/>
              </a:ext>
            </a:extLst>
          </p:cNvPr>
          <p:cNvCxnSpPr/>
          <p:nvPr/>
        </p:nvCxnSpPr>
        <p:spPr>
          <a:xfrm>
            <a:off x="2170051" y="0"/>
            <a:ext cx="0" cy="6858000"/>
          </a:xfrm>
          <a:prstGeom prst="line">
            <a:avLst/>
          </a:prstGeom>
          <a:ln w="38100">
            <a:solidFill>
              <a:schemeClr val="tx1">
                <a:lumMod val="65000"/>
                <a:lumOff val="3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C6DEDA06-4410-43F2-9D14-9BA32B740821}"/>
              </a:ext>
            </a:extLst>
          </p:cNvPr>
          <p:cNvGrpSpPr/>
          <p:nvPr/>
        </p:nvGrpSpPr>
        <p:grpSpPr>
          <a:xfrm>
            <a:off x="1894175" y="3526008"/>
            <a:ext cx="551752" cy="502671"/>
            <a:chOff x="1746810" y="502681"/>
            <a:chExt cx="551752" cy="502671"/>
          </a:xfrm>
          <a:effectLst>
            <a:outerShdw blurRad="50800" dist="38100" dir="2700000" algn="tl" rotWithShape="0">
              <a:prstClr val="black">
                <a:alpha val="40000"/>
              </a:prstClr>
            </a:outerShdw>
          </a:effectLst>
        </p:grpSpPr>
        <p:sp>
          <p:nvSpPr>
            <p:cNvPr id="4" name="Oval 3">
              <a:extLst>
                <a:ext uri="{FF2B5EF4-FFF2-40B4-BE49-F238E27FC236}">
                  <a16:creationId xmlns:a16="http://schemas.microsoft.com/office/drawing/2014/main" id="{149C5EC9-87B9-406E-AC91-DB9FDF2F6F3F}"/>
                </a:ext>
              </a:extLst>
            </p:cNvPr>
            <p:cNvSpPr/>
            <p:nvPr/>
          </p:nvSpPr>
          <p:spPr>
            <a:xfrm>
              <a:off x="1771351" y="502681"/>
              <a:ext cx="502671" cy="502671"/>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700" dirty="0"/>
            </a:p>
          </p:txBody>
        </p:sp>
        <p:sp>
          <p:nvSpPr>
            <p:cNvPr id="8" name="TextBox 7">
              <a:extLst>
                <a:ext uri="{FF2B5EF4-FFF2-40B4-BE49-F238E27FC236}">
                  <a16:creationId xmlns:a16="http://schemas.microsoft.com/office/drawing/2014/main" id="{A4108470-B689-46C2-95E1-6ACF7A206939}"/>
                </a:ext>
              </a:extLst>
            </p:cNvPr>
            <p:cNvSpPr txBox="1"/>
            <p:nvPr/>
          </p:nvSpPr>
          <p:spPr>
            <a:xfrm>
              <a:off x="1746810" y="600127"/>
              <a:ext cx="551752" cy="307777"/>
            </a:xfrm>
            <a:prstGeom prst="rect">
              <a:avLst/>
            </a:prstGeom>
            <a:noFill/>
          </p:spPr>
          <p:txBody>
            <a:bodyPr wrap="square">
              <a:spAutoFit/>
            </a:bodyPr>
            <a:lstStyle/>
            <a:p>
              <a:pPr algn="ctr"/>
              <a:r>
                <a:rPr lang="en-US" sz="1400" dirty="0"/>
                <a:t>2018</a:t>
              </a:r>
              <a:endParaRPr lang="en-CA" sz="1400" dirty="0"/>
            </a:p>
          </p:txBody>
        </p:sp>
      </p:grpSp>
      <p:grpSp>
        <p:nvGrpSpPr>
          <p:cNvPr id="10" name="Group 9">
            <a:extLst>
              <a:ext uri="{FF2B5EF4-FFF2-40B4-BE49-F238E27FC236}">
                <a16:creationId xmlns:a16="http://schemas.microsoft.com/office/drawing/2014/main" id="{D7A36A29-A489-41C8-AD4D-1A15921635D2}"/>
              </a:ext>
            </a:extLst>
          </p:cNvPr>
          <p:cNvGrpSpPr/>
          <p:nvPr/>
        </p:nvGrpSpPr>
        <p:grpSpPr>
          <a:xfrm>
            <a:off x="1894175" y="1321778"/>
            <a:ext cx="551752" cy="502671"/>
            <a:chOff x="1746810" y="502681"/>
            <a:chExt cx="551752" cy="502671"/>
          </a:xfrm>
          <a:effectLst>
            <a:outerShdw blurRad="50800" dist="38100" dir="2700000" algn="tl" rotWithShape="0">
              <a:prstClr val="black">
                <a:alpha val="40000"/>
              </a:prstClr>
            </a:outerShdw>
          </a:effectLst>
        </p:grpSpPr>
        <p:sp>
          <p:nvSpPr>
            <p:cNvPr id="11" name="Oval 10">
              <a:extLst>
                <a:ext uri="{FF2B5EF4-FFF2-40B4-BE49-F238E27FC236}">
                  <a16:creationId xmlns:a16="http://schemas.microsoft.com/office/drawing/2014/main" id="{EDA37836-F6C0-466E-9134-33E9A51E4A57}"/>
                </a:ext>
              </a:extLst>
            </p:cNvPr>
            <p:cNvSpPr/>
            <p:nvPr/>
          </p:nvSpPr>
          <p:spPr>
            <a:xfrm>
              <a:off x="1771351" y="502681"/>
              <a:ext cx="502671" cy="502671"/>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700" dirty="0"/>
            </a:p>
          </p:txBody>
        </p:sp>
        <p:sp>
          <p:nvSpPr>
            <p:cNvPr id="12" name="TextBox 11">
              <a:extLst>
                <a:ext uri="{FF2B5EF4-FFF2-40B4-BE49-F238E27FC236}">
                  <a16:creationId xmlns:a16="http://schemas.microsoft.com/office/drawing/2014/main" id="{8F6DCFA3-C65A-4BBA-BA4A-78969ECB5DAE}"/>
                </a:ext>
              </a:extLst>
            </p:cNvPr>
            <p:cNvSpPr txBox="1"/>
            <p:nvPr/>
          </p:nvSpPr>
          <p:spPr>
            <a:xfrm>
              <a:off x="1746810" y="600127"/>
              <a:ext cx="551752" cy="307777"/>
            </a:xfrm>
            <a:prstGeom prst="rect">
              <a:avLst/>
            </a:prstGeom>
            <a:noFill/>
          </p:spPr>
          <p:txBody>
            <a:bodyPr wrap="square">
              <a:spAutoFit/>
            </a:bodyPr>
            <a:lstStyle/>
            <a:p>
              <a:pPr algn="ctr"/>
              <a:r>
                <a:rPr lang="en-US" sz="1400" dirty="0"/>
                <a:t>2016</a:t>
              </a:r>
              <a:endParaRPr lang="en-CA" sz="1400" dirty="0"/>
            </a:p>
          </p:txBody>
        </p:sp>
      </p:grpSp>
      <p:grpSp>
        <p:nvGrpSpPr>
          <p:cNvPr id="13" name="Group 12">
            <a:extLst>
              <a:ext uri="{FF2B5EF4-FFF2-40B4-BE49-F238E27FC236}">
                <a16:creationId xmlns:a16="http://schemas.microsoft.com/office/drawing/2014/main" id="{AD6245A2-8AD8-403F-BBA5-957267FE53E3}"/>
              </a:ext>
            </a:extLst>
          </p:cNvPr>
          <p:cNvGrpSpPr/>
          <p:nvPr/>
        </p:nvGrpSpPr>
        <p:grpSpPr>
          <a:xfrm>
            <a:off x="1894175" y="2423892"/>
            <a:ext cx="551752" cy="502671"/>
            <a:chOff x="1746810" y="502681"/>
            <a:chExt cx="551752" cy="502671"/>
          </a:xfrm>
          <a:effectLst>
            <a:outerShdw blurRad="50800" dist="38100" dir="2700000" algn="tl" rotWithShape="0">
              <a:prstClr val="black">
                <a:alpha val="40000"/>
              </a:prstClr>
            </a:outerShdw>
          </a:effectLst>
        </p:grpSpPr>
        <p:sp>
          <p:nvSpPr>
            <p:cNvPr id="14" name="Oval 13">
              <a:extLst>
                <a:ext uri="{FF2B5EF4-FFF2-40B4-BE49-F238E27FC236}">
                  <a16:creationId xmlns:a16="http://schemas.microsoft.com/office/drawing/2014/main" id="{4AFBB81B-ED8A-4CDD-B457-155209AB4A7B}"/>
                </a:ext>
              </a:extLst>
            </p:cNvPr>
            <p:cNvSpPr/>
            <p:nvPr/>
          </p:nvSpPr>
          <p:spPr>
            <a:xfrm>
              <a:off x="1771351" y="502681"/>
              <a:ext cx="502671" cy="502671"/>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700" dirty="0"/>
            </a:p>
          </p:txBody>
        </p:sp>
        <p:sp>
          <p:nvSpPr>
            <p:cNvPr id="15" name="TextBox 14">
              <a:extLst>
                <a:ext uri="{FF2B5EF4-FFF2-40B4-BE49-F238E27FC236}">
                  <a16:creationId xmlns:a16="http://schemas.microsoft.com/office/drawing/2014/main" id="{A7483961-3C39-4515-B399-A774C9DFF44A}"/>
                </a:ext>
              </a:extLst>
            </p:cNvPr>
            <p:cNvSpPr txBox="1"/>
            <p:nvPr/>
          </p:nvSpPr>
          <p:spPr>
            <a:xfrm>
              <a:off x="1746810" y="600127"/>
              <a:ext cx="551752" cy="307777"/>
            </a:xfrm>
            <a:prstGeom prst="rect">
              <a:avLst/>
            </a:prstGeom>
            <a:noFill/>
          </p:spPr>
          <p:txBody>
            <a:bodyPr wrap="square">
              <a:spAutoFit/>
            </a:bodyPr>
            <a:lstStyle/>
            <a:p>
              <a:pPr algn="ctr"/>
              <a:r>
                <a:rPr lang="en-US" sz="1400" dirty="0"/>
                <a:t>2017</a:t>
              </a:r>
              <a:endParaRPr lang="en-CA" sz="1400" dirty="0"/>
            </a:p>
          </p:txBody>
        </p:sp>
      </p:grpSp>
      <p:grpSp>
        <p:nvGrpSpPr>
          <p:cNvPr id="16" name="Group 15">
            <a:extLst>
              <a:ext uri="{FF2B5EF4-FFF2-40B4-BE49-F238E27FC236}">
                <a16:creationId xmlns:a16="http://schemas.microsoft.com/office/drawing/2014/main" id="{AE5EC248-7995-4868-AD51-09669009E4C5}"/>
              </a:ext>
            </a:extLst>
          </p:cNvPr>
          <p:cNvGrpSpPr/>
          <p:nvPr/>
        </p:nvGrpSpPr>
        <p:grpSpPr>
          <a:xfrm>
            <a:off x="1894175" y="4628119"/>
            <a:ext cx="551752" cy="502671"/>
            <a:chOff x="1746810" y="502681"/>
            <a:chExt cx="551752" cy="502671"/>
          </a:xfrm>
          <a:effectLst>
            <a:outerShdw blurRad="50800" dist="38100" dir="2700000" algn="tl" rotWithShape="0">
              <a:prstClr val="black">
                <a:alpha val="40000"/>
              </a:prstClr>
            </a:outerShdw>
          </a:effectLst>
        </p:grpSpPr>
        <p:sp>
          <p:nvSpPr>
            <p:cNvPr id="17" name="Oval 16">
              <a:extLst>
                <a:ext uri="{FF2B5EF4-FFF2-40B4-BE49-F238E27FC236}">
                  <a16:creationId xmlns:a16="http://schemas.microsoft.com/office/drawing/2014/main" id="{B578F4EF-4962-4210-98FA-62F972A75F2B}"/>
                </a:ext>
              </a:extLst>
            </p:cNvPr>
            <p:cNvSpPr/>
            <p:nvPr/>
          </p:nvSpPr>
          <p:spPr>
            <a:xfrm>
              <a:off x="1771351" y="502681"/>
              <a:ext cx="502671" cy="502671"/>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700" dirty="0"/>
            </a:p>
          </p:txBody>
        </p:sp>
        <p:sp>
          <p:nvSpPr>
            <p:cNvPr id="18" name="TextBox 17">
              <a:extLst>
                <a:ext uri="{FF2B5EF4-FFF2-40B4-BE49-F238E27FC236}">
                  <a16:creationId xmlns:a16="http://schemas.microsoft.com/office/drawing/2014/main" id="{64416AF1-280C-4947-85B7-211B578F8202}"/>
                </a:ext>
              </a:extLst>
            </p:cNvPr>
            <p:cNvSpPr txBox="1"/>
            <p:nvPr/>
          </p:nvSpPr>
          <p:spPr>
            <a:xfrm>
              <a:off x="1746810" y="600127"/>
              <a:ext cx="551752" cy="307777"/>
            </a:xfrm>
            <a:prstGeom prst="rect">
              <a:avLst/>
            </a:prstGeom>
            <a:noFill/>
          </p:spPr>
          <p:txBody>
            <a:bodyPr wrap="square">
              <a:spAutoFit/>
            </a:bodyPr>
            <a:lstStyle/>
            <a:p>
              <a:pPr algn="ctr"/>
              <a:r>
                <a:rPr lang="en-US" sz="1400" dirty="0"/>
                <a:t>2019</a:t>
              </a:r>
              <a:endParaRPr lang="en-CA" sz="1400" dirty="0"/>
            </a:p>
          </p:txBody>
        </p:sp>
      </p:grpSp>
      <p:grpSp>
        <p:nvGrpSpPr>
          <p:cNvPr id="19" name="Group 18">
            <a:extLst>
              <a:ext uri="{FF2B5EF4-FFF2-40B4-BE49-F238E27FC236}">
                <a16:creationId xmlns:a16="http://schemas.microsoft.com/office/drawing/2014/main" id="{74DBD6CD-554E-4E66-8D78-85F8C87A6677}"/>
              </a:ext>
            </a:extLst>
          </p:cNvPr>
          <p:cNvGrpSpPr/>
          <p:nvPr/>
        </p:nvGrpSpPr>
        <p:grpSpPr>
          <a:xfrm>
            <a:off x="1894175" y="5827676"/>
            <a:ext cx="551752" cy="502671"/>
            <a:chOff x="1746810" y="502681"/>
            <a:chExt cx="551752" cy="502671"/>
          </a:xfrm>
          <a:effectLst>
            <a:outerShdw blurRad="50800" dist="38100" dir="2700000" algn="tl" rotWithShape="0">
              <a:prstClr val="black">
                <a:alpha val="40000"/>
              </a:prstClr>
            </a:outerShdw>
          </a:effectLst>
        </p:grpSpPr>
        <p:sp>
          <p:nvSpPr>
            <p:cNvPr id="20" name="Oval 19">
              <a:extLst>
                <a:ext uri="{FF2B5EF4-FFF2-40B4-BE49-F238E27FC236}">
                  <a16:creationId xmlns:a16="http://schemas.microsoft.com/office/drawing/2014/main" id="{6ECB938C-87D9-4E19-B63F-6738FB5E8645}"/>
                </a:ext>
              </a:extLst>
            </p:cNvPr>
            <p:cNvSpPr/>
            <p:nvPr/>
          </p:nvSpPr>
          <p:spPr>
            <a:xfrm>
              <a:off x="1771351" y="502681"/>
              <a:ext cx="502671" cy="502671"/>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700" dirty="0"/>
            </a:p>
          </p:txBody>
        </p:sp>
        <p:sp>
          <p:nvSpPr>
            <p:cNvPr id="21" name="TextBox 20">
              <a:extLst>
                <a:ext uri="{FF2B5EF4-FFF2-40B4-BE49-F238E27FC236}">
                  <a16:creationId xmlns:a16="http://schemas.microsoft.com/office/drawing/2014/main" id="{56285863-C517-4E76-B6D1-F7D654ABDBEC}"/>
                </a:ext>
              </a:extLst>
            </p:cNvPr>
            <p:cNvSpPr txBox="1"/>
            <p:nvPr/>
          </p:nvSpPr>
          <p:spPr>
            <a:xfrm>
              <a:off x="1746810" y="600127"/>
              <a:ext cx="551752" cy="307777"/>
            </a:xfrm>
            <a:prstGeom prst="rect">
              <a:avLst/>
            </a:prstGeom>
            <a:noFill/>
          </p:spPr>
          <p:txBody>
            <a:bodyPr wrap="square">
              <a:spAutoFit/>
            </a:bodyPr>
            <a:lstStyle/>
            <a:p>
              <a:pPr algn="ctr"/>
              <a:r>
                <a:rPr lang="en-US" sz="1400" dirty="0"/>
                <a:t>2020</a:t>
              </a:r>
              <a:endParaRPr lang="en-CA" sz="1400" dirty="0"/>
            </a:p>
          </p:txBody>
        </p:sp>
      </p:grpSp>
      <p:sp>
        <p:nvSpPr>
          <p:cNvPr id="33" name="TextBox 32">
            <a:extLst>
              <a:ext uri="{FF2B5EF4-FFF2-40B4-BE49-F238E27FC236}">
                <a16:creationId xmlns:a16="http://schemas.microsoft.com/office/drawing/2014/main" id="{F649F283-9432-44A9-B317-0F05D0C41A97}"/>
              </a:ext>
            </a:extLst>
          </p:cNvPr>
          <p:cNvSpPr txBox="1"/>
          <p:nvPr/>
        </p:nvSpPr>
        <p:spPr>
          <a:xfrm>
            <a:off x="136071" y="92529"/>
            <a:ext cx="1649184" cy="584775"/>
          </a:xfrm>
          <a:prstGeom prst="rect">
            <a:avLst/>
          </a:prstGeom>
          <a:noFill/>
        </p:spPr>
        <p:txBody>
          <a:bodyPr wrap="square" rtlCol="0">
            <a:spAutoFit/>
          </a:bodyPr>
          <a:lstStyle/>
          <a:p>
            <a:pPr algn="ctr"/>
            <a:r>
              <a:rPr lang="en-US" sz="1600" b="1" dirty="0"/>
              <a:t>% of neural IR papers @ SIGIR</a:t>
            </a:r>
            <a:endParaRPr lang="en-CA" sz="1600" b="1" dirty="0"/>
          </a:p>
        </p:txBody>
      </p:sp>
      <p:sp>
        <p:nvSpPr>
          <p:cNvPr id="35" name="TextBox 34">
            <a:extLst>
              <a:ext uri="{FF2B5EF4-FFF2-40B4-BE49-F238E27FC236}">
                <a16:creationId xmlns:a16="http://schemas.microsoft.com/office/drawing/2014/main" id="{8501D3BE-1DFC-42F4-995D-8577B18B9F8A}"/>
              </a:ext>
            </a:extLst>
          </p:cNvPr>
          <p:cNvSpPr txBox="1"/>
          <p:nvPr/>
        </p:nvSpPr>
        <p:spPr>
          <a:xfrm>
            <a:off x="136071" y="1342279"/>
            <a:ext cx="1649184" cy="461665"/>
          </a:xfrm>
          <a:prstGeom prst="rect">
            <a:avLst/>
          </a:prstGeom>
          <a:noFill/>
        </p:spPr>
        <p:txBody>
          <a:bodyPr wrap="square" rtlCol="0">
            <a:spAutoFit/>
          </a:bodyPr>
          <a:lstStyle/>
          <a:p>
            <a:pPr algn="ctr"/>
            <a:r>
              <a:rPr lang="en-US" sz="2400" b="1" dirty="0"/>
              <a:t>8%</a:t>
            </a:r>
            <a:endParaRPr lang="en-CA" sz="2400" b="1" dirty="0"/>
          </a:p>
        </p:txBody>
      </p:sp>
      <p:sp>
        <p:nvSpPr>
          <p:cNvPr id="37" name="TextBox 36">
            <a:extLst>
              <a:ext uri="{FF2B5EF4-FFF2-40B4-BE49-F238E27FC236}">
                <a16:creationId xmlns:a16="http://schemas.microsoft.com/office/drawing/2014/main" id="{3BBB3804-DFF6-4A1B-8B60-8ED0331E2104}"/>
              </a:ext>
            </a:extLst>
          </p:cNvPr>
          <p:cNvSpPr txBox="1"/>
          <p:nvPr/>
        </p:nvSpPr>
        <p:spPr>
          <a:xfrm>
            <a:off x="136071" y="2444393"/>
            <a:ext cx="1649184" cy="461665"/>
          </a:xfrm>
          <a:prstGeom prst="rect">
            <a:avLst/>
          </a:prstGeom>
          <a:noFill/>
        </p:spPr>
        <p:txBody>
          <a:bodyPr wrap="square" rtlCol="0">
            <a:spAutoFit/>
          </a:bodyPr>
          <a:lstStyle/>
          <a:p>
            <a:pPr algn="ctr"/>
            <a:r>
              <a:rPr lang="en-US" sz="2400" b="1" dirty="0"/>
              <a:t>23%</a:t>
            </a:r>
            <a:endParaRPr lang="en-CA" sz="2400" b="1" dirty="0"/>
          </a:p>
        </p:txBody>
      </p:sp>
      <p:sp>
        <p:nvSpPr>
          <p:cNvPr id="39" name="TextBox 38">
            <a:extLst>
              <a:ext uri="{FF2B5EF4-FFF2-40B4-BE49-F238E27FC236}">
                <a16:creationId xmlns:a16="http://schemas.microsoft.com/office/drawing/2014/main" id="{5AE7A958-A3FC-418F-8E00-3293AA458062}"/>
              </a:ext>
            </a:extLst>
          </p:cNvPr>
          <p:cNvSpPr txBox="1"/>
          <p:nvPr/>
        </p:nvSpPr>
        <p:spPr>
          <a:xfrm>
            <a:off x="136071" y="3546509"/>
            <a:ext cx="1649184" cy="461665"/>
          </a:xfrm>
          <a:prstGeom prst="rect">
            <a:avLst/>
          </a:prstGeom>
          <a:noFill/>
        </p:spPr>
        <p:txBody>
          <a:bodyPr wrap="square" rtlCol="0">
            <a:spAutoFit/>
          </a:bodyPr>
          <a:lstStyle/>
          <a:p>
            <a:pPr algn="ctr"/>
            <a:r>
              <a:rPr lang="en-US" sz="2400" b="1" dirty="0"/>
              <a:t>42%</a:t>
            </a:r>
            <a:endParaRPr lang="en-CA" sz="2400" b="1" dirty="0"/>
          </a:p>
        </p:txBody>
      </p:sp>
      <p:sp>
        <p:nvSpPr>
          <p:cNvPr id="41" name="TextBox 40">
            <a:extLst>
              <a:ext uri="{FF2B5EF4-FFF2-40B4-BE49-F238E27FC236}">
                <a16:creationId xmlns:a16="http://schemas.microsoft.com/office/drawing/2014/main" id="{E97339FB-1EEF-4531-A0A1-87F8A0E18766}"/>
              </a:ext>
            </a:extLst>
          </p:cNvPr>
          <p:cNvSpPr txBox="1"/>
          <p:nvPr/>
        </p:nvSpPr>
        <p:spPr>
          <a:xfrm>
            <a:off x="136071" y="4648620"/>
            <a:ext cx="1649184" cy="461665"/>
          </a:xfrm>
          <a:prstGeom prst="rect">
            <a:avLst/>
          </a:prstGeom>
          <a:noFill/>
        </p:spPr>
        <p:txBody>
          <a:bodyPr wrap="square" rtlCol="0">
            <a:spAutoFit/>
          </a:bodyPr>
          <a:lstStyle/>
          <a:p>
            <a:pPr algn="ctr"/>
            <a:r>
              <a:rPr lang="en-US" sz="2400" b="1" dirty="0"/>
              <a:t>58%</a:t>
            </a:r>
            <a:endParaRPr lang="en-CA" sz="2400" b="1" dirty="0"/>
          </a:p>
        </p:txBody>
      </p:sp>
      <p:sp>
        <p:nvSpPr>
          <p:cNvPr id="45" name="TextBox 44">
            <a:extLst>
              <a:ext uri="{FF2B5EF4-FFF2-40B4-BE49-F238E27FC236}">
                <a16:creationId xmlns:a16="http://schemas.microsoft.com/office/drawing/2014/main" id="{996C9EED-ACD8-405B-B7E6-CD0240CECDE2}"/>
              </a:ext>
            </a:extLst>
          </p:cNvPr>
          <p:cNvSpPr txBox="1"/>
          <p:nvPr/>
        </p:nvSpPr>
        <p:spPr>
          <a:xfrm>
            <a:off x="136071" y="5848177"/>
            <a:ext cx="1649184" cy="461665"/>
          </a:xfrm>
          <a:prstGeom prst="rect">
            <a:avLst/>
          </a:prstGeom>
          <a:noFill/>
        </p:spPr>
        <p:txBody>
          <a:bodyPr wrap="square" rtlCol="0">
            <a:spAutoFit/>
          </a:bodyPr>
          <a:lstStyle/>
          <a:p>
            <a:pPr algn="ctr"/>
            <a:r>
              <a:rPr lang="en-US" sz="2400" b="1" dirty="0"/>
              <a:t>79%</a:t>
            </a:r>
            <a:endParaRPr lang="en-CA" sz="2400" b="1" dirty="0"/>
          </a:p>
        </p:txBody>
      </p:sp>
      <p:sp>
        <p:nvSpPr>
          <p:cNvPr id="2" name="Speech Bubble: Rectangle 1">
            <a:extLst>
              <a:ext uri="{FF2B5EF4-FFF2-40B4-BE49-F238E27FC236}">
                <a16:creationId xmlns:a16="http://schemas.microsoft.com/office/drawing/2014/main" id="{89ADAD16-DD95-4882-9663-E515B7085C1C}"/>
              </a:ext>
            </a:extLst>
          </p:cNvPr>
          <p:cNvSpPr/>
          <p:nvPr/>
        </p:nvSpPr>
        <p:spPr>
          <a:xfrm>
            <a:off x="3403862" y="2694766"/>
            <a:ext cx="4399647" cy="4038600"/>
          </a:xfrm>
          <a:prstGeom prst="wedgeRectCallout">
            <a:avLst>
              <a:gd name="adj1" fmla="val -71135"/>
              <a:gd name="adj2" fmla="val 33729"/>
            </a:avLst>
          </a:prstGeom>
          <a:solidFill>
            <a:schemeClr val="bg1"/>
          </a:solidFill>
          <a:ln w="19050">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Picture 6">
            <a:extLst>
              <a:ext uri="{FF2B5EF4-FFF2-40B4-BE49-F238E27FC236}">
                <a16:creationId xmlns:a16="http://schemas.microsoft.com/office/drawing/2014/main" id="{CF407416-FA96-4F22-A489-D7FF1B16A6A2}"/>
              </a:ext>
            </a:extLst>
          </p:cNvPr>
          <p:cNvPicPr>
            <a:picLocks noChangeAspect="1"/>
          </p:cNvPicPr>
          <p:nvPr/>
        </p:nvPicPr>
        <p:blipFill rotWithShape="1">
          <a:blip r:embed="rId2"/>
          <a:srcRect r="47692"/>
          <a:stretch/>
        </p:blipFill>
        <p:spPr>
          <a:xfrm>
            <a:off x="4636251" y="4093670"/>
            <a:ext cx="1782313" cy="2111884"/>
          </a:xfrm>
          <a:prstGeom prst="rect">
            <a:avLst/>
          </a:prstGeom>
        </p:spPr>
      </p:pic>
      <p:sp>
        <p:nvSpPr>
          <p:cNvPr id="22" name="Title 5">
            <a:extLst>
              <a:ext uri="{FF2B5EF4-FFF2-40B4-BE49-F238E27FC236}">
                <a16:creationId xmlns:a16="http://schemas.microsoft.com/office/drawing/2014/main" id="{E190F731-8546-4CA3-966F-5D0FB6231F43}"/>
              </a:ext>
            </a:extLst>
          </p:cNvPr>
          <p:cNvSpPr txBox="1">
            <a:spLocks/>
          </p:cNvSpPr>
          <p:nvPr/>
        </p:nvSpPr>
        <p:spPr>
          <a:xfrm>
            <a:off x="3747876" y="6089385"/>
            <a:ext cx="3711625" cy="47136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t>Document Ranking Leaderboard</a:t>
            </a:r>
            <a:endParaRPr lang="en-CA" sz="2000" b="1" dirty="0"/>
          </a:p>
        </p:txBody>
      </p:sp>
      <p:sp>
        <p:nvSpPr>
          <p:cNvPr id="23" name="Title 5">
            <a:extLst>
              <a:ext uri="{FF2B5EF4-FFF2-40B4-BE49-F238E27FC236}">
                <a16:creationId xmlns:a16="http://schemas.microsoft.com/office/drawing/2014/main" id="{8B286FFC-64D5-43D0-96E6-3E404E57C0DF}"/>
              </a:ext>
            </a:extLst>
          </p:cNvPr>
          <p:cNvSpPr txBox="1">
            <a:spLocks/>
          </p:cNvSpPr>
          <p:nvPr/>
        </p:nvSpPr>
        <p:spPr>
          <a:xfrm>
            <a:off x="3747876" y="3075144"/>
            <a:ext cx="3711625" cy="933029"/>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2400"/>
              </a:spcBef>
            </a:pPr>
            <a:r>
              <a:rPr lang="en-US" sz="2000" b="1" dirty="0"/>
              <a:t>TREC 2020 Deep Learning Track</a:t>
            </a:r>
          </a:p>
          <a:p>
            <a:pPr algn="ctr">
              <a:lnSpc>
                <a:spcPct val="100000"/>
              </a:lnSpc>
              <a:spcBef>
                <a:spcPts val="2400"/>
              </a:spcBef>
            </a:pPr>
            <a:r>
              <a:rPr lang="en-US" sz="2000" b="1" dirty="0"/>
              <a:t>+</a:t>
            </a:r>
            <a:endParaRPr lang="en-CA" sz="2000" b="1" dirty="0"/>
          </a:p>
        </p:txBody>
      </p:sp>
      <p:pic>
        <p:nvPicPr>
          <p:cNvPr id="27" name="Picture 26">
            <a:extLst>
              <a:ext uri="{FF2B5EF4-FFF2-40B4-BE49-F238E27FC236}">
                <a16:creationId xmlns:a16="http://schemas.microsoft.com/office/drawing/2014/main" id="{889D4960-3AAD-4C1E-B4C5-E973244124B4}"/>
              </a:ext>
            </a:extLst>
          </p:cNvPr>
          <p:cNvPicPr>
            <a:picLocks noChangeAspect="1"/>
          </p:cNvPicPr>
          <p:nvPr/>
        </p:nvPicPr>
        <p:blipFill>
          <a:blip r:embed="rId3"/>
          <a:stretch>
            <a:fillRect/>
          </a:stretch>
        </p:blipFill>
        <p:spPr>
          <a:xfrm>
            <a:off x="9478139" y="0"/>
            <a:ext cx="2713861" cy="6858000"/>
          </a:xfrm>
          <a:prstGeom prst="rect">
            <a:avLst/>
          </a:prstGeom>
        </p:spPr>
      </p:pic>
    </p:spTree>
    <p:extLst>
      <p:ext uri="{BB962C8B-B14F-4D97-AF65-F5344CB8AC3E}">
        <p14:creationId xmlns:p14="http://schemas.microsoft.com/office/powerpoint/2010/main" val="12586889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BCB13-371F-4748-80D7-555DED4C2616}"/>
              </a:ext>
            </a:extLst>
          </p:cNvPr>
          <p:cNvSpPr>
            <a:spLocks noGrp="1"/>
          </p:cNvSpPr>
          <p:nvPr>
            <p:ph type="title"/>
          </p:nvPr>
        </p:nvSpPr>
        <p:spPr/>
        <p:txBody>
          <a:bodyPr>
            <a:normAutofit/>
          </a:bodyPr>
          <a:lstStyle/>
          <a:p>
            <a:r>
              <a:rPr lang="en-US" sz="3600" dirty="0"/>
              <a:t>Did neural IR </a:t>
            </a:r>
            <a:r>
              <a:rPr lang="en-US" sz="3600" i="1" dirty="0"/>
              <a:t>really </a:t>
            </a:r>
            <a:r>
              <a:rPr lang="en-US" sz="3600" dirty="0"/>
              <a:t>have a “weak baselines” problem?</a:t>
            </a:r>
            <a:endParaRPr lang="en-CA" sz="3600" dirty="0"/>
          </a:p>
        </p:txBody>
      </p:sp>
      <p:pic>
        <p:nvPicPr>
          <p:cNvPr id="4" name="Picture 3">
            <a:extLst>
              <a:ext uri="{FF2B5EF4-FFF2-40B4-BE49-F238E27FC236}">
                <a16:creationId xmlns:a16="http://schemas.microsoft.com/office/drawing/2014/main" id="{651D2429-EB9E-4814-A7C8-5ECBE172E1EB}"/>
              </a:ext>
            </a:extLst>
          </p:cNvPr>
          <p:cNvPicPr>
            <a:picLocks noChangeAspect="1"/>
          </p:cNvPicPr>
          <p:nvPr/>
        </p:nvPicPr>
        <p:blipFill>
          <a:blip r:embed="rId2"/>
          <a:stretch>
            <a:fillRect/>
          </a:stretch>
        </p:blipFill>
        <p:spPr>
          <a:xfrm>
            <a:off x="5782683" y="3054382"/>
            <a:ext cx="6160372" cy="3851487"/>
          </a:xfrm>
          <a:custGeom>
            <a:avLst/>
            <a:gdLst>
              <a:gd name="connsiteX0" fmla="*/ 0 w 6160372"/>
              <a:gd name="connsiteY0" fmla="*/ 0 h 3851487"/>
              <a:gd name="connsiteX1" fmla="*/ 498430 w 6160372"/>
              <a:gd name="connsiteY1" fmla="*/ 0 h 3851487"/>
              <a:gd name="connsiteX2" fmla="*/ 1181671 w 6160372"/>
              <a:gd name="connsiteY2" fmla="*/ 0 h 3851487"/>
              <a:gd name="connsiteX3" fmla="*/ 1618498 w 6160372"/>
              <a:gd name="connsiteY3" fmla="*/ 0 h 3851487"/>
              <a:gd name="connsiteX4" fmla="*/ 2055324 w 6160372"/>
              <a:gd name="connsiteY4" fmla="*/ 0 h 3851487"/>
              <a:gd name="connsiteX5" fmla="*/ 2676962 w 6160372"/>
              <a:gd name="connsiteY5" fmla="*/ 0 h 3851487"/>
              <a:gd name="connsiteX6" fmla="*/ 3052184 w 6160372"/>
              <a:gd name="connsiteY6" fmla="*/ 0 h 3851487"/>
              <a:gd name="connsiteX7" fmla="*/ 3489011 w 6160372"/>
              <a:gd name="connsiteY7" fmla="*/ 0 h 3851487"/>
              <a:gd name="connsiteX8" fmla="*/ 3925837 w 6160372"/>
              <a:gd name="connsiteY8" fmla="*/ 0 h 3851487"/>
              <a:gd name="connsiteX9" fmla="*/ 4424267 w 6160372"/>
              <a:gd name="connsiteY9" fmla="*/ 0 h 3851487"/>
              <a:gd name="connsiteX10" fmla="*/ 4984301 w 6160372"/>
              <a:gd name="connsiteY10" fmla="*/ 0 h 3851487"/>
              <a:gd name="connsiteX11" fmla="*/ 5667542 w 6160372"/>
              <a:gd name="connsiteY11" fmla="*/ 0 h 3851487"/>
              <a:gd name="connsiteX12" fmla="*/ 6160372 w 6160372"/>
              <a:gd name="connsiteY12" fmla="*/ 0 h 3851487"/>
              <a:gd name="connsiteX13" fmla="*/ 6160372 w 6160372"/>
              <a:gd name="connsiteY13" fmla="*/ 434668 h 3851487"/>
              <a:gd name="connsiteX14" fmla="*/ 6160372 w 6160372"/>
              <a:gd name="connsiteY14" fmla="*/ 984880 h 3851487"/>
              <a:gd name="connsiteX15" fmla="*/ 6160372 w 6160372"/>
              <a:gd name="connsiteY15" fmla="*/ 1458063 h 3851487"/>
              <a:gd name="connsiteX16" fmla="*/ 6160372 w 6160372"/>
              <a:gd name="connsiteY16" fmla="*/ 2046790 h 3851487"/>
              <a:gd name="connsiteX17" fmla="*/ 6160372 w 6160372"/>
              <a:gd name="connsiteY17" fmla="*/ 2558488 h 3851487"/>
              <a:gd name="connsiteX18" fmla="*/ 6160372 w 6160372"/>
              <a:gd name="connsiteY18" fmla="*/ 3070185 h 3851487"/>
              <a:gd name="connsiteX19" fmla="*/ 6160372 w 6160372"/>
              <a:gd name="connsiteY19" fmla="*/ 3851487 h 3851487"/>
              <a:gd name="connsiteX20" fmla="*/ 5477131 w 6160372"/>
              <a:gd name="connsiteY20" fmla="*/ 3851487 h 3851487"/>
              <a:gd name="connsiteX21" fmla="*/ 4793889 w 6160372"/>
              <a:gd name="connsiteY21" fmla="*/ 3851487 h 3851487"/>
              <a:gd name="connsiteX22" fmla="*/ 4172252 w 6160372"/>
              <a:gd name="connsiteY22" fmla="*/ 3851487 h 3851487"/>
              <a:gd name="connsiteX23" fmla="*/ 3612218 w 6160372"/>
              <a:gd name="connsiteY23" fmla="*/ 3851487 h 3851487"/>
              <a:gd name="connsiteX24" fmla="*/ 3236995 w 6160372"/>
              <a:gd name="connsiteY24" fmla="*/ 3851487 h 3851487"/>
              <a:gd name="connsiteX25" fmla="*/ 2800169 w 6160372"/>
              <a:gd name="connsiteY25" fmla="*/ 3851487 h 3851487"/>
              <a:gd name="connsiteX26" fmla="*/ 2240135 w 6160372"/>
              <a:gd name="connsiteY26" fmla="*/ 3851487 h 3851487"/>
              <a:gd name="connsiteX27" fmla="*/ 1680101 w 6160372"/>
              <a:gd name="connsiteY27" fmla="*/ 3851487 h 3851487"/>
              <a:gd name="connsiteX28" fmla="*/ 1181671 w 6160372"/>
              <a:gd name="connsiteY28" fmla="*/ 3851487 h 3851487"/>
              <a:gd name="connsiteX29" fmla="*/ 683241 w 6160372"/>
              <a:gd name="connsiteY29" fmla="*/ 3851487 h 3851487"/>
              <a:gd name="connsiteX30" fmla="*/ 0 w 6160372"/>
              <a:gd name="connsiteY30" fmla="*/ 3851487 h 3851487"/>
              <a:gd name="connsiteX31" fmla="*/ 0 w 6160372"/>
              <a:gd name="connsiteY31" fmla="*/ 3224245 h 3851487"/>
              <a:gd name="connsiteX32" fmla="*/ 0 w 6160372"/>
              <a:gd name="connsiteY32" fmla="*/ 2789577 h 3851487"/>
              <a:gd name="connsiteX33" fmla="*/ 0 w 6160372"/>
              <a:gd name="connsiteY33" fmla="*/ 2162335 h 3851487"/>
              <a:gd name="connsiteX34" fmla="*/ 0 w 6160372"/>
              <a:gd name="connsiteY34" fmla="*/ 1689152 h 3851487"/>
              <a:gd name="connsiteX35" fmla="*/ 0 w 6160372"/>
              <a:gd name="connsiteY35" fmla="*/ 1215969 h 3851487"/>
              <a:gd name="connsiteX36" fmla="*/ 0 w 6160372"/>
              <a:gd name="connsiteY36" fmla="*/ 665757 h 3851487"/>
              <a:gd name="connsiteX37" fmla="*/ 0 w 6160372"/>
              <a:gd name="connsiteY37" fmla="*/ 0 h 385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160372" h="3851487" fill="none" extrusionOk="0">
                <a:moveTo>
                  <a:pt x="0" y="0"/>
                </a:moveTo>
                <a:cubicBezTo>
                  <a:pt x="226990" y="-18219"/>
                  <a:pt x="297199" y="25591"/>
                  <a:pt x="498430" y="0"/>
                </a:cubicBezTo>
                <a:cubicBezTo>
                  <a:pt x="699661" y="-25591"/>
                  <a:pt x="861663" y="36492"/>
                  <a:pt x="1181671" y="0"/>
                </a:cubicBezTo>
                <a:cubicBezTo>
                  <a:pt x="1501679" y="-36492"/>
                  <a:pt x="1512247" y="554"/>
                  <a:pt x="1618498" y="0"/>
                </a:cubicBezTo>
                <a:cubicBezTo>
                  <a:pt x="1724749" y="-554"/>
                  <a:pt x="1921922" y="13366"/>
                  <a:pt x="2055324" y="0"/>
                </a:cubicBezTo>
                <a:cubicBezTo>
                  <a:pt x="2188726" y="-13366"/>
                  <a:pt x="2532855" y="25965"/>
                  <a:pt x="2676962" y="0"/>
                </a:cubicBezTo>
                <a:cubicBezTo>
                  <a:pt x="2821069" y="-25965"/>
                  <a:pt x="2898236" y="38926"/>
                  <a:pt x="3052184" y="0"/>
                </a:cubicBezTo>
                <a:cubicBezTo>
                  <a:pt x="3206132" y="-38926"/>
                  <a:pt x="3384372" y="22728"/>
                  <a:pt x="3489011" y="0"/>
                </a:cubicBezTo>
                <a:cubicBezTo>
                  <a:pt x="3593650" y="-22728"/>
                  <a:pt x="3803943" y="50080"/>
                  <a:pt x="3925837" y="0"/>
                </a:cubicBezTo>
                <a:cubicBezTo>
                  <a:pt x="4047731" y="-50080"/>
                  <a:pt x="4246210" y="29850"/>
                  <a:pt x="4424267" y="0"/>
                </a:cubicBezTo>
                <a:cubicBezTo>
                  <a:pt x="4602324" y="-29850"/>
                  <a:pt x="4782053" y="13184"/>
                  <a:pt x="4984301" y="0"/>
                </a:cubicBezTo>
                <a:cubicBezTo>
                  <a:pt x="5186549" y="-13184"/>
                  <a:pt x="5338139" y="43842"/>
                  <a:pt x="5667542" y="0"/>
                </a:cubicBezTo>
                <a:cubicBezTo>
                  <a:pt x="5996945" y="-43842"/>
                  <a:pt x="6058130" y="8233"/>
                  <a:pt x="6160372" y="0"/>
                </a:cubicBezTo>
                <a:cubicBezTo>
                  <a:pt x="6167697" y="168563"/>
                  <a:pt x="6140434" y="327708"/>
                  <a:pt x="6160372" y="434668"/>
                </a:cubicBezTo>
                <a:cubicBezTo>
                  <a:pt x="6180310" y="541628"/>
                  <a:pt x="6158416" y="777973"/>
                  <a:pt x="6160372" y="984880"/>
                </a:cubicBezTo>
                <a:cubicBezTo>
                  <a:pt x="6162328" y="1191787"/>
                  <a:pt x="6128360" y="1275012"/>
                  <a:pt x="6160372" y="1458063"/>
                </a:cubicBezTo>
                <a:cubicBezTo>
                  <a:pt x="6192384" y="1641114"/>
                  <a:pt x="6135362" y="1761102"/>
                  <a:pt x="6160372" y="2046790"/>
                </a:cubicBezTo>
                <a:cubicBezTo>
                  <a:pt x="6185382" y="2332478"/>
                  <a:pt x="6114296" y="2387640"/>
                  <a:pt x="6160372" y="2558488"/>
                </a:cubicBezTo>
                <a:cubicBezTo>
                  <a:pt x="6206448" y="2729336"/>
                  <a:pt x="6113993" y="2833616"/>
                  <a:pt x="6160372" y="3070185"/>
                </a:cubicBezTo>
                <a:cubicBezTo>
                  <a:pt x="6206751" y="3306754"/>
                  <a:pt x="6138375" y="3540352"/>
                  <a:pt x="6160372" y="3851487"/>
                </a:cubicBezTo>
                <a:cubicBezTo>
                  <a:pt x="5903610" y="3865876"/>
                  <a:pt x="5772231" y="3811703"/>
                  <a:pt x="5477131" y="3851487"/>
                </a:cubicBezTo>
                <a:cubicBezTo>
                  <a:pt x="5182031" y="3891271"/>
                  <a:pt x="5093870" y="3834522"/>
                  <a:pt x="4793889" y="3851487"/>
                </a:cubicBezTo>
                <a:cubicBezTo>
                  <a:pt x="4493908" y="3868452"/>
                  <a:pt x="4442010" y="3789478"/>
                  <a:pt x="4172252" y="3851487"/>
                </a:cubicBezTo>
                <a:cubicBezTo>
                  <a:pt x="3902494" y="3913496"/>
                  <a:pt x="3808652" y="3803239"/>
                  <a:pt x="3612218" y="3851487"/>
                </a:cubicBezTo>
                <a:cubicBezTo>
                  <a:pt x="3415784" y="3899735"/>
                  <a:pt x="3420985" y="3848286"/>
                  <a:pt x="3236995" y="3851487"/>
                </a:cubicBezTo>
                <a:cubicBezTo>
                  <a:pt x="3053005" y="3854688"/>
                  <a:pt x="2910907" y="3807435"/>
                  <a:pt x="2800169" y="3851487"/>
                </a:cubicBezTo>
                <a:cubicBezTo>
                  <a:pt x="2689431" y="3895539"/>
                  <a:pt x="2516151" y="3796031"/>
                  <a:pt x="2240135" y="3851487"/>
                </a:cubicBezTo>
                <a:cubicBezTo>
                  <a:pt x="1964119" y="3906943"/>
                  <a:pt x="1873133" y="3789185"/>
                  <a:pt x="1680101" y="3851487"/>
                </a:cubicBezTo>
                <a:cubicBezTo>
                  <a:pt x="1487069" y="3913789"/>
                  <a:pt x="1393024" y="3794275"/>
                  <a:pt x="1181671" y="3851487"/>
                </a:cubicBezTo>
                <a:cubicBezTo>
                  <a:pt x="970318" y="3908699"/>
                  <a:pt x="894790" y="3805593"/>
                  <a:pt x="683241" y="3851487"/>
                </a:cubicBezTo>
                <a:cubicBezTo>
                  <a:pt x="471692" y="3897381"/>
                  <a:pt x="235119" y="3819167"/>
                  <a:pt x="0" y="3851487"/>
                </a:cubicBezTo>
                <a:cubicBezTo>
                  <a:pt x="-48096" y="3621805"/>
                  <a:pt x="16283" y="3387557"/>
                  <a:pt x="0" y="3224245"/>
                </a:cubicBezTo>
                <a:cubicBezTo>
                  <a:pt x="-16283" y="3060933"/>
                  <a:pt x="21259" y="2973126"/>
                  <a:pt x="0" y="2789577"/>
                </a:cubicBezTo>
                <a:cubicBezTo>
                  <a:pt x="-21259" y="2606028"/>
                  <a:pt x="37611" y="2364165"/>
                  <a:pt x="0" y="2162335"/>
                </a:cubicBezTo>
                <a:cubicBezTo>
                  <a:pt x="-37611" y="1960505"/>
                  <a:pt x="47548" y="1836623"/>
                  <a:pt x="0" y="1689152"/>
                </a:cubicBezTo>
                <a:cubicBezTo>
                  <a:pt x="-47548" y="1541681"/>
                  <a:pt x="7988" y="1421776"/>
                  <a:pt x="0" y="1215969"/>
                </a:cubicBezTo>
                <a:cubicBezTo>
                  <a:pt x="-7988" y="1010162"/>
                  <a:pt x="843" y="789377"/>
                  <a:pt x="0" y="665757"/>
                </a:cubicBezTo>
                <a:cubicBezTo>
                  <a:pt x="-843" y="542137"/>
                  <a:pt x="17688" y="140775"/>
                  <a:pt x="0" y="0"/>
                </a:cubicBezTo>
                <a:close/>
              </a:path>
              <a:path w="6160372" h="3851487" stroke="0" extrusionOk="0">
                <a:moveTo>
                  <a:pt x="0" y="0"/>
                </a:moveTo>
                <a:cubicBezTo>
                  <a:pt x="229297" y="-25173"/>
                  <a:pt x="336637" y="44770"/>
                  <a:pt x="621638" y="0"/>
                </a:cubicBezTo>
                <a:cubicBezTo>
                  <a:pt x="906639" y="-44770"/>
                  <a:pt x="826374" y="39856"/>
                  <a:pt x="996860" y="0"/>
                </a:cubicBezTo>
                <a:cubicBezTo>
                  <a:pt x="1167346" y="-39856"/>
                  <a:pt x="1522402" y="48041"/>
                  <a:pt x="1680101" y="0"/>
                </a:cubicBezTo>
                <a:cubicBezTo>
                  <a:pt x="1837800" y="-48041"/>
                  <a:pt x="1957248" y="22476"/>
                  <a:pt x="2116928" y="0"/>
                </a:cubicBezTo>
                <a:cubicBezTo>
                  <a:pt x="2276608" y="-22476"/>
                  <a:pt x="2510125" y="48784"/>
                  <a:pt x="2738565" y="0"/>
                </a:cubicBezTo>
                <a:cubicBezTo>
                  <a:pt x="2967005" y="-48784"/>
                  <a:pt x="2941848" y="32188"/>
                  <a:pt x="3113788" y="0"/>
                </a:cubicBezTo>
                <a:cubicBezTo>
                  <a:pt x="3285728" y="-32188"/>
                  <a:pt x="3398086" y="40974"/>
                  <a:pt x="3550614" y="0"/>
                </a:cubicBezTo>
                <a:cubicBezTo>
                  <a:pt x="3703142" y="-40974"/>
                  <a:pt x="3803428" y="13870"/>
                  <a:pt x="3925837" y="0"/>
                </a:cubicBezTo>
                <a:cubicBezTo>
                  <a:pt x="4048246" y="-13870"/>
                  <a:pt x="4422667" y="51448"/>
                  <a:pt x="4609078" y="0"/>
                </a:cubicBezTo>
                <a:cubicBezTo>
                  <a:pt x="4795489" y="-51448"/>
                  <a:pt x="4923849" y="42027"/>
                  <a:pt x="5169112" y="0"/>
                </a:cubicBezTo>
                <a:cubicBezTo>
                  <a:pt x="5414375" y="-42027"/>
                  <a:pt x="5893710" y="83239"/>
                  <a:pt x="6160372" y="0"/>
                </a:cubicBezTo>
                <a:cubicBezTo>
                  <a:pt x="6220888" y="217614"/>
                  <a:pt x="6131438" y="342332"/>
                  <a:pt x="6160372" y="588727"/>
                </a:cubicBezTo>
                <a:cubicBezTo>
                  <a:pt x="6189306" y="835122"/>
                  <a:pt x="6111134" y="972695"/>
                  <a:pt x="6160372" y="1138940"/>
                </a:cubicBezTo>
                <a:cubicBezTo>
                  <a:pt x="6209610" y="1305185"/>
                  <a:pt x="6155040" y="1467400"/>
                  <a:pt x="6160372" y="1612122"/>
                </a:cubicBezTo>
                <a:cubicBezTo>
                  <a:pt x="6165704" y="1756844"/>
                  <a:pt x="6113329" y="1952851"/>
                  <a:pt x="6160372" y="2162335"/>
                </a:cubicBezTo>
                <a:cubicBezTo>
                  <a:pt x="6207415" y="2371819"/>
                  <a:pt x="6118699" y="2390442"/>
                  <a:pt x="6160372" y="2597003"/>
                </a:cubicBezTo>
                <a:cubicBezTo>
                  <a:pt x="6202045" y="2803564"/>
                  <a:pt x="6151941" y="2960663"/>
                  <a:pt x="6160372" y="3147215"/>
                </a:cubicBezTo>
                <a:cubicBezTo>
                  <a:pt x="6168803" y="3333767"/>
                  <a:pt x="6145855" y="3619272"/>
                  <a:pt x="6160372" y="3851487"/>
                </a:cubicBezTo>
                <a:cubicBezTo>
                  <a:pt x="5938123" y="3916768"/>
                  <a:pt x="5832433" y="3840974"/>
                  <a:pt x="5600338" y="3851487"/>
                </a:cubicBezTo>
                <a:cubicBezTo>
                  <a:pt x="5368243" y="3862000"/>
                  <a:pt x="5117558" y="3800482"/>
                  <a:pt x="4978701" y="3851487"/>
                </a:cubicBezTo>
                <a:cubicBezTo>
                  <a:pt x="4839844" y="3902492"/>
                  <a:pt x="4778530" y="3835704"/>
                  <a:pt x="4603478" y="3851487"/>
                </a:cubicBezTo>
                <a:cubicBezTo>
                  <a:pt x="4428426" y="3867270"/>
                  <a:pt x="4181826" y="3817883"/>
                  <a:pt x="3981840" y="3851487"/>
                </a:cubicBezTo>
                <a:cubicBezTo>
                  <a:pt x="3781854" y="3885091"/>
                  <a:pt x="3744241" y="3838756"/>
                  <a:pt x="3545014" y="3851487"/>
                </a:cubicBezTo>
                <a:cubicBezTo>
                  <a:pt x="3345787" y="3864218"/>
                  <a:pt x="3224295" y="3839711"/>
                  <a:pt x="2984980" y="3851487"/>
                </a:cubicBezTo>
                <a:cubicBezTo>
                  <a:pt x="2745665" y="3863263"/>
                  <a:pt x="2642882" y="3818577"/>
                  <a:pt x="2363343" y="3851487"/>
                </a:cubicBezTo>
                <a:cubicBezTo>
                  <a:pt x="2083804" y="3884397"/>
                  <a:pt x="2016550" y="3815817"/>
                  <a:pt x="1803309" y="3851487"/>
                </a:cubicBezTo>
                <a:cubicBezTo>
                  <a:pt x="1590068" y="3887157"/>
                  <a:pt x="1464965" y="3817521"/>
                  <a:pt x="1304879" y="3851487"/>
                </a:cubicBezTo>
                <a:cubicBezTo>
                  <a:pt x="1144793" y="3885453"/>
                  <a:pt x="915379" y="3833284"/>
                  <a:pt x="683241" y="3851487"/>
                </a:cubicBezTo>
                <a:cubicBezTo>
                  <a:pt x="451103" y="3869690"/>
                  <a:pt x="274401" y="3783990"/>
                  <a:pt x="0" y="3851487"/>
                </a:cubicBezTo>
                <a:cubicBezTo>
                  <a:pt x="-42013" y="3647149"/>
                  <a:pt x="58520" y="3474235"/>
                  <a:pt x="0" y="3301275"/>
                </a:cubicBezTo>
                <a:cubicBezTo>
                  <a:pt x="-58520" y="3128315"/>
                  <a:pt x="3024" y="2865630"/>
                  <a:pt x="0" y="2712547"/>
                </a:cubicBezTo>
                <a:cubicBezTo>
                  <a:pt x="-3024" y="2559464"/>
                  <a:pt x="53056" y="2287765"/>
                  <a:pt x="0" y="2085305"/>
                </a:cubicBezTo>
                <a:cubicBezTo>
                  <a:pt x="-53056" y="1882845"/>
                  <a:pt x="14324" y="1809743"/>
                  <a:pt x="0" y="1650637"/>
                </a:cubicBezTo>
                <a:cubicBezTo>
                  <a:pt x="-14324" y="1491531"/>
                  <a:pt x="30465" y="1360527"/>
                  <a:pt x="0" y="1138940"/>
                </a:cubicBezTo>
                <a:cubicBezTo>
                  <a:pt x="-30465" y="917353"/>
                  <a:pt x="4613" y="705658"/>
                  <a:pt x="0" y="550212"/>
                </a:cubicBezTo>
                <a:cubicBezTo>
                  <a:pt x="-4613" y="394766"/>
                  <a:pt x="41025" y="220496"/>
                  <a:pt x="0" y="0"/>
                </a:cubicBezTo>
                <a:close/>
              </a:path>
            </a:pathLst>
          </a:custGeom>
          <a:ln>
            <a:solidFill>
              <a:schemeClr val="tx1"/>
            </a:solidFill>
            <a:extLst>
              <a:ext uri="{C807C97D-BFC1-408E-A445-0C87EB9F89A2}">
                <ask:lineSketchStyleProps xmlns:ask="http://schemas.microsoft.com/office/drawing/2018/sketchyshapes" sd="246483612">
                  <a:prstGeom prst="rect">
                    <a:avLst/>
                  </a:prstGeom>
                  <ask:type>
                    <ask:lineSketchScribble/>
                  </ask:type>
                </ask:lineSketchStyleProps>
              </a:ext>
            </a:extLst>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FD698A8E-FC9C-42CE-8006-99C39298C606}"/>
              </a:ext>
            </a:extLst>
          </p:cNvPr>
          <p:cNvPicPr>
            <a:picLocks noChangeAspect="1"/>
          </p:cNvPicPr>
          <p:nvPr/>
        </p:nvPicPr>
        <p:blipFill>
          <a:blip r:embed="rId3"/>
          <a:stretch>
            <a:fillRect/>
          </a:stretch>
        </p:blipFill>
        <p:spPr>
          <a:xfrm>
            <a:off x="187422" y="4204605"/>
            <a:ext cx="6247461" cy="2475676"/>
          </a:xfrm>
          <a:prstGeom prst="rect">
            <a:avLst/>
          </a:prstGeom>
          <a:ln>
            <a:solidFill>
              <a:schemeClr val="tx1">
                <a:lumMod val="65000"/>
                <a:lumOff val="35000"/>
              </a:schemeClr>
            </a:solidFill>
          </a:ln>
          <a:effectLst>
            <a:outerShdw blurRad="50800" dist="38100" dir="2700000" algn="tl" rotWithShape="0">
              <a:prstClr val="black">
                <a:alpha val="40000"/>
              </a:prstClr>
            </a:outerShdw>
          </a:effectLst>
        </p:spPr>
      </p:pic>
      <p:sp>
        <p:nvSpPr>
          <p:cNvPr id="7" name="Title 5">
            <a:extLst>
              <a:ext uri="{FF2B5EF4-FFF2-40B4-BE49-F238E27FC236}">
                <a16:creationId xmlns:a16="http://schemas.microsoft.com/office/drawing/2014/main" id="{A00FF71D-4F3F-4FAF-917A-73DD27BEC668}"/>
              </a:ext>
            </a:extLst>
          </p:cNvPr>
          <p:cNvSpPr txBox="1">
            <a:spLocks/>
          </p:cNvSpPr>
          <p:nvPr/>
        </p:nvSpPr>
        <p:spPr>
          <a:xfrm>
            <a:off x="187422" y="1604519"/>
            <a:ext cx="11755633" cy="214404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400" dirty="0"/>
              <a:t>I will argue </a:t>
            </a:r>
            <a:r>
              <a:rPr lang="en-US" sz="2400" b="1" u="sng" dirty="0"/>
              <a:t>NO</a:t>
            </a:r>
            <a:r>
              <a:rPr lang="en-US" sz="2400" dirty="0"/>
              <a:t>: (</a:t>
            </a:r>
            <a:r>
              <a:rPr lang="en-US" sz="2400" dirty="0" err="1"/>
              <a:t>i</a:t>
            </a:r>
            <a:r>
              <a:rPr lang="en-US" sz="2400" dirty="0"/>
              <a:t>) pre-MS MARCO, most neural IR papers that benchmarked on Robust04 (or other older TREC collections) were NOT trained on large labeled datasets and represent a biased sample of neural IR papers, and (ii) even in those cases there is little evidence that these papers employed any weaker</a:t>
            </a:r>
          </a:p>
          <a:p>
            <a:pPr>
              <a:lnSpc>
                <a:spcPct val="100000"/>
              </a:lnSpc>
            </a:pPr>
            <a:r>
              <a:rPr lang="en-US" sz="2400" dirty="0"/>
              <a:t>baselines than non-neural IR papers </a:t>
            </a:r>
            <a:endParaRPr lang="en-CA" sz="2400" dirty="0"/>
          </a:p>
        </p:txBody>
      </p:sp>
    </p:spTree>
    <p:extLst>
      <p:ext uri="{BB962C8B-B14F-4D97-AF65-F5344CB8AC3E}">
        <p14:creationId xmlns:p14="http://schemas.microsoft.com/office/powerpoint/2010/main" val="38220201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53C31-8B38-4768-8351-2A872941EB12}"/>
              </a:ext>
            </a:extLst>
          </p:cNvPr>
          <p:cNvSpPr>
            <a:spLocks noGrp="1"/>
          </p:cNvSpPr>
          <p:nvPr>
            <p:ph type="title"/>
          </p:nvPr>
        </p:nvSpPr>
        <p:spPr/>
        <p:txBody>
          <a:bodyPr>
            <a:normAutofit/>
          </a:bodyPr>
          <a:lstStyle/>
          <a:p>
            <a:r>
              <a:rPr lang="en-US" sz="4000" dirty="0"/>
              <a:t>But we had a </a:t>
            </a:r>
            <a:r>
              <a:rPr lang="en-US" sz="4800" i="1" dirty="0"/>
              <a:t>BIGGER </a:t>
            </a:r>
            <a:r>
              <a:rPr lang="en-US" sz="4000" dirty="0"/>
              <a:t>benchmarking problem</a:t>
            </a:r>
            <a:endParaRPr lang="en-CA" sz="4000" dirty="0"/>
          </a:p>
        </p:txBody>
      </p:sp>
      <p:sp>
        <p:nvSpPr>
          <p:cNvPr id="3" name="Content Placeholder 2">
            <a:extLst>
              <a:ext uri="{FF2B5EF4-FFF2-40B4-BE49-F238E27FC236}">
                <a16:creationId xmlns:a16="http://schemas.microsoft.com/office/drawing/2014/main" id="{1E85DD83-C43E-4287-8346-4E901F696804}"/>
              </a:ext>
            </a:extLst>
          </p:cNvPr>
          <p:cNvSpPr>
            <a:spLocks noGrp="1"/>
          </p:cNvSpPr>
          <p:nvPr>
            <p:ph idx="1"/>
          </p:nvPr>
        </p:nvSpPr>
        <p:spPr>
          <a:xfrm>
            <a:off x="4835310" y="1825625"/>
            <a:ext cx="6518490" cy="3880997"/>
          </a:xfrm>
        </p:spPr>
        <p:txBody>
          <a:bodyPr>
            <a:normAutofit fontScale="85000" lnSpcReduction="20000"/>
          </a:bodyPr>
          <a:lstStyle/>
          <a:p>
            <a:pPr marL="0" indent="0">
              <a:lnSpc>
                <a:spcPct val="120000"/>
              </a:lnSpc>
              <a:spcBef>
                <a:spcPts val="1200"/>
              </a:spcBef>
              <a:buNone/>
            </a:pPr>
            <a:r>
              <a:rPr lang="en-US" sz="2400" dirty="0"/>
              <a:t>The lack of public IR benchmarks with large scale training data led to:</a:t>
            </a:r>
          </a:p>
          <a:p>
            <a:pPr>
              <a:lnSpc>
                <a:spcPct val="120000"/>
              </a:lnSpc>
              <a:spcBef>
                <a:spcPts val="1200"/>
              </a:spcBef>
              <a:buBlip>
                <a:blip r:embed="rId2">
                  <a:extLst>
                    <a:ext uri="{96DAC541-7B7A-43D3-8B79-37D633B846F1}">
                      <asvg:svgBlip xmlns:asvg="http://schemas.microsoft.com/office/drawing/2016/SVG/main" r:embed="rId3"/>
                    </a:ext>
                  </a:extLst>
                </a:blip>
              </a:buBlip>
            </a:pPr>
            <a:r>
              <a:rPr lang="en-CA" sz="2400" dirty="0"/>
              <a:t>Comparisons under low-data regime</a:t>
            </a:r>
          </a:p>
          <a:p>
            <a:pPr lvl="1">
              <a:lnSpc>
                <a:spcPct val="120000"/>
              </a:lnSpc>
              <a:spcBef>
                <a:spcPts val="1200"/>
              </a:spcBef>
              <a:buFont typeface="Wingdings" panose="05000000000000000000" pitchFamily="2" charset="2"/>
              <a:buChar char="Ø"/>
            </a:pPr>
            <a:r>
              <a:rPr lang="en-CA" sz="2000" dirty="0"/>
              <a:t>e.g., older TREC collections with few hundred queries</a:t>
            </a:r>
          </a:p>
          <a:p>
            <a:pPr>
              <a:lnSpc>
                <a:spcPct val="120000"/>
              </a:lnSpc>
              <a:spcBef>
                <a:spcPts val="1200"/>
              </a:spcBef>
              <a:buBlip>
                <a:blip r:embed="rId2">
                  <a:extLst>
                    <a:ext uri="{96DAC541-7B7A-43D3-8B79-37D633B846F1}">
                      <asvg:svgBlip xmlns:asvg="http://schemas.microsoft.com/office/drawing/2016/SVG/main" r:embed="rId3"/>
                    </a:ext>
                  </a:extLst>
                </a:blip>
              </a:buBlip>
            </a:pPr>
            <a:r>
              <a:rPr lang="en-CA" sz="2400" dirty="0"/>
              <a:t>Comparisons on (semi-)synthetic benchmarks</a:t>
            </a:r>
          </a:p>
          <a:p>
            <a:pPr lvl="1">
              <a:lnSpc>
                <a:spcPct val="120000"/>
              </a:lnSpc>
              <a:spcBef>
                <a:spcPts val="1200"/>
              </a:spcBef>
              <a:buFont typeface="Wingdings" panose="05000000000000000000" pitchFamily="2" charset="2"/>
              <a:buChar char="Ø"/>
            </a:pPr>
            <a:r>
              <a:rPr lang="en-CA" sz="2000" dirty="0"/>
              <a:t>e.g., TREC CAR</a:t>
            </a:r>
          </a:p>
          <a:p>
            <a:pPr>
              <a:lnSpc>
                <a:spcPct val="120000"/>
              </a:lnSpc>
              <a:spcBef>
                <a:spcPts val="1200"/>
              </a:spcBef>
              <a:buBlip>
                <a:blip r:embed="rId2">
                  <a:extLst>
                    <a:ext uri="{96DAC541-7B7A-43D3-8B79-37D633B846F1}">
                      <asvg:svgBlip xmlns:asvg="http://schemas.microsoft.com/office/drawing/2016/SVG/main" r:embed="rId3"/>
                    </a:ext>
                  </a:extLst>
                </a:blip>
              </a:buBlip>
            </a:pPr>
            <a:r>
              <a:rPr lang="en-CA" sz="2400" dirty="0"/>
              <a:t>Comparisons under weak supervision training</a:t>
            </a:r>
          </a:p>
          <a:p>
            <a:pPr>
              <a:lnSpc>
                <a:spcPct val="120000"/>
              </a:lnSpc>
              <a:spcBef>
                <a:spcPts val="1200"/>
              </a:spcBef>
              <a:buBlip>
                <a:blip r:embed="rId2">
                  <a:extLst>
                    <a:ext uri="{96DAC541-7B7A-43D3-8B79-37D633B846F1}">
                      <asvg:svgBlip xmlns:asvg="http://schemas.microsoft.com/office/drawing/2016/SVG/main" r:embed="rId3"/>
                    </a:ext>
                  </a:extLst>
                </a:blip>
              </a:buBlip>
            </a:pPr>
            <a:r>
              <a:rPr lang="en-CA" sz="2400" dirty="0"/>
              <a:t>Comparisons on corpus of language different than what the models were designed for</a:t>
            </a:r>
          </a:p>
        </p:txBody>
      </p:sp>
      <p:grpSp>
        <p:nvGrpSpPr>
          <p:cNvPr id="8" name="Group 7">
            <a:extLst>
              <a:ext uri="{FF2B5EF4-FFF2-40B4-BE49-F238E27FC236}">
                <a16:creationId xmlns:a16="http://schemas.microsoft.com/office/drawing/2014/main" id="{E75E68B7-E2EE-4BD2-A773-D0E4461FB021}"/>
              </a:ext>
            </a:extLst>
          </p:cNvPr>
          <p:cNvGrpSpPr/>
          <p:nvPr/>
        </p:nvGrpSpPr>
        <p:grpSpPr>
          <a:xfrm>
            <a:off x="231179" y="1825625"/>
            <a:ext cx="4227305" cy="4649771"/>
            <a:chOff x="135430" y="1527192"/>
            <a:chExt cx="4227305" cy="4649771"/>
          </a:xfrm>
        </p:grpSpPr>
        <p:sp>
          <p:nvSpPr>
            <p:cNvPr id="7" name="Rectangle 6">
              <a:extLst>
                <a:ext uri="{FF2B5EF4-FFF2-40B4-BE49-F238E27FC236}">
                  <a16:creationId xmlns:a16="http://schemas.microsoft.com/office/drawing/2014/main" id="{EB8B26DA-2E6E-4665-99DC-205277C30213}"/>
                </a:ext>
              </a:extLst>
            </p:cNvPr>
            <p:cNvSpPr/>
            <p:nvPr/>
          </p:nvSpPr>
          <p:spPr>
            <a:xfrm>
              <a:off x="135430" y="1527192"/>
              <a:ext cx="4227305" cy="4649771"/>
            </a:xfrm>
            <a:custGeom>
              <a:avLst/>
              <a:gdLst>
                <a:gd name="connsiteX0" fmla="*/ 0 w 4227305"/>
                <a:gd name="connsiteY0" fmla="*/ 0 h 4649771"/>
                <a:gd name="connsiteX1" fmla="*/ 528413 w 4227305"/>
                <a:gd name="connsiteY1" fmla="*/ 0 h 4649771"/>
                <a:gd name="connsiteX2" fmla="*/ 972280 w 4227305"/>
                <a:gd name="connsiteY2" fmla="*/ 0 h 4649771"/>
                <a:gd name="connsiteX3" fmla="*/ 1542966 w 4227305"/>
                <a:gd name="connsiteY3" fmla="*/ 0 h 4649771"/>
                <a:gd name="connsiteX4" fmla="*/ 1986833 w 4227305"/>
                <a:gd name="connsiteY4" fmla="*/ 0 h 4649771"/>
                <a:gd name="connsiteX5" fmla="*/ 2557520 w 4227305"/>
                <a:gd name="connsiteY5" fmla="*/ 0 h 4649771"/>
                <a:gd name="connsiteX6" fmla="*/ 2959114 w 4227305"/>
                <a:gd name="connsiteY6" fmla="*/ 0 h 4649771"/>
                <a:gd name="connsiteX7" fmla="*/ 3402981 w 4227305"/>
                <a:gd name="connsiteY7" fmla="*/ 0 h 4649771"/>
                <a:gd name="connsiteX8" fmla="*/ 4227305 w 4227305"/>
                <a:gd name="connsiteY8" fmla="*/ 0 h 4649771"/>
                <a:gd name="connsiteX9" fmla="*/ 4227305 w 4227305"/>
                <a:gd name="connsiteY9" fmla="*/ 488226 h 4649771"/>
                <a:gd name="connsiteX10" fmla="*/ 4227305 w 4227305"/>
                <a:gd name="connsiteY10" fmla="*/ 1069447 h 4649771"/>
                <a:gd name="connsiteX11" fmla="*/ 4227305 w 4227305"/>
                <a:gd name="connsiteY11" fmla="*/ 1743664 h 4649771"/>
                <a:gd name="connsiteX12" fmla="*/ 4227305 w 4227305"/>
                <a:gd name="connsiteY12" fmla="*/ 2231890 h 4649771"/>
                <a:gd name="connsiteX13" fmla="*/ 4227305 w 4227305"/>
                <a:gd name="connsiteY13" fmla="*/ 2720116 h 4649771"/>
                <a:gd name="connsiteX14" fmla="*/ 4227305 w 4227305"/>
                <a:gd name="connsiteY14" fmla="*/ 3394333 h 4649771"/>
                <a:gd name="connsiteX15" fmla="*/ 4227305 w 4227305"/>
                <a:gd name="connsiteY15" fmla="*/ 3882559 h 4649771"/>
                <a:gd name="connsiteX16" fmla="*/ 4227305 w 4227305"/>
                <a:gd name="connsiteY16" fmla="*/ 4649771 h 4649771"/>
                <a:gd name="connsiteX17" fmla="*/ 3783438 w 4227305"/>
                <a:gd name="connsiteY17" fmla="*/ 4649771 h 4649771"/>
                <a:gd name="connsiteX18" fmla="*/ 3170479 w 4227305"/>
                <a:gd name="connsiteY18" fmla="*/ 4649771 h 4649771"/>
                <a:gd name="connsiteX19" fmla="*/ 2642066 w 4227305"/>
                <a:gd name="connsiteY19" fmla="*/ 4649771 h 4649771"/>
                <a:gd name="connsiteX20" fmla="*/ 2071379 w 4227305"/>
                <a:gd name="connsiteY20" fmla="*/ 4649771 h 4649771"/>
                <a:gd name="connsiteX21" fmla="*/ 1669785 w 4227305"/>
                <a:gd name="connsiteY21" fmla="*/ 4649771 h 4649771"/>
                <a:gd name="connsiteX22" fmla="*/ 1268192 w 4227305"/>
                <a:gd name="connsiteY22" fmla="*/ 4649771 h 4649771"/>
                <a:gd name="connsiteX23" fmla="*/ 739778 w 4227305"/>
                <a:gd name="connsiteY23" fmla="*/ 4649771 h 4649771"/>
                <a:gd name="connsiteX24" fmla="*/ 0 w 4227305"/>
                <a:gd name="connsiteY24" fmla="*/ 4649771 h 4649771"/>
                <a:gd name="connsiteX25" fmla="*/ 0 w 4227305"/>
                <a:gd name="connsiteY25" fmla="*/ 4161545 h 4649771"/>
                <a:gd name="connsiteX26" fmla="*/ 0 w 4227305"/>
                <a:gd name="connsiteY26" fmla="*/ 3719817 h 4649771"/>
                <a:gd name="connsiteX27" fmla="*/ 0 w 4227305"/>
                <a:gd name="connsiteY27" fmla="*/ 3138595 h 4649771"/>
                <a:gd name="connsiteX28" fmla="*/ 0 w 4227305"/>
                <a:gd name="connsiteY28" fmla="*/ 2603872 h 4649771"/>
                <a:gd name="connsiteX29" fmla="*/ 0 w 4227305"/>
                <a:gd name="connsiteY29" fmla="*/ 2115646 h 4649771"/>
                <a:gd name="connsiteX30" fmla="*/ 0 w 4227305"/>
                <a:gd name="connsiteY30" fmla="*/ 1487927 h 4649771"/>
                <a:gd name="connsiteX31" fmla="*/ 0 w 4227305"/>
                <a:gd name="connsiteY31" fmla="*/ 953203 h 4649771"/>
                <a:gd name="connsiteX32" fmla="*/ 0 w 4227305"/>
                <a:gd name="connsiteY32" fmla="*/ 0 h 464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227305" h="4649771" fill="none" extrusionOk="0">
                  <a:moveTo>
                    <a:pt x="0" y="0"/>
                  </a:moveTo>
                  <a:cubicBezTo>
                    <a:pt x="230732" y="-284"/>
                    <a:pt x="365759" y="9686"/>
                    <a:pt x="528413" y="0"/>
                  </a:cubicBezTo>
                  <a:cubicBezTo>
                    <a:pt x="691067" y="-9686"/>
                    <a:pt x="882583" y="33825"/>
                    <a:pt x="972280" y="0"/>
                  </a:cubicBezTo>
                  <a:cubicBezTo>
                    <a:pt x="1061977" y="-33825"/>
                    <a:pt x="1305753" y="29262"/>
                    <a:pt x="1542966" y="0"/>
                  </a:cubicBezTo>
                  <a:cubicBezTo>
                    <a:pt x="1780179" y="-29262"/>
                    <a:pt x="1881837" y="51854"/>
                    <a:pt x="1986833" y="0"/>
                  </a:cubicBezTo>
                  <a:cubicBezTo>
                    <a:pt x="2091829" y="-51854"/>
                    <a:pt x="2304684" y="61029"/>
                    <a:pt x="2557520" y="0"/>
                  </a:cubicBezTo>
                  <a:cubicBezTo>
                    <a:pt x="2810356" y="-61029"/>
                    <a:pt x="2870961" y="29819"/>
                    <a:pt x="2959114" y="0"/>
                  </a:cubicBezTo>
                  <a:cubicBezTo>
                    <a:pt x="3047267" y="-29819"/>
                    <a:pt x="3237714" y="171"/>
                    <a:pt x="3402981" y="0"/>
                  </a:cubicBezTo>
                  <a:cubicBezTo>
                    <a:pt x="3568248" y="-171"/>
                    <a:pt x="3963995" y="53413"/>
                    <a:pt x="4227305" y="0"/>
                  </a:cubicBezTo>
                  <a:cubicBezTo>
                    <a:pt x="4242337" y="143782"/>
                    <a:pt x="4194971" y="299107"/>
                    <a:pt x="4227305" y="488226"/>
                  </a:cubicBezTo>
                  <a:cubicBezTo>
                    <a:pt x="4259639" y="677345"/>
                    <a:pt x="4198955" y="950483"/>
                    <a:pt x="4227305" y="1069447"/>
                  </a:cubicBezTo>
                  <a:cubicBezTo>
                    <a:pt x="4255655" y="1188411"/>
                    <a:pt x="4151915" y="1443682"/>
                    <a:pt x="4227305" y="1743664"/>
                  </a:cubicBezTo>
                  <a:cubicBezTo>
                    <a:pt x="4302695" y="2043646"/>
                    <a:pt x="4189314" y="2014664"/>
                    <a:pt x="4227305" y="2231890"/>
                  </a:cubicBezTo>
                  <a:cubicBezTo>
                    <a:pt x="4265296" y="2449116"/>
                    <a:pt x="4170195" y="2487145"/>
                    <a:pt x="4227305" y="2720116"/>
                  </a:cubicBezTo>
                  <a:cubicBezTo>
                    <a:pt x="4284415" y="2953087"/>
                    <a:pt x="4153463" y="3106926"/>
                    <a:pt x="4227305" y="3394333"/>
                  </a:cubicBezTo>
                  <a:cubicBezTo>
                    <a:pt x="4301147" y="3681740"/>
                    <a:pt x="4192811" y="3679049"/>
                    <a:pt x="4227305" y="3882559"/>
                  </a:cubicBezTo>
                  <a:cubicBezTo>
                    <a:pt x="4261799" y="4086069"/>
                    <a:pt x="4149175" y="4304314"/>
                    <a:pt x="4227305" y="4649771"/>
                  </a:cubicBezTo>
                  <a:cubicBezTo>
                    <a:pt x="4021539" y="4654816"/>
                    <a:pt x="3933335" y="4606305"/>
                    <a:pt x="3783438" y="4649771"/>
                  </a:cubicBezTo>
                  <a:cubicBezTo>
                    <a:pt x="3633541" y="4693237"/>
                    <a:pt x="3406726" y="4586518"/>
                    <a:pt x="3170479" y="4649771"/>
                  </a:cubicBezTo>
                  <a:cubicBezTo>
                    <a:pt x="2934232" y="4713024"/>
                    <a:pt x="2874497" y="4593998"/>
                    <a:pt x="2642066" y="4649771"/>
                  </a:cubicBezTo>
                  <a:cubicBezTo>
                    <a:pt x="2409635" y="4705544"/>
                    <a:pt x="2283774" y="4595732"/>
                    <a:pt x="2071379" y="4649771"/>
                  </a:cubicBezTo>
                  <a:cubicBezTo>
                    <a:pt x="1858984" y="4703810"/>
                    <a:pt x="1780431" y="4630584"/>
                    <a:pt x="1669785" y="4649771"/>
                  </a:cubicBezTo>
                  <a:cubicBezTo>
                    <a:pt x="1559139" y="4668958"/>
                    <a:pt x="1357966" y="4629794"/>
                    <a:pt x="1268192" y="4649771"/>
                  </a:cubicBezTo>
                  <a:cubicBezTo>
                    <a:pt x="1178418" y="4669748"/>
                    <a:pt x="952432" y="4621057"/>
                    <a:pt x="739778" y="4649771"/>
                  </a:cubicBezTo>
                  <a:cubicBezTo>
                    <a:pt x="527124" y="4678485"/>
                    <a:pt x="169844" y="4606911"/>
                    <a:pt x="0" y="4649771"/>
                  </a:cubicBezTo>
                  <a:cubicBezTo>
                    <a:pt x="-19464" y="4409339"/>
                    <a:pt x="51422" y="4338995"/>
                    <a:pt x="0" y="4161545"/>
                  </a:cubicBezTo>
                  <a:cubicBezTo>
                    <a:pt x="-51422" y="3984095"/>
                    <a:pt x="27582" y="3826398"/>
                    <a:pt x="0" y="3719817"/>
                  </a:cubicBezTo>
                  <a:cubicBezTo>
                    <a:pt x="-27582" y="3613236"/>
                    <a:pt x="9273" y="3382102"/>
                    <a:pt x="0" y="3138595"/>
                  </a:cubicBezTo>
                  <a:cubicBezTo>
                    <a:pt x="-9273" y="2895088"/>
                    <a:pt x="33870" y="2869648"/>
                    <a:pt x="0" y="2603872"/>
                  </a:cubicBezTo>
                  <a:cubicBezTo>
                    <a:pt x="-33870" y="2338096"/>
                    <a:pt x="22598" y="2281362"/>
                    <a:pt x="0" y="2115646"/>
                  </a:cubicBezTo>
                  <a:cubicBezTo>
                    <a:pt x="-22598" y="1949930"/>
                    <a:pt x="63183" y="1698639"/>
                    <a:pt x="0" y="1487927"/>
                  </a:cubicBezTo>
                  <a:cubicBezTo>
                    <a:pt x="-63183" y="1277215"/>
                    <a:pt x="23535" y="1181143"/>
                    <a:pt x="0" y="953203"/>
                  </a:cubicBezTo>
                  <a:cubicBezTo>
                    <a:pt x="-23535" y="725263"/>
                    <a:pt x="21455" y="398397"/>
                    <a:pt x="0" y="0"/>
                  </a:cubicBezTo>
                  <a:close/>
                </a:path>
                <a:path w="4227305" h="4649771" stroke="0" extrusionOk="0">
                  <a:moveTo>
                    <a:pt x="0" y="0"/>
                  </a:moveTo>
                  <a:cubicBezTo>
                    <a:pt x="178766" y="-61081"/>
                    <a:pt x="402629" y="15551"/>
                    <a:pt x="612959" y="0"/>
                  </a:cubicBezTo>
                  <a:cubicBezTo>
                    <a:pt x="823289" y="-15551"/>
                    <a:pt x="890221" y="24373"/>
                    <a:pt x="1099099" y="0"/>
                  </a:cubicBezTo>
                  <a:cubicBezTo>
                    <a:pt x="1307977" y="-24373"/>
                    <a:pt x="1409081" y="50397"/>
                    <a:pt x="1627512" y="0"/>
                  </a:cubicBezTo>
                  <a:cubicBezTo>
                    <a:pt x="1845943" y="-50397"/>
                    <a:pt x="1937056" y="47955"/>
                    <a:pt x="2240472" y="0"/>
                  </a:cubicBezTo>
                  <a:cubicBezTo>
                    <a:pt x="2543888" y="-47955"/>
                    <a:pt x="2547182" y="67916"/>
                    <a:pt x="2853431" y="0"/>
                  </a:cubicBezTo>
                  <a:cubicBezTo>
                    <a:pt x="3159680" y="-67916"/>
                    <a:pt x="3214633" y="35767"/>
                    <a:pt x="3381844" y="0"/>
                  </a:cubicBezTo>
                  <a:cubicBezTo>
                    <a:pt x="3549055" y="-35767"/>
                    <a:pt x="4006698" y="55234"/>
                    <a:pt x="4227305" y="0"/>
                  </a:cubicBezTo>
                  <a:cubicBezTo>
                    <a:pt x="4265236" y="221643"/>
                    <a:pt x="4178581" y="431699"/>
                    <a:pt x="4227305" y="581221"/>
                  </a:cubicBezTo>
                  <a:cubicBezTo>
                    <a:pt x="4276029" y="730743"/>
                    <a:pt x="4220199" y="973694"/>
                    <a:pt x="4227305" y="1115945"/>
                  </a:cubicBezTo>
                  <a:cubicBezTo>
                    <a:pt x="4234411" y="1258196"/>
                    <a:pt x="4183413" y="1494771"/>
                    <a:pt x="4227305" y="1790162"/>
                  </a:cubicBezTo>
                  <a:cubicBezTo>
                    <a:pt x="4271197" y="2085553"/>
                    <a:pt x="4177233" y="2166125"/>
                    <a:pt x="4227305" y="2324886"/>
                  </a:cubicBezTo>
                  <a:cubicBezTo>
                    <a:pt x="4277377" y="2483647"/>
                    <a:pt x="4214782" y="2773442"/>
                    <a:pt x="4227305" y="2952605"/>
                  </a:cubicBezTo>
                  <a:cubicBezTo>
                    <a:pt x="4239828" y="3131768"/>
                    <a:pt x="4189500" y="3364668"/>
                    <a:pt x="4227305" y="3580324"/>
                  </a:cubicBezTo>
                  <a:cubicBezTo>
                    <a:pt x="4265110" y="3795980"/>
                    <a:pt x="4182564" y="3950781"/>
                    <a:pt x="4227305" y="4068550"/>
                  </a:cubicBezTo>
                  <a:cubicBezTo>
                    <a:pt x="4272046" y="4186319"/>
                    <a:pt x="4167259" y="4438837"/>
                    <a:pt x="4227305" y="4649771"/>
                  </a:cubicBezTo>
                  <a:cubicBezTo>
                    <a:pt x="4042749" y="4679338"/>
                    <a:pt x="3856861" y="4620653"/>
                    <a:pt x="3614346" y="4649771"/>
                  </a:cubicBezTo>
                  <a:cubicBezTo>
                    <a:pt x="3371831" y="4678889"/>
                    <a:pt x="3360187" y="4603871"/>
                    <a:pt x="3212752" y="4649771"/>
                  </a:cubicBezTo>
                  <a:cubicBezTo>
                    <a:pt x="3065317" y="4695671"/>
                    <a:pt x="2827767" y="4602353"/>
                    <a:pt x="2726612" y="4649771"/>
                  </a:cubicBezTo>
                  <a:cubicBezTo>
                    <a:pt x="2625457" y="4697189"/>
                    <a:pt x="2444142" y="4613737"/>
                    <a:pt x="2325018" y="4649771"/>
                  </a:cubicBezTo>
                  <a:cubicBezTo>
                    <a:pt x="2205894" y="4685805"/>
                    <a:pt x="2051720" y="4620441"/>
                    <a:pt x="1881151" y="4649771"/>
                  </a:cubicBezTo>
                  <a:cubicBezTo>
                    <a:pt x="1710582" y="4679101"/>
                    <a:pt x="1573660" y="4585339"/>
                    <a:pt x="1310465" y="4649771"/>
                  </a:cubicBezTo>
                  <a:cubicBezTo>
                    <a:pt x="1047270" y="4714203"/>
                    <a:pt x="1065550" y="4639883"/>
                    <a:pt x="866598" y="4649771"/>
                  </a:cubicBezTo>
                  <a:cubicBezTo>
                    <a:pt x="667646" y="4659659"/>
                    <a:pt x="235459" y="4642715"/>
                    <a:pt x="0" y="4649771"/>
                  </a:cubicBezTo>
                  <a:cubicBezTo>
                    <a:pt x="-29857" y="4542568"/>
                    <a:pt x="16845" y="4374588"/>
                    <a:pt x="0" y="4208043"/>
                  </a:cubicBezTo>
                  <a:cubicBezTo>
                    <a:pt x="-16845" y="4041498"/>
                    <a:pt x="43025" y="3972447"/>
                    <a:pt x="0" y="3766315"/>
                  </a:cubicBezTo>
                  <a:cubicBezTo>
                    <a:pt x="-43025" y="3560183"/>
                    <a:pt x="34455" y="3379224"/>
                    <a:pt x="0" y="3278089"/>
                  </a:cubicBezTo>
                  <a:cubicBezTo>
                    <a:pt x="-34455" y="3176954"/>
                    <a:pt x="58941" y="2911908"/>
                    <a:pt x="0" y="2743365"/>
                  </a:cubicBezTo>
                  <a:cubicBezTo>
                    <a:pt x="-58941" y="2574822"/>
                    <a:pt x="38343" y="2468368"/>
                    <a:pt x="0" y="2301637"/>
                  </a:cubicBezTo>
                  <a:cubicBezTo>
                    <a:pt x="-38343" y="2134906"/>
                    <a:pt x="58486" y="1930501"/>
                    <a:pt x="0" y="1813411"/>
                  </a:cubicBezTo>
                  <a:cubicBezTo>
                    <a:pt x="-58486" y="1696321"/>
                    <a:pt x="52730" y="1381657"/>
                    <a:pt x="0" y="1139194"/>
                  </a:cubicBezTo>
                  <a:cubicBezTo>
                    <a:pt x="-52730" y="896731"/>
                    <a:pt x="46391" y="799371"/>
                    <a:pt x="0" y="604470"/>
                  </a:cubicBezTo>
                  <a:cubicBezTo>
                    <a:pt x="-46391" y="409569"/>
                    <a:pt x="39491" y="179403"/>
                    <a:pt x="0" y="0"/>
                  </a:cubicBezTo>
                  <a:close/>
                </a:path>
              </a:pathLst>
            </a:custGeom>
            <a:solidFill>
              <a:schemeClr val="bg1"/>
            </a:solidFill>
            <a:ln>
              <a:solidFill>
                <a:schemeClr val="tx1">
                  <a:lumMod val="65000"/>
                  <a:lumOff val="35000"/>
                </a:schemeClr>
              </a:solidFill>
              <a:extLst>
                <a:ext uri="{C807C97D-BFC1-408E-A445-0C87EB9F89A2}">
                  <ask:lineSketchStyleProps xmlns:ask="http://schemas.microsoft.com/office/drawing/2018/sketchyshapes" sd="291579395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Content Placeholder 5">
              <a:extLst>
                <a:ext uri="{FF2B5EF4-FFF2-40B4-BE49-F238E27FC236}">
                  <a16:creationId xmlns:a16="http://schemas.microsoft.com/office/drawing/2014/main" id="{C7246EC4-09A2-4EF9-9831-372F26D9E94A}"/>
                </a:ext>
              </a:extLst>
            </p:cNvPr>
            <p:cNvPicPr>
              <a:picLocks noChangeAspect="1"/>
            </p:cNvPicPr>
            <p:nvPr/>
          </p:nvPicPr>
          <p:blipFill rotWithShape="1">
            <a:blip r:embed="rId4"/>
            <a:srcRect l="65483" r="5244" b="35580"/>
            <a:stretch/>
          </p:blipFill>
          <p:spPr>
            <a:xfrm>
              <a:off x="363488" y="1782703"/>
              <a:ext cx="3771190" cy="3026723"/>
            </a:xfrm>
            <a:prstGeom prst="rect">
              <a:avLst/>
            </a:prstGeom>
          </p:spPr>
        </p:pic>
        <p:sp>
          <p:nvSpPr>
            <p:cNvPr id="6" name="Title 5">
              <a:extLst>
                <a:ext uri="{FF2B5EF4-FFF2-40B4-BE49-F238E27FC236}">
                  <a16:creationId xmlns:a16="http://schemas.microsoft.com/office/drawing/2014/main" id="{CBAB1B83-ED22-4CC4-92A4-5699AF61098C}"/>
                </a:ext>
              </a:extLst>
            </p:cNvPr>
            <p:cNvSpPr txBox="1">
              <a:spLocks/>
            </p:cNvSpPr>
            <p:nvPr/>
          </p:nvSpPr>
          <p:spPr>
            <a:xfrm>
              <a:off x="363488" y="4901440"/>
              <a:ext cx="3771190" cy="1130727"/>
            </a:xfrm>
            <a:prstGeom prst="rect">
              <a:avLst/>
            </a:prstGeom>
          </p:spPr>
          <p:txBody>
            <a:bodyPr vert="horz" lIns="91440" tIns="45720" rIns="91440" bIns="45720" rtlCol="0" anchor="t">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2000" dirty="0"/>
                <a:t>Performance of deep models typically improve with more training data</a:t>
              </a:r>
            </a:p>
            <a:p>
              <a:pPr>
                <a:lnSpc>
                  <a:spcPct val="120000"/>
                </a:lnSpc>
              </a:pPr>
              <a:r>
                <a:rPr lang="en-US" sz="2000" dirty="0"/>
                <a:t>(image source: </a:t>
              </a:r>
              <a:r>
                <a:rPr lang="en-US" sz="2000" dirty="0">
                  <a:hlinkClick r:id="rId5"/>
                </a:rPr>
                <a:t>The Duet paper</a:t>
              </a:r>
              <a:r>
                <a:rPr lang="en-US" sz="2000" dirty="0"/>
                <a:t>)</a:t>
              </a:r>
              <a:endParaRPr lang="en-CA" sz="2000" dirty="0"/>
            </a:p>
          </p:txBody>
        </p:sp>
      </p:grpSp>
      <p:sp>
        <p:nvSpPr>
          <p:cNvPr id="9" name="Title 5">
            <a:extLst>
              <a:ext uri="{FF2B5EF4-FFF2-40B4-BE49-F238E27FC236}">
                <a16:creationId xmlns:a16="http://schemas.microsoft.com/office/drawing/2014/main" id="{E86E2840-0C5B-47C0-B93E-139DE4D0F805}"/>
              </a:ext>
            </a:extLst>
          </p:cNvPr>
          <p:cNvSpPr txBox="1">
            <a:spLocks/>
          </p:cNvSpPr>
          <p:nvPr/>
        </p:nvSpPr>
        <p:spPr>
          <a:xfrm>
            <a:off x="4589554" y="5779608"/>
            <a:ext cx="7511485" cy="980249"/>
          </a:xfrm>
          <a:prstGeom prst="rect">
            <a:avLst/>
          </a:prstGeom>
          <a:solidFill>
            <a:schemeClr val="bg1">
              <a:lumMod val="95000"/>
            </a:schemeClr>
          </a:solidFill>
          <a:ln>
            <a:solidFill>
              <a:schemeClr val="bg1">
                <a:lumMod val="85000"/>
              </a:schemeClr>
            </a:solidFill>
          </a:ln>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1600" dirty="0"/>
              <a:t>Non-standardized benchmarks also required reimplementation of baselines (specially, neural baselines) which in turn meant that many of them were under-tuned, in turn, contributing to the “weak baselines” problem!</a:t>
            </a:r>
            <a:endParaRPr lang="en-CA" sz="1600" dirty="0"/>
          </a:p>
        </p:txBody>
      </p:sp>
    </p:spTree>
    <p:extLst>
      <p:ext uri="{BB962C8B-B14F-4D97-AF65-F5344CB8AC3E}">
        <p14:creationId xmlns:p14="http://schemas.microsoft.com/office/powerpoint/2010/main" val="11832140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re We There Yet GIFs - Get the best GIF on GIPHY">
            <a:extLst>
              <a:ext uri="{FF2B5EF4-FFF2-40B4-BE49-F238E27FC236}">
                <a16:creationId xmlns:a16="http://schemas.microsoft.com/office/drawing/2014/main" id="{3A4F750B-CD05-4963-99B3-1CA20427CA7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F4B223B-4D85-4C3D-B0A5-D7C67A05FA89}"/>
              </a:ext>
            </a:extLst>
          </p:cNvPr>
          <p:cNvSpPr txBox="1"/>
          <p:nvPr/>
        </p:nvSpPr>
        <p:spPr>
          <a:xfrm>
            <a:off x="334323" y="229797"/>
            <a:ext cx="11523355" cy="1754326"/>
          </a:xfrm>
          <a:prstGeom prst="rect">
            <a:avLst/>
          </a:prstGeom>
          <a:noFill/>
        </p:spPr>
        <p:txBody>
          <a:bodyPr wrap="square" rtlCol="0">
            <a:spAutoFit/>
          </a:bodyPr>
          <a:lstStyle/>
          <a:p>
            <a:pPr algn="ctr"/>
            <a:r>
              <a:rPr lang="en-US" sz="5400" b="1" dirty="0">
                <a:ln>
                  <a:solidFill>
                    <a:schemeClr val="tx1"/>
                  </a:solidFill>
                </a:ln>
                <a:solidFill>
                  <a:schemeClr val="bg1"/>
                </a:solidFill>
              </a:rPr>
              <a:t>So, we have ONE public benchmark with large scale training data</a:t>
            </a:r>
            <a:endParaRPr lang="en-CA" sz="5400" b="1" dirty="0">
              <a:ln>
                <a:solidFill>
                  <a:schemeClr val="tx1"/>
                </a:solidFill>
              </a:ln>
              <a:solidFill>
                <a:schemeClr val="bg1"/>
              </a:solidFill>
            </a:endParaRPr>
          </a:p>
        </p:txBody>
      </p:sp>
    </p:spTree>
    <p:extLst>
      <p:ext uri="{BB962C8B-B14F-4D97-AF65-F5344CB8AC3E}">
        <p14:creationId xmlns:p14="http://schemas.microsoft.com/office/powerpoint/2010/main" val="40529603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BFEA9-96B3-41E1-B0ED-601445E1437E}"/>
              </a:ext>
            </a:extLst>
          </p:cNvPr>
          <p:cNvSpPr>
            <a:spLocks noGrp="1"/>
          </p:cNvSpPr>
          <p:nvPr>
            <p:ph type="title"/>
          </p:nvPr>
        </p:nvSpPr>
        <p:spPr>
          <a:xfrm>
            <a:off x="838200" y="2002632"/>
            <a:ext cx="10515600" cy="2852737"/>
          </a:xfrm>
        </p:spPr>
        <p:txBody>
          <a:bodyPr anchor="ctr"/>
          <a:lstStyle/>
          <a:p>
            <a:pPr algn="ctr"/>
            <a:r>
              <a:rPr lang="en-US" dirty="0"/>
              <a:t>Nope.</a:t>
            </a:r>
            <a:endParaRPr lang="en-CA" dirty="0"/>
          </a:p>
        </p:txBody>
      </p:sp>
    </p:spTree>
    <p:extLst>
      <p:ext uri="{BB962C8B-B14F-4D97-AF65-F5344CB8AC3E}">
        <p14:creationId xmlns:p14="http://schemas.microsoft.com/office/powerpoint/2010/main" val="3793593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D35D61A1-8484-4749-8AD0-A3455E0753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91E253-EF73-4495-B4E3-B9267A979BA9}"/>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sz="4000" dirty="0"/>
              <a:t>What came first, the dataset or the algorithm?</a:t>
            </a:r>
          </a:p>
        </p:txBody>
      </p:sp>
      <p:sp>
        <p:nvSpPr>
          <p:cNvPr id="73" name="Rounded Rectangle 5">
            <a:extLst>
              <a:ext uri="{FF2B5EF4-FFF2-40B4-BE49-F238E27FC236}">
                <a16:creationId xmlns:a16="http://schemas.microsoft.com/office/drawing/2014/main" id="{1447903E-2B66-479D-959B-F2EBB2CC9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28801"/>
            <a:ext cx="10515600" cy="436245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C0ACCF19-EDC1-48D1-B7C2-7D89F4B4790F}"/>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 t="-193" r="1" b="1052"/>
          <a:stretch/>
        </p:blipFill>
        <p:spPr bwMode="auto">
          <a:xfrm>
            <a:off x="1158240" y="1938911"/>
            <a:ext cx="9875520" cy="4131556"/>
          </a:xfrm>
          <a:prstGeom prst="rect">
            <a:avLst/>
          </a:prstGeom>
          <a:noFill/>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C55E908-B474-4072-AA83-0C07E1A20C4E}"/>
              </a:ext>
            </a:extLst>
          </p:cNvPr>
          <p:cNvSpPr txBox="1"/>
          <p:nvPr/>
        </p:nvSpPr>
        <p:spPr>
          <a:xfrm>
            <a:off x="2622170" y="6327006"/>
            <a:ext cx="6947661" cy="369332"/>
          </a:xfrm>
          <a:prstGeom prst="rect">
            <a:avLst/>
          </a:prstGeom>
          <a:noFill/>
        </p:spPr>
        <p:txBody>
          <a:bodyPr wrap="square">
            <a:spAutoFit/>
          </a:bodyPr>
          <a:lstStyle/>
          <a:p>
            <a:pPr algn="ctr">
              <a:spcAft>
                <a:spcPts val="600"/>
              </a:spcAft>
            </a:pPr>
            <a:r>
              <a:rPr lang="en-CA" dirty="0"/>
              <a:t>https://www.kdnuggets.com/2016/05/datasets-over-algorithms.html</a:t>
            </a:r>
          </a:p>
        </p:txBody>
      </p:sp>
    </p:spTree>
    <p:extLst>
      <p:ext uri="{BB962C8B-B14F-4D97-AF65-F5344CB8AC3E}">
        <p14:creationId xmlns:p14="http://schemas.microsoft.com/office/powerpoint/2010/main" val="19064868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Image result for a tale of two cities cover art">
            <a:extLst>
              <a:ext uri="{FF2B5EF4-FFF2-40B4-BE49-F238E27FC236}">
                <a16:creationId xmlns:a16="http://schemas.microsoft.com/office/drawing/2014/main" id="{B542007C-2AC3-4192-B378-E177901CE52C}"/>
              </a:ext>
            </a:extLst>
          </p:cNvPr>
          <p:cNvPicPr>
            <a:picLocks noChangeAspect="1" noChangeArrowheads="1"/>
          </p:cNvPicPr>
          <p:nvPr/>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artisticBlur/>
                    </a14:imgEffect>
                    <a14:imgEffect>
                      <a14:colorTemperature colorTemp="1500"/>
                    </a14:imgEffect>
                    <a14:imgEffect>
                      <a14:saturation sat="10000"/>
                    </a14:imgEffect>
                  </a14:imgLayer>
                </a14:imgProps>
              </a:ext>
              <a:ext uri="{28A0092B-C50C-407E-A947-70E740481C1C}">
                <a14:useLocalDpi xmlns:a14="http://schemas.microsoft.com/office/drawing/2010/main" val="0"/>
              </a:ext>
            </a:extLst>
          </a:blip>
          <a:srcRect t="39121" b="4629"/>
          <a:stretch/>
        </p:blipFill>
        <p:spPr bwMode="auto">
          <a:xfrm>
            <a:off x="5699"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791CCC88-8F5D-4F52-9521-814BDC2FE173}"/>
              </a:ext>
            </a:extLst>
          </p:cNvPr>
          <p:cNvSpPr>
            <a:spLocks noGrp="1"/>
          </p:cNvSpPr>
          <p:nvPr>
            <p:ph type="title"/>
          </p:nvPr>
        </p:nvSpPr>
        <p:spPr/>
        <p:txBody>
          <a:bodyPr/>
          <a:lstStyle/>
          <a:p>
            <a:r>
              <a:rPr lang="en-US" dirty="0"/>
              <a:t>A tale of two benchmarking approaches</a:t>
            </a:r>
            <a:endParaRPr lang="en-CA" dirty="0"/>
          </a:p>
        </p:txBody>
      </p:sp>
      <p:sp>
        <p:nvSpPr>
          <p:cNvPr id="5" name="Text Placeholder 4">
            <a:extLst>
              <a:ext uri="{FF2B5EF4-FFF2-40B4-BE49-F238E27FC236}">
                <a16:creationId xmlns:a16="http://schemas.microsoft.com/office/drawing/2014/main" id="{ACFB3580-1CDA-4493-8372-DEA8739A4F90}"/>
              </a:ext>
            </a:extLst>
          </p:cNvPr>
          <p:cNvSpPr>
            <a:spLocks noGrp="1"/>
          </p:cNvSpPr>
          <p:nvPr>
            <p:ph type="body" idx="1"/>
          </p:nvPr>
        </p:nvSpPr>
        <p:spPr>
          <a:xfrm>
            <a:off x="839788" y="1681163"/>
            <a:ext cx="6293489" cy="823912"/>
          </a:xfrm>
        </p:spPr>
        <p:txBody>
          <a:bodyPr anchor="ctr"/>
          <a:lstStyle/>
          <a:p>
            <a:r>
              <a:rPr lang="en-US" dirty="0"/>
              <a:t>TREC-style benchmarking</a:t>
            </a:r>
            <a:endParaRPr lang="en-CA" dirty="0"/>
          </a:p>
        </p:txBody>
      </p:sp>
      <p:sp>
        <p:nvSpPr>
          <p:cNvPr id="6" name="Content Placeholder 5">
            <a:extLst>
              <a:ext uri="{FF2B5EF4-FFF2-40B4-BE49-F238E27FC236}">
                <a16:creationId xmlns:a16="http://schemas.microsoft.com/office/drawing/2014/main" id="{012D0334-E687-48CB-A366-7A6E9053A001}"/>
              </a:ext>
            </a:extLst>
          </p:cNvPr>
          <p:cNvSpPr>
            <a:spLocks noGrp="1"/>
          </p:cNvSpPr>
          <p:nvPr>
            <p:ph sz="half" idx="2"/>
          </p:nvPr>
        </p:nvSpPr>
        <p:spPr>
          <a:xfrm>
            <a:off x="839788" y="2505075"/>
            <a:ext cx="6293489" cy="3684588"/>
          </a:xfrm>
        </p:spPr>
        <p:txBody>
          <a:bodyPr>
            <a:normAutofit lnSpcReduction="10000"/>
          </a:bodyPr>
          <a:lstStyle/>
          <a:p>
            <a:pPr marL="0" indent="0">
              <a:lnSpc>
                <a:spcPct val="100000"/>
              </a:lnSpc>
              <a:spcBef>
                <a:spcPts val="2400"/>
              </a:spcBef>
              <a:buNone/>
            </a:pPr>
            <a:r>
              <a:rPr lang="en-US" sz="1600" dirty="0"/>
              <a:t>Annual one-shot submission; strongest protection against overfitting to eval set</a:t>
            </a:r>
          </a:p>
          <a:p>
            <a:pPr marL="0" indent="0">
              <a:lnSpc>
                <a:spcPct val="100000"/>
              </a:lnSpc>
              <a:spcBef>
                <a:spcPts val="2400"/>
              </a:spcBef>
              <a:buNone/>
            </a:pPr>
            <a:r>
              <a:rPr lang="en-US" sz="1600" dirty="0"/>
              <a:t>Pooling-based judgments after run submission seems most fair to dramatically new methods (</a:t>
            </a:r>
            <a:r>
              <a:rPr lang="en-US" sz="1600" dirty="0">
                <a:hlinkClick r:id="rId4"/>
              </a:rPr>
              <a:t>Yilmaz et al., 2020</a:t>
            </a:r>
            <a:r>
              <a:rPr lang="en-US" sz="1600" dirty="0"/>
              <a:t>)</a:t>
            </a:r>
          </a:p>
          <a:p>
            <a:pPr marL="0" indent="0">
              <a:lnSpc>
                <a:spcPct val="100000"/>
              </a:lnSpc>
              <a:spcBef>
                <a:spcPts val="2400"/>
              </a:spcBef>
              <a:buNone/>
            </a:pPr>
            <a:r>
              <a:rPr lang="en-US" sz="1600" dirty="0"/>
              <a:t>However, test sets are too small (only tens of queries) to reliably detect small improvements</a:t>
            </a:r>
          </a:p>
          <a:p>
            <a:pPr marL="0" indent="0">
              <a:lnSpc>
                <a:spcPct val="100000"/>
              </a:lnSpc>
              <a:spcBef>
                <a:spcPts val="2400"/>
              </a:spcBef>
              <a:buNone/>
            </a:pPr>
            <a:r>
              <a:rPr lang="en-US" sz="1600" dirty="0"/>
              <a:t>Having only one opportunity to submit runs per year is very limiting for on-going research</a:t>
            </a:r>
          </a:p>
          <a:p>
            <a:pPr marL="0" indent="0">
              <a:lnSpc>
                <a:spcPct val="100000"/>
              </a:lnSpc>
              <a:spcBef>
                <a:spcPts val="2400"/>
              </a:spcBef>
              <a:buNone/>
            </a:pPr>
            <a:r>
              <a:rPr lang="en-US" sz="1600" dirty="0"/>
              <a:t>Once the QRELs are public, further evaluation based on the public eval set is less trustworthy and more likely to suffer from overfitting</a:t>
            </a:r>
            <a:endParaRPr lang="en-CA" sz="1600" dirty="0"/>
          </a:p>
        </p:txBody>
      </p:sp>
      <p:pic>
        <p:nvPicPr>
          <p:cNvPr id="10" name="Picture 9">
            <a:extLst>
              <a:ext uri="{FF2B5EF4-FFF2-40B4-BE49-F238E27FC236}">
                <a16:creationId xmlns:a16="http://schemas.microsoft.com/office/drawing/2014/main" id="{C1733655-AED5-4B96-818E-D019CC398332}"/>
              </a:ext>
            </a:extLst>
          </p:cNvPr>
          <p:cNvPicPr>
            <a:picLocks noChangeAspect="1"/>
          </p:cNvPicPr>
          <p:nvPr/>
        </p:nvPicPr>
        <p:blipFill>
          <a:blip r:embed="rId5"/>
          <a:stretch>
            <a:fillRect/>
          </a:stretch>
        </p:blipFill>
        <p:spPr>
          <a:xfrm>
            <a:off x="7514136" y="1663144"/>
            <a:ext cx="4102585" cy="4526519"/>
          </a:xfrm>
          <a:prstGeom prst="rect">
            <a:avLst/>
          </a:prstGeom>
          <a:ln>
            <a:solidFill>
              <a:schemeClr val="tx1"/>
            </a:solid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7A4811E1-A14E-4EDB-AC43-239E33ADCF3B}"/>
              </a:ext>
            </a:extLst>
          </p:cNvPr>
          <p:cNvSpPr txBox="1"/>
          <p:nvPr/>
        </p:nvSpPr>
        <p:spPr>
          <a:xfrm>
            <a:off x="8382931" y="6354375"/>
            <a:ext cx="2364993" cy="276999"/>
          </a:xfrm>
          <a:prstGeom prst="rect">
            <a:avLst/>
          </a:prstGeom>
          <a:noFill/>
        </p:spPr>
        <p:txBody>
          <a:bodyPr wrap="square">
            <a:spAutoFit/>
          </a:bodyPr>
          <a:lstStyle/>
          <a:p>
            <a:pPr algn="ctr"/>
            <a:r>
              <a:rPr lang="en-US" sz="1200" dirty="0"/>
              <a:t>Image source: </a:t>
            </a:r>
            <a:r>
              <a:rPr lang="en-US" sz="1200" dirty="0">
                <a:hlinkClick r:id="rId4"/>
              </a:rPr>
              <a:t>Yilmaz et al., 2020</a:t>
            </a:r>
            <a:endParaRPr lang="en-CA" sz="1200" dirty="0"/>
          </a:p>
        </p:txBody>
      </p:sp>
    </p:spTree>
    <p:extLst>
      <p:ext uri="{BB962C8B-B14F-4D97-AF65-F5344CB8AC3E}">
        <p14:creationId xmlns:p14="http://schemas.microsoft.com/office/powerpoint/2010/main" val="24586029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Image result for a tale of two cities cover art">
            <a:extLst>
              <a:ext uri="{FF2B5EF4-FFF2-40B4-BE49-F238E27FC236}">
                <a16:creationId xmlns:a16="http://schemas.microsoft.com/office/drawing/2014/main" id="{B542007C-2AC3-4192-B378-E177901CE52C}"/>
              </a:ext>
            </a:extLst>
          </p:cNvPr>
          <p:cNvPicPr>
            <a:picLocks noChangeAspect="1" noChangeArrowheads="1"/>
          </p:cNvPicPr>
          <p:nvPr/>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artisticBlur/>
                    </a14:imgEffect>
                    <a14:imgEffect>
                      <a14:colorTemperature colorTemp="1500"/>
                    </a14:imgEffect>
                    <a14:imgEffect>
                      <a14:saturation sat="10000"/>
                    </a14:imgEffect>
                  </a14:imgLayer>
                </a14:imgProps>
              </a:ext>
              <a:ext uri="{28A0092B-C50C-407E-A947-70E740481C1C}">
                <a14:useLocalDpi xmlns:a14="http://schemas.microsoft.com/office/drawing/2010/main" val="0"/>
              </a:ext>
            </a:extLst>
          </a:blip>
          <a:srcRect t="39121" b="4629"/>
          <a:stretch/>
        </p:blipFill>
        <p:spPr bwMode="auto">
          <a:xfrm>
            <a:off x="5699"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791CCC88-8F5D-4F52-9521-814BDC2FE173}"/>
              </a:ext>
            </a:extLst>
          </p:cNvPr>
          <p:cNvSpPr>
            <a:spLocks noGrp="1"/>
          </p:cNvSpPr>
          <p:nvPr>
            <p:ph type="title"/>
          </p:nvPr>
        </p:nvSpPr>
        <p:spPr/>
        <p:txBody>
          <a:bodyPr/>
          <a:lstStyle/>
          <a:p>
            <a:r>
              <a:rPr lang="en-US" dirty="0"/>
              <a:t>A tale of two benchmarking approaches</a:t>
            </a:r>
            <a:endParaRPr lang="en-CA" dirty="0"/>
          </a:p>
        </p:txBody>
      </p:sp>
      <p:sp>
        <p:nvSpPr>
          <p:cNvPr id="5" name="Text Placeholder 4">
            <a:extLst>
              <a:ext uri="{FF2B5EF4-FFF2-40B4-BE49-F238E27FC236}">
                <a16:creationId xmlns:a16="http://schemas.microsoft.com/office/drawing/2014/main" id="{ACFB3580-1CDA-4493-8372-DEA8739A4F90}"/>
              </a:ext>
            </a:extLst>
          </p:cNvPr>
          <p:cNvSpPr>
            <a:spLocks noGrp="1"/>
          </p:cNvSpPr>
          <p:nvPr>
            <p:ph type="body" idx="1"/>
          </p:nvPr>
        </p:nvSpPr>
        <p:spPr>
          <a:xfrm>
            <a:off x="839788" y="1681163"/>
            <a:ext cx="6293489" cy="823912"/>
          </a:xfrm>
        </p:spPr>
        <p:txBody>
          <a:bodyPr anchor="ctr"/>
          <a:lstStyle/>
          <a:p>
            <a:r>
              <a:rPr lang="en-US" dirty="0"/>
              <a:t>MS MARCO leaderboard-based benchmarking</a:t>
            </a:r>
            <a:endParaRPr lang="en-CA" dirty="0"/>
          </a:p>
        </p:txBody>
      </p:sp>
      <p:sp>
        <p:nvSpPr>
          <p:cNvPr id="6" name="Content Placeholder 5">
            <a:extLst>
              <a:ext uri="{FF2B5EF4-FFF2-40B4-BE49-F238E27FC236}">
                <a16:creationId xmlns:a16="http://schemas.microsoft.com/office/drawing/2014/main" id="{012D0334-E687-48CB-A366-7A6E9053A001}"/>
              </a:ext>
            </a:extLst>
          </p:cNvPr>
          <p:cNvSpPr>
            <a:spLocks noGrp="1"/>
          </p:cNvSpPr>
          <p:nvPr>
            <p:ph sz="half" idx="2"/>
          </p:nvPr>
        </p:nvSpPr>
        <p:spPr>
          <a:xfrm>
            <a:off x="839788" y="2505075"/>
            <a:ext cx="10512424" cy="3684588"/>
          </a:xfrm>
        </p:spPr>
        <p:txBody>
          <a:bodyPr>
            <a:noAutofit/>
          </a:bodyPr>
          <a:lstStyle/>
          <a:p>
            <a:pPr marL="0" indent="0">
              <a:lnSpc>
                <a:spcPct val="110000"/>
              </a:lnSpc>
              <a:spcBef>
                <a:spcPts val="2400"/>
              </a:spcBef>
              <a:buNone/>
            </a:pPr>
            <a:r>
              <a:rPr lang="en-US" sz="1600" dirty="0"/>
              <a:t>More flexible submission policy convenient for model development but risks overfitting to eval set</a:t>
            </a:r>
          </a:p>
          <a:p>
            <a:pPr marL="0" indent="0">
              <a:lnSpc>
                <a:spcPct val="110000"/>
              </a:lnSpc>
              <a:spcBef>
                <a:spcPts val="2400"/>
              </a:spcBef>
              <a:buNone/>
            </a:pPr>
            <a:r>
              <a:rPr lang="en-US" sz="1600" dirty="0"/>
              <a:t>Max. one submission per group per week limit provides some safeguard</a:t>
            </a:r>
          </a:p>
          <a:p>
            <a:pPr marL="0" indent="0">
              <a:lnSpc>
                <a:spcPct val="110000"/>
              </a:lnSpc>
              <a:spcBef>
                <a:spcPts val="2400"/>
              </a:spcBef>
              <a:buNone/>
            </a:pPr>
            <a:r>
              <a:rPr lang="en-US" sz="1600" dirty="0"/>
              <a:t>Evaluation based on sparse labels collected prior to submissions; provides “instant gratification” for participants but may under-estimate performance of new methods</a:t>
            </a:r>
          </a:p>
          <a:p>
            <a:pPr marL="0" indent="0">
              <a:lnSpc>
                <a:spcPct val="110000"/>
              </a:lnSpc>
              <a:spcBef>
                <a:spcPts val="2400"/>
              </a:spcBef>
              <a:buNone/>
            </a:pPr>
            <a:r>
              <a:rPr lang="en-US" sz="1600" dirty="0"/>
              <a:t>The large test set size (thousands of queries) likely more sensitive to smaller improvements</a:t>
            </a:r>
          </a:p>
          <a:p>
            <a:pPr marL="0" indent="0">
              <a:lnSpc>
                <a:spcPct val="110000"/>
              </a:lnSpc>
              <a:spcBef>
                <a:spcPts val="2400"/>
              </a:spcBef>
              <a:buNone/>
            </a:pPr>
            <a:r>
              <a:rPr lang="en-US" sz="1600" dirty="0"/>
              <a:t>Originally motivated by a need to provide on-going evaluation support (as opposed to TREC’s once-a-year); but the leaderboard can encourage overly-competitive leaderboard-chasing that muddles any scientific conclusions</a:t>
            </a:r>
          </a:p>
        </p:txBody>
      </p:sp>
    </p:spTree>
    <p:extLst>
      <p:ext uri="{BB962C8B-B14F-4D97-AF65-F5344CB8AC3E}">
        <p14:creationId xmlns:p14="http://schemas.microsoft.com/office/powerpoint/2010/main" val="7398529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650A1D3-4DF3-44DF-99E2-FBB8A15A93F0}"/>
              </a:ext>
            </a:extLst>
          </p:cNvPr>
          <p:cNvSpPr>
            <a:spLocks noGrp="1"/>
          </p:cNvSpPr>
          <p:nvPr>
            <p:ph type="title"/>
          </p:nvPr>
        </p:nvSpPr>
        <p:spPr/>
        <p:txBody>
          <a:bodyPr/>
          <a:lstStyle/>
          <a:p>
            <a:r>
              <a:rPr lang="en-US" dirty="0"/>
              <a:t>Ideally, we should…</a:t>
            </a:r>
            <a:endParaRPr lang="en-CA" dirty="0"/>
          </a:p>
        </p:txBody>
      </p:sp>
      <p:sp>
        <p:nvSpPr>
          <p:cNvPr id="8" name="Content Placeholder 7">
            <a:extLst>
              <a:ext uri="{FF2B5EF4-FFF2-40B4-BE49-F238E27FC236}">
                <a16:creationId xmlns:a16="http://schemas.microsoft.com/office/drawing/2014/main" id="{D02D3F5C-FE2B-45DA-A9A1-CBCDF7194CD0}"/>
              </a:ext>
            </a:extLst>
          </p:cNvPr>
          <p:cNvSpPr>
            <a:spLocks noGrp="1"/>
          </p:cNvSpPr>
          <p:nvPr>
            <p:ph idx="1"/>
          </p:nvPr>
        </p:nvSpPr>
        <p:spPr/>
        <p:txBody>
          <a:bodyPr anchor="ctr"/>
          <a:lstStyle/>
          <a:p>
            <a:pPr marL="0" indent="0">
              <a:lnSpc>
                <a:spcPct val="100000"/>
              </a:lnSpc>
              <a:spcBef>
                <a:spcPts val="7200"/>
              </a:spcBef>
              <a:buNone/>
            </a:pPr>
            <a:r>
              <a:rPr lang="en-US" dirty="0"/>
              <a:t>Run TREC-style benchmarking but at a higher cadence (e.g., monthly) with pooling-based judging for a fresh test set, that contains at least hundreds (if not thousands) of queries, in every cycle.</a:t>
            </a:r>
          </a:p>
          <a:p>
            <a:pPr marL="0" indent="0">
              <a:lnSpc>
                <a:spcPct val="100000"/>
              </a:lnSpc>
              <a:spcBef>
                <a:spcPts val="7200"/>
              </a:spcBef>
              <a:buNone/>
            </a:pPr>
            <a:r>
              <a:rPr lang="en-US" dirty="0"/>
              <a:t>…But obviously this requires a </a:t>
            </a:r>
            <a:r>
              <a:rPr lang="en-US" b="1" dirty="0"/>
              <a:t>*LOT*</a:t>
            </a:r>
            <a:r>
              <a:rPr lang="en-US" dirty="0"/>
              <a:t> more resources and work than what we are investing today as a community</a:t>
            </a:r>
            <a:endParaRPr lang="en-CA" dirty="0"/>
          </a:p>
        </p:txBody>
      </p:sp>
    </p:spTree>
    <p:extLst>
      <p:ext uri="{BB962C8B-B14F-4D97-AF65-F5344CB8AC3E}">
        <p14:creationId xmlns:p14="http://schemas.microsoft.com/office/powerpoint/2010/main" val="8027951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BBFCF-AAE6-4B05-9D69-43B09E8930D0}"/>
              </a:ext>
            </a:extLst>
          </p:cNvPr>
          <p:cNvSpPr>
            <a:spLocks noGrp="1"/>
          </p:cNvSpPr>
          <p:nvPr>
            <p:ph type="title"/>
          </p:nvPr>
        </p:nvSpPr>
        <p:spPr/>
        <p:txBody>
          <a:bodyPr>
            <a:normAutofit/>
          </a:bodyPr>
          <a:lstStyle/>
          <a:p>
            <a:r>
              <a:rPr lang="en-US" dirty="0"/>
              <a:t>But that’s just the tip of the iceberg</a:t>
            </a:r>
            <a:endParaRPr lang="en-CA" dirty="0"/>
          </a:p>
        </p:txBody>
      </p:sp>
      <p:sp>
        <p:nvSpPr>
          <p:cNvPr id="5" name="Content Placeholder 4">
            <a:extLst>
              <a:ext uri="{FF2B5EF4-FFF2-40B4-BE49-F238E27FC236}">
                <a16:creationId xmlns:a16="http://schemas.microsoft.com/office/drawing/2014/main" id="{C715EABD-4C31-49E6-8534-B45747D6C39D}"/>
              </a:ext>
            </a:extLst>
          </p:cNvPr>
          <p:cNvSpPr>
            <a:spLocks noGrp="1"/>
          </p:cNvSpPr>
          <p:nvPr>
            <p:ph sz="half" idx="1"/>
          </p:nvPr>
        </p:nvSpPr>
        <p:spPr>
          <a:xfrm>
            <a:off x="838200" y="1825625"/>
            <a:ext cx="6797758" cy="3789011"/>
          </a:xfrm>
        </p:spPr>
        <p:txBody>
          <a:bodyPr>
            <a:normAutofit fontScale="62500" lnSpcReduction="20000"/>
          </a:bodyPr>
          <a:lstStyle/>
          <a:p>
            <a:pPr marL="0" indent="0">
              <a:lnSpc>
                <a:spcPct val="120000"/>
              </a:lnSpc>
              <a:spcBef>
                <a:spcPts val="2400"/>
              </a:spcBef>
              <a:buNone/>
            </a:pPr>
            <a:r>
              <a:rPr lang="en-US" dirty="0"/>
              <a:t>Firstly, we have seen huge improvements from BERT on </a:t>
            </a:r>
            <a:r>
              <a:rPr lang="en-US" b="1" dirty="0"/>
              <a:t>*ONE dataset*</a:t>
            </a:r>
            <a:r>
              <a:rPr lang="en-US" dirty="0"/>
              <a:t>; while we anecdotally know that these models outperform traditional methods on proprietary industry benchmarks, we need more large-scale benchmarks to distinguish between general progress in IR vs. incremental metrics improvement specific to the MS MARCO collection</a:t>
            </a:r>
          </a:p>
          <a:p>
            <a:pPr marL="0" indent="0">
              <a:lnSpc>
                <a:spcPct val="120000"/>
              </a:lnSpc>
              <a:spcBef>
                <a:spcPts val="2400"/>
              </a:spcBef>
              <a:buNone/>
            </a:pPr>
            <a:r>
              <a:rPr lang="en-US" dirty="0"/>
              <a:t>Secondly, BERT hasn’t shown dramatic improvements in IR but specifically on </a:t>
            </a:r>
            <a:r>
              <a:rPr lang="en-US" b="1" dirty="0"/>
              <a:t>*English queries*</a:t>
            </a:r>
            <a:r>
              <a:rPr lang="en-US" dirty="0"/>
              <a:t>; we are not only guilty of Anglocentrism in our current evaluations but in fact our current benchmarking approaches are unlikely to even scale to hundreds (or thousands) of other languages, especially, low resource languages</a:t>
            </a:r>
          </a:p>
        </p:txBody>
      </p:sp>
      <p:pic>
        <p:nvPicPr>
          <p:cNvPr id="4" name="Picture 3">
            <a:extLst>
              <a:ext uri="{FF2B5EF4-FFF2-40B4-BE49-F238E27FC236}">
                <a16:creationId xmlns:a16="http://schemas.microsoft.com/office/drawing/2014/main" id="{6D686193-509E-4A28-8075-FE421F76A92E}"/>
              </a:ext>
            </a:extLst>
          </p:cNvPr>
          <p:cNvPicPr>
            <a:picLocks noChangeAspect="1"/>
          </p:cNvPicPr>
          <p:nvPr/>
        </p:nvPicPr>
        <p:blipFill>
          <a:blip r:embed="rId2"/>
          <a:stretch>
            <a:fillRect/>
          </a:stretch>
        </p:blipFill>
        <p:spPr>
          <a:xfrm>
            <a:off x="8092523" y="1825625"/>
            <a:ext cx="3601184" cy="1419698"/>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8F41021A-C6BB-4463-8659-CBC0AFACD90D}"/>
              </a:ext>
            </a:extLst>
          </p:cNvPr>
          <p:cNvPicPr>
            <a:picLocks noChangeAspect="1"/>
          </p:cNvPicPr>
          <p:nvPr/>
        </p:nvPicPr>
        <p:blipFill>
          <a:blip r:embed="rId3"/>
          <a:stretch>
            <a:fillRect/>
          </a:stretch>
        </p:blipFill>
        <p:spPr>
          <a:xfrm>
            <a:off x="8092523" y="3720130"/>
            <a:ext cx="3531930" cy="1762118"/>
          </a:xfrm>
          <a:prstGeom prst="rect">
            <a:avLst/>
          </a:prstGeom>
          <a:ln>
            <a:noFill/>
          </a:ln>
          <a:effectLst>
            <a:outerShdw blurRad="292100" dist="139700" dir="2700000" algn="tl" rotWithShape="0">
              <a:srgbClr val="333333">
                <a:alpha val="65000"/>
              </a:srgbClr>
            </a:outerShdw>
          </a:effectLst>
        </p:spPr>
      </p:pic>
      <p:sp>
        <p:nvSpPr>
          <p:cNvPr id="10" name="Title 5">
            <a:extLst>
              <a:ext uri="{FF2B5EF4-FFF2-40B4-BE49-F238E27FC236}">
                <a16:creationId xmlns:a16="http://schemas.microsoft.com/office/drawing/2014/main" id="{75A9600C-C534-4B01-8FC7-F4E04D5DEDB9}"/>
              </a:ext>
            </a:extLst>
          </p:cNvPr>
          <p:cNvSpPr txBox="1">
            <a:spLocks/>
          </p:cNvSpPr>
          <p:nvPr/>
        </p:nvSpPr>
        <p:spPr>
          <a:xfrm>
            <a:off x="172348" y="5990251"/>
            <a:ext cx="11847305" cy="693006"/>
          </a:xfrm>
          <a:prstGeom prst="rect">
            <a:avLst/>
          </a:prstGeom>
          <a:solidFill>
            <a:schemeClr val="bg1">
              <a:lumMod val="95000"/>
            </a:schemeClr>
          </a:solidFill>
          <a:ln>
            <a:solidFill>
              <a:schemeClr val="bg1">
                <a:lumMod val="85000"/>
              </a:schemeClr>
            </a:solidFill>
          </a:ln>
        </p:spPr>
        <p:txBody>
          <a:bodyPr vert="horz" lIns="91440" tIns="45720" rIns="91440" bIns="45720" rtlCol="0" anchor="t">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2000" dirty="0"/>
              <a:t>This is not meant to be a pessimistic message of “Too hard; can’t solve” but rather a call-to-action to the community to come together and think more ambitiously about what IR benchmarking should look like in, say, five years from now.</a:t>
            </a:r>
            <a:endParaRPr lang="en-CA" sz="2000" dirty="0"/>
          </a:p>
        </p:txBody>
      </p:sp>
    </p:spTree>
    <p:extLst>
      <p:ext uri="{BB962C8B-B14F-4D97-AF65-F5344CB8AC3E}">
        <p14:creationId xmlns:p14="http://schemas.microsoft.com/office/powerpoint/2010/main" val="2777598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1696D5-25BF-455C-9250-E5655EE0868C}"/>
              </a:ext>
            </a:extLst>
          </p:cNvPr>
          <p:cNvSpPr>
            <a:spLocks noGrp="1"/>
          </p:cNvSpPr>
          <p:nvPr>
            <p:ph type="title"/>
          </p:nvPr>
        </p:nvSpPr>
        <p:spPr>
          <a:xfrm>
            <a:off x="838200" y="365125"/>
            <a:ext cx="10515600" cy="1966356"/>
          </a:xfrm>
        </p:spPr>
        <p:txBody>
          <a:bodyPr anchor="t">
            <a:noAutofit/>
          </a:bodyPr>
          <a:lstStyle/>
          <a:p>
            <a:pPr>
              <a:lnSpc>
                <a:spcPct val="100000"/>
              </a:lnSpc>
            </a:pPr>
            <a:r>
              <a:rPr lang="en-US" sz="2800" dirty="0"/>
              <a:t>And while we are being ambitious, we would also ❤ to get more participation from the NLP and ML community on the MS MARCO ranking tasks and the TREC Deep Learning Track</a:t>
            </a:r>
            <a:endParaRPr lang="en-CA" sz="2800" dirty="0"/>
          </a:p>
        </p:txBody>
      </p:sp>
      <p:pic>
        <p:nvPicPr>
          <p:cNvPr id="7" name="Picture 6">
            <a:extLst>
              <a:ext uri="{FF2B5EF4-FFF2-40B4-BE49-F238E27FC236}">
                <a16:creationId xmlns:a16="http://schemas.microsoft.com/office/drawing/2014/main" id="{8C2A2D1B-16F5-4D1B-AF13-8E6174C74837}"/>
              </a:ext>
            </a:extLst>
          </p:cNvPr>
          <p:cNvPicPr>
            <a:picLocks noChangeAspect="1"/>
          </p:cNvPicPr>
          <p:nvPr/>
        </p:nvPicPr>
        <p:blipFill>
          <a:blip r:embed="rId2"/>
          <a:stretch>
            <a:fillRect/>
          </a:stretch>
        </p:blipFill>
        <p:spPr>
          <a:xfrm>
            <a:off x="3250725" y="3944846"/>
            <a:ext cx="5690550" cy="2913154"/>
          </a:xfrm>
          <a:prstGeom prst="rect">
            <a:avLst/>
          </a:prstGeom>
          <a:ln>
            <a:noFill/>
          </a:ln>
          <a:effectLst>
            <a:outerShdw blurRad="292100" dist="139700" dir="2700000" algn="tl" rotWithShape="0">
              <a:srgbClr val="333333">
                <a:alpha val="65000"/>
              </a:srgbClr>
            </a:outerShdw>
          </a:effectLst>
        </p:spPr>
      </p:pic>
      <p:sp>
        <p:nvSpPr>
          <p:cNvPr id="8" name="Content Placeholder 3">
            <a:extLst>
              <a:ext uri="{FF2B5EF4-FFF2-40B4-BE49-F238E27FC236}">
                <a16:creationId xmlns:a16="http://schemas.microsoft.com/office/drawing/2014/main" id="{821E1333-D323-411F-93EB-0723F13E4167}"/>
              </a:ext>
            </a:extLst>
          </p:cNvPr>
          <p:cNvSpPr txBox="1">
            <a:spLocks/>
          </p:cNvSpPr>
          <p:nvPr/>
        </p:nvSpPr>
        <p:spPr>
          <a:xfrm>
            <a:off x="1256901" y="2179893"/>
            <a:ext cx="9678198" cy="1178832"/>
          </a:xfrm>
          <a:prstGeom prst="rect">
            <a:avLst/>
          </a:prstGeom>
          <a:solidFill>
            <a:schemeClr val="bg1">
              <a:lumMod val="95000"/>
            </a:schemeClr>
          </a:solidFill>
          <a:ln>
            <a:solidFill>
              <a:schemeClr val="bg1">
                <a:lumMod val="85000"/>
              </a:schemeClr>
            </a:solid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t>MS MARCO: </a:t>
            </a:r>
            <a:r>
              <a:rPr lang="en-US" sz="1800" dirty="0">
                <a:hlinkClick r:id="rId3"/>
              </a:rPr>
              <a:t>http://www.msmarco.org/</a:t>
            </a:r>
            <a:endParaRPr lang="en-US" sz="1800" dirty="0"/>
          </a:p>
          <a:p>
            <a:pPr marL="0" indent="0">
              <a:buFont typeface="Arial" panose="020B0604020202020204" pitchFamily="34" charset="0"/>
              <a:buNone/>
            </a:pPr>
            <a:r>
              <a:rPr lang="en-US" sz="1800" b="1" dirty="0"/>
              <a:t>TREC Deep Learning Track: </a:t>
            </a:r>
            <a:r>
              <a:rPr lang="en-US" sz="1800" dirty="0">
                <a:hlinkClick r:id="rId4"/>
              </a:rPr>
              <a:t>https://microsoft.github.io/TREC-2020-Deep-Learning/</a:t>
            </a:r>
            <a:endParaRPr lang="en-US" sz="1800" dirty="0"/>
          </a:p>
          <a:p>
            <a:pPr marL="0" indent="0">
              <a:buFont typeface="Arial" panose="020B0604020202020204" pitchFamily="34" charset="0"/>
              <a:buNone/>
            </a:pPr>
            <a:r>
              <a:rPr lang="en-US" sz="1800" b="1" dirty="0"/>
              <a:t>TREC Deep Learning Quick Start: </a:t>
            </a:r>
            <a:r>
              <a:rPr lang="en-US" sz="1800" dirty="0">
                <a:hlinkClick r:id="rId5"/>
              </a:rPr>
              <a:t>https://github.com/bmitra-msft/TREC-Deep-Learning-Quick-Start</a:t>
            </a:r>
            <a:endParaRPr lang="en-CA" sz="1800" dirty="0"/>
          </a:p>
        </p:txBody>
      </p:sp>
    </p:spTree>
    <p:extLst>
      <p:ext uri="{BB962C8B-B14F-4D97-AF65-F5344CB8AC3E}">
        <p14:creationId xmlns:p14="http://schemas.microsoft.com/office/powerpoint/2010/main" val="27695642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08A8C6-4ADC-4F2E-98A7-AB6E693A11DE}"/>
              </a:ext>
            </a:extLst>
          </p:cNvPr>
          <p:cNvSpPr/>
          <p:nvPr/>
        </p:nvSpPr>
        <p:spPr>
          <a:xfrm>
            <a:off x="6713274" y="364489"/>
            <a:ext cx="4969357" cy="5085815"/>
          </a:xfrm>
          <a:prstGeom prst="rect">
            <a:avLst/>
          </a:prstGeom>
          <a:blipFill>
            <a:blip r:embed="rId2"/>
            <a:tile tx="0" ty="0" sx="100000" sy="100000" flip="none" algn="tl"/>
          </a:blipFill>
          <a:ln>
            <a:solidFill>
              <a:schemeClr val="bg1">
                <a:lumMod val="85000"/>
              </a:schemeClr>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 Placeholder 8">
            <a:extLst>
              <a:ext uri="{FF2B5EF4-FFF2-40B4-BE49-F238E27FC236}">
                <a16:creationId xmlns:a16="http://schemas.microsoft.com/office/drawing/2014/main" id="{A52C258E-0A9F-41A8-A4DB-5F4FBF8FE567}"/>
              </a:ext>
            </a:extLst>
          </p:cNvPr>
          <p:cNvSpPr>
            <a:spLocks noGrp="1"/>
          </p:cNvSpPr>
          <p:nvPr>
            <p:ph type="body" sz="half" idx="2"/>
          </p:nvPr>
        </p:nvSpPr>
        <p:spPr>
          <a:xfrm>
            <a:off x="6867128" y="4838540"/>
            <a:ext cx="4661650" cy="542458"/>
          </a:xfrm>
        </p:spPr>
        <p:txBody>
          <a:bodyPr anchor="ctr">
            <a:normAutofit/>
          </a:bodyPr>
          <a:lstStyle/>
          <a:p>
            <a:pPr algn="ctr">
              <a:spcBef>
                <a:spcPts val="3000"/>
              </a:spcBef>
            </a:pPr>
            <a:r>
              <a:rPr lang="en-US" sz="1800" kern="0" dirty="0">
                <a:solidFill>
                  <a:schemeClr val="tx1">
                    <a:lumMod val="65000"/>
                    <a:lumOff val="35000"/>
                  </a:schemeClr>
                </a:solidFill>
                <a:latin typeface="Segoe WP" panose="020B0502040204020203" pitchFamily="34" charset="0"/>
                <a:cs typeface="Segoe WP" panose="020B0502040204020203" pitchFamily="34" charset="0"/>
              </a:rPr>
              <a:t>Download: </a:t>
            </a:r>
            <a:r>
              <a:rPr lang="en-US" sz="1800" kern="0" dirty="0">
                <a:solidFill>
                  <a:schemeClr val="tx1">
                    <a:lumMod val="65000"/>
                    <a:lumOff val="35000"/>
                  </a:schemeClr>
                </a:solidFill>
                <a:latin typeface="Segoe WP" panose="020B0502040204020203" pitchFamily="34" charset="0"/>
                <a:cs typeface="Segoe WP" panose="020B0502040204020203" pitchFamily="34" charset="0"/>
                <a:hlinkClick r:id="rId3"/>
              </a:rPr>
              <a:t>http://bit.ly/fntir-neural</a:t>
            </a:r>
            <a:endParaRPr lang="en-US" sz="1800" kern="0" dirty="0">
              <a:solidFill>
                <a:schemeClr val="tx1">
                  <a:lumMod val="65000"/>
                  <a:lumOff val="35000"/>
                </a:schemeClr>
              </a:solidFill>
              <a:latin typeface="Segoe WP" panose="020B0502040204020203" pitchFamily="34" charset="0"/>
              <a:cs typeface="Segoe WP" panose="020B0502040204020203" pitchFamily="34" charset="0"/>
            </a:endParaRPr>
          </a:p>
        </p:txBody>
      </p:sp>
      <p:pic>
        <p:nvPicPr>
          <p:cNvPr id="14" name="Picture 2" descr="https://images-na.ssl-images-amazon.com/images/I/31-%2Buvel9pL._SX331_BO1,204,203,200_.jpg">
            <a:extLst>
              <a:ext uri="{FF2B5EF4-FFF2-40B4-BE49-F238E27FC236}">
                <a16:creationId xmlns:a16="http://schemas.microsoft.com/office/drawing/2014/main" id="{A69BAFAE-689D-4724-9236-96EF3D3D2A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6461" y="586443"/>
            <a:ext cx="2642985" cy="39605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5" name="Title 1">
            <a:extLst>
              <a:ext uri="{FF2B5EF4-FFF2-40B4-BE49-F238E27FC236}">
                <a16:creationId xmlns:a16="http://schemas.microsoft.com/office/drawing/2014/main" id="{C312B614-9BB1-4D62-8661-32656DD6197C}"/>
              </a:ext>
            </a:extLst>
          </p:cNvPr>
          <p:cNvSpPr txBox="1">
            <a:spLocks/>
          </p:cNvSpPr>
          <p:nvPr/>
        </p:nvSpPr>
        <p:spPr>
          <a:xfrm>
            <a:off x="0" y="5414964"/>
            <a:ext cx="4902333" cy="1020967"/>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gn="r"/>
            <a:endParaRPr lang="en-GB" sz="6600" dirty="0">
              <a:solidFill>
                <a:schemeClr val="bg1"/>
              </a:solidFill>
              <a:latin typeface="+mn-lt"/>
            </a:endParaRPr>
          </a:p>
        </p:txBody>
      </p:sp>
      <p:sp>
        <p:nvSpPr>
          <p:cNvPr id="16" name="TextBox 15">
            <a:extLst>
              <a:ext uri="{FF2B5EF4-FFF2-40B4-BE49-F238E27FC236}">
                <a16:creationId xmlns:a16="http://schemas.microsoft.com/office/drawing/2014/main" id="{F6322C6B-D364-4BC8-9562-C1DB2D3A54AD}"/>
              </a:ext>
            </a:extLst>
          </p:cNvPr>
          <p:cNvSpPr txBox="1"/>
          <p:nvPr/>
        </p:nvSpPr>
        <p:spPr>
          <a:xfrm>
            <a:off x="183824" y="5420268"/>
            <a:ext cx="4718510" cy="1015663"/>
          </a:xfrm>
          <a:prstGeom prst="rect">
            <a:avLst/>
          </a:prstGeom>
          <a:noFill/>
        </p:spPr>
        <p:txBody>
          <a:bodyPr wrap="square" rtlCol="0">
            <a:spAutoFit/>
          </a:bodyPr>
          <a:lstStyle/>
          <a:p>
            <a:pPr algn="r"/>
            <a:r>
              <a:rPr lang="en-US" sz="6000" dirty="0">
                <a:solidFill>
                  <a:schemeClr val="bg1"/>
                </a:solidFill>
              </a:rPr>
              <a:t>THANK YOU</a:t>
            </a:r>
            <a:endParaRPr lang="en-CA" sz="6000" dirty="0">
              <a:solidFill>
                <a:schemeClr val="bg1"/>
              </a:solidFill>
            </a:endParaRPr>
          </a:p>
        </p:txBody>
      </p:sp>
      <p:grpSp>
        <p:nvGrpSpPr>
          <p:cNvPr id="3" name="Group 2">
            <a:extLst>
              <a:ext uri="{FF2B5EF4-FFF2-40B4-BE49-F238E27FC236}">
                <a16:creationId xmlns:a16="http://schemas.microsoft.com/office/drawing/2014/main" id="{0209A9F8-69B6-424F-BE09-45D9A9EC34CF}"/>
              </a:ext>
            </a:extLst>
          </p:cNvPr>
          <p:cNvGrpSpPr/>
          <p:nvPr/>
        </p:nvGrpSpPr>
        <p:grpSpPr>
          <a:xfrm>
            <a:off x="7119488" y="5893473"/>
            <a:ext cx="4156927" cy="542458"/>
            <a:chOff x="7445035" y="5514646"/>
            <a:chExt cx="4156927" cy="542458"/>
          </a:xfrm>
        </p:grpSpPr>
        <p:sp>
          <p:nvSpPr>
            <p:cNvPr id="17" name="Rectangle 16">
              <a:extLst>
                <a:ext uri="{FF2B5EF4-FFF2-40B4-BE49-F238E27FC236}">
                  <a16:creationId xmlns:a16="http://schemas.microsoft.com/office/drawing/2014/main" id="{9E063553-DFE2-4DB3-9ABB-B688D1F1ED4F}"/>
                </a:ext>
              </a:extLst>
            </p:cNvPr>
            <p:cNvSpPr/>
            <p:nvPr/>
          </p:nvSpPr>
          <p:spPr>
            <a:xfrm>
              <a:off x="7733933" y="5514646"/>
              <a:ext cx="1506376" cy="539534"/>
            </a:xfrm>
            <a:prstGeom prst="rect">
              <a:avLst/>
            </a:prstGeom>
          </p:spPr>
          <p:txBody>
            <a:bodyPr wrap="square">
              <a:spAutoFit/>
            </a:bodyPr>
            <a:lstStyle/>
            <a:p>
              <a:r>
                <a:rPr lang="en-US" sz="1400" dirty="0"/>
                <a:t>@</a:t>
              </a:r>
              <a:r>
                <a:rPr lang="en-US" sz="1400" dirty="0" err="1"/>
                <a:t>UnderdogGeek</a:t>
              </a:r>
              <a:endParaRPr lang="en-GB" sz="1400" dirty="0"/>
            </a:p>
          </p:txBody>
        </p:sp>
        <p:sp>
          <p:nvSpPr>
            <p:cNvPr id="18" name="Rectangle 17">
              <a:extLst>
                <a:ext uri="{FF2B5EF4-FFF2-40B4-BE49-F238E27FC236}">
                  <a16:creationId xmlns:a16="http://schemas.microsoft.com/office/drawing/2014/main" id="{E20FE57A-928B-4AD8-8B31-A77609222829}"/>
                </a:ext>
              </a:extLst>
            </p:cNvPr>
            <p:cNvSpPr/>
            <p:nvPr/>
          </p:nvSpPr>
          <p:spPr>
            <a:xfrm>
              <a:off x="9681434" y="5517570"/>
              <a:ext cx="1920528" cy="539534"/>
            </a:xfrm>
            <a:prstGeom prst="rect">
              <a:avLst/>
            </a:prstGeom>
          </p:spPr>
          <p:txBody>
            <a:bodyPr wrap="square">
              <a:spAutoFit/>
            </a:bodyPr>
            <a:lstStyle/>
            <a:p>
              <a:r>
                <a:rPr lang="en-US" sz="1400" dirty="0"/>
                <a:t>bmitra@microsoft.com</a:t>
              </a:r>
              <a:endParaRPr lang="en-GB" sz="1400" dirty="0"/>
            </a:p>
          </p:txBody>
        </p:sp>
        <p:pic>
          <p:nvPicPr>
            <p:cNvPr id="19" name="Picture 18" descr="File:&lt;strong&gt;Twitter&lt;/strong&gt; bird logo 2012.svg - Wikipedia, the free encyclopedia">
              <a:extLst>
                <a:ext uri="{FF2B5EF4-FFF2-40B4-BE49-F238E27FC236}">
                  <a16:creationId xmlns:a16="http://schemas.microsoft.com/office/drawing/2014/main" id="{DB0CD78C-C123-44EF-96DB-19E7596DE4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45035" y="5530214"/>
              <a:ext cx="309200" cy="251362"/>
            </a:xfrm>
            <a:prstGeom prst="rect">
              <a:avLst/>
            </a:prstGeom>
          </p:spPr>
        </p:pic>
        <p:pic>
          <p:nvPicPr>
            <p:cNvPr id="20" name="Picture 19" descr="File:&lt;strong&gt;Microsoft&lt;/strong&gt; &lt;strong&gt;Outlook&lt;/strong&gt; 2013 logo.svg - Wikipedia, the free ...">
              <a:extLst>
                <a:ext uri="{FF2B5EF4-FFF2-40B4-BE49-F238E27FC236}">
                  <a16:creationId xmlns:a16="http://schemas.microsoft.com/office/drawing/2014/main" id="{7E919C83-8E79-4766-9000-1F1CC5D892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87804" y="5514646"/>
              <a:ext cx="293631" cy="288281"/>
            </a:xfrm>
            <a:prstGeom prst="rect">
              <a:avLst/>
            </a:prstGeom>
          </p:spPr>
        </p:pic>
      </p:grpSp>
    </p:spTree>
    <p:extLst>
      <p:ext uri="{BB962C8B-B14F-4D97-AF65-F5344CB8AC3E}">
        <p14:creationId xmlns:p14="http://schemas.microsoft.com/office/powerpoint/2010/main" val="40715021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A3A1A4A-1895-4530-9145-482571CA2811}"/>
              </a:ext>
            </a:extLst>
          </p:cNvPr>
          <p:cNvSpPr>
            <a:spLocks noGrp="1"/>
          </p:cNvSpPr>
          <p:nvPr>
            <p:ph type="title"/>
          </p:nvPr>
        </p:nvSpPr>
        <p:spPr>
          <a:xfrm>
            <a:off x="7367861" y="437494"/>
            <a:ext cx="4045381" cy="5983013"/>
          </a:xfrm>
        </p:spPr>
        <p:txBody>
          <a:bodyPr>
            <a:normAutofit/>
          </a:bodyPr>
          <a:lstStyle/>
          <a:p>
            <a:r>
              <a:rPr lang="en-US" dirty="0"/>
              <a:t>A brief timeline of deep learning for search</a:t>
            </a:r>
            <a:endParaRPr lang="en-CA" dirty="0"/>
          </a:p>
        </p:txBody>
      </p:sp>
      <p:cxnSp>
        <p:nvCxnSpPr>
          <p:cNvPr id="3" name="Straight Connector 2">
            <a:extLst>
              <a:ext uri="{FF2B5EF4-FFF2-40B4-BE49-F238E27FC236}">
                <a16:creationId xmlns:a16="http://schemas.microsoft.com/office/drawing/2014/main" id="{093D5827-24A2-4CA6-A9CB-2F4D74745A5F}"/>
              </a:ext>
            </a:extLst>
          </p:cNvPr>
          <p:cNvCxnSpPr/>
          <p:nvPr/>
        </p:nvCxnSpPr>
        <p:spPr>
          <a:xfrm>
            <a:off x="2170051" y="0"/>
            <a:ext cx="0" cy="6858000"/>
          </a:xfrm>
          <a:prstGeom prst="line">
            <a:avLst/>
          </a:prstGeom>
          <a:ln w="38100">
            <a:solidFill>
              <a:schemeClr val="tx1">
                <a:lumMod val="65000"/>
                <a:lumOff val="3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C6DEDA06-4410-43F2-9D14-9BA32B740821}"/>
              </a:ext>
            </a:extLst>
          </p:cNvPr>
          <p:cNvGrpSpPr/>
          <p:nvPr/>
        </p:nvGrpSpPr>
        <p:grpSpPr>
          <a:xfrm>
            <a:off x="1894175" y="3526008"/>
            <a:ext cx="551752" cy="502671"/>
            <a:chOff x="1746810" y="502681"/>
            <a:chExt cx="551752" cy="502671"/>
          </a:xfrm>
          <a:effectLst>
            <a:outerShdw blurRad="50800" dist="38100" dir="2700000" algn="tl" rotWithShape="0">
              <a:prstClr val="black">
                <a:alpha val="40000"/>
              </a:prstClr>
            </a:outerShdw>
          </a:effectLst>
        </p:grpSpPr>
        <p:sp>
          <p:nvSpPr>
            <p:cNvPr id="4" name="Oval 3">
              <a:extLst>
                <a:ext uri="{FF2B5EF4-FFF2-40B4-BE49-F238E27FC236}">
                  <a16:creationId xmlns:a16="http://schemas.microsoft.com/office/drawing/2014/main" id="{149C5EC9-87B9-406E-AC91-DB9FDF2F6F3F}"/>
                </a:ext>
              </a:extLst>
            </p:cNvPr>
            <p:cNvSpPr/>
            <p:nvPr/>
          </p:nvSpPr>
          <p:spPr>
            <a:xfrm>
              <a:off x="1771351" y="502681"/>
              <a:ext cx="502671" cy="502671"/>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700" dirty="0"/>
            </a:p>
          </p:txBody>
        </p:sp>
        <p:sp>
          <p:nvSpPr>
            <p:cNvPr id="8" name="TextBox 7">
              <a:extLst>
                <a:ext uri="{FF2B5EF4-FFF2-40B4-BE49-F238E27FC236}">
                  <a16:creationId xmlns:a16="http://schemas.microsoft.com/office/drawing/2014/main" id="{A4108470-B689-46C2-95E1-6ACF7A206939}"/>
                </a:ext>
              </a:extLst>
            </p:cNvPr>
            <p:cNvSpPr txBox="1"/>
            <p:nvPr/>
          </p:nvSpPr>
          <p:spPr>
            <a:xfrm>
              <a:off x="1746810" y="600127"/>
              <a:ext cx="551752" cy="307777"/>
            </a:xfrm>
            <a:prstGeom prst="rect">
              <a:avLst/>
            </a:prstGeom>
            <a:noFill/>
          </p:spPr>
          <p:txBody>
            <a:bodyPr wrap="square">
              <a:spAutoFit/>
            </a:bodyPr>
            <a:lstStyle/>
            <a:p>
              <a:pPr algn="ctr"/>
              <a:r>
                <a:rPr lang="en-US" sz="1400" dirty="0"/>
                <a:t>2018</a:t>
              </a:r>
              <a:endParaRPr lang="en-CA" sz="1400" dirty="0"/>
            </a:p>
          </p:txBody>
        </p:sp>
      </p:grpSp>
      <p:grpSp>
        <p:nvGrpSpPr>
          <p:cNvPr id="10" name="Group 9">
            <a:extLst>
              <a:ext uri="{FF2B5EF4-FFF2-40B4-BE49-F238E27FC236}">
                <a16:creationId xmlns:a16="http://schemas.microsoft.com/office/drawing/2014/main" id="{D7A36A29-A489-41C8-AD4D-1A15921635D2}"/>
              </a:ext>
            </a:extLst>
          </p:cNvPr>
          <p:cNvGrpSpPr/>
          <p:nvPr/>
        </p:nvGrpSpPr>
        <p:grpSpPr>
          <a:xfrm>
            <a:off x="1894175" y="1321778"/>
            <a:ext cx="551752" cy="502671"/>
            <a:chOff x="1746810" y="502681"/>
            <a:chExt cx="551752" cy="502671"/>
          </a:xfrm>
          <a:effectLst>
            <a:outerShdw blurRad="50800" dist="38100" dir="2700000" algn="tl" rotWithShape="0">
              <a:prstClr val="black">
                <a:alpha val="40000"/>
              </a:prstClr>
            </a:outerShdw>
          </a:effectLst>
        </p:grpSpPr>
        <p:sp>
          <p:nvSpPr>
            <p:cNvPr id="11" name="Oval 10">
              <a:extLst>
                <a:ext uri="{FF2B5EF4-FFF2-40B4-BE49-F238E27FC236}">
                  <a16:creationId xmlns:a16="http://schemas.microsoft.com/office/drawing/2014/main" id="{EDA37836-F6C0-466E-9134-33E9A51E4A57}"/>
                </a:ext>
              </a:extLst>
            </p:cNvPr>
            <p:cNvSpPr/>
            <p:nvPr/>
          </p:nvSpPr>
          <p:spPr>
            <a:xfrm>
              <a:off x="1771351" y="502681"/>
              <a:ext cx="502671" cy="502671"/>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700" dirty="0"/>
            </a:p>
          </p:txBody>
        </p:sp>
        <p:sp>
          <p:nvSpPr>
            <p:cNvPr id="12" name="TextBox 11">
              <a:extLst>
                <a:ext uri="{FF2B5EF4-FFF2-40B4-BE49-F238E27FC236}">
                  <a16:creationId xmlns:a16="http://schemas.microsoft.com/office/drawing/2014/main" id="{8F6DCFA3-C65A-4BBA-BA4A-78969ECB5DAE}"/>
                </a:ext>
              </a:extLst>
            </p:cNvPr>
            <p:cNvSpPr txBox="1"/>
            <p:nvPr/>
          </p:nvSpPr>
          <p:spPr>
            <a:xfrm>
              <a:off x="1746810" y="600127"/>
              <a:ext cx="551752" cy="307777"/>
            </a:xfrm>
            <a:prstGeom prst="rect">
              <a:avLst/>
            </a:prstGeom>
            <a:noFill/>
          </p:spPr>
          <p:txBody>
            <a:bodyPr wrap="square">
              <a:spAutoFit/>
            </a:bodyPr>
            <a:lstStyle/>
            <a:p>
              <a:pPr algn="ctr"/>
              <a:r>
                <a:rPr lang="en-US" sz="1400" dirty="0"/>
                <a:t>2016</a:t>
              </a:r>
              <a:endParaRPr lang="en-CA" sz="1400" dirty="0"/>
            </a:p>
          </p:txBody>
        </p:sp>
      </p:grpSp>
      <p:grpSp>
        <p:nvGrpSpPr>
          <p:cNvPr id="13" name="Group 12">
            <a:extLst>
              <a:ext uri="{FF2B5EF4-FFF2-40B4-BE49-F238E27FC236}">
                <a16:creationId xmlns:a16="http://schemas.microsoft.com/office/drawing/2014/main" id="{AD6245A2-8AD8-403F-BBA5-957267FE53E3}"/>
              </a:ext>
            </a:extLst>
          </p:cNvPr>
          <p:cNvGrpSpPr/>
          <p:nvPr/>
        </p:nvGrpSpPr>
        <p:grpSpPr>
          <a:xfrm>
            <a:off x="1894175" y="2423892"/>
            <a:ext cx="551752" cy="502671"/>
            <a:chOff x="1746810" y="502681"/>
            <a:chExt cx="551752" cy="502671"/>
          </a:xfrm>
          <a:effectLst>
            <a:outerShdw blurRad="50800" dist="38100" dir="2700000" algn="tl" rotWithShape="0">
              <a:prstClr val="black">
                <a:alpha val="40000"/>
              </a:prstClr>
            </a:outerShdw>
          </a:effectLst>
        </p:grpSpPr>
        <p:sp>
          <p:nvSpPr>
            <p:cNvPr id="14" name="Oval 13">
              <a:extLst>
                <a:ext uri="{FF2B5EF4-FFF2-40B4-BE49-F238E27FC236}">
                  <a16:creationId xmlns:a16="http://schemas.microsoft.com/office/drawing/2014/main" id="{4AFBB81B-ED8A-4CDD-B457-155209AB4A7B}"/>
                </a:ext>
              </a:extLst>
            </p:cNvPr>
            <p:cNvSpPr/>
            <p:nvPr/>
          </p:nvSpPr>
          <p:spPr>
            <a:xfrm>
              <a:off x="1771351" y="502681"/>
              <a:ext cx="502671" cy="502671"/>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700" dirty="0"/>
            </a:p>
          </p:txBody>
        </p:sp>
        <p:sp>
          <p:nvSpPr>
            <p:cNvPr id="15" name="TextBox 14">
              <a:extLst>
                <a:ext uri="{FF2B5EF4-FFF2-40B4-BE49-F238E27FC236}">
                  <a16:creationId xmlns:a16="http://schemas.microsoft.com/office/drawing/2014/main" id="{A7483961-3C39-4515-B399-A774C9DFF44A}"/>
                </a:ext>
              </a:extLst>
            </p:cNvPr>
            <p:cNvSpPr txBox="1"/>
            <p:nvPr/>
          </p:nvSpPr>
          <p:spPr>
            <a:xfrm>
              <a:off x="1746810" y="600127"/>
              <a:ext cx="551752" cy="307777"/>
            </a:xfrm>
            <a:prstGeom prst="rect">
              <a:avLst/>
            </a:prstGeom>
            <a:noFill/>
          </p:spPr>
          <p:txBody>
            <a:bodyPr wrap="square">
              <a:spAutoFit/>
            </a:bodyPr>
            <a:lstStyle/>
            <a:p>
              <a:pPr algn="ctr"/>
              <a:r>
                <a:rPr lang="en-US" sz="1400" dirty="0"/>
                <a:t>2017</a:t>
              </a:r>
              <a:endParaRPr lang="en-CA" sz="1400" dirty="0"/>
            </a:p>
          </p:txBody>
        </p:sp>
      </p:grpSp>
      <p:grpSp>
        <p:nvGrpSpPr>
          <p:cNvPr id="16" name="Group 15">
            <a:extLst>
              <a:ext uri="{FF2B5EF4-FFF2-40B4-BE49-F238E27FC236}">
                <a16:creationId xmlns:a16="http://schemas.microsoft.com/office/drawing/2014/main" id="{AE5EC248-7995-4868-AD51-09669009E4C5}"/>
              </a:ext>
            </a:extLst>
          </p:cNvPr>
          <p:cNvGrpSpPr/>
          <p:nvPr/>
        </p:nvGrpSpPr>
        <p:grpSpPr>
          <a:xfrm>
            <a:off x="1894175" y="4628119"/>
            <a:ext cx="551752" cy="502671"/>
            <a:chOff x="1746810" y="502681"/>
            <a:chExt cx="551752" cy="502671"/>
          </a:xfrm>
          <a:effectLst>
            <a:outerShdw blurRad="50800" dist="38100" dir="2700000" algn="tl" rotWithShape="0">
              <a:prstClr val="black">
                <a:alpha val="40000"/>
              </a:prstClr>
            </a:outerShdw>
          </a:effectLst>
        </p:grpSpPr>
        <p:sp>
          <p:nvSpPr>
            <p:cNvPr id="17" name="Oval 16">
              <a:extLst>
                <a:ext uri="{FF2B5EF4-FFF2-40B4-BE49-F238E27FC236}">
                  <a16:creationId xmlns:a16="http://schemas.microsoft.com/office/drawing/2014/main" id="{B578F4EF-4962-4210-98FA-62F972A75F2B}"/>
                </a:ext>
              </a:extLst>
            </p:cNvPr>
            <p:cNvSpPr/>
            <p:nvPr/>
          </p:nvSpPr>
          <p:spPr>
            <a:xfrm>
              <a:off x="1771351" y="502681"/>
              <a:ext cx="502671" cy="502671"/>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700" dirty="0"/>
            </a:p>
          </p:txBody>
        </p:sp>
        <p:sp>
          <p:nvSpPr>
            <p:cNvPr id="18" name="TextBox 17">
              <a:extLst>
                <a:ext uri="{FF2B5EF4-FFF2-40B4-BE49-F238E27FC236}">
                  <a16:creationId xmlns:a16="http://schemas.microsoft.com/office/drawing/2014/main" id="{64416AF1-280C-4947-85B7-211B578F8202}"/>
                </a:ext>
              </a:extLst>
            </p:cNvPr>
            <p:cNvSpPr txBox="1"/>
            <p:nvPr/>
          </p:nvSpPr>
          <p:spPr>
            <a:xfrm>
              <a:off x="1746810" y="600127"/>
              <a:ext cx="551752" cy="307777"/>
            </a:xfrm>
            <a:prstGeom prst="rect">
              <a:avLst/>
            </a:prstGeom>
            <a:noFill/>
          </p:spPr>
          <p:txBody>
            <a:bodyPr wrap="square">
              <a:spAutoFit/>
            </a:bodyPr>
            <a:lstStyle/>
            <a:p>
              <a:pPr algn="ctr"/>
              <a:r>
                <a:rPr lang="en-US" sz="1400" dirty="0"/>
                <a:t>2019</a:t>
              </a:r>
              <a:endParaRPr lang="en-CA" sz="1400" dirty="0"/>
            </a:p>
          </p:txBody>
        </p:sp>
      </p:grpSp>
      <p:grpSp>
        <p:nvGrpSpPr>
          <p:cNvPr id="19" name="Group 18">
            <a:extLst>
              <a:ext uri="{FF2B5EF4-FFF2-40B4-BE49-F238E27FC236}">
                <a16:creationId xmlns:a16="http://schemas.microsoft.com/office/drawing/2014/main" id="{74DBD6CD-554E-4E66-8D78-85F8C87A6677}"/>
              </a:ext>
            </a:extLst>
          </p:cNvPr>
          <p:cNvGrpSpPr/>
          <p:nvPr/>
        </p:nvGrpSpPr>
        <p:grpSpPr>
          <a:xfrm>
            <a:off x="1894175" y="5827676"/>
            <a:ext cx="551752" cy="502671"/>
            <a:chOff x="1746810" y="502681"/>
            <a:chExt cx="551752" cy="502671"/>
          </a:xfrm>
          <a:effectLst>
            <a:outerShdw blurRad="50800" dist="38100" dir="2700000" algn="tl" rotWithShape="0">
              <a:prstClr val="black">
                <a:alpha val="40000"/>
              </a:prstClr>
            </a:outerShdw>
          </a:effectLst>
        </p:grpSpPr>
        <p:sp>
          <p:nvSpPr>
            <p:cNvPr id="20" name="Oval 19">
              <a:extLst>
                <a:ext uri="{FF2B5EF4-FFF2-40B4-BE49-F238E27FC236}">
                  <a16:creationId xmlns:a16="http://schemas.microsoft.com/office/drawing/2014/main" id="{6ECB938C-87D9-4E19-B63F-6738FB5E8645}"/>
                </a:ext>
              </a:extLst>
            </p:cNvPr>
            <p:cNvSpPr/>
            <p:nvPr/>
          </p:nvSpPr>
          <p:spPr>
            <a:xfrm>
              <a:off x="1771351" y="502681"/>
              <a:ext cx="502671" cy="502671"/>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700" dirty="0"/>
            </a:p>
          </p:txBody>
        </p:sp>
        <p:sp>
          <p:nvSpPr>
            <p:cNvPr id="21" name="TextBox 20">
              <a:extLst>
                <a:ext uri="{FF2B5EF4-FFF2-40B4-BE49-F238E27FC236}">
                  <a16:creationId xmlns:a16="http://schemas.microsoft.com/office/drawing/2014/main" id="{56285863-C517-4E76-B6D1-F7D654ABDBEC}"/>
                </a:ext>
              </a:extLst>
            </p:cNvPr>
            <p:cNvSpPr txBox="1"/>
            <p:nvPr/>
          </p:nvSpPr>
          <p:spPr>
            <a:xfrm>
              <a:off x="1746810" y="600127"/>
              <a:ext cx="551752" cy="307777"/>
            </a:xfrm>
            <a:prstGeom prst="rect">
              <a:avLst/>
            </a:prstGeom>
            <a:noFill/>
          </p:spPr>
          <p:txBody>
            <a:bodyPr wrap="square">
              <a:spAutoFit/>
            </a:bodyPr>
            <a:lstStyle/>
            <a:p>
              <a:pPr algn="ctr"/>
              <a:r>
                <a:rPr lang="en-US" sz="1400" dirty="0"/>
                <a:t>2020</a:t>
              </a:r>
              <a:endParaRPr lang="en-CA" sz="1400" dirty="0"/>
            </a:p>
          </p:txBody>
        </p:sp>
      </p:grpSp>
    </p:spTree>
    <p:extLst>
      <p:ext uri="{BB962C8B-B14F-4D97-AF65-F5344CB8AC3E}">
        <p14:creationId xmlns:p14="http://schemas.microsoft.com/office/powerpoint/2010/main" val="1036103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93D5827-24A2-4CA6-A9CB-2F4D74745A5F}"/>
              </a:ext>
            </a:extLst>
          </p:cNvPr>
          <p:cNvCxnSpPr/>
          <p:nvPr/>
        </p:nvCxnSpPr>
        <p:spPr>
          <a:xfrm>
            <a:off x="2170051" y="0"/>
            <a:ext cx="0" cy="6858000"/>
          </a:xfrm>
          <a:prstGeom prst="line">
            <a:avLst/>
          </a:prstGeom>
          <a:ln w="38100">
            <a:solidFill>
              <a:schemeClr val="tx1">
                <a:lumMod val="65000"/>
                <a:lumOff val="3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C6DEDA06-4410-43F2-9D14-9BA32B740821}"/>
              </a:ext>
            </a:extLst>
          </p:cNvPr>
          <p:cNvGrpSpPr/>
          <p:nvPr/>
        </p:nvGrpSpPr>
        <p:grpSpPr>
          <a:xfrm>
            <a:off x="1894175" y="3526008"/>
            <a:ext cx="551752" cy="502671"/>
            <a:chOff x="1746810" y="502681"/>
            <a:chExt cx="551752" cy="502671"/>
          </a:xfrm>
          <a:effectLst>
            <a:outerShdw blurRad="50800" dist="38100" dir="2700000" algn="tl" rotWithShape="0">
              <a:prstClr val="black">
                <a:alpha val="40000"/>
              </a:prstClr>
            </a:outerShdw>
          </a:effectLst>
        </p:grpSpPr>
        <p:sp>
          <p:nvSpPr>
            <p:cNvPr id="4" name="Oval 3">
              <a:extLst>
                <a:ext uri="{FF2B5EF4-FFF2-40B4-BE49-F238E27FC236}">
                  <a16:creationId xmlns:a16="http://schemas.microsoft.com/office/drawing/2014/main" id="{149C5EC9-87B9-406E-AC91-DB9FDF2F6F3F}"/>
                </a:ext>
              </a:extLst>
            </p:cNvPr>
            <p:cNvSpPr/>
            <p:nvPr/>
          </p:nvSpPr>
          <p:spPr>
            <a:xfrm>
              <a:off x="1771351" y="502681"/>
              <a:ext cx="502671" cy="502671"/>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700" dirty="0"/>
            </a:p>
          </p:txBody>
        </p:sp>
        <p:sp>
          <p:nvSpPr>
            <p:cNvPr id="8" name="TextBox 7">
              <a:extLst>
                <a:ext uri="{FF2B5EF4-FFF2-40B4-BE49-F238E27FC236}">
                  <a16:creationId xmlns:a16="http://schemas.microsoft.com/office/drawing/2014/main" id="{A4108470-B689-46C2-95E1-6ACF7A206939}"/>
                </a:ext>
              </a:extLst>
            </p:cNvPr>
            <p:cNvSpPr txBox="1"/>
            <p:nvPr/>
          </p:nvSpPr>
          <p:spPr>
            <a:xfrm>
              <a:off x="1746810" y="600127"/>
              <a:ext cx="551752" cy="307777"/>
            </a:xfrm>
            <a:prstGeom prst="rect">
              <a:avLst/>
            </a:prstGeom>
            <a:noFill/>
          </p:spPr>
          <p:txBody>
            <a:bodyPr wrap="square">
              <a:spAutoFit/>
            </a:bodyPr>
            <a:lstStyle/>
            <a:p>
              <a:pPr algn="ctr"/>
              <a:r>
                <a:rPr lang="en-US" sz="1400" dirty="0"/>
                <a:t>2018</a:t>
              </a:r>
              <a:endParaRPr lang="en-CA" sz="1400" dirty="0"/>
            </a:p>
          </p:txBody>
        </p:sp>
      </p:grpSp>
      <p:grpSp>
        <p:nvGrpSpPr>
          <p:cNvPr id="10" name="Group 9">
            <a:extLst>
              <a:ext uri="{FF2B5EF4-FFF2-40B4-BE49-F238E27FC236}">
                <a16:creationId xmlns:a16="http://schemas.microsoft.com/office/drawing/2014/main" id="{D7A36A29-A489-41C8-AD4D-1A15921635D2}"/>
              </a:ext>
            </a:extLst>
          </p:cNvPr>
          <p:cNvGrpSpPr/>
          <p:nvPr/>
        </p:nvGrpSpPr>
        <p:grpSpPr>
          <a:xfrm>
            <a:off x="1894175" y="1321778"/>
            <a:ext cx="551752" cy="502671"/>
            <a:chOff x="1746810" y="502681"/>
            <a:chExt cx="551752" cy="502671"/>
          </a:xfrm>
          <a:effectLst>
            <a:outerShdw blurRad="50800" dist="38100" dir="2700000" algn="tl" rotWithShape="0">
              <a:prstClr val="black">
                <a:alpha val="40000"/>
              </a:prstClr>
            </a:outerShdw>
          </a:effectLst>
        </p:grpSpPr>
        <p:sp>
          <p:nvSpPr>
            <p:cNvPr id="11" name="Oval 10">
              <a:extLst>
                <a:ext uri="{FF2B5EF4-FFF2-40B4-BE49-F238E27FC236}">
                  <a16:creationId xmlns:a16="http://schemas.microsoft.com/office/drawing/2014/main" id="{EDA37836-F6C0-466E-9134-33E9A51E4A57}"/>
                </a:ext>
              </a:extLst>
            </p:cNvPr>
            <p:cNvSpPr/>
            <p:nvPr/>
          </p:nvSpPr>
          <p:spPr>
            <a:xfrm>
              <a:off x="1771351" y="502681"/>
              <a:ext cx="502671" cy="502671"/>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700" dirty="0"/>
            </a:p>
          </p:txBody>
        </p:sp>
        <p:sp>
          <p:nvSpPr>
            <p:cNvPr id="12" name="TextBox 11">
              <a:extLst>
                <a:ext uri="{FF2B5EF4-FFF2-40B4-BE49-F238E27FC236}">
                  <a16:creationId xmlns:a16="http://schemas.microsoft.com/office/drawing/2014/main" id="{8F6DCFA3-C65A-4BBA-BA4A-78969ECB5DAE}"/>
                </a:ext>
              </a:extLst>
            </p:cNvPr>
            <p:cNvSpPr txBox="1"/>
            <p:nvPr/>
          </p:nvSpPr>
          <p:spPr>
            <a:xfrm>
              <a:off x="1746810" y="600127"/>
              <a:ext cx="551752" cy="307777"/>
            </a:xfrm>
            <a:prstGeom prst="rect">
              <a:avLst/>
            </a:prstGeom>
            <a:noFill/>
          </p:spPr>
          <p:txBody>
            <a:bodyPr wrap="square">
              <a:spAutoFit/>
            </a:bodyPr>
            <a:lstStyle/>
            <a:p>
              <a:pPr algn="ctr"/>
              <a:r>
                <a:rPr lang="en-US" sz="1400" dirty="0"/>
                <a:t>2016</a:t>
              </a:r>
              <a:endParaRPr lang="en-CA" sz="1400" dirty="0"/>
            </a:p>
          </p:txBody>
        </p:sp>
      </p:grpSp>
      <p:grpSp>
        <p:nvGrpSpPr>
          <p:cNvPr id="13" name="Group 12">
            <a:extLst>
              <a:ext uri="{FF2B5EF4-FFF2-40B4-BE49-F238E27FC236}">
                <a16:creationId xmlns:a16="http://schemas.microsoft.com/office/drawing/2014/main" id="{AD6245A2-8AD8-403F-BBA5-957267FE53E3}"/>
              </a:ext>
            </a:extLst>
          </p:cNvPr>
          <p:cNvGrpSpPr/>
          <p:nvPr/>
        </p:nvGrpSpPr>
        <p:grpSpPr>
          <a:xfrm>
            <a:off x="1894175" y="2423892"/>
            <a:ext cx="551752" cy="502671"/>
            <a:chOff x="1746810" y="502681"/>
            <a:chExt cx="551752" cy="502671"/>
          </a:xfrm>
          <a:effectLst>
            <a:outerShdw blurRad="50800" dist="38100" dir="2700000" algn="tl" rotWithShape="0">
              <a:prstClr val="black">
                <a:alpha val="40000"/>
              </a:prstClr>
            </a:outerShdw>
          </a:effectLst>
        </p:grpSpPr>
        <p:sp>
          <p:nvSpPr>
            <p:cNvPr id="14" name="Oval 13">
              <a:extLst>
                <a:ext uri="{FF2B5EF4-FFF2-40B4-BE49-F238E27FC236}">
                  <a16:creationId xmlns:a16="http://schemas.microsoft.com/office/drawing/2014/main" id="{4AFBB81B-ED8A-4CDD-B457-155209AB4A7B}"/>
                </a:ext>
              </a:extLst>
            </p:cNvPr>
            <p:cNvSpPr/>
            <p:nvPr/>
          </p:nvSpPr>
          <p:spPr>
            <a:xfrm>
              <a:off x="1771351" y="502681"/>
              <a:ext cx="502671" cy="502671"/>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700" dirty="0"/>
            </a:p>
          </p:txBody>
        </p:sp>
        <p:sp>
          <p:nvSpPr>
            <p:cNvPr id="15" name="TextBox 14">
              <a:extLst>
                <a:ext uri="{FF2B5EF4-FFF2-40B4-BE49-F238E27FC236}">
                  <a16:creationId xmlns:a16="http://schemas.microsoft.com/office/drawing/2014/main" id="{A7483961-3C39-4515-B399-A774C9DFF44A}"/>
                </a:ext>
              </a:extLst>
            </p:cNvPr>
            <p:cNvSpPr txBox="1"/>
            <p:nvPr/>
          </p:nvSpPr>
          <p:spPr>
            <a:xfrm>
              <a:off x="1746810" y="600127"/>
              <a:ext cx="551752" cy="307777"/>
            </a:xfrm>
            <a:prstGeom prst="rect">
              <a:avLst/>
            </a:prstGeom>
            <a:noFill/>
          </p:spPr>
          <p:txBody>
            <a:bodyPr wrap="square">
              <a:spAutoFit/>
            </a:bodyPr>
            <a:lstStyle/>
            <a:p>
              <a:pPr algn="ctr"/>
              <a:r>
                <a:rPr lang="en-US" sz="1400" dirty="0"/>
                <a:t>2017</a:t>
              </a:r>
              <a:endParaRPr lang="en-CA" sz="1400" dirty="0"/>
            </a:p>
          </p:txBody>
        </p:sp>
      </p:grpSp>
      <p:grpSp>
        <p:nvGrpSpPr>
          <p:cNvPr id="16" name="Group 15">
            <a:extLst>
              <a:ext uri="{FF2B5EF4-FFF2-40B4-BE49-F238E27FC236}">
                <a16:creationId xmlns:a16="http://schemas.microsoft.com/office/drawing/2014/main" id="{AE5EC248-7995-4868-AD51-09669009E4C5}"/>
              </a:ext>
            </a:extLst>
          </p:cNvPr>
          <p:cNvGrpSpPr/>
          <p:nvPr/>
        </p:nvGrpSpPr>
        <p:grpSpPr>
          <a:xfrm>
            <a:off x="1894175" y="4628119"/>
            <a:ext cx="551752" cy="502671"/>
            <a:chOff x="1746810" y="502681"/>
            <a:chExt cx="551752" cy="502671"/>
          </a:xfrm>
          <a:effectLst>
            <a:outerShdw blurRad="50800" dist="38100" dir="2700000" algn="tl" rotWithShape="0">
              <a:prstClr val="black">
                <a:alpha val="40000"/>
              </a:prstClr>
            </a:outerShdw>
          </a:effectLst>
        </p:grpSpPr>
        <p:sp>
          <p:nvSpPr>
            <p:cNvPr id="17" name="Oval 16">
              <a:extLst>
                <a:ext uri="{FF2B5EF4-FFF2-40B4-BE49-F238E27FC236}">
                  <a16:creationId xmlns:a16="http://schemas.microsoft.com/office/drawing/2014/main" id="{B578F4EF-4962-4210-98FA-62F972A75F2B}"/>
                </a:ext>
              </a:extLst>
            </p:cNvPr>
            <p:cNvSpPr/>
            <p:nvPr/>
          </p:nvSpPr>
          <p:spPr>
            <a:xfrm>
              <a:off x="1771351" y="502681"/>
              <a:ext cx="502671" cy="502671"/>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700" dirty="0"/>
            </a:p>
          </p:txBody>
        </p:sp>
        <p:sp>
          <p:nvSpPr>
            <p:cNvPr id="18" name="TextBox 17">
              <a:extLst>
                <a:ext uri="{FF2B5EF4-FFF2-40B4-BE49-F238E27FC236}">
                  <a16:creationId xmlns:a16="http://schemas.microsoft.com/office/drawing/2014/main" id="{64416AF1-280C-4947-85B7-211B578F8202}"/>
                </a:ext>
              </a:extLst>
            </p:cNvPr>
            <p:cNvSpPr txBox="1"/>
            <p:nvPr/>
          </p:nvSpPr>
          <p:spPr>
            <a:xfrm>
              <a:off x="1746810" y="600127"/>
              <a:ext cx="551752" cy="307777"/>
            </a:xfrm>
            <a:prstGeom prst="rect">
              <a:avLst/>
            </a:prstGeom>
            <a:noFill/>
          </p:spPr>
          <p:txBody>
            <a:bodyPr wrap="square">
              <a:spAutoFit/>
            </a:bodyPr>
            <a:lstStyle/>
            <a:p>
              <a:pPr algn="ctr"/>
              <a:r>
                <a:rPr lang="en-US" sz="1400" dirty="0"/>
                <a:t>2019</a:t>
              </a:r>
              <a:endParaRPr lang="en-CA" sz="1400" dirty="0"/>
            </a:p>
          </p:txBody>
        </p:sp>
      </p:grpSp>
      <p:grpSp>
        <p:nvGrpSpPr>
          <p:cNvPr id="19" name="Group 18">
            <a:extLst>
              <a:ext uri="{FF2B5EF4-FFF2-40B4-BE49-F238E27FC236}">
                <a16:creationId xmlns:a16="http://schemas.microsoft.com/office/drawing/2014/main" id="{74DBD6CD-554E-4E66-8D78-85F8C87A6677}"/>
              </a:ext>
            </a:extLst>
          </p:cNvPr>
          <p:cNvGrpSpPr/>
          <p:nvPr/>
        </p:nvGrpSpPr>
        <p:grpSpPr>
          <a:xfrm>
            <a:off x="1894175" y="5827676"/>
            <a:ext cx="551752" cy="502671"/>
            <a:chOff x="1746810" y="502681"/>
            <a:chExt cx="551752" cy="502671"/>
          </a:xfrm>
          <a:effectLst>
            <a:outerShdw blurRad="50800" dist="38100" dir="2700000" algn="tl" rotWithShape="0">
              <a:prstClr val="black">
                <a:alpha val="40000"/>
              </a:prstClr>
            </a:outerShdw>
          </a:effectLst>
        </p:grpSpPr>
        <p:sp>
          <p:nvSpPr>
            <p:cNvPr id="20" name="Oval 19">
              <a:extLst>
                <a:ext uri="{FF2B5EF4-FFF2-40B4-BE49-F238E27FC236}">
                  <a16:creationId xmlns:a16="http://schemas.microsoft.com/office/drawing/2014/main" id="{6ECB938C-87D9-4E19-B63F-6738FB5E8645}"/>
                </a:ext>
              </a:extLst>
            </p:cNvPr>
            <p:cNvSpPr/>
            <p:nvPr/>
          </p:nvSpPr>
          <p:spPr>
            <a:xfrm>
              <a:off x="1771351" y="502681"/>
              <a:ext cx="502671" cy="502671"/>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700" dirty="0"/>
            </a:p>
          </p:txBody>
        </p:sp>
        <p:sp>
          <p:nvSpPr>
            <p:cNvPr id="21" name="TextBox 20">
              <a:extLst>
                <a:ext uri="{FF2B5EF4-FFF2-40B4-BE49-F238E27FC236}">
                  <a16:creationId xmlns:a16="http://schemas.microsoft.com/office/drawing/2014/main" id="{56285863-C517-4E76-B6D1-F7D654ABDBEC}"/>
                </a:ext>
              </a:extLst>
            </p:cNvPr>
            <p:cNvSpPr txBox="1"/>
            <p:nvPr/>
          </p:nvSpPr>
          <p:spPr>
            <a:xfrm>
              <a:off x="1746810" y="600127"/>
              <a:ext cx="551752" cy="307777"/>
            </a:xfrm>
            <a:prstGeom prst="rect">
              <a:avLst/>
            </a:prstGeom>
            <a:noFill/>
          </p:spPr>
          <p:txBody>
            <a:bodyPr wrap="square">
              <a:spAutoFit/>
            </a:bodyPr>
            <a:lstStyle/>
            <a:p>
              <a:pPr algn="ctr"/>
              <a:r>
                <a:rPr lang="en-US" sz="1400" dirty="0"/>
                <a:t>2020</a:t>
              </a:r>
              <a:endParaRPr lang="en-CA" sz="1400" dirty="0"/>
            </a:p>
          </p:txBody>
        </p:sp>
      </p:grpSp>
      <p:sp>
        <p:nvSpPr>
          <p:cNvPr id="33" name="TextBox 32">
            <a:extLst>
              <a:ext uri="{FF2B5EF4-FFF2-40B4-BE49-F238E27FC236}">
                <a16:creationId xmlns:a16="http://schemas.microsoft.com/office/drawing/2014/main" id="{F649F283-9432-44A9-B317-0F05D0C41A97}"/>
              </a:ext>
            </a:extLst>
          </p:cNvPr>
          <p:cNvSpPr txBox="1"/>
          <p:nvPr/>
        </p:nvSpPr>
        <p:spPr>
          <a:xfrm>
            <a:off x="136071" y="92529"/>
            <a:ext cx="1649184" cy="584775"/>
          </a:xfrm>
          <a:prstGeom prst="rect">
            <a:avLst/>
          </a:prstGeom>
          <a:noFill/>
        </p:spPr>
        <p:txBody>
          <a:bodyPr wrap="square" rtlCol="0">
            <a:spAutoFit/>
          </a:bodyPr>
          <a:lstStyle/>
          <a:p>
            <a:pPr algn="ctr"/>
            <a:r>
              <a:rPr lang="en-US" sz="1600" b="1" dirty="0"/>
              <a:t>% of neural IR papers @ SIGIR</a:t>
            </a:r>
            <a:endParaRPr lang="en-CA" sz="1600" b="1" dirty="0"/>
          </a:p>
        </p:txBody>
      </p:sp>
      <p:sp>
        <p:nvSpPr>
          <p:cNvPr id="35" name="TextBox 34">
            <a:extLst>
              <a:ext uri="{FF2B5EF4-FFF2-40B4-BE49-F238E27FC236}">
                <a16:creationId xmlns:a16="http://schemas.microsoft.com/office/drawing/2014/main" id="{8501D3BE-1DFC-42F4-995D-8577B18B9F8A}"/>
              </a:ext>
            </a:extLst>
          </p:cNvPr>
          <p:cNvSpPr txBox="1"/>
          <p:nvPr/>
        </p:nvSpPr>
        <p:spPr>
          <a:xfrm>
            <a:off x="136071" y="1342279"/>
            <a:ext cx="1649184" cy="461665"/>
          </a:xfrm>
          <a:prstGeom prst="rect">
            <a:avLst/>
          </a:prstGeom>
          <a:noFill/>
        </p:spPr>
        <p:txBody>
          <a:bodyPr wrap="square" rtlCol="0">
            <a:spAutoFit/>
          </a:bodyPr>
          <a:lstStyle/>
          <a:p>
            <a:pPr algn="ctr"/>
            <a:r>
              <a:rPr lang="en-US" sz="2400" b="1" dirty="0"/>
              <a:t>8%</a:t>
            </a:r>
            <a:endParaRPr lang="en-CA" sz="2400" b="1" dirty="0"/>
          </a:p>
        </p:txBody>
      </p:sp>
      <p:grpSp>
        <p:nvGrpSpPr>
          <p:cNvPr id="48" name="Group 47">
            <a:extLst>
              <a:ext uri="{FF2B5EF4-FFF2-40B4-BE49-F238E27FC236}">
                <a16:creationId xmlns:a16="http://schemas.microsoft.com/office/drawing/2014/main" id="{A1FE10AC-181D-4B14-9F5F-944C27F246E2}"/>
              </a:ext>
            </a:extLst>
          </p:cNvPr>
          <p:cNvGrpSpPr/>
          <p:nvPr/>
        </p:nvGrpSpPr>
        <p:grpSpPr>
          <a:xfrm>
            <a:off x="3403866" y="104268"/>
            <a:ext cx="4399647" cy="3525541"/>
            <a:chOff x="1804863" y="433667"/>
            <a:chExt cx="4399647" cy="3525541"/>
          </a:xfrm>
        </p:grpSpPr>
        <p:sp>
          <p:nvSpPr>
            <p:cNvPr id="49" name="Speech Bubble: Rectangle 48">
              <a:extLst>
                <a:ext uri="{FF2B5EF4-FFF2-40B4-BE49-F238E27FC236}">
                  <a16:creationId xmlns:a16="http://schemas.microsoft.com/office/drawing/2014/main" id="{A60AC7B2-CA7F-4C82-B119-2564E206E446}"/>
                </a:ext>
              </a:extLst>
            </p:cNvPr>
            <p:cNvSpPr/>
            <p:nvPr/>
          </p:nvSpPr>
          <p:spPr>
            <a:xfrm>
              <a:off x="1804863" y="433667"/>
              <a:ext cx="4399647" cy="3525541"/>
            </a:xfrm>
            <a:prstGeom prst="wedgeRectCallout">
              <a:avLst>
                <a:gd name="adj1" fmla="val -70561"/>
                <a:gd name="adj2" fmla="val -8656"/>
              </a:avLst>
            </a:prstGeom>
            <a:solidFill>
              <a:schemeClr val="bg1"/>
            </a:solidFill>
            <a:ln w="19050">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50" name="Picture 49" descr="Christopher D Manning, Professor at Stanford University.">
              <a:extLst>
                <a:ext uri="{FF2B5EF4-FFF2-40B4-BE49-F238E27FC236}">
                  <a16:creationId xmlns:a16="http://schemas.microsoft.com/office/drawing/2014/main" id="{E434C6C8-8B1B-4DAE-8D93-0895FBE58E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3541" y="531113"/>
              <a:ext cx="1082459" cy="1082459"/>
            </a:xfrm>
            <a:prstGeom prst="rect">
              <a:avLst/>
            </a:prstGeom>
            <a:effectLst>
              <a:softEdge rad="63500"/>
            </a:effectLst>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EF4A6142-5E2D-49B9-859D-3BB7D1FBEE60}"/>
                </a:ext>
              </a:extLst>
            </p:cNvPr>
            <p:cNvSpPr txBox="1"/>
            <p:nvPr/>
          </p:nvSpPr>
          <p:spPr>
            <a:xfrm>
              <a:off x="2568458" y="1784768"/>
              <a:ext cx="3564242" cy="1200329"/>
            </a:xfrm>
            <a:prstGeom prst="rect">
              <a:avLst/>
            </a:prstGeom>
            <a:noFill/>
          </p:spPr>
          <p:txBody>
            <a:bodyPr wrap="square">
              <a:spAutoFit/>
            </a:bodyPr>
            <a:lstStyle/>
            <a:p>
              <a:r>
                <a:rPr lang="en-GB" i="1" dirty="0"/>
                <a:t>I’m certain that deep learning will come to dominate SIGIR over the next couple of years … just like speech, vision, and NLP before it.</a:t>
              </a:r>
              <a:endParaRPr lang="en-CA" i="1" dirty="0"/>
            </a:p>
          </p:txBody>
        </p:sp>
        <p:pic>
          <p:nvPicPr>
            <p:cNvPr id="52" name="Graphic 51" descr="Open quotation mark">
              <a:extLst>
                <a:ext uri="{FF2B5EF4-FFF2-40B4-BE49-F238E27FC236}">
                  <a16:creationId xmlns:a16="http://schemas.microsoft.com/office/drawing/2014/main" id="{465D05A1-EA81-4239-B421-C9FF3F21A1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77279" y="1310085"/>
              <a:ext cx="914400" cy="914400"/>
            </a:xfrm>
            <a:prstGeom prst="rect">
              <a:avLst/>
            </a:prstGeom>
          </p:spPr>
        </p:pic>
        <p:sp>
          <p:nvSpPr>
            <p:cNvPr id="53" name="TextBox 52">
              <a:extLst>
                <a:ext uri="{FF2B5EF4-FFF2-40B4-BE49-F238E27FC236}">
                  <a16:creationId xmlns:a16="http://schemas.microsoft.com/office/drawing/2014/main" id="{81BC2409-C1E5-4CA9-9DD7-AF3D83BDAE07}"/>
                </a:ext>
              </a:extLst>
            </p:cNvPr>
            <p:cNvSpPr txBox="1"/>
            <p:nvPr/>
          </p:nvSpPr>
          <p:spPr>
            <a:xfrm>
              <a:off x="3499615" y="3152658"/>
              <a:ext cx="2451166" cy="584775"/>
            </a:xfrm>
            <a:prstGeom prst="rect">
              <a:avLst/>
            </a:prstGeom>
            <a:noFill/>
          </p:spPr>
          <p:txBody>
            <a:bodyPr wrap="square" rtlCol="0">
              <a:spAutoFit/>
            </a:bodyPr>
            <a:lstStyle/>
            <a:p>
              <a:pPr algn="r"/>
              <a:r>
                <a:rPr lang="en-US" sz="1600" dirty="0"/>
                <a:t>Christopher Manning</a:t>
              </a:r>
            </a:p>
            <a:p>
              <a:pPr algn="r"/>
              <a:r>
                <a:rPr lang="en-US" sz="1600" dirty="0"/>
                <a:t>(SIGIR 2016 Keynote)</a:t>
              </a:r>
              <a:endParaRPr lang="en-CA" sz="1600" dirty="0"/>
            </a:p>
          </p:txBody>
        </p:sp>
      </p:grpSp>
      <p:sp>
        <p:nvSpPr>
          <p:cNvPr id="26" name="Title 5">
            <a:extLst>
              <a:ext uri="{FF2B5EF4-FFF2-40B4-BE49-F238E27FC236}">
                <a16:creationId xmlns:a16="http://schemas.microsoft.com/office/drawing/2014/main" id="{E290EBF3-068E-450A-BA3A-5240333FD6E7}"/>
              </a:ext>
            </a:extLst>
          </p:cNvPr>
          <p:cNvSpPr>
            <a:spLocks noGrp="1"/>
          </p:cNvSpPr>
          <p:nvPr>
            <p:ph type="title"/>
          </p:nvPr>
        </p:nvSpPr>
        <p:spPr>
          <a:xfrm>
            <a:off x="7367861" y="4174671"/>
            <a:ext cx="4045381" cy="2245836"/>
          </a:xfrm>
        </p:spPr>
        <p:txBody>
          <a:bodyPr>
            <a:normAutofit/>
          </a:bodyPr>
          <a:lstStyle/>
          <a:p>
            <a:r>
              <a:rPr lang="en-US" dirty="0"/>
              <a:t>Deep learning is “in the air”</a:t>
            </a:r>
            <a:endParaRPr lang="en-CA" dirty="0"/>
          </a:p>
        </p:txBody>
      </p:sp>
    </p:spTree>
    <p:extLst>
      <p:ext uri="{BB962C8B-B14F-4D97-AF65-F5344CB8AC3E}">
        <p14:creationId xmlns:p14="http://schemas.microsoft.com/office/powerpoint/2010/main" val="674513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93D5827-24A2-4CA6-A9CB-2F4D74745A5F}"/>
              </a:ext>
            </a:extLst>
          </p:cNvPr>
          <p:cNvCxnSpPr/>
          <p:nvPr/>
        </p:nvCxnSpPr>
        <p:spPr>
          <a:xfrm>
            <a:off x="2170051" y="0"/>
            <a:ext cx="0" cy="6858000"/>
          </a:xfrm>
          <a:prstGeom prst="line">
            <a:avLst/>
          </a:prstGeom>
          <a:ln w="38100">
            <a:solidFill>
              <a:schemeClr val="tx1">
                <a:lumMod val="65000"/>
                <a:lumOff val="3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C6DEDA06-4410-43F2-9D14-9BA32B740821}"/>
              </a:ext>
            </a:extLst>
          </p:cNvPr>
          <p:cNvGrpSpPr/>
          <p:nvPr/>
        </p:nvGrpSpPr>
        <p:grpSpPr>
          <a:xfrm>
            <a:off x="1894175" y="3526008"/>
            <a:ext cx="551752" cy="502671"/>
            <a:chOff x="1746810" y="502681"/>
            <a:chExt cx="551752" cy="502671"/>
          </a:xfrm>
          <a:effectLst>
            <a:outerShdw blurRad="50800" dist="38100" dir="2700000" algn="tl" rotWithShape="0">
              <a:prstClr val="black">
                <a:alpha val="40000"/>
              </a:prstClr>
            </a:outerShdw>
          </a:effectLst>
        </p:grpSpPr>
        <p:sp>
          <p:nvSpPr>
            <p:cNvPr id="4" name="Oval 3">
              <a:extLst>
                <a:ext uri="{FF2B5EF4-FFF2-40B4-BE49-F238E27FC236}">
                  <a16:creationId xmlns:a16="http://schemas.microsoft.com/office/drawing/2014/main" id="{149C5EC9-87B9-406E-AC91-DB9FDF2F6F3F}"/>
                </a:ext>
              </a:extLst>
            </p:cNvPr>
            <p:cNvSpPr/>
            <p:nvPr/>
          </p:nvSpPr>
          <p:spPr>
            <a:xfrm>
              <a:off x="1771351" y="502681"/>
              <a:ext cx="502671" cy="502671"/>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700" dirty="0"/>
            </a:p>
          </p:txBody>
        </p:sp>
        <p:sp>
          <p:nvSpPr>
            <p:cNvPr id="8" name="TextBox 7">
              <a:extLst>
                <a:ext uri="{FF2B5EF4-FFF2-40B4-BE49-F238E27FC236}">
                  <a16:creationId xmlns:a16="http://schemas.microsoft.com/office/drawing/2014/main" id="{A4108470-B689-46C2-95E1-6ACF7A206939}"/>
                </a:ext>
              </a:extLst>
            </p:cNvPr>
            <p:cNvSpPr txBox="1"/>
            <p:nvPr/>
          </p:nvSpPr>
          <p:spPr>
            <a:xfrm>
              <a:off x="1746810" y="600127"/>
              <a:ext cx="551752" cy="307777"/>
            </a:xfrm>
            <a:prstGeom prst="rect">
              <a:avLst/>
            </a:prstGeom>
            <a:noFill/>
          </p:spPr>
          <p:txBody>
            <a:bodyPr wrap="square">
              <a:spAutoFit/>
            </a:bodyPr>
            <a:lstStyle/>
            <a:p>
              <a:pPr algn="ctr"/>
              <a:r>
                <a:rPr lang="en-US" sz="1400" dirty="0"/>
                <a:t>2018</a:t>
              </a:r>
              <a:endParaRPr lang="en-CA" sz="1400" dirty="0"/>
            </a:p>
          </p:txBody>
        </p:sp>
      </p:grpSp>
      <p:grpSp>
        <p:nvGrpSpPr>
          <p:cNvPr id="10" name="Group 9">
            <a:extLst>
              <a:ext uri="{FF2B5EF4-FFF2-40B4-BE49-F238E27FC236}">
                <a16:creationId xmlns:a16="http://schemas.microsoft.com/office/drawing/2014/main" id="{D7A36A29-A489-41C8-AD4D-1A15921635D2}"/>
              </a:ext>
            </a:extLst>
          </p:cNvPr>
          <p:cNvGrpSpPr/>
          <p:nvPr/>
        </p:nvGrpSpPr>
        <p:grpSpPr>
          <a:xfrm>
            <a:off x="1894175" y="1321778"/>
            <a:ext cx="551752" cy="502671"/>
            <a:chOff x="1746810" y="502681"/>
            <a:chExt cx="551752" cy="502671"/>
          </a:xfrm>
          <a:effectLst>
            <a:outerShdw blurRad="50800" dist="38100" dir="2700000" algn="tl" rotWithShape="0">
              <a:prstClr val="black">
                <a:alpha val="40000"/>
              </a:prstClr>
            </a:outerShdw>
          </a:effectLst>
        </p:grpSpPr>
        <p:sp>
          <p:nvSpPr>
            <p:cNvPr id="11" name="Oval 10">
              <a:extLst>
                <a:ext uri="{FF2B5EF4-FFF2-40B4-BE49-F238E27FC236}">
                  <a16:creationId xmlns:a16="http://schemas.microsoft.com/office/drawing/2014/main" id="{EDA37836-F6C0-466E-9134-33E9A51E4A57}"/>
                </a:ext>
              </a:extLst>
            </p:cNvPr>
            <p:cNvSpPr/>
            <p:nvPr/>
          </p:nvSpPr>
          <p:spPr>
            <a:xfrm>
              <a:off x="1771351" y="502681"/>
              <a:ext cx="502671" cy="502671"/>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700" dirty="0"/>
            </a:p>
          </p:txBody>
        </p:sp>
        <p:sp>
          <p:nvSpPr>
            <p:cNvPr id="12" name="TextBox 11">
              <a:extLst>
                <a:ext uri="{FF2B5EF4-FFF2-40B4-BE49-F238E27FC236}">
                  <a16:creationId xmlns:a16="http://schemas.microsoft.com/office/drawing/2014/main" id="{8F6DCFA3-C65A-4BBA-BA4A-78969ECB5DAE}"/>
                </a:ext>
              </a:extLst>
            </p:cNvPr>
            <p:cNvSpPr txBox="1"/>
            <p:nvPr/>
          </p:nvSpPr>
          <p:spPr>
            <a:xfrm>
              <a:off x="1746810" y="600127"/>
              <a:ext cx="551752" cy="307777"/>
            </a:xfrm>
            <a:prstGeom prst="rect">
              <a:avLst/>
            </a:prstGeom>
            <a:noFill/>
          </p:spPr>
          <p:txBody>
            <a:bodyPr wrap="square">
              <a:spAutoFit/>
            </a:bodyPr>
            <a:lstStyle/>
            <a:p>
              <a:pPr algn="ctr"/>
              <a:r>
                <a:rPr lang="en-US" sz="1400" dirty="0"/>
                <a:t>2016</a:t>
              </a:r>
              <a:endParaRPr lang="en-CA" sz="1400" dirty="0"/>
            </a:p>
          </p:txBody>
        </p:sp>
      </p:grpSp>
      <p:grpSp>
        <p:nvGrpSpPr>
          <p:cNvPr id="13" name="Group 12">
            <a:extLst>
              <a:ext uri="{FF2B5EF4-FFF2-40B4-BE49-F238E27FC236}">
                <a16:creationId xmlns:a16="http://schemas.microsoft.com/office/drawing/2014/main" id="{AD6245A2-8AD8-403F-BBA5-957267FE53E3}"/>
              </a:ext>
            </a:extLst>
          </p:cNvPr>
          <p:cNvGrpSpPr/>
          <p:nvPr/>
        </p:nvGrpSpPr>
        <p:grpSpPr>
          <a:xfrm>
            <a:off x="1894175" y="2423892"/>
            <a:ext cx="551752" cy="502671"/>
            <a:chOff x="1746810" y="502681"/>
            <a:chExt cx="551752" cy="502671"/>
          </a:xfrm>
          <a:effectLst>
            <a:outerShdw blurRad="50800" dist="38100" dir="2700000" algn="tl" rotWithShape="0">
              <a:prstClr val="black">
                <a:alpha val="40000"/>
              </a:prstClr>
            </a:outerShdw>
          </a:effectLst>
        </p:grpSpPr>
        <p:sp>
          <p:nvSpPr>
            <p:cNvPr id="14" name="Oval 13">
              <a:extLst>
                <a:ext uri="{FF2B5EF4-FFF2-40B4-BE49-F238E27FC236}">
                  <a16:creationId xmlns:a16="http://schemas.microsoft.com/office/drawing/2014/main" id="{4AFBB81B-ED8A-4CDD-B457-155209AB4A7B}"/>
                </a:ext>
              </a:extLst>
            </p:cNvPr>
            <p:cNvSpPr/>
            <p:nvPr/>
          </p:nvSpPr>
          <p:spPr>
            <a:xfrm>
              <a:off x="1771351" y="502681"/>
              <a:ext cx="502671" cy="502671"/>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700" dirty="0"/>
            </a:p>
          </p:txBody>
        </p:sp>
        <p:sp>
          <p:nvSpPr>
            <p:cNvPr id="15" name="TextBox 14">
              <a:extLst>
                <a:ext uri="{FF2B5EF4-FFF2-40B4-BE49-F238E27FC236}">
                  <a16:creationId xmlns:a16="http://schemas.microsoft.com/office/drawing/2014/main" id="{A7483961-3C39-4515-B399-A774C9DFF44A}"/>
                </a:ext>
              </a:extLst>
            </p:cNvPr>
            <p:cNvSpPr txBox="1"/>
            <p:nvPr/>
          </p:nvSpPr>
          <p:spPr>
            <a:xfrm>
              <a:off x="1746810" y="600127"/>
              <a:ext cx="551752" cy="307777"/>
            </a:xfrm>
            <a:prstGeom prst="rect">
              <a:avLst/>
            </a:prstGeom>
            <a:noFill/>
          </p:spPr>
          <p:txBody>
            <a:bodyPr wrap="square">
              <a:spAutoFit/>
            </a:bodyPr>
            <a:lstStyle/>
            <a:p>
              <a:pPr algn="ctr"/>
              <a:r>
                <a:rPr lang="en-US" sz="1400" dirty="0"/>
                <a:t>2017</a:t>
              </a:r>
              <a:endParaRPr lang="en-CA" sz="1400" dirty="0"/>
            </a:p>
          </p:txBody>
        </p:sp>
      </p:grpSp>
      <p:grpSp>
        <p:nvGrpSpPr>
          <p:cNvPr id="16" name="Group 15">
            <a:extLst>
              <a:ext uri="{FF2B5EF4-FFF2-40B4-BE49-F238E27FC236}">
                <a16:creationId xmlns:a16="http://schemas.microsoft.com/office/drawing/2014/main" id="{AE5EC248-7995-4868-AD51-09669009E4C5}"/>
              </a:ext>
            </a:extLst>
          </p:cNvPr>
          <p:cNvGrpSpPr/>
          <p:nvPr/>
        </p:nvGrpSpPr>
        <p:grpSpPr>
          <a:xfrm>
            <a:off x="1894175" y="4628119"/>
            <a:ext cx="551752" cy="502671"/>
            <a:chOff x="1746810" y="502681"/>
            <a:chExt cx="551752" cy="502671"/>
          </a:xfrm>
          <a:effectLst>
            <a:outerShdw blurRad="50800" dist="38100" dir="2700000" algn="tl" rotWithShape="0">
              <a:prstClr val="black">
                <a:alpha val="40000"/>
              </a:prstClr>
            </a:outerShdw>
          </a:effectLst>
        </p:grpSpPr>
        <p:sp>
          <p:nvSpPr>
            <p:cNvPr id="17" name="Oval 16">
              <a:extLst>
                <a:ext uri="{FF2B5EF4-FFF2-40B4-BE49-F238E27FC236}">
                  <a16:creationId xmlns:a16="http://schemas.microsoft.com/office/drawing/2014/main" id="{B578F4EF-4962-4210-98FA-62F972A75F2B}"/>
                </a:ext>
              </a:extLst>
            </p:cNvPr>
            <p:cNvSpPr/>
            <p:nvPr/>
          </p:nvSpPr>
          <p:spPr>
            <a:xfrm>
              <a:off x="1771351" y="502681"/>
              <a:ext cx="502671" cy="502671"/>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700" dirty="0"/>
            </a:p>
          </p:txBody>
        </p:sp>
        <p:sp>
          <p:nvSpPr>
            <p:cNvPr id="18" name="TextBox 17">
              <a:extLst>
                <a:ext uri="{FF2B5EF4-FFF2-40B4-BE49-F238E27FC236}">
                  <a16:creationId xmlns:a16="http://schemas.microsoft.com/office/drawing/2014/main" id="{64416AF1-280C-4947-85B7-211B578F8202}"/>
                </a:ext>
              </a:extLst>
            </p:cNvPr>
            <p:cNvSpPr txBox="1"/>
            <p:nvPr/>
          </p:nvSpPr>
          <p:spPr>
            <a:xfrm>
              <a:off x="1746810" y="600127"/>
              <a:ext cx="551752" cy="307777"/>
            </a:xfrm>
            <a:prstGeom prst="rect">
              <a:avLst/>
            </a:prstGeom>
            <a:noFill/>
          </p:spPr>
          <p:txBody>
            <a:bodyPr wrap="square">
              <a:spAutoFit/>
            </a:bodyPr>
            <a:lstStyle/>
            <a:p>
              <a:pPr algn="ctr"/>
              <a:r>
                <a:rPr lang="en-US" sz="1400" dirty="0"/>
                <a:t>2019</a:t>
              </a:r>
              <a:endParaRPr lang="en-CA" sz="1400" dirty="0"/>
            </a:p>
          </p:txBody>
        </p:sp>
      </p:grpSp>
      <p:grpSp>
        <p:nvGrpSpPr>
          <p:cNvPr id="19" name="Group 18">
            <a:extLst>
              <a:ext uri="{FF2B5EF4-FFF2-40B4-BE49-F238E27FC236}">
                <a16:creationId xmlns:a16="http://schemas.microsoft.com/office/drawing/2014/main" id="{74DBD6CD-554E-4E66-8D78-85F8C87A6677}"/>
              </a:ext>
            </a:extLst>
          </p:cNvPr>
          <p:cNvGrpSpPr/>
          <p:nvPr/>
        </p:nvGrpSpPr>
        <p:grpSpPr>
          <a:xfrm>
            <a:off x="1894175" y="5827676"/>
            <a:ext cx="551752" cy="502671"/>
            <a:chOff x="1746810" y="502681"/>
            <a:chExt cx="551752" cy="502671"/>
          </a:xfrm>
          <a:effectLst>
            <a:outerShdw blurRad="50800" dist="38100" dir="2700000" algn="tl" rotWithShape="0">
              <a:prstClr val="black">
                <a:alpha val="40000"/>
              </a:prstClr>
            </a:outerShdw>
          </a:effectLst>
        </p:grpSpPr>
        <p:sp>
          <p:nvSpPr>
            <p:cNvPr id="20" name="Oval 19">
              <a:extLst>
                <a:ext uri="{FF2B5EF4-FFF2-40B4-BE49-F238E27FC236}">
                  <a16:creationId xmlns:a16="http://schemas.microsoft.com/office/drawing/2014/main" id="{6ECB938C-87D9-4E19-B63F-6738FB5E8645}"/>
                </a:ext>
              </a:extLst>
            </p:cNvPr>
            <p:cNvSpPr/>
            <p:nvPr/>
          </p:nvSpPr>
          <p:spPr>
            <a:xfrm>
              <a:off x="1771351" y="502681"/>
              <a:ext cx="502671" cy="502671"/>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700" dirty="0"/>
            </a:p>
          </p:txBody>
        </p:sp>
        <p:sp>
          <p:nvSpPr>
            <p:cNvPr id="21" name="TextBox 20">
              <a:extLst>
                <a:ext uri="{FF2B5EF4-FFF2-40B4-BE49-F238E27FC236}">
                  <a16:creationId xmlns:a16="http://schemas.microsoft.com/office/drawing/2014/main" id="{56285863-C517-4E76-B6D1-F7D654ABDBEC}"/>
                </a:ext>
              </a:extLst>
            </p:cNvPr>
            <p:cNvSpPr txBox="1"/>
            <p:nvPr/>
          </p:nvSpPr>
          <p:spPr>
            <a:xfrm>
              <a:off x="1746810" y="600127"/>
              <a:ext cx="551752" cy="307777"/>
            </a:xfrm>
            <a:prstGeom prst="rect">
              <a:avLst/>
            </a:prstGeom>
            <a:noFill/>
          </p:spPr>
          <p:txBody>
            <a:bodyPr wrap="square">
              <a:spAutoFit/>
            </a:bodyPr>
            <a:lstStyle/>
            <a:p>
              <a:pPr algn="ctr"/>
              <a:r>
                <a:rPr lang="en-US" sz="1400" dirty="0"/>
                <a:t>2020</a:t>
              </a:r>
              <a:endParaRPr lang="en-CA" sz="1400" dirty="0"/>
            </a:p>
          </p:txBody>
        </p:sp>
      </p:grpSp>
      <p:sp>
        <p:nvSpPr>
          <p:cNvPr id="33" name="TextBox 32">
            <a:extLst>
              <a:ext uri="{FF2B5EF4-FFF2-40B4-BE49-F238E27FC236}">
                <a16:creationId xmlns:a16="http://schemas.microsoft.com/office/drawing/2014/main" id="{F649F283-9432-44A9-B317-0F05D0C41A97}"/>
              </a:ext>
            </a:extLst>
          </p:cNvPr>
          <p:cNvSpPr txBox="1"/>
          <p:nvPr/>
        </p:nvSpPr>
        <p:spPr>
          <a:xfrm>
            <a:off x="136071" y="92529"/>
            <a:ext cx="1649184" cy="584775"/>
          </a:xfrm>
          <a:prstGeom prst="rect">
            <a:avLst/>
          </a:prstGeom>
          <a:noFill/>
        </p:spPr>
        <p:txBody>
          <a:bodyPr wrap="square" rtlCol="0">
            <a:spAutoFit/>
          </a:bodyPr>
          <a:lstStyle/>
          <a:p>
            <a:pPr algn="ctr"/>
            <a:r>
              <a:rPr lang="en-US" sz="1600" b="1" dirty="0"/>
              <a:t>% of neural IR papers @ SIGIR</a:t>
            </a:r>
            <a:endParaRPr lang="en-CA" sz="1600" b="1" dirty="0"/>
          </a:p>
        </p:txBody>
      </p:sp>
      <p:sp>
        <p:nvSpPr>
          <p:cNvPr id="35" name="TextBox 34">
            <a:extLst>
              <a:ext uri="{FF2B5EF4-FFF2-40B4-BE49-F238E27FC236}">
                <a16:creationId xmlns:a16="http://schemas.microsoft.com/office/drawing/2014/main" id="{8501D3BE-1DFC-42F4-995D-8577B18B9F8A}"/>
              </a:ext>
            </a:extLst>
          </p:cNvPr>
          <p:cNvSpPr txBox="1"/>
          <p:nvPr/>
        </p:nvSpPr>
        <p:spPr>
          <a:xfrm>
            <a:off x="136071" y="1342279"/>
            <a:ext cx="1649184" cy="461665"/>
          </a:xfrm>
          <a:prstGeom prst="rect">
            <a:avLst/>
          </a:prstGeom>
          <a:noFill/>
        </p:spPr>
        <p:txBody>
          <a:bodyPr wrap="square" rtlCol="0">
            <a:spAutoFit/>
          </a:bodyPr>
          <a:lstStyle/>
          <a:p>
            <a:pPr algn="ctr"/>
            <a:r>
              <a:rPr lang="en-US" sz="2400" b="1" dirty="0"/>
              <a:t>8%</a:t>
            </a:r>
            <a:endParaRPr lang="en-CA" sz="2400" b="1" dirty="0"/>
          </a:p>
        </p:txBody>
      </p:sp>
      <p:grpSp>
        <p:nvGrpSpPr>
          <p:cNvPr id="26" name="Group 25">
            <a:extLst>
              <a:ext uri="{FF2B5EF4-FFF2-40B4-BE49-F238E27FC236}">
                <a16:creationId xmlns:a16="http://schemas.microsoft.com/office/drawing/2014/main" id="{9F14CFAB-5DE2-444D-AAC9-E69D0EA43110}"/>
              </a:ext>
            </a:extLst>
          </p:cNvPr>
          <p:cNvGrpSpPr/>
          <p:nvPr/>
        </p:nvGrpSpPr>
        <p:grpSpPr>
          <a:xfrm>
            <a:off x="3403866" y="92529"/>
            <a:ext cx="4399647" cy="3525541"/>
            <a:chOff x="1804863" y="433667"/>
            <a:chExt cx="4399647" cy="3525541"/>
          </a:xfrm>
        </p:grpSpPr>
        <p:sp>
          <p:nvSpPr>
            <p:cNvPr id="27" name="Speech Bubble: Rectangle 26">
              <a:extLst>
                <a:ext uri="{FF2B5EF4-FFF2-40B4-BE49-F238E27FC236}">
                  <a16:creationId xmlns:a16="http://schemas.microsoft.com/office/drawing/2014/main" id="{986E7F49-D4D2-46E9-8BA0-71007F0D101E}"/>
                </a:ext>
              </a:extLst>
            </p:cNvPr>
            <p:cNvSpPr/>
            <p:nvPr/>
          </p:nvSpPr>
          <p:spPr>
            <a:xfrm>
              <a:off x="1804863" y="433667"/>
              <a:ext cx="4399647" cy="3525541"/>
            </a:xfrm>
            <a:prstGeom prst="wedgeRectCallout">
              <a:avLst>
                <a:gd name="adj1" fmla="val -70888"/>
                <a:gd name="adj2" fmla="val -8113"/>
              </a:avLst>
            </a:prstGeom>
            <a:solidFill>
              <a:schemeClr val="bg1"/>
            </a:solidFill>
            <a:ln w="19050">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8" name="Picture 27" descr="A group of people in a room&#10;&#10;Description automatically generated">
              <a:extLst>
                <a:ext uri="{FF2B5EF4-FFF2-40B4-BE49-F238E27FC236}">
                  <a16:creationId xmlns:a16="http://schemas.microsoft.com/office/drawing/2014/main" id="{5AFFE817-E479-407F-8D20-648C65FB59B5}"/>
                </a:ext>
              </a:extLst>
            </p:cNvPr>
            <p:cNvPicPr>
              <a:picLocks noChangeAspect="1"/>
            </p:cNvPicPr>
            <p:nvPr/>
          </p:nvPicPr>
          <p:blipFill rotWithShape="1">
            <a:blip r:embed="rId2">
              <a:extLst>
                <a:ext uri="{28A0092B-C50C-407E-A947-70E740481C1C}">
                  <a14:useLocalDpi xmlns:a14="http://schemas.microsoft.com/office/drawing/2010/main" val="0"/>
                </a:ext>
              </a:extLst>
            </a:blip>
            <a:srcRect t="18403" b="12884"/>
            <a:stretch/>
          </p:blipFill>
          <p:spPr>
            <a:xfrm>
              <a:off x="2630254" y="2196437"/>
              <a:ext cx="2748859" cy="1559587"/>
            </a:xfrm>
            <a:prstGeom prst="rect">
              <a:avLst/>
            </a:prstGeom>
            <a:effectLst>
              <a:softEdge rad="63500"/>
            </a:effectLst>
          </p:spPr>
        </p:pic>
        <p:pic>
          <p:nvPicPr>
            <p:cNvPr id="29" name="Picture 28">
              <a:extLst>
                <a:ext uri="{FF2B5EF4-FFF2-40B4-BE49-F238E27FC236}">
                  <a16:creationId xmlns:a16="http://schemas.microsoft.com/office/drawing/2014/main" id="{65581C0E-9B5B-43EC-A7D9-9C027930DAFE}"/>
                </a:ext>
              </a:extLst>
            </p:cNvPr>
            <p:cNvPicPr>
              <a:picLocks noChangeAspect="1"/>
            </p:cNvPicPr>
            <p:nvPr/>
          </p:nvPicPr>
          <p:blipFill>
            <a:blip r:embed="rId3"/>
            <a:stretch>
              <a:fillRect/>
            </a:stretch>
          </p:blipFill>
          <p:spPr>
            <a:xfrm>
              <a:off x="2228910" y="497418"/>
              <a:ext cx="3551549" cy="1559581"/>
            </a:xfrm>
            <a:prstGeom prst="rect">
              <a:avLst/>
            </a:prstGeom>
          </p:spPr>
        </p:pic>
      </p:grpSp>
      <p:sp>
        <p:nvSpPr>
          <p:cNvPr id="24" name="Title 5">
            <a:extLst>
              <a:ext uri="{FF2B5EF4-FFF2-40B4-BE49-F238E27FC236}">
                <a16:creationId xmlns:a16="http://schemas.microsoft.com/office/drawing/2014/main" id="{C2AED1BA-93FB-4E8C-B254-4402A41F759D}"/>
              </a:ext>
            </a:extLst>
          </p:cNvPr>
          <p:cNvSpPr>
            <a:spLocks noGrp="1"/>
          </p:cNvSpPr>
          <p:nvPr>
            <p:ph type="title"/>
          </p:nvPr>
        </p:nvSpPr>
        <p:spPr>
          <a:xfrm>
            <a:off x="7367861" y="4174671"/>
            <a:ext cx="4045381" cy="2245836"/>
          </a:xfrm>
        </p:spPr>
        <p:txBody>
          <a:bodyPr>
            <a:normAutofit/>
          </a:bodyPr>
          <a:lstStyle/>
          <a:p>
            <a:r>
              <a:rPr lang="en-US" dirty="0"/>
              <a:t>Deep learning is “in the air”</a:t>
            </a:r>
            <a:endParaRPr lang="en-CA" dirty="0"/>
          </a:p>
        </p:txBody>
      </p:sp>
    </p:spTree>
    <p:extLst>
      <p:ext uri="{BB962C8B-B14F-4D97-AF65-F5344CB8AC3E}">
        <p14:creationId xmlns:p14="http://schemas.microsoft.com/office/powerpoint/2010/main" val="22342357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93D5827-24A2-4CA6-A9CB-2F4D74745A5F}"/>
              </a:ext>
            </a:extLst>
          </p:cNvPr>
          <p:cNvCxnSpPr/>
          <p:nvPr/>
        </p:nvCxnSpPr>
        <p:spPr>
          <a:xfrm>
            <a:off x="2170051" y="0"/>
            <a:ext cx="0" cy="6858000"/>
          </a:xfrm>
          <a:prstGeom prst="line">
            <a:avLst/>
          </a:prstGeom>
          <a:ln w="38100">
            <a:solidFill>
              <a:schemeClr val="tx1">
                <a:lumMod val="65000"/>
                <a:lumOff val="3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C6DEDA06-4410-43F2-9D14-9BA32B740821}"/>
              </a:ext>
            </a:extLst>
          </p:cNvPr>
          <p:cNvGrpSpPr/>
          <p:nvPr/>
        </p:nvGrpSpPr>
        <p:grpSpPr>
          <a:xfrm>
            <a:off x="1894175" y="3526008"/>
            <a:ext cx="551752" cy="502671"/>
            <a:chOff x="1746810" y="502681"/>
            <a:chExt cx="551752" cy="502671"/>
          </a:xfrm>
          <a:effectLst>
            <a:outerShdw blurRad="50800" dist="38100" dir="2700000" algn="tl" rotWithShape="0">
              <a:prstClr val="black">
                <a:alpha val="40000"/>
              </a:prstClr>
            </a:outerShdw>
          </a:effectLst>
        </p:grpSpPr>
        <p:sp>
          <p:nvSpPr>
            <p:cNvPr id="4" name="Oval 3">
              <a:extLst>
                <a:ext uri="{FF2B5EF4-FFF2-40B4-BE49-F238E27FC236}">
                  <a16:creationId xmlns:a16="http://schemas.microsoft.com/office/drawing/2014/main" id="{149C5EC9-87B9-406E-AC91-DB9FDF2F6F3F}"/>
                </a:ext>
              </a:extLst>
            </p:cNvPr>
            <p:cNvSpPr/>
            <p:nvPr/>
          </p:nvSpPr>
          <p:spPr>
            <a:xfrm>
              <a:off x="1771351" y="502681"/>
              <a:ext cx="502671" cy="502671"/>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700" dirty="0"/>
            </a:p>
          </p:txBody>
        </p:sp>
        <p:sp>
          <p:nvSpPr>
            <p:cNvPr id="8" name="TextBox 7">
              <a:extLst>
                <a:ext uri="{FF2B5EF4-FFF2-40B4-BE49-F238E27FC236}">
                  <a16:creationId xmlns:a16="http://schemas.microsoft.com/office/drawing/2014/main" id="{A4108470-B689-46C2-95E1-6ACF7A206939}"/>
                </a:ext>
              </a:extLst>
            </p:cNvPr>
            <p:cNvSpPr txBox="1"/>
            <p:nvPr/>
          </p:nvSpPr>
          <p:spPr>
            <a:xfrm>
              <a:off x="1746810" y="600127"/>
              <a:ext cx="551752" cy="307777"/>
            </a:xfrm>
            <a:prstGeom prst="rect">
              <a:avLst/>
            </a:prstGeom>
            <a:noFill/>
          </p:spPr>
          <p:txBody>
            <a:bodyPr wrap="square">
              <a:spAutoFit/>
            </a:bodyPr>
            <a:lstStyle/>
            <a:p>
              <a:pPr algn="ctr"/>
              <a:r>
                <a:rPr lang="en-US" sz="1400" dirty="0"/>
                <a:t>2018</a:t>
              </a:r>
              <a:endParaRPr lang="en-CA" sz="1400" dirty="0"/>
            </a:p>
          </p:txBody>
        </p:sp>
      </p:grpSp>
      <p:grpSp>
        <p:nvGrpSpPr>
          <p:cNvPr id="10" name="Group 9">
            <a:extLst>
              <a:ext uri="{FF2B5EF4-FFF2-40B4-BE49-F238E27FC236}">
                <a16:creationId xmlns:a16="http://schemas.microsoft.com/office/drawing/2014/main" id="{D7A36A29-A489-41C8-AD4D-1A15921635D2}"/>
              </a:ext>
            </a:extLst>
          </p:cNvPr>
          <p:cNvGrpSpPr/>
          <p:nvPr/>
        </p:nvGrpSpPr>
        <p:grpSpPr>
          <a:xfrm>
            <a:off x="1894175" y="1321778"/>
            <a:ext cx="551752" cy="502671"/>
            <a:chOff x="1746810" y="502681"/>
            <a:chExt cx="551752" cy="502671"/>
          </a:xfrm>
          <a:effectLst>
            <a:outerShdw blurRad="50800" dist="38100" dir="2700000" algn="tl" rotWithShape="0">
              <a:prstClr val="black">
                <a:alpha val="40000"/>
              </a:prstClr>
            </a:outerShdw>
          </a:effectLst>
        </p:grpSpPr>
        <p:sp>
          <p:nvSpPr>
            <p:cNvPr id="11" name="Oval 10">
              <a:extLst>
                <a:ext uri="{FF2B5EF4-FFF2-40B4-BE49-F238E27FC236}">
                  <a16:creationId xmlns:a16="http://schemas.microsoft.com/office/drawing/2014/main" id="{EDA37836-F6C0-466E-9134-33E9A51E4A57}"/>
                </a:ext>
              </a:extLst>
            </p:cNvPr>
            <p:cNvSpPr/>
            <p:nvPr/>
          </p:nvSpPr>
          <p:spPr>
            <a:xfrm>
              <a:off x="1771351" y="502681"/>
              <a:ext cx="502671" cy="502671"/>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700" dirty="0"/>
            </a:p>
          </p:txBody>
        </p:sp>
        <p:sp>
          <p:nvSpPr>
            <p:cNvPr id="12" name="TextBox 11">
              <a:extLst>
                <a:ext uri="{FF2B5EF4-FFF2-40B4-BE49-F238E27FC236}">
                  <a16:creationId xmlns:a16="http://schemas.microsoft.com/office/drawing/2014/main" id="{8F6DCFA3-C65A-4BBA-BA4A-78969ECB5DAE}"/>
                </a:ext>
              </a:extLst>
            </p:cNvPr>
            <p:cNvSpPr txBox="1"/>
            <p:nvPr/>
          </p:nvSpPr>
          <p:spPr>
            <a:xfrm>
              <a:off x="1746810" y="600127"/>
              <a:ext cx="551752" cy="307777"/>
            </a:xfrm>
            <a:prstGeom prst="rect">
              <a:avLst/>
            </a:prstGeom>
            <a:noFill/>
          </p:spPr>
          <p:txBody>
            <a:bodyPr wrap="square">
              <a:spAutoFit/>
            </a:bodyPr>
            <a:lstStyle/>
            <a:p>
              <a:pPr algn="ctr"/>
              <a:r>
                <a:rPr lang="en-US" sz="1400" dirty="0"/>
                <a:t>2016</a:t>
              </a:r>
              <a:endParaRPr lang="en-CA" sz="1400" dirty="0"/>
            </a:p>
          </p:txBody>
        </p:sp>
      </p:grpSp>
      <p:grpSp>
        <p:nvGrpSpPr>
          <p:cNvPr id="13" name="Group 12">
            <a:extLst>
              <a:ext uri="{FF2B5EF4-FFF2-40B4-BE49-F238E27FC236}">
                <a16:creationId xmlns:a16="http://schemas.microsoft.com/office/drawing/2014/main" id="{AD6245A2-8AD8-403F-BBA5-957267FE53E3}"/>
              </a:ext>
            </a:extLst>
          </p:cNvPr>
          <p:cNvGrpSpPr/>
          <p:nvPr/>
        </p:nvGrpSpPr>
        <p:grpSpPr>
          <a:xfrm>
            <a:off x="1894175" y="2423892"/>
            <a:ext cx="551752" cy="502671"/>
            <a:chOff x="1746810" y="502681"/>
            <a:chExt cx="551752" cy="502671"/>
          </a:xfrm>
          <a:effectLst>
            <a:outerShdw blurRad="50800" dist="38100" dir="2700000" algn="tl" rotWithShape="0">
              <a:prstClr val="black">
                <a:alpha val="40000"/>
              </a:prstClr>
            </a:outerShdw>
          </a:effectLst>
        </p:grpSpPr>
        <p:sp>
          <p:nvSpPr>
            <p:cNvPr id="14" name="Oval 13">
              <a:extLst>
                <a:ext uri="{FF2B5EF4-FFF2-40B4-BE49-F238E27FC236}">
                  <a16:creationId xmlns:a16="http://schemas.microsoft.com/office/drawing/2014/main" id="{4AFBB81B-ED8A-4CDD-B457-155209AB4A7B}"/>
                </a:ext>
              </a:extLst>
            </p:cNvPr>
            <p:cNvSpPr/>
            <p:nvPr/>
          </p:nvSpPr>
          <p:spPr>
            <a:xfrm>
              <a:off x="1771351" y="502681"/>
              <a:ext cx="502671" cy="502671"/>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700" dirty="0"/>
            </a:p>
          </p:txBody>
        </p:sp>
        <p:sp>
          <p:nvSpPr>
            <p:cNvPr id="15" name="TextBox 14">
              <a:extLst>
                <a:ext uri="{FF2B5EF4-FFF2-40B4-BE49-F238E27FC236}">
                  <a16:creationId xmlns:a16="http://schemas.microsoft.com/office/drawing/2014/main" id="{A7483961-3C39-4515-B399-A774C9DFF44A}"/>
                </a:ext>
              </a:extLst>
            </p:cNvPr>
            <p:cNvSpPr txBox="1"/>
            <p:nvPr/>
          </p:nvSpPr>
          <p:spPr>
            <a:xfrm>
              <a:off x="1746810" y="600127"/>
              <a:ext cx="551752" cy="307777"/>
            </a:xfrm>
            <a:prstGeom prst="rect">
              <a:avLst/>
            </a:prstGeom>
            <a:noFill/>
          </p:spPr>
          <p:txBody>
            <a:bodyPr wrap="square">
              <a:spAutoFit/>
            </a:bodyPr>
            <a:lstStyle/>
            <a:p>
              <a:pPr algn="ctr"/>
              <a:r>
                <a:rPr lang="en-US" sz="1400" dirty="0"/>
                <a:t>2017</a:t>
              </a:r>
              <a:endParaRPr lang="en-CA" sz="1400" dirty="0"/>
            </a:p>
          </p:txBody>
        </p:sp>
      </p:grpSp>
      <p:grpSp>
        <p:nvGrpSpPr>
          <p:cNvPr id="16" name="Group 15">
            <a:extLst>
              <a:ext uri="{FF2B5EF4-FFF2-40B4-BE49-F238E27FC236}">
                <a16:creationId xmlns:a16="http://schemas.microsoft.com/office/drawing/2014/main" id="{AE5EC248-7995-4868-AD51-09669009E4C5}"/>
              </a:ext>
            </a:extLst>
          </p:cNvPr>
          <p:cNvGrpSpPr/>
          <p:nvPr/>
        </p:nvGrpSpPr>
        <p:grpSpPr>
          <a:xfrm>
            <a:off x="1894175" y="4628119"/>
            <a:ext cx="551752" cy="502671"/>
            <a:chOff x="1746810" y="502681"/>
            <a:chExt cx="551752" cy="502671"/>
          </a:xfrm>
          <a:effectLst>
            <a:outerShdw blurRad="50800" dist="38100" dir="2700000" algn="tl" rotWithShape="0">
              <a:prstClr val="black">
                <a:alpha val="40000"/>
              </a:prstClr>
            </a:outerShdw>
          </a:effectLst>
        </p:grpSpPr>
        <p:sp>
          <p:nvSpPr>
            <p:cNvPr id="17" name="Oval 16">
              <a:extLst>
                <a:ext uri="{FF2B5EF4-FFF2-40B4-BE49-F238E27FC236}">
                  <a16:creationId xmlns:a16="http://schemas.microsoft.com/office/drawing/2014/main" id="{B578F4EF-4962-4210-98FA-62F972A75F2B}"/>
                </a:ext>
              </a:extLst>
            </p:cNvPr>
            <p:cNvSpPr/>
            <p:nvPr/>
          </p:nvSpPr>
          <p:spPr>
            <a:xfrm>
              <a:off x="1771351" y="502681"/>
              <a:ext cx="502671" cy="502671"/>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700" dirty="0"/>
            </a:p>
          </p:txBody>
        </p:sp>
        <p:sp>
          <p:nvSpPr>
            <p:cNvPr id="18" name="TextBox 17">
              <a:extLst>
                <a:ext uri="{FF2B5EF4-FFF2-40B4-BE49-F238E27FC236}">
                  <a16:creationId xmlns:a16="http://schemas.microsoft.com/office/drawing/2014/main" id="{64416AF1-280C-4947-85B7-211B578F8202}"/>
                </a:ext>
              </a:extLst>
            </p:cNvPr>
            <p:cNvSpPr txBox="1"/>
            <p:nvPr/>
          </p:nvSpPr>
          <p:spPr>
            <a:xfrm>
              <a:off x="1746810" y="600127"/>
              <a:ext cx="551752" cy="307777"/>
            </a:xfrm>
            <a:prstGeom prst="rect">
              <a:avLst/>
            </a:prstGeom>
            <a:noFill/>
          </p:spPr>
          <p:txBody>
            <a:bodyPr wrap="square">
              <a:spAutoFit/>
            </a:bodyPr>
            <a:lstStyle/>
            <a:p>
              <a:pPr algn="ctr"/>
              <a:r>
                <a:rPr lang="en-US" sz="1400" dirty="0"/>
                <a:t>2019</a:t>
              </a:r>
              <a:endParaRPr lang="en-CA" sz="1400" dirty="0"/>
            </a:p>
          </p:txBody>
        </p:sp>
      </p:grpSp>
      <p:grpSp>
        <p:nvGrpSpPr>
          <p:cNvPr id="19" name="Group 18">
            <a:extLst>
              <a:ext uri="{FF2B5EF4-FFF2-40B4-BE49-F238E27FC236}">
                <a16:creationId xmlns:a16="http://schemas.microsoft.com/office/drawing/2014/main" id="{74DBD6CD-554E-4E66-8D78-85F8C87A6677}"/>
              </a:ext>
            </a:extLst>
          </p:cNvPr>
          <p:cNvGrpSpPr/>
          <p:nvPr/>
        </p:nvGrpSpPr>
        <p:grpSpPr>
          <a:xfrm>
            <a:off x="1894175" y="5827676"/>
            <a:ext cx="551752" cy="502671"/>
            <a:chOff x="1746810" y="502681"/>
            <a:chExt cx="551752" cy="502671"/>
          </a:xfrm>
          <a:effectLst>
            <a:outerShdw blurRad="50800" dist="38100" dir="2700000" algn="tl" rotWithShape="0">
              <a:prstClr val="black">
                <a:alpha val="40000"/>
              </a:prstClr>
            </a:outerShdw>
          </a:effectLst>
        </p:grpSpPr>
        <p:sp>
          <p:nvSpPr>
            <p:cNvPr id="20" name="Oval 19">
              <a:extLst>
                <a:ext uri="{FF2B5EF4-FFF2-40B4-BE49-F238E27FC236}">
                  <a16:creationId xmlns:a16="http://schemas.microsoft.com/office/drawing/2014/main" id="{6ECB938C-87D9-4E19-B63F-6738FB5E8645}"/>
                </a:ext>
              </a:extLst>
            </p:cNvPr>
            <p:cNvSpPr/>
            <p:nvPr/>
          </p:nvSpPr>
          <p:spPr>
            <a:xfrm>
              <a:off x="1771351" y="502681"/>
              <a:ext cx="502671" cy="502671"/>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700" dirty="0"/>
            </a:p>
          </p:txBody>
        </p:sp>
        <p:sp>
          <p:nvSpPr>
            <p:cNvPr id="21" name="TextBox 20">
              <a:extLst>
                <a:ext uri="{FF2B5EF4-FFF2-40B4-BE49-F238E27FC236}">
                  <a16:creationId xmlns:a16="http://schemas.microsoft.com/office/drawing/2014/main" id="{56285863-C517-4E76-B6D1-F7D654ABDBEC}"/>
                </a:ext>
              </a:extLst>
            </p:cNvPr>
            <p:cNvSpPr txBox="1"/>
            <p:nvPr/>
          </p:nvSpPr>
          <p:spPr>
            <a:xfrm>
              <a:off x="1746810" y="600127"/>
              <a:ext cx="551752" cy="307777"/>
            </a:xfrm>
            <a:prstGeom prst="rect">
              <a:avLst/>
            </a:prstGeom>
            <a:noFill/>
          </p:spPr>
          <p:txBody>
            <a:bodyPr wrap="square">
              <a:spAutoFit/>
            </a:bodyPr>
            <a:lstStyle/>
            <a:p>
              <a:pPr algn="ctr"/>
              <a:r>
                <a:rPr lang="en-US" sz="1400" dirty="0"/>
                <a:t>2020</a:t>
              </a:r>
              <a:endParaRPr lang="en-CA" sz="1400" dirty="0"/>
            </a:p>
          </p:txBody>
        </p:sp>
      </p:grpSp>
      <p:sp>
        <p:nvSpPr>
          <p:cNvPr id="33" name="TextBox 32">
            <a:extLst>
              <a:ext uri="{FF2B5EF4-FFF2-40B4-BE49-F238E27FC236}">
                <a16:creationId xmlns:a16="http://schemas.microsoft.com/office/drawing/2014/main" id="{F649F283-9432-44A9-B317-0F05D0C41A97}"/>
              </a:ext>
            </a:extLst>
          </p:cNvPr>
          <p:cNvSpPr txBox="1"/>
          <p:nvPr/>
        </p:nvSpPr>
        <p:spPr>
          <a:xfrm>
            <a:off x="136071" y="92529"/>
            <a:ext cx="1649184" cy="584775"/>
          </a:xfrm>
          <a:prstGeom prst="rect">
            <a:avLst/>
          </a:prstGeom>
          <a:noFill/>
        </p:spPr>
        <p:txBody>
          <a:bodyPr wrap="square" rtlCol="0">
            <a:spAutoFit/>
          </a:bodyPr>
          <a:lstStyle/>
          <a:p>
            <a:pPr algn="ctr"/>
            <a:r>
              <a:rPr lang="en-US" sz="1600" b="1" dirty="0"/>
              <a:t>% of neural IR papers @ SIGIR</a:t>
            </a:r>
            <a:endParaRPr lang="en-CA" sz="1600" b="1" dirty="0"/>
          </a:p>
        </p:txBody>
      </p:sp>
      <p:sp>
        <p:nvSpPr>
          <p:cNvPr id="35" name="TextBox 34">
            <a:extLst>
              <a:ext uri="{FF2B5EF4-FFF2-40B4-BE49-F238E27FC236}">
                <a16:creationId xmlns:a16="http://schemas.microsoft.com/office/drawing/2014/main" id="{8501D3BE-1DFC-42F4-995D-8577B18B9F8A}"/>
              </a:ext>
            </a:extLst>
          </p:cNvPr>
          <p:cNvSpPr txBox="1"/>
          <p:nvPr/>
        </p:nvSpPr>
        <p:spPr>
          <a:xfrm>
            <a:off x="136071" y="1342279"/>
            <a:ext cx="1649184" cy="461665"/>
          </a:xfrm>
          <a:prstGeom prst="rect">
            <a:avLst/>
          </a:prstGeom>
          <a:noFill/>
        </p:spPr>
        <p:txBody>
          <a:bodyPr wrap="square" rtlCol="0">
            <a:spAutoFit/>
          </a:bodyPr>
          <a:lstStyle/>
          <a:p>
            <a:pPr algn="ctr"/>
            <a:r>
              <a:rPr lang="en-US" sz="2400" b="1" dirty="0"/>
              <a:t>8%</a:t>
            </a:r>
            <a:endParaRPr lang="en-CA" sz="2400" b="1" dirty="0"/>
          </a:p>
        </p:txBody>
      </p:sp>
      <p:sp>
        <p:nvSpPr>
          <p:cNvPr id="37" name="TextBox 36">
            <a:extLst>
              <a:ext uri="{FF2B5EF4-FFF2-40B4-BE49-F238E27FC236}">
                <a16:creationId xmlns:a16="http://schemas.microsoft.com/office/drawing/2014/main" id="{3BBB3804-DFF6-4A1B-8B60-8ED0331E2104}"/>
              </a:ext>
            </a:extLst>
          </p:cNvPr>
          <p:cNvSpPr txBox="1"/>
          <p:nvPr/>
        </p:nvSpPr>
        <p:spPr>
          <a:xfrm>
            <a:off x="136071" y="2444393"/>
            <a:ext cx="1649184" cy="461665"/>
          </a:xfrm>
          <a:prstGeom prst="rect">
            <a:avLst/>
          </a:prstGeom>
          <a:noFill/>
        </p:spPr>
        <p:txBody>
          <a:bodyPr wrap="square" rtlCol="0">
            <a:spAutoFit/>
          </a:bodyPr>
          <a:lstStyle/>
          <a:p>
            <a:pPr algn="ctr"/>
            <a:r>
              <a:rPr lang="en-US" sz="2400" b="1" dirty="0"/>
              <a:t>23%</a:t>
            </a:r>
            <a:endParaRPr lang="en-CA" sz="2400" b="1" dirty="0"/>
          </a:p>
        </p:txBody>
      </p:sp>
      <p:sp>
        <p:nvSpPr>
          <p:cNvPr id="26" name="Title 5">
            <a:extLst>
              <a:ext uri="{FF2B5EF4-FFF2-40B4-BE49-F238E27FC236}">
                <a16:creationId xmlns:a16="http://schemas.microsoft.com/office/drawing/2014/main" id="{D137F238-84AC-430E-A76B-A256F567636E}"/>
              </a:ext>
            </a:extLst>
          </p:cNvPr>
          <p:cNvSpPr>
            <a:spLocks noGrp="1"/>
          </p:cNvSpPr>
          <p:nvPr>
            <p:ph type="title"/>
          </p:nvPr>
        </p:nvSpPr>
        <p:spPr>
          <a:xfrm>
            <a:off x="8333014" y="1629357"/>
            <a:ext cx="3711625" cy="3599287"/>
          </a:xfrm>
        </p:spPr>
        <p:txBody>
          <a:bodyPr>
            <a:normAutofit/>
          </a:bodyPr>
          <a:lstStyle/>
          <a:p>
            <a:r>
              <a:rPr lang="en-US" sz="3200" dirty="0"/>
              <a:t>Several new deep learning papers for document ranking</a:t>
            </a:r>
            <a:endParaRPr lang="en-CA" sz="3200" dirty="0"/>
          </a:p>
        </p:txBody>
      </p:sp>
      <p:grpSp>
        <p:nvGrpSpPr>
          <p:cNvPr id="40" name="Group 39">
            <a:extLst>
              <a:ext uri="{FF2B5EF4-FFF2-40B4-BE49-F238E27FC236}">
                <a16:creationId xmlns:a16="http://schemas.microsoft.com/office/drawing/2014/main" id="{2BBE6A59-DFB5-498A-B5E3-94EE1675DA08}"/>
              </a:ext>
            </a:extLst>
          </p:cNvPr>
          <p:cNvGrpSpPr/>
          <p:nvPr/>
        </p:nvGrpSpPr>
        <p:grpSpPr>
          <a:xfrm>
            <a:off x="3403866" y="168729"/>
            <a:ext cx="4399647" cy="6520542"/>
            <a:chOff x="3403866" y="168729"/>
            <a:chExt cx="4399647" cy="6520542"/>
          </a:xfrm>
        </p:grpSpPr>
        <p:sp>
          <p:nvSpPr>
            <p:cNvPr id="23" name="Speech Bubble: Rectangle 22">
              <a:extLst>
                <a:ext uri="{FF2B5EF4-FFF2-40B4-BE49-F238E27FC236}">
                  <a16:creationId xmlns:a16="http://schemas.microsoft.com/office/drawing/2014/main" id="{B873620D-242B-4178-9425-B3CEF8667851}"/>
                </a:ext>
              </a:extLst>
            </p:cNvPr>
            <p:cNvSpPr/>
            <p:nvPr/>
          </p:nvSpPr>
          <p:spPr>
            <a:xfrm>
              <a:off x="3403866" y="168729"/>
              <a:ext cx="4399647" cy="6520542"/>
            </a:xfrm>
            <a:prstGeom prst="wedgeRectCallout">
              <a:avLst>
                <a:gd name="adj1" fmla="val -71012"/>
                <a:gd name="adj2" fmla="val -11535"/>
              </a:avLst>
            </a:prstGeom>
            <a:solidFill>
              <a:schemeClr val="bg1"/>
            </a:solidFill>
            <a:ln w="19050">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Picture 6">
              <a:extLst>
                <a:ext uri="{FF2B5EF4-FFF2-40B4-BE49-F238E27FC236}">
                  <a16:creationId xmlns:a16="http://schemas.microsoft.com/office/drawing/2014/main" id="{1CF2FAB8-E327-4BDA-AAD5-82523CF2C163}"/>
                </a:ext>
              </a:extLst>
            </p:cNvPr>
            <p:cNvPicPr>
              <a:picLocks noChangeAspect="1"/>
            </p:cNvPicPr>
            <p:nvPr/>
          </p:nvPicPr>
          <p:blipFill>
            <a:blip r:embed="rId2"/>
            <a:stretch>
              <a:fillRect/>
            </a:stretch>
          </p:blipFill>
          <p:spPr>
            <a:xfrm>
              <a:off x="3655201" y="2423892"/>
              <a:ext cx="3889987" cy="1979008"/>
            </a:xfrm>
            <a:custGeom>
              <a:avLst/>
              <a:gdLst>
                <a:gd name="connsiteX0" fmla="*/ 0 w 3889987"/>
                <a:gd name="connsiteY0" fmla="*/ 0 h 1979008"/>
                <a:gd name="connsiteX1" fmla="*/ 439013 w 3889987"/>
                <a:gd name="connsiteY1" fmla="*/ 0 h 1979008"/>
                <a:gd name="connsiteX2" fmla="*/ 955825 w 3889987"/>
                <a:gd name="connsiteY2" fmla="*/ 0 h 1979008"/>
                <a:gd name="connsiteX3" fmla="*/ 1550438 w 3889987"/>
                <a:gd name="connsiteY3" fmla="*/ 0 h 1979008"/>
                <a:gd name="connsiteX4" fmla="*/ 1989450 w 3889987"/>
                <a:gd name="connsiteY4" fmla="*/ 0 h 1979008"/>
                <a:gd name="connsiteX5" fmla="*/ 2584063 w 3889987"/>
                <a:gd name="connsiteY5" fmla="*/ 0 h 1979008"/>
                <a:gd name="connsiteX6" fmla="*/ 3178675 w 3889987"/>
                <a:gd name="connsiteY6" fmla="*/ 0 h 1979008"/>
                <a:gd name="connsiteX7" fmla="*/ 3889987 w 3889987"/>
                <a:gd name="connsiteY7" fmla="*/ 0 h 1979008"/>
                <a:gd name="connsiteX8" fmla="*/ 3889987 w 3889987"/>
                <a:gd name="connsiteY8" fmla="*/ 514542 h 1979008"/>
                <a:gd name="connsiteX9" fmla="*/ 3889987 w 3889987"/>
                <a:gd name="connsiteY9" fmla="*/ 949924 h 1979008"/>
                <a:gd name="connsiteX10" fmla="*/ 3889987 w 3889987"/>
                <a:gd name="connsiteY10" fmla="*/ 1385306 h 1979008"/>
                <a:gd name="connsiteX11" fmla="*/ 3889987 w 3889987"/>
                <a:gd name="connsiteY11" fmla="*/ 1979008 h 1979008"/>
                <a:gd name="connsiteX12" fmla="*/ 3373174 w 3889987"/>
                <a:gd name="connsiteY12" fmla="*/ 1979008 h 1979008"/>
                <a:gd name="connsiteX13" fmla="*/ 2739662 w 3889987"/>
                <a:gd name="connsiteY13" fmla="*/ 1979008 h 1979008"/>
                <a:gd name="connsiteX14" fmla="*/ 2106150 w 3889987"/>
                <a:gd name="connsiteY14" fmla="*/ 1979008 h 1979008"/>
                <a:gd name="connsiteX15" fmla="*/ 1628237 w 3889987"/>
                <a:gd name="connsiteY15" fmla="*/ 1979008 h 1979008"/>
                <a:gd name="connsiteX16" fmla="*/ 994725 w 3889987"/>
                <a:gd name="connsiteY16" fmla="*/ 1979008 h 1979008"/>
                <a:gd name="connsiteX17" fmla="*/ 555712 w 3889987"/>
                <a:gd name="connsiteY17" fmla="*/ 1979008 h 1979008"/>
                <a:gd name="connsiteX18" fmla="*/ 0 w 3889987"/>
                <a:gd name="connsiteY18" fmla="*/ 1979008 h 1979008"/>
                <a:gd name="connsiteX19" fmla="*/ 0 w 3889987"/>
                <a:gd name="connsiteY19" fmla="*/ 1504046 h 1979008"/>
                <a:gd name="connsiteX20" fmla="*/ 0 w 3889987"/>
                <a:gd name="connsiteY20" fmla="*/ 989504 h 1979008"/>
                <a:gd name="connsiteX21" fmla="*/ 0 w 3889987"/>
                <a:gd name="connsiteY21" fmla="*/ 534332 h 1979008"/>
                <a:gd name="connsiteX22" fmla="*/ 0 w 3889987"/>
                <a:gd name="connsiteY22" fmla="*/ 0 h 197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89987" h="1979008" fill="none" extrusionOk="0">
                  <a:moveTo>
                    <a:pt x="0" y="0"/>
                  </a:moveTo>
                  <a:cubicBezTo>
                    <a:pt x="172481" y="-2654"/>
                    <a:pt x="231845" y="5192"/>
                    <a:pt x="439013" y="0"/>
                  </a:cubicBezTo>
                  <a:cubicBezTo>
                    <a:pt x="646181" y="-5192"/>
                    <a:pt x="736707" y="1812"/>
                    <a:pt x="955825" y="0"/>
                  </a:cubicBezTo>
                  <a:cubicBezTo>
                    <a:pt x="1174943" y="-1812"/>
                    <a:pt x="1380657" y="33786"/>
                    <a:pt x="1550438" y="0"/>
                  </a:cubicBezTo>
                  <a:cubicBezTo>
                    <a:pt x="1720219" y="-33786"/>
                    <a:pt x="1869921" y="38055"/>
                    <a:pt x="1989450" y="0"/>
                  </a:cubicBezTo>
                  <a:cubicBezTo>
                    <a:pt x="2108979" y="-38055"/>
                    <a:pt x="2361862" y="53825"/>
                    <a:pt x="2584063" y="0"/>
                  </a:cubicBezTo>
                  <a:cubicBezTo>
                    <a:pt x="2806264" y="-53825"/>
                    <a:pt x="2955372" y="69650"/>
                    <a:pt x="3178675" y="0"/>
                  </a:cubicBezTo>
                  <a:cubicBezTo>
                    <a:pt x="3401978" y="-69650"/>
                    <a:pt x="3544995" y="84731"/>
                    <a:pt x="3889987" y="0"/>
                  </a:cubicBezTo>
                  <a:cubicBezTo>
                    <a:pt x="3894407" y="190932"/>
                    <a:pt x="3841259" y="269526"/>
                    <a:pt x="3889987" y="514542"/>
                  </a:cubicBezTo>
                  <a:cubicBezTo>
                    <a:pt x="3938715" y="759558"/>
                    <a:pt x="3869157" y="845787"/>
                    <a:pt x="3889987" y="949924"/>
                  </a:cubicBezTo>
                  <a:cubicBezTo>
                    <a:pt x="3910817" y="1054061"/>
                    <a:pt x="3883037" y="1224793"/>
                    <a:pt x="3889987" y="1385306"/>
                  </a:cubicBezTo>
                  <a:cubicBezTo>
                    <a:pt x="3896937" y="1545819"/>
                    <a:pt x="3842810" y="1771500"/>
                    <a:pt x="3889987" y="1979008"/>
                  </a:cubicBezTo>
                  <a:cubicBezTo>
                    <a:pt x="3637816" y="2012077"/>
                    <a:pt x="3562905" y="1969115"/>
                    <a:pt x="3373174" y="1979008"/>
                  </a:cubicBezTo>
                  <a:cubicBezTo>
                    <a:pt x="3183443" y="1988901"/>
                    <a:pt x="2876279" y="1936023"/>
                    <a:pt x="2739662" y="1979008"/>
                  </a:cubicBezTo>
                  <a:cubicBezTo>
                    <a:pt x="2603045" y="2021993"/>
                    <a:pt x="2417762" y="1968498"/>
                    <a:pt x="2106150" y="1979008"/>
                  </a:cubicBezTo>
                  <a:cubicBezTo>
                    <a:pt x="1794538" y="1989518"/>
                    <a:pt x="1826285" y="1923792"/>
                    <a:pt x="1628237" y="1979008"/>
                  </a:cubicBezTo>
                  <a:cubicBezTo>
                    <a:pt x="1430189" y="2034224"/>
                    <a:pt x="1232143" y="1977790"/>
                    <a:pt x="994725" y="1979008"/>
                  </a:cubicBezTo>
                  <a:cubicBezTo>
                    <a:pt x="757307" y="1980226"/>
                    <a:pt x="753775" y="1947264"/>
                    <a:pt x="555712" y="1979008"/>
                  </a:cubicBezTo>
                  <a:cubicBezTo>
                    <a:pt x="357649" y="2010752"/>
                    <a:pt x="158419" y="1915572"/>
                    <a:pt x="0" y="1979008"/>
                  </a:cubicBezTo>
                  <a:cubicBezTo>
                    <a:pt x="-10984" y="1825628"/>
                    <a:pt x="19233" y="1638507"/>
                    <a:pt x="0" y="1504046"/>
                  </a:cubicBezTo>
                  <a:cubicBezTo>
                    <a:pt x="-19233" y="1369585"/>
                    <a:pt x="49935" y="1245860"/>
                    <a:pt x="0" y="989504"/>
                  </a:cubicBezTo>
                  <a:cubicBezTo>
                    <a:pt x="-49935" y="733148"/>
                    <a:pt x="17131" y="648373"/>
                    <a:pt x="0" y="534332"/>
                  </a:cubicBezTo>
                  <a:cubicBezTo>
                    <a:pt x="-17131" y="420291"/>
                    <a:pt x="40499" y="186529"/>
                    <a:pt x="0" y="0"/>
                  </a:cubicBezTo>
                  <a:close/>
                </a:path>
                <a:path w="3889987" h="1979008" stroke="0" extrusionOk="0">
                  <a:moveTo>
                    <a:pt x="0" y="0"/>
                  </a:moveTo>
                  <a:cubicBezTo>
                    <a:pt x="142977" y="-23091"/>
                    <a:pt x="319837" y="51679"/>
                    <a:pt x="477913" y="0"/>
                  </a:cubicBezTo>
                  <a:cubicBezTo>
                    <a:pt x="635989" y="-51679"/>
                    <a:pt x="855056" y="38060"/>
                    <a:pt x="1111425" y="0"/>
                  </a:cubicBezTo>
                  <a:cubicBezTo>
                    <a:pt x="1367794" y="-38060"/>
                    <a:pt x="1402284" y="16136"/>
                    <a:pt x="1628237" y="0"/>
                  </a:cubicBezTo>
                  <a:cubicBezTo>
                    <a:pt x="1854190" y="-16136"/>
                    <a:pt x="1872388" y="19122"/>
                    <a:pt x="2106150" y="0"/>
                  </a:cubicBezTo>
                  <a:cubicBezTo>
                    <a:pt x="2339912" y="-19122"/>
                    <a:pt x="2552423" y="71572"/>
                    <a:pt x="2739662" y="0"/>
                  </a:cubicBezTo>
                  <a:cubicBezTo>
                    <a:pt x="2926901" y="-71572"/>
                    <a:pt x="3078462" y="56348"/>
                    <a:pt x="3217575" y="0"/>
                  </a:cubicBezTo>
                  <a:cubicBezTo>
                    <a:pt x="3356688" y="-56348"/>
                    <a:pt x="3711721" y="40542"/>
                    <a:pt x="3889987" y="0"/>
                  </a:cubicBezTo>
                  <a:cubicBezTo>
                    <a:pt x="3913269" y="168488"/>
                    <a:pt x="3848443" y="272322"/>
                    <a:pt x="3889987" y="435382"/>
                  </a:cubicBezTo>
                  <a:cubicBezTo>
                    <a:pt x="3931531" y="598442"/>
                    <a:pt x="3884818" y="776297"/>
                    <a:pt x="3889987" y="910344"/>
                  </a:cubicBezTo>
                  <a:cubicBezTo>
                    <a:pt x="3895156" y="1044391"/>
                    <a:pt x="3867646" y="1222004"/>
                    <a:pt x="3889987" y="1385306"/>
                  </a:cubicBezTo>
                  <a:cubicBezTo>
                    <a:pt x="3912328" y="1548608"/>
                    <a:pt x="3846317" y="1805798"/>
                    <a:pt x="3889987" y="1979008"/>
                  </a:cubicBezTo>
                  <a:cubicBezTo>
                    <a:pt x="3736818" y="2023905"/>
                    <a:pt x="3523847" y="1921869"/>
                    <a:pt x="3373174" y="1979008"/>
                  </a:cubicBezTo>
                  <a:cubicBezTo>
                    <a:pt x="3222501" y="2036147"/>
                    <a:pt x="2948170" y="1958601"/>
                    <a:pt x="2817462" y="1979008"/>
                  </a:cubicBezTo>
                  <a:cubicBezTo>
                    <a:pt x="2686754" y="1999415"/>
                    <a:pt x="2500265" y="1973196"/>
                    <a:pt x="2378449" y="1979008"/>
                  </a:cubicBezTo>
                  <a:cubicBezTo>
                    <a:pt x="2256633" y="1984820"/>
                    <a:pt x="1897701" y="1975882"/>
                    <a:pt x="1744937" y="1979008"/>
                  </a:cubicBezTo>
                  <a:cubicBezTo>
                    <a:pt x="1592173" y="1982134"/>
                    <a:pt x="1513003" y="1926952"/>
                    <a:pt x="1305924" y="1979008"/>
                  </a:cubicBezTo>
                  <a:cubicBezTo>
                    <a:pt x="1098845" y="2031064"/>
                    <a:pt x="902008" y="1948003"/>
                    <a:pt x="750212" y="1979008"/>
                  </a:cubicBezTo>
                  <a:cubicBezTo>
                    <a:pt x="598416" y="2010013"/>
                    <a:pt x="188514" y="1936835"/>
                    <a:pt x="0" y="1979008"/>
                  </a:cubicBezTo>
                  <a:cubicBezTo>
                    <a:pt x="-38543" y="1797111"/>
                    <a:pt x="26306" y="1622508"/>
                    <a:pt x="0" y="1484256"/>
                  </a:cubicBezTo>
                  <a:cubicBezTo>
                    <a:pt x="-26306" y="1346004"/>
                    <a:pt x="18512" y="1116050"/>
                    <a:pt x="0" y="1009294"/>
                  </a:cubicBezTo>
                  <a:cubicBezTo>
                    <a:pt x="-18512" y="902538"/>
                    <a:pt x="130" y="741289"/>
                    <a:pt x="0" y="474962"/>
                  </a:cubicBezTo>
                  <a:cubicBezTo>
                    <a:pt x="-130" y="208635"/>
                    <a:pt x="34875" y="214425"/>
                    <a:pt x="0" y="0"/>
                  </a:cubicBezTo>
                  <a:close/>
                </a:path>
              </a:pathLst>
            </a:custGeom>
            <a:ln>
              <a:solidFill>
                <a:schemeClr val="tx1"/>
              </a:solidFill>
              <a:extLst>
                <a:ext uri="{C807C97D-BFC1-408E-A445-0C87EB9F89A2}">
                  <ask:lineSketchStyleProps xmlns:ask="http://schemas.microsoft.com/office/drawing/2018/sketchyshapes" sd="230537175">
                    <a:prstGeom prst="rect">
                      <a:avLst/>
                    </a:prstGeom>
                    <ask:type>
                      <ask:lineSketchScribble/>
                    </ask:type>
                  </ask:lineSketchStyleProps>
                </a:ext>
              </a:extLst>
            </a:ln>
            <a:effectLst>
              <a:outerShdw blurRad="50800" dist="38100" dir="2700000" algn="tl" rotWithShape="0">
                <a:prstClr val="black">
                  <a:alpha val="40000"/>
                </a:prstClr>
              </a:outerShdw>
            </a:effectLst>
          </p:spPr>
        </p:pic>
        <p:pic>
          <p:nvPicPr>
            <p:cNvPr id="28" name="Picture 27">
              <a:extLst>
                <a:ext uri="{FF2B5EF4-FFF2-40B4-BE49-F238E27FC236}">
                  <a16:creationId xmlns:a16="http://schemas.microsoft.com/office/drawing/2014/main" id="{F18BC676-3769-4BEA-A5E6-00524596F923}"/>
                </a:ext>
              </a:extLst>
            </p:cNvPr>
            <p:cNvPicPr>
              <a:picLocks noChangeAspect="1"/>
            </p:cNvPicPr>
            <p:nvPr/>
          </p:nvPicPr>
          <p:blipFill rotWithShape="1">
            <a:blip r:embed="rId3"/>
            <a:srcRect b="25740"/>
            <a:stretch/>
          </p:blipFill>
          <p:spPr>
            <a:xfrm>
              <a:off x="3705079" y="228593"/>
              <a:ext cx="3797220" cy="1951840"/>
            </a:xfrm>
            <a:custGeom>
              <a:avLst/>
              <a:gdLst>
                <a:gd name="connsiteX0" fmla="*/ 0 w 3797220"/>
                <a:gd name="connsiteY0" fmla="*/ 0 h 1951840"/>
                <a:gd name="connsiteX1" fmla="*/ 542460 w 3797220"/>
                <a:gd name="connsiteY1" fmla="*/ 0 h 1951840"/>
                <a:gd name="connsiteX2" fmla="*/ 971003 w 3797220"/>
                <a:gd name="connsiteY2" fmla="*/ 0 h 1951840"/>
                <a:gd name="connsiteX3" fmla="*/ 1513463 w 3797220"/>
                <a:gd name="connsiteY3" fmla="*/ 0 h 1951840"/>
                <a:gd name="connsiteX4" fmla="*/ 1942007 w 3797220"/>
                <a:gd name="connsiteY4" fmla="*/ 0 h 1951840"/>
                <a:gd name="connsiteX5" fmla="*/ 2484467 w 3797220"/>
                <a:gd name="connsiteY5" fmla="*/ 0 h 1951840"/>
                <a:gd name="connsiteX6" fmla="*/ 2950982 w 3797220"/>
                <a:gd name="connsiteY6" fmla="*/ 0 h 1951840"/>
                <a:gd name="connsiteX7" fmla="*/ 3797220 w 3797220"/>
                <a:gd name="connsiteY7" fmla="*/ 0 h 1951840"/>
                <a:gd name="connsiteX8" fmla="*/ 3797220 w 3797220"/>
                <a:gd name="connsiteY8" fmla="*/ 468442 h 1951840"/>
                <a:gd name="connsiteX9" fmla="*/ 3797220 w 3797220"/>
                <a:gd name="connsiteY9" fmla="*/ 917365 h 1951840"/>
                <a:gd name="connsiteX10" fmla="*/ 3797220 w 3797220"/>
                <a:gd name="connsiteY10" fmla="*/ 1346770 h 1951840"/>
                <a:gd name="connsiteX11" fmla="*/ 3797220 w 3797220"/>
                <a:gd name="connsiteY11" fmla="*/ 1951840 h 1951840"/>
                <a:gd name="connsiteX12" fmla="*/ 3254760 w 3797220"/>
                <a:gd name="connsiteY12" fmla="*/ 1951840 h 1951840"/>
                <a:gd name="connsiteX13" fmla="*/ 2826217 w 3797220"/>
                <a:gd name="connsiteY13" fmla="*/ 1951840 h 1951840"/>
                <a:gd name="connsiteX14" fmla="*/ 2321729 w 3797220"/>
                <a:gd name="connsiteY14" fmla="*/ 1951840 h 1951840"/>
                <a:gd name="connsiteX15" fmla="*/ 1779269 w 3797220"/>
                <a:gd name="connsiteY15" fmla="*/ 1951840 h 1951840"/>
                <a:gd name="connsiteX16" fmla="*/ 1350725 w 3797220"/>
                <a:gd name="connsiteY16" fmla="*/ 1951840 h 1951840"/>
                <a:gd name="connsiteX17" fmla="*/ 808265 w 3797220"/>
                <a:gd name="connsiteY17" fmla="*/ 1951840 h 1951840"/>
                <a:gd name="connsiteX18" fmla="*/ 0 w 3797220"/>
                <a:gd name="connsiteY18" fmla="*/ 1951840 h 1951840"/>
                <a:gd name="connsiteX19" fmla="*/ 0 w 3797220"/>
                <a:gd name="connsiteY19" fmla="*/ 1463880 h 1951840"/>
                <a:gd name="connsiteX20" fmla="*/ 0 w 3797220"/>
                <a:gd name="connsiteY20" fmla="*/ 1014957 h 1951840"/>
                <a:gd name="connsiteX21" fmla="*/ 0 w 3797220"/>
                <a:gd name="connsiteY21" fmla="*/ 487960 h 1951840"/>
                <a:gd name="connsiteX22" fmla="*/ 0 w 3797220"/>
                <a:gd name="connsiteY22" fmla="*/ 0 h 195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97220" h="1951840" fill="none" extrusionOk="0">
                  <a:moveTo>
                    <a:pt x="0" y="0"/>
                  </a:moveTo>
                  <a:cubicBezTo>
                    <a:pt x="261461" y="-54398"/>
                    <a:pt x="343281" y="29299"/>
                    <a:pt x="542460" y="0"/>
                  </a:cubicBezTo>
                  <a:cubicBezTo>
                    <a:pt x="741639" y="-29299"/>
                    <a:pt x="827821" y="23030"/>
                    <a:pt x="971003" y="0"/>
                  </a:cubicBezTo>
                  <a:cubicBezTo>
                    <a:pt x="1114185" y="-23030"/>
                    <a:pt x="1262053" y="64867"/>
                    <a:pt x="1513463" y="0"/>
                  </a:cubicBezTo>
                  <a:cubicBezTo>
                    <a:pt x="1764873" y="-64867"/>
                    <a:pt x="1838875" y="30538"/>
                    <a:pt x="1942007" y="0"/>
                  </a:cubicBezTo>
                  <a:cubicBezTo>
                    <a:pt x="2045139" y="-30538"/>
                    <a:pt x="2356397" y="29606"/>
                    <a:pt x="2484467" y="0"/>
                  </a:cubicBezTo>
                  <a:cubicBezTo>
                    <a:pt x="2612537" y="-29606"/>
                    <a:pt x="2841263" y="28217"/>
                    <a:pt x="2950982" y="0"/>
                  </a:cubicBezTo>
                  <a:cubicBezTo>
                    <a:pt x="3060701" y="-28217"/>
                    <a:pt x="3483517" y="37571"/>
                    <a:pt x="3797220" y="0"/>
                  </a:cubicBezTo>
                  <a:cubicBezTo>
                    <a:pt x="3806176" y="190679"/>
                    <a:pt x="3786618" y="264677"/>
                    <a:pt x="3797220" y="468442"/>
                  </a:cubicBezTo>
                  <a:cubicBezTo>
                    <a:pt x="3807822" y="672207"/>
                    <a:pt x="3768314" y="820506"/>
                    <a:pt x="3797220" y="917365"/>
                  </a:cubicBezTo>
                  <a:cubicBezTo>
                    <a:pt x="3826126" y="1014224"/>
                    <a:pt x="3746683" y="1231268"/>
                    <a:pt x="3797220" y="1346770"/>
                  </a:cubicBezTo>
                  <a:cubicBezTo>
                    <a:pt x="3847757" y="1462272"/>
                    <a:pt x="3795227" y="1779414"/>
                    <a:pt x="3797220" y="1951840"/>
                  </a:cubicBezTo>
                  <a:cubicBezTo>
                    <a:pt x="3636907" y="1989553"/>
                    <a:pt x="3416406" y="1930092"/>
                    <a:pt x="3254760" y="1951840"/>
                  </a:cubicBezTo>
                  <a:cubicBezTo>
                    <a:pt x="3093114" y="1973588"/>
                    <a:pt x="3019273" y="1942029"/>
                    <a:pt x="2826217" y="1951840"/>
                  </a:cubicBezTo>
                  <a:cubicBezTo>
                    <a:pt x="2633161" y="1961651"/>
                    <a:pt x="2446567" y="1924429"/>
                    <a:pt x="2321729" y="1951840"/>
                  </a:cubicBezTo>
                  <a:cubicBezTo>
                    <a:pt x="2196891" y="1979251"/>
                    <a:pt x="2021544" y="1889884"/>
                    <a:pt x="1779269" y="1951840"/>
                  </a:cubicBezTo>
                  <a:cubicBezTo>
                    <a:pt x="1536994" y="2013796"/>
                    <a:pt x="1527775" y="1925004"/>
                    <a:pt x="1350725" y="1951840"/>
                  </a:cubicBezTo>
                  <a:cubicBezTo>
                    <a:pt x="1173675" y="1978676"/>
                    <a:pt x="999753" y="1898621"/>
                    <a:pt x="808265" y="1951840"/>
                  </a:cubicBezTo>
                  <a:cubicBezTo>
                    <a:pt x="616777" y="2005059"/>
                    <a:pt x="252408" y="1929119"/>
                    <a:pt x="0" y="1951840"/>
                  </a:cubicBezTo>
                  <a:cubicBezTo>
                    <a:pt x="-35221" y="1804957"/>
                    <a:pt x="25491" y="1687448"/>
                    <a:pt x="0" y="1463880"/>
                  </a:cubicBezTo>
                  <a:cubicBezTo>
                    <a:pt x="-25491" y="1240312"/>
                    <a:pt x="15237" y="1212739"/>
                    <a:pt x="0" y="1014957"/>
                  </a:cubicBezTo>
                  <a:cubicBezTo>
                    <a:pt x="-15237" y="817175"/>
                    <a:pt x="51312" y="650379"/>
                    <a:pt x="0" y="487960"/>
                  </a:cubicBezTo>
                  <a:cubicBezTo>
                    <a:pt x="-51312" y="325541"/>
                    <a:pt x="42274" y="192755"/>
                    <a:pt x="0" y="0"/>
                  </a:cubicBezTo>
                  <a:close/>
                </a:path>
                <a:path w="3797220" h="1951840" stroke="0" extrusionOk="0">
                  <a:moveTo>
                    <a:pt x="0" y="0"/>
                  </a:moveTo>
                  <a:cubicBezTo>
                    <a:pt x="147777" y="-4947"/>
                    <a:pt x="295787" y="34340"/>
                    <a:pt x="504488" y="0"/>
                  </a:cubicBezTo>
                  <a:cubicBezTo>
                    <a:pt x="713189" y="-34340"/>
                    <a:pt x="805947" y="51279"/>
                    <a:pt x="933031" y="0"/>
                  </a:cubicBezTo>
                  <a:cubicBezTo>
                    <a:pt x="1060115" y="-51279"/>
                    <a:pt x="1232020" y="42107"/>
                    <a:pt x="1437519" y="0"/>
                  </a:cubicBezTo>
                  <a:cubicBezTo>
                    <a:pt x="1643018" y="-42107"/>
                    <a:pt x="1761385" y="18798"/>
                    <a:pt x="1866062" y="0"/>
                  </a:cubicBezTo>
                  <a:cubicBezTo>
                    <a:pt x="1970739" y="-18798"/>
                    <a:pt x="2267415" y="54113"/>
                    <a:pt x="2370550" y="0"/>
                  </a:cubicBezTo>
                  <a:cubicBezTo>
                    <a:pt x="2473685" y="-54113"/>
                    <a:pt x="2819614" y="22792"/>
                    <a:pt x="2988955" y="0"/>
                  </a:cubicBezTo>
                  <a:cubicBezTo>
                    <a:pt x="3158296" y="-22792"/>
                    <a:pt x="3524685" y="43545"/>
                    <a:pt x="3797220" y="0"/>
                  </a:cubicBezTo>
                  <a:cubicBezTo>
                    <a:pt x="3811340" y="115516"/>
                    <a:pt x="3741434" y="327002"/>
                    <a:pt x="3797220" y="468442"/>
                  </a:cubicBezTo>
                  <a:cubicBezTo>
                    <a:pt x="3853006" y="609882"/>
                    <a:pt x="3746571" y="798821"/>
                    <a:pt x="3797220" y="897846"/>
                  </a:cubicBezTo>
                  <a:cubicBezTo>
                    <a:pt x="3847869" y="996871"/>
                    <a:pt x="3758699" y="1212370"/>
                    <a:pt x="3797220" y="1385806"/>
                  </a:cubicBezTo>
                  <a:cubicBezTo>
                    <a:pt x="3835741" y="1559242"/>
                    <a:pt x="3729348" y="1732076"/>
                    <a:pt x="3797220" y="1951840"/>
                  </a:cubicBezTo>
                  <a:cubicBezTo>
                    <a:pt x="3594192" y="1969938"/>
                    <a:pt x="3480196" y="1938615"/>
                    <a:pt x="3368677" y="1951840"/>
                  </a:cubicBezTo>
                  <a:cubicBezTo>
                    <a:pt x="3257158" y="1965065"/>
                    <a:pt x="3055572" y="1934016"/>
                    <a:pt x="2826217" y="1951840"/>
                  </a:cubicBezTo>
                  <a:cubicBezTo>
                    <a:pt x="2596862" y="1969664"/>
                    <a:pt x="2434450" y="1888068"/>
                    <a:pt x="2283757" y="1951840"/>
                  </a:cubicBezTo>
                  <a:cubicBezTo>
                    <a:pt x="2133064" y="2015612"/>
                    <a:pt x="1990509" y="1931574"/>
                    <a:pt x="1855213" y="1951840"/>
                  </a:cubicBezTo>
                  <a:cubicBezTo>
                    <a:pt x="1719917" y="1972106"/>
                    <a:pt x="1611897" y="1921455"/>
                    <a:pt x="1426670" y="1951840"/>
                  </a:cubicBezTo>
                  <a:cubicBezTo>
                    <a:pt x="1241443" y="1982225"/>
                    <a:pt x="1032034" y="1939247"/>
                    <a:pt x="922182" y="1951840"/>
                  </a:cubicBezTo>
                  <a:cubicBezTo>
                    <a:pt x="812330" y="1964433"/>
                    <a:pt x="255901" y="1857067"/>
                    <a:pt x="0" y="1951840"/>
                  </a:cubicBezTo>
                  <a:cubicBezTo>
                    <a:pt x="-12931" y="1818313"/>
                    <a:pt x="35461" y="1724334"/>
                    <a:pt x="0" y="1522435"/>
                  </a:cubicBezTo>
                  <a:cubicBezTo>
                    <a:pt x="-35461" y="1320537"/>
                    <a:pt x="19171" y="1216693"/>
                    <a:pt x="0" y="1053994"/>
                  </a:cubicBezTo>
                  <a:cubicBezTo>
                    <a:pt x="-19171" y="891295"/>
                    <a:pt x="39545" y="767391"/>
                    <a:pt x="0" y="624589"/>
                  </a:cubicBezTo>
                  <a:cubicBezTo>
                    <a:pt x="-39545" y="481787"/>
                    <a:pt x="58225" y="184036"/>
                    <a:pt x="0" y="0"/>
                  </a:cubicBezTo>
                  <a:close/>
                </a:path>
              </a:pathLst>
            </a:custGeom>
            <a:ln>
              <a:solidFill>
                <a:schemeClr val="tx1"/>
              </a:solidFill>
              <a:extLst>
                <a:ext uri="{C807C97D-BFC1-408E-A445-0C87EB9F89A2}">
                  <ask:lineSketchStyleProps xmlns:ask="http://schemas.microsoft.com/office/drawing/2018/sketchyshapes" sd="2688403969">
                    <a:prstGeom prst="rect">
                      <a:avLst/>
                    </a:prstGeom>
                    <ask:type>
                      <ask:lineSketchScribble/>
                    </ask:type>
                  </ask:lineSketchStyleProps>
                </a:ext>
              </a:extLst>
            </a:ln>
            <a:effectLst>
              <a:outerShdw blurRad="50800" dist="38100" dir="2700000" algn="tl" rotWithShape="0">
                <a:prstClr val="black">
                  <a:alpha val="40000"/>
                </a:prstClr>
              </a:outerShdw>
            </a:effectLst>
          </p:spPr>
        </p:pic>
        <p:pic>
          <p:nvPicPr>
            <p:cNvPr id="30" name="Picture 29">
              <a:extLst>
                <a:ext uri="{FF2B5EF4-FFF2-40B4-BE49-F238E27FC236}">
                  <a16:creationId xmlns:a16="http://schemas.microsoft.com/office/drawing/2014/main" id="{68197202-08DB-4D96-9E0C-C66924EFE112}"/>
                </a:ext>
              </a:extLst>
            </p:cNvPr>
            <p:cNvPicPr>
              <a:picLocks noChangeAspect="1"/>
            </p:cNvPicPr>
            <p:nvPr/>
          </p:nvPicPr>
          <p:blipFill rotWithShape="1">
            <a:blip r:embed="rId4"/>
            <a:srcRect b="16493"/>
            <a:stretch/>
          </p:blipFill>
          <p:spPr>
            <a:xfrm>
              <a:off x="3641286" y="4646359"/>
              <a:ext cx="3917816" cy="1846285"/>
            </a:xfrm>
            <a:custGeom>
              <a:avLst/>
              <a:gdLst>
                <a:gd name="connsiteX0" fmla="*/ 0 w 3917816"/>
                <a:gd name="connsiteY0" fmla="*/ 0 h 1846285"/>
                <a:gd name="connsiteX1" fmla="*/ 598866 w 3917816"/>
                <a:gd name="connsiteY1" fmla="*/ 0 h 1846285"/>
                <a:gd name="connsiteX2" fmla="*/ 1158554 w 3917816"/>
                <a:gd name="connsiteY2" fmla="*/ 0 h 1846285"/>
                <a:gd name="connsiteX3" fmla="*/ 1757420 w 3917816"/>
                <a:gd name="connsiteY3" fmla="*/ 0 h 1846285"/>
                <a:gd name="connsiteX4" fmla="*/ 2317108 w 3917816"/>
                <a:gd name="connsiteY4" fmla="*/ 0 h 1846285"/>
                <a:gd name="connsiteX5" fmla="*/ 2759262 w 3917816"/>
                <a:gd name="connsiteY5" fmla="*/ 0 h 1846285"/>
                <a:gd name="connsiteX6" fmla="*/ 3279772 w 3917816"/>
                <a:gd name="connsiteY6" fmla="*/ 0 h 1846285"/>
                <a:gd name="connsiteX7" fmla="*/ 3917816 w 3917816"/>
                <a:gd name="connsiteY7" fmla="*/ 0 h 1846285"/>
                <a:gd name="connsiteX8" fmla="*/ 3917816 w 3917816"/>
                <a:gd name="connsiteY8" fmla="*/ 424646 h 1846285"/>
                <a:gd name="connsiteX9" fmla="*/ 3917816 w 3917816"/>
                <a:gd name="connsiteY9" fmla="*/ 923143 h 1846285"/>
                <a:gd name="connsiteX10" fmla="*/ 3917816 w 3917816"/>
                <a:gd name="connsiteY10" fmla="*/ 1329325 h 1846285"/>
                <a:gd name="connsiteX11" fmla="*/ 3917816 w 3917816"/>
                <a:gd name="connsiteY11" fmla="*/ 1846285 h 1846285"/>
                <a:gd name="connsiteX12" fmla="*/ 3279772 w 3917816"/>
                <a:gd name="connsiteY12" fmla="*/ 1846285 h 1846285"/>
                <a:gd name="connsiteX13" fmla="*/ 2759262 w 3917816"/>
                <a:gd name="connsiteY13" fmla="*/ 1846285 h 1846285"/>
                <a:gd name="connsiteX14" fmla="*/ 2160396 w 3917816"/>
                <a:gd name="connsiteY14" fmla="*/ 1846285 h 1846285"/>
                <a:gd name="connsiteX15" fmla="*/ 1718242 w 3917816"/>
                <a:gd name="connsiteY15" fmla="*/ 1846285 h 1846285"/>
                <a:gd name="connsiteX16" fmla="*/ 1276089 w 3917816"/>
                <a:gd name="connsiteY16" fmla="*/ 1846285 h 1846285"/>
                <a:gd name="connsiteX17" fmla="*/ 638044 w 3917816"/>
                <a:gd name="connsiteY17" fmla="*/ 1846285 h 1846285"/>
                <a:gd name="connsiteX18" fmla="*/ 0 w 3917816"/>
                <a:gd name="connsiteY18" fmla="*/ 1846285 h 1846285"/>
                <a:gd name="connsiteX19" fmla="*/ 0 w 3917816"/>
                <a:gd name="connsiteY19" fmla="*/ 1403177 h 1846285"/>
                <a:gd name="connsiteX20" fmla="*/ 0 w 3917816"/>
                <a:gd name="connsiteY20" fmla="*/ 923143 h 1846285"/>
                <a:gd name="connsiteX21" fmla="*/ 0 w 3917816"/>
                <a:gd name="connsiteY21" fmla="*/ 498497 h 1846285"/>
                <a:gd name="connsiteX22" fmla="*/ 0 w 3917816"/>
                <a:gd name="connsiteY22" fmla="*/ 0 h 1846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17816" h="1846285" fill="none" extrusionOk="0">
                  <a:moveTo>
                    <a:pt x="0" y="0"/>
                  </a:moveTo>
                  <a:cubicBezTo>
                    <a:pt x="207524" y="-60362"/>
                    <a:pt x="436136" y="7858"/>
                    <a:pt x="598866" y="0"/>
                  </a:cubicBezTo>
                  <a:cubicBezTo>
                    <a:pt x="761596" y="-7858"/>
                    <a:pt x="911152" y="21078"/>
                    <a:pt x="1158554" y="0"/>
                  </a:cubicBezTo>
                  <a:cubicBezTo>
                    <a:pt x="1405956" y="-21078"/>
                    <a:pt x="1554539" y="55499"/>
                    <a:pt x="1757420" y="0"/>
                  </a:cubicBezTo>
                  <a:cubicBezTo>
                    <a:pt x="1960301" y="-55499"/>
                    <a:pt x="2185891" y="59234"/>
                    <a:pt x="2317108" y="0"/>
                  </a:cubicBezTo>
                  <a:cubicBezTo>
                    <a:pt x="2448325" y="-59234"/>
                    <a:pt x="2554857" y="34110"/>
                    <a:pt x="2759262" y="0"/>
                  </a:cubicBezTo>
                  <a:cubicBezTo>
                    <a:pt x="2963667" y="-34110"/>
                    <a:pt x="3123697" y="57107"/>
                    <a:pt x="3279772" y="0"/>
                  </a:cubicBezTo>
                  <a:cubicBezTo>
                    <a:pt x="3435847" y="-57107"/>
                    <a:pt x="3740899" y="46321"/>
                    <a:pt x="3917816" y="0"/>
                  </a:cubicBezTo>
                  <a:cubicBezTo>
                    <a:pt x="3939008" y="110386"/>
                    <a:pt x="3895434" y="237673"/>
                    <a:pt x="3917816" y="424646"/>
                  </a:cubicBezTo>
                  <a:cubicBezTo>
                    <a:pt x="3940198" y="611619"/>
                    <a:pt x="3874503" y="734853"/>
                    <a:pt x="3917816" y="923143"/>
                  </a:cubicBezTo>
                  <a:cubicBezTo>
                    <a:pt x="3961129" y="1111433"/>
                    <a:pt x="3883235" y="1227413"/>
                    <a:pt x="3917816" y="1329325"/>
                  </a:cubicBezTo>
                  <a:cubicBezTo>
                    <a:pt x="3952397" y="1431237"/>
                    <a:pt x="3884803" y="1597581"/>
                    <a:pt x="3917816" y="1846285"/>
                  </a:cubicBezTo>
                  <a:cubicBezTo>
                    <a:pt x="3774201" y="1857758"/>
                    <a:pt x="3481344" y="1824593"/>
                    <a:pt x="3279772" y="1846285"/>
                  </a:cubicBezTo>
                  <a:cubicBezTo>
                    <a:pt x="3078200" y="1867977"/>
                    <a:pt x="3017556" y="1835548"/>
                    <a:pt x="2759262" y="1846285"/>
                  </a:cubicBezTo>
                  <a:cubicBezTo>
                    <a:pt x="2500968" y="1857022"/>
                    <a:pt x="2343891" y="1823441"/>
                    <a:pt x="2160396" y="1846285"/>
                  </a:cubicBezTo>
                  <a:cubicBezTo>
                    <a:pt x="1976901" y="1869129"/>
                    <a:pt x="1909286" y="1813332"/>
                    <a:pt x="1718242" y="1846285"/>
                  </a:cubicBezTo>
                  <a:cubicBezTo>
                    <a:pt x="1527198" y="1879238"/>
                    <a:pt x="1491815" y="1834690"/>
                    <a:pt x="1276089" y="1846285"/>
                  </a:cubicBezTo>
                  <a:cubicBezTo>
                    <a:pt x="1060363" y="1857880"/>
                    <a:pt x="789860" y="1826650"/>
                    <a:pt x="638044" y="1846285"/>
                  </a:cubicBezTo>
                  <a:cubicBezTo>
                    <a:pt x="486229" y="1865920"/>
                    <a:pt x="247630" y="1795560"/>
                    <a:pt x="0" y="1846285"/>
                  </a:cubicBezTo>
                  <a:cubicBezTo>
                    <a:pt x="-44491" y="1663076"/>
                    <a:pt x="28158" y="1545517"/>
                    <a:pt x="0" y="1403177"/>
                  </a:cubicBezTo>
                  <a:cubicBezTo>
                    <a:pt x="-28158" y="1260837"/>
                    <a:pt x="51184" y="1024712"/>
                    <a:pt x="0" y="923143"/>
                  </a:cubicBezTo>
                  <a:cubicBezTo>
                    <a:pt x="-51184" y="821574"/>
                    <a:pt x="5008" y="626886"/>
                    <a:pt x="0" y="498497"/>
                  </a:cubicBezTo>
                  <a:cubicBezTo>
                    <a:pt x="-5008" y="370108"/>
                    <a:pt x="46142" y="137027"/>
                    <a:pt x="0" y="0"/>
                  </a:cubicBezTo>
                  <a:close/>
                </a:path>
                <a:path w="3917816" h="1846285" stroke="0" extrusionOk="0">
                  <a:moveTo>
                    <a:pt x="0" y="0"/>
                  </a:moveTo>
                  <a:cubicBezTo>
                    <a:pt x="243871" y="-23457"/>
                    <a:pt x="368293" y="59795"/>
                    <a:pt x="520510" y="0"/>
                  </a:cubicBezTo>
                  <a:cubicBezTo>
                    <a:pt x="672727" y="-59795"/>
                    <a:pt x="938983" y="13484"/>
                    <a:pt x="1158554" y="0"/>
                  </a:cubicBezTo>
                  <a:cubicBezTo>
                    <a:pt x="1378125" y="-13484"/>
                    <a:pt x="1533802" y="52639"/>
                    <a:pt x="1718242" y="0"/>
                  </a:cubicBezTo>
                  <a:cubicBezTo>
                    <a:pt x="1902682" y="-52639"/>
                    <a:pt x="2088580" y="28232"/>
                    <a:pt x="2317108" y="0"/>
                  </a:cubicBezTo>
                  <a:cubicBezTo>
                    <a:pt x="2545636" y="-28232"/>
                    <a:pt x="2668870" y="42864"/>
                    <a:pt x="2876796" y="0"/>
                  </a:cubicBezTo>
                  <a:cubicBezTo>
                    <a:pt x="3084722" y="-42864"/>
                    <a:pt x="3228264" y="51378"/>
                    <a:pt x="3397306" y="0"/>
                  </a:cubicBezTo>
                  <a:cubicBezTo>
                    <a:pt x="3566348" y="-51378"/>
                    <a:pt x="3754999" y="15689"/>
                    <a:pt x="3917816" y="0"/>
                  </a:cubicBezTo>
                  <a:cubicBezTo>
                    <a:pt x="3920379" y="115878"/>
                    <a:pt x="3916709" y="299162"/>
                    <a:pt x="3917816" y="424646"/>
                  </a:cubicBezTo>
                  <a:cubicBezTo>
                    <a:pt x="3918923" y="550130"/>
                    <a:pt x="3887067" y="765011"/>
                    <a:pt x="3917816" y="886217"/>
                  </a:cubicBezTo>
                  <a:cubicBezTo>
                    <a:pt x="3948565" y="1007423"/>
                    <a:pt x="3867568" y="1212799"/>
                    <a:pt x="3917816" y="1329325"/>
                  </a:cubicBezTo>
                  <a:cubicBezTo>
                    <a:pt x="3968064" y="1445851"/>
                    <a:pt x="3906250" y="1711497"/>
                    <a:pt x="3917816" y="1846285"/>
                  </a:cubicBezTo>
                  <a:cubicBezTo>
                    <a:pt x="3711805" y="1916265"/>
                    <a:pt x="3510784" y="1816974"/>
                    <a:pt x="3318950" y="1846285"/>
                  </a:cubicBezTo>
                  <a:cubicBezTo>
                    <a:pt x="3127116" y="1875596"/>
                    <a:pt x="2931035" y="1811837"/>
                    <a:pt x="2720084" y="1846285"/>
                  </a:cubicBezTo>
                  <a:cubicBezTo>
                    <a:pt x="2509133" y="1880733"/>
                    <a:pt x="2305244" y="1834525"/>
                    <a:pt x="2160396" y="1846285"/>
                  </a:cubicBezTo>
                  <a:cubicBezTo>
                    <a:pt x="2015548" y="1858045"/>
                    <a:pt x="1784122" y="1827805"/>
                    <a:pt x="1600708" y="1846285"/>
                  </a:cubicBezTo>
                  <a:cubicBezTo>
                    <a:pt x="1417294" y="1864765"/>
                    <a:pt x="1303007" y="1812296"/>
                    <a:pt x="1080198" y="1846285"/>
                  </a:cubicBezTo>
                  <a:cubicBezTo>
                    <a:pt x="857389" y="1880274"/>
                    <a:pt x="703856" y="1844546"/>
                    <a:pt x="559688" y="1846285"/>
                  </a:cubicBezTo>
                  <a:cubicBezTo>
                    <a:pt x="415520" y="1848024"/>
                    <a:pt x="258901" y="1806547"/>
                    <a:pt x="0" y="1846285"/>
                  </a:cubicBezTo>
                  <a:cubicBezTo>
                    <a:pt x="-24574" y="1630846"/>
                    <a:pt x="19624" y="1566040"/>
                    <a:pt x="0" y="1384714"/>
                  </a:cubicBezTo>
                  <a:cubicBezTo>
                    <a:pt x="-19624" y="1203388"/>
                    <a:pt x="48526" y="1069496"/>
                    <a:pt x="0" y="941605"/>
                  </a:cubicBezTo>
                  <a:cubicBezTo>
                    <a:pt x="-48526" y="813714"/>
                    <a:pt x="34833" y="630871"/>
                    <a:pt x="0" y="443108"/>
                  </a:cubicBezTo>
                  <a:cubicBezTo>
                    <a:pt x="-34833" y="255345"/>
                    <a:pt x="52945" y="112790"/>
                    <a:pt x="0" y="0"/>
                  </a:cubicBezTo>
                  <a:close/>
                </a:path>
              </a:pathLst>
            </a:custGeom>
            <a:ln>
              <a:solidFill>
                <a:schemeClr val="tx1"/>
              </a:solidFill>
              <a:extLst>
                <a:ext uri="{C807C97D-BFC1-408E-A445-0C87EB9F89A2}">
                  <ask:lineSketchStyleProps xmlns:ask="http://schemas.microsoft.com/office/drawing/2018/sketchyshapes" sd="44288564">
                    <a:prstGeom prst="rect">
                      <a:avLst/>
                    </a:prstGeom>
                    <ask:type>
                      <ask:lineSketchScribble/>
                    </ask:type>
                  </ask:lineSketchStyleProps>
                </a:ext>
              </a:extLst>
            </a:ln>
            <a:effectLst>
              <a:outerShdw blurRad="50800" dist="38100" dir="2700000" algn="tl" rotWithShape="0">
                <a:prstClr val="black">
                  <a:alpha val="40000"/>
                </a:prstClr>
              </a:outerShdw>
            </a:effectLst>
          </p:spPr>
        </p:pic>
        <p:sp>
          <p:nvSpPr>
            <p:cNvPr id="32" name="TextBox 31">
              <a:extLst>
                <a:ext uri="{FF2B5EF4-FFF2-40B4-BE49-F238E27FC236}">
                  <a16:creationId xmlns:a16="http://schemas.microsoft.com/office/drawing/2014/main" id="{793B6DC5-1980-4F0A-BE40-1B0FE36C8EFA}"/>
                </a:ext>
              </a:extLst>
            </p:cNvPr>
            <p:cNvSpPr txBox="1"/>
            <p:nvPr/>
          </p:nvSpPr>
          <p:spPr>
            <a:xfrm>
              <a:off x="4372319" y="5925122"/>
              <a:ext cx="2455750" cy="461665"/>
            </a:xfrm>
            <a:prstGeom prst="rect">
              <a:avLst/>
            </a:prstGeom>
            <a:noFill/>
          </p:spPr>
          <p:txBody>
            <a:bodyPr wrap="square" rtlCol="0">
              <a:spAutoFit/>
            </a:bodyPr>
            <a:lstStyle/>
            <a:p>
              <a:pPr algn="ctr"/>
              <a:r>
                <a:rPr lang="en-US" sz="2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Weak supervision</a:t>
              </a:r>
              <a:endParaRPr lang="en-CA" sz="2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34" name="TextBox 33">
              <a:extLst>
                <a:ext uri="{FF2B5EF4-FFF2-40B4-BE49-F238E27FC236}">
                  <a16:creationId xmlns:a16="http://schemas.microsoft.com/office/drawing/2014/main" id="{88C4B003-B303-46DF-9652-B836D3BF49EC}"/>
                </a:ext>
              </a:extLst>
            </p:cNvPr>
            <p:cNvSpPr txBox="1"/>
            <p:nvPr/>
          </p:nvSpPr>
          <p:spPr>
            <a:xfrm>
              <a:off x="4372319" y="3808716"/>
              <a:ext cx="2455750" cy="461665"/>
            </a:xfrm>
            <a:prstGeom prst="rect">
              <a:avLst/>
            </a:prstGeom>
            <a:noFill/>
          </p:spPr>
          <p:txBody>
            <a:bodyPr wrap="square" rtlCol="0">
              <a:spAutoFit/>
            </a:bodyPr>
            <a:lstStyle/>
            <a:p>
              <a:pPr algn="ctr"/>
              <a:r>
                <a:rPr lang="en-US" sz="2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KNRM</a:t>
              </a:r>
              <a:endParaRPr lang="en-CA" sz="2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39" name="TextBox 38">
              <a:extLst>
                <a:ext uri="{FF2B5EF4-FFF2-40B4-BE49-F238E27FC236}">
                  <a16:creationId xmlns:a16="http://schemas.microsoft.com/office/drawing/2014/main" id="{48EF128D-AEC7-4DAA-A34C-F68ECCEAD4A3}"/>
                </a:ext>
              </a:extLst>
            </p:cNvPr>
            <p:cNvSpPr txBox="1"/>
            <p:nvPr/>
          </p:nvSpPr>
          <p:spPr>
            <a:xfrm>
              <a:off x="4372319" y="1609665"/>
              <a:ext cx="2455750" cy="461665"/>
            </a:xfrm>
            <a:prstGeom prst="rect">
              <a:avLst/>
            </a:prstGeom>
            <a:noFill/>
          </p:spPr>
          <p:txBody>
            <a:bodyPr wrap="square" rtlCol="0">
              <a:spAutoFit/>
            </a:bodyPr>
            <a:lstStyle/>
            <a:p>
              <a:pPr algn="ctr"/>
              <a:r>
                <a:rPr lang="en-US" sz="2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Duet</a:t>
              </a:r>
              <a:endParaRPr lang="en-CA" sz="2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grpSp>
    </p:spTree>
    <p:extLst>
      <p:ext uri="{BB962C8B-B14F-4D97-AF65-F5344CB8AC3E}">
        <p14:creationId xmlns:p14="http://schemas.microsoft.com/office/powerpoint/2010/main" val="2025234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93D5827-24A2-4CA6-A9CB-2F4D74745A5F}"/>
              </a:ext>
            </a:extLst>
          </p:cNvPr>
          <p:cNvCxnSpPr/>
          <p:nvPr/>
        </p:nvCxnSpPr>
        <p:spPr>
          <a:xfrm>
            <a:off x="2170051" y="0"/>
            <a:ext cx="0" cy="6858000"/>
          </a:xfrm>
          <a:prstGeom prst="line">
            <a:avLst/>
          </a:prstGeom>
          <a:ln w="38100">
            <a:solidFill>
              <a:schemeClr val="tx1">
                <a:lumMod val="65000"/>
                <a:lumOff val="3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C6DEDA06-4410-43F2-9D14-9BA32B740821}"/>
              </a:ext>
            </a:extLst>
          </p:cNvPr>
          <p:cNvGrpSpPr/>
          <p:nvPr/>
        </p:nvGrpSpPr>
        <p:grpSpPr>
          <a:xfrm>
            <a:off x="1894175" y="3526008"/>
            <a:ext cx="551752" cy="502671"/>
            <a:chOff x="1746810" y="502681"/>
            <a:chExt cx="551752" cy="502671"/>
          </a:xfrm>
          <a:effectLst>
            <a:outerShdw blurRad="50800" dist="38100" dir="2700000" algn="tl" rotWithShape="0">
              <a:prstClr val="black">
                <a:alpha val="40000"/>
              </a:prstClr>
            </a:outerShdw>
          </a:effectLst>
        </p:grpSpPr>
        <p:sp>
          <p:nvSpPr>
            <p:cNvPr id="4" name="Oval 3">
              <a:extLst>
                <a:ext uri="{FF2B5EF4-FFF2-40B4-BE49-F238E27FC236}">
                  <a16:creationId xmlns:a16="http://schemas.microsoft.com/office/drawing/2014/main" id="{149C5EC9-87B9-406E-AC91-DB9FDF2F6F3F}"/>
                </a:ext>
              </a:extLst>
            </p:cNvPr>
            <p:cNvSpPr/>
            <p:nvPr/>
          </p:nvSpPr>
          <p:spPr>
            <a:xfrm>
              <a:off x="1771351" y="502681"/>
              <a:ext cx="502671" cy="502671"/>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700" dirty="0"/>
            </a:p>
          </p:txBody>
        </p:sp>
        <p:sp>
          <p:nvSpPr>
            <p:cNvPr id="8" name="TextBox 7">
              <a:extLst>
                <a:ext uri="{FF2B5EF4-FFF2-40B4-BE49-F238E27FC236}">
                  <a16:creationId xmlns:a16="http://schemas.microsoft.com/office/drawing/2014/main" id="{A4108470-B689-46C2-95E1-6ACF7A206939}"/>
                </a:ext>
              </a:extLst>
            </p:cNvPr>
            <p:cNvSpPr txBox="1"/>
            <p:nvPr/>
          </p:nvSpPr>
          <p:spPr>
            <a:xfrm>
              <a:off x="1746810" y="600127"/>
              <a:ext cx="551752" cy="307777"/>
            </a:xfrm>
            <a:prstGeom prst="rect">
              <a:avLst/>
            </a:prstGeom>
            <a:noFill/>
          </p:spPr>
          <p:txBody>
            <a:bodyPr wrap="square">
              <a:spAutoFit/>
            </a:bodyPr>
            <a:lstStyle/>
            <a:p>
              <a:pPr algn="ctr"/>
              <a:r>
                <a:rPr lang="en-US" sz="1400" dirty="0"/>
                <a:t>2018</a:t>
              </a:r>
              <a:endParaRPr lang="en-CA" sz="1400" dirty="0"/>
            </a:p>
          </p:txBody>
        </p:sp>
      </p:grpSp>
      <p:grpSp>
        <p:nvGrpSpPr>
          <p:cNvPr id="10" name="Group 9">
            <a:extLst>
              <a:ext uri="{FF2B5EF4-FFF2-40B4-BE49-F238E27FC236}">
                <a16:creationId xmlns:a16="http://schemas.microsoft.com/office/drawing/2014/main" id="{D7A36A29-A489-41C8-AD4D-1A15921635D2}"/>
              </a:ext>
            </a:extLst>
          </p:cNvPr>
          <p:cNvGrpSpPr/>
          <p:nvPr/>
        </p:nvGrpSpPr>
        <p:grpSpPr>
          <a:xfrm>
            <a:off x="1894175" y="1321778"/>
            <a:ext cx="551752" cy="502671"/>
            <a:chOff x="1746810" y="502681"/>
            <a:chExt cx="551752" cy="502671"/>
          </a:xfrm>
          <a:effectLst>
            <a:outerShdw blurRad="50800" dist="38100" dir="2700000" algn="tl" rotWithShape="0">
              <a:prstClr val="black">
                <a:alpha val="40000"/>
              </a:prstClr>
            </a:outerShdw>
          </a:effectLst>
        </p:grpSpPr>
        <p:sp>
          <p:nvSpPr>
            <p:cNvPr id="11" name="Oval 10">
              <a:extLst>
                <a:ext uri="{FF2B5EF4-FFF2-40B4-BE49-F238E27FC236}">
                  <a16:creationId xmlns:a16="http://schemas.microsoft.com/office/drawing/2014/main" id="{EDA37836-F6C0-466E-9134-33E9A51E4A57}"/>
                </a:ext>
              </a:extLst>
            </p:cNvPr>
            <p:cNvSpPr/>
            <p:nvPr/>
          </p:nvSpPr>
          <p:spPr>
            <a:xfrm>
              <a:off x="1771351" y="502681"/>
              <a:ext cx="502671" cy="502671"/>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700" dirty="0"/>
            </a:p>
          </p:txBody>
        </p:sp>
        <p:sp>
          <p:nvSpPr>
            <p:cNvPr id="12" name="TextBox 11">
              <a:extLst>
                <a:ext uri="{FF2B5EF4-FFF2-40B4-BE49-F238E27FC236}">
                  <a16:creationId xmlns:a16="http://schemas.microsoft.com/office/drawing/2014/main" id="{8F6DCFA3-C65A-4BBA-BA4A-78969ECB5DAE}"/>
                </a:ext>
              </a:extLst>
            </p:cNvPr>
            <p:cNvSpPr txBox="1"/>
            <p:nvPr/>
          </p:nvSpPr>
          <p:spPr>
            <a:xfrm>
              <a:off x="1746810" y="600127"/>
              <a:ext cx="551752" cy="307777"/>
            </a:xfrm>
            <a:prstGeom prst="rect">
              <a:avLst/>
            </a:prstGeom>
            <a:noFill/>
          </p:spPr>
          <p:txBody>
            <a:bodyPr wrap="square">
              <a:spAutoFit/>
            </a:bodyPr>
            <a:lstStyle/>
            <a:p>
              <a:pPr algn="ctr"/>
              <a:r>
                <a:rPr lang="en-US" sz="1400" dirty="0"/>
                <a:t>2016</a:t>
              </a:r>
              <a:endParaRPr lang="en-CA" sz="1400" dirty="0"/>
            </a:p>
          </p:txBody>
        </p:sp>
      </p:grpSp>
      <p:grpSp>
        <p:nvGrpSpPr>
          <p:cNvPr id="13" name="Group 12">
            <a:extLst>
              <a:ext uri="{FF2B5EF4-FFF2-40B4-BE49-F238E27FC236}">
                <a16:creationId xmlns:a16="http://schemas.microsoft.com/office/drawing/2014/main" id="{AD6245A2-8AD8-403F-BBA5-957267FE53E3}"/>
              </a:ext>
            </a:extLst>
          </p:cNvPr>
          <p:cNvGrpSpPr/>
          <p:nvPr/>
        </p:nvGrpSpPr>
        <p:grpSpPr>
          <a:xfrm>
            <a:off x="1894175" y="2423892"/>
            <a:ext cx="551752" cy="502671"/>
            <a:chOff x="1746810" y="502681"/>
            <a:chExt cx="551752" cy="502671"/>
          </a:xfrm>
          <a:effectLst>
            <a:outerShdw blurRad="50800" dist="38100" dir="2700000" algn="tl" rotWithShape="0">
              <a:prstClr val="black">
                <a:alpha val="40000"/>
              </a:prstClr>
            </a:outerShdw>
          </a:effectLst>
        </p:grpSpPr>
        <p:sp>
          <p:nvSpPr>
            <p:cNvPr id="14" name="Oval 13">
              <a:extLst>
                <a:ext uri="{FF2B5EF4-FFF2-40B4-BE49-F238E27FC236}">
                  <a16:creationId xmlns:a16="http://schemas.microsoft.com/office/drawing/2014/main" id="{4AFBB81B-ED8A-4CDD-B457-155209AB4A7B}"/>
                </a:ext>
              </a:extLst>
            </p:cNvPr>
            <p:cNvSpPr/>
            <p:nvPr/>
          </p:nvSpPr>
          <p:spPr>
            <a:xfrm>
              <a:off x="1771351" y="502681"/>
              <a:ext cx="502671" cy="502671"/>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700" dirty="0"/>
            </a:p>
          </p:txBody>
        </p:sp>
        <p:sp>
          <p:nvSpPr>
            <p:cNvPr id="15" name="TextBox 14">
              <a:extLst>
                <a:ext uri="{FF2B5EF4-FFF2-40B4-BE49-F238E27FC236}">
                  <a16:creationId xmlns:a16="http://schemas.microsoft.com/office/drawing/2014/main" id="{A7483961-3C39-4515-B399-A774C9DFF44A}"/>
                </a:ext>
              </a:extLst>
            </p:cNvPr>
            <p:cNvSpPr txBox="1"/>
            <p:nvPr/>
          </p:nvSpPr>
          <p:spPr>
            <a:xfrm>
              <a:off x="1746810" y="600127"/>
              <a:ext cx="551752" cy="307777"/>
            </a:xfrm>
            <a:prstGeom prst="rect">
              <a:avLst/>
            </a:prstGeom>
            <a:noFill/>
          </p:spPr>
          <p:txBody>
            <a:bodyPr wrap="square">
              <a:spAutoFit/>
            </a:bodyPr>
            <a:lstStyle/>
            <a:p>
              <a:pPr algn="ctr"/>
              <a:r>
                <a:rPr lang="en-US" sz="1400" dirty="0"/>
                <a:t>2017</a:t>
              </a:r>
              <a:endParaRPr lang="en-CA" sz="1400" dirty="0"/>
            </a:p>
          </p:txBody>
        </p:sp>
      </p:grpSp>
      <p:grpSp>
        <p:nvGrpSpPr>
          <p:cNvPr id="16" name="Group 15">
            <a:extLst>
              <a:ext uri="{FF2B5EF4-FFF2-40B4-BE49-F238E27FC236}">
                <a16:creationId xmlns:a16="http://schemas.microsoft.com/office/drawing/2014/main" id="{AE5EC248-7995-4868-AD51-09669009E4C5}"/>
              </a:ext>
            </a:extLst>
          </p:cNvPr>
          <p:cNvGrpSpPr/>
          <p:nvPr/>
        </p:nvGrpSpPr>
        <p:grpSpPr>
          <a:xfrm>
            <a:off x="1894175" y="4628119"/>
            <a:ext cx="551752" cy="502671"/>
            <a:chOff x="1746810" y="502681"/>
            <a:chExt cx="551752" cy="502671"/>
          </a:xfrm>
          <a:effectLst>
            <a:outerShdw blurRad="50800" dist="38100" dir="2700000" algn="tl" rotWithShape="0">
              <a:prstClr val="black">
                <a:alpha val="40000"/>
              </a:prstClr>
            </a:outerShdw>
          </a:effectLst>
        </p:grpSpPr>
        <p:sp>
          <p:nvSpPr>
            <p:cNvPr id="17" name="Oval 16">
              <a:extLst>
                <a:ext uri="{FF2B5EF4-FFF2-40B4-BE49-F238E27FC236}">
                  <a16:creationId xmlns:a16="http://schemas.microsoft.com/office/drawing/2014/main" id="{B578F4EF-4962-4210-98FA-62F972A75F2B}"/>
                </a:ext>
              </a:extLst>
            </p:cNvPr>
            <p:cNvSpPr/>
            <p:nvPr/>
          </p:nvSpPr>
          <p:spPr>
            <a:xfrm>
              <a:off x="1771351" y="502681"/>
              <a:ext cx="502671" cy="502671"/>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700" dirty="0"/>
            </a:p>
          </p:txBody>
        </p:sp>
        <p:sp>
          <p:nvSpPr>
            <p:cNvPr id="18" name="TextBox 17">
              <a:extLst>
                <a:ext uri="{FF2B5EF4-FFF2-40B4-BE49-F238E27FC236}">
                  <a16:creationId xmlns:a16="http://schemas.microsoft.com/office/drawing/2014/main" id="{64416AF1-280C-4947-85B7-211B578F8202}"/>
                </a:ext>
              </a:extLst>
            </p:cNvPr>
            <p:cNvSpPr txBox="1"/>
            <p:nvPr/>
          </p:nvSpPr>
          <p:spPr>
            <a:xfrm>
              <a:off x="1746810" y="600127"/>
              <a:ext cx="551752" cy="307777"/>
            </a:xfrm>
            <a:prstGeom prst="rect">
              <a:avLst/>
            </a:prstGeom>
            <a:noFill/>
          </p:spPr>
          <p:txBody>
            <a:bodyPr wrap="square">
              <a:spAutoFit/>
            </a:bodyPr>
            <a:lstStyle/>
            <a:p>
              <a:pPr algn="ctr"/>
              <a:r>
                <a:rPr lang="en-US" sz="1400" dirty="0"/>
                <a:t>2019</a:t>
              </a:r>
              <a:endParaRPr lang="en-CA" sz="1400" dirty="0"/>
            </a:p>
          </p:txBody>
        </p:sp>
      </p:grpSp>
      <p:grpSp>
        <p:nvGrpSpPr>
          <p:cNvPr id="19" name="Group 18">
            <a:extLst>
              <a:ext uri="{FF2B5EF4-FFF2-40B4-BE49-F238E27FC236}">
                <a16:creationId xmlns:a16="http://schemas.microsoft.com/office/drawing/2014/main" id="{74DBD6CD-554E-4E66-8D78-85F8C87A6677}"/>
              </a:ext>
            </a:extLst>
          </p:cNvPr>
          <p:cNvGrpSpPr/>
          <p:nvPr/>
        </p:nvGrpSpPr>
        <p:grpSpPr>
          <a:xfrm>
            <a:off x="1894175" y="5827676"/>
            <a:ext cx="551752" cy="502671"/>
            <a:chOff x="1746810" y="502681"/>
            <a:chExt cx="551752" cy="502671"/>
          </a:xfrm>
          <a:effectLst>
            <a:outerShdw blurRad="50800" dist="38100" dir="2700000" algn="tl" rotWithShape="0">
              <a:prstClr val="black">
                <a:alpha val="40000"/>
              </a:prstClr>
            </a:outerShdw>
          </a:effectLst>
        </p:grpSpPr>
        <p:sp>
          <p:nvSpPr>
            <p:cNvPr id="20" name="Oval 19">
              <a:extLst>
                <a:ext uri="{FF2B5EF4-FFF2-40B4-BE49-F238E27FC236}">
                  <a16:creationId xmlns:a16="http://schemas.microsoft.com/office/drawing/2014/main" id="{6ECB938C-87D9-4E19-B63F-6738FB5E8645}"/>
                </a:ext>
              </a:extLst>
            </p:cNvPr>
            <p:cNvSpPr/>
            <p:nvPr/>
          </p:nvSpPr>
          <p:spPr>
            <a:xfrm>
              <a:off x="1771351" y="502681"/>
              <a:ext cx="502671" cy="502671"/>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700" dirty="0"/>
            </a:p>
          </p:txBody>
        </p:sp>
        <p:sp>
          <p:nvSpPr>
            <p:cNvPr id="21" name="TextBox 20">
              <a:extLst>
                <a:ext uri="{FF2B5EF4-FFF2-40B4-BE49-F238E27FC236}">
                  <a16:creationId xmlns:a16="http://schemas.microsoft.com/office/drawing/2014/main" id="{56285863-C517-4E76-B6D1-F7D654ABDBEC}"/>
                </a:ext>
              </a:extLst>
            </p:cNvPr>
            <p:cNvSpPr txBox="1"/>
            <p:nvPr/>
          </p:nvSpPr>
          <p:spPr>
            <a:xfrm>
              <a:off x="1746810" y="600127"/>
              <a:ext cx="551752" cy="307777"/>
            </a:xfrm>
            <a:prstGeom prst="rect">
              <a:avLst/>
            </a:prstGeom>
            <a:noFill/>
          </p:spPr>
          <p:txBody>
            <a:bodyPr wrap="square">
              <a:spAutoFit/>
            </a:bodyPr>
            <a:lstStyle/>
            <a:p>
              <a:pPr algn="ctr"/>
              <a:r>
                <a:rPr lang="en-US" sz="1400" dirty="0"/>
                <a:t>2020</a:t>
              </a:r>
              <a:endParaRPr lang="en-CA" sz="1400" dirty="0"/>
            </a:p>
          </p:txBody>
        </p:sp>
      </p:grpSp>
      <p:sp>
        <p:nvSpPr>
          <p:cNvPr id="33" name="TextBox 32">
            <a:extLst>
              <a:ext uri="{FF2B5EF4-FFF2-40B4-BE49-F238E27FC236}">
                <a16:creationId xmlns:a16="http://schemas.microsoft.com/office/drawing/2014/main" id="{F649F283-9432-44A9-B317-0F05D0C41A97}"/>
              </a:ext>
            </a:extLst>
          </p:cNvPr>
          <p:cNvSpPr txBox="1"/>
          <p:nvPr/>
        </p:nvSpPr>
        <p:spPr>
          <a:xfrm>
            <a:off x="136071" y="92529"/>
            <a:ext cx="1649184" cy="584775"/>
          </a:xfrm>
          <a:prstGeom prst="rect">
            <a:avLst/>
          </a:prstGeom>
          <a:noFill/>
        </p:spPr>
        <p:txBody>
          <a:bodyPr wrap="square" rtlCol="0">
            <a:spAutoFit/>
          </a:bodyPr>
          <a:lstStyle/>
          <a:p>
            <a:pPr algn="ctr"/>
            <a:r>
              <a:rPr lang="en-US" sz="1600" b="1" dirty="0"/>
              <a:t>% of neural IR papers @ SIGIR</a:t>
            </a:r>
            <a:endParaRPr lang="en-CA" sz="1600" b="1" dirty="0"/>
          </a:p>
        </p:txBody>
      </p:sp>
      <p:sp>
        <p:nvSpPr>
          <p:cNvPr id="35" name="TextBox 34">
            <a:extLst>
              <a:ext uri="{FF2B5EF4-FFF2-40B4-BE49-F238E27FC236}">
                <a16:creationId xmlns:a16="http://schemas.microsoft.com/office/drawing/2014/main" id="{8501D3BE-1DFC-42F4-995D-8577B18B9F8A}"/>
              </a:ext>
            </a:extLst>
          </p:cNvPr>
          <p:cNvSpPr txBox="1"/>
          <p:nvPr/>
        </p:nvSpPr>
        <p:spPr>
          <a:xfrm>
            <a:off x="136071" y="1342279"/>
            <a:ext cx="1649184" cy="461665"/>
          </a:xfrm>
          <a:prstGeom prst="rect">
            <a:avLst/>
          </a:prstGeom>
          <a:noFill/>
        </p:spPr>
        <p:txBody>
          <a:bodyPr wrap="square" rtlCol="0">
            <a:spAutoFit/>
          </a:bodyPr>
          <a:lstStyle/>
          <a:p>
            <a:pPr algn="ctr"/>
            <a:r>
              <a:rPr lang="en-US" sz="2400" b="1" dirty="0"/>
              <a:t>8%</a:t>
            </a:r>
            <a:endParaRPr lang="en-CA" sz="2400" b="1" dirty="0"/>
          </a:p>
        </p:txBody>
      </p:sp>
      <p:sp>
        <p:nvSpPr>
          <p:cNvPr id="37" name="TextBox 36">
            <a:extLst>
              <a:ext uri="{FF2B5EF4-FFF2-40B4-BE49-F238E27FC236}">
                <a16:creationId xmlns:a16="http://schemas.microsoft.com/office/drawing/2014/main" id="{3BBB3804-DFF6-4A1B-8B60-8ED0331E2104}"/>
              </a:ext>
            </a:extLst>
          </p:cNvPr>
          <p:cNvSpPr txBox="1"/>
          <p:nvPr/>
        </p:nvSpPr>
        <p:spPr>
          <a:xfrm>
            <a:off x="136071" y="2444393"/>
            <a:ext cx="1649184" cy="461665"/>
          </a:xfrm>
          <a:prstGeom prst="rect">
            <a:avLst/>
          </a:prstGeom>
          <a:noFill/>
        </p:spPr>
        <p:txBody>
          <a:bodyPr wrap="square" rtlCol="0">
            <a:spAutoFit/>
          </a:bodyPr>
          <a:lstStyle/>
          <a:p>
            <a:pPr algn="ctr"/>
            <a:r>
              <a:rPr lang="en-US" sz="2400" b="1" dirty="0"/>
              <a:t>23%</a:t>
            </a:r>
            <a:endParaRPr lang="en-CA" sz="2400" b="1" dirty="0"/>
          </a:p>
        </p:txBody>
      </p:sp>
      <p:sp>
        <p:nvSpPr>
          <p:cNvPr id="26" name="Title 5">
            <a:extLst>
              <a:ext uri="{FF2B5EF4-FFF2-40B4-BE49-F238E27FC236}">
                <a16:creationId xmlns:a16="http://schemas.microsoft.com/office/drawing/2014/main" id="{D137F238-84AC-430E-A76B-A256F567636E}"/>
              </a:ext>
            </a:extLst>
          </p:cNvPr>
          <p:cNvSpPr>
            <a:spLocks noGrp="1"/>
          </p:cNvSpPr>
          <p:nvPr>
            <p:ph type="title"/>
          </p:nvPr>
        </p:nvSpPr>
        <p:spPr>
          <a:xfrm>
            <a:off x="8333014" y="228594"/>
            <a:ext cx="3711625" cy="1951840"/>
          </a:xfrm>
        </p:spPr>
        <p:txBody>
          <a:bodyPr>
            <a:normAutofit/>
          </a:bodyPr>
          <a:lstStyle/>
          <a:p>
            <a:pPr>
              <a:lnSpc>
                <a:spcPct val="100000"/>
              </a:lnSpc>
            </a:pPr>
            <a:r>
              <a:rPr lang="en-US" sz="2400" dirty="0"/>
              <a:t>Trained on 200K English queries from Bing.com (proprietary dataset)</a:t>
            </a:r>
            <a:endParaRPr lang="en-CA" sz="2400" dirty="0"/>
          </a:p>
        </p:txBody>
      </p:sp>
      <p:sp>
        <p:nvSpPr>
          <p:cNvPr id="23" name="Speech Bubble: Rectangle 22">
            <a:extLst>
              <a:ext uri="{FF2B5EF4-FFF2-40B4-BE49-F238E27FC236}">
                <a16:creationId xmlns:a16="http://schemas.microsoft.com/office/drawing/2014/main" id="{B873620D-242B-4178-9425-B3CEF8667851}"/>
              </a:ext>
            </a:extLst>
          </p:cNvPr>
          <p:cNvSpPr/>
          <p:nvPr/>
        </p:nvSpPr>
        <p:spPr>
          <a:xfrm>
            <a:off x="3403866" y="168729"/>
            <a:ext cx="4399647" cy="6520542"/>
          </a:xfrm>
          <a:prstGeom prst="wedgeRectCallout">
            <a:avLst>
              <a:gd name="adj1" fmla="val -71012"/>
              <a:gd name="adj2" fmla="val -11535"/>
            </a:avLst>
          </a:prstGeom>
          <a:solidFill>
            <a:schemeClr val="bg1"/>
          </a:solidFill>
          <a:ln w="19050">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7" name="Picture 26">
            <a:extLst>
              <a:ext uri="{FF2B5EF4-FFF2-40B4-BE49-F238E27FC236}">
                <a16:creationId xmlns:a16="http://schemas.microsoft.com/office/drawing/2014/main" id="{CFB224C5-865F-4F0A-A013-9FD6818D9A3C}"/>
              </a:ext>
            </a:extLst>
          </p:cNvPr>
          <p:cNvPicPr>
            <a:picLocks noChangeAspect="1"/>
          </p:cNvPicPr>
          <p:nvPr/>
        </p:nvPicPr>
        <p:blipFill>
          <a:blip r:embed="rId2">
            <a:extLst>
              <a:ext uri="{BEBA8EAE-BF5A-486C-A8C5-ECC9F3942E4B}">
                <a14:imgProps xmlns:a14="http://schemas.microsoft.com/office/drawing/2010/main">
                  <a14:imgLayer r:embed="rId3">
                    <a14:imgEffect>
                      <a14:artisticBlur/>
                    </a14:imgEffect>
                  </a14:imgLayer>
                </a14:imgProps>
              </a:ext>
            </a:extLst>
          </a:blip>
          <a:stretch>
            <a:fillRect/>
          </a:stretch>
        </p:blipFill>
        <p:spPr>
          <a:xfrm>
            <a:off x="3588119" y="4585346"/>
            <a:ext cx="4078577" cy="2011854"/>
          </a:xfrm>
          <a:prstGeom prst="rect">
            <a:avLst/>
          </a:prstGeom>
        </p:spPr>
      </p:pic>
      <p:pic>
        <p:nvPicPr>
          <p:cNvPr id="24" name="Picture 23">
            <a:extLst>
              <a:ext uri="{FF2B5EF4-FFF2-40B4-BE49-F238E27FC236}">
                <a16:creationId xmlns:a16="http://schemas.microsoft.com/office/drawing/2014/main" id="{667C7D6F-906E-4187-9FDD-B7BE509CF2DF}"/>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3603361" y="2372993"/>
            <a:ext cx="4048095" cy="2133785"/>
          </a:xfrm>
          <a:prstGeom prst="rect">
            <a:avLst/>
          </a:prstGeom>
        </p:spPr>
      </p:pic>
      <p:grpSp>
        <p:nvGrpSpPr>
          <p:cNvPr id="6" name="Group 5">
            <a:extLst>
              <a:ext uri="{FF2B5EF4-FFF2-40B4-BE49-F238E27FC236}">
                <a16:creationId xmlns:a16="http://schemas.microsoft.com/office/drawing/2014/main" id="{83CB2113-FEBF-4DD7-96BE-EA578482E2B5}"/>
              </a:ext>
            </a:extLst>
          </p:cNvPr>
          <p:cNvGrpSpPr/>
          <p:nvPr/>
        </p:nvGrpSpPr>
        <p:grpSpPr>
          <a:xfrm>
            <a:off x="3705079" y="228593"/>
            <a:ext cx="3797220" cy="1951840"/>
            <a:chOff x="3705079" y="228593"/>
            <a:chExt cx="3797220" cy="1951840"/>
          </a:xfrm>
        </p:grpSpPr>
        <p:pic>
          <p:nvPicPr>
            <p:cNvPr id="28" name="Picture 27">
              <a:extLst>
                <a:ext uri="{FF2B5EF4-FFF2-40B4-BE49-F238E27FC236}">
                  <a16:creationId xmlns:a16="http://schemas.microsoft.com/office/drawing/2014/main" id="{F18BC676-3769-4BEA-A5E6-00524596F923}"/>
                </a:ext>
              </a:extLst>
            </p:cNvPr>
            <p:cNvPicPr>
              <a:picLocks noChangeAspect="1"/>
            </p:cNvPicPr>
            <p:nvPr/>
          </p:nvPicPr>
          <p:blipFill rotWithShape="1">
            <a:blip r:embed="rId6"/>
            <a:srcRect b="25740"/>
            <a:stretch/>
          </p:blipFill>
          <p:spPr>
            <a:xfrm>
              <a:off x="3705079" y="228593"/>
              <a:ext cx="3797220" cy="1951840"/>
            </a:xfrm>
            <a:custGeom>
              <a:avLst/>
              <a:gdLst>
                <a:gd name="connsiteX0" fmla="*/ 0 w 3797220"/>
                <a:gd name="connsiteY0" fmla="*/ 0 h 1951840"/>
                <a:gd name="connsiteX1" fmla="*/ 542460 w 3797220"/>
                <a:gd name="connsiteY1" fmla="*/ 0 h 1951840"/>
                <a:gd name="connsiteX2" fmla="*/ 971003 w 3797220"/>
                <a:gd name="connsiteY2" fmla="*/ 0 h 1951840"/>
                <a:gd name="connsiteX3" fmla="*/ 1513463 w 3797220"/>
                <a:gd name="connsiteY3" fmla="*/ 0 h 1951840"/>
                <a:gd name="connsiteX4" fmla="*/ 1942007 w 3797220"/>
                <a:gd name="connsiteY4" fmla="*/ 0 h 1951840"/>
                <a:gd name="connsiteX5" fmla="*/ 2484467 w 3797220"/>
                <a:gd name="connsiteY5" fmla="*/ 0 h 1951840"/>
                <a:gd name="connsiteX6" fmla="*/ 2950982 w 3797220"/>
                <a:gd name="connsiteY6" fmla="*/ 0 h 1951840"/>
                <a:gd name="connsiteX7" fmla="*/ 3797220 w 3797220"/>
                <a:gd name="connsiteY7" fmla="*/ 0 h 1951840"/>
                <a:gd name="connsiteX8" fmla="*/ 3797220 w 3797220"/>
                <a:gd name="connsiteY8" fmla="*/ 468442 h 1951840"/>
                <a:gd name="connsiteX9" fmla="*/ 3797220 w 3797220"/>
                <a:gd name="connsiteY9" fmla="*/ 917365 h 1951840"/>
                <a:gd name="connsiteX10" fmla="*/ 3797220 w 3797220"/>
                <a:gd name="connsiteY10" fmla="*/ 1346770 h 1951840"/>
                <a:gd name="connsiteX11" fmla="*/ 3797220 w 3797220"/>
                <a:gd name="connsiteY11" fmla="*/ 1951840 h 1951840"/>
                <a:gd name="connsiteX12" fmla="*/ 3254760 w 3797220"/>
                <a:gd name="connsiteY12" fmla="*/ 1951840 h 1951840"/>
                <a:gd name="connsiteX13" fmla="*/ 2826217 w 3797220"/>
                <a:gd name="connsiteY13" fmla="*/ 1951840 h 1951840"/>
                <a:gd name="connsiteX14" fmla="*/ 2321729 w 3797220"/>
                <a:gd name="connsiteY14" fmla="*/ 1951840 h 1951840"/>
                <a:gd name="connsiteX15" fmla="*/ 1779269 w 3797220"/>
                <a:gd name="connsiteY15" fmla="*/ 1951840 h 1951840"/>
                <a:gd name="connsiteX16" fmla="*/ 1350725 w 3797220"/>
                <a:gd name="connsiteY16" fmla="*/ 1951840 h 1951840"/>
                <a:gd name="connsiteX17" fmla="*/ 808265 w 3797220"/>
                <a:gd name="connsiteY17" fmla="*/ 1951840 h 1951840"/>
                <a:gd name="connsiteX18" fmla="*/ 0 w 3797220"/>
                <a:gd name="connsiteY18" fmla="*/ 1951840 h 1951840"/>
                <a:gd name="connsiteX19" fmla="*/ 0 w 3797220"/>
                <a:gd name="connsiteY19" fmla="*/ 1463880 h 1951840"/>
                <a:gd name="connsiteX20" fmla="*/ 0 w 3797220"/>
                <a:gd name="connsiteY20" fmla="*/ 1014957 h 1951840"/>
                <a:gd name="connsiteX21" fmla="*/ 0 w 3797220"/>
                <a:gd name="connsiteY21" fmla="*/ 487960 h 1951840"/>
                <a:gd name="connsiteX22" fmla="*/ 0 w 3797220"/>
                <a:gd name="connsiteY22" fmla="*/ 0 h 195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97220" h="1951840" fill="none" extrusionOk="0">
                  <a:moveTo>
                    <a:pt x="0" y="0"/>
                  </a:moveTo>
                  <a:cubicBezTo>
                    <a:pt x="261461" y="-54398"/>
                    <a:pt x="343281" y="29299"/>
                    <a:pt x="542460" y="0"/>
                  </a:cubicBezTo>
                  <a:cubicBezTo>
                    <a:pt x="741639" y="-29299"/>
                    <a:pt x="827821" y="23030"/>
                    <a:pt x="971003" y="0"/>
                  </a:cubicBezTo>
                  <a:cubicBezTo>
                    <a:pt x="1114185" y="-23030"/>
                    <a:pt x="1262053" y="64867"/>
                    <a:pt x="1513463" y="0"/>
                  </a:cubicBezTo>
                  <a:cubicBezTo>
                    <a:pt x="1764873" y="-64867"/>
                    <a:pt x="1838875" y="30538"/>
                    <a:pt x="1942007" y="0"/>
                  </a:cubicBezTo>
                  <a:cubicBezTo>
                    <a:pt x="2045139" y="-30538"/>
                    <a:pt x="2356397" y="29606"/>
                    <a:pt x="2484467" y="0"/>
                  </a:cubicBezTo>
                  <a:cubicBezTo>
                    <a:pt x="2612537" y="-29606"/>
                    <a:pt x="2841263" y="28217"/>
                    <a:pt x="2950982" y="0"/>
                  </a:cubicBezTo>
                  <a:cubicBezTo>
                    <a:pt x="3060701" y="-28217"/>
                    <a:pt x="3483517" y="37571"/>
                    <a:pt x="3797220" y="0"/>
                  </a:cubicBezTo>
                  <a:cubicBezTo>
                    <a:pt x="3806176" y="190679"/>
                    <a:pt x="3786618" y="264677"/>
                    <a:pt x="3797220" y="468442"/>
                  </a:cubicBezTo>
                  <a:cubicBezTo>
                    <a:pt x="3807822" y="672207"/>
                    <a:pt x="3768314" y="820506"/>
                    <a:pt x="3797220" y="917365"/>
                  </a:cubicBezTo>
                  <a:cubicBezTo>
                    <a:pt x="3826126" y="1014224"/>
                    <a:pt x="3746683" y="1231268"/>
                    <a:pt x="3797220" y="1346770"/>
                  </a:cubicBezTo>
                  <a:cubicBezTo>
                    <a:pt x="3847757" y="1462272"/>
                    <a:pt x="3795227" y="1779414"/>
                    <a:pt x="3797220" y="1951840"/>
                  </a:cubicBezTo>
                  <a:cubicBezTo>
                    <a:pt x="3636907" y="1989553"/>
                    <a:pt x="3416406" y="1930092"/>
                    <a:pt x="3254760" y="1951840"/>
                  </a:cubicBezTo>
                  <a:cubicBezTo>
                    <a:pt x="3093114" y="1973588"/>
                    <a:pt x="3019273" y="1942029"/>
                    <a:pt x="2826217" y="1951840"/>
                  </a:cubicBezTo>
                  <a:cubicBezTo>
                    <a:pt x="2633161" y="1961651"/>
                    <a:pt x="2446567" y="1924429"/>
                    <a:pt x="2321729" y="1951840"/>
                  </a:cubicBezTo>
                  <a:cubicBezTo>
                    <a:pt x="2196891" y="1979251"/>
                    <a:pt x="2021544" y="1889884"/>
                    <a:pt x="1779269" y="1951840"/>
                  </a:cubicBezTo>
                  <a:cubicBezTo>
                    <a:pt x="1536994" y="2013796"/>
                    <a:pt x="1527775" y="1925004"/>
                    <a:pt x="1350725" y="1951840"/>
                  </a:cubicBezTo>
                  <a:cubicBezTo>
                    <a:pt x="1173675" y="1978676"/>
                    <a:pt x="999753" y="1898621"/>
                    <a:pt x="808265" y="1951840"/>
                  </a:cubicBezTo>
                  <a:cubicBezTo>
                    <a:pt x="616777" y="2005059"/>
                    <a:pt x="252408" y="1929119"/>
                    <a:pt x="0" y="1951840"/>
                  </a:cubicBezTo>
                  <a:cubicBezTo>
                    <a:pt x="-35221" y="1804957"/>
                    <a:pt x="25491" y="1687448"/>
                    <a:pt x="0" y="1463880"/>
                  </a:cubicBezTo>
                  <a:cubicBezTo>
                    <a:pt x="-25491" y="1240312"/>
                    <a:pt x="15237" y="1212739"/>
                    <a:pt x="0" y="1014957"/>
                  </a:cubicBezTo>
                  <a:cubicBezTo>
                    <a:pt x="-15237" y="817175"/>
                    <a:pt x="51312" y="650379"/>
                    <a:pt x="0" y="487960"/>
                  </a:cubicBezTo>
                  <a:cubicBezTo>
                    <a:pt x="-51312" y="325541"/>
                    <a:pt x="42274" y="192755"/>
                    <a:pt x="0" y="0"/>
                  </a:cubicBezTo>
                  <a:close/>
                </a:path>
                <a:path w="3797220" h="1951840" stroke="0" extrusionOk="0">
                  <a:moveTo>
                    <a:pt x="0" y="0"/>
                  </a:moveTo>
                  <a:cubicBezTo>
                    <a:pt x="147777" y="-4947"/>
                    <a:pt x="295787" y="34340"/>
                    <a:pt x="504488" y="0"/>
                  </a:cubicBezTo>
                  <a:cubicBezTo>
                    <a:pt x="713189" y="-34340"/>
                    <a:pt x="805947" y="51279"/>
                    <a:pt x="933031" y="0"/>
                  </a:cubicBezTo>
                  <a:cubicBezTo>
                    <a:pt x="1060115" y="-51279"/>
                    <a:pt x="1232020" y="42107"/>
                    <a:pt x="1437519" y="0"/>
                  </a:cubicBezTo>
                  <a:cubicBezTo>
                    <a:pt x="1643018" y="-42107"/>
                    <a:pt x="1761385" y="18798"/>
                    <a:pt x="1866062" y="0"/>
                  </a:cubicBezTo>
                  <a:cubicBezTo>
                    <a:pt x="1970739" y="-18798"/>
                    <a:pt x="2267415" y="54113"/>
                    <a:pt x="2370550" y="0"/>
                  </a:cubicBezTo>
                  <a:cubicBezTo>
                    <a:pt x="2473685" y="-54113"/>
                    <a:pt x="2819614" y="22792"/>
                    <a:pt x="2988955" y="0"/>
                  </a:cubicBezTo>
                  <a:cubicBezTo>
                    <a:pt x="3158296" y="-22792"/>
                    <a:pt x="3524685" y="43545"/>
                    <a:pt x="3797220" y="0"/>
                  </a:cubicBezTo>
                  <a:cubicBezTo>
                    <a:pt x="3811340" y="115516"/>
                    <a:pt x="3741434" y="327002"/>
                    <a:pt x="3797220" y="468442"/>
                  </a:cubicBezTo>
                  <a:cubicBezTo>
                    <a:pt x="3853006" y="609882"/>
                    <a:pt x="3746571" y="798821"/>
                    <a:pt x="3797220" y="897846"/>
                  </a:cubicBezTo>
                  <a:cubicBezTo>
                    <a:pt x="3847869" y="996871"/>
                    <a:pt x="3758699" y="1212370"/>
                    <a:pt x="3797220" y="1385806"/>
                  </a:cubicBezTo>
                  <a:cubicBezTo>
                    <a:pt x="3835741" y="1559242"/>
                    <a:pt x="3729348" y="1732076"/>
                    <a:pt x="3797220" y="1951840"/>
                  </a:cubicBezTo>
                  <a:cubicBezTo>
                    <a:pt x="3594192" y="1969938"/>
                    <a:pt x="3480196" y="1938615"/>
                    <a:pt x="3368677" y="1951840"/>
                  </a:cubicBezTo>
                  <a:cubicBezTo>
                    <a:pt x="3257158" y="1965065"/>
                    <a:pt x="3055572" y="1934016"/>
                    <a:pt x="2826217" y="1951840"/>
                  </a:cubicBezTo>
                  <a:cubicBezTo>
                    <a:pt x="2596862" y="1969664"/>
                    <a:pt x="2434450" y="1888068"/>
                    <a:pt x="2283757" y="1951840"/>
                  </a:cubicBezTo>
                  <a:cubicBezTo>
                    <a:pt x="2133064" y="2015612"/>
                    <a:pt x="1990509" y="1931574"/>
                    <a:pt x="1855213" y="1951840"/>
                  </a:cubicBezTo>
                  <a:cubicBezTo>
                    <a:pt x="1719917" y="1972106"/>
                    <a:pt x="1611897" y="1921455"/>
                    <a:pt x="1426670" y="1951840"/>
                  </a:cubicBezTo>
                  <a:cubicBezTo>
                    <a:pt x="1241443" y="1982225"/>
                    <a:pt x="1032034" y="1939247"/>
                    <a:pt x="922182" y="1951840"/>
                  </a:cubicBezTo>
                  <a:cubicBezTo>
                    <a:pt x="812330" y="1964433"/>
                    <a:pt x="255901" y="1857067"/>
                    <a:pt x="0" y="1951840"/>
                  </a:cubicBezTo>
                  <a:cubicBezTo>
                    <a:pt x="-12931" y="1818313"/>
                    <a:pt x="35461" y="1724334"/>
                    <a:pt x="0" y="1522435"/>
                  </a:cubicBezTo>
                  <a:cubicBezTo>
                    <a:pt x="-35461" y="1320537"/>
                    <a:pt x="19171" y="1216693"/>
                    <a:pt x="0" y="1053994"/>
                  </a:cubicBezTo>
                  <a:cubicBezTo>
                    <a:pt x="-19171" y="891295"/>
                    <a:pt x="39545" y="767391"/>
                    <a:pt x="0" y="624589"/>
                  </a:cubicBezTo>
                  <a:cubicBezTo>
                    <a:pt x="-39545" y="481787"/>
                    <a:pt x="58225" y="184036"/>
                    <a:pt x="0" y="0"/>
                  </a:cubicBezTo>
                  <a:close/>
                </a:path>
              </a:pathLst>
            </a:custGeom>
            <a:ln>
              <a:solidFill>
                <a:schemeClr val="tx1"/>
              </a:solidFill>
              <a:extLst>
                <a:ext uri="{C807C97D-BFC1-408E-A445-0C87EB9F89A2}">
                  <ask:lineSketchStyleProps xmlns:ask="http://schemas.microsoft.com/office/drawing/2018/sketchyshapes" sd="2688403969">
                    <a:prstGeom prst="rect">
                      <a:avLst/>
                    </a:prstGeom>
                    <ask:type>
                      <ask:lineSketchScribble/>
                    </ask:type>
                  </ask:lineSketchStyleProps>
                </a:ext>
              </a:extLst>
            </a:ln>
            <a:effectLst>
              <a:outerShdw blurRad="50800" dist="38100" dir="2700000" algn="tl" rotWithShape="0">
                <a:prstClr val="black">
                  <a:alpha val="40000"/>
                </a:prstClr>
              </a:outerShdw>
            </a:effectLst>
          </p:spPr>
        </p:pic>
        <p:sp>
          <p:nvSpPr>
            <p:cNvPr id="39" name="TextBox 38">
              <a:extLst>
                <a:ext uri="{FF2B5EF4-FFF2-40B4-BE49-F238E27FC236}">
                  <a16:creationId xmlns:a16="http://schemas.microsoft.com/office/drawing/2014/main" id="{48EF128D-AEC7-4DAA-A34C-F68ECCEAD4A3}"/>
                </a:ext>
              </a:extLst>
            </p:cNvPr>
            <p:cNvSpPr txBox="1"/>
            <p:nvPr/>
          </p:nvSpPr>
          <p:spPr>
            <a:xfrm>
              <a:off x="4372319" y="1609665"/>
              <a:ext cx="2455750" cy="461665"/>
            </a:xfrm>
            <a:prstGeom prst="rect">
              <a:avLst/>
            </a:prstGeom>
            <a:noFill/>
          </p:spPr>
          <p:txBody>
            <a:bodyPr wrap="square" rtlCol="0">
              <a:spAutoFit/>
            </a:bodyPr>
            <a:lstStyle/>
            <a:p>
              <a:pPr algn="ctr"/>
              <a:r>
                <a:rPr lang="en-US" sz="2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Duet</a:t>
              </a:r>
              <a:endParaRPr lang="en-CA" sz="2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grpSp>
    </p:spTree>
    <p:extLst>
      <p:ext uri="{BB962C8B-B14F-4D97-AF65-F5344CB8AC3E}">
        <p14:creationId xmlns:p14="http://schemas.microsoft.com/office/powerpoint/2010/main" val="27978805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93D5827-24A2-4CA6-A9CB-2F4D74745A5F}"/>
              </a:ext>
            </a:extLst>
          </p:cNvPr>
          <p:cNvCxnSpPr/>
          <p:nvPr/>
        </p:nvCxnSpPr>
        <p:spPr>
          <a:xfrm>
            <a:off x="2170051" y="0"/>
            <a:ext cx="0" cy="6858000"/>
          </a:xfrm>
          <a:prstGeom prst="line">
            <a:avLst/>
          </a:prstGeom>
          <a:ln w="38100">
            <a:solidFill>
              <a:schemeClr val="tx1">
                <a:lumMod val="65000"/>
                <a:lumOff val="3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C6DEDA06-4410-43F2-9D14-9BA32B740821}"/>
              </a:ext>
            </a:extLst>
          </p:cNvPr>
          <p:cNvGrpSpPr/>
          <p:nvPr/>
        </p:nvGrpSpPr>
        <p:grpSpPr>
          <a:xfrm>
            <a:off x="1894175" y="3526008"/>
            <a:ext cx="551752" cy="502671"/>
            <a:chOff x="1746810" y="502681"/>
            <a:chExt cx="551752" cy="502671"/>
          </a:xfrm>
          <a:effectLst>
            <a:outerShdw blurRad="50800" dist="38100" dir="2700000" algn="tl" rotWithShape="0">
              <a:prstClr val="black">
                <a:alpha val="40000"/>
              </a:prstClr>
            </a:outerShdw>
          </a:effectLst>
        </p:grpSpPr>
        <p:sp>
          <p:nvSpPr>
            <p:cNvPr id="4" name="Oval 3">
              <a:extLst>
                <a:ext uri="{FF2B5EF4-FFF2-40B4-BE49-F238E27FC236}">
                  <a16:creationId xmlns:a16="http://schemas.microsoft.com/office/drawing/2014/main" id="{149C5EC9-87B9-406E-AC91-DB9FDF2F6F3F}"/>
                </a:ext>
              </a:extLst>
            </p:cNvPr>
            <p:cNvSpPr/>
            <p:nvPr/>
          </p:nvSpPr>
          <p:spPr>
            <a:xfrm>
              <a:off x="1771351" y="502681"/>
              <a:ext cx="502671" cy="502671"/>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700" dirty="0"/>
            </a:p>
          </p:txBody>
        </p:sp>
        <p:sp>
          <p:nvSpPr>
            <p:cNvPr id="8" name="TextBox 7">
              <a:extLst>
                <a:ext uri="{FF2B5EF4-FFF2-40B4-BE49-F238E27FC236}">
                  <a16:creationId xmlns:a16="http://schemas.microsoft.com/office/drawing/2014/main" id="{A4108470-B689-46C2-95E1-6ACF7A206939}"/>
                </a:ext>
              </a:extLst>
            </p:cNvPr>
            <p:cNvSpPr txBox="1"/>
            <p:nvPr/>
          </p:nvSpPr>
          <p:spPr>
            <a:xfrm>
              <a:off x="1746810" y="600127"/>
              <a:ext cx="551752" cy="307777"/>
            </a:xfrm>
            <a:prstGeom prst="rect">
              <a:avLst/>
            </a:prstGeom>
            <a:noFill/>
          </p:spPr>
          <p:txBody>
            <a:bodyPr wrap="square">
              <a:spAutoFit/>
            </a:bodyPr>
            <a:lstStyle/>
            <a:p>
              <a:pPr algn="ctr"/>
              <a:r>
                <a:rPr lang="en-US" sz="1400" dirty="0"/>
                <a:t>2018</a:t>
              </a:r>
              <a:endParaRPr lang="en-CA" sz="1400" dirty="0"/>
            </a:p>
          </p:txBody>
        </p:sp>
      </p:grpSp>
      <p:grpSp>
        <p:nvGrpSpPr>
          <p:cNvPr id="10" name="Group 9">
            <a:extLst>
              <a:ext uri="{FF2B5EF4-FFF2-40B4-BE49-F238E27FC236}">
                <a16:creationId xmlns:a16="http://schemas.microsoft.com/office/drawing/2014/main" id="{D7A36A29-A489-41C8-AD4D-1A15921635D2}"/>
              </a:ext>
            </a:extLst>
          </p:cNvPr>
          <p:cNvGrpSpPr/>
          <p:nvPr/>
        </p:nvGrpSpPr>
        <p:grpSpPr>
          <a:xfrm>
            <a:off x="1894175" y="1321778"/>
            <a:ext cx="551752" cy="502671"/>
            <a:chOff x="1746810" y="502681"/>
            <a:chExt cx="551752" cy="502671"/>
          </a:xfrm>
          <a:effectLst>
            <a:outerShdw blurRad="50800" dist="38100" dir="2700000" algn="tl" rotWithShape="0">
              <a:prstClr val="black">
                <a:alpha val="40000"/>
              </a:prstClr>
            </a:outerShdw>
          </a:effectLst>
        </p:grpSpPr>
        <p:sp>
          <p:nvSpPr>
            <p:cNvPr id="11" name="Oval 10">
              <a:extLst>
                <a:ext uri="{FF2B5EF4-FFF2-40B4-BE49-F238E27FC236}">
                  <a16:creationId xmlns:a16="http://schemas.microsoft.com/office/drawing/2014/main" id="{EDA37836-F6C0-466E-9134-33E9A51E4A57}"/>
                </a:ext>
              </a:extLst>
            </p:cNvPr>
            <p:cNvSpPr/>
            <p:nvPr/>
          </p:nvSpPr>
          <p:spPr>
            <a:xfrm>
              <a:off x="1771351" y="502681"/>
              <a:ext cx="502671" cy="502671"/>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700" dirty="0"/>
            </a:p>
          </p:txBody>
        </p:sp>
        <p:sp>
          <p:nvSpPr>
            <p:cNvPr id="12" name="TextBox 11">
              <a:extLst>
                <a:ext uri="{FF2B5EF4-FFF2-40B4-BE49-F238E27FC236}">
                  <a16:creationId xmlns:a16="http://schemas.microsoft.com/office/drawing/2014/main" id="{8F6DCFA3-C65A-4BBA-BA4A-78969ECB5DAE}"/>
                </a:ext>
              </a:extLst>
            </p:cNvPr>
            <p:cNvSpPr txBox="1"/>
            <p:nvPr/>
          </p:nvSpPr>
          <p:spPr>
            <a:xfrm>
              <a:off x="1746810" y="600127"/>
              <a:ext cx="551752" cy="307777"/>
            </a:xfrm>
            <a:prstGeom prst="rect">
              <a:avLst/>
            </a:prstGeom>
            <a:noFill/>
          </p:spPr>
          <p:txBody>
            <a:bodyPr wrap="square">
              <a:spAutoFit/>
            </a:bodyPr>
            <a:lstStyle/>
            <a:p>
              <a:pPr algn="ctr"/>
              <a:r>
                <a:rPr lang="en-US" sz="1400" dirty="0"/>
                <a:t>2016</a:t>
              </a:r>
              <a:endParaRPr lang="en-CA" sz="1400" dirty="0"/>
            </a:p>
          </p:txBody>
        </p:sp>
      </p:grpSp>
      <p:grpSp>
        <p:nvGrpSpPr>
          <p:cNvPr id="13" name="Group 12">
            <a:extLst>
              <a:ext uri="{FF2B5EF4-FFF2-40B4-BE49-F238E27FC236}">
                <a16:creationId xmlns:a16="http://schemas.microsoft.com/office/drawing/2014/main" id="{AD6245A2-8AD8-403F-BBA5-957267FE53E3}"/>
              </a:ext>
            </a:extLst>
          </p:cNvPr>
          <p:cNvGrpSpPr/>
          <p:nvPr/>
        </p:nvGrpSpPr>
        <p:grpSpPr>
          <a:xfrm>
            <a:off x="1894175" y="2423892"/>
            <a:ext cx="551752" cy="502671"/>
            <a:chOff x="1746810" y="502681"/>
            <a:chExt cx="551752" cy="502671"/>
          </a:xfrm>
          <a:effectLst>
            <a:outerShdw blurRad="50800" dist="38100" dir="2700000" algn="tl" rotWithShape="0">
              <a:prstClr val="black">
                <a:alpha val="40000"/>
              </a:prstClr>
            </a:outerShdw>
          </a:effectLst>
        </p:grpSpPr>
        <p:sp>
          <p:nvSpPr>
            <p:cNvPr id="14" name="Oval 13">
              <a:extLst>
                <a:ext uri="{FF2B5EF4-FFF2-40B4-BE49-F238E27FC236}">
                  <a16:creationId xmlns:a16="http://schemas.microsoft.com/office/drawing/2014/main" id="{4AFBB81B-ED8A-4CDD-B457-155209AB4A7B}"/>
                </a:ext>
              </a:extLst>
            </p:cNvPr>
            <p:cNvSpPr/>
            <p:nvPr/>
          </p:nvSpPr>
          <p:spPr>
            <a:xfrm>
              <a:off x="1771351" y="502681"/>
              <a:ext cx="502671" cy="502671"/>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700" dirty="0"/>
            </a:p>
          </p:txBody>
        </p:sp>
        <p:sp>
          <p:nvSpPr>
            <p:cNvPr id="15" name="TextBox 14">
              <a:extLst>
                <a:ext uri="{FF2B5EF4-FFF2-40B4-BE49-F238E27FC236}">
                  <a16:creationId xmlns:a16="http://schemas.microsoft.com/office/drawing/2014/main" id="{A7483961-3C39-4515-B399-A774C9DFF44A}"/>
                </a:ext>
              </a:extLst>
            </p:cNvPr>
            <p:cNvSpPr txBox="1"/>
            <p:nvPr/>
          </p:nvSpPr>
          <p:spPr>
            <a:xfrm>
              <a:off x="1746810" y="600127"/>
              <a:ext cx="551752" cy="307777"/>
            </a:xfrm>
            <a:prstGeom prst="rect">
              <a:avLst/>
            </a:prstGeom>
            <a:noFill/>
          </p:spPr>
          <p:txBody>
            <a:bodyPr wrap="square">
              <a:spAutoFit/>
            </a:bodyPr>
            <a:lstStyle/>
            <a:p>
              <a:pPr algn="ctr"/>
              <a:r>
                <a:rPr lang="en-US" sz="1400" dirty="0"/>
                <a:t>2017</a:t>
              </a:r>
              <a:endParaRPr lang="en-CA" sz="1400" dirty="0"/>
            </a:p>
          </p:txBody>
        </p:sp>
      </p:grpSp>
      <p:grpSp>
        <p:nvGrpSpPr>
          <p:cNvPr id="16" name="Group 15">
            <a:extLst>
              <a:ext uri="{FF2B5EF4-FFF2-40B4-BE49-F238E27FC236}">
                <a16:creationId xmlns:a16="http://schemas.microsoft.com/office/drawing/2014/main" id="{AE5EC248-7995-4868-AD51-09669009E4C5}"/>
              </a:ext>
            </a:extLst>
          </p:cNvPr>
          <p:cNvGrpSpPr/>
          <p:nvPr/>
        </p:nvGrpSpPr>
        <p:grpSpPr>
          <a:xfrm>
            <a:off x="1894175" y="4628119"/>
            <a:ext cx="551752" cy="502671"/>
            <a:chOff x="1746810" y="502681"/>
            <a:chExt cx="551752" cy="502671"/>
          </a:xfrm>
          <a:effectLst>
            <a:outerShdw blurRad="50800" dist="38100" dir="2700000" algn="tl" rotWithShape="0">
              <a:prstClr val="black">
                <a:alpha val="40000"/>
              </a:prstClr>
            </a:outerShdw>
          </a:effectLst>
        </p:grpSpPr>
        <p:sp>
          <p:nvSpPr>
            <p:cNvPr id="17" name="Oval 16">
              <a:extLst>
                <a:ext uri="{FF2B5EF4-FFF2-40B4-BE49-F238E27FC236}">
                  <a16:creationId xmlns:a16="http://schemas.microsoft.com/office/drawing/2014/main" id="{B578F4EF-4962-4210-98FA-62F972A75F2B}"/>
                </a:ext>
              </a:extLst>
            </p:cNvPr>
            <p:cNvSpPr/>
            <p:nvPr/>
          </p:nvSpPr>
          <p:spPr>
            <a:xfrm>
              <a:off x="1771351" y="502681"/>
              <a:ext cx="502671" cy="502671"/>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700" dirty="0"/>
            </a:p>
          </p:txBody>
        </p:sp>
        <p:sp>
          <p:nvSpPr>
            <p:cNvPr id="18" name="TextBox 17">
              <a:extLst>
                <a:ext uri="{FF2B5EF4-FFF2-40B4-BE49-F238E27FC236}">
                  <a16:creationId xmlns:a16="http://schemas.microsoft.com/office/drawing/2014/main" id="{64416AF1-280C-4947-85B7-211B578F8202}"/>
                </a:ext>
              </a:extLst>
            </p:cNvPr>
            <p:cNvSpPr txBox="1"/>
            <p:nvPr/>
          </p:nvSpPr>
          <p:spPr>
            <a:xfrm>
              <a:off x="1746810" y="600127"/>
              <a:ext cx="551752" cy="307777"/>
            </a:xfrm>
            <a:prstGeom prst="rect">
              <a:avLst/>
            </a:prstGeom>
            <a:noFill/>
          </p:spPr>
          <p:txBody>
            <a:bodyPr wrap="square">
              <a:spAutoFit/>
            </a:bodyPr>
            <a:lstStyle/>
            <a:p>
              <a:pPr algn="ctr"/>
              <a:r>
                <a:rPr lang="en-US" sz="1400" dirty="0"/>
                <a:t>2019</a:t>
              </a:r>
              <a:endParaRPr lang="en-CA" sz="1400" dirty="0"/>
            </a:p>
          </p:txBody>
        </p:sp>
      </p:grpSp>
      <p:grpSp>
        <p:nvGrpSpPr>
          <p:cNvPr id="19" name="Group 18">
            <a:extLst>
              <a:ext uri="{FF2B5EF4-FFF2-40B4-BE49-F238E27FC236}">
                <a16:creationId xmlns:a16="http://schemas.microsoft.com/office/drawing/2014/main" id="{74DBD6CD-554E-4E66-8D78-85F8C87A6677}"/>
              </a:ext>
            </a:extLst>
          </p:cNvPr>
          <p:cNvGrpSpPr/>
          <p:nvPr/>
        </p:nvGrpSpPr>
        <p:grpSpPr>
          <a:xfrm>
            <a:off x="1894175" y="5827676"/>
            <a:ext cx="551752" cy="502671"/>
            <a:chOff x="1746810" y="502681"/>
            <a:chExt cx="551752" cy="502671"/>
          </a:xfrm>
          <a:effectLst>
            <a:outerShdw blurRad="50800" dist="38100" dir="2700000" algn="tl" rotWithShape="0">
              <a:prstClr val="black">
                <a:alpha val="40000"/>
              </a:prstClr>
            </a:outerShdw>
          </a:effectLst>
        </p:grpSpPr>
        <p:sp>
          <p:nvSpPr>
            <p:cNvPr id="20" name="Oval 19">
              <a:extLst>
                <a:ext uri="{FF2B5EF4-FFF2-40B4-BE49-F238E27FC236}">
                  <a16:creationId xmlns:a16="http://schemas.microsoft.com/office/drawing/2014/main" id="{6ECB938C-87D9-4E19-B63F-6738FB5E8645}"/>
                </a:ext>
              </a:extLst>
            </p:cNvPr>
            <p:cNvSpPr/>
            <p:nvPr/>
          </p:nvSpPr>
          <p:spPr>
            <a:xfrm>
              <a:off x="1771351" y="502681"/>
              <a:ext cx="502671" cy="502671"/>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700" dirty="0"/>
            </a:p>
          </p:txBody>
        </p:sp>
        <p:sp>
          <p:nvSpPr>
            <p:cNvPr id="21" name="TextBox 20">
              <a:extLst>
                <a:ext uri="{FF2B5EF4-FFF2-40B4-BE49-F238E27FC236}">
                  <a16:creationId xmlns:a16="http://schemas.microsoft.com/office/drawing/2014/main" id="{56285863-C517-4E76-B6D1-F7D654ABDBEC}"/>
                </a:ext>
              </a:extLst>
            </p:cNvPr>
            <p:cNvSpPr txBox="1"/>
            <p:nvPr/>
          </p:nvSpPr>
          <p:spPr>
            <a:xfrm>
              <a:off x="1746810" y="600127"/>
              <a:ext cx="551752" cy="307777"/>
            </a:xfrm>
            <a:prstGeom prst="rect">
              <a:avLst/>
            </a:prstGeom>
            <a:noFill/>
          </p:spPr>
          <p:txBody>
            <a:bodyPr wrap="square">
              <a:spAutoFit/>
            </a:bodyPr>
            <a:lstStyle/>
            <a:p>
              <a:pPr algn="ctr"/>
              <a:r>
                <a:rPr lang="en-US" sz="1400" dirty="0"/>
                <a:t>2020</a:t>
              </a:r>
              <a:endParaRPr lang="en-CA" sz="1400" dirty="0"/>
            </a:p>
          </p:txBody>
        </p:sp>
      </p:grpSp>
      <p:sp>
        <p:nvSpPr>
          <p:cNvPr id="33" name="TextBox 32">
            <a:extLst>
              <a:ext uri="{FF2B5EF4-FFF2-40B4-BE49-F238E27FC236}">
                <a16:creationId xmlns:a16="http://schemas.microsoft.com/office/drawing/2014/main" id="{F649F283-9432-44A9-B317-0F05D0C41A97}"/>
              </a:ext>
            </a:extLst>
          </p:cNvPr>
          <p:cNvSpPr txBox="1"/>
          <p:nvPr/>
        </p:nvSpPr>
        <p:spPr>
          <a:xfrm>
            <a:off x="136071" y="92529"/>
            <a:ext cx="1649184" cy="584775"/>
          </a:xfrm>
          <a:prstGeom prst="rect">
            <a:avLst/>
          </a:prstGeom>
          <a:noFill/>
        </p:spPr>
        <p:txBody>
          <a:bodyPr wrap="square" rtlCol="0">
            <a:spAutoFit/>
          </a:bodyPr>
          <a:lstStyle/>
          <a:p>
            <a:pPr algn="ctr"/>
            <a:r>
              <a:rPr lang="en-US" sz="1600" b="1" dirty="0"/>
              <a:t>% of neural IR papers @ SIGIR</a:t>
            </a:r>
            <a:endParaRPr lang="en-CA" sz="1600" b="1" dirty="0"/>
          </a:p>
        </p:txBody>
      </p:sp>
      <p:sp>
        <p:nvSpPr>
          <p:cNvPr id="35" name="TextBox 34">
            <a:extLst>
              <a:ext uri="{FF2B5EF4-FFF2-40B4-BE49-F238E27FC236}">
                <a16:creationId xmlns:a16="http://schemas.microsoft.com/office/drawing/2014/main" id="{8501D3BE-1DFC-42F4-995D-8577B18B9F8A}"/>
              </a:ext>
            </a:extLst>
          </p:cNvPr>
          <p:cNvSpPr txBox="1"/>
          <p:nvPr/>
        </p:nvSpPr>
        <p:spPr>
          <a:xfrm>
            <a:off x="136071" y="1342279"/>
            <a:ext cx="1649184" cy="461665"/>
          </a:xfrm>
          <a:prstGeom prst="rect">
            <a:avLst/>
          </a:prstGeom>
          <a:noFill/>
        </p:spPr>
        <p:txBody>
          <a:bodyPr wrap="square" rtlCol="0">
            <a:spAutoFit/>
          </a:bodyPr>
          <a:lstStyle/>
          <a:p>
            <a:pPr algn="ctr"/>
            <a:r>
              <a:rPr lang="en-US" sz="2400" b="1" dirty="0"/>
              <a:t>8%</a:t>
            </a:r>
            <a:endParaRPr lang="en-CA" sz="2400" b="1" dirty="0"/>
          </a:p>
        </p:txBody>
      </p:sp>
      <p:sp>
        <p:nvSpPr>
          <p:cNvPr id="37" name="TextBox 36">
            <a:extLst>
              <a:ext uri="{FF2B5EF4-FFF2-40B4-BE49-F238E27FC236}">
                <a16:creationId xmlns:a16="http://schemas.microsoft.com/office/drawing/2014/main" id="{3BBB3804-DFF6-4A1B-8B60-8ED0331E2104}"/>
              </a:ext>
            </a:extLst>
          </p:cNvPr>
          <p:cNvSpPr txBox="1"/>
          <p:nvPr/>
        </p:nvSpPr>
        <p:spPr>
          <a:xfrm>
            <a:off x="136071" y="2444393"/>
            <a:ext cx="1649184" cy="461665"/>
          </a:xfrm>
          <a:prstGeom prst="rect">
            <a:avLst/>
          </a:prstGeom>
          <a:noFill/>
        </p:spPr>
        <p:txBody>
          <a:bodyPr wrap="square" rtlCol="0">
            <a:spAutoFit/>
          </a:bodyPr>
          <a:lstStyle/>
          <a:p>
            <a:pPr algn="ctr"/>
            <a:r>
              <a:rPr lang="en-US" sz="2400" b="1" dirty="0"/>
              <a:t>23%</a:t>
            </a:r>
            <a:endParaRPr lang="en-CA" sz="2400" b="1" dirty="0"/>
          </a:p>
        </p:txBody>
      </p:sp>
      <p:sp>
        <p:nvSpPr>
          <p:cNvPr id="23" name="Speech Bubble: Rectangle 22">
            <a:extLst>
              <a:ext uri="{FF2B5EF4-FFF2-40B4-BE49-F238E27FC236}">
                <a16:creationId xmlns:a16="http://schemas.microsoft.com/office/drawing/2014/main" id="{B873620D-242B-4178-9425-B3CEF8667851}"/>
              </a:ext>
            </a:extLst>
          </p:cNvPr>
          <p:cNvSpPr/>
          <p:nvPr/>
        </p:nvSpPr>
        <p:spPr>
          <a:xfrm>
            <a:off x="3403866" y="168729"/>
            <a:ext cx="4399647" cy="6520542"/>
          </a:xfrm>
          <a:prstGeom prst="wedgeRectCallout">
            <a:avLst>
              <a:gd name="adj1" fmla="val -71012"/>
              <a:gd name="adj2" fmla="val -11535"/>
            </a:avLst>
          </a:prstGeom>
          <a:solidFill>
            <a:schemeClr val="bg1"/>
          </a:solidFill>
          <a:ln w="19050">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7" name="Picture 26">
            <a:extLst>
              <a:ext uri="{FF2B5EF4-FFF2-40B4-BE49-F238E27FC236}">
                <a16:creationId xmlns:a16="http://schemas.microsoft.com/office/drawing/2014/main" id="{CFB224C5-865F-4F0A-A013-9FD6818D9A3C}"/>
              </a:ext>
            </a:extLst>
          </p:cNvPr>
          <p:cNvPicPr>
            <a:picLocks noChangeAspect="1"/>
          </p:cNvPicPr>
          <p:nvPr/>
        </p:nvPicPr>
        <p:blipFill>
          <a:blip r:embed="rId2">
            <a:extLst>
              <a:ext uri="{BEBA8EAE-BF5A-486C-A8C5-ECC9F3942E4B}">
                <a14:imgProps xmlns:a14="http://schemas.microsoft.com/office/drawing/2010/main">
                  <a14:imgLayer r:embed="rId3">
                    <a14:imgEffect>
                      <a14:artisticBlur/>
                    </a14:imgEffect>
                  </a14:imgLayer>
                </a14:imgProps>
              </a:ext>
            </a:extLst>
          </a:blip>
          <a:stretch>
            <a:fillRect/>
          </a:stretch>
        </p:blipFill>
        <p:spPr>
          <a:xfrm>
            <a:off x="3588119" y="4585346"/>
            <a:ext cx="4078577" cy="2011854"/>
          </a:xfrm>
          <a:prstGeom prst="rect">
            <a:avLst/>
          </a:prstGeom>
        </p:spPr>
      </p:pic>
      <p:pic>
        <p:nvPicPr>
          <p:cNvPr id="5" name="Picture 4">
            <a:extLst>
              <a:ext uri="{FF2B5EF4-FFF2-40B4-BE49-F238E27FC236}">
                <a16:creationId xmlns:a16="http://schemas.microsoft.com/office/drawing/2014/main" id="{EDBAAA79-AF6E-4E27-9EE2-8CE55F135629}"/>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3649758" y="174296"/>
            <a:ext cx="3956647" cy="2121592"/>
          </a:xfrm>
          <a:prstGeom prst="rect">
            <a:avLst/>
          </a:prstGeom>
        </p:spPr>
      </p:pic>
      <p:sp>
        <p:nvSpPr>
          <p:cNvPr id="48" name="Title 5">
            <a:extLst>
              <a:ext uri="{FF2B5EF4-FFF2-40B4-BE49-F238E27FC236}">
                <a16:creationId xmlns:a16="http://schemas.microsoft.com/office/drawing/2014/main" id="{3C50BB2C-86B1-4717-8E94-3C7CB9ED06DF}"/>
              </a:ext>
            </a:extLst>
          </p:cNvPr>
          <p:cNvSpPr txBox="1">
            <a:spLocks/>
          </p:cNvSpPr>
          <p:nvPr/>
        </p:nvSpPr>
        <p:spPr>
          <a:xfrm>
            <a:off x="8333013" y="2367544"/>
            <a:ext cx="3711625" cy="1951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400" dirty="0"/>
              <a:t>Trained on 95K Chinese queries from Sogou.com (public dataset)</a:t>
            </a:r>
            <a:endParaRPr lang="en-CA" sz="2400" dirty="0"/>
          </a:p>
        </p:txBody>
      </p:sp>
      <p:grpSp>
        <p:nvGrpSpPr>
          <p:cNvPr id="36" name="Group 35">
            <a:extLst>
              <a:ext uri="{FF2B5EF4-FFF2-40B4-BE49-F238E27FC236}">
                <a16:creationId xmlns:a16="http://schemas.microsoft.com/office/drawing/2014/main" id="{B7C8AD28-6D71-4E6D-8AD8-AA8DF624E193}"/>
              </a:ext>
            </a:extLst>
          </p:cNvPr>
          <p:cNvGrpSpPr/>
          <p:nvPr/>
        </p:nvGrpSpPr>
        <p:grpSpPr>
          <a:xfrm>
            <a:off x="3655201" y="2423892"/>
            <a:ext cx="3889987" cy="1979008"/>
            <a:chOff x="3655201" y="2423892"/>
            <a:chExt cx="3889987" cy="1979008"/>
          </a:xfrm>
        </p:grpSpPr>
        <p:pic>
          <p:nvPicPr>
            <p:cNvPr id="38" name="Picture 37">
              <a:extLst>
                <a:ext uri="{FF2B5EF4-FFF2-40B4-BE49-F238E27FC236}">
                  <a16:creationId xmlns:a16="http://schemas.microsoft.com/office/drawing/2014/main" id="{C3B93FB6-5AEF-41CD-B95A-D25092C10D49}"/>
                </a:ext>
              </a:extLst>
            </p:cNvPr>
            <p:cNvPicPr>
              <a:picLocks noChangeAspect="1"/>
            </p:cNvPicPr>
            <p:nvPr/>
          </p:nvPicPr>
          <p:blipFill>
            <a:blip r:embed="rId6"/>
            <a:stretch>
              <a:fillRect/>
            </a:stretch>
          </p:blipFill>
          <p:spPr>
            <a:xfrm>
              <a:off x="3655201" y="2423892"/>
              <a:ext cx="3889987" cy="1979008"/>
            </a:xfrm>
            <a:custGeom>
              <a:avLst/>
              <a:gdLst>
                <a:gd name="connsiteX0" fmla="*/ 0 w 3889987"/>
                <a:gd name="connsiteY0" fmla="*/ 0 h 1979008"/>
                <a:gd name="connsiteX1" fmla="*/ 439013 w 3889987"/>
                <a:gd name="connsiteY1" fmla="*/ 0 h 1979008"/>
                <a:gd name="connsiteX2" fmla="*/ 955825 w 3889987"/>
                <a:gd name="connsiteY2" fmla="*/ 0 h 1979008"/>
                <a:gd name="connsiteX3" fmla="*/ 1550438 w 3889987"/>
                <a:gd name="connsiteY3" fmla="*/ 0 h 1979008"/>
                <a:gd name="connsiteX4" fmla="*/ 1989450 w 3889987"/>
                <a:gd name="connsiteY4" fmla="*/ 0 h 1979008"/>
                <a:gd name="connsiteX5" fmla="*/ 2584063 w 3889987"/>
                <a:gd name="connsiteY5" fmla="*/ 0 h 1979008"/>
                <a:gd name="connsiteX6" fmla="*/ 3178675 w 3889987"/>
                <a:gd name="connsiteY6" fmla="*/ 0 h 1979008"/>
                <a:gd name="connsiteX7" fmla="*/ 3889987 w 3889987"/>
                <a:gd name="connsiteY7" fmla="*/ 0 h 1979008"/>
                <a:gd name="connsiteX8" fmla="*/ 3889987 w 3889987"/>
                <a:gd name="connsiteY8" fmla="*/ 514542 h 1979008"/>
                <a:gd name="connsiteX9" fmla="*/ 3889987 w 3889987"/>
                <a:gd name="connsiteY9" fmla="*/ 949924 h 1979008"/>
                <a:gd name="connsiteX10" fmla="*/ 3889987 w 3889987"/>
                <a:gd name="connsiteY10" fmla="*/ 1385306 h 1979008"/>
                <a:gd name="connsiteX11" fmla="*/ 3889987 w 3889987"/>
                <a:gd name="connsiteY11" fmla="*/ 1979008 h 1979008"/>
                <a:gd name="connsiteX12" fmla="*/ 3373174 w 3889987"/>
                <a:gd name="connsiteY12" fmla="*/ 1979008 h 1979008"/>
                <a:gd name="connsiteX13" fmla="*/ 2739662 w 3889987"/>
                <a:gd name="connsiteY13" fmla="*/ 1979008 h 1979008"/>
                <a:gd name="connsiteX14" fmla="*/ 2106150 w 3889987"/>
                <a:gd name="connsiteY14" fmla="*/ 1979008 h 1979008"/>
                <a:gd name="connsiteX15" fmla="*/ 1628237 w 3889987"/>
                <a:gd name="connsiteY15" fmla="*/ 1979008 h 1979008"/>
                <a:gd name="connsiteX16" fmla="*/ 994725 w 3889987"/>
                <a:gd name="connsiteY16" fmla="*/ 1979008 h 1979008"/>
                <a:gd name="connsiteX17" fmla="*/ 555712 w 3889987"/>
                <a:gd name="connsiteY17" fmla="*/ 1979008 h 1979008"/>
                <a:gd name="connsiteX18" fmla="*/ 0 w 3889987"/>
                <a:gd name="connsiteY18" fmla="*/ 1979008 h 1979008"/>
                <a:gd name="connsiteX19" fmla="*/ 0 w 3889987"/>
                <a:gd name="connsiteY19" fmla="*/ 1504046 h 1979008"/>
                <a:gd name="connsiteX20" fmla="*/ 0 w 3889987"/>
                <a:gd name="connsiteY20" fmla="*/ 989504 h 1979008"/>
                <a:gd name="connsiteX21" fmla="*/ 0 w 3889987"/>
                <a:gd name="connsiteY21" fmla="*/ 534332 h 1979008"/>
                <a:gd name="connsiteX22" fmla="*/ 0 w 3889987"/>
                <a:gd name="connsiteY22" fmla="*/ 0 h 197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89987" h="1979008" fill="none" extrusionOk="0">
                  <a:moveTo>
                    <a:pt x="0" y="0"/>
                  </a:moveTo>
                  <a:cubicBezTo>
                    <a:pt x="172481" y="-2654"/>
                    <a:pt x="231845" y="5192"/>
                    <a:pt x="439013" y="0"/>
                  </a:cubicBezTo>
                  <a:cubicBezTo>
                    <a:pt x="646181" y="-5192"/>
                    <a:pt x="736707" y="1812"/>
                    <a:pt x="955825" y="0"/>
                  </a:cubicBezTo>
                  <a:cubicBezTo>
                    <a:pt x="1174943" y="-1812"/>
                    <a:pt x="1380657" y="33786"/>
                    <a:pt x="1550438" y="0"/>
                  </a:cubicBezTo>
                  <a:cubicBezTo>
                    <a:pt x="1720219" y="-33786"/>
                    <a:pt x="1869921" y="38055"/>
                    <a:pt x="1989450" y="0"/>
                  </a:cubicBezTo>
                  <a:cubicBezTo>
                    <a:pt x="2108979" y="-38055"/>
                    <a:pt x="2361862" y="53825"/>
                    <a:pt x="2584063" y="0"/>
                  </a:cubicBezTo>
                  <a:cubicBezTo>
                    <a:pt x="2806264" y="-53825"/>
                    <a:pt x="2955372" y="69650"/>
                    <a:pt x="3178675" y="0"/>
                  </a:cubicBezTo>
                  <a:cubicBezTo>
                    <a:pt x="3401978" y="-69650"/>
                    <a:pt x="3544995" y="84731"/>
                    <a:pt x="3889987" y="0"/>
                  </a:cubicBezTo>
                  <a:cubicBezTo>
                    <a:pt x="3894407" y="190932"/>
                    <a:pt x="3841259" y="269526"/>
                    <a:pt x="3889987" y="514542"/>
                  </a:cubicBezTo>
                  <a:cubicBezTo>
                    <a:pt x="3938715" y="759558"/>
                    <a:pt x="3869157" y="845787"/>
                    <a:pt x="3889987" y="949924"/>
                  </a:cubicBezTo>
                  <a:cubicBezTo>
                    <a:pt x="3910817" y="1054061"/>
                    <a:pt x="3883037" y="1224793"/>
                    <a:pt x="3889987" y="1385306"/>
                  </a:cubicBezTo>
                  <a:cubicBezTo>
                    <a:pt x="3896937" y="1545819"/>
                    <a:pt x="3842810" y="1771500"/>
                    <a:pt x="3889987" y="1979008"/>
                  </a:cubicBezTo>
                  <a:cubicBezTo>
                    <a:pt x="3637816" y="2012077"/>
                    <a:pt x="3562905" y="1969115"/>
                    <a:pt x="3373174" y="1979008"/>
                  </a:cubicBezTo>
                  <a:cubicBezTo>
                    <a:pt x="3183443" y="1988901"/>
                    <a:pt x="2876279" y="1936023"/>
                    <a:pt x="2739662" y="1979008"/>
                  </a:cubicBezTo>
                  <a:cubicBezTo>
                    <a:pt x="2603045" y="2021993"/>
                    <a:pt x="2417762" y="1968498"/>
                    <a:pt x="2106150" y="1979008"/>
                  </a:cubicBezTo>
                  <a:cubicBezTo>
                    <a:pt x="1794538" y="1989518"/>
                    <a:pt x="1826285" y="1923792"/>
                    <a:pt x="1628237" y="1979008"/>
                  </a:cubicBezTo>
                  <a:cubicBezTo>
                    <a:pt x="1430189" y="2034224"/>
                    <a:pt x="1232143" y="1977790"/>
                    <a:pt x="994725" y="1979008"/>
                  </a:cubicBezTo>
                  <a:cubicBezTo>
                    <a:pt x="757307" y="1980226"/>
                    <a:pt x="753775" y="1947264"/>
                    <a:pt x="555712" y="1979008"/>
                  </a:cubicBezTo>
                  <a:cubicBezTo>
                    <a:pt x="357649" y="2010752"/>
                    <a:pt x="158419" y="1915572"/>
                    <a:pt x="0" y="1979008"/>
                  </a:cubicBezTo>
                  <a:cubicBezTo>
                    <a:pt x="-10984" y="1825628"/>
                    <a:pt x="19233" y="1638507"/>
                    <a:pt x="0" y="1504046"/>
                  </a:cubicBezTo>
                  <a:cubicBezTo>
                    <a:pt x="-19233" y="1369585"/>
                    <a:pt x="49935" y="1245860"/>
                    <a:pt x="0" y="989504"/>
                  </a:cubicBezTo>
                  <a:cubicBezTo>
                    <a:pt x="-49935" y="733148"/>
                    <a:pt x="17131" y="648373"/>
                    <a:pt x="0" y="534332"/>
                  </a:cubicBezTo>
                  <a:cubicBezTo>
                    <a:pt x="-17131" y="420291"/>
                    <a:pt x="40499" y="186529"/>
                    <a:pt x="0" y="0"/>
                  </a:cubicBezTo>
                  <a:close/>
                </a:path>
                <a:path w="3889987" h="1979008" stroke="0" extrusionOk="0">
                  <a:moveTo>
                    <a:pt x="0" y="0"/>
                  </a:moveTo>
                  <a:cubicBezTo>
                    <a:pt x="142977" y="-23091"/>
                    <a:pt x="319837" y="51679"/>
                    <a:pt x="477913" y="0"/>
                  </a:cubicBezTo>
                  <a:cubicBezTo>
                    <a:pt x="635989" y="-51679"/>
                    <a:pt x="855056" y="38060"/>
                    <a:pt x="1111425" y="0"/>
                  </a:cubicBezTo>
                  <a:cubicBezTo>
                    <a:pt x="1367794" y="-38060"/>
                    <a:pt x="1402284" y="16136"/>
                    <a:pt x="1628237" y="0"/>
                  </a:cubicBezTo>
                  <a:cubicBezTo>
                    <a:pt x="1854190" y="-16136"/>
                    <a:pt x="1872388" y="19122"/>
                    <a:pt x="2106150" y="0"/>
                  </a:cubicBezTo>
                  <a:cubicBezTo>
                    <a:pt x="2339912" y="-19122"/>
                    <a:pt x="2552423" y="71572"/>
                    <a:pt x="2739662" y="0"/>
                  </a:cubicBezTo>
                  <a:cubicBezTo>
                    <a:pt x="2926901" y="-71572"/>
                    <a:pt x="3078462" y="56348"/>
                    <a:pt x="3217575" y="0"/>
                  </a:cubicBezTo>
                  <a:cubicBezTo>
                    <a:pt x="3356688" y="-56348"/>
                    <a:pt x="3711721" y="40542"/>
                    <a:pt x="3889987" y="0"/>
                  </a:cubicBezTo>
                  <a:cubicBezTo>
                    <a:pt x="3913269" y="168488"/>
                    <a:pt x="3848443" y="272322"/>
                    <a:pt x="3889987" y="435382"/>
                  </a:cubicBezTo>
                  <a:cubicBezTo>
                    <a:pt x="3931531" y="598442"/>
                    <a:pt x="3884818" y="776297"/>
                    <a:pt x="3889987" y="910344"/>
                  </a:cubicBezTo>
                  <a:cubicBezTo>
                    <a:pt x="3895156" y="1044391"/>
                    <a:pt x="3867646" y="1222004"/>
                    <a:pt x="3889987" y="1385306"/>
                  </a:cubicBezTo>
                  <a:cubicBezTo>
                    <a:pt x="3912328" y="1548608"/>
                    <a:pt x="3846317" y="1805798"/>
                    <a:pt x="3889987" y="1979008"/>
                  </a:cubicBezTo>
                  <a:cubicBezTo>
                    <a:pt x="3736818" y="2023905"/>
                    <a:pt x="3523847" y="1921869"/>
                    <a:pt x="3373174" y="1979008"/>
                  </a:cubicBezTo>
                  <a:cubicBezTo>
                    <a:pt x="3222501" y="2036147"/>
                    <a:pt x="2948170" y="1958601"/>
                    <a:pt x="2817462" y="1979008"/>
                  </a:cubicBezTo>
                  <a:cubicBezTo>
                    <a:pt x="2686754" y="1999415"/>
                    <a:pt x="2500265" y="1973196"/>
                    <a:pt x="2378449" y="1979008"/>
                  </a:cubicBezTo>
                  <a:cubicBezTo>
                    <a:pt x="2256633" y="1984820"/>
                    <a:pt x="1897701" y="1975882"/>
                    <a:pt x="1744937" y="1979008"/>
                  </a:cubicBezTo>
                  <a:cubicBezTo>
                    <a:pt x="1592173" y="1982134"/>
                    <a:pt x="1513003" y="1926952"/>
                    <a:pt x="1305924" y="1979008"/>
                  </a:cubicBezTo>
                  <a:cubicBezTo>
                    <a:pt x="1098845" y="2031064"/>
                    <a:pt x="902008" y="1948003"/>
                    <a:pt x="750212" y="1979008"/>
                  </a:cubicBezTo>
                  <a:cubicBezTo>
                    <a:pt x="598416" y="2010013"/>
                    <a:pt x="188514" y="1936835"/>
                    <a:pt x="0" y="1979008"/>
                  </a:cubicBezTo>
                  <a:cubicBezTo>
                    <a:pt x="-38543" y="1797111"/>
                    <a:pt x="26306" y="1622508"/>
                    <a:pt x="0" y="1484256"/>
                  </a:cubicBezTo>
                  <a:cubicBezTo>
                    <a:pt x="-26306" y="1346004"/>
                    <a:pt x="18512" y="1116050"/>
                    <a:pt x="0" y="1009294"/>
                  </a:cubicBezTo>
                  <a:cubicBezTo>
                    <a:pt x="-18512" y="902538"/>
                    <a:pt x="130" y="741289"/>
                    <a:pt x="0" y="474962"/>
                  </a:cubicBezTo>
                  <a:cubicBezTo>
                    <a:pt x="-130" y="208635"/>
                    <a:pt x="34875" y="214425"/>
                    <a:pt x="0" y="0"/>
                  </a:cubicBezTo>
                  <a:close/>
                </a:path>
              </a:pathLst>
            </a:custGeom>
            <a:ln>
              <a:solidFill>
                <a:schemeClr val="tx1"/>
              </a:solidFill>
              <a:extLst>
                <a:ext uri="{C807C97D-BFC1-408E-A445-0C87EB9F89A2}">
                  <ask:lineSketchStyleProps xmlns:ask="http://schemas.microsoft.com/office/drawing/2018/sketchyshapes" sd="230537175">
                    <a:prstGeom prst="rect">
                      <a:avLst/>
                    </a:prstGeom>
                    <ask:type>
                      <ask:lineSketchScribble/>
                    </ask:type>
                  </ask:lineSketchStyleProps>
                </a:ext>
              </a:extLst>
            </a:ln>
            <a:effectLst>
              <a:outerShdw blurRad="50800" dist="38100" dir="2700000" algn="tl" rotWithShape="0">
                <a:prstClr val="black">
                  <a:alpha val="40000"/>
                </a:prstClr>
              </a:outerShdw>
            </a:effectLst>
          </p:spPr>
        </p:pic>
        <p:sp>
          <p:nvSpPr>
            <p:cNvPr id="40" name="TextBox 39">
              <a:extLst>
                <a:ext uri="{FF2B5EF4-FFF2-40B4-BE49-F238E27FC236}">
                  <a16:creationId xmlns:a16="http://schemas.microsoft.com/office/drawing/2014/main" id="{C9B27B1A-6962-4EE2-A943-8E402B1B377C}"/>
                </a:ext>
              </a:extLst>
            </p:cNvPr>
            <p:cNvSpPr txBox="1"/>
            <p:nvPr/>
          </p:nvSpPr>
          <p:spPr>
            <a:xfrm>
              <a:off x="4372319" y="3808716"/>
              <a:ext cx="2455750" cy="461665"/>
            </a:xfrm>
            <a:prstGeom prst="rect">
              <a:avLst/>
            </a:prstGeom>
            <a:noFill/>
          </p:spPr>
          <p:txBody>
            <a:bodyPr wrap="square" rtlCol="0">
              <a:spAutoFit/>
            </a:bodyPr>
            <a:lstStyle/>
            <a:p>
              <a:pPr algn="ctr"/>
              <a:r>
                <a:rPr lang="en-US" sz="2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KNRM</a:t>
              </a:r>
              <a:endParaRPr lang="en-CA" sz="2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grpSp>
    </p:spTree>
    <p:extLst>
      <p:ext uri="{BB962C8B-B14F-4D97-AF65-F5344CB8AC3E}">
        <p14:creationId xmlns:p14="http://schemas.microsoft.com/office/powerpoint/2010/main" val="8352206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93D5827-24A2-4CA6-A9CB-2F4D74745A5F}"/>
              </a:ext>
            </a:extLst>
          </p:cNvPr>
          <p:cNvCxnSpPr/>
          <p:nvPr/>
        </p:nvCxnSpPr>
        <p:spPr>
          <a:xfrm>
            <a:off x="2170051" y="0"/>
            <a:ext cx="0" cy="6858000"/>
          </a:xfrm>
          <a:prstGeom prst="line">
            <a:avLst/>
          </a:prstGeom>
          <a:ln w="38100">
            <a:solidFill>
              <a:schemeClr val="tx1">
                <a:lumMod val="65000"/>
                <a:lumOff val="3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C6DEDA06-4410-43F2-9D14-9BA32B740821}"/>
              </a:ext>
            </a:extLst>
          </p:cNvPr>
          <p:cNvGrpSpPr/>
          <p:nvPr/>
        </p:nvGrpSpPr>
        <p:grpSpPr>
          <a:xfrm>
            <a:off x="1894175" y="3526008"/>
            <a:ext cx="551752" cy="502671"/>
            <a:chOff x="1746810" y="502681"/>
            <a:chExt cx="551752" cy="502671"/>
          </a:xfrm>
          <a:effectLst>
            <a:outerShdw blurRad="50800" dist="38100" dir="2700000" algn="tl" rotWithShape="0">
              <a:prstClr val="black">
                <a:alpha val="40000"/>
              </a:prstClr>
            </a:outerShdw>
          </a:effectLst>
        </p:grpSpPr>
        <p:sp>
          <p:nvSpPr>
            <p:cNvPr id="4" name="Oval 3">
              <a:extLst>
                <a:ext uri="{FF2B5EF4-FFF2-40B4-BE49-F238E27FC236}">
                  <a16:creationId xmlns:a16="http://schemas.microsoft.com/office/drawing/2014/main" id="{149C5EC9-87B9-406E-AC91-DB9FDF2F6F3F}"/>
                </a:ext>
              </a:extLst>
            </p:cNvPr>
            <p:cNvSpPr/>
            <p:nvPr/>
          </p:nvSpPr>
          <p:spPr>
            <a:xfrm>
              <a:off x="1771351" y="502681"/>
              <a:ext cx="502671" cy="502671"/>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700" dirty="0"/>
            </a:p>
          </p:txBody>
        </p:sp>
        <p:sp>
          <p:nvSpPr>
            <p:cNvPr id="8" name="TextBox 7">
              <a:extLst>
                <a:ext uri="{FF2B5EF4-FFF2-40B4-BE49-F238E27FC236}">
                  <a16:creationId xmlns:a16="http://schemas.microsoft.com/office/drawing/2014/main" id="{A4108470-B689-46C2-95E1-6ACF7A206939}"/>
                </a:ext>
              </a:extLst>
            </p:cNvPr>
            <p:cNvSpPr txBox="1"/>
            <p:nvPr/>
          </p:nvSpPr>
          <p:spPr>
            <a:xfrm>
              <a:off x="1746810" y="600127"/>
              <a:ext cx="551752" cy="307777"/>
            </a:xfrm>
            <a:prstGeom prst="rect">
              <a:avLst/>
            </a:prstGeom>
            <a:noFill/>
          </p:spPr>
          <p:txBody>
            <a:bodyPr wrap="square">
              <a:spAutoFit/>
            </a:bodyPr>
            <a:lstStyle/>
            <a:p>
              <a:pPr algn="ctr"/>
              <a:r>
                <a:rPr lang="en-US" sz="1400" dirty="0"/>
                <a:t>2018</a:t>
              </a:r>
              <a:endParaRPr lang="en-CA" sz="1400" dirty="0"/>
            </a:p>
          </p:txBody>
        </p:sp>
      </p:grpSp>
      <p:grpSp>
        <p:nvGrpSpPr>
          <p:cNvPr id="10" name="Group 9">
            <a:extLst>
              <a:ext uri="{FF2B5EF4-FFF2-40B4-BE49-F238E27FC236}">
                <a16:creationId xmlns:a16="http://schemas.microsoft.com/office/drawing/2014/main" id="{D7A36A29-A489-41C8-AD4D-1A15921635D2}"/>
              </a:ext>
            </a:extLst>
          </p:cNvPr>
          <p:cNvGrpSpPr/>
          <p:nvPr/>
        </p:nvGrpSpPr>
        <p:grpSpPr>
          <a:xfrm>
            <a:off x="1894175" y="1321778"/>
            <a:ext cx="551752" cy="502671"/>
            <a:chOff x="1746810" y="502681"/>
            <a:chExt cx="551752" cy="502671"/>
          </a:xfrm>
          <a:effectLst>
            <a:outerShdw blurRad="50800" dist="38100" dir="2700000" algn="tl" rotWithShape="0">
              <a:prstClr val="black">
                <a:alpha val="40000"/>
              </a:prstClr>
            </a:outerShdw>
          </a:effectLst>
        </p:grpSpPr>
        <p:sp>
          <p:nvSpPr>
            <p:cNvPr id="11" name="Oval 10">
              <a:extLst>
                <a:ext uri="{FF2B5EF4-FFF2-40B4-BE49-F238E27FC236}">
                  <a16:creationId xmlns:a16="http://schemas.microsoft.com/office/drawing/2014/main" id="{EDA37836-F6C0-466E-9134-33E9A51E4A57}"/>
                </a:ext>
              </a:extLst>
            </p:cNvPr>
            <p:cNvSpPr/>
            <p:nvPr/>
          </p:nvSpPr>
          <p:spPr>
            <a:xfrm>
              <a:off x="1771351" y="502681"/>
              <a:ext cx="502671" cy="502671"/>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700" dirty="0"/>
            </a:p>
          </p:txBody>
        </p:sp>
        <p:sp>
          <p:nvSpPr>
            <p:cNvPr id="12" name="TextBox 11">
              <a:extLst>
                <a:ext uri="{FF2B5EF4-FFF2-40B4-BE49-F238E27FC236}">
                  <a16:creationId xmlns:a16="http://schemas.microsoft.com/office/drawing/2014/main" id="{8F6DCFA3-C65A-4BBA-BA4A-78969ECB5DAE}"/>
                </a:ext>
              </a:extLst>
            </p:cNvPr>
            <p:cNvSpPr txBox="1"/>
            <p:nvPr/>
          </p:nvSpPr>
          <p:spPr>
            <a:xfrm>
              <a:off x="1746810" y="600127"/>
              <a:ext cx="551752" cy="307777"/>
            </a:xfrm>
            <a:prstGeom prst="rect">
              <a:avLst/>
            </a:prstGeom>
            <a:noFill/>
          </p:spPr>
          <p:txBody>
            <a:bodyPr wrap="square">
              <a:spAutoFit/>
            </a:bodyPr>
            <a:lstStyle/>
            <a:p>
              <a:pPr algn="ctr"/>
              <a:r>
                <a:rPr lang="en-US" sz="1400" dirty="0"/>
                <a:t>2016</a:t>
              </a:r>
              <a:endParaRPr lang="en-CA" sz="1400" dirty="0"/>
            </a:p>
          </p:txBody>
        </p:sp>
      </p:grpSp>
      <p:grpSp>
        <p:nvGrpSpPr>
          <p:cNvPr id="13" name="Group 12">
            <a:extLst>
              <a:ext uri="{FF2B5EF4-FFF2-40B4-BE49-F238E27FC236}">
                <a16:creationId xmlns:a16="http://schemas.microsoft.com/office/drawing/2014/main" id="{AD6245A2-8AD8-403F-BBA5-957267FE53E3}"/>
              </a:ext>
            </a:extLst>
          </p:cNvPr>
          <p:cNvGrpSpPr/>
          <p:nvPr/>
        </p:nvGrpSpPr>
        <p:grpSpPr>
          <a:xfrm>
            <a:off x="1894175" y="2423892"/>
            <a:ext cx="551752" cy="502671"/>
            <a:chOff x="1746810" y="502681"/>
            <a:chExt cx="551752" cy="502671"/>
          </a:xfrm>
          <a:effectLst>
            <a:outerShdw blurRad="50800" dist="38100" dir="2700000" algn="tl" rotWithShape="0">
              <a:prstClr val="black">
                <a:alpha val="40000"/>
              </a:prstClr>
            </a:outerShdw>
          </a:effectLst>
        </p:grpSpPr>
        <p:sp>
          <p:nvSpPr>
            <p:cNvPr id="14" name="Oval 13">
              <a:extLst>
                <a:ext uri="{FF2B5EF4-FFF2-40B4-BE49-F238E27FC236}">
                  <a16:creationId xmlns:a16="http://schemas.microsoft.com/office/drawing/2014/main" id="{4AFBB81B-ED8A-4CDD-B457-155209AB4A7B}"/>
                </a:ext>
              </a:extLst>
            </p:cNvPr>
            <p:cNvSpPr/>
            <p:nvPr/>
          </p:nvSpPr>
          <p:spPr>
            <a:xfrm>
              <a:off x="1771351" y="502681"/>
              <a:ext cx="502671" cy="502671"/>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700" dirty="0"/>
            </a:p>
          </p:txBody>
        </p:sp>
        <p:sp>
          <p:nvSpPr>
            <p:cNvPr id="15" name="TextBox 14">
              <a:extLst>
                <a:ext uri="{FF2B5EF4-FFF2-40B4-BE49-F238E27FC236}">
                  <a16:creationId xmlns:a16="http://schemas.microsoft.com/office/drawing/2014/main" id="{A7483961-3C39-4515-B399-A774C9DFF44A}"/>
                </a:ext>
              </a:extLst>
            </p:cNvPr>
            <p:cNvSpPr txBox="1"/>
            <p:nvPr/>
          </p:nvSpPr>
          <p:spPr>
            <a:xfrm>
              <a:off x="1746810" y="600127"/>
              <a:ext cx="551752" cy="307777"/>
            </a:xfrm>
            <a:prstGeom prst="rect">
              <a:avLst/>
            </a:prstGeom>
            <a:noFill/>
          </p:spPr>
          <p:txBody>
            <a:bodyPr wrap="square">
              <a:spAutoFit/>
            </a:bodyPr>
            <a:lstStyle/>
            <a:p>
              <a:pPr algn="ctr"/>
              <a:r>
                <a:rPr lang="en-US" sz="1400" dirty="0"/>
                <a:t>2017</a:t>
              </a:r>
              <a:endParaRPr lang="en-CA" sz="1400" dirty="0"/>
            </a:p>
          </p:txBody>
        </p:sp>
      </p:grpSp>
      <p:grpSp>
        <p:nvGrpSpPr>
          <p:cNvPr id="16" name="Group 15">
            <a:extLst>
              <a:ext uri="{FF2B5EF4-FFF2-40B4-BE49-F238E27FC236}">
                <a16:creationId xmlns:a16="http://schemas.microsoft.com/office/drawing/2014/main" id="{AE5EC248-7995-4868-AD51-09669009E4C5}"/>
              </a:ext>
            </a:extLst>
          </p:cNvPr>
          <p:cNvGrpSpPr/>
          <p:nvPr/>
        </p:nvGrpSpPr>
        <p:grpSpPr>
          <a:xfrm>
            <a:off x="1894175" y="4628119"/>
            <a:ext cx="551752" cy="502671"/>
            <a:chOff x="1746810" y="502681"/>
            <a:chExt cx="551752" cy="502671"/>
          </a:xfrm>
          <a:effectLst>
            <a:outerShdw blurRad="50800" dist="38100" dir="2700000" algn="tl" rotWithShape="0">
              <a:prstClr val="black">
                <a:alpha val="40000"/>
              </a:prstClr>
            </a:outerShdw>
          </a:effectLst>
        </p:grpSpPr>
        <p:sp>
          <p:nvSpPr>
            <p:cNvPr id="17" name="Oval 16">
              <a:extLst>
                <a:ext uri="{FF2B5EF4-FFF2-40B4-BE49-F238E27FC236}">
                  <a16:creationId xmlns:a16="http://schemas.microsoft.com/office/drawing/2014/main" id="{B578F4EF-4962-4210-98FA-62F972A75F2B}"/>
                </a:ext>
              </a:extLst>
            </p:cNvPr>
            <p:cNvSpPr/>
            <p:nvPr/>
          </p:nvSpPr>
          <p:spPr>
            <a:xfrm>
              <a:off x="1771351" y="502681"/>
              <a:ext cx="502671" cy="502671"/>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700" dirty="0"/>
            </a:p>
          </p:txBody>
        </p:sp>
        <p:sp>
          <p:nvSpPr>
            <p:cNvPr id="18" name="TextBox 17">
              <a:extLst>
                <a:ext uri="{FF2B5EF4-FFF2-40B4-BE49-F238E27FC236}">
                  <a16:creationId xmlns:a16="http://schemas.microsoft.com/office/drawing/2014/main" id="{64416AF1-280C-4947-85B7-211B578F8202}"/>
                </a:ext>
              </a:extLst>
            </p:cNvPr>
            <p:cNvSpPr txBox="1"/>
            <p:nvPr/>
          </p:nvSpPr>
          <p:spPr>
            <a:xfrm>
              <a:off x="1746810" y="600127"/>
              <a:ext cx="551752" cy="307777"/>
            </a:xfrm>
            <a:prstGeom prst="rect">
              <a:avLst/>
            </a:prstGeom>
            <a:noFill/>
          </p:spPr>
          <p:txBody>
            <a:bodyPr wrap="square">
              <a:spAutoFit/>
            </a:bodyPr>
            <a:lstStyle/>
            <a:p>
              <a:pPr algn="ctr"/>
              <a:r>
                <a:rPr lang="en-US" sz="1400" dirty="0"/>
                <a:t>2019</a:t>
              </a:r>
              <a:endParaRPr lang="en-CA" sz="1400" dirty="0"/>
            </a:p>
          </p:txBody>
        </p:sp>
      </p:grpSp>
      <p:grpSp>
        <p:nvGrpSpPr>
          <p:cNvPr id="19" name="Group 18">
            <a:extLst>
              <a:ext uri="{FF2B5EF4-FFF2-40B4-BE49-F238E27FC236}">
                <a16:creationId xmlns:a16="http://schemas.microsoft.com/office/drawing/2014/main" id="{74DBD6CD-554E-4E66-8D78-85F8C87A6677}"/>
              </a:ext>
            </a:extLst>
          </p:cNvPr>
          <p:cNvGrpSpPr/>
          <p:nvPr/>
        </p:nvGrpSpPr>
        <p:grpSpPr>
          <a:xfrm>
            <a:off x="1894175" y="5827676"/>
            <a:ext cx="551752" cy="502671"/>
            <a:chOff x="1746810" y="502681"/>
            <a:chExt cx="551752" cy="502671"/>
          </a:xfrm>
          <a:effectLst>
            <a:outerShdw blurRad="50800" dist="38100" dir="2700000" algn="tl" rotWithShape="0">
              <a:prstClr val="black">
                <a:alpha val="40000"/>
              </a:prstClr>
            </a:outerShdw>
          </a:effectLst>
        </p:grpSpPr>
        <p:sp>
          <p:nvSpPr>
            <p:cNvPr id="20" name="Oval 19">
              <a:extLst>
                <a:ext uri="{FF2B5EF4-FFF2-40B4-BE49-F238E27FC236}">
                  <a16:creationId xmlns:a16="http://schemas.microsoft.com/office/drawing/2014/main" id="{6ECB938C-87D9-4E19-B63F-6738FB5E8645}"/>
                </a:ext>
              </a:extLst>
            </p:cNvPr>
            <p:cNvSpPr/>
            <p:nvPr/>
          </p:nvSpPr>
          <p:spPr>
            <a:xfrm>
              <a:off x="1771351" y="502681"/>
              <a:ext cx="502671" cy="502671"/>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700" dirty="0"/>
            </a:p>
          </p:txBody>
        </p:sp>
        <p:sp>
          <p:nvSpPr>
            <p:cNvPr id="21" name="TextBox 20">
              <a:extLst>
                <a:ext uri="{FF2B5EF4-FFF2-40B4-BE49-F238E27FC236}">
                  <a16:creationId xmlns:a16="http://schemas.microsoft.com/office/drawing/2014/main" id="{56285863-C517-4E76-B6D1-F7D654ABDBEC}"/>
                </a:ext>
              </a:extLst>
            </p:cNvPr>
            <p:cNvSpPr txBox="1"/>
            <p:nvPr/>
          </p:nvSpPr>
          <p:spPr>
            <a:xfrm>
              <a:off x="1746810" y="600127"/>
              <a:ext cx="551752" cy="307777"/>
            </a:xfrm>
            <a:prstGeom prst="rect">
              <a:avLst/>
            </a:prstGeom>
            <a:noFill/>
          </p:spPr>
          <p:txBody>
            <a:bodyPr wrap="square">
              <a:spAutoFit/>
            </a:bodyPr>
            <a:lstStyle/>
            <a:p>
              <a:pPr algn="ctr"/>
              <a:r>
                <a:rPr lang="en-US" sz="1400" dirty="0"/>
                <a:t>2020</a:t>
              </a:r>
              <a:endParaRPr lang="en-CA" sz="1400" dirty="0"/>
            </a:p>
          </p:txBody>
        </p:sp>
      </p:grpSp>
      <p:sp>
        <p:nvSpPr>
          <p:cNvPr id="33" name="TextBox 32">
            <a:extLst>
              <a:ext uri="{FF2B5EF4-FFF2-40B4-BE49-F238E27FC236}">
                <a16:creationId xmlns:a16="http://schemas.microsoft.com/office/drawing/2014/main" id="{F649F283-9432-44A9-B317-0F05D0C41A97}"/>
              </a:ext>
            </a:extLst>
          </p:cNvPr>
          <p:cNvSpPr txBox="1"/>
          <p:nvPr/>
        </p:nvSpPr>
        <p:spPr>
          <a:xfrm>
            <a:off x="136071" y="92529"/>
            <a:ext cx="1649184" cy="584775"/>
          </a:xfrm>
          <a:prstGeom prst="rect">
            <a:avLst/>
          </a:prstGeom>
          <a:noFill/>
        </p:spPr>
        <p:txBody>
          <a:bodyPr wrap="square" rtlCol="0">
            <a:spAutoFit/>
          </a:bodyPr>
          <a:lstStyle/>
          <a:p>
            <a:pPr algn="ctr"/>
            <a:r>
              <a:rPr lang="en-US" sz="1600" b="1" dirty="0"/>
              <a:t>% of neural IR papers @ SIGIR</a:t>
            </a:r>
            <a:endParaRPr lang="en-CA" sz="1600" b="1" dirty="0"/>
          </a:p>
        </p:txBody>
      </p:sp>
      <p:sp>
        <p:nvSpPr>
          <p:cNvPr id="35" name="TextBox 34">
            <a:extLst>
              <a:ext uri="{FF2B5EF4-FFF2-40B4-BE49-F238E27FC236}">
                <a16:creationId xmlns:a16="http://schemas.microsoft.com/office/drawing/2014/main" id="{8501D3BE-1DFC-42F4-995D-8577B18B9F8A}"/>
              </a:ext>
            </a:extLst>
          </p:cNvPr>
          <p:cNvSpPr txBox="1"/>
          <p:nvPr/>
        </p:nvSpPr>
        <p:spPr>
          <a:xfrm>
            <a:off x="136071" y="1342279"/>
            <a:ext cx="1649184" cy="461665"/>
          </a:xfrm>
          <a:prstGeom prst="rect">
            <a:avLst/>
          </a:prstGeom>
          <a:noFill/>
        </p:spPr>
        <p:txBody>
          <a:bodyPr wrap="square" rtlCol="0">
            <a:spAutoFit/>
          </a:bodyPr>
          <a:lstStyle/>
          <a:p>
            <a:pPr algn="ctr"/>
            <a:r>
              <a:rPr lang="en-US" sz="2400" b="1" dirty="0"/>
              <a:t>8%</a:t>
            </a:r>
            <a:endParaRPr lang="en-CA" sz="2400" b="1" dirty="0"/>
          </a:p>
        </p:txBody>
      </p:sp>
      <p:sp>
        <p:nvSpPr>
          <p:cNvPr id="37" name="TextBox 36">
            <a:extLst>
              <a:ext uri="{FF2B5EF4-FFF2-40B4-BE49-F238E27FC236}">
                <a16:creationId xmlns:a16="http://schemas.microsoft.com/office/drawing/2014/main" id="{3BBB3804-DFF6-4A1B-8B60-8ED0331E2104}"/>
              </a:ext>
            </a:extLst>
          </p:cNvPr>
          <p:cNvSpPr txBox="1"/>
          <p:nvPr/>
        </p:nvSpPr>
        <p:spPr>
          <a:xfrm>
            <a:off x="136071" y="2444393"/>
            <a:ext cx="1649184" cy="461665"/>
          </a:xfrm>
          <a:prstGeom prst="rect">
            <a:avLst/>
          </a:prstGeom>
          <a:noFill/>
        </p:spPr>
        <p:txBody>
          <a:bodyPr wrap="square" rtlCol="0">
            <a:spAutoFit/>
          </a:bodyPr>
          <a:lstStyle/>
          <a:p>
            <a:pPr algn="ctr"/>
            <a:r>
              <a:rPr lang="en-US" sz="2400" b="1" dirty="0"/>
              <a:t>23%</a:t>
            </a:r>
            <a:endParaRPr lang="en-CA" sz="2400" b="1" dirty="0"/>
          </a:p>
        </p:txBody>
      </p:sp>
      <p:sp>
        <p:nvSpPr>
          <p:cNvPr id="23" name="Speech Bubble: Rectangle 22">
            <a:extLst>
              <a:ext uri="{FF2B5EF4-FFF2-40B4-BE49-F238E27FC236}">
                <a16:creationId xmlns:a16="http://schemas.microsoft.com/office/drawing/2014/main" id="{B873620D-242B-4178-9425-B3CEF8667851}"/>
              </a:ext>
            </a:extLst>
          </p:cNvPr>
          <p:cNvSpPr/>
          <p:nvPr/>
        </p:nvSpPr>
        <p:spPr>
          <a:xfrm>
            <a:off x="3403866" y="168729"/>
            <a:ext cx="4399647" cy="6520542"/>
          </a:xfrm>
          <a:prstGeom prst="wedgeRectCallout">
            <a:avLst>
              <a:gd name="adj1" fmla="val -71012"/>
              <a:gd name="adj2" fmla="val -11535"/>
            </a:avLst>
          </a:prstGeom>
          <a:solidFill>
            <a:schemeClr val="bg1"/>
          </a:solidFill>
          <a:ln w="19050">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4" name="Picture 23">
            <a:extLst>
              <a:ext uri="{FF2B5EF4-FFF2-40B4-BE49-F238E27FC236}">
                <a16:creationId xmlns:a16="http://schemas.microsoft.com/office/drawing/2014/main" id="{667C7D6F-906E-4187-9FDD-B7BE509CF2DF}"/>
              </a:ext>
            </a:extLst>
          </p:cNvPr>
          <p:cNvPicPr>
            <a:picLocks noChangeAspect="1"/>
          </p:cNvPicPr>
          <p:nvPr/>
        </p:nvPicPr>
        <p:blipFill>
          <a:blip r:embed="rId2">
            <a:extLst>
              <a:ext uri="{BEBA8EAE-BF5A-486C-A8C5-ECC9F3942E4B}">
                <a14:imgProps xmlns:a14="http://schemas.microsoft.com/office/drawing/2010/main">
                  <a14:imgLayer r:embed="rId3">
                    <a14:imgEffect>
                      <a14:artisticBlur/>
                    </a14:imgEffect>
                  </a14:imgLayer>
                </a14:imgProps>
              </a:ext>
            </a:extLst>
          </a:blip>
          <a:stretch>
            <a:fillRect/>
          </a:stretch>
        </p:blipFill>
        <p:spPr>
          <a:xfrm>
            <a:off x="3603361" y="2372993"/>
            <a:ext cx="4048095" cy="2133785"/>
          </a:xfrm>
          <a:prstGeom prst="rect">
            <a:avLst/>
          </a:prstGeom>
        </p:spPr>
      </p:pic>
      <p:sp>
        <p:nvSpPr>
          <p:cNvPr id="29" name="Title 5">
            <a:extLst>
              <a:ext uri="{FF2B5EF4-FFF2-40B4-BE49-F238E27FC236}">
                <a16:creationId xmlns:a16="http://schemas.microsoft.com/office/drawing/2014/main" id="{57426B2F-3CCA-4193-BABE-D202A5DBC642}"/>
              </a:ext>
            </a:extLst>
          </p:cNvPr>
          <p:cNvSpPr txBox="1">
            <a:spLocks/>
          </p:cNvSpPr>
          <p:nvPr/>
        </p:nvSpPr>
        <p:spPr>
          <a:xfrm>
            <a:off x="8333012" y="4585346"/>
            <a:ext cx="3711625" cy="1951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400" dirty="0"/>
              <a:t>Trained using BM25-based weak labels</a:t>
            </a:r>
            <a:endParaRPr lang="en-CA" sz="2400" dirty="0"/>
          </a:p>
        </p:txBody>
      </p:sp>
      <p:grpSp>
        <p:nvGrpSpPr>
          <p:cNvPr id="30" name="Group 29">
            <a:extLst>
              <a:ext uri="{FF2B5EF4-FFF2-40B4-BE49-F238E27FC236}">
                <a16:creationId xmlns:a16="http://schemas.microsoft.com/office/drawing/2014/main" id="{35F52A96-50FD-4997-83D8-ED0E1E7DE47C}"/>
              </a:ext>
            </a:extLst>
          </p:cNvPr>
          <p:cNvGrpSpPr/>
          <p:nvPr/>
        </p:nvGrpSpPr>
        <p:grpSpPr>
          <a:xfrm>
            <a:off x="3641286" y="4646359"/>
            <a:ext cx="3917816" cy="1846285"/>
            <a:chOff x="3641286" y="4646359"/>
            <a:chExt cx="3917816" cy="1846285"/>
          </a:xfrm>
        </p:grpSpPr>
        <p:pic>
          <p:nvPicPr>
            <p:cNvPr id="31" name="Picture 30">
              <a:extLst>
                <a:ext uri="{FF2B5EF4-FFF2-40B4-BE49-F238E27FC236}">
                  <a16:creationId xmlns:a16="http://schemas.microsoft.com/office/drawing/2014/main" id="{22CF9C0C-B7A8-42AD-A460-3D1EFB75DDBB}"/>
                </a:ext>
              </a:extLst>
            </p:cNvPr>
            <p:cNvPicPr>
              <a:picLocks noChangeAspect="1"/>
            </p:cNvPicPr>
            <p:nvPr/>
          </p:nvPicPr>
          <p:blipFill rotWithShape="1">
            <a:blip r:embed="rId4"/>
            <a:srcRect b="16493"/>
            <a:stretch/>
          </p:blipFill>
          <p:spPr>
            <a:xfrm>
              <a:off x="3641286" y="4646359"/>
              <a:ext cx="3917816" cy="1846285"/>
            </a:xfrm>
            <a:custGeom>
              <a:avLst/>
              <a:gdLst>
                <a:gd name="connsiteX0" fmla="*/ 0 w 3917816"/>
                <a:gd name="connsiteY0" fmla="*/ 0 h 1846285"/>
                <a:gd name="connsiteX1" fmla="*/ 598866 w 3917816"/>
                <a:gd name="connsiteY1" fmla="*/ 0 h 1846285"/>
                <a:gd name="connsiteX2" fmla="*/ 1158554 w 3917816"/>
                <a:gd name="connsiteY2" fmla="*/ 0 h 1846285"/>
                <a:gd name="connsiteX3" fmla="*/ 1757420 w 3917816"/>
                <a:gd name="connsiteY3" fmla="*/ 0 h 1846285"/>
                <a:gd name="connsiteX4" fmla="*/ 2317108 w 3917816"/>
                <a:gd name="connsiteY4" fmla="*/ 0 h 1846285"/>
                <a:gd name="connsiteX5" fmla="*/ 2759262 w 3917816"/>
                <a:gd name="connsiteY5" fmla="*/ 0 h 1846285"/>
                <a:gd name="connsiteX6" fmla="*/ 3279772 w 3917816"/>
                <a:gd name="connsiteY6" fmla="*/ 0 h 1846285"/>
                <a:gd name="connsiteX7" fmla="*/ 3917816 w 3917816"/>
                <a:gd name="connsiteY7" fmla="*/ 0 h 1846285"/>
                <a:gd name="connsiteX8" fmla="*/ 3917816 w 3917816"/>
                <a:gd name="connsiteY8" fmla="*/ 424646 h 1846285"/>
                <a:gd name="connsiteX9" fmla="*/ 3917816 w 3917816"/>
                <a:gd name="connsiteY9" fmla="*/ 923143 h 1846285"/>
                <a:gd name="connsiteX10" fmla="*/ 3917816 w 3917816"/>
                <a:gd name="connsiteY10" fmla="*/ 1329325 h 1846285"/>
                <a:gd name="connsiteX11" fmla="*/ 3917816 w 3917816"/>
                <a:gd name="connsiteY11" fmla="*/ 1846285 h 1846285"/>
                <a:gd name="connsiteX12" fmla="*/ 3279772 w 3917816"/>
                <a:gd name="connsiteY12" fmla="*/ 1846285 h 1846285"/>
                <a:gd name="connsiteX13" fmla="*/ 2759262 w 3917816"/>
                <a:gd name="connsiteY13" fmla="*/ 1846285 h 1846285"/>
                <a:gd name="connsiteX14" fmla="*/ 2160396 w 3917816"/>
                <a:gd name="connsiteY14" fmla="*/ 1846285 h 1846285"/>
                <a:gd name="connsiteX15" fmla="*/ 1718242 w 3917816"/>
                <a:gd name="connsiteY15" fmla="*/ 1846285 h 1846285"/>
                <a:gd name="connsiteX16" fmla="*/ 1276089 w 3917816"/>
                <a:gd name="connsiteY16" fmla="*/ 1846285 h 1846285"/>
                <a:gd name="connsiteX17" fmla="*/ 638044 w 3917816"/>
                <a:gd name="connsiteY17" fmla="*/ 1846285 h 1846285"/>
                <a:gd name="connsiteX18" fmla="*/ 0 w 3917816"/>
                <a:gd name="connsiteY18" fmla="*/ 1846285 h 1846285"/>
                <a:gd name="connsiteX19" fmla="*/ 0 w 3917816"/>
                <a:gd name="connsiteY19" fmla="*/ 1403177 h 1846285"/>
                <a:gd name="connsiteX20" fmla="*/ 0 w 3917816"/>
                <a:gd name="connsiteY20" fmla="*/ 923143 h 1846285"/>
                <a:gd name="connsiteX21" fmla="*/ 0 w 3917816"/>
                <a:gd name="connsiteY21" fmla="*/ 498497 h 1846285"/>
                <a:gd name="connsiteX22" fmla="*/ 0 w 3917816"/>
                <a:gd name="connsiteY22" fmla="*/ 0 h 1846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17816" h="1846285" fill="none" extrusionOk="0">
                  <a:moveTo>
                    <a:pt x="0" y="0"/>
                  </a:moveTo>
                  <a:cubicBezTo>
                    <a:pt x="207524" y="-60362"/>
                    <a:pt x="436136" y="7858"/>
                    <a:pt x="598866" y="0"/>
                  </a:cubicBezTo>
                  <a:cubicBezTo>
                    <a:pt x="761596" y="-7858"/>
                    <a:pt x="911152" y="21078"/>
                    <a:pt x="1158554" y="0"/>
                  </a:cubicBezTo>
                  <a:cubicBezTo>
                    <a:pt x="1405956" y="-21078"/>
                    <a:pt x="1554539" y="55499"/>
                    <a:pt x="1757420" y="0"/>
                  </a:cubicBezTo>
                  <a:cubicBezTo>
                    <a:pt x="1960301" y="-55499"/>
                    <a:pt x="2185891" y="59234"/>
                    <a:pt x="2317108" y="0"/>
                  </a:cubicBezTo>
                  <a:cubicBezTo>
                    <a:pt x="2448325" y="-59234"/>
                    <a:pt x="2554857" y="34110"/>
                    <a:pt x="2759262" y="0"/>
                  </a:cubicBezTo>
                  <a:cubicBezTo>
                    <a:pt x="2963667" y="-34110"/>
                    <a:pt x="3123697" y="57107"/>
                    <a:pt x="3279772" y="0"/>
                  </a:cubicBezTo>
                  <a:cubicBezTo>
                    <a:pt x="3435847" y="-57107"/>
                    <a:pt x="3740899" y="46321"/>
                    <a:pt x="3917816" y="0"/>
                  </a:cubicBezTo>
                  <a:cubicBezTo>
                    <a:pt x="3939008" y="110386"/>
                    <a:pt x="3895434" y="237673"/>
                    <a:pt x="3917816" y="424646"/>
                  </a:cubicBezTo>
                  <a:cubicBezTo>
                    <a:pt x="3940198" y="611619"/>
                    <a:pt x="3874503" y="734853"/>
                    <a:pt x="3917816" y="923143"/>
                  </a:cubicBezTo>
                  <a:cubicBezTo>
                    <a:pt x="3961129" y="1111433"/>
                    <a:pt x="3883235" y="1227413"/>
                    <a:pt x="3917816" y="1329325"/>
                  </a:cubicBezTo>
                  <a:cubicBezTo>
                    <a:pt x="3952397" y="1431237"/>
                    <a:pt x="3884803" y="1597581"/>
                    <a:pt x="3917816" y="1846285"/>
                  </a:cubicBezTo>
                  <a:cubicBezTo>
                    <a:pt x="3774201" y="1857758"/>
                    <a:pt x="3481344" y="1824593"/>
                    <a:pt x="3279772" y="1846285"/>
                  </a:cubicBezTo>
                  <a:cubicBezTo>
                    <a:pt x="3078200" y="1867977"/>
                    <a:pt x="3017556" y="1835548"/>
                    <a:pt x="2759262" y="1846285"/>
                  </a:cubicBezTo>
                  <a:cubicBezTo>
                    <a:pt x="2500968" y="1857022"/>
                    <a:pt x="2343891" y="1823441"/>
                    <a:pt x="2160396" y="1846285"/>
                  </a:cubicBezTo>
                  <a:cubicBezTo>
                    <a:pt x="1976901" y="1869129"/>
                    <a:pt x="1909286" y="1813332"/>
                    <a:pt x="1718242" y="1846285"/>
                  </a:cubicBezTo>
                  <a:cubicBezTo>
                    <a:pt x="1527198" y="1879238"/>
                    <a:pt x="1491815" y="1834690"/>
                    <a:pt x="1276089" y="1846285"/>
                  </a:cubicBezTo>
                  <a:cubicBezTo>
                    <a:pt x="1060363" y="1857880"/>
                    <a:pt x="789860" y="1826650"/>
                    <a:pt x="638044" y="1846285"/>
                  </a:cubicBezTo>
                  <a:cubicBezTo>
                    <a:pt x="486229" y="1865920"/>
                    <a:pt x="247630" y="1795560"/>
                    <a:pt x="0" y="1846285"/>
                  </a:cubicBezTo>
                  <a:cubicBezTo>
                    <a:pt x="-44491" y="1663076"/>
                    <a:pt x="28158" y="1545517"/>
                    <a:pt x="0" y="1403177"/>
                  </a:cubicBezTo>
                  <a:cubicBezTo>
                    <a:pt x="-28158" y="1260837"/>
                    <a:pt x="51184" y="1024712"/>
                    <a:pt x="0" y="923143"/>
                  </a:cubicBezTo>
                  <a:cubicBezTo>
                    <a:pt x="-51184" y="821574"/>
                    <a:pt x="5008" y="626886"/>
                    <a:pt x="0" y="498497"/>
                  </a:cubicBezTo>
                  <a:cubicBezTo>
                    <a:pt x="-5008" y="370108"/>
                    <a:pt x="46142" y="137027"/>
                    <a:pt x="0" y="0"/>
                  </a:cubicBezTo>
                  <a:close/>
                </a:path>
                <a:path w="3917816" h="1846285" stroke="0" extrusionOk="0">
                  <a:moveTo>
                    <a:pt x="0" y="0"/>
                  </a:moveTo>
                  <a:cubicBezTo>
                    <a:pt x="243871" y="-23457"/>
                    <a:pt x="368293" y="59795"/>
                    <a:pt x="520510" y="0"/>
                  </a:cubicBezTo>
                  <a:cubicBezTo>
                    <a:pt x="672727" y="-59795"/>
                    <a:pt x="938983" y="13484"/>
                    <a:pt x="1158554" y="0"/>
                  </a:cubicBezTo>
                  <a:cubicBezTo>
                    <a:pt x="1378125" y="-13484"/>
                    <a:pt x="1533802" y="52639"/>
                    <a:pt x="1718242" y="0"/>
                  </a:cubicBezTo>
                  <a:cubicBezTo>
                    <a:pt x="1902682" y="-52639"/>
                    <a:pt x="2088580" y="28232"/>
                    <a:pt x="2317108" y="0"/>
                  </a:cubicBezTo>
                  <a:cubicBezTo>
                    <a:pt x="2545636" y="-28232"/>
                    <a:pt x="2668870" y="42864"/>
                    <a:pt x="2876796" y="0"/>
                  </a:cubicBezTo>
                  <a:cubicBezTo>
                    <a:pt x="3084722" y="-42864"/>
                    <a:pt x="3228264" y="51378"/>
                    <a:pt x="3397306" y="0"/>
                  </a:cubicBezTo>
                  <a:cubicBezTo>
                    <a:pt x="3566348" y="-51378"/>
                    <a:pt x="3754999" y="15689"/>
                    <a:pt x="3917816" y="0"/>
                  </a:cubicBezTo>
                  <a:cubicBezTo>
                    <a:pt x="3920379" y="115878"/>
                    <a:pt x="3916709" y="299162"/>
                    <a:pt x="3917816" y="424646"/>
                  </a:cubicBezTo>
                  <a:cubicBezTo>
                    <a:pt x="3918923" y="550130"/>
                    <a:pt x="3887067" y="765011"/>
                    <a:pt x="3917816" y="886217"/>
                  </a:cubicBezTo>
                  <a:cubicBezTo>
                    <a:pt x="3948565" y="1007423"/>
                    <a:pt x="3867568" y="1212799"/>
                    <a:pt x="3917816" y="1329325"/>
                  </a:cubicBezTo>
                  <a:cubicBezTo>
                    <a:pt x="3968064" y="1445851"/>
                    <a:pt x="3906250" y="1711497"/>
                    <a:pt x="3917816" y="1846285"/>
                  </a:cubicBezTo>
                  <a:cubicBezTo>
                    <a:pt x="3711805" y="1916265"/>
                    <a:pt x="3510784" y="1816974"/>
                    <a:pt x="3318950" y="1846285"/>
                  </a:cubicBezTo>
                  <a:cubicBezTo>
                    <a:pt x="3127116" y="1875596"/>
                    <a:pt x="2931035" y="1811837"/>
                    <a:pt x="2720084" y="1846285"/>
                  </a:cubicBezTo>
                  <a:cubicBezTo>
                    <a:pt x="2509133" y="1880733"/>
                    <a:pt x="2305244" y="1834525"/>
                    <a:pt x="2160396" y="1846285"/>
                  </a:cubicBezTo>
                  <a:cubicBezTo>
                    <a:pt x="2015548" y="1858045"/>
                    <a:pt x="1784122" y="1827805"/>
                    <a:pt x="1600708" y="1846285"/>
                  </a:cubicBezTo>
                  <a:cubicBezTo>
                    <a:pt x="1417294" y="1864765"/>
                    <a:pt x="1303007" y="1812296"/>
                    <a:pt x="1080198" y="1846285"/>
                  </a:cubicBezTo>
                  <a:cubicBezTo>
                    <a:pt x="857389" y="1880274"/>
                    <a:pt x="703856" y="1844546"/>
                    <a:pt x="559688" y="1846285"/>
                  </a:cubicBezTo>
                  <a:cubicBezTo>
                    <a:pt x="415520" y="1848024"/>
                    <a:pt x="258901" y="1806547"/>
                    <a:pt x="0" y="1846285"/>
                  </a:cubicBezTo>
                  <a:cubicBezTo>
                    <a:pt x="-24574" y="1630846"/>
                    <a:pt x="19624" y="1566040"/>
                    <a:pt x="0" y="1384714"/>
                  </a:cubicBezTo>
                  <a:cubicBezTo>
                    <a:pt x="-19624" y="1203388"/>
                    <a:pt x="48526" y="1069496"/>
                    <a:pt x="0" y="941605"/>
                  </a:cubicBezTo>
                  <a:cubicBezTo>
                    <a:pt x="-48526" y="813714"/>
                    <a:pt x="34833" y="630871"/>
                    <a:pt x="0" y="443108"/>
                  </a:cubicBezTo>
                  <a:cubicBezTo>
                    <a:pt x="-34833" y="255345"/>
                    <a:pt x="52945" y="112790"/>
                    <a:pt x="0" y="0"/>
                  </a:cubicBezTo>
                  <a:close/>
                </a:path>
              </a:pathLst>
            </a:custGeom>
            <a:ln>
              <a:solidFill>
                <a:schemeClr val="tx1"/>
              </a:solidFill>
              <a:extLst>
                <a:ext uri="{C807C97D-BFC1-408E-A445-0C87EB9F89A2}">
                  <ask:lineSketchStyleProps xmlns:ask="http://schemas.microsoft.com/office/drawing/2018/sketchyshapes" sd="44288564">
                    <a:prstGeom prst="rect">
                      <a:avLst/>
                    </a:prstGeom>
                    <ask:type>
                      <ask:lineSketchScribble/>
                    </ask:type>
                  </ask:lineSketchStyleProps>
                </a:ext>
              </a:extLst>
            </a:ln>
            <a:effectLst>
              <a:outerShdw blurRad="50800" dist="38100" dir="2700000" algn="tl" rotWithShape="0">
                <a:prstClr val="black">
                  <a:alpha val="40000"/>
                </a:prstClr>
              </a:outerShdw>
            </a:effectLst>
          </p:spPr>
        </p:pic>
        <p:sp>
          <p:nvSpPr>
            <p:cNvPr id="32" name="TextBox 31">
              <a:extLst>
                <a:ext uri="{FF2B5EF4-FFF2-40B4-BE49-F238E27FC236}">
                  <a16:creationId xmlns:a16="http://schemas.microsoft.com/office/drawing/2014/main" id="{994BA45B-7B5F-458C-93B8-B540ADDF8FAF}"/>
                </a:ext>
              </a:extLst>
            </p:cNvPr>
            <p:cNvSpPr txBox="1"/>
            <p:nvPr/>
          </p:nvSpPr>
          <p:spPr>
            <a:xfrm>
              <a:off x="4372319" y="5925122"/>
              <a:ext cx="2455750" cy="461665"/>
            </a:xfrm>
            <a:prstGeom prst="rect">
              <a:avLst/>
            </a:prstGeom>
            <a:noFill/>
          </p:spPr>
          <p:txBody>
            <a:bodyPr wrap="square" rtlCol="0">
              <a:spAutoFit/>
            </a:bodyPr>
            <a:lstStyle/>
            <a:p>
              <a:pPr algn="ctr"/>
              <a:r>
                <a:rPr lang="en-US" sz="2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Weak supervision</a:t>
              </a:r>
              <a:endParaRPr lang="en-CA" sz="2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grpSp>
      <p:pic>
        <p:nvPicPr>
          <p:cNvPr id="2" name="Picture 1">
            <a:extLst>
              <a:ext uri="{FF2B5EF4-FFF2-40B4-BE49-F238E27FC236}">
                <a16:creationId xmlns:a16="http://schemas.microsoft.com/office/drawing/2014/main" id="{1F18FBF8-31BD-4573-B273-9A9713C42539}"/>
              </a:ext>
            </a:extLst>
          </p:cNvPr>
          <p:cNvPicPr>
            <a:picLocks noChangeAspect="1"/>
          </p:cNvPicPr>
          <p:nvPr/>
        </p:nvPicPr>
        <p:blipFill>
          <a:blip r:embed="rId5">
            <a:extLst>
              <a:ext uri="{BEBA8EAE-BF5A-486C-A8C5-ECC9F3942E4B}">
                <a14:imgProps xmlns:a14="http://schemas.microsoft.com/office/drawing/2010/main">
                  <a14:imgLayer r:embed="rId6">
                    <a14:imgEffect>
                      <a14:artisticBlur/>
                    </a14:imgEffect>
                  </a14:imgLayer>
                </a14:imgProps>
              </a:ext>
            </a:extLst>
          </a:blip>
          <a:stretch>
            <a:fillRect/>
          </a:stretch>
        </p:blipFill>
        <p:spPr>
          <a:xfrm>
            <a:off x="3649758" y="174296"/>
            <a:ext cx="3956647" cy="2121592"/>
          </a:xfrm>
          <a:prstGeom prst="rect">
            <a:avLst/>
          </a:prstGeom>
        </p:spPr>
      </p:pic>
    </p:spTree>
    <p:extLst>
      <p:ext uri="{BB962C8B-B14F-4D97-AF65-F5344CB8AC3E}">
        <p14:creationId xmlns:p14="http://schemas.microsoft.com/office/powerpoint/2010/main" val="35158819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ll about Segoe">
      <a:majorFont>
        <a:latin typeface="Segoe UI Ligh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MediaServiceKeyPoints xmlns="80e4e447-6aa7-4de8-9e79-5ab83cb4e1c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D515FE5575855479425EBEBB2E20AFF" ma:contentTypeVersion="15" ma:contentTypeDescription="Create a new document." ma:contentTypeScope="" ma:versionID="c01461e475da81dc6acb1758b01243ba">
  <xsd:schema xmlns:xsd="http://www.w3.org/2001/XMLSchema" xmlns:xs="http://www.w3.org/2001/XMLSchema" xmlns:p="http://schemas.microsoft.com/office/2006/metadata/properties" xmlns:ns1="http://schemas.microsoft.com/sharepoint/v3" xmlns:ns3="64db2643-3afb-443a-9bb9-d9882e57015c" xmlns:ns4="80e4e447-6aa7-4de8-9e79-5ab83cb4e1c7" targetNamespace="http://schemas.microsoft.com/office/2006/metadata/properties" ma:root="true" ma:fieldsID="097f067364ccd70e0594afdd2d54d195" ns1:_="" ns3:_="" ns4:_="">
    <xsd:import namespace="http://schemas.microsoft.com/sharepoint/v3"/>
    <xsd:import namespace="64db2643-3afb-443a-9bb9-d9882e57015c"/>
    <xsd:import namespace="80e4e447-6aa7-4de8-9e79-5ab83cb4e1c7"/>
    <xsd:element name="properties">
      <xsd:complexType>
        <xsd:sequence>
          <xsd:element name="documentManagement">
            <xsd:complexType>
              <xsd:all>
                <xsd:element ref="ns3:SharedWithUsers" minOccurs="0"/>
                <xsd:element ref="ns3:SharedWithDetails" minOccurs="0"/>
                <xsd:element ref="ns3:SharingHintHash" minOccurs="0"/>
                <xsd:element ref="ns3:LastSharedByUser" minOccurs="0"/>
                <xsd:element ref="ns3:LastSharedByTime" minOccurs="0"/>
                <xsd:element ref="ns4:MediaServiceMetadata" minOccurs="0"/>
                <xsd:element ref="ns4:MediaServiceFastMetadata" minOccurs="0"/>
                <xsd:element ref="ns1:_ip_UnifiedCompliancePolicyProperties" minOccurs="0"/>
                <xsd:element ref="ns1:_ip_UnifiedCompliancePolicyUIAction" minOccurs="0"/>
                <xsd:element ref="ns4:MediaServiceAutoTags" minOccurs="0"/>
                <xsd:element ref="ns4:MediaServiceOCR"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db2643-3afb-443a-9bb9-d9882e57015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internalName="SharingHintHash" ma:readOnly="true">
      <xsd:simpleType>
        <xsd:restriction base="dms:Text"/>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80e4e447-6aa7-4de8-9e79-5ab83cb4e1c7"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fals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C12165E-9B3F-4110-AAA5-5B07E289BF4D}">
  <ds:schemaRefs>
    <ds:schemaRef ds:uri="http://schemas.microsoft.com/sharepoint/v3/contenttype/forms"/>
  </ds:schemaRefs>
</ds:datastoreItem>
</file>

<file path=customXml/itemProps2.xml><?xml version="1.0" encoding="utf-8"?>
<ds:datastoreItem xmlns:ds="http://schemas.openxmlformats.org/officeDocument/2006/customXml" ds:itemID="{3AB1ECE6-AB15-4D00-AA4F-C83B71AF9E3F}">
  <ds:schemaRefs>
    <ds:schemaRef ds:uri="http://purl.org/dc/terms/"/>
    <ds:schemaRef ds:uri="http://schemas.microsoft.com/office/2006/metadata/properties"/>
    <ds:schemaRef ds:uri="http://schemas.microsoft.com/office/2006/documentManagement/types"/>
    <ds:schemaRef ds:uri="http://schemas.microsoft.com/sharepoint/v3"/>
    <ds:schemaRef ds:uri="64db2643-3afb-443a-9bb9-d9882e57015c"/>
    <ds:schemaRef ds:uri="http://schemas.openxmlformats.org/package/2006/metadata/core-properties"/>
    <ds:schemaRef ds:uri="http://www.w3.org/XML/1998/namespace"/>
    <ds:schemaRef ds:uri="http://purl.org/dc/elements/1.1/"/>
    <ds:schemaRef ds:uri="http://schemas.microsoft.com/office/infopath/2007/PartnerControls"/>
    <ds:schemaRef ds:uri="80e4e447-6aa7-4de8-9e79-5ab83cb4e1c7"/>
    <ds:schemaRef ds:uri="http://purl.org/dc/dcmitype/"/>
  </ds:schemaRefs>
</ds:datastoreItem>
</file>

<file path=customXml/itemProps3.xml><?xml version="1.0" encoding="utf-8"?>
<ds:datastoreItem xmlns:ds="http://schemas.openxmlformats.org/officeDocument/2006/customXml" ds:itemID="{92932DBE-7080-4DB8-99E1-9DA3539D7B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4db2643-3afb-443a-9bb9-d9882e57015c"/>
    <ds:schemaRef ds:uri="80e4e447-6aa7-4de8-9e79-5ab83cb4e1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otalTime>2673</TotalTime>
  <Words>1244</Words>
  <Application>Microsoft Office PowerPoint</Application>
  <PresentationFormat>Widescreen</PresentationFormat>
  <Paragraphs>194</Paragraphs>
  <Slides>25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Segoe UI Light</vt:lpstr>
      <vt:lpstr>Segoe WP</vt:lpstr>
      <vt:lpstr>Wingdings</vt:lpstr>
      <vt:lpstr>Office Theme</vt:lpstr>
      <vt:lpstr>Benchmarking for Neural Information Retrieval</vt:lpstr>
      <vt:lpstr>What came first, the dataset or the algorithm?</vt:lpstr>
      <vt:lpstr>A brief timeline of deep learning for search</vt:lpstr>
      <vt:lpstr>Deep learning is “in the air”</vt:lpstr>
      <vt:lpstr>Deep learning is “in the air”</vt:lpstr>
      <vt:lpstr>Several new deep learning papers for document ranking</vt:lpstr>
      <vt:lpstr>Trained on 200K English queries from Bing.com (proprietary dataset)</vt:lpstr>
      <vt:lpstr>PowerPoint Presentation</vt:lpstr>
      <vt:lpstr>PowerPoint Presentation</vt:lpstr>
      <vt:lpstr>But are we making real progress?</vt:lpstr>
      <vt:lpstr>We launched the MS MARCO passage ranking benchmark with 0.5M+ English training queries</vt:lpstr>
      <vt:lpstr>PowerPoint Presentation</vt:lpstr>
      <vt:lpstr>Less than 3 months after the BERT paper was uploaded to arXiv</vt:lpstr>
      <vt:lpstr>TREC Deep Learning Track w/ document *and* passage ranking tasks</vt:lpstr>
      <vt:lpstr>PowerPoint Presentation</vt:lpstr>
      <vt:lpstr>Did neural IR really have a “weak baselines” problem?</vt:lpstr>
      <vt:lpstr>But we had a BIGGER benchmarking problem</vt:lpstr>
      <vt:lpstr>PowerPoint Presentation</vt:lpstr>
      <vt:lpstr>Nope.</vt:lpstr>
      <vt:lpstr>A tale of two benchmarking approaches</vt:lpstr>
      <vt:lpstr>A tale of two benchmarking approaches</vt:lpstr>
      <vt:lpstr>Ideally, we should…</vt:lpstr>
      <vt:lpstr>But that’s just the tip of the iceberg</vt:lpstr>
      <vt:lpstr>And while we are being ambitious, we would also ❤ to get more participation from the NLP and ML community on the MS MARCO ranking tasks and the TREC Deep Learning Track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Benchmarking for Neural Information Retrieval</dc:title>
  <dc:creator>Bhaskar Mitra (HE/HIM)</dc:creator>
  <cp:lastModifiedBy>Bhaskar Mitra (HE/HIM)</cp:lastModifiedBy>
  <cp:revision>2</cp:revision>
  <dcterms:created xsi:type="dcterms:W3CDTF">2020-10-28T14:43:03Z</dcterms:created>
  <dcterms:modified xsi:type="dcterms:W3CDTF">2020-11-02T13:31:03Z</dcterms:modified>
</cp:coreProperties>
</file>