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308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93" r:id="rId25"/>
    <p:sldId id="292" r:id="rId26"/>
    <p:sldId id="294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F9E20-00BB-41FF-A9CA-7B4BE86A2D33}" v="17" dt="2023-01-19T22:05:36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5" y="4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1073-DC49-4E03-87F8-E8F18BB9B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D1601-9791-4A4D-97FB-803459594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830E-B67A-4C47-931D-576D73FC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D3009-83AB-4948-81D6-5182FEA1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CBA7-D65B-4164-A07D-38543A80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8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77F9-F06E-417D-B308-A517FFFE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FCA63-8267-4E45-AFF3-50169DFF1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A2FA3-593E-4A51-87C4-45373A19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EFA1-2FDC-4161-BAE5-CF58B8D7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E1226-0056-4660-B08C-D4409D77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410F2D-C274-4DE3-B772-14033AB34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3DFD8-2B80-4E0D-BA92-A1BBA42CC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DC610-A1D0-4057-82D0-88F54862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955B-522B-493E-9FB6-BFD74C2B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F894A-ED25-4BC5-9977-4AA74E03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4604-72E7-4165-9E89-79330E2F8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E1C9-2679-4335-A84E-7F765850C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BDEB9-AAE1-4D41-8C1C-7DA45AA8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5A812-70A8-4B43-9639-686625BE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A167-C34B-4CF4-A1AE-7E163949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D740-99F3-47E4-A851-F3F865BD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AEED-7434-4D9D-8F46-BB13A4D9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BC5B-E60F-43DD-B69C-24B4D5AB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9EB78-C8B8-4279-8F86-9714D167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E23CA-042B-450B-9824-7924C544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996E-02E4-4ABA-B6A5-0B3139B5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D2E4-D350-4B11-941B-A82118D3D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95199-B60F-41B9-B4EF-BABECE8B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E7B9-AA37-4A51-BDAE-7146BB84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9BF54-8326-45A9-8074-2E104B8D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0A4F0-88FE-498D-BFC1-B6BFEE20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6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787D-A189-4075-BEDD-327349F6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967DE-3A25-48CB-B6B4-7E1A26D8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96E45-EC7F-4280-84E1-C18AC57E1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00228-F857-472D-813D-CDE7C1D94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5039F-5BB4-4D31-A0F8-AFF6D8FF9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5E404-2938-4803-8A33-72564D6E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CCC88D-73F2-4594-B658-AA44A044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A21AA-F950-4704-94C1-F97F300A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E9E7-0727-4E8E-AABA-6A709B96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91DCD-BF1D-49EE-AD24-C7B320A5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EDE1C-8B91-4F1C-8C68-C8D0ECD8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1EC06-4DDC-4680-9E8A-8C47F08E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8F5F5-1032-4A9D-8CF2-993D8197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7C80B-84B9-4EF7-85B3-24FC4AF7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13731-FEB2-4604-B06A-49BD5F0F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4FA4-A95D-4FC8-9B9C-7EFA855F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324E-45C3-4359-A14B-0C95B9C1A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0D702-CA54-4C69-B605-AA393750B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15603-AD0D-47D2-AF7F-76A143CD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48467-3A1C-4532-8C9B-B31CF7DF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B6229-2E11-4308-B844-E267DBCB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0FC9-01A1-4D95-BD6A-19B8CEDA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FB0522-4634-4F3C-93E1-0EB3DF961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CC2D5-736C-4D78-BF25-297A998C9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D171F-55C2-4E56-A906-D80EDCCC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7022F-894B-4ECA-82F9-03471DCA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2905A-FDDC-4A0E-9C03-2A0092E5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BC78-ADD4-4E4C-9E5D-77B73CA1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9315E-2D7E-4547-ABB2-FE8D173F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DD802-AF36-4D56-9870-52E5BFF0B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6166-065F-4BE3-8E59-DFF553BD29CF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36506-F509-4F78-A31A-6D03F8D81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21813-38EF-4346-B365-4B98C2032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C0FB-B274-4B33-8FB2-1F756129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F4A412-BB29-41D9-A6E8-097FB34C9452}"/>
              </a:ext>
            </a:extLst>
          </p:cNvPr>
          <p:cNvSpPr/>
          <p:nvPr/>
        </p:nvSpPr>
        <p:spPr>
          <a:xfrm>
            <a:off x="0" y="0"/>
            <a:ext cx="12192000" cy="4907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F5ED1-7798-493F-9281-688927B8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150" y="2112410"/>
            <a:ext cx="9859700" cy="15794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Joint Multisided Exposure Fairness for Search and Recommendation</a:t>
            </a:r>
          </a:p>
        </p:txBody>
      </p:sp>
      <p:pic>
        <p:nvPicPr>
          <p:cNvPr id="1028" name="Picture 4" descr="University College London Computer Science - Home | Facebook">
            <a:extLst>
              <a:ext uri="{FF2B5EF4-FFF2-40B4-BE49-F238E27FC236}">
                <a16:creationId xmlns:a16="http://schemas.microsoft.com/office/drawing/2014/main" id="{6CFEA985-2849-4957-8AE9-C7402EB6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328" y="5402964"/>
            <a:ext cx="955093" cy="9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soft Unveils a New Look - The Official Microsoft Blog">
            <a:extLst>
              <a:ext uri="{FF2B5EF4-FFF2-40B4-BE49-F238E27FC236}">
                <a16:creationId xmlns:a16="http://schemas.microsoft.com/office/drawing/2014/main" id="{6B5B6375-2E4D-4671-84D1-6FC362EEA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26570" r="71924" b="26196"/>
          <a:stretch/>
        </p:blipFill>
        <p:spPr bwMode="auto">
          <a:xfrm>
            <a:off x="9763321" y="5471001"/>
            <a:ext cx="824886" cy="8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73B9AC-8BB3-4F20-AD09-8371C022C012}"/>
              </a:ext>
            </a:extLst>
          </p:cNvPr>
          <p:cNvCxnSpPr>
            <a:cxnSpLocks/>
          </p:cNvCxnSpPr>
          <p:nvPr/>
        </p:nvCxnSpPr>
        <p:spPr>
          <a:xfrm>
            <a:off x="9148787" y="5402964"/>
            <a:ext cx="0" cy="97596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1D4052E9-CC35-4AB0-74AE-C011F15DD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150" y="5333499"/>
            <a:ext cx="4232120" cy="1094021"/>
          </a:xfrm>
        </p:spPr>
        <p:txBody>
          <a:bodyPr anchor="b"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Bhaskar Mitra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Principal Researcher, Microsoft Research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     @UnderdogGeek</a:t>
            </a:r>
            <a:r>
              <a:rPr lang="en-US" sz="1300" dirty="0"/>
              <a:t>             bmitra@microsoft.com</a:t>
            </a:r>
          </a:p>
        </p:txBody>
      </p:sp>
      <p:pic>
        <p:nvPicPr>
          <p:cNvPr id="9" name="Picture 8" descr="File:&lt;strong&gt;Twitter&lt;/strong&gt; bird logo 2012.svg - Wikipedia, the free encyclopedia">
            <a:extLst>
              <a:ext uri="{FF2B5EF4-FFF2-40B4-BE49-F238E27FC236}">
                <a16:creationId xmlns:a16="http://schemas.microsoft.com/office/drawing/2014/main" id="{BB3D4C8C-D81F-C08E-78FF-157B3AD12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21" y="6161389"/>
            <a:ext cx="309200" cy="251362"/>
          </a:xfrm>
          <a:prstGeom prst="rect">
            <a:avLst/>
          </a:prstGeom>
        </p:spPr>
      </p:pic>
      <p:pic>
        <p:nvPicPr>
          <p:cNvPr id="10" name="Picture 9" descr="File:&lt;strong&gt;Microsoft&lt;/strong&gt; &lt;strong&gt;Outlook&lt;/strong&gt; 2013 logo.svg - Wikipedia, the free ...">
            <a:extLst>
              <a:ext uri="{FF2B5EF4-FFF2-40B4-BE49-F238E27FC236}">
                <a16:creationId xmlns:a16="http://schemas.microsoft.com/office/drawing/2014/main" id="{1688D4E8-ECE2-DB0E-77AA-F192858E2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72" y="6145220"/>
            <a:ext cx="293631" cy="2882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F59E5-D798-DFED-E062-4BFACAD59440}"/>
              </a:ext>
            </a:extLst>
          </p:cNvPr>
          <p:cNvSpPr txBox="1"/>
          <p:nvPr/>
        </p:nvSpPr>
        <p:spPr>
          <a:xfrm>
            <a:off x="8404225" y="1180147"/>
            <a:ext cx="3543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Joint work with Haolun Wu, Chen Ma, Fernando Diaz, and Xue Liu</a:t>
            </a:r>
          </a:p>
        </p:txBody>
      </p:sp>
      <p:pic>
        <p:nvPicPr>
          <p:cNvPr id="12" name="Picture 6" descr="Xue Liu">
            <a:extLst>
              <a:ext uri="{FF2B5EF4-FFF2-40B4-BE49-F238E27FC236}">
                <a16:creationId xmlns:a16="http://schemas.microsoft.com/office/drawing/2014/main" id="{4CEA461F-1D29-58B5-50D0-3D3693583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 bwMode="auto">
          <a:xfrm>
            <a:off x="11141525" y="208803"/>
            <a:ext cx="805777" cy="805777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ofile photo of Haolun Wu">
            <a:extLst>
              <a:ext uri="{FF2B5EF4-FFF2-40B4-BE49-F238E27FC236}">
                <a16:creationId xmlns:a16="http://schemas.microsoft.com/office/drawing/2014/main" id="{F1DABBF1-A76A-54F7-14A8-82FC4F96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5" y="208801"/>
            <a:ext cx="805777" cy="805777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B3943A9-FC82-9D00-EDC6-C83D5859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91" y="208802"/>
            <a:ext cx="805777" cy="805777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9159976-1D78-C94B-4A24-BEA865AC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308" y="208803"/>
            <a:ext cx="805777" cy="805777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7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363"/>
            <a:ext cx="10515600" cy="53619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Take the example of a job recommendation system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3A9CA571-AE35-46E5-A990-8D0E28CF212A}"/>
              </a:ext>
            </a:extLst>
          </p:cNvPr>
          <p:cNvGrpSpPr/>
          <p:nvPr/>
        </p:nvGrpSpPr>
        <p:grpSpPr>
          <a:xfrm>
            <a:off x="6230330" y="3524011"/>
            <a:ext cx="5625236" cy="1445805"/>
            <a:chOff x="6230330" y="3524011"/>
            <a:chExt cx="5625236" cy="1445805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8DB2D502-BD69-42F6-BA34-A9FB9D93E4C7}"/>
                </a:ext>
              </a:extLst>
            </p:cNvPr>
            <p:cNvSpPr/>
            <p:nvPr/>
          </p:nvSpPr>
          <p:spPr>
            <a:xfrm>
              <a:off x="6230330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E1EC2A-E3A9-4607-A168-7F3B02834C6C}"/>
                </a:ext>
              </a:extLst>
            </p:cNvPr>
            <p:cNvGrpSpPr/>
            <p:nvPr/>
          </p:nvGrpSpPr>
          <p:grpSpPr>
            <a:xfrm>
              <a:off x="6351927" y="3949987"/>
              <a:ext cx="701448" cy="616475"/>
              <a:chOff x="5905212" y="4469959"/>
              <a:chExt cx="2259158" cy="1985484"/>
            </a:xfrm>
          </p:grpSpPr>
          <p:sp>
            <p:nvSpPr>
              <p:cNvPr id="281" name="Hexagon 280">
                <a:extLst>
                  <a:ext uri="{FF2B5EF4-FFF2-40B4-BE49-F238E27FC236}">
                    <a16:creationId xmlns:a16="http://schemas.microsoft.com/office/drawing/2014/main" id="{983DF312-53D1-4754-A9FF-772735272A16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2" name="Graphic 281" descr="Briefcase with solid fill">
                <a:extLst>
                  <a:ext uri="{FF2B5EF4-FFF2-40B4-BE49-F238E27FC236}">
                    <a16:creationId xmlns:a16="http://schemas.microsoft.com/office/drawing/2014/main" id="{818138F9-42F8-48CC-95BF-A9E5AD8DA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83" name="Graphic 282" descr="Coins with solid fill">
                <a:extLst>
                  <a:ext uri="{FF2B5EF4-FFF2-40B4-BE49-F238E27FC236}">
                    <a16:creationId xmlns:a16="http://schemas.microsoft.com/office/drawing/2014/main" id="{8290647D-BEAB-444D-B9E1-ABBC95BE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4" name="Graphic 283" descr="Coins with solid fill">
                <a:extLst>
                  <a:ext uri="{FF2B5EF4-FFF2-40B4-BE49-F238E27FC236}">
                    <a16:creationId xmlns:a16="http://schemas.microsoft.com/office/drawing/2014/main" id="{FB82F654-F2F2-46A6-9680-EB1B5F56A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5" name="Graphic 284" descr="Briefcase with solid fill">
                <a:extLst>
                  <a:ext uri="{FF2B5EF4-FFF2-40B4-BE49-F238E27FC236}">
                    <a16:creationId xmlns:a16="http://schemas.microsoft.com/office/drawing/2014/main" id="{D8C55148-9E5F-4CA5-8CC4-98DDF33A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63B13BA-BDB2-45EE-B51E-08ABDD637A53}"/>
                </a:ext>
              </a:extLst>
            </p:cNvPr>
            <p:cNvGrpSpPr/>
            <p:nvPr/>
          </p:nvGrpSpPr>
          <p:grpSpPr>
            <a:xfrm>
              <a:off x="6967894" y="3595722"/>
              <a:ext cx="701448" cy="612133"/>
              <a:chOff x="597667" y="4483941"/>
              <a:chExt cx="2259158" cy="1971502"/>
            </a:xfrm>
          </p:grpSpPr>
          <p:sp>
            <p:nvSpPr>
              <p:cNvPr id="277" name="Hexagon 276">
                <a:extLst>
                  <a:ext uri="{FF2B5EF4-FFF2-40B4-BE49-F238E27FC236}">
                    <a16:creationId xmlns:a16="http://schemas.microsoft.com/office/drawing/2014/main" id="{E9935E4D-FF35-4002-8CAD-EC95DE7EFE9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8" name="Graphic 277" descr="Office worker female with solid fill">
                <a:extLst>
                  <a:ext uri="{FF2B5EF4-FFF2-40B4-BE49-F238E27FC236}">
                    <a16:creationId xmlns:a16="http://schemas.microsoft.com/office/drawing/2014/main" id="{B1EC00BE-0E4B-47C9-B50C-B8A3CE26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9" name="Graphic 278" descr="Office worker female with solid fill">
                <a:extLst>
                  <a:ext uri="{FF2B5EF4-FFF2-40B4-BE49-F238E27FC236}">
                    <a16:creationId xmlns:a16="http://schemas.microsoft.com/office/drawing/2014/main" id="{F75860BA-D839-4F12-8581-B797DF972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80" name="Graphic 279" descr="Office worker female with solid fill">
                <a:extLst>
                  <a:ext uri="{FF2B5EF4-FFF2-40B4-BE49-F238E27FC236}">
                    <a16:creationId xmlns:a16="http://schemas.microsoft.com/office/drawing/2014/main" id="{344EDD96-D0CE-4B2D-91A7-14FD389B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30CCBC2-929E-4A9D-ACF7-45331476ED88}"/>
                </a:ext>
              </a:extLst>
            </p:cNvPr>
            <p:cNvGrpSpPr/>
            <p:nvPr/>
          </p:nvGrpSpPr>
          <p:grpSpPr>
            <a:xfrm>
              <a:off x="6965953" y="4282418"/>
              <a:ext cx="701448" cy="604697"/>
              <a:chOff x="3152023" y="4531843"/>
              <a:chExt cx="2259158" cy="1947551"/>
            </a:xfrm>
          </p:grpSpPr>
          <p:sp>
            <p:nvSpPr>
              <p:cNvPr id="273" name="Hexagon 272">
                <a:extLst>
                  <a:ext uri="{FF2B5EF4-FFF2-40B4-BE49-F238E27FC236}">
                    <a16:creationId xmlns:a16="http://schemas.microsoft.com/office/drawing/2014/main" id="{CC9C5E57-F3AF-4555-9975-7AC3AF67924F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4" name="Graphic 273" descr="Office worker male with solid fill">
                <a:extLst>
                  <a:ext uri="{FF2B5EF4-FFF2-40B4-BE49-F238E27FC236}">
                    <a16:creationId xmlns:a16="http://schemas.microsoft.com/office/drawing/2014/main" id="{5A2FF933-0AC9-43F3-8398-433D84616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5" name="Graphic 274" descr="Office worker male with solid fill">
                <a:extLst>
                  <a:ext uri="{FF2B5EF4-FFF2-40B4-BE49-F238E27FC236}">
                    <a16:creationId xmlns:a16="http://schemas.microsoft.com/office/drawing/2014/main" id="{D75ABE31-1A6D-4639-B014-3A6BC1FFC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6" name="Graphic 275" descr="Office worker male with solid fill">
                <a:extLst>
                  <a:ext uri="{FF2B5EF4-FFF2-40B4-BE49-F238E27FC236}">
                    <a16:creationId xmlns:a16="http://schemas.microsoft.com/office/drawing/2014/main" id="{5D732B9B-AAA9-4A06-A647-43C21E4EE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D0CB066-F9C2-4422-971B-5DA96F59B898}"/>
                </a:ext>
              </a:extLst>
            </p:cNvPr>
            <p:cNvGrpSpPr/>
            <p:nvPr/>
          </p:nvGrpSpPr>
          <p:grpSpPr>
            <a:xfrm>
              <a:off x="7584946" y="3949987"/>
              <a:ext cx="701448" cy="616475"/>
              <a:chOff x="8459568" y="4483941"/>
              <a:chExt cx="2259158" cy="1985484"/>
            </a:xfrm>
          </p:grpSpPr>
          <p:sp>
            <p:nvSpPr>
              <p:cNvPr id="269" name="Hexagon 268">
                <a:extLst>
                  <a:ext uri="{FF2B5EF4-FFF2-40B4-BE49-F238E27FC236}">
                    <a16:creationId xmlns:a16="http://schemas.microsoft.com/office/drawing/2014/main" id="{D94018DE-6DC0-48A6-809B-67E012669ED1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0" name="Graphic 269" descr="Briefcase with solid fill">
                <a:extLst>
                  <a:ext uri="{FF2B5EF4-FFF2-40B4-BE49-F238E27FC236}">
                    <a16:creationId xmlns:a16="http://schemas.microsoft.com/office/drawing/2014/main" id="{6C367A8B-CB84-4678-8D6F-582DAD83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71" name="Graphic 270" descr="Coins with solid fill">
                <a:extLst>
                  <a:ext uri="{FF2B5EF4-FFF2-40B4-BE49-F238E27FC236}">
                    <a16:creationId xmlns:a16="http://schemas.microsoft.com/office/drawing/2014/main" id="{AAAB9C67-5B22-4F47-BFD9-8A3D540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72" name="Graphic 271" descr="Briefcase with solid fill">
                <a:extLst>
                  <a:ext uri="{FF2B5EF4-FFF2-40B4-BE49-F238E27FC236}">
                    <a16:creationId xmlns:a16="http://schemas.microsoft.com/office/drawing/2014/main" id="{A4B740E3-6AD9-4605-BFAD-30753101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6AB9582-1B8A-40A6-9798-9D17F4472D49}"/>
                </a:ext>
              </a:extLst>
            </p:cNvPr>
            <p:cNvSpPr txBox="1"/>
            <p:nvPr/>
          </p:nvSpPr>
          <p:spPr>
            <a:xfrm>
              <a:off x="8420455" y="3662137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Group-of-users-to-group-of-items fairness (GG-F)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men being disproportionately recommended high-paying jobs and women low-paying jobs.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6F4F6E1-3731-421A-80AD-09F8AB0E9EF6}"/>
              </a:ext>
            </a:extLst>
          </p:cNvPr>
          <p:cNvGrpSpPr/>
          <p:nvPr/>
        </p:nvGrpSpPr>
        <p:grpSpPr>
          <a:xfrm>
            <a:off x="336434" y="1880900"/>
            <a:ext cx="5625236" cy="1445805"/>
            <a:chOff x="336434" y="1880900"/>
            <a:chExt cx="5625236" cy="1445805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8FD5130-4A40-46D9-9720-55684E2483DD}"/>
                </a:ext>
              </a:extLst>
            </p:cNvPr>
            <p:cNvSpPr/>
            <p:nvPr/>
          </p:nvSpPr>
          <p:spPr>
            <a:xfrm>
              <a:off x="336434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2D4A93E-C007-4FB4-84B3-D93B938B8A99}"/>
                </a:ext>
              </a:extLst>
            </p:cNvPr>
            <p:cNvSpPr txBox="1"/>
            <p:nvPr/>
          </p:nvSpPr>
          <p:spPr>
            <a:xfrm>
              <a:off x="2526559" y="2111359"/>
              <a:ext cx="3435111" cy="9848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Individual-user-to-Individual-item fairness (II-F)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Individual users?</a:t>
              </a:r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98CFE80-F52B-481B-8FF6-6DE01151606D}"/>
                </a:ext>
              </a:extLst>
            </p:cNvPr>
            <p:cNvGrpSpPr/>
            <p:nvPr/>
          </p:nvGrpSpPr>
          <p:grpSpPr>
            <a:xfrm>
              <a:off x="1410243" y="2473025"/>
              <a:ext cx="701448" cy="604697"/>
              <a:chOff x="5905212" y="2100876"/>
              <a:chExt cx="2259158" cy="1947551"/>
            </a:xfrm>
          </p:grpSpPr>
          <p:sp>
            <p:nvSpPr>
              <p:cNvPr id="581" name="Hexagon 580">
                <a:extLst>
                  <a:ext uri="{FF2B5EF4-FFF2-40B4-BE49-F238E27FC236}">
                    <a16:creationId xmlns:a16="http://schemas.microsoft.com/office/drawing/2014/main" id="{16A5A66F-8E77-4CF2-8535-8BE59634CA7E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2" name="Graphic 581" descr="Briefcase with solid fill">
                <a:extLst>
                  <a:ext uri="{FF2B5EF4-FFF2-40B4-BE49-F238E27FC236}">
                    <a16:creationId xmlns:a16="http://schemas.microsoft.com/office/drawing/2014/main" id="{D7899069-4E49-4159-A3E2-EF02EF49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0624503D-5808-4209-A327-1F1343FC7816}"/>
                </a:ext>
              </a:extLst>
            </p:cNvPr>
            <p:cNvGrpSpPr/>
            <p:nvPr/>
          </p:nvGrpSpPr>
          <p:grpSpPr>
            <a:xfrm>
              <a:off x="792812" y="2110058"/>
              <a:ext cx="701448" cy="604697"/>
              <a:chOff x="597667" y="2138809"/>
              <a:chExt cx="2259158" cy="1947551"/>
            </a:xfrm>
          </p:grpSpPr>
          <p:sp>
            <p:nvSpPr>
              <p:cNvPr id="584" name="Hexagon 583">
                <a:extLst>
                  <a:ext uri="{FF2B5EF4-FFF2-40B4-BE49-F238E27FC236}">
                    <a16:creationId xmlns:a16="http://schemas.microsoft.com/office/drawing/2014/main" id="{54F87382-0B7E-41C5-9EF4-AE225A581037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5" name="Graphic 584" descr="Office worker female with solid fill">
                <a:extLst>
                  <a:ext uri="{FF2B5EF4-FFF2-40B4-BE49-F238E27FC236}">
                    <a16:creationId xmlns:a16="http://schemas.microsoft.com/office/drawing/2014/main" id="{0B96658C-068C-4F63-B0BC-01ACC02E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35E2C05-3AF3-4F75-9C95-F8E335CCD0D8}"/>
              </a:ext>
            </a:extLst>
          </p:cNvPr>
          <p:cNvGrpSpPr/>
          <p:nvPr/>
        </p:nvGrpSpPr>
        <p:grpSpPr>
          <a:xfrm>
            <a:off x="6230331" y="1880900"/>
            <a:ext cx="5625236" cy="1445805"/>
            <a:chOff x="6230331" y="1880900"/>
            <a:chExt cx="5625236" cy="144580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2218264-870E-4BD3-93E8-12E1379F03DA}"/>
                </a:ext>
              </a:extLst>
            </p:cNvPr>
            <p:cNvSpPr/>
            <p:nvPr/>
          </p:nvSpPr>
          <p:spPr>
            <a:xfrm>
              <a:off x="6230331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61425A-5F9E-44F7-BF7E-320CC0FFEBFD}"/>
                </a:ext>
              </a:extLst>
            </p:cNvPr>
            <p:cNvGrpSpPr/>
            <p:nvPr/>
          </p:nvGrpSpPr>
          <p:grpSpPr>
            <a:xfrm>
              <a:off x="6359218" y="2406517"/>
              <a:ext cx="701448" cy="616475"/>
              <a:chOff x="5905212" y="4469959"/>
              <a:chExt cx="2259158" cy="198548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3982F06F-620E-44D2-A5AD-1BC7C974E189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Graphic 28" descr="Briefcase with solid fill">
                <a:extLst>
                  <a:ext uri="{FF2B5EF4-FFF2-40B4-BE49-F238E27FC236}">
                    <a16:creationId xmlns:a16="http://schemas.microsoft.com/office/drawing/2014/main" id="{68603EDE-2BB0-4A7B-A3E1-C0836809B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30" name="Graphic 29" descr="Coins with solid fill">
                <a:extLst>
                  <a:ext uri="{FF2B5EF4-FFF2-40B4-BE49-F238E27FC236}">
                    <a16:creationId xmlns:a16="http://schemas.microsoft.com/office/drawing/2014/main" id="{9A653A53-9FA0-4134-92E1-8F1971B9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1" name="Graphic 30" descr="Coins with solid fill">
                <a:extLst>
                  <a:ext uri="{FF2B5EF4-FFF2-40B4-BE49-F238E27FC236}">
                    <a16:creationId xmlns:a16="http://schemas.microsoft.com/office/drawing/2014/main" id="{720E9404-E646-4601-BEAA-4E9CF8DD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2" name="Graphic 31" descr="Briefcase with solid fill">
                <a:extLst>
                  <a:ext uri="{FF2B5EF4-FFF2-40B4-BE49-F238E27FC236}">
                    <a16:creationId xmlns:a16="http://schemas.microsoft.com/office/drawing/2014/main" id="{A52A5E66-4385-4AD6-96BE-3837587C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1334E2-0D37-45B3-BE0A-44B8072D7665}"/>
                </a:ext>
              </a:extLst>
            </p:cNvPr>
            <p:cNvGrpSpPr/>
            <p:nvPr/>
          </p:nvGrpSpPr>
          <p:grpSpPr>
            <a:xfrm>
              <a:off x="7592237" y="2406517"/>
              <a:ext cx="701448" cy="616475"/>
              <a:chOff x="8459568" y="4483941"/>
              <a:chExt cx="2259158" cy="1985484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250A2268-3A4B-4A8D-8099-79BBE5603D87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Briefcase with solid fill">
                <a:extLst>
                  <a:ext uri="{FF2B5EF4-FFF2-40B4-BE49-F238E27FC236}">
                    <a16:creationId xmlns:a16="http://schemas.microsoft.com/office/drawing/2014/main" id="{3EE02B94-DD21-4EFF-980F-B98AD9E8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46" name="Graphic 45" descr="Coins with solid fill">
                <a:extLst>
                  <a:ext uri="{FF2B5EF4-FFF2-40B4-BE49-F238E27FC236}">
                    <a16:creationId xmlns:a16="http://schemas.microsoft.com/office/drawing/2014/main" id="{3CF72ABE-D185-4E56-855E-A7CABEF6D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47" name="Graphic 46" descr="Briefcase with solid fill">
                <a:extLst>
                  <a:ext uri="{FF2B5EF4-FFF2-40B4-BE49-F238E27FC236}">
                    <a16:creationId xmlns:a16="http://schemas.microsoft.com/office/drawing/2014/main" id="{9F5B0ED3-6654-4F75-BE65-BF2213B4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81222E-1E2C-4F06-B50A-007F8A1DECAE}"/>
                </a:ext>
              </a:extLst>
            </p:cNvPr>
            <p:cNvSpPr txBox="1"/>
            <p:nvPr/>
          </p:nvSpPr>
          <p:spPr>
            <a:xfrm>
              <a:off x="8420456" y="2019026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Individual-user-to-group-of-items fairness (IG-F)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individual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user being disproportionately recommended low-paying jobs.</a:t>
              </a:r>
            </a:p>
          </p:txBody>
        </p: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095831E-DD82-4E2B-B4E2-7306BF6F4B67}"/>
                </a:ext>
              </a:extLst>
            </p:cNvPr>
            <p:cNvGrpSpPr/>
            <p:nvPr/>
          </p:nvGrpSpPr>
          <p:grpSpPr>
            <a:xfrm>
              <a:off x="6969903" y="2050888"/>
              <a:ext cx="701448" cy="604697"/>
              <a:chOff x="597667" y="2138809"/>
              <a:chExt cx="2259158" cy="1947551"/>
            </a:xfrm>
          </p:grpSpPr>
          <p:sp>
            <p:nvSpPr>
              <p:cNvPr id="590" name="Hexagon 589">
                <a:extLst>
                  <a:ext uri="{FF2B5EF4-FFF2-40B4-BE49-F238E27FC236}">
                    <a16:creationId xmlns:a16="http://schemas.microsoft.com/office/drawing/2014/main" id="{B7491EF0-6123-4A10-9A9D-C27EB99BC0DB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1" name="Graphic 590" descr="Office worker female with solid fill">
                <a:extLst>
                  <a:ext uri="{FF2B5EF4-FFF2-40B4-BE49-F238E27FC236}">
                    <a16:creationId xmlns:a16="http://schemas.microsoft.com/office/drawing/2014/main" id="{EB4D29F2-BDF2-4E5F-9675-2EF5CFAEE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1B5E92A-57AC-4D64-A642-0E062810E2B9}"/>
              </a:ext>
            </a:extLst>
          </p:cNvPr>
          <p:cNvGrpSpPr/>
          <p:nvPr/>
        </p:nvGrpSpPr>
        <p:grpSpPr>
          <a:xfrm>
            <a:off x="336433" y="3524011"/>
            <a:ext cx="5625236" cy="1445805"/>
            <a:chOff x="336433" y="3524011"/>
            <a:chExt cx="5625236" cy="1445805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23C074ED-E3FE-4E50-9344-FF414A3DEF64}"/>
                </a:ext>
              </a:extLst>
            </p:cNvPr>
            <p:cNvSpPr/>
            <p:nvPr/>
          </p:nvSpPr>
          <p:spPr>
            <a:xfrm>
              <a:off x="336433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1B181C0-CCCD-462D-9B3A-B6CC27E0E7A8}"/>
                </a:ext>
              </a:extLst>
            </p:cNvPr>
            <p:cNvGrpSpPr/>
            <p:nvPr/>
          </p:nvGrpSpPr>
          <p:grpSpPr>
            <a:xfrm>
              <a:off x="838200" y="3595722"/>
              <a:ext cx="701448" cy="612133"/>
              <a:chOff x="597667" y="4483941"/>
              <a:chExt cx="2259158" cy="1971502"/>
            </a:xfrm>
          </p:grpSpPr>
          <p:sp>
            <p:nvSpPr>
              <p:cNvPr id="254" name="Hexagon 253">
                <a:extLst>
                  <a:ext uri="{FF2B5EF4-FFF2-40B4-BE49-F238E27FC236}">
                    <a16:creationId xmlns:a16="http://schemas.microsoft.com/office/drawing/2014/main" id="{785C95AD-B570-4F1D-8139-08DE589024C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5" name="Graphic 254" descr="Office worker female with solid fill">
                <a:extLst>
                  <a:ext uri="{FF2B5EF4-FFF2-40B4-BE49-F238E27FC236}">
                    <a16:creationId xmlns:a16="http://schemas.microsoft.com/office/drawing/2014/main" id="{87747C17-C6A0-4F4E-BBDC-4F1D0AA63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6" name="Graphic 255" descr="Office worker female with solid fill">
                <a:extLst>
                  <a:ext uri="{FF2B5EF4-FFF2-40B4-BE49-F238E27FC236}">
                    <a16:creationId xmlns:a16="http://schemas.microsoft.com/office/drawing/2014/main" id="{62FDA9ED-C648-466E-A5DB-4169C21C8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7" name="Graphic 256" descr="Office worker female with solid fill">
                <a:extLst>
                  <a:ext uri="{FF2B5EF4-FFF2-40B4-BE49-F238E27FC236}">
                    <a16:creationId xmlns:a16="http://schemas.microsoft.com/office/drawing/2014/main" id="{F7E90190-1BE8-42EF-9359-4B6B10B4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B94067-A26E-4DEA-B1F8-ABA015D8F37C}"/>
                </a:ext>
              </a:extLst>
            </p:cNvPr>
            <p:cNvGrpSpPr/>
            <p:nvPr/>
          </p:nvGrpSpPr>
          <p:grpSpPr>
            <a:xfrm>
              <a:off x="836259" y="4282418"/>
              <a:ext cx="701448" cy="604697"/>
              <a:chOff x="3152023" y="4531843"/>
              <a:chExt cx="2259158" cy="1947551"/>
            </a:xfrm>
          </p:grpSpPr>
          <p:sp>
            <p:nvSpPr>
              <p:cNvPr id="250" name="Hexagon 249">
                <a:extLst>
                  <a:ext uri="{FF2B5EF4-FFF2-40B4-BE49-F238E27FC236}">
                    <a16:creationId xmlns:a16="http://schemas.microsoft.com/office/drawing/2014/main" id="{4EEF16C0-5D6A-454D-B938-FEECBB2DB375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1" name="Graphic 250" descr="Office worker male with solid fill">
                <a:extLst>
                  <a:ext uri="{FF2B5EF4-FFF2-40B4-BE49-F238E27FC236}">
                    <a16:creationId xmlns:a16="http://schemas.microsoft.com/office/drawing/2014/main" id="{92B0BA88-0F97-45FD-9949-71B30720F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2" name="Graphic 251" descr="Office worker male with solid fill">
                <a:extLst>
                  <a:ext uri="{FF2B5EF4-FFF2-40B4-BE49-F238E27FC236}">
                    <a16:creationId xmlns:a16="http://schemas.microsoft.com/office/drawing/2014/main" id="{24474938-8814-492D-9CEE-A68DE19B4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3" name="Graphic 252" descr="Office worker male with solid fill">
                <a:extLst>
                  <a:ext uri="{FF2B5EF4-FFF2-40B4-BE49-F238E27FC236}">
                    <a16:creationId xmlns:a16="http://schemas.microsoft.com/office/drawing/2014/main" id="{FCF1C9F8-B4D7-4960-9274-DDC8465E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211DDE-31C1-4286-BF42-4C3FECD94789}"/>
                </a:ext>
              </a:extLst>
            </p:cNvPr>
            <p:cNvSpPr txBox="1"/>
            <p:nvPr/>
          </p:nvSpPr>
          <p:spPr>
            <a:xfrm>
              <a:off x="2526558" y="3569804"/>
              <a:ext cx="3435111" cy="135421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Group-of-users-to-Individual-item fairness (GI-F)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recommended to men and not to women and non-binary people.</a:t>
              </a:r>
            </a:p>
          </p:txBody>
        </p: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D6B59410-30B8-47A3-A992-3680AC2C8149}"/>
                </a:ext>
              </a:extLst>
            </p:cNvPr>
            <p:cNvGrpSpPr/>
            <p:nvPr/>
          </p:nvGrpSpPr>
          <p:grpSpPr>
            <a:xfrm>
              <a:off x="1466782" y="3946888"/>
              <a:ext cx="701448" cy="604697"/>
              <a:chOff x="5905212" y="2100876"/>
              <a:chExt cx="2259158" cy="1947551"/>
            </a:xfrm>
          </p:grpSpPr>
          <p:sp>
            <p:nvSpPr>
              <p:cNvPr id="596" name="Hexagon 595">
                <a:extLst>
                  <a:ext uri="{FF2B5EF4-FFF2-40B4-BE49-F238E27FC236}">
                    <a16:creationId xmlns:a16="http://schemas.microsoft.com/office/drawing/2014/main" id="{42EF5B30-102F-4594-B7D3-C4C56029796F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7" name="Graphic 596" descr="Briefcase with solid fill">
                <a:extLst>
                  <a:ext uri="{FF2B5EF4-FFF2-40B4-BE49-F238E27FC236}">
                    <a16:creationId xmlns:a16="http://schemas.microsoft.com/office/drawing/2014/main" id="{D3D84B8C-B4BE-4A4C-B3B6-D3088A851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E675A2F6-221B-4FF0-AD9D-BA47EC52A3B1}"/>
              </a:ext>
            </a:extLst>
          </p:cNvPr>
          <p:cNvGrpSpPr/>
          <p:nvPr/>
        </p:nvGrpSpPr>
        <p:grpSpPr>
          <a:xfrm>
            <a:off x="336432" y="5167122"/>
            <a:ext cx="5625236" cy="1445805"/>
            <a:chOff x="336432" y="5167122"/>
            <a:chExt cx="5625236" cy="1445805"/>
          </a:xfrm>
        </p:grpSpPr>
        <p:sp>
          <p:nvSpPr>
            <p:cNvPr id="538" name="Rectangle: Rounded Corners 537">
              <a:extLst>
                <a:ext uri="{FF2B5EF4-FFF2-40B4-BE49-F238E27FC236}">
                  <a16:creationId xmlns:a16="http://schemas.microsoft.com/office/drawing/2014/main" id="{F5B731E3-762D-4712-96A3-D68325B6A6A7}"/>
                </a:ext>
              </a:extLst>
            </p:cNvPr>
            <p:cNvSpPr/>
            <p:nvPr/>
          </p:nvSpPr>
          <p:spPr>
            <a:xfrm>
              <a:off x="336432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ACF9013-3883-4A30-BF56-CD4672CCACFC}"/>
                </a:ext>
              </a:extLst>
            </p:cNvPr>
            <p:cNvSpPr txBox="1"/>
            <p:nvPr/>
          </p:nvSpPr>
          <p:spPr>
            <a:xfrm>
              <a:off x="2526557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All-users-to-Individual-item fairness (AI-F)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under-exposed to all users.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E5F0E7DF-02AC-41AE-95C6-81FA6C45C041}"/>
                </a:ext>
              </a:extLst>
            </p:cNvPr>
            <p:cNvGrpSpPr/>
            <p:nvPr/>
          </p:nvGrpSpPr>
          <p:grpSpPr>
            <a:xfrm>
              <a:off x="661371" y="5581996"/>
              <a:ext cx="1020739" cy="874919"/>
              <a:chOff x="2101593" y="634915"/>
              <a:chExt cx="1020739" cy="874919"/>
            </a:xfrm>
          </p:grpSpPr>
          <p:sp>
            <p:nvSpPr>
              <p:cNvPr id="601" name="Hexagon 600">
                <a:extLst>
                  <a:ext uri="{FF2B5EF4-FFF2-40B4-BE49-F238E27FC236}">
                    <a16:creationId xmlns:a16="http://schemas.microsoft.com/office/drawing/2014/main" id="{4D93465C-316D-49E0-AF41-9FA0249C2343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2" name="Graphic 601" descr="Office worker female with solid fill">
                <a:extLst>
                  <a:ext uri="{FF2B5EF4-FFF2-40B4-BE49-F238E27FC236}">
                    <a16:creationId xmlns:a16="http://schemas.microsoft.com/office/drawing/2014/main" id="{29911C8E-C4F5-4131-9A18-08D75631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3" name="Graphic 602" descr="Office worker female with solid fill">
                <a:extLst>
                  <a:ext uri="{FF2B5EF4-FFF2-40B4-BE49-F238E27FC236}">
                    <a16:creationId xmlns:a16="http://schemas.microsoft.com/office/drawing/2014/main" id="{A02B1CE9-5856-4F4B-A475-8EF82B9F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4" name="Graphic 603" descr="Office worker male with solid fill">
                <a:extLst>
                  <a:ext uri="{FF2B5EF4-FFF2-40B4-BE49-F238E27FC236}">
                    <a16:creationId xmlns:a16="http://schemas.microsoft.com/office/drawing/2014/main" id="{B0ECC4AE-9D88-4AAB-9C4F-3188F45B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5" name="Graphic 604" descr="Office worker male with solid fill">
                <a:extLst>
                  <a:ext uri="{FF2B5EF4-FFF2-40B4-BE49-F238E27FC236}">
                    <a16:creationId xmlns:a16="http://schemas.microsoft.com/office/drawing/2014/main" id="{878087A7-F340-4561-A7E7-E0438583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6" name="Graphic 605" descr="Office worker female with solid fill">
                <a:extLst>
                  <a:ext uri="{FF2B5EF4-FFF2-40B4-BE49-F238E27FC236}">
                    <a16:creationId xmlns:a16="http://schemas.microsoft.com/office/drawing/2014/main" id="{52A17130-E587-4487-BE32-B8B1FC723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7" name="Graphic 606" descr="Office worker male with solid fill">
                <a:extLst>
                  <a:ext uri="{FF2B5EF4-FFF2-40B4-BE49-F238E27FC236}">
                    <a16:creationId xmlns:a16="http://schemas.microsoft.com/office/drawing/2014/main" id="{B7896842-0BC5-470F-B4E1-012FB799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D5FDC92-242A-4E70-A35E-72BE5453F813}"/>
                </a:ext>
              </a:extLst>
            </p:cNvPr>
            <p:cNvGrpSpPr/>
            <p:nvPr/>
          </p:nvGrpSpPr>
          <p:grpSpPr>
            <a:xfrm>
              <a:off x="1543157" y="5316639"/>
              <a:ext cx="701448" cy="604697"/>
              <a:chOff x="5905212" y="2100876"/>
              <a:chExt cx="2259158" cy="1947551"/>
            </a:xfrm>
          </p:grpSpPr>
          <p:sp>
            <p:nvSpPr>
              <p:cNvPr id="609" name="Hexagon 608">
                <a:extLst>
                  <a:ext uri="{FF2B5EF4-FFF2-40B4-BE49-F238E27FC236}">
                    <a16:creationId xmlns:a16="http://schemas.microsoft.com/office/drawing/2014/main" id="{6EA29FDE-9E9C-4323-84CA-FFF7C1E25FD3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0" name="Graphic 609" descr="Briefcase with solid fill">
                <a:extLst>
                  <a:ext uri="{FF2B5EF4-FFF2-40B4-BE49-F238E27FC236}">
                    <a16:creationId xmlns:a16="http://schemas.microsoft.com/office/drawing/2014/main" id="{96134EF3-5E8C-4164-B6ED-AD4E7AA7E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E5E3B9E-417F-43AA-BF86-83F31BB7BC42}"/>
              </a:ext>
            </a:extLst>
          </p:cNvPr>
          <p:cNvGrpSpPr/>
          <p:nvPr/>
        </p:nvGrpSpPr>
        <p:grpSpPr>
          <a:xfrm>
            <a:off x="6230329" y="5167122"/>
            <a:ext cx="5625236" cy="1445805"/>
            <a:chOff x="6230329" y="5167122"/>
            <a:chExt cx="5625236" cy="1445805"/>
          </a:xfrm>
        </p:grpSpPr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2DAD2069-1C92-4E22-BE13-BEFCEB9F8EDB}"/>
                </a:ext>
              </a:extLst>
            </p:cNvPr>
            <p:cNvSpPr/>
            <p:nvPr/>
          </p:nvSpPr>
          <p:spPr>
            <a:xfrm>
              <a:off x="6230329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BA29CFD3-A877-4A47-A47E-2151BAC0A6B9}"/>
                </a:ext>
              </a:extLst>
            </p:cNvPr>
            <p:cNvSpPr txBox="1"/>
            <p:nvPr/>
          </p:nvSpPr>
          <p:spPr>
            <a:xfrm>
              <a:off x="8420454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All-users-to-group-of-items fairness (AG-F)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jobs at Black-owned businesses being disproportionately under-exposed to all users.</a:t>
              </a:r>
            </a:p>
          </p:txBody>
        </p: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4F19E049-9D94-43F3-BDDB-A741579C8117}"/>
                </a:ext>
              </a:extLst>
            </p:cNvPr>
            <p:cNvGrpSpPr/>
            <p:nvPr/>
          </p:nvGrpSpPr>
          <p:grpSpPr>
            <a:xfrm>
              <a:off x="6561078" y="5583600"/>
              <a:ext cx="1020739" cy="874919"/>
              <a:chOff x="2101593" y="634915"/>
              <a:chExt cx="1020739" cy="874919"/>
            </a:xfrm>
          </p:grpSpPr>
          <p:sp>
            <p:nvSpPr>
              <p:cNvPr id="612" name="Hexagon 611">
                <a:extLst>
                  <a:ext uri="{FF2B5EF4-FFF2-40B4-BE49-F238E27FC236}">
                    <a16:creationId xmlns:a16="http://schemas.microsoft.com/office/drawing/2014/main" id="{9301B44A-E4B7-4891-863A-A99FE285339C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3" name="Graphic 612" descr="Office worker female with solid fill">
                <a:extLst>
                  <a:ext uri="{FF2B5EF4-FFF2-40B4-BE49-F238E27FC236}">
                    <a16:creationId xmlns:a16="http://schemas.microsoft.com/office/drawing/2014/main" id="{8ABDCDAA-6359-443B-AAF0-18891D86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4" name="Graphic 613" descr="Office worker female with solid fill">
                <a:extLst>
                  <a:ext uri="{FF2B5EF4-FFF2-40B4-BE49-F238E27FC236}">
                    <a16:creationId xmlns:a16="http://schemas.microsoft.com/office/drawing/2014/main" id="{2FBAAFBD-E489-43FF-B920-DE758CA4E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5" name="Graphic 614" descr="Office worker male with solid fill">
                <a:extLst>
                  <a:ext uri="{FF2B5EF4-FFF2-40B4-BE49-F238E27FC236}">
                    <a16:creationId xmlns:a16="http://schemas.microsoft.com/office/drawing/2014/main" id="{146F578D-E32A-4AF5-9C21-24854F62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6" name="Graphic 615" descr="Office worker male with solid fill">
                <a:extLst>
                  <a:ext uri="{FF2B5EF4-FFF2-40B4-BE49-F238E27FC236}">
                    <a16:creationId xmlns:a16="http://schemas.microsoft.com/office/drawing/2014/main" id="{59BE1E6B-01D2-4A62-99D5-9C0CA42F9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7" name="Graphic 616" descr="Office worker female with solid fill">
                <a:extLst>
                  <a:ext uri="{FF2B5EF4-FFF2-40B4-BE49-F238E27FC236}">
                    <a16:creationId xmlns:a16="http://schemas.microsoft.com/office/drawing/2014/main" id="{44ED2E56-B933-4985-B378-9CD0148E0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8" name="Graphic 617" descr="Office worker male with solid fill">
                <a:extLst>
                  <a:ext uri="{FF2B5EF4-FFF2-40B4-BE49-F238E27FC236}">
                    <a16:creationId xmlns:a16="http://schemas.microsoft.com/office/drawing/2014/main" id="{54207004-6085-4676-91FB-A0CCC949F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0F77F65-9428-4608-B3FA-205D19C30FEF}"/>
                </a:ext>
              </a:extLst>
            </p:cNvPr>
            <p:cNvGrpSpPr/>
            <p:nvPr/>
          </p:nvGrpSpPr>
          <p:grpSpPr>
            <a:xfrm>
              <a:off x="7446753" y="5313964"/>
              <a:ext cx="701448" cy="604697"/>
              <a:chOff x="7446753" y="5313964"/>
              <a:chExt cx="701448" cy="604697"/>
            </a:xfrm>
          </p:grpSpPr>
          <p:sp>
            <p:nvSpPr>
              <p:cNvPr id="628" name="Hexagon 627">
                <a:extLst>
                  <a:ext uri="{FF2B5EF4-FFF2-40B4-BE49-F238E27FC236}">
                    <a16:creationId xmlns:a16="http://schemas.microsoft.com/office/drawing/2014/main" id="{7CB29AF3-EC05-47C3-8050-BB1707A17EFF}"/>
                  </a:ext>
                </a:extLst>
              </p:cNvPr>
              <p:cNvSpPr/>
              <p:nvPr/>
            </p:nvSpPr>
            <p:spPr>
              <a:xfrm>
                <a:off x="7446753" y="5313964"/>
                <a:ext cx="701448" cy="604697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9" name="Graphic 628" descr="Briefcase with solid fill">
                <a:extLst>
                  <a:ext uri="{FF2B5EF4-FFF2-40B4-BE49-F238E27FC236}">
                    <a16:creationId xmlns:a16="http://schemas.microsoft.com/office/drawing/2014/main" id="{8701F6B3-7B8C-4453-AE06-84D73AEB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12907" y="5597762"/>
                <a:ext cx="304523" cy="304523"/>
              </a:xfrm>
              <a:prstGeom prst="rect">
                <a:avLst/>
              </a:prstGeom>
            </p:spPr>
          </p:pic>
          <p:pic>
            <p:nvPicPr>
              <p:cNvPr id="631" name="Graphic 630" descr="Briefcase with solid fill">
                <a:extLst>
                  <a:ext uri="{FF2B5EF4-FFF2-40B4-BE49-F238E27FC236}">
                    <a16:creationId xmlns:a16="http://schemas.microsoft.com/office/drawing/2014/main" id="{99095A04-A9CF-45DF-ABA1-682F60B4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37587" y="5385756"/>
                <a:ext cx="304523" cy="3045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885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7DECA-EE5E-4FEA-979F-81D682F4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94" y="4740584"/>
            <a:ext cx="3550811" cy="724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083CF-FE38-4AF5-998C-2A9E0B91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browsing models and exposure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C0AFB088-7940-459A-84D5-08B0D24AF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838"/>
            <a:ext cx="5721524" cy="27846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600" dirty="0"/>
              <a:t>User browsing models are simplified models of how users inspect and interact with retrieved results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600" dirty="0"/>
              <a:t>It estimates the probability that the user inspects a particular item in a ranked list of items—i.e., the item is exposed to the user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600" dirty="0"/>
              <a:t>In IR, user models have been implicitly and explicitly employed in metric definitions and for estimating relevance from historical logs of user behavior data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600" dirty="0"/>
              <a:t>For example, let’s consider the RBP user model…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3ED699-E22F-4927-B525-149D616E5E7D}"/>
              </a:ext>
            </a:extLst>
          </p:cNvPr>
          <p:cNvGrpSpPr/>
          <p:nvPr/>
        </p:nvGrpSpPr>
        <p:grpSpPr>
          <a:xfrm>
            <a:off x="6925423" y="2122605"/>
            <a:ext cx="4500189" cy="2176670"/>
            <a:chOff x="7219451" y="1825625"/>
            <a:chExt cx="4500189" cy="217667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9F46EEA-2077-4101-BB51-BF206BD3A1F6}"/>
                </a:ext>
              </a:extLst>
            </p:cNvPr>
            <p:cNvSpPr/>
            <p:nvPr/>
          </p:nvSpPr>
          <p:spPr>
            <a:xfrm>
              <a:off x="7219451" y="1825625"/>
              <a:ext cx="4500189" cy="21766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Office worker female with solid fill">
              <a:extLst>
                <a:ext uri="{FF2B5EF4-FFF2-40B4-BE49-F238E27FC236}">
                  <a16:creationId xmlns:a16="http://schemas.microsoft.com/office/drawing/2014/main" id="{662CB6BF-1AE7-4F16-AA00-B3963CD77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41001" y="2312446"/>
              <a:ext cx="936003" cy="93600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5BB0D3-D5B3-45C5-83D4-31B76F177CC1}"/>
                </a:ext>
              </a:extLst>
            </p:cNvPr>
            <p:cNvSpPr/>
            <p:nvPr/>
          </p:nvSpPr>
          <p:spPr>
            <a:xfrm>
              <a:off x="10439400" y="2266677"/>
              <a:ext cx="914400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758F15-16A0-4547-8CC2-137D786FF50F}"/>
                </a:ext>
              </a:extLst>
            </p:cNvPr>
            <p:cNvSpPr/>
            <p:nvPr/>
          </p:nvSpPr>
          <p:spPr>
            <a:xfrm>
              <a:off x="10439400" y="2501726"/>
              <a:ext cx="576072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76159F-B2F5-4662-B5C6-AAC9D3808CF4}"/>
                </a:ext>
              </a:extLst>
            </p:cNvPr>
            <p:cNvSpPr/>
            <p:nvPr/>
          </p:nvSpPr>
          <p:spPr>
            <a:xfrm>
              <a:off x="10439400" y="2735462"/>
              <a:ext cx="457200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44AD27-98E3-488C-B108-55919B65E4E6}"/>
                </a:ext>
              </a:extLst>
            </p:cNvPr>
            <p:cNvSpPr/>
            <p:nvPr/>
          </p:nvSpPr>
          <p:spPr>
            <a:xfrm>
              <a:off x="10439400" y="2970511"/>
              <a:ext cx="393192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9E3D60-223B-4A46-8CCC-D6E382E8DFD0}"/>
                </a:ext>
              </a:extLst>
            </p:cNvPr>
            <p:cNvSpPr/>
            <p:nvPr/>
          </p:nvSpPr>
          <p:spPr>
            <a:xfrm>
              <a:off x="10450877" y="3205560"/>
              <a:ext cx="356616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9F9775-6AB8-425F-AE87-8DD5C33582B2}"/>
                </a:ext>
              </a:extLst>
            </p:cNvPr>
            <p:cNvSpPr/>
            <p:nvPr/>
          </p:nvSpPr>
          <p:spPr>
            <a:xfrm>
              <a:off x="9092442" y="2266677"/>
              <a:ext cx="914400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AC1D4A-291C-4580-AAF1-633FE2CF9544}"/>
                </a:ext>
              </a:extLst>
            </p:cNvPr>
            <p:cNvSpPr/>
            <p:nvPr/>
          </p:nvSpPr>
          <p:spPr>
            <a:xfrm>
              <a:off x="9092442" y="2501726"/>
              <a:ext cx="731520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DCD40E-EA74-481D-BA0B-B224F5D2E594}"/>
                </a:ext>
              </a:extLst>
            </p:cNvPr>
            <p:cNvSpPr/>
            <p:nvPr/>
          </p:nvSpPr>
          <p:spPr>
            <a:xfrm>
              <a:off x="9092442" y="2735462"/>
              <a:ext cx="585216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A22E5C-CE94-48A7-82AB-BA9FCC8B07BD}"/>
                </a:ext>
              </a:extLst>
            </p:cNvPr>
            <p:cNvSpPr/>
            <p:nvPr/>
          </p:nvSpPr>
          <p:spPr>
            <a:xfrm>
              <a:off x="9092442" y="2970511"/>
              <a:ext cx="466344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FFC6C0-E80B-4E0D-9883-FBE3A6A9D418}"/>
                </a:ext>
              </a:extLst>
            </p:cNvPr>
            <p:cNvSpPr/>
            <p:nvPr/>
          </p:nvSpPr>
          <p:spPr>
            <a:xfrm>
              <a:off x="9103919" y="3205560"/>
              <a:ext cx="374904" cy="1165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6BB8CE-2BCC-4755-A3A6-2AC965EA9392}"/>
                </a:ext>
              </a:extLst>
            </p:cNvPr>
            <p:cNvSpPr txBox="1"/>
            <p:nvPr/>
          </p:nvSpPr>
          <p:spPr>
            <a:xfrm>
              <a:off x="10392148" y="1915555"/>
              <a:ext cx="880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NDCG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4F5FA8-41A2-4522-9F9E-25870BECE42F}"/>
                </a:ext>
              </a:extLst>
            </p:cNvPr>
            <p:cNvSpPr txBox="1"/>
            <p:nvPr/>
          </p:nvSpPr>
          <p:spPr>
            <a:xfrm>
              <a:off x="9038379" y="1915555"/>
              <a:ext cx="880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RBP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1A1DAE-AF38-4994-A096-2A8124AB7B49}"/>
                </a:ext>
              </a:extLst>
            </p:cNvPr>
            <p:cNvSpPr txBox="1"/>
            <p:nvPr/>
          </p:nvSpPr>
          <p:spPr>
            <a:xfrm>
              <a:off x="7444163" y="3453371"/>
              <a:ext cx="4069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Probability of exposure at different ranks according to NDCG and RBP user browsing models</a:t>
              </a:r>
            </a:p>
          </p:txBody>
        </p:sp>
      </p:grpSp>
      <p:sp>
        <p:nvSpPr>
          <p:cNvPr id="37" name="Left Brace 36">
            <a:extLst>
              <a:ext uri="{FF2B5EF4-FFF2-40B4-BE49-F238E27FC236}">
                <a16:creationId xmlns:a16="http://schemas.microsoft.com/office/drawing/2014/main" id="{DE6C6FDC-2BD2-4292-B251-6D2225A2C0E3}"/>
              </a:ext>
            </a:extLst>
          </p:cNvPr>
          <p:cNvSpPr/>
          <p:nvPr/>
        </p:nvSpPr>
        <p:spPr>
          <a:xfrm rot="16200000">
            <a:off x="5189700" y="5351137"/>
            <a:ext cx="110111" cy="1749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486ED3F4-26A2-4F66-B652-B2DB04037A5A}"/>
              </a:ext>
            </a:extLst>
          </p:cNvPr>
          <p:cNvSpPr/>
          <p:nvPr/>
        </p:nvSpPr>
        <p:spPr>
          <a:xfrm rot="16200000">
            <a:off x="5449913" y="5351137"/>
            <a:ext cx="110111" cy="1749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4C5BBFBC-85E5-434E-B1C5-95BFB3FE8D2E}"/>
              </a:ext>
            </a:extLst>
          </p:cNvPr>
          <p:cNvSpPr/>
          <p:nvPr/>
        </p:nvSpPr>
        <p:spPr>
          <a:xfrm rot="16200000">
            <a:off x="5730091" y="5351136"/>
            <a:ext cx="110111" cy="1749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8019FAB7-A8F5-4204-9ED5-A3BC1BCC07F4}"/>
              </a:ext>
            </a:extLst>
          </p:cNvPr>
          <p:cNvSpPr/>
          <p:nvPr/>
        </p:nvSpPr>
        <p:spPr>
          <a:xfrm rot="16200000">
            <a:off x="6955247" y="4994129"/>
            <a:ext cx="110111" cy="52296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11FE4494-9A2A-447F-B07E-53A3049D434F}"/>
              </a:ext>
            </a:extLst>
          </p:cNvPr>
          <p:cNvSpPr/>
          <p:nvPr/>
        </p:nvSpPr>
        <p:spPr>
          <a:xfrm rot="16200000">
            <a:off x="6448779" y="5351135"/>
            <a:ext cx="110111" cy="1749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74D1DA-CFF0-4CB1-9596-22A7BE50EC61}"/>
              </a:ext>
            </a:extLst>
          </p:cNvPr>
          <p:cNvSpPr txBox="1"/>
          <p:nvPr/>
        </p:nvSpPr>
        <p:spPr>
          <a:xfrm>
            <a:off x="3729531" y="5582149"/>
            <a:ext cx="1383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exposure event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05A765DB-4EC3-4447-9818-7A3D45C0B349}"/>
              </a:ext>
            </a:extLst>
          </p:cNvPr>
          <p:cNvCxnSpPr>
            <a:stCxn id="37" idx="1"/>
            <a:endCxn id="46" idx="3"/>
          </p:cNvCxnSpPr>
          <p:nvPr/>
        </p:nvCxnSpPr>
        <p:spPr>
          <a:xfrm rot="5400000">
            <a:off x="5057733" y="5549015"/>
            <a:ext cx="242390" cy="13165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99549C7-177C-41D7-822C-48494675D4F7}"/>
              </a:ext>
            </a:extLst>
          </p:cNvPr>
          <p:cNvSpPr txBox="1"/>
          <p:nvPr/>
        </p:nvSpPr>
        <p:spPr>
          <a:xfrm>
            <a:off x="3729530" y="5879593"/>
            <a:ext cx="1383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an item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195CE7-6D42-406B-A240-86B848DFCD0E}"/>
              </a:ext>
            </a:extLst>
          </p:cNvPr>
          <p:cNvSpPr txBox="1"/>
          <p:nvPr/>
        </p:nvSpPr>
        <p:spPr>
          <a:xfrm>
            <a:off x="3236304" y="6187370"/>
            <a:ext cx="1876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 ranked list of items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37E3BA3D-B3BA-433A-A92D-5951BA637FD7}"/>
              </a:ext>
            </a:extLst>
          </p:cNvPr>
          <p:cNvCxnSpPr>
            <a:cxnSpLocks/>
            <a:stCxn id="39" idx="1"/>
            <a:endCxn id="50" idx="3"/>
          </p:cNvCxnSpPr>
          <p:nvPr/>
        </p:nvCxnSpPr>
        <p:spPr>
          <a:xfrm rot="5400000">
            <a:off x="5039117" y="5567630"/>
            <a:ext cx="539834" cy="39187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6AF53E3D-FC8F-46B1-B705-4C4D198DFB50}"/>
              </a:ext>
            </a:extLst>
          </p:cNvPr>
          <p:cNvCxnSpPr>
            <a:cxnSpLocks/>
            <a:stCxn id="41" idx="1"/>
            <a:endCxn id="52" idx="3"/>
          </p:cNvCxnSpPr>
          <p:nvPr/>
        </p:nvCxnSpPr>
        <p:spPr>
          <a:xfrm rot="5400000">
            <a:off x="5025318" y="5581430"/>
            <a:ext cx="847612" cy="67204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198C169-FAAE-4C37-824D-BB5E27FA34F7}"/>
              </a:ext>
            </a:extLst>
          </p:cNvPr>
          <p:cNvSpPr txBox="1"/>
          <p:nvPr/>
        </p:nvSpPr>
        <p:spPr>
          <a:xfrm>
            <a:off x="7175583" y="5609676"/>
            <a:ext cx="268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rank of the item in the ranked list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CED6083B-46EC-4CAB-8E4F-D2FAB6DED945}"/>
              </a:ext>
            </a:extLst>
          </p:cNvPr>
          <p:cNvCxnSpPr>
            <a:cxnSpLocks/>
            <a:stCxn id="43" idx="1"/>
            <a:endCxn id="62" idx="1"/>
          </p:cNvCxnSpPr>
          <p:nvPr/>
        </p:nvCxnSpPr>
        <p:spPr>
          <a:xfrm rot="16200000" flipH="1">
            <a:off x="6866494" y="5454475"/>
            <a:ext cx="452899" cy="165280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207D71C-7D1F-4044-B0CB-FC45E023AB81}"/>
              </a:ext>
            </a:extLst>
          </p:cNvPr>
          <p:cNvSpPr txBox="1"/>
          <p:nvPr/>
        </p:nvSpPr>
        <p:spPr>
          <a:xfrm>
            <a:off x="5852668" y="6034794"/>
            <a:ext cx="1322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patience factor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B8928C2-9F9A-4734-91DA-1834DB843E5A}"/>
              </a:ext>
            </a:extLst>
          </p:cNvPr>
          <p:cNvCxnSpPr>
            <a:stCxn id="45" idx="1"/>
            <a:endCxn id="68" idx="0"/>
          </p:cNvCxnSpPr>
          <p:nvPr/>
        </p:nvCxnSpPr>
        <p:spPr>
          <a:xfrm>
            <a:off x="6503835" y="5493646"/>
            <a:ext cx="10291" cy="54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1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83CF-FE38-4AF5-998C-2A9E0B91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ranking and expected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295D-F373-4F97-BE1E-AEE99C629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In recommendation, Diaz et al. (2020) define a stochastic ranking policy 𝜋</a:t>
            </a:r>
            <a:r>
              <a:rPr lang="en-US" sz="2000" baseline="-25000" dirty="0"/>
              <a:t>𝑢</a:t>
            </a:r>
            <a:r>
              <a:rPr lang="en-US" sz="2000" dirty="0"/>
              <a:t>, conditioned on user 𝑢 ∈ U, as a probability distribution over all permutations of items in the collection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The expected exposure of an item </a:t>
            </a:r>
            <a:r>
              <a:rPr lang="en-US" sz="2000" b="0" i="0" u="none" strike="noStrike" baseline="0" dirty="0">
                <a:latin typeface="LibertineMathMI"/>
              </a:rPr>
              <a:t>𝑑 </a:t>
            </a:r>
            <a:r>
              <a:rPr lang="en-US" sz="2000" dirty="0"/>
              <a:t>for user </a:t>
            </a:r>
            <a:r>
              <a:rPr lang="en-US" sz="2000" b="0" i="0" u="none" strike="noStrike" baseline="0" dirty="0">
                <a:latin typeface="LibertineMathMI"/>
              </a:rPr>
              <a:t>𝑢 </a:t>
            </a:r>
            <a:r>
              <a:rPr lang="en-US" sz="2000" dirty="0"/>
              <a:t>can then be computed as follows: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Here, 𝑝(𝜖|𝑑,𝜎) can be computed using a user browsing model like RBP as discussed previously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dirty="0"/>
              <a:t>Note: The above formulation can also be applied to search by replacing user with query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B0E8B-1508-469B-B6C5-9E5AAAA8F8C5}"/>
              </a:ext>
            </a:extLst>
          </p:cNvPr>
          <p:cNvSpPr txBox="1"/>
          <p:nvPr/>
        </p:nvSpPr>
        <p:spPr>
          <a:xfrm>
            <a:off x="2112257" y="6492875"/>
            <a:ext cx="7967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Diaz, Mitra, Ekstrand, Biega, and Carterette. Evaluating stochastic rankings with expected exposure. In CIKM, ACM. (2020)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C3537D-CF8A-4AF3-95BF-2B3BED148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92" y="3573819"/>
            <a:ext cx="3834816" cy="4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5CAB-7BAE-4410-8981-71A262D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System, target, and random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6C406-F5C5-499F-A4F2-76DAAA61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000" b="1" dirty="0"/>
              <a:t>System exposure. </a:t>
            </a:r>
            <a:r>
              <a:rPr lang="en-US" sz="2000" dirty="0"/>
              <a:t>The user-item expected exposure distribution corresponding to a stochastic ranking policy 𝜋. Correspondingly, we can define a </a:t>
            </a:r>
            <a:r>
              <a:rPr lang="en-US" sz="2000" b="0" i="0" u="none" strike="noStrike" dirty="0">
                <a:latin typeface="txsys"/>
              </a:rPr>
              <a:t>|U|×|D| </a:t>
            </a:r>
            <a:r>
              <a:rPr lang="en-US" sz="2000" dirty="0"/>
              <a:t>matrix </a:t>
            </a:r>
            <a:r>
              <a:rPr lang="en-US" sz="1800" b="0" i="0" u="none" strike="noStrike" baseline="0" dirty="0">
                <a:latin typeface="SFSS0900"/>
              </a:rPr>
              <a:t>E</a:t>
            </a:r>
            <a:r>
              <a:rPr lang="en-US" sz="2000" dirty="0"/>
              <a:t>, such that </a:t>
            </a:r>
            <a:r>
              <a:rPr lang="en-US" sz="1800" b="0" i="0" u="none" strike="noStrike" baseline="0" dirty="0">
                <a:latin typeface="SFSS0900"/>
              </a:rPr>
              <a:t>E</a:t>
            </a:r>
            <a:r>
              <a:rPr lang="en-US" sz="1800" b="0" i="0" u="none" strike="noStrike" baseline="-25000" dirty="0">
                <a:latin typeface="LibertineMathMI7"/>
              </a:rPr>
              <a:t>𝑖𝑗</a:t>
            </a:r>
            <a:r>
              <a:rPr lang="en-US" sz="1800" b="0" i="0" u="none" strike="noStrike" baseline="0" dirty="0">
                <a:latin typeface="LibertineMathMI7"/>
              </a:rPr>
              <a:t> </a:t>
            </a:r>
            <a:r>
              <a:rPr lang="en-US" sz="1800" b="0" i="0" u="none" strike="noStrike" baseline="0" dirty="0">
                <a:latin typeface="CMR9"/>
              </a:rPr>
              <a:t>= </a:t>
            </a:r>
            <a:r>
              <a:rPr lang="en-US" sz="1800" b="0" i="0" u="none" strike="noStrike" baseline="0" dirty="0">
                <a:latin typeface="LibertineMathMI"/>
              </a:rPr>
              <a:t>𝑝</a:t>
            </a:r>
            <a:r>
              <a:rPr lang="en-US" sz="1800" b="0" i="0" u="none" strike="noStrike" baseline="0" dirty="0">
                <a:latin typeface="CMR9"/>
              </a:rPr>
              <a:t>(</a:t>
            </a:r>
            <a:r>
              <a:rPr lang="en-US" sz="1800" b="0" i="0" u="none" strike="noStrike" baseline="0" dirty="0">
                <a:latin typeface="LibertineMathMI"/>
              </a:rPr>
              <a:t>𝜖</a:t>
            </a:r>
            <a:r>
              <a:rPr lang="en-US" sz="1800" b="0" i="0" u="none" strike="noStrike" baseline="0" dirty="0">
                <a:latin typeface="txsys"/>
              </a:rPr>
              <a:t>|D</a:t>
            </a:r>
            <a:r>
              <a:rPr lang="en-US" sz="1800" b="0" i="0" u="none" strike="noStrike" baseline="-25000" dirty="0">
                <a:latin typeface="LibertineMathMI7"/>
              </a:rPr>
              <a:t>𝑗</a:t>
            </a:r>
            <a:r>
              <a:rPr lang="en-US" sz="1800" b="0" i="0" u="none" strike="noStrike" baseline="0" dirty="0">
                <a:latin typeface="LibertineMathMI7"/>
              </a:rPr>
              <a:t> </a:t>
            </a:r>
            <a:r>
              <a:rPr lang="en-US" sz="1800" b="0" i="0" u="none" strike="noStrike" baseline="0" dirty="0">
                <a:latin typeface="LibertineMathMI"/>
              </a:rPr>
              <a:t>,𝜋</a:t>
            </a:r>
            <a:r>
              <a:rPr lang="en-US" sz="1800" b="0" i="0" u="none" strike="noStrike" baseline="-25000" dirty="0">
                <a:latin typeface="txsys"/>
              </a:rPr>
              <a:t>U</a:t>
            </a:r>
            <a:r>
              <a:rPr lang="en-US" sz="1800" b="0" i="0" u="none" strike="noStrike" baseline="-50000" dirty="0">
                <a:latin typeface="LibertineMathMI5"/>
              </a:rPr>
              <a:t>𝑖</a:t>
            </a:r>
            <a:r>
              <a:rPr lang="en-US" sz="1800" b="0" i="0" u="none" strike="noStrike" baseline="0" dirty="0">
                <a:latin typeface="CMR9"/>
              </a:rPr>
              <a:t>)</a:t>
            </a:r>
            <a:r>
              <a:rPr lang="en-US" sz="20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000" b="1" dirty="0"/>
              <a:t>Target exposure. </a:t>
            </a:r>
            <a:r>
              <a:rPr lang="en-US" sz="2000" dirty="0"/>
              <a:t>The user-item expected exposure distribution corresponding to an </a:t>
            </a:r>
            <a:r>
              <a:rPr lang="en-US" sz="2000" i="1" u="sng" dirty="0"/>
              <a:t>ideal</a:t>
            </a:r>
            <a:r>
              <a:rPr lang="en-US" sz="2000" dirty="0"/>
              <a:t> stochastic ranking policy 𝜋*, as defined by some desirable principle (e.g., the </a:t>
            </a:r>
            <a:r>
              <a:rPr lang="en-US" sz="2000" i="1" dirty="0"/>
              <a:t>equal expected exposure principle</a:t>
            </a:r>
            <a:r>
              <a:rPr lang="en-US" sz="2000" dirty="0"/>
              <a:t>). We denote the corresponding expected exposure matrix as </a:t>
            </a:r>
            <a:r>
              <a:rPr lang="en-US" sz="2000" b="0" i="0" u="none" strike="noStrike" baseline="0" dirty="0">
                <a:latin typeface="SFSS0900"/>
              </a:rPr>
              <a:t>E</a:t>
            </a:r>
            <a:r>
              <a:rPr lang="en-US" sz="2000" dirty="0"/>
              <a:t>*.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000" b="1" dirty="0"/>
              <a:t>Random exposure. </a:t>
            </a:r>
            <a:r>
              <a:rPr lang="en-US" sz="2000" dirty="0"/>
              <a:t>The user-item expected exposure distribution corresponding to a stochastic ranking policy 𝜋</a:t>
            </a:r>
            <a:r>
              <a:rPr lang="en-US" sz="2000" baseline="30000" dirty="0"/>
              <a:t>~</a:t>
            </a:r>
            <a:r>
              <a:rPr lang="en-US" sz="2000" dirty="0"/>
              <a:t> that samples rankings from a uniform distribution over all item permutations. We denote the corresponding expected exposure matrix as </a:t>
            </a:r>
            <a:r>
              <a:rPr lang="en-US" sz="2000" b="0" i="0" u="none" strike="noStrike" baseline="0" dirty="0">
                <a:latin typeface="SFSS0900"/>
              </a:rPr>
              <a:t>E</a:t>
            </a:r>
            <a:r>
              <a:rPr lang="en-US" sz="2000" baseline="30000" dirty="0"/>
              <a:t>~</a:t>
            </a:r>
            <a:r>
              <a:rPr lang="en-US" sz="20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3600"/>
              </a:spcBef>
              <a:buNone/>
            </a:pPr>
            <a:r>
              <a:rPr lang="en-US" sz="2000" dirty="0"/>
              <a:t>The deviation of </a:t>
            </a:r>
            <a:r>
              <a:rPr lang="en-US" sz="2000" b="0" i="0" u="none" strike="noStrike" baseline="0" dirty="0">
                <a:latin typeface="SFSS0900"/>
              </a:rPr>
              <a:t>E</a:t>
            </a:r>
            <a:r>
              <a:rPr lang="en-US" sz="2000" dirty="0"/>
              <a:t> from </a:t>
            </a:r>
            <a:r>
              <a:rPr lang="en-US" sz="2000" b="0" i="0" u="none" strike="noStrike" baseline="0" dirty="0">
                <a:latin typeface="SFSS0900"/>
              </a:rPr>
              <a:t>E</a:t>
            </a:r>
            <a:r>
              <a:rPr lang="en-US" sz="2000" dirty="0"/>
              <a:t>* gives us a quantitative measure of the suboptimality of the retrieval system under consideration.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68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805B-8D10-469E-A4D7-F492A232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Joint multisided exposure (JME) fairness metrics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43631-D396-4118-961E-087B68AF908F}"/>
              </a:ext>
            </a:extLst>
          </p:cNvPr>
          <p:cNvSpPr txBox="1"/>
          <p:nvPr/>
        </p:nvSpPr>
        <p:spPr>
          <a:xfrm>
            <a:off x="2112257" y="6492875"/>
            <a:ext cx="7967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Haolun, Mitra, Ma, and Liu. Joint Multisided Exposure Fairness for Recommendation. In SIGIR, ACM. (2022)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01ED0-34AB-457B-B58E-C3BBA9D4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6" y="1807219"/>
            <a:ext cx="3773901" cy="117212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843B6-A3DE-4148-9566-3204C352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953" y="1807219"/>
            <a:ext cx="4195690" cy="1234288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DB5E2-A055-4621-AA95-FD9F07859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50" y="3293040"/>
            <a:ext cx="4137972" cy="1185449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44860C-34A5-455E-BD94-FBA9A9825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953" y="3289398"/>
            <a:ext cx="5398898" cy="116325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6F6C1F-DE32-4E31-B418-737D05219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150" y="4792181"/>
            <a:ext cx="2757168" cy="1185449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7DB1AD-8856-4A1A-81D1-43D8A57D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953" y="4792180"/>
            <a:ext cx="4280048" cy="1185449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1A3DD8A-FB00-4752-8A0D-C10A922CFBEC}"/>
              </a:ext>
            </a:extLst>
          </p:cNvPr>
          <p:cNvSpPr/>
          <p:nvPr/>
        </p:nvSpPr>
        <p:spPr>
          <a:xfrm>
            <a:off x="3661218" y="2661975"/>
            <a:ext cx="52662" cy="7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C55645-8652-4316-9F73-7165E606DD1D}"/>
              </a:ext>
            </a:extLst>
          </p:cNvPr>
          <p:cNvSpPr/>
          <p:nvPr/>
        </p:nvSpPr>
        <p:spPr>
          <a:xfrm>
            <a:off x="3542907" y="5665859"/>
            <a:ext cx="52662" cy="7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53C880-22AE-430C-A096-FCDC905F7A8F}"/>
              </a:ext>
            </a:extLst>
          </p:cNvPr>
          <p:cNvSpPr/>
          <p:nvPr/>
        </p:nvSpPr>
        <p:spPr>
          <a:xfrm>
            <a:off x="11065652" y="3429000"/>
            <a:ext cx="182580" cy="189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5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68BA-8A11-4B6D-A20A-A647E74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Toy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B413-040E-4080-9089-2ED18D9F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95831"/>
            <a:ext cx="3505494" cy="4624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Let, there be 4 candidates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 and 4 jobs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All 4 jobs are relevant to each of the 4 candidates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The candidates belong to 2 groups 𝑎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) and 𝑏 (𝑢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)—e.g., based on gender—and similarly the jobs belong to 2 groups 𝑥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) and 𝑦 (𝑑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)—say based on whether they pay high or low salaries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Let’s assume that the recommender system displays only one result at a time and our simple user model assumes that the user always inspects the displayed result—i.e., the probability of exposure is 1 for the displayed item and 0 for all other items for a given impression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In this setting, an ideal recommender should expose each of the four jobs to each candidate with a probability of 0.25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12083-3652-4CC7-A8B2-F1CED536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4" y="1387523"/>
            <a:ext cx="6207087" cy="40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0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68BA-8A11-4B6D-A20A-A647E74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Toy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B413-040E-4080-9089-2ED18D9F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95831"/>
            <a:ext cx="3505494" cy="4624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Let, there be 4 candidates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 and 4 jobs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All 4 jobs are relevant to each of the 4 candidates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The candidates belong to 2 groups 𝑎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) and 𝑏 (𝑢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)—e.g., based on gender—and similarly the jobs belong to 2 groups 𝑥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) and 𝑦 (𝑑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)—say based on whether they pay high or low salaries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Let’s assume that the recommender system displays only one result at a time and our simple user model assumes that the user always inspects the displayed result—i.e., the probability of exposure is 1 for the displayed item and 0 for all other items for a given impression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In this setting, an ideal recommender should expose each of the four jobs to each candidate with a probability of 0.25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12083-3652-4CC7-A8B2-F1CED536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4" y="1387523"/>
            <a:ext cx="6207087" cy="4079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9458D-BBA6-4036-AD22-1440F6B106D3}"/>
              </a:ext>
            </a:extLst>
          </p:cNvPr>
          <p:cNvSpPr txBox="1"/>
          <p:nvPr/>
        </p:nvSpPr>
        <p:spPr>
          <a:xfrm>
            <a:off x="6263575" y="5749709"/>
            <a:ext cx="43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of them are equally II-Unfair</a:t>
            </a:r>
          </a:p>
        </p:txBody>
      </p:sp>
    </p:spTree>
    <p:extLst>
      <p:ext uri="{BB962C8B-B14F-4D97-AF65-F5344CB8AC3E}">
        <p14:creationId xmlns:p14="http://schemas.microsoft.com/office/powerpoint/2010/main" val="407199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B413-040E-4080-9089-2ED18D9F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95831"/>
            <a:ext cx="3505494" cy="4624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Let, there be 4 candidates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 and 4 jobs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All 4 jobs are relevant to each of the 4 candidates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The candidates belong to 2 groups 𝑎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) and 𝑏 (𝑢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)—e.g., based on gender—and similarly the jobs belong to 2 groups 𝑥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) and 𝑦 (𝑑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)—say based on whether they pay high or low salaries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Let’s assume that the recommender system displays only one result at a time and our simple user model assumes that the user always inspects the displayed result—i.e., the probability of exposure is 1 for the displayed item and 0 for all other items for a given impression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In this setting, an ideal recommender should expose each of the four jobs to each candidate with a probability of 0.25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12083-3652-4CC7-A8B2-F1CED536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4" y="1387523"/>
            <a:ext cx="6207087" cy="407970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8901F4-B521-49ED-B153-C93BDD477CE5}"/>
              </a:ext>
            </a:extLst>
          </p:cNvPr>
          <p:cNvSpPr/>
          <p:nvPr/>
        </p:nvSpPr>
        <p:spPr>
          <a:xfrm>
            <a:off x="7593499" y="1411458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503EF-08A3-4B2B-B591-BDD78EA5BEF5}"/>
              </a:ext>
            </a:extLst>
          </p:cNvPr>
          <p:cNvSpPr txBox="1"/>
          <p:nvPr/>
        </p:nvSpPr>
        <p:spPr>
          <a:xfrm>
            <a:off x="6263575" y="5749709"/>
            <a:ext cx="43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Only (b), (e), and (f) are IG-Unfair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E8DD13-1FA3-4C09-BB87-662BB4B92A70}"/>
              </a:ext>
            </a:extLst>
          </p:cNvPr>
          <p:cNvSpPr/>
          <p:nvPr/>
        </p:nvSpPr>
        <p:spPr>
          <a:xfrm>
            <a:off x="7593498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1C7103-4AB9-40AA-8AF5-AEE3D07A5409}"/>
              </a:ext>
            </a:extLst>
          </p:cNvPr>
          <p:cNvSpPr/>
          <p:nvPr/>
        </p:nvSpPr>
        <p:spPr>
          <a:xfrm>
            <a:off x="9556284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FCA6E9-EF39-4611-A07E-A78201EC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Toy example</a:t>
            </a:r>
          </a:p>
        </p:txBody>
      </p:sp>
    </p:spTree>
    <p:extLst>
      <p:ext uri="{BB962C8B-B14F-4D97-AF65-F5344CB8AC3E}">
        <p14:creationId xmlns:p14="http://schemas.microsoft.com/office/powerpoint/2010/main" val="108241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68BA-8A11-4B6D-A20A-A647E74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Toy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B413-040E-4080-9089-2ED18D9F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95831"/>
            <a:ext cx="3505494" cy="4624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Let, there be 4 candidates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 and 4 jobs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All 4 jobs are relevant to each of the 4 candidates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The candidates belong to 2 groups 𝑎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) and 𝑏 (𝑢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)—e.g., based on gender—and similarly the jobs belong to 2 groups 𝑥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) and 𝑦 (𝑑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)—say based on whether they pay high or low salaries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Let’s assume that the recommender system displays only one result at a time and our simple user model assumes that the user always inspects the displayed result—i.e., the probability of exposure is 1 for the displayed item and 0 for all other items for a given impression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In this setting, an ideal recommender should expose each of the four jobs to each candidate with a probability of 0.25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12083-3652-4CC7-A8B2-F1CED536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4" y="1387523"/>
            <a:ext cx="6207087" cy="407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503EF-08A3-4B2B-B591-BDD78EA5BEF5}"/>
              </a:ext>
            </a:extLst>
          </p:cNvPr>
          <p:cNvSpPr txBox="1"/>
          <p:nvPr/>
        </p:nvSpPr>
        <p:spPr>
          <a:xfrm>
            <a:off x="6263575" y="5749709"/>
            <a:ext cx="43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Only (c), (d), (e), and (f) are GI-Unfair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E8DD13-1FA3-4C09-BB87-662BB4B92A70}"/>
              </a:ext>
            </a:extLst>
          </p:cNvPr>
          <p:cNvSpPr/>
          <p:nvPr/>
        </p:nvSpPr>
        <p:spPr>
          <a:xfrm>
            <a:off x="7593498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1C7103-4AB9-40AA-8AF5-AEE3D07A5409}"/>
              </a:ext>
            </a:extLst>
          </p:cNvPr>
          <p:cNvSpPr/>
          <p:nvPr/>
        </p:nvSpPr>
        <p:spPr>
          <a:xfrm>
            <a:off x="9556284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63A34F-94B1-4322-8613-B17F024B6962}"/>
              </a:ext>
            </a:extLst>
          </p:cNvPr>
          <p:cNvSpPr/>
          <p:nvPr/>
        </p:nvSpPr>
        <p:spPr>
          <a:xfrm>
            <a:off x="9556283" y="1419383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2F1A05-36B9-4F80-804F-E8F535880827}"/>
              </a:ext>
            </a:extLst>
          </p:cNvPr>
          <p:cNvSpPr/>
          <p:nvPr/>
        </p:nvSpPr>
        <p:spPr>
          <a:xfrm>
            <a:off x="5626892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68BA-8A11-4B6D-A20A-A647E74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Toy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B413-040E-4080-9089-2ED18D9F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95831"/>
            <a:ext cx="3505494" cy="4624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Let, there be 4 candidates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 and 4 jobs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All 4 jobs are relevant to each of the 4 candidates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The candidates belong to 2 groups 𝑎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) and 𝑏 (𝑢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)—e.g., based on gender—and similarly the jobs belong to 2 groups 𝑥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) and 𝑦 (𝑑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)—say based on whether they pay high or low salaries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Let’s assume that the recommender system displays only one result at a time and our simple user model assumes that the user always inspects the displayed result—i.e., the probability of exposure is 1 for the displayed item and 0 for all other items for a given impression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In this setting, an ideal recommender should expose each of the four jobs to each candidate with a probability of 0.25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12083-3652-4CC7-A8B2-F1CED536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4" y="1387523"/>
            <a:ext cx="6207087" cy="407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503EF-08A3-4B2B-B591-BDD78EA5BEF5}"/>
              </a:ext>
            </a:extLst>
          </p:cNvPr>
          <p:cNvSpPr txBox="1"/>
          <p:nvPr/>
        </p:nvSpPr>
        <p:spPr>
          <a:xfrm>
            <a:off x="6263575" y="5749709"/>
            <a:ext cx="43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Only (e) and (f) are GG-Unfair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E8DD13-1FA3-4C09-BB87-662BB4B92A70}"/>
              </a:ext>
            </a:extLst>
          </p:cNvPr>
          <p:cNvSpPr/>
          <p:nvPr/>
        </p:nvSpPr>
        <p:spPr>
          <a:xfrm>
            <a:off x="7593498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1C7103-4AB9-40AA-8AF5-AEE3D07A5409}"/>
              </a:ext>
            </a:extLst>
          </p:cNvPr>
          <p:cNvSpPr/>
          <p:nvPr/>
        </p:nvSpPr>
        <p:spPr>
          <a:xfrm>
            <a:off x="9556284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49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F98B131-FB0D-4AC0-8EC1-BEEC05DE2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53" r="40423"/>
          <a:stretch/>
        </p:blipFill>
        <p:spPr>
          <a:xfrm>
            <a:off x="5730417" y="4231100"/>
            <a:ext cx="2930606" cy="25345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3E3736-8C03-481D-82D0-CB299F4C5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280" y="4536650"/>
            <a:ext cx="3349335" cy="211845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7496D7-7212-4145-B273-8DB21072FDF3}"/>
              </a:ext>
            </a:extLst>
          </p:cNvPr>
          <p:cNvSpPr txBox="1"/>
          <p:nvPr/>
        </p:nvSpPr>
        <p:spPr>
          <a:xfrm>
            <a:off x="684609" y="6194906"/>
            <a:ext cx="5045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Sweeney. Discrimination in online ad delivery. </a:t>
            </a:r>
            <a:r>
              <a:rPr lang="en-US" sz="1200" dirty="0" err="1"/>
              <a:t>Commun</a:t>
            </a:r>
            <a:r>
              <a:rPr lang="en-US" sz="1200" dirty="0"/>
              <a:t>. ACM. (2013)</a:t>
            </a:r>
          </a:p>
          <a:p>
            <a:r>
              <a:rPr lang="en-US" sz="1200" dirty="0"/>
              <a:t>Crawford. The Trouble with Bias. </a:t>
            </a:r>
            <a:r>
              <a:rPr lang="en-US" sz="1200" dirty="0" err="1"/>
              <a:t>NeurIPS</a:t>
            </a:r>
            <a:r>
              <a:rPr lang="en-US" sz="1200" dirty="0"/>
              <a:t>. (2017)</a:t>
            </a:r>
          </a:p>
          <a:p>
            <a:r>
              <a:rPr lang="en-US" sz="1200" dirty="0"/>
              <a:t>Singh and </a:t>
            </a:r>
            <a:r>
              <a:rPr lang="en-US" sz="1200" dirty="0" err="1"/>
              <a:t>Joachims</a:t>
            </a:r>
            <a:r>
              <a:rPr lang="en-US" sz="1200" dirty="0"/>
              <a:t>. Fairness of Exposure in Rankings. In KDD, ACM. (2018)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627F52-BA57-4FD6-802A-DC09B55D1C71}"/>
              </a:ext>
            </a:extLst>
          </p:cNvPr>
          <p:cNvGrpSpPr/>
          <p:nvPr/>
        </p:nvGrpSpPr>
        <p:grpSpPr>
          <a:xfrm>
            <a:off x="0" y="685800"/>
            <a:ext cx="606971" cy="5486400"/>
            <a:chOff x="0" y="513524"/>
            <a:chExt cx="606971" cy="54864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753145-0F0E-4440-B718-4E17E625C1B1}"/>
                </a:ext>
              </a:extLst>
            </p:cNvPr>
            <p:cNvSpPr/>
            <p:nvPr/>
          </p:nvSpPr>
          <p:spPr>
            <a:xfrm>
              <a:off x="0" y="3256724"/>
              <a:ext cx="606971" cy="2743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F3D95D-09A6-49AD-BFDC-07E97CA954F9}"/>
                </a:ext>
              </a:extLst>
            </p:cNvPr>
            <p:cNvSpPr/>
            <p:nvPr/>
          </p:nvSpPr>
          <p:spPr>
            <a:xfrm>
              <a:off x="0" y="513524"/>
              <a:ext cx="606971" cy="274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9B3B45-3054-4625-A850-3A9F9E2F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542" y="1605857"/>
            <a:ext cx="5765073" cy="2311738"/>
          </a:xfrm>
          <a:custGeom>
            <a:avLst/>
            <a:gdLst>
              <a:gd name="connsiteX0" fmla="*/ 0 w 5765073"/>
              <a:gd name="connsiteY0" fmla="*/ 0 h 2311738"/>
              <a:gd name="connsiteX1" fmla="*/ 634158 w 5765073"/>
              <a:gd name="connsiteY1" fmla="*/ 0 h 2311738"/>
              <a:gd name="connsiteX2" fmla="*/ 1325967 w 5765073"/>
              <a:gd name="connsiteY2" fmla="*/ 0 h 2311738"/>
              <a:gd name="connsiteX3" fmla="*/ 1787173 w 5765073"/>
              <a:gd name="connsiteY3" fmla="*/ 0 h 2311738"/>
              <a:gd name="connsiteX4" fmla="*/ 2363680 w 5765073"/>
              <a:gd name="connsiteY4" fmla="*/ 0 h 2311738"/>
              <a:gd name="connsiteX5" fmla="*/ 2940187 w 5765073"/>
              <a:gd name="connsiteY5" fmla="*/ 0 h 2311738"/>
              <a:gd name="connsiteX6" fmla="*/ 3459044 w 5765073"/>
              <a:gd name="connsiteY6" fmla="*/ 0 h 2311738"/>
              <a:gd name="connsiteX7" fmla="*/ 3920250 w 5765073"/>
              <a:gd name="connsiteY7" fmla="*/ 0 h 2311738"/>
              <a:gd name="connsiteX8" fmla="*/ 4554408 w 5765073"/>
              <a:gd name="connsiteY8" fmla="*/ 0 h 2311738"/>
              <a:gd name="connsiteX9" fmla="*/ 5073264 w 5765073"/>
              <a:gd name="connsiteY9" fmla="*/ 0 h 2311738"/>
              <a:gd name="connsiteX10" fmla="*/ 5765073 w 5765073"/>
              <a:gd name="connsiteY10" fmla="*/ 0 h 2311738"/>
              <a:gd name="connsiteX11" fmla="*/ 5765073 w 5765073"/>
              <a:gd name="connsiteY11" fmla="*/ 601052 h 2311738"/>
              <a:gd name="connsiteX12" fmla="*/ 5765073 w 5765073"/>
              <a:gd name="connsiteY12" fmla="*/ 1109634 h 2311738"/>
              <a:gd name="connsiteX13" fmla="*/ 5765073 w 5765073"/>
              <a:gd name="connsiteY13" fmla="*/ 1641334 h 2311738"/>
              <a:gd name="connsiteX14" fmla="*/ 5765073 w 5765073"/>
              <a:gd name="connsiteY14" fmla="*/ 2311738 h 2311738"/>
              <a:gd name="connsiteX15" fmla="*/ 5073264 w 5765073"/>
              <a:gd name="connsiteY15" fmla="*/ 2311738 h 2311738"/>
              <a:gd name="connsiteX16" fmla="*/ 4439106 w 5765073"/>
              <a:gd name="connsiteY16" fmla="*/ 2311738 h 2311738"/>
              <a:gd name="connsiteX17" fmla="*/ 3862599 w 5765073"/>
              <a:gd name="connsiteY17" fmla="*/ 2311738 h 2311738"/>
              <a:gd name="connsiteX18" fmla="*/ 3459044 w 5765073"/>
              <a:gd name="connsiteY18" fmla="*/ 2311738 h 2311738"/>
              <a:gd name="connsiteX19" fmla="*/ 2997838 w 5765073"/>
              <a:gd name="connsiteY19" fmla="*/ 2311738 h 2311738"/>
              <a:gd name="connsiteX20" fmla="*/ 2306029 w 5765073"/>
              <a:gd name="connsiteY20" fmla="*/ 2311738 h 2311738"/>
              <a:gd name="connsiteX21" fmla="*/ 1902474 w 5765073"/>
              <a:gd name="connsiteY21" fmla="*/ 2311738 h 2311738"/>
              <a:gd name="connsiteX22" fmla="*/ 1210665 w 5765073"/>
              <a:gd name="connsiteY22" fmla="*/ 2311738 h 2311738"/>
              <a:gd name="connsiteX23" fmla="*/ 749459 w 5765073"/>
              <a:gd name="connsiteY23" fmla="*/ 2311738 h 2311738"/>
              <a:gd name="connsiteX24" fmla="*/ 0 w 5765073"/>
              <a:gd name="connsiteY24" fmla="*/ 2311738 h 2311738"/>
              <a:gd name="connsiteX25" fmla="*/ 0 w 5765073"/>
              <a:gd name="connsiteY25" fmla="*/ 1780038 h 2311738"/>
              <a:gd name="connsiteX26" fmla="*/ 0 w 5765073"/>
              <a:gd name="connsiteY26" fmla="*/ 1178986 h 2311738"/>
              <a:gd name="connsiteX27" fmla="*/ 0 w 5765073"/>
              <a:gd name="connsiteY27" fmla="*/ 577935 h 2311738"/>
              <a:gd name="connsiteX28" fmla="*/ 0 w 5765073"/>
              <a:gd name="connsiteY28" fmla="*/ 0 h 23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65073" h="2311738" fill="none" extrusionOk="0">
                <a:moveTo>
                  <a:pt x="0" y="0"/>
                </a:moveTo>
                <a:cubicBezTo>
                  <a:pt x="269117" y="-26292"/>
                  <a:pt x="424775" y="55308"/>
                  <a:pt x="634158" y="0"/>
                </a:cubicBezTo>
                <a:cubicBezTo>
                  <a:pt x="843541" y="-55308"/>
                  <a:pt x="1092230" y="33076"/>
                  <a:pt x="1325967" y="0"/>
                </a:cubicBezTo>
                <a:cubicBezTo>
                  <a:pt x="1559704" y="-33076"/>
                  <a:pt x="1570020" y="11422"/>
                  <a:pt x="1787173" y="0"/>
                </a:cubicBezTo>
                <a:cubicBezTo>
                  <a:pt x="2004326" y="-11422"/>
                  <a:pt x="2186925" y="42630"/>
                  <a:pt x="2363680" y="0"/>
                </a:cubicBezTo>
                <a:cubicBezTo>
                  <a:pt x="2540435" y="-42630"/>
                  <a:pt x="2722225" y="55131"/>
                  <a:pt x="2940187" y="0"/>
                </a:cubicBezTo>
                <a:cubicBezTo>
                  <a:pt x="3158149" y="-55131"/>
                  <a:pt x="3232093" y="20075"/>
                  <a:pt x="3459044" y="0"/>
                </a:cubicBezTo>
                <a:cubicBezTo>
                  <a:pt x="3685995" y="-20075"/>
                  <a:pt x="3813689" y="22191"/>
                  <a:pt x="3920250" y="0"/>
                </a:cubicBezTo>
                <a:cubicBezTo>
                  <a:pt x="4026811" y="-22191"/>
                  <a:pt x="4383874" y="37473"/>
                  <a:pt x="4554408" y="0"/>
                </a:cubicBezTo>
                <a:cubicBezTo>
                  <a:pt x="4724942" y="-37473"/>
                  <a:pt x="4844571" y="35848"/>
                  <a:pt x="5073264" y="0"/>
                </a:cubicBezTo>
                <a:cubicBezTo>
                  <a:pt x="5301957" y="-35848"/>
                  <a:pt x="5464660" y="59817"/>
                  <a:pt x="5765073" y="0"/>
                </a:cubicBezTo>
                <a:cubicBezTo>
                  <a:pt x="5798132" y="167500"/>
                  <a:pt x="5759605" y="441731"/>
                  <a:pt x="5765073" y="601052"/>
                </a:cubicBezTo>
                <a:cubicBezTo>
                  <a:pt x="5770541" y="760373"/>
                  <a:pt x="5729726" y="990553"/>
                  <a:pt x="5765073" y="1109634"/>
                </a:cubicBezTo>
                <a:cubicBezTo>
                  <a:pt x="5800420" y="1228715"/>
                  <a:pt x="5709262" y="1517848"/>
                  <a:pt x="5765073" y="1641334"/>
                </a:cubicBezTo>
                <a:cubicBezTo>
                  <a:pt x="5820884" y="1764820"/>
                  <a:pt x="5735326" y="2145137"/>
                  <a:pt x="5765073" y="2311738"/>
                </a:cubicBezTo>
                <a:cubicBezTo>
                  <a:pt x="5544360" y="2359278"/>
                  <a:pt x="5226932" y="2275665"/>
                  <a:pt x="5073264" y="2311738"/>
                </a:cubicBezTo>
                <a:cubicBezTo>
                  <a:pt x="4919596" y="2347811"/>
                  <a:pt x="4716472" y="2298167"/>
                  <a:pt x="4439106" y="2311738"/>
                </a:cubicBezTo>
                <a:cubicBezTo>
                  <a:pt x="4161740" y="2325309"/>
                  <a:pt x="4021652" y="2286256"/>
                  <a:pt x="3862599" y="2311738"/>
                </a:cubicBezTo>
                <a:cubicBezTo>
                  <a:pt x="3703546" y="2337220"/>
                  <a:pt x="3659832" y="2305967"/>
                  <a:pt x="3459044" y="2311738"/>
                </a:cubicBezTo>
                <a:cubicBezTo>
                  <a:pt x="3258256" y="2317509"/>
                  <a:pt x="3098161" y="2257196"/>
                  <a:pt x="2997838" y="2311738"/>
                </a:cubicBezTo>
                <a:cubicBezTo>
                  <a:pt x="2897515" y="2366280"/>
                  <a:pt x="2504126" y="2236572"/>
                  <a:pt x="2306029" y="2311738"/>
                </a:cubicBezTo>
                <a:cubicBezTo>
                  <a:pt x="2107932" y="2386904"/>
                  <a:pt x="2068383" y="2287920"/>
                  <a:pt x="1902474" y="2311738"/>
                </a:cubicBezTo>
                <a:cubicBezTo>
                  <a:pt x="1736566" y="2335556"/>
                  <a:pt x="1545441" y="2268040"/>
                  <a:pt x="1210665" y="2311738"/>
                </a:cubicBezTo>
                <a:cubicBezTo>
                  <a:pt x="875889" y="2355436"/>
                  <a:pt x="849723" y="2265976"/>
                  <a:pt x="749459" y="2311738"/>
                </a:cubicBezTo>
                <a:cubicBezTo>
                  <a:pt x="649195" y="2357500"/>
                  <a:pt x="265370" y="2265727"/>
                  <a:pt x="0" y="2311738"/>
                </a:cubicBezTo>
                <a:cubicBezTo>
                  <a:pt x="-46321" y="2129612"/>
                  <a:pt x="56539" y="1964280"/>
                  <a:pt x="0" y="1780038"/>
                </a:cubicBezTo>
                <a:cubicBezTo>
                  <a:pt x="-56539" y="1595796"/>
                  <a:pt x="35853" y="1452446"/>
                  <a:pt x="0" y="1178986"/>
                </a:cubicBezTo>
                <a:cubicBezTo>
                  <a:pt x="-35853" y="905526"/>
                  <a:pt x="62055" y="804505"/>
                  <a:pt x="0" y="577935"/>
                </a:cubicBezTo>
                <a:cubicBezTo>
                  <a:pt x="-62055" y="351365"/>
                  <a:pt x="60557" y="218024"/>
                  <a:pt x="0" y="0"/>
                </a:cubicBezTo>
                <a:close/>
              </a:path>
              <a:path w="5765073" h="2311738" stroke="0" extrusionOk="0">
                <a:moveTo>
                  <a:pt x="0" y="0"/>
                </a:moveTo>
                <a:cubicBezTo>
                  <a:pt x="143228" y="-28224"/>
                  <a:pt x="316526" y="3079"/>
                  <a:pt x="461206" y="0"/>
                </a:cubicBezTo>
                <a:cubicBezTo>
                  <a:pt x="605886" y="-3079"/>
                  <a:pt x="709177" y="46833"/>
                  <a:pt x="864761" y="0"/>
                </a:cubicBezTo>
                <a:cubicBezTo>
                  <a:pt x="1020346" y="-46833"/>
                  <a:pt x="1223371" y="4860"/>
                  <a:pt x="1325967" y="0"/>
                </a:cubicBezTo>
                <a:cubicBezTo>
                  <a:pt x="1428563" y="-4860"/>
                  <a:pt x="1676880" y="48670"/>
                  <a:pt x="1960125" y="0"/>
                </a:cubicBezTo>
                <a:cubicBezTo>
                  <a:pt x="2243370" y="-48670"/>
                  <a:pt x="2208855" y="8402"/>
                  <a:pt x="2421331" y="0"/>
                </a:cubicBezTo>
                <a:cubicBezTo>
                  <a:pt x="2633807" y="-8402"/>
                  <a:pt x="2868822" y="56235"/>
                  <a:pt x="2997838" y="0"/>
                </a:cubicBezTo>
                <a:cubicBezTo>
                  <a:pt x="3126854" y="-56235"/>
                  <a:pt x="3328042" y="58422"/>
                  <a:pt x="3631996" y="0"/>
                </a:cubicBezTo>
                <a:cubicBezTo>
                  <a:pt x="3935950" y="-58422"/>
                  <a:pt x="3890003" y="1950"/>
                  <a:pt x="4093202" y="0"/>
                </a:cubicBezTo>
                <a:cubicBezTo>
                  <a:pt x="4296401" y="-1950"/>
                  <a:pt x="4442520" y="45551"/>
                  <a:pt x="4612058" y="0"/>
                </a:cubicBezTo>
                <a:cubicBezTo>
                  <a:pt x="4781596" y="-45551"/>
                  <a:pt x="4990282" y="55727"/>
                  <a:pt x="5188566" y="0"/>
                </a:cubicBezTo>
                <a:cubicBezTo>
                  <a:pt x="5386850" y="-55727"/>
                  <a:pt x="5502917" y="9531"/>
                  <a:pt x="5765073" y="0"/>
                </a:cubicBezTo>
                <a:cubicBezTo>
                  <a:pt x="5817322" y="159320"/>
                  <a:pt x="5724316" y="334535"/>
                  <a:pt x="5765073" y="577935"/>
                </a:cubicBezTo>
                <a:cubicBezTo>
                  <a:pt x="5805830" y="821335"/>
                  <a:pt x="5726043" y="887846"/>
                  <a:pt x="5765073" y="1109634"/>
                </a:cubicBezTo>
                <a:cubicBezTo>
                  <a:pt x="5804103" y="1331422"/>
                  <a:pt x="5705033" y="1371399"/>
                  <a:pt x="5765073" y="1618217"/>
                </a:cubicBezTo>
                <a:cubicBezTo>
                  <a:pt x="5825113" y="1865035"/>
                  <a:pt x="5760779" y="2098139"/>
                  <a:pt x="5765073" y="2311738"/>
                </a:cubicBezTo>
                <a:cubicBezTo>
                  <a:pt x="5663276" y="2339040"/>
                  <a:pt x="5407587" y="2271370"/>
                  <a:pt x="5303867" y="2311738"/>
                </a:cubicBezTo>
                <a:cubicBezTo>
                  <a:pt x="5200147" y="2352106"/>
                  <a:pt x="4957272" y="2286711"/>
                  <a:pt x="4785011" y="2311738"/>
                </a:cubicBezTo>
                <a:cubicBezTo>
                  <a:pt x="4612750" y="2336765"/>
                  <a:pt x="4432910" y="2252395"/>
                  <a:pt x="4266154" y="2311738"/>
                </a:cubicBezTo>
                <a:cubicBezTo>
                  <a:pt x="4099398" y="2371081"/>
                  <a:pt x="3975920" y="2299683"/>
                  <a:pt x="3862599" y="2311738"/>
                </a:cubicBezTo>
                <a:cubicBezTo>
                  <a:pt x="3749278" y="2323793"/>
                  <a:pt x="3449247" y="2254566"/>
                  <a:pt x="3286092" y="2311738"/>
                </a:cubicBezTo>
                <a:cubicBezTo>
                  <a:pt x="3122937" y="2368910"/>
                  <a:pt x="2960757" y="2296846"/>
                  <a:pt x="2824886" y="2311738"/>
                </a:cubicBezTo>
                <a:cubicBezTo>
                  <a:pt x="2689015" y="2326630"/>
                  <a:pt x="2568989" y="2287572"/>
                  <a:pt x="2363680" y="2311738"/>
                </a:cubicBezTo>
                <a:cubicBezTo>
                  <a:pt x="2158371" y="2335904"/>
                  <a:pt x="2035148" y="2294278"/>
                  <a:pt x="1902474" y="2311738"/>
                </a:cubicBezTo>
                <a:cubicBezTo>
                  <a:pt x="1769800" y="2329198"/>
                  <a:pt x="1638097" y="2292650"/>
                  <a:pt x="1498919" y="2311738"/>
                </a:cubicBezTo>
                <a:cubicBezTo>
                  <a:pt x="1359742" y="2330826"/>
                  <a:pt x="1206163" y="2255320"/>
                  <a:pt x="922412" y="2311738"/>
                </a:cubicBezTo>
                <a:cubicBezTo>
                  <a:pt x="638661" y="2368156"/>
                  <a:pt x="230931" y="2272897"/>
                  <a:pt x="0" y="2311738"/>
                </a:cubicBezTo>
                <a:cubicBezTo>
                  <a:pt x="-58178" y="2176435"/>
                  <a:pt x="59381" y="1934984"/>
                  <a:pt x="0" y="1733804"/>
                </a:cubicBezTo>
                <a:cubicBezTo>
                  <a:pt x="-59381" y="1532624"/>
                  <a:pt x="14914" y="1424817"/>
                  <a:pt x="0" y="1132752"/>
                </a:cubicBezTo>
                <a:cubicBezTo>
                  <a:pt x="-14914" y="840687"/>
                  <a:pt x="58499" y="765612"/>
                  <a:pt x="0" y="601052"/>
                </a:cubicBezTo>
                <a:cubicBezTo>
                  <a:pt x="-58499" y="436492"/>
                  <a:pt x="847" y="27979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84267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02A63A-9867-41F7-94DF-ED098265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47091"/>
            <a:ext cx="11241827" cy="98381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Harms of disparate exposure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EC821-C65E-4C07-B689-0D82647C6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30909"/>
            <a:ext cx="4812991" cy="4788446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800" dirty="0"/>
              <a:t>Traditional IR is concerned with ranking items according to relevance; These information access systems deployed at web-scale mediate what information gets exposure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800" dirty="0"/>
              <a:t>Several past studies have pointed out allocative and representational harms from disparate exposure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1800" dirty="0"/>
              <a:t>The exposure-framing of IR presents new opportunities and challenges to optimize retrieval systems towards user satisfaction at the level of both individuals and different sub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populations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B413-040E-4080-9089-2ED18D9F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95831"/>
            <a:ext cx="3505494" cy="4624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Let, there be 4 candidates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 and 4 jobs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All 4 jobs are relevant to each of the 4 candidates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The candidates belong to 2 groups 𝑎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) and 𝑏 (𝑢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)—e.g., based on gender—and similarly the jobs belong to 2 groups 𝑥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) and 𝑦 (𝑑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)—say based on whether they pay high or low salaries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Let’s assume that the recommender system displays only one result at a time and our simple user model assumes that the user always inspects the displayed result—i.e., the probability of exposure is 1 for the displayed item and 0 for all other items for a given impression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In this setting, an ideal recommender should expose each of the four jobs to each candidate with a probability of 0.25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12083-3652-4CC7-A8B2-F1CED536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4" y="1387523"/>
            <a:ext cx="6207087" cy="407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503EF-08A3-4B2B-B591-BDD78EA5BEF5}"/>
              </a:ext>
            </a:extLst>
          </p:cNvPr>
          <p:cNvSpPr txBox="1"/>
          <p:nvPr/>
        </p:nvSpPr>
        <p:spPr>
          <a:xfrm>
            <a:off x="6263575" y="5749709"/>
            <a:ext cx="43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Only (d) and (f) are AI-Unfair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1C7103-4AB9-40AA-8AF5-AEE3D07A5409}"/>
              </a:ext>
            </a:extLst>
          </p:cNvPr>
          <p:cNvSpPr/>
          <p:nvPr/>
        </p:nvSpPr>
        <p:spPr>
          <a:xfrm>
            <a:off x="9556284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2F1A05-36B9-4F80-804F-E8F535880827}"/>
              </a:ext>
            </a:extLst>
          </p:cNvPr>
          <p:cNvSpPr/>
          <p:nvPr/>
        </p:nvSpPr>
        <p:spPr>
          <a:xfrm>
            <a:off x="5626892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792B01-6320-416D-AEAA-CF61B756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Toy example</a:t>
            </a:r>
          </a:p>
        </p:txBody>
      </p:sp>
    </p:spTree>
    <p:extLst>
      <p:ext uri="{BB962C8B-B14F-4D97-AF65-F5344CB8AC3E}">
        <p14:creationId xmlns:p14="http://schemas.microsoft.com/office/powerpoint/2010/main" val="152957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68BA-8A11-4B6D-A20A-A647E74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Toy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B413-040E-4080-9089-2ED18D9F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895831"/>
            <a:ext cx="3505494" cy="462466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Let, there be 4 candidates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 and 4 jobs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All 4 jobs are relevant to each of the 4 candidates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The candidates belong to 2 groups 𝑎 (𝑢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𝑎</a:t>
            </a:r>
            <a:r>
              <a:rPr lang="en-US" sz="1400" baseline="-50000" dirty="0"/>
              <a:t>2</a:t>
            </a:r>
            <a:r>
              <a:rPr lang="en-US" sz="1400" dirty="0"/>
              <a:t>) and 𝑏 (𝑢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1</a:t>
            </a:r>
            <a:r>
              <a:rPr lang="en-US" sz="1400" dirty="0"/>
              <a:t>, 𝑢</a:t>
            </a:r>
            <a:r>
              <a:rPr lang="en-US" sz="1400" baseline="-25000" dirty="0"/>
              <a:t>𝑏</a:t>
            </a:r>
            <a:r>
              <a:rPr lang="en-US" sz="1400" baseline="-50000" dirty="0"/>
              <a:t>2</a:t>
            </a:r>
            <a:r>
              <a:rPr lang="en-US" sz="1400" dirty="0"/>
              <a:t>)—e.g., based on gender—and similarly the jobs belong to 2 groups 𝑥 (𝑑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𝑥</a:t>
            </a:r>
            <a:r>
              <a:rPr lang="en-US" sz="1400" baseline="-50000" dirty="0"/>
              <a:t>2</a:t>
            </a:r>
            <a:r>
              <a:rPr lang="en-US" sz="1400" dirty="0"/>
              <a:t>) and 𝑦 (𝑑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1</a:t>
            </a:r>
            <a:r>
              <a:rPr lang="en-US" sz="1400" dirty="0"/>
              <a:t>, 𝑑</a:t>
            </a:r>
            <a:r>
              <a:rPr lang="en-US" sz="1400" baseline="-25000" dirty="0"/>
              <a:t>𝑦</a:t>
            </a:r>
            <a:r>
              <a:rPr lang="en-US" sz="1400" baseline="-50000" dirty="0"/>
              <a:t>2</a:t>
            </a:r>
            <a:r>
              <a:rPr lang="en-US" sz="1400" dirty="0"/>
              <a:t>)—say based on whether they pay high or low salaries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Let’s assume that the recommender system displays only one result at a time and our simple user model assumes that the user always inspects the displayed result—i.e., the probability of exposure is 1 for the displayed item and 0 for all other items for a given impression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400" dirty="0"/>
              <a:t>In this setting, an ideal recommender should expose each of the four jobs to each candidate with a probability of 0.25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12083-3652-4CC7-A8B2-F1CED536D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84" y="1387523"/>
            <a:ext cx="6207087" cy="407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503EF-08A3-4B2B-B591-BDD78EA5BEF5}"/>
              </a:ext>
            </a:extLst>
          </p:cNvPr>
          <p:cNvSpPr txBox="1"/>
          <p:nvPr/>
        </p:nvSpPr>
        <p:spPr>
          <a:xfrm>
            <a:off x="6263575" y="5749709"/>
            <a:ext cx="43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Only (f) is AG-Unfair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1C7103-4AB9-40AA-8AF5-AEE3D07A5409}"/>
              </a:ext>
            </a:extLst>
          </p:cNvPr>
          <p:cNvSpPr/>
          <p:nvPr/>
        </p:nvSpPr>
        <p:spPr>
          <a:xfrm>
            <a:off x="9556284" y="3282547"/>
            <a:ext cx="1618093" cy="1820058"/>
          </a:xfrm>
          <a:prstGeom prst="roundRect">
            <a:avLst>
              <a:gd name="adj" fmla="val 4382"/>
            </a:avLst>
          </a:prstGeom>
          <a:noFill/>
          <a:ln w="127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579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9469-2B85-41BD-9178-BD13B30D9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different JME metrics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831F4C-FA94-43A0-8547-E7E4BE29F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780"/>
            <a:ext cx="3932237" cy="40310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/>
              <a:t>All the other metrics can be viewed as specific instances of GG-F, with different (extreme) definitions of groups on user and item side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/>
              <a:t>Based on the metric definitions, we can show that a system that is II-Fair (i.e., II-F=0) will also be fair along the other five JME-fairness dimensions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/>
              <a:t>Similarly, IG-Fair and GI-Fair independently implies GG-Fair, and GG-Fair and AI-Fair implies AG-Fair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1C8441-2C45-4967-9515-4A3123D09DEC}"/>
              </a:ext>
            </a:extLst>
          </p:cNvPr>
          <p:cNvGrpSpPr/>
          <p:nvPr/>
        </p:nvGrpSpPr>
        <p:grpSpPr>
          <a:xfrm>
            <a:off x="6664109" y="1257300"/>
            <a:ext cx="4212944" cy="4212944"/>
            <a:chOff x="7166789" y="832214"/>
            <a:chExt cx="4212944" cy="42129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96AD1A-1588-46F4-BED3-ECC7A87C9CF0}"/>
                </a:ext>
              </a:extLst>
            </p:cNvPr>
            <p:cNvSpPr/>
            <p:nvPr/>
          </p:nvSpPr>
          <p:spPr>
            <a:xfrm>
              <a:off x="8220025" y="832214"/>
              <a:ext cx="1053236" cy="1053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II-F=0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AC394C-48F2-4009-A783-614A637C11F6}"/>
                </a:ext>
              </a:extLst>
            </p:cNvPr>
            <p:cNvSpPr/>
            <p:nvPr/>
          </p:nvSpPr>
          <p:spPr>
            <a:xfrm>
              <a:off x="7166789" y="1885450"/>
              <a:ext cx="1053236" cy="1053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IG-F=0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88F274-2494-42C1-A861-BF6CF6631A65}"/>
                </a:ext>
              </a:extLst>
            </p:cNvPr>
            <p:cNvSpPr/>
            <p:nvPr/>
          </p:nvSpPr>
          <p:spPr>
            <a:xfrm>
              <a:off x="9273261" y="1885450"/>
              <a:ext cx="1053236" cy="1053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GI-F=0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3FCA6C-47DF-4E20-B8D5-CEA9FC20F301}"/>
                </a:ext>
              </a:extLst>
            </p:cNvPr>
            <p:cNvSpPr/>
            <p:nvPr/>
          </p:nvSpPr>
          <p:spPr>
            <a:xfrm>
              <a:off x="8220025" y="2938686"/>
              <a:ext cx="1053236" cy="1053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GG-F=0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1F9A44-9773-4DFF-9589-7EF7B1A4B1F6}"/>
                </a:ext>
              </a:extLst>
            </p:cNvPr>
            <p:cNvSpPr/>
            <p:nvPr/>
          </p:nvSpPr>
          <p:spPr>
            <a:xfrm>
              <a:off x="10326497" y="2938686"/>
              <a:ext cx="1053236" cy="1053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AI-F=0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92E1A7-2006-4D74-87C0-4CDEB024AE6A}"/>
                </a:ext>
              </a:extLst>
            </p:cNvPr>
            <p:cNvSpPr/>
            <p:nvPr/>
          </p:nvSpPr>
          <p:spPr>
            <a:xfrm>
              <a:off x="9273261" y="3991922"/>
              <a:ext cx="1053236" cy="10532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AG-F=0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D0B331-19A1-405B-B5A9-9CEAF1DB655E}"/>
                </a:ext>
              </a:extLst>
            </p:cNvPr>
            <p:cNvCxnSpPr>
              <a:stCxn id="4" idx="3"/>
              <a:endCxn id="6" idx="7"/>
            </p:cNvCxnSpPr>
            <p:nvPr/>
          </p:nvCxnSpPr>
          <p:spPr>
            <a:xfrm flipH="1">
              <a:off x="8065782" y="1731207"/>
              <a:ext cx="308486" cy="308486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24C61AB-E0FC-4219-A156-248CCE8EEA92}"/>
                </a:ext>
              </a:extLst>
            </p:cNvPr>
            <p:cNvCxnSpPr>
              <a:cxnSpLocks/>
              <a:stCxn id="4" idx="5"/>
              <a:endCxn id="8" idx="1"/>
            </p:cNvCxnSpPr>
            <p:nvPr/>
          </p:nvCxnSpPr>
          <p:spPr>
            <a:xfrm>
              <a:off x="9119018" y="1731207"/>
              <a:ext cx="308486" cy="308486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5C75E2-28C9-4A93-99FC-D8C9154A745D}"/>
                </a:ext>
              </a:extLst>
            </p:cNvPr>
            <p:cNvCxnSpPr>
              <a:cxnSpLocks/>
              <a:stCxn id="6" idx="5"/>
              <a:endCxn id="14" idx="1"/>
            </p:cNvCxnSpPr>
            <p:nvPr/>
          </p:nvCxnSpPr>
          <p:spPr>
            <a:xfrm>
              <a:off x="8065782" y="2784443"/>
              <a:ext cx="308486" cy="308486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20C0E6-A307-4B32-918F-A1499477890D}"/>
                </a:ext>
              </a:extLst>
            </p:cNvPr>
            <p:cNvCxnSpPr>
              <a:cxnSpLocks/>
              <a:stCxn id="8" idx="3"/>
              <a:endCxn id="14" idx="7"/>
            </p:cNvCxnSpPr>
            <p:nvPr/>
          </p:nvCxnSpPr>
          <p:spPr>
            <a:xfrm flipH="1">
              <a:off x="9119018" y="2784443"/>
              <a:ext cx="308486" cy="308486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398C30B-FDAE-44D0-85E7-B838B26B9A08}"/>
                </a:ext>
              </a:extLst>
            </p:cNvPr>
            <p:cNvCxnSpPr>
              <a:cxnSpLocks/>
              <a:stCxn id="8" idx="5"/>
              <a:endCxn id="16" idx="1"/>
            </p:cNvCxnSpPr>
            <p:nvPr/>
          </p:nvCxnSpPr>
          <p:spPr>
            <a:xfrm>
              <a:off x="10172254" y="2784443"/>
              <a:ext cx="308486" cy="308486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638E846-C995-4361-B792-0228410DD23A}"/>
                </a:ext>
              </a:extLst>
            </p:cNvPr>
            <p:cNvCxnSpPr>
              <a:cxnSpLocks/>
              <a:stCxn id="14" idx="5"/>
              <a:endCxn id="18" idx="1"/>
            </p:cNvCxnSpPr>
            <p:nvPr/>
          </p:nvCxnSpPr>
          <p:spPr>
            <a:xfrm>
              <a:off x="9119018" y="3837679"/>
              <a:ext cx="308486" cy="308486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1D1AD14-2082-495D-AF35-DA3A760F945C}"/>
                </a:ext>
              </a:extLst>
            </p:cNvPr>
            <p:cNvCxnSpPr>
              <a:cxnSpLocks/>
              <a:stCxn id="16" idx="3"/>
              <a:endCxn id="18" idx="7"/>
            </p:cNvCxnSpPr>
            <p:nvPr/>
          </p:nvCxnSpPr>
          <p:spPr>
            <a:xfrm flipH="1">
              <a:off x="10172254" y="3837679"/>
              <a:ext cx="308486" cy="308486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900641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DF5718-E3DE-EB17-B9C8-3204E115F708}"/>
              </a:ext>
            </a:extLst>
          </p:cNvPr>
          <p:cNvSpPr/>
          <p:nvPr/>
        </p:nvSpPr>
        <p:spPr>
          <a:xfrm>
            <a:off x="465977" y="289067"/>
            <a:ext cx="11260046" cy="1350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D9563-C5CF-4036-9737-F92BF7C3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3" y="469169"/>
            <a:ext cx="2489396" cy="10137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Disparity and relevance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13A3B-FC67-4776-AB6F-8C4011404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8229" y="457200"/>
            <a:ext cx="7661649" cy="10137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Each of our proposed JME-fairness metrics can be decomposed into a </a:t>
            </a:r>
            <a:r>
              <a:rPr lang="en-US" sz="1800" b="1" dirty="0"/>
              <a:t>disparity</a:t>
            </a:r>
            <a:r>
              <a:rPr lang="en-US" sz="1800" dirty="0"/>
              <a:t> and a </a:t>
            </a:r>
            <a:r>
              <a:rPr lang="en-US" sz="1800" b="1" dirty="0"/>
              <a:t>relevance</a:t>
            </a:r>
            <a:r>
              <a:rPr lang="en-US" sz="1800" dirty="0"/>
              <a:t> component, such that increasing randomness in the model would decrease disparity (good!) but also decrease relevance (bad!)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0C6671-3562-5EB1-4867-7EEEABFC3A39}"/>
              </a:ext>
            </a:extLst>
          </p:cNvPr>
          <p:cNvCxnSpPr/>
          <p:nvPr/>
        </p:nvCxnSpPr>
        <p:spPr>
          <a:xfrm>
            <a:off x="3509195" y="368633"/>
            <a:ext cx="0" cy="116813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F8CEBF5-EBBE-FCD4-F37F-F42E6271251F}"/>
              </a:ext>
            </a:extLst>
          </p:cNvPr>
          <p:cNvSpPr/>
          <p:nvPr/>
        </p:nvSpPr>
        <p:spPr>
          <a:xfrm>
            <a:off x="399082" y="600656"/>
            <a:ext cx="128016" cy="70408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2">
            <a:extLst>
              <a:ext uri="{FF2B5EF4-FFF2-40B4-BE49-F238E27FC236}">
                <a16:creationId xmlns:a16="http://schemas.microsoft.com/office/drawing/2014/main" id="{E1DCBF94-B2CE-78E0-912B-14A9D347A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77" y="1716869"/>
            <a:ext cx="4000299" cy="24301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3E5087-7B8A-3667-A56D-C5C54A014DF0}"/>
              </a:ext>
            </a:extLst>
          </p:cNvPr>
          <p:cNvSpPr/>
          <p:nvPr/>
        </p:nvSpPr>
        <p:spPr>
          <a:xfrm>
            <a:off x="4174269" y="2333460"/>
            <a:ext cx="227906" cy="19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3CB56E-F5DC-3CA5-EE93-E6D36BCA7949}"/>
              </a:ext>
            </a:extLst>
          </p:cNvPr>
          <p:cNvSpPr/>
          <p:nvPr/>
        </p:nvSpPr>
        <p:spPr>
          <a:xfrm>
            <a:off x="4174268" y="3352385"/>
            <a:ext cx="227906" cy="760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859024-E2B7-B8C9-46A7-326EC82781E6}"/>
              </a:ext>
            </a:extLst>
          </p:cNvPr>
          <p:cNvSpPr/>
          <p:nvPr/>
        </p:nvSpPr>
        <p:spPr>
          <a:xfrm>
            <a:off x="3804834" y="2471487"/>
            <a:ext cx="75505" cy="57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0D5B16-BC89-D41D-3132-15E198FE27C0}"/>
              </a:ext>
            </a:extLst>
          </p:cNvPr>
          <p:cNvSpPr/>
          <p:nvPr/>
        </p:nvSpPr>
        <p:spPr>
          <a:xfrm>
            <a:off x="3480581" y="3946854"/>
            <a:ext cx="75505" cy="57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E87C9FB-38CF-DBF9-D817-CCDC3C947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4" y="4377901"/>
            <a:ext cx="6106889" cy="22137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CBD18F-E518-CE22-AABC-1D557580B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63" y="1869974"/>
            <a:ext cx="5441060" cy="24586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9B33EE-AE72-79FD-4127-2510F4A76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104" y="5449546"/>
            <a:ext cx="5349919" cy="1119387"/>
          </a:xfrm>
          <a:prstGeom prst="rect">
            <a:avLst/>
          </a:prstGeom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97AF224-F00B-ADA5-D9A5-46FD70E842AB}"/>
              </a:ext>
            </a:extLst>
          </p:cNvPr>
          <p:cNvSpPr txBox="1">
            <a:spLocks/>
          </p:cNvSpPr>
          <p:nvPr/>
        </p:nvSpPr>
        <p:spPr>
          <a:xfrm>
            <a:off x="6610598" y="4559520"/>
            <a:ext cx="4789789" cy="85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Different models have different disparity-relevance trade-off for each of the different JME-fairness metrics</a:t>
            </a:r>
          </a:p>
        </p:txBody>
      </p:sp>
    </p:spTree>
    <p:extLst>
      <p:ext uri="{BB962C8B-B14F-4D97-AF65-F5344CB8AC3E}">
        <p14:creationId xmlns:p14="http://schemas.microsoft.com/office/powerpoint/2010/main" val="49927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BACA-CADF-45A5-8B65-27CD38FF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Gradient-based optimization for target exposure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FF06BF-EB25-4448-A6FE-1349A91F9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3735"/>
            <a:ext cx="5157787" cy="823912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0DCA16D-68EA-4EB0-869E-1230D2244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17647"/>
            <a:ext cx="5157787" cy="368458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Use the target model to score the items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Compute PL sampling probability as a function of the item scores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Sample multiple rankings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Compute expected system exposure across sampled rankings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Compute the loss as a difference between system and target exposure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Backpropagate!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790147-CFF1-45CE-B77E-F3C64A768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3735"/>
            <a:ext cx="5183188" cy="823912"/>
          </a:xfrm>
        </p:spPr>
        <p:txBody>
          <a:bodyPr/>
          <a:lstStyle/>
          <a:p>
            <a:r>
              <a:rPr lang="en-US" dirty="0"/>
              <a:t>Challenges and solutions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2BC594C-0B5E-4F3F-8D44-7DBD8A1F4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7647"/>
            <a:ext cx="5183188" cy="36845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key challenge is the proposed approach is that both the sampling and the ranking steps are non-differentiable!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For sampling, we can use Gumbel sampling as a differentiable approximation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For ranking, we can employ </a:t>
            </a:r>
            <a:r>
              <a:rPr lang="en-US" sz="2000" dirty="0" err="1"/>
              <a:t>SmoothRank</a:t>
            </a:r>
            <a:r>
              <a:rPr lang="en-US" sz="2000" dirty="0"/>
              <a:t> / </a:t>
            </a:r>
            <a:r>
              <a:rPr lang="en-US" sz="2000" dirty="0" err="1"/>
              <a:t>ApproxRank</a:t>
            </a:r>
            <a:r>
              <a:rPr lang="en-US" sz="2000" dirty="0"/>
              <a:t> as differentiable approximations of the ranking step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04A95-6BBE-40CF-89F4-27A4005BAF01}"/>
              </a:ext>
            </a:extLst>
          </p:cNvPr>
          <p:cNvSpPr txBox="1"/>
          <p:nvPr/>
        </p:nvSpPr>
        <p:spPr>
          <a:xfrm>
            <a:off x="0" y="621954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Wu, Chang, Zheng, and </a:t>
            </a:r>
            <a:r>
              <a:rPr lang="en-US" sz="1200" dirty="0" err="1"/>
              <a:t>Zha</a:t>
            </a:r>
            <a:r>
              <a:rPr lang="en-US" sz="1200" dirty="0"/>
              <a:t>. Smoothing DCG for learning to rank: A novel approach using smoothed hinge functions. In Proc. CIKM, ACM. (2009)</a:t>
            </a:r>
          </a:p>
          <a:p>
            <a:r>
              <a:rPr lang="en-US" sz="1200" dirty="0"/>
              <a:t>Qin, Liu, and Li. A general approximation framework for direct optimization of information retrieval measures. Information retrieval. (2010)</a:t>
            </a:r>
          </a:p>
          <a:p>
            <a:r>
              <a:rPr lang="en-US" sz="1200" dirty="0"/>
              <a:t>Bruch, Han, Bendersky, and Najork. A stochastic treatment of learning to rank scoring functions. In Proc. WSDM, ACM. (2020)</a:t>
            </a:r>
            <a:endParaRPr lang="en-CA" sz="1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B676DE-E0BC-4FC8-B628-125CE0BA5A3F}"/>
              </a:ext>
            </a:extLst>
          </p:cNvPr>
          <p:cNvGrpSpPr/>
          <p:nvPr/>
        </p:nvGrpSpPr>
        <p:grpSpPr>
          <a:xfrm>
            <a:off x="6409464" y="5255944"/>
            <a:ext cx="5494744" cy="746291"/>
            <a:chOff x="6452551" y="5444110"/>
            <a:chExt cx="5494744" cy="74629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4896AC-996E-4167-BC6F-FF955DDCF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2551" y="5477368"/>
              <a:ext cx="2922891" cy="71303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88D04A-3F3B-4D3C-A751-D2A823FF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5792" y="5444110"/>
              <a:ext cx="2291503" cy="69126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25EB84-59D8-4308-87CD-57FB70283194}"/>
                </a:ext>
              </a:extLst>
            </p:cNvPr>
            <p:cNvSpPr txBox="1"/>
            <p:nvPr/>
          </p:nvSpPr>
          <p:spPr>
            <a:xfrm>
              <a:off x="9289269" y="5466030"/>
              <a:ext cx="355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94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3B8A-129E-439E-AF05-8847B17B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Gradient-based optimization for target exposure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70DBF66-E779-4CD2-B80E-7F6254CBECB0}"/>
              </a:ext>
            </a:extLst>
          </p:cNvPr>
          <p:cNvGrpSpPr/>
          <p:nvPr/>
        </p:nvGrpSpPr>
        <p:grpSpPr>
          <a:xfrm>
            <a:off x="234508" y="1997166"/>
            <a:ext cx="11670310" cy="4408400"/>
            <a:chOff x="234508" y="1997166"/>
            <a:chExt cx="11670310" cy="4408400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D6B3689-E2D2-4BB8-A2B4-B5970737DC28}"/>
                </a:ext>
              </a:extLst>
            </p:cNvPr>
            <p:cNvGrpSpPr/>
            <p:nvPr/>
          </p:nvGrpSpPr>
          <p:grpSpPr>
            <a:xfrm>
              <a:off x="287182" y="1997166"/>
              <a:ext cx="11617636" cy="4408400"/>
              <a:chOff x="449533" y="1997166"/>
              <a:chExt cx="11617636" cy="44084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3FD7A9B-E20A-48A2-A862-81FDFC1916B0}"/>
                  </a:ext>
                </a:extLst>
              </p:cNvPr>
              <p:cNvSpPr/>
              <p:nvPr/>
            </p:nvSpPr>
            <p:spPr>
              <a:xfrm>
                <a:off x="517955" y="2368346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3844967B-17E9-4D54-A21A-C67FFFD5D410}"/>
                  </a:ext>
                </a:extLst>
              </p:cNvPr>
              <p:cNvSpPr/>
              <p:nvPr/>
            </p:nvSpPr>
            <p:spPr>
              <a:xfrm>
                <a:off x="517955" y="3266084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143B061-E6DA-4570-AE28-68509BE7A17D}"/>
                  </a:ext>
                </a:extLst>
              </p:cNvPr>
              <p:cNvSpPr/>
              <p:nvPr/>
            </p:nvSpPr>
            <p:spPr>
              <a:xfrm>
                <a:off x="521012" y="4164770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6CC19609-47E1-4C1F-A156-EA72819129F4}"/>
                  </a:ext>
                </a:extLst>
              </p:cNvPr>
              <p:cNvSpPr/>
              <p:nvPr/>
            </p:nvSpPr>
            <p:spPr>
              <a:xfrm>
                <a:off x="517955" y="5063456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41E69DA3-CCD7-4A53-B269-6D0B1A8CABA2}"/>
                  </a:ext>
                </a:extLst>
              </p:cNvPr>
              <p:cNvSpPr/>
              <p:nvPr/>
            </p:nvSpPr>
            <p:spPr>
              <a:xfrm>
                <a:off x="2230566" y="3447357"/>
                <a:ext cx="365760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03EA40B9-96CE-4D2F-A2DD-7F96919088FD}"/>
                  </a:ext>
                </a:extLst>
              </p:cNvPr>
              <p:cNvSpPr/>
              <p:nvPr/>
            </p:nvSpPr>
            <p:spPr>
              <a:xfrm>
                <a:off x="2230566" y="3598554"/>
                <a:ext cx="73152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AD8DF71-E121-40BA-8BEF-A1737A2ECAAD}"/>
                  </a:ext>
                </a:extLst>
              </p:cNvPr>
              <p:cNvSpPr/>
              <p:nvPr/>
            </p:nvSpPr>
            <p:spPr>
              <a:xfrm>
                <a:off x="2230566" y="3749752"/>
                <a:ext cx="109728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04D1293E-BDFC-4C65-9C3B-19E5C9216324}"/>
                  </a:ext>
                </a:extLst>
              </p:cNvPr>
              <p:cNvSpPr/>
              <p:nvPr/>
            </p:nvSpPr>
            <p:spPr>
              <a:xfrm>
                <a:off x="2230566" y="3903561"/>
                <a:ext cx="384048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CC59EA3-AFD4-4A9A-9E16-9426CD3D9611}"/>
                  </a:ext>
                </a:extLst>
              </p:cNvPr>
              <p:cNvSpPr/>
              <p:nvPr/>
            </p:nvSpPr>
            <p:spPr>
              <a:xfrm>
                <a:off x="4060173" y="2100169"/>
                <a:ext cx="329184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47D15A39-54F8-400C-A02D-9C4529E3EE04}"/>
                  </a:ext>
                </a:extLst>
              </p:cNvPr>
              <p:cNvSpPr/>
              <p:nvPr/>
            </p:nvSpPr>
            <p:spPr>
              <a:xfrm>
                <a:off x="4060173" y="2251366"/>
                <a:ext cx="109728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28E6E03-CD56-4964-8418-B975E0B3B920}"/>
                  </a:ext>
                </a:extLst>
              </p:cNvPr>
              <p:cNvSpPr/>
              <p:nvPr/>
            </p:nvSpPr>
            <p:spPr>
              <a:xfrm>
                <a:off x="4060173" y="2402563"/>
                <a:ext cx="146304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745BD6E1-26B5-4008-8F8C-9ACA9500E06C}"/>
                  </a:ext>
                </a:extLst>
              </p:cNvPr>
              <p:cNvSpPr/>
              <p:nvPr/>
            </p:nvSpPr>
            <p:spPr>
              <a:xfrm>
                <a:off x="4060173" y="2556373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C5D7B20-97AA-4714-AD3F-CD2AFFFA741F}"/>
                  </a:ext>
                </a:extLst>
              </p:cNvPr>
              <p:cNvSpPr/>
              <p:nvPr/>
            </p:nvSpPr>
            <p:spPr>
              <a:xfrm>
                <a:off x="4060173" y="2998295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7D0B712-FEAB-4C72-ADFD-CC040A7DBCB1}"/>
                  </a:ext>
                </a:extLst>
              </p:cNvPr>
              <p:cNvSpPr/>
              <p:nvPr/>
            </p:nvSpPr>
            <p:spPr>
              <a:xfrm>
                <a:off x="4060173" y="3149492"/>
                <a:ext cx="91440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BB3ED8B-F799-4A48-B10A-711CB2AB0C8C}"/>
                  </a:ext>
                </a:extLst>
              </p:cNvPr>
              <p:cNvSpPr/>
              <p:nvPr/>
            </p:nvSpPr>
            <p:spPr>
              <a:xfrm>
                <a:off x="4060173" y="3300689"/>
                <a:ext cx="128016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CB329469-FE46-45C9-B87B-EF3414C8AA0D}"/>
                  </a:ext>
                </a:extLst>
              </p:cNvPr>
              <p:cNvSpPr/>
              <p:nvPr/>
            </p:nvSpPr>
            <p:spPr>
              <a:xfrm>
                <a:off x="4060173" y="3454499"/>
                <a:ext cx="347472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C849572-B9DC-44D4-9E6B-F420F79AD409}"/>
                  </a:ext>
                </a:extLst>
              </p:cNvPr>
              <p:cNvSpPr/>
              <p:nvPr/>
            </p:nvSpPr>
            <p:spPr>
              <a:xfrm>
                <a:off x="4060173" y="3896420"/>
                <a:ext cx="347472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6330D0C3-747B-49C1-89AB-6212DA3B9B6B}"/>
                  </a:ext>
                </a:extLst>
              </p:cNvPr>
              <p:cNvSpPr/>
              <p:nvPr/>
            </p:nvSpPr>
            <p:spPr>
              <a:xfrm>
                <a:off x="4060173" y="4047617"/>
                <a:ext cx="109728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1A066B2E-E825-491B-B35D-079CF67029C1}"/>
                  </a:ext>
                </a:extLst>
              </p:cNvPr>
              <p:cNvSpPr/>
              <p:nvPr/>
            </p:nvSpPr>
            <p:spPr>
              <a:xfrm>
                <a:off x="4060173" y="4198814"/>
                <a:ext cx="73152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DB40FFEB-F9AD-4962-B276-37B9BF905547}"/>
                  </a:ext>
                </a:extLst>
              </p:cNvPr>
              <p:cNvSpPr/>
              <p:nvPr/>
            </p:nvSpPr>
            <p:spPr>
              <a:xfrm>
                <a:off x="4060173" y="4352624"/>
                <a:ext cx="384048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75B92921-12AD-4B94-AD45-5C417B48F5D7}"/>
                  </a:ext>
                </a:extLst>
              </p:cNvPr>
              <p:cNvSpPr/>
              <p:nvPr/>
            </p:nvSpPr>
            <p:spPr>
              <a:xfrm>
                <a:off x="4060173" y="4794546"/>
                <a:ext cx="384048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F97F3F7-4B0E-49DD-AB88-4D6E5AE97CCD}"/>
                  </a:ext>
                </a:extLst>
              </p:cNvPr>
              <p:cNvSpPr/>
              <p:nvPr/>
            </p:nvSpPr>
            <p:spPr>
              <a:xfrm>
                <a:off x="4060173" y="4945743"/>
                <a:ext cx="128016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83CD7094-1C21-462E-94C6-EB03818B1C3D}"/>
                  </a:ext>
                </a:extLst>
              </p:cNvPr>
              <p:cNvSpPr/>
              <p:nvPr/>
            </p:nvSpPr>
            <p:spPr>
              <a:xfrm>
                <a:off x="4060173" y="5096940"/>
                <a:ext cx="91440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A1907F7-F7F7-4045-84A5-1247F5C464BD}"/>
                  </a:ext>
                </a:extLst>
              </p:cNvPr>
              <p:cNvSpPr/>
              <p:nvPr/>
            </p:nvSpPr>
            <p:spPr>
              <a:xfrm>
                <a:off x="4060173" y="5250750"/>
                <a:ext cx="347472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F47DDE8-D383-410E-9017-252D93F1152F}"/>
                  </a:ext>
                </a:extLst>
              </p:cNvPr>
              <p:cNvSpPr/>
              <p:nvPr/>
            </p:nvSpPr>
            <p:spPr>
              <a:xfrm>
                <a:off x="5889779" y="2100168"/>
                <a:ext cx="91440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98E19D8C-EE7E-4228-9842-640E7B5D204F}"/>
                  </a:ext>
                </a:extLst>
              </p:cNvPr>
              <p:cNvSpPr/>
              <p:nvPr/>
            </p:nvSpPr>
            <p:spPr>
              <a:xfrm>
                <a:off x="5889779" y="2251365"/>
                <a:ext cx="182880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4F69A5EF-07E3-4CEC-96AE-FB868B243322}"/>
                  </a:ext>
                </a:extLst>
              </p:cNvPr>
              <p:cNvSpPr/>
              <p:nvPr/>
            </p:nvSpPr>
            <p:spPr>
              <a:xfrm>
                <a:off x="5889779" y="2402562"/>
                <a:ext cx="274320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30E636F3-C06B-43AC-9560-11E6A46804F5}"/>
                  </a:ext>
                </a:extLst>
              </p:cNvPr>
              <p:cNvSpPr/>
              <p:nvPr/>
            </p:nvSpPr>
            <p:spPr>
              <a:xfrm>
                <a:off x="5889779" y="2556372"/>
                <a:ext cx="365760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573F972-C01A-4940-9102-A6E9AA86F147}"/>
                  </a:ext>
                </a:extLst>
              </p:cNvPr>
              <p:cNvSpPr/>
              <p:nvPr/>
            </p:nvSpPr>
            <p:spPr>
              <a:xfrm>
                <a:off x="5889779" y="2998294"/>
                <a:ext cx="91440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369E5FA-FF46-45EB-A43C-EC0168536643}"/>
                  </a:ext>
                </a:extLst>
              </p:cNvPr>
              <p:cNvSpPr/>
              <p:nvPr/>
            </p:nvSpPr>
            <p:spPr>
              <a:xfrm>
                <a:off x="5889779" y="3149491"/>
                <a:ext cx="182880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4C9F5FC-842F-4DD5-9058-2C4B317B430A}"/>
                  </a:ext>
                </a:extLst>
              </p:cNvPr>
              <p:cNvSpPr/>
              <p:nvPr/>
            </p:nvSpPr>
            <p:spPr>
              <a:xfrm>
                <a:off x="5889779" y="3300688"/>
                <a:ext cx="274320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9AD33A5D-24E6-4024-937D-35748ADC32E5}"/>
                  </a:ext>
                </a:extLst>
              </p:cNvPr>
              <p:cNvSpPr/>
              <p:nvPr/>
            </p:nvSpPr>
            <p:spPr>
              <a:xfrm>
                <a:off x="5889779" y="3454498"/>
                <a:ext cx="365760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CF2009BD-E299-4B76-BB95-707BD05873E5}"/>
                  </a:ext>
                </a:extLst>
              </p:cNvPr>
              <p:cNvSpPr/>
              <p:nvPr/>
            </p:nvSpPr>
            <p:spPr>
              <a:xfrm>
                <a:off x="5889779" y="3896419"/>
                <a:ext cx="91440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970F805-DB10-4CA7-913D-392AA855BBCF}"/>
                  </a:ext>
                </a:extLst>
              </p:cNvPr>
              <p:cNvSpPr/>
              <p:nvPr/>
            </p:nvSpPr>
            <p:spPr>
              <a:xfrm>
                <a:off x="5889779" y="4047616"/>
                <a:ext cx="182880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FCB86E0C-62DA-47AE-9667-5AE6455A5D49}"/>
                  </a:ext>
                </a:extLst>
              </p:cNvPr>
              <p:cNvSpPr/>
              <p:nvPr/>
            </p:nvSpPr>
            <p:spPr>
              <a:xfrm>
                <a:off x="5889779" y="4198813"/>
                <a:ext cx="274320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A1384D6-DB3B-4BD6-8933-8AAE200AF58D}"/>
                  </a:ext>
                </a:extLst>
              </p:cNvPr>
              <p:cNvSpPr/>
              <p:nvPr/>
            </p:nvSpPr>
            <p:spPr>
              <a:xfrm>
                <a:off x="5889779" y="4352623"/>
                <a:ext cx="365760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356AC671-19C4-46AA-B6AA-7249D6D467AC}"/>
                  </a:ext>
                </a:extLst>
              </p:cNvPr>
              <p:cNvSpPr/>
              <p:nvPr/>
            </p:nvSpPr>
            <p:spPr>
              <a:xfrm>
                <a:off x="5889779" y="4794545"/>
                <a:ext cx="91440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9E41E2F3-02F2-41FE-9120-B590A7715E58}"/>
                  </a:ext>
                </a:extLst>
              </p:cNvPr>
              <p:cNvSpPr/>
              <p:nvPr/>
            </p:nvSpPr>
            <p:spPr>
              <a:xfrm>
                <a:off x="5889779" y="4945742"/>
                <a:ext cx="182880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57AA270-8A26-4CA2-A720-B29E7EBC09E6}"/>
                  </a:ext>
                </a:extLst>
              </p:cNvPr>
              <p:cNvSpPr/>
              <p:nvPr/>
            </p:nvSpPr>
            <p:spPr>
              <a:xfrm>
                <a:off x="5889779" y="5096939"/>
                <a:ext cx="274320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5F54CD92-2AD5-40ED-9977-984150E58A9C}"/>
                  </a:ext>
                </a:extLst>
              </p:cNvPr>
              <p:cNvSpPr/>
              <p:nvPr/>
            </p:nvSpPr>
            <p:spPr>
              <a:xfrm>
                <a:off x="5889779" y="5250749"/>
                <a:ext cx="365760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1F3CE8D4-DF0B-4E75-80B5-603FC6B643F2}"/>
                  </a:ext>
                </a:extLst>
              </p:cNvPr>
              <p:cNvSpPr/>
              <p:nvPr/>
            </p:nvSpPr>
            <p:spPr>
              <a:xfrm>
                <a:off x="7719382" y="2100168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B540F7A-42C9-4C9D-B74A-50A9CB8370D3}"/>
                  </a:ext>
                </a:extLst>
              </p:cNvPr>
              <p:cNvSpPr/>
              <p:nvPr/>
            </p:nvSpPr>
            <p:spPr>
              <a:xfrm>
                <a:off x="7719382" y="2251365"/>
                <a:ext cx="201168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B74E09CE-3CC1-4BD2-BC4A-C419E311DEEE}"/>
                  </a:ext>
                </a:extLst>
              </p:cNvPr>
              <p:cNvSpPr/>
              <p:nvPr/>
            </p:nvSpPr>
            <p:spPr>
              <a:xfrm>
                <a:off x="7719382" y="2402562"/>
                <a:ext cx="100584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A9B9A4EC-3D13-40A0-A411-C6673B09A0DB}"/>
                  </a:ext>
                </a:extLst>
              </p:cNvPr>
              <p:cNvSpPr/>
              <p:nvPr/>
            </p:nvSpPr>
            <p:spPr>
              <a:xfrm>
                <a:off x="7719382" y="2556372"/>
                <a:ext cx="45720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D9F5DF5E-83A7-413A-A8B6-DCF8836E4BB8}"/>
                  </a:ext>
                </a:extLst>
              </p:cNvPr>
              <p:cNvSpPr/>
              <p:nvPr/>
            </p:nvSpPr>
            <p:spPr>
              <a:xfrm>
                <a:off x="7719382" y="2998294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70220CB7-6EF6-4CC3-986A-CC889CAC2F09}"/>
                  </a:ext>
                </a:extLst>
              </p:cNvPr>
              <p:cNvSpPr/>
              <p:nvPr/>
            </p:nvSpPr>
            <p:spPr>
              <a:xfrm>
                <a:off x="7719382" y="3149491"/>
                <a:ext cx="201168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C7CFC87-E6FC-46F3-8DC0-AF61F4AED584}"/>
                  </a:ext>
                </a:extLst>
              </p:cNvPr>
              <p:cNvSpPr/>
              <p:nvPr/>
            </p:nvSpPr>
            <p:spPr>
              <a:xfrm>
                <a:off x="7719382" y="3300688"/>
                <a:ext cx="100584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5F9DAD77-CC02-481A-AB6C-CF2830F3D7AD}"/>
                  </a:ext>
                </a:extLst>
              </p:cNvPr>
              <p:cNvSpPr/>
              <p:nvPr/>
            </p:nvSpPr>
            <p:spPr>
              <a:xfrm>
                <a:off x="7719382" y="3454498"/>
                <a:ext cx="45720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61BD2F3C-3110-48F8-BF20-B3EA136B8271}"/>
                  </a:ext>
                </a:extLst>
              </p:cNvPr>
              <p:cNvSpPr/>
              <p:nvPr/>
            </p:nvSpPr>
            <p:spPr>
              <a:xfrm>
                <a:off x="7719382" y="3896419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41022156-0D8C-4215-9130-0FC9CE2DF9F5}"/>
                  </a:ext>
                </a:extLst>
              </p:cNvPr>
              <p:cNvSpPr/>
              <p:nvPr/>
            </p:nvSpPr>
            <p:spPr>
              <a:xfrm>
                <a:off x="7719382" y="4047616"/>
                <a:ext cx="201168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D47C805-D24D-490B-96E7-7BC3AED15340}"/>
                  </a:ext>
                </a:extLst>
              </p:cNvPr>
              <p:cNvSpPr/>
              <p:nvPr/>
            </p:nvSpPr>
            <p:spPr>
              <a:xfrm>
                <a:off x="7719382" y="4198813"/>
                <a:ext cx="100584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353ADCB-6AE3-4EF4-9300-1F2E747EA96E}"/>
                  </a:ext>
                </a:extLst>
              </p:cNvPr>
              <p:cNvSpPr/>
              <p:nvPr/>
            </p:nvSpPr>
            <p:spPr>
              <a:xfrm>
                <a:off x="7719382" y="4352623"/>
                <a:ext cx="45720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710BE39D-7D58-40BD-B578-17096D91ED50}"/>
                  </a:ext>
                </a:extLst>
              </p:cNvPr>
              <p:cNvSpPr/>
              <p:nvPr/>
            </p:nvSpPr>
            <p:spPr>
              <a:xfrm>
                <a:off x="7719382" y="4794545"/>
                <a:ext cx="399746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64F81CD-08C9-4E70-A677-690B1FBE8255}"/>
                  </a:ext>
                </a:extLst>
              </p:cNvPr>
              <p:cNvSpPr/>
              <p:nvPr/>
            </p:nvSpPr>
            <p:spPr>
              <a:xfrm>
                <a:off x="7719382" y="4945742"/>
                <a:ext cx="201168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2DD7E872-CB5B-487F-9276-BC5DA7E7BAC0}"/>
                  </a:ext>
                </a:extLst>
              </p:cNvPr>
              <p:cNvSpPr/>
              <p:nvPr/>
            </p:nvSpPr>
            <p:spPr>
              <a:xfrm>
                <a:off x="7719382" y="5096939"/>
                <a:ext cx="100584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80BD027B-FFC7-4534-B1FA-2EB567FACD3D}"/>
                  </a:ext>
                </a:extLst>
              </p:cNvPr>
              <p:cNvSpPr/>
              <p:nvPr/>
            </p:nvSpPr>
            <p:spPr>
              <a:xfrm>
                <a:off x="7719382" y="5250749"/>
                <a:ext cx="45720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DE12740-0DD7-4E98-8B09-ED01B43C8E24}"/>
                  </a:ext>
                </a:extLst>
              </p:cNvPr>
              <p:cNvSpPr/>
              <p:nvPr/>
            </p:nvSpPr>
            <p:spPr>
              <a:xfrm>
                <a:off x="9548983" y="3447356"/>
                <a:ext cx="301752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0B1EEFEC-0839-45E1-96B0-D48BEA5AD722}"/>
                  </a:ext>
                </a:extLst>
              </p:cNvPr>
              <p:cNvSpPr/>
              <p:nvPr/>
            </p:nvSpPr>
            <p:spPr>
              <a:xfrm>
                <a:off x="9548983" y="3598553"/>
                <a:ext cx="301752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1980A255-68B3-4F5F-85A9-5BA2C684A959}"/>
                  </a:ext>
                </a:extLst>
              </p:cNvPr>
              <p:cNvSpPr/>
              <p:nvPr/>
            </p:nvSpPr>
            <p:spPr>
              <a:xfrm>
                <a:off x="9548983" y="3749751"/>
                <a:ext cx="73152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272AECC1-8D10-48CD-A070-3EB8A94BC3C8}"/>
                  </a:ext>
                </a:extLst>
              </p:cNvPr>
              <p:cNvSpPr/>
              <p:nvPr/>
            </p:nvSpPr>
            <p:spPr>
              <a:xfrm>
                <a:off x="9548983" y="3903560"/>
                <a:ext cx="73152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876FBA7-5266-4728-AB19-1EE549192062}"/>
                  </a:ext>
                </a:extLst>
              </p:cNvPr>
              <p:cNvSpPr/>
              <p:nvPr/>
            </p:nvSpPr>
            <p:spPr>
              <a:xfrm>
                <a:off x="11372292" y="3443070"/>
                <a:ext cx="301752" cy="749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08BC0465-BF25-4D28-A443-5D19CE8E17F3}"/>
                  </a:ext>
                </a:extLst>
              </p:cNvPr>
              <p:cNvSpPr/>
              <p:nvPr/>
            </p:nvSpPr>
            <p:spPr>
              <a:xfrm>
                <a:off x="11372292" y="3594267"/>
                <a:ext cx="301752" cy="7495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ADAA821-4939-4D7E-8176-928AED1C2609}"/>
                  </a:ext>
                </a:extLst>
              </p:cNvPr>
              <p:cNvSpPr/>
              <p:nvPr/>
            </p:nvSpPr>
            <p:spPr>
              <a:xfrm>
                <a:off x="11372292" y="3745465"/>
                <a:ext cx="73152" cy="749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3E684E25-6D67-4068-86D7-50E7899132E1}"/>
                  </a:ext>
                </a:extLst>
              </p:cNvPr>
              <p:cNvSpPr/>
              <p:nvPr/>
            </p:nvSpPr>
            <p:spPr>
              <a:xfrm>
                <a:off x="11372292" y="3899274"/>
                <a:ext cx="73152" cy="74952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684BBD9E-D048-4001-B6CE-01E73D2FD9AC}"/>
                  </a:ext>
                </a:extLst>
              </p:cNvPr>
              <p:cNvSpPr/>
              <p:nvPr/>
            </p:nvSpPr>
            <p:spPr>
              <a:xfrm>
                <a:off x="2940984" y="2001453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A693CFA-C45B-44A1-B063-DD025B02FB74}"/>
                  </a:ext>
                </a:extLst>
              </p:cNvPr>
              <p:cNvSpPr/>
              <p:nvPr/>
            </p:nvSpPr>
            <p:spPr>
              <a:xfrm>
                <a:off x="2940984" y="2899579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010C508-8FF2-4A82-88C3-FD8E8A61A444}"/>
                  </a:ext>
                </a:extLst>
              </p:cNvPr>
              <p:cNvSpPr/>
              <p:nvPr/>
            </p:nvSpPr>
            <p:spPr>
              <a:xfrm>
                <a:off x="2940984" y="3797704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49DDD43D-7E89-41BA-9072-D93A3C99770D}"/>
                  </a:ext>
                </a:extLst>
              </p:cNvPr>
              <p:cNvSpPr/>
              <p:nvPr/>
            </p:nvSpPr>
            <p:spPr>
              <a:xfrm>
                <a:off x="2940984" y="4695830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D65917AE-4436-4C4F-9133-46D29A4D0637}"/>
                  </a:ext>
                </a:extLst>
              </p:cNvPr>
              <p:cNvSpPr/>
              <p:nvPr/>
            </p:nvSpPr>
            <p:spPr>
              <a:xfrm>
                <a:off x="1111377" y="2005446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A9680210-31C4-43AC-99A1-ECE1F2213332}"/>
                  </a:ext>
                </a:extLst>
              </p:cNvPr>
              <p:cNvSpPr/>
              <p:nvPr/>
            </p:nvSpPr>
            <p:spPr>
              <a:xfrm>
                <a:off x="1111377" y="2903572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5B33350-2BC5-4B3B-B20A-095174B2015A}"/>
                  </a:ext>
                </a:extLst>
              </p:cNvPr>
              <p:cNvSpPr/>
              <p:nvPr/>
            </p:nvSpPr>
            <p:spPr>
              <a:xfrm>
                <a:off x="1111377" y="3801697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A58097B4-5C71-4806-B047-459EDEA50660}"/>
                  </a:ext>
                </a:extLst>
              </p:cNvPr>
              <p:cNvSpPr/>
              <p:nvPr/>
            </p:nvSpPr>
            <p:spPr>
              <a:xfrm>
                <a:off x="1111377" y="4699823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08337542-CE56-42D4-8A1B-5FFF5CFB389F}"/>
                  </a:ext>
                </a:extLst>
              </p:cNvPr>
              <p:cNvSpPr/>
              <p:nvPr/>
            </p:nvSpPr>
            <p:spPr>
              <a:xfrm>
                <a:off x="4773737" y="1997166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2977608D-4CB0-48EB-BBF8-8812AC3992FB}"/>
                  </a:ext>
                </a:extLst>
              </p:cNvPr>
              <p:cNvSpPr/>
              <p:nvPr/>
            </p:nvSpPr>
            <p:spPr>
              <a:xfrm>
                <a:off x="4773737" y="2895292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EA4EDB88-64C2-4115-A2AE-3580D1B01854}"/>
                  </a:ext>
                </a:extLst>
              </p:cNvPr>
              <p:cNvSpPr/>
              <p:nvPr/>
            </p:nvSpPr>
            <p:spPr>
              <a:xfrm>
                <a:off x="4773737" y="3793417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F756C6FC-A74C-4001-845F-EFA80962B4FB}"/>
                  </a:ext>
                </a:extLst>
              </p:cNvPr>
              <p:cNvSpPr/>
              <p:nvPr/>
            </p:nvSpPr>
            <p:spPr>
              <a:xfrm>
                <a:off x="4773737" y="4691543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13ABB40-6BF0-4D90-835D-5D68E1F79907}"/>
                  </a:ext>
                </a:extLst>
              </p:cNvPr>
              <p:cNvSpPr/>
              <p:nvPr/>
            </p:nvSpPr>
            <p:spPr>
              <a:xfrm>
                <a:off x="6593894" y="1997166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7D8BFFE-79F6-44CB-AB90-96EB9A43FD08}"/>
                  </a:ext>
                </a:extLst>
              </p:cNvPr>
              <p:cNvSpPr/>
              <p:nvPr/>
            </p:nvSpPr>
            <p:spPr>
              <a:xfrm>
                <a:off x="6593894" y="2895292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6A84FD18-98FD-4397-B111-BACA8A2B82DE}"/>
                  </a:ext>
                </a:extLst>
              </p:cNvPr>
              <p:cNvSpPr/>
              <p:nvPr/>
            </p:nvSpPr>
            <p:spPr>
              <a:xfrm>
                <a:off x="6593894" y="3793417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98D1507E-B2AD-4428-8617-9C856AC3647D}"/>
                  </a:ext>
                </a:extLst>
              </p:cNvPr>
              <p:cNvSpPr/>
              <p:nvPr/>
            </p:nvSpPr>
            <p:spPr>
              <a:xfrm>
                <a:off x="6593894" y="4691543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7FC64FF-0540-4FA2-825E-BACB3BEAF1EF}"/>
                  </a:ext>
                </a:extLst>
              </p:cNvPr>
              <p:cNvSpPr/>
              <p:nvPr/>
            </p:nvSpPr>
            <p:spPr>
              <a:xfrm>
                <a:off x="8432941" y="3348642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37E9A17B-1015-4EDE-A67D-98ABEF5E0D82}"/>
                  </a:ext>
                </a:extLst>
              </p:cNvPr>
              <p:cNvSpPr/>
              <p:nvPr/>
            </p:nvSpPr>
            <p:spPr>
              <a:xfrm>
                <a:off x="10262544" y="3348641"/>
                <a:ext cx="802219" cy="8022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9EFD3219-B25F-4C67-A0F3-0D5652F9870C}"/>
                  </a:ext>
                </a:extLst>
              </p:cNvPr>
              <p:cNvCxnSpPr>
                <a:stCxn id="162" idx="3"/>
                <a:endCxn id="230" idx="2"/>
              </p:cNvCxnSpPr>
              <p:nvPr/>
            </p:nvCxnSpPr>
            <p:spPr>
              <a:xfrm>
                <a:off x="917701" y="2405822"/>
                <a:ext cx="193676" cy="7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9415169C-376D-4591-8CBF-50D7DCB0D065}"/>
                  </a:ext>
                </a:extLst>
              </p:cNvPr>
              <p:cNvCxnSpPr>
                <a:cxnSpLocks/>
                <a:stCxn id="163" idx="3"/>
                <a:endCxn id="231" idx="2"/>
              </p:cNvCxnSpPr>
              <p:nvPr/>
            </p:nvCxnSpPr>
            <p:spPr>
              <a:xfrm>
                <a:off x="917701" y="3303560"/>
                <a:ext cx="193676" cy="1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A8E3D516-750A-4627-A188-FCBDA20A4085}"/>
                  </a:ext>
                </a:extLst>
              </p:cNvPr>
              <p:cNvCxnSpPr>
                <a:cxnSpLocks/>
                <a:stCxn id="164" idx="3"/>
                <a:endCxn id="232" idx="2"/>
              </p:cNvCxnSpPr>
              <p:nvPr/>
            </p:nvCxnSpPr>
            <p:spPr>
              <a:xfrm>
                <a:off x="920758" y="4202246"/>
                <a:ext cx="190619" cy="5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C7F01F8F-4A61-48D4-928B-0D7F4DE35C24}"/>
                  </a:ext>
                </a:extLst>
              </p:cNvPr>
              <p:cNvCxnSpPr>
                <a:cxnSpLocks/>
                <a:stCxn id="165" idx="3"/>
                <a:endCxn id="233" idx="2"/>
              </p:cNvCxnSpPr>
              <p:nvPr/>
            </p:nvCxnSpPr>
            <p:spPr>
              <a:xfrm>
                <a:off x="917701" y="5100932"/>
                <a:ext cx="1936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192B521C-2E70-4160-B97A-82A7C298B7BF}"/>
                  </a:ext>
                </a:extLst>
              </p:cNvPr>
              <p:cNvCxnSpPr>
                <a:cxnSpLocks/>
                <a:stCxn id="230" idx="5"/>
              </p:cNvCxnSpPr>
              <p:nvPr/>
            </p:nvCxnSpPr>
            <p:spPr>
              <a:xfrm>
                <a:off x="1796114" y="2690182"/>
                <a:ext cx="350698" cy="7759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CBE32311-E349-4894-B98C-CFF3A018D4A5}"/>
                  </a:ext>
                </a:extLst>
              </p:cNvPr>
              <p:cNvCxnSpPr>
                <a:cxnSpLocks/>
                <a:stCxn id="233" idx="7"/>
              </p:cNvCxnSpPr>
              <p:nvPr/>
            </p:nvCxnSpPr>
            <p:spPr>
              <a:xfrm flipV="1">
                <a:off x="1796114" y="4033379"/>
                <a:ext cx="350698" cy="783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22A77237-7E5D-4457-B550-A93A8779A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84960" y="3480546"/>
                <a:ext cx="169663" cy="1222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6CF48145-43AB-4FEE-BD9E-855B6B5619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4960" y="3899275"/>
                <a:ext cx="169663" cy="148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0B50AC08-0152-4A56-9D8A-2EE775C25BF6}"/>
                  </a:ext>
                </a:extLst>
              </p:cNvPr>
              <p:cNvCxnSpPr>
                <a:cxnSpLocks/>
                <a:endCxn id="226" idx="3"/>
              </p:cNvCxnSpPr>
              <p:nvPr/>
            </p:nvCxnSpPr>
            <p:spPr>
              <a:xfrm flipV="1">
                <a:off x="2714067" y="2686189"/>
                <a:ext cx="344399" cy="7799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62473BC8-4558-451A-A1D3-8ECFAA55191F}"/>
                  </a:ext>
                </a:extLst>
              </p:cNvPr>
              <p:cNvCxnSpPr>
                <a:cxnSpLocks/>
                <a:endCxn id="229" idx="1"/>
              </p:cNvCxnSpPr>
              <p:nvPr/>
            </p:nvCxnSpPr>
            <p:spPr>
              <a:xfrm>
                <a:off x="2714067" y="4033379"/>
                <a:ext cx="344399" cy="7799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93891316-A67C-4D6B-91B4-FB4A461192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4969" y="3458492"/>
                <a:ext cx="180897" cy="1035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>
                <a:extLst>
                  <a:ext uri="{FF2B5EF4-FFF2-40B4-BE49-F238E27FC236}">
                    <a16:creationId xmlns:a16="http://schemas.microsoft.com/office/drawing/2014/main" id="{AF9EA539-7811-4BC9-B93C-97365CBF2F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7389" y="3899275"/>
                <a:ext cx="174877" cy="1341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Arrow Connector 255">
                <a:extLst>
                  <a:ext uri="{FF2B5EF4-FFF2-40B4-BE49-F238E27FC236}">
                    <a16:creationId xmlns:a16="http://schemas.microsoft.com/office/drawing/2014/main" id="{AD971AB2-B09C-4C6A-996A-CC1426C50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9049" y="2677095"/>
                <a:ext cx="350698" cy="7759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Arrow Connector 256">
                <a:extLst>
                  <a:ext uri="{FF2B5EF4-FFF2-40B4-BE49-F238E27FC236}">
                    <a16:creationId xmlns:a16="http://schemas.microsoft.com/office/drawing/2014/main" id="{C0167069-4D93-493E-8F3A-F3E336A776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9049" y="4020292"/>
                <a:ext cx="350698" cy="7839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Arrow Connector 257">
                <a:extLst>
                  <a:ext uri="{FF2B5EF4-FFF2-40B4-BE49-F238E27FC236}">
                    <a16:creationId xmlns:a16="http://schemas.microsoft.com/office/drawing/2014/main" id="{57524A4D-21EF-4FB4-B84A-12A9D0F9F7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7895" y="3467459"/>
                <a:ext cx="169663" cy="1222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Arrow Connector 258">
                <a:extLst>
                  <a:ext uri="{FF2B5EF4-FFF2-40B4-BE49-F238E27FC236}">
                    <a16:creationId xmlns:a16="http://schemas.microsoft.com/office/drawing/2014/main" id="{922BC541-2BBD-4C46-BB15-578BBA8FA6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7895" y="3886188"/>
                <a:ext cx="169663" cy="148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>
                <a:extLst>
                  <a:ext uri="{FF2B5EF4-FFF2-40B4-BE49-F238E27FC236}">
                    <a16:creationId xmlns:a16="http://schemas.microsoft.com/office/drawing/2014/main" id="{66FA66E6-8826-4DA4-825E-E46F411AB9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4440" y="2405822"/>
                <a:ext cx="193676" cy="7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Arrow Connector 260">
                <a:extLst>
                  <a:ext uri="{FF2B5EF4-FFF2-40B4-BE49-F238E27FC236}">
                    <a16:creationId xmlns:a16="http://schemas.microsoft.com/office/drawing/2014/main" id="{DF186755-97F7-4860-BADD-CD750ACB2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4440" y="3303560"/>
                <a:ext cx="193676" cy="1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Arrow Connector 261">
                <a:extLst>
                  <a:ext uri="{FF2B5EF4-FFF2-40B4-BE49-F238E27FC236}">
                    <a16:creationId xmlns:a16="http://schemas.microsoft.com/office/drawing/2014/main" id="{BFBEAF4A-469E-44CB-9184-1C0AAE222F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497" y="4202246"/>
                <a:ext cx="190619" cy="5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Arrow Connector 262">
                <a:extLst>
                  <a:ext uri="{FF2B5EF4-FFF2-40B4-BE49-F238E27FC236}">
                    <a16:creationId xmlns:a16="http://schemas.microsoft.com/office/drawing/2014/main" id="{E379C4AB-405F-4549-93B3-863543AC04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4440" y="5100932"/>
                <a:ext cx="1936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9151F5A0-38B5-41CA-AD0E-D8CA955B7132}"/>
                  </a:ext>
                </a:extLst>
              </p:cNvPr>
              <p:cNvGrpSpPr/>
              <p:nvPr/>
            </p:nvGrpSpPr>
            <p:grpSpPr>
              <a:xfrm>
                <a:off x="4583213" y="2408279"/>
                <a:ext cx="193676" cy="2695110"/>
                <a:chOff x="835836" y="2237471"/>
                <a:chExt cx="193676" cy="2695110"/>
              </a:xfrm>
            </p:grpSpPr>
            <p:cxnSp>
              <p:nvCxnSpPr>
                <p:cNvPr id="309" name="Straight Arrow Connector 308">
                  <a:extLst>
                    <a:ext uri="{FF2B5EF4-FFF2-40B4-BE49-F238E27FC236}">
                      <a16:creationId xmlns:a16="http://schemas.microsoft.com/office/drawing/2014/main" id="{D2AECFBB-24B3-4DFF-87E3-859EFA7B5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2237471"/>
                  <a:ext cx="193676" cy="73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Arrow Connector 309">
                  <a:extLst>
                    <a:ext uri="{FF2B5EF4-FFF2-40B4-BE49-F238E27FC236}">
                      <a16:creationId xmlns:a16="http://schemas.microsoft.com/office/drawing/2014/main" id="{06ED029C-655E-4B2E-B94E-92D8187D10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3135209"/>
                  <a:ext cx="193676" cy="112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Arrow Connector 310">
                  <a:extLst>
                    <a:ext uri="{FF2B5EF4-FFF2-40B4-BE49-F238E27FC236}">
                      <a16:creationId xmlns:a16="http://schemas.microsoft.com/office/drawing/2014/main" id="{4FD1F6CB-D8D8-45C6-B9B8-275DEEA39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893" y="4033895"/>
                  <a:ext cx="190619" cy="5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Arrow Connector 311">
                  <a:extLst>
                    <a:ext uri="{FF2B5EF4-FFF2-40B4-BE49-F238E27FC236}">
                      <a16:creationId xmlns:a16="http://schemas.microsoft.com/office/drawing/2014/main" id="{D6F603BC-2153-44E6-912C-468F77EE55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4932581"/>
                  <a:ext cx="1936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4A6B25AB-D71C-47FB-8FA2-3B8056C30BE5}"/>
                  </a:ext>
                </a:extLst>
              </p:cNvPr>
              <p:cNvGrpSpPr/>
              <p:nvPr/>
            </p:nvGrpSpPr>
            <p:grpSpPr>
              <a:xfrm>
                <a:off x="5582250" y="2405822"/>
                <a:ext cx="193676" cy="2695110"/>
                <a:chOff x="835836" y="2237471"/>
                <a:chExt cx="193676" cy="2695110"/>
              </a:xfrm>
            </p:grpSpPr>
            <p:cxnSp>
              <p:nvCxnSpPr>
                <p:cNvPr id="305" name="Straight Arrow Connector 304">
                  <a:extLst>
                    <a:ext uri="{FF2B5EF4-FFF2-40B4-BE49-F238E27FC236}">
                      <a16:creationId xmlns:a16="http://schemas.microsoft.com/office/drawing/2014/main" id="{E422A6CA-86E2-4652-BDA9-593D2DA05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2237471"/>
                  <a:ext cx="193676" cy="73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Arrow Connector 305">
                  <a:extLst>
                    <a:ext uri="{FF2B5EF4-FFF2-40B4-BE49-F238E27FC236}">
                      <a16:creationId xmlns:a16="http://schemas.microsoft.com/office/drawing/2014/main" id="{A8324F88-E2B0-4CBF-ADC0-F484DCB97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3135209"/>
                  <a:ext cx="193676" cy="112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Arrow Connector 306">
                  <a:extLst>
                    <a:ext uri="{FF2B5EF4-FFF2-40B4-BE49-F238E27FC236}">
                      <a16:creationId xmlns:a16="http://schemas.microsoft.com/office/drawing/2014/main" id="{DB7BDCED-1D43-4B2D-8068-0039BF93C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893" y="4033895"/>
                  <a:ext cx="190619" cy="5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Arrow Connector 307">
                  <a:extLst>
                    <a:ext uri="{FF2B5EF4-FFF2-40B4-BE49-F238E27FC236}">
                      <a16:creationId xmlns:a16="http://schemas.microsoft.com/office/drawing/2014/main" id="{4C37A4DE-17D4-4999-90AD-98141C41F7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4932581"/>
                  <a:ext cx="1936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0526F5ED-0738-4790-9252-7EC8C7D5B57E}"/>
                  </a:ext>
                </a:extLst>
              </p:cNvPr>
              <p:cNvGrpSpPr/>
              <p:nvPr/>
            </p:nvGrpSpPr>
            <p:grpSpPr>
              <a:xfrm>
                <a:off x="6402103" y="2406780"/>
                <a:ext cx="193676" cy="2695110"/>
                <a:chOff x="835836" y="2237471"/>
                <a:chExt cx="193676" cy="2695110"/>
              </a:xfrm>
            </p:grpSpPr>
            <p:cxnSp>
              <p:nvCxnSpPr>
                <p:cNvPr id="301" name="Straight Arrow Connector 300">
                  <a:extLst>
                    <a:ext uri="{FF2B5EF4-FFF2-40B4-BE49-F238E27FC236}">
                      <a16:creationId xmlns:a16="http://schemas.microsoft.com/office/drawing/2014/main" id="{938AA905-4015-48B3-A805-7B640EE64B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2237471"/>
                  <a:ext cx="193676" cy="73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Arrow Connector 301">
                  <a:extLst>
                    <a:ext uri="{FF2B5EF4-FFF2-40B4-BE49-F238E27FC236}">
                      <a16:creationId xmlns:a16="http://schemas.microsoft.com/office/drawing/2014/main" id="{37F8B461-F8F0-4240-AF57-B01903D60C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3135209"/>
                  <a:ext cx="193676" cy="112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Arrow Connector 302">
                  <a:extLst>
                    <a:ext uri="{FF2B5EF4-FFF2-40B4-BE49-F238E27FC236}">
                      <a16:creationId xmlns:a16="http://schemas.microsoft.com/office/drawing/2014/main" id="{687F08C6-1B57-468D-A5EA-3D411142EF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893" y="4033895"/>
                  <a:ext cx="190619" cy="5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Arrow Connector 303">
                  <a:extLst>
                    <a:ext uri="{FF2B5EF4-FFF2-40B4-BE49-F238E27FC236}">
                      <a16:creationId xmlns:a16="http://schemas.microsoft.com/office/drawing/2014/main" id="{E021A6B5-DD38-411F-8C52-D12B983F7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4932581"/>
                  <a:ext cx="1936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8C04833F-95A7-40E6-A0C9-B7AB59012188}"/>
                  </a:ext>
                </a:extLst>
              </p:cNvPr>
              <p:cNvGrpSpPr/>
              <p:nvPr/>
            </p:nvGrpSpPr>
            <p:grpSpPr>
              <a:xfrm>
                <a:off x="7388121" y="2405822"/>
                <a:ext cx="193676" cy="2695110"/>
                <a:chOff x="835836" y="2237471"/>
                <a:chExt cx="193676" cy="2695110"/>
              </a:xfrm>
            </p:grpSpPr>
            <p:cxnSp>
              <p:nvCxnSpPr>
                <p:cNvPr id="297" name="Straight Arrow Connector 296">
                  <a:extLst>
                    <a:ext uri="{FF2B5EF4-FFF2-40B4-BE49-F238E27FC236}">
                      <a16:creationId xmlns:a16="http://schemas.microsoft.com/office/drawing/2014/main" id="{63321253-38A7-44DB-A6E6-36FCE79B5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2237471"/>
                  <a:ext cx="193676" cy="73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Arrow Connector 297">
                  <a:extLst>
                    <a:ext uri="{FF2B5EF4-FFF2-40B4-BE49-F238E27FC236}">
                      <a16:creationId xmlns:a16="http://schemas.microsoft.com/office/drawing/2014/main" id="{431A71F2-C533-46E0-B1C2-6A967C457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3135209"/>
                  <a:ext cx="193676" cy="112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>
                  <a:extLst>
                    <a:ext uri="{FF2B5EF4-FFF2-40B4-BE49-F238E27FC236}">
                      <a16:creationId xmlns:a16="http://schemas.microsoft.com/office/drawing/2014/main" id="{821FFF73-F8B9-4D2D-9A17-5931EE28E2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8893" y="4033895"/>
                  <a:ext cx="190619" cy="56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>
                  <a:extLst>
                    <a:ext uri="{FF2B5EF4-FFF2-40B4-BE49-F238E27FC236}">
                      <a16:creationId xmlns:a16="http://schemas.microsoft.com/office/drawing/2014/main" id="{48AB41A8-EA35-4286-B055-9FD289D12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5836" y="4932581"/>
                  <a:ext cx="1936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8" name="Straight Arrow Connector 267">
                <a:extLst>
                  <a:ext uri="{FF2B5EF4-FFF2-40B4-BE49-F238E27FC236}">
                    <a16:creationId xmlns:a16="http://schemas.microsoft.com/office/drawing/2014/main" id="{D86EAA3B-1A62-4FDC-BCCB-1E8CC4DC9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5160" y="3705790"/>
                <a:ext cx="193676" cy="1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D3CE4CAF-1593-454B-B365-5AFEF53AD7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68868" y="3710280"/>
                <a:ext cx="193676" cy="1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1F18373B-65A3-45BA-A49E-6482E91E2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64763" y="3709051"/>
                <a:ext cx="193676" cy="11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1" name="Graphic 270" descr="Network">
                <a:extLst>
                  <a:ext uri="{FF2B5EF4-FFF2-40B4-BE49-F238E27FC236}">
                    <a16:creationId xmlns:a16="http://schemas.microsoft.com/office/drawing/2014/main" id="{11C21862-02AE-45EB-A377-4EC61940B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91298" y="2090632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2" name="Graphic 271" descr="Network">
                <a:extLst>
                  <a:ext uri="{FF2B5EF4-FFF2-40B4-BE49-F238E27FC236}">
                    <a16:creationId xmlns:a16="http://schemas.microsoft.com/office/drawing/2014/main" id="{D5103CB5-9A42-4EFA-B305-4B81D5B69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90271" y="2980478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3" name="Graphic 272" descr="Network">
                <a:extLst>
                  <a:ext uri="{FF2B5EF4-FFF2-40B4-BE49-F238E27FC236}">
                    <a16:creationId xmlns:a16="http://schemas.microsoft.com/office/drawing/2014/main" id="{F92C252B-374D-466F-AACD-602A63488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88432" y="3878603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4" name="Graphic 273" descr="Network">
                <a:extLst>
                  <a:ext uri="{FF2B5EF4-FFF2-40B4-BE49-F238E27FC236}">
                    <a16:creationId xmlns:a16="http://schemas.microsoft.com/office/drawing/2014/main" id="{14544D3D-8E4D-468B-A32A-03C55FDE1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88431" y="4776729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5" name="Graphic 274" descr="Soundwave">
                <a:extLst>
                  <a:ext uri="{FF2B5EF4-FFF2-40B4-BE49-F238E27FC236}">
                    <a16:creationId xmlns:a16="http://schemas.microsoft.com/office/drawing/2014/main" id="{8E4123C4-5814-485E-94BF-AA32A02E9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7050" y="2086639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6" name="Graphic 275" descr="Soundwave">
                <a:extLst>
                  <a:ext uri="{FF2B5EF4-FFF2-40B4-BE49-F238E27FC236}">
                    <a16:creationId xmlns:a16="http://schemas.microsoft.com/office/drawing/2014/main" id="{FE7B20EF-A189-476E-B236-E4E3F018C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0151" y="2980478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7" name="Graphic 276" descr="Soundwave">
                <a:extLst>
                  <a:ext uri="{FF2B5EF4-FFF2-40B4-BE49-F238E27FC236}">
                    <a16:creationId xmlns:a16="http://schemas.microsoft.com/office/drawing/2014/main" id="{770E5883-9F58-42B1-99C7-46801E002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0151" y="3879586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8" name="Graphic 277" descr="Soundwave">
                <a:extLst>
                  <a:ext uri="{FF2B5EF4-FFF2-40B4-BE49-F238E27FC236}">
                    <a16:creationId xmlns:a16="http://schemas.microsoft.com/office/drawing/2014/main" id="{6C92E83E-E0F1-42B4-916F-1D3580718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6170" y="4776729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79" name="Graphic 278" descr="Sort">
                <a:extLst>
                  <a:ext uri="{FF2B5EF4-FFF2-40B4-BE49-F238E27FC236}">
                    <a16:creationId xmlns:a16="http://schemas.microsoft.com/office/drawing/2014/main" id="{C9EAC425-D06E-4191-846C-A40EB45AE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97566" y="2214741"/>
                <a:ext cx="341965" cy="341965"/>
              </a:xfrm>
              <a:prstGeom prst="rect">
                <a:avLst/>
              </a:prstGeom>
            </p:spPr>
          </p:pic>
          <p:pic>
            <p:nvPicPr>
              <p:cNvPr id="280" name="Graphic 279" descr="Sort">
                <a:extLst>
                  <a:ext uri="{FF2B5EF4-FFF2-40B4-BE49-F238E27FC236}">
                    <a16:creationId xmlns:a16="http://schemas.microsoft.com/office/drawing/2014/main" id="{E4CF2BAE-5994-419B-AD61-C8CF015B8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04235" y="3124159"/>
                <a:ext cx="341965" cy="341965"/>
              </a:xfrm>
              <a:prstGeom prst="rect">
                <a:avLst/>
              </a:prstGeom>
            </p:spPr>
          </p:pic>
          <p:pic>
            <p:nvPicPr>
              <p:cNvPr id="281" name="Graphic 280" descr="Sort">
                <a:extLst>
                  <a:ext uri="{FF2B5EF4-FFF2-40B4-BE49-F238E27FC236}">
                    <a16:creationId xmlns:a16="http://schemas.microsoft.com/office/drawing/2014/main" id="{CE64C998-21A3-42CC-9A50-D4FD8B2BF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97566" y="4010658"/>
                <a:ext cx="341965" cy="341965"/>
              </a:xfrm>
              <a:prstGeom prst="rect">
                <a:avLst/>
              </a:prstGeom>
            </p:spPr>
          </p:pic>
          <p:pic>
            <p:nvPicPr>
              <p:cNvPr id="282" name="Graphic 281" descr="Sort">
                <a:extLst>
                  <a:ext uri="{FF2B5EF4-FFF2-40B4-BE49-F238E27FC236}">
                    <a16:creationId xmlns:a16="http://schemas.microsoft.com/office/drawing/2014/main" id="{B6AAC69B-9BCE-4920-9CAF-F1E70A6D3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95671" y="4908784"/>
                <a:ext cx="341965" cy="341965"/>
              </a:xfrm>
              <a:prstGeom prst="rect">
                <a:avLst/>
              </a:prstGeom>
            </p:spPr>
          </p:pic>
          <p:pic>
            <p:nvPicPr>
              <p:cNvPr id="283" name="Graphic 282" descr="Drawing Figure">
                <a:extLst>
                  <a:ext uri="{FF2B5EF4-FFF2-40B4-BE49-F238E27FC236}">
                    <a16:creationId xmlns:a16="http://schemas.microsoft.com/office/drawing/2014/main" id="{04505A14-5D9A-40A3-9972-5CC22D120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80023" y="2086638"/>
                <a:ext cx="631846" cy="631846"/>
              </a:xfrm>
              <a:prstGeom prst="rect">
                <a:avLst/>
              </a:prstGeom>
            </p:spPr>
          </p:pic>
          <p:pic>
            <p:nvPicPr>
              <p:cNvPr id="284" name="Graphic 283" descr="Drawing Figure">
                <a:extLst>
                  <a:ext uri="{FF2B5EF4-FFF2-40B4-BE49-F238E27FC236}">
                    <a16:creationId xmlns:a16="http://schemas.microsoft.com/office/drawing/2014/main" id="{72E0EC5F-BAB1-42A0-B657-76ED86787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79080" y="2980478"/>
                <a:ext cx="631846" cy="631846"/>
              </a:xfrm>
              <a:prstGeom prst="rect">
                <a:avLst/>
              </a:prstGeom>
            </p:spPr>
          </p:pic>
          <p:pic>
            <p:nvPicPr>
              <p:cNvPr id="285" name="Graphic 284" descr="Drawing Figure">
                <a:extLst>
                  <a:ext uri="{FF2B5EF4-FFF2-40B4-BE49-F238E27FC236}">
                    <a16:creationId xmlns:a16="http://schemas.microsoft.com/office/drawing/2014/main" id="{4AED827E-73B3-4BB8-A859-5F2286981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85058" y="3890419"/>
                <a:ext cx="631846" cy="631846"/>
              </a:xfrm>
              <a:prstGeom prst="rect">
                <a:avLst/>
              </a:prstGeom>
            </p:spPr>
          </p:pic>
          <p:pic>
            <p:nvPicPr>
              <p:cNvPr id="286" name="Graphic 285" descr="Drawing Figure">
                <a:extLst>
                  <a:ext uri="{FF2B5EF4-FFF2-40B4-BE49-F238E27FC236}">
                    <a16:creationId xmlns:a16="http://schemas.microsoft.com/office/drawing/2014/main" id="{F6EFF30B-9940-453A-B0C9-695BDE2B6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85058" y="4777512"/>
                <a:ext cx="631846" cy="631846"/>
              </a:xfrm>
              <a:prstGeom prst="rect">
                <a:avLst/>
              </a:prstGeom>
            </p:spPr>
          </p:pic>
          <p:pic>
            <p:nvPicPr>
              <p:cNvPr id="287" name="Graphic 286" descr="Calculator">
                <a:extLst>
                  <a:ext uri="{FF2B5EF4-FFF2-40B4-BE49-F238E27FC236}">
                    <a16:creationId xmlns:a16="http://schemas.microsoft.com/office/drawing/2014/main" id="{4C67B3EA-5813-4EB3-9638-773F32F04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514665" y="3427124"/>
                <a:ext cx="631845" cy="631845"/>
              </a:xfrm>
              <a:prstGeom prst="rect">
                <a:avLst/>
              </a:prstGeom>
            </p:spPr>
          </p:pic>
          <p:pic>
            <p:nvPicPr>
              <p:cNvPr id="288" name="Graphic 287" descr="Transfer">
                <a:extLst>
                  <a:ext uri="{FF2B5EF4-FFF2-40B4-BE49-F238E27FC236}">
                    <a16:creationId xmlns:a16="http://schemas.microsoft.com/office/drawing/2014/main" id="{5A68C28D-B275-4054-974E-3D4A63462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424954" y="3510261"/>
                <a:ext cx="485244" cy="485244"/>
              </a:xfrm>
              <a:prstGeom prst="rect">
                <a:avLst/>
              </a:prstGeom>
            </p:spPr>
          </p:pic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82FD4521-DE8A-4A7B-AAB1-36F94280D05A}"/>
                  </a:ext>
                </a:extLst>
              </p:cNvPr>
              <p:cNvSpPr txBox="1"/>
              <p:nvPr/>
            </p:nvSpPr>
            <p:spPr>
              <a:xfrm>
                <a:off x="2543669" y="5938501"/>
                <a:ext cx="1639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add independently sampled Gumbel noise</a:t>
                </a:r>
                <a:endParaRPr lang="en-CA" sz="1200" dirty="0"/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213DEA01-8622-4D3B-A002-2259B3B6F856}"/>
                  </a:ext>
                </a:extLst>
              </p:cNvPr>
              <p:cNvSpPr txBox="1"/>
              <p:nvPr/>
            </p:nvSpPr>
            <p:spPr>
              <a:xfrm>
                <a:off x="838927" y="5938501"/>
                <a:ext cx="142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neural scoring function</a:t>
                </a:r>
                <a:endParaRPr lang="en-CA" sz="1200" dirty="0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E34A75EE-B011-40D6-BA80-3FFAB092CB63}"/>
                  </a:ext>
                </a:extLst>
              </p:cNvPr>
              <p:cNvSpPr txBox="1"/>
              <p:nvPr/>
            </p:nvSpPr>
            <p:spPr>
              <a:xfrm>
                <a:off x="4461564" y="5938501"/>
                <a:ext cx="142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compute smooth rank value</a:t>
                </a:r>
                <a:endParaRPr lang="en-CA" sz="1200" dirty="0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935E1B6F-F8A5-4B61-B616-DB4887ED64F7}"/>
                  </a:ext>
                </a:extLst>
              </p:cNvPr>
              <p:cNvSpPr txBox="1"/>
              <p:nvPr/>
            </p:nvSpPr>
            <p:spPr>
              <a:xfrm>
                <a:off x="6335211" y="5941819"/>
                <a:ext cx="142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compute exposure using user model</a:t>
                </a:r>
                <a:endParaRPr lang="en-CA" sz="1200" dirty="0"/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6ED21644-BEC6-471D-8959-6DBDADD3CF08}"/>
                  </a:ext>
                </a:extLst>
              </p:cNvPr>
              <p:cNvSpPr txBox="1"/>
              <p:nvPr/>
            </p:nvSpPr>
            <p:spPr>
              <a:xfrm>
                <a:off x="9829777" y="5938501"/>
                <a:ext cx="1693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compute loss with target exposure</a:t>
                </a:r>
                <a:endParaRPr lang="en-CA" sz="1200" dirty="0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83FE63BA-1218-4660-A1EF-B9E85904D950}"/>
                  </a:ext>
                </a:extLst>
              </p:cNvPr>
              <p:cNvSpPr txBox="1"/>
              <p:nvPr/>
            </p:nvSpPr>
            <p:spPr>
              <a:xfrm>
                <a:off x="8273168" y="5938501"/>
                <a:ext cx="142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compute average exposure</a:t>
                </a:r>
                <a:endParaRPr lang="en-CA" sz="1200" dirty="0"/>
              </a:p>
            </p:txBody>
          </p:sp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C6560B82-93FB-4EAA-83C6-B877CA7F913A}"/>
                  </a:ext>
                </a:extLst>
              </p:cNvPr>
              <p:cNvSpPr txBox="1"/>
              <p:nvPr/>
            </p:nvSpPr>
            <p:spPr>
              <a:xfrm>
                <a:off x="449533" y="5945130"/>
                <a:ext cx="5365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items</a:t>
                </a:r>
                <a:endParaRPr lang="en-CA" sz="1200" dirty="0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42EBB869-C640-4496-B2EF-112188846E6A}"/>
                  </a:ext>
                </a:extLst>
              </p:cNvPr>
              <p:cNvSpPr txBox="1"/>
              <p:nvPr/>
            </p:nvSpPr>
            <p:spPr>
              <a:xfrm>
                <a:off x="11280918" y="5943901"/>
                <a:ext cx="7862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target exposure</a:t>
                </a:r>
                <a:endParaRPr lang="en-CA" sz="1200" dirty="0"/>
              </a:p>
            </p:txBody>
          </p:sp>
        </p:grpSp>
        <p:pic>
          <p:nvPicPr>
            <p:cNvPr id="158" name="Graphic 157" descr="Badge Cross">
              <a:extLst>
                <a:ext uri="{FF2B5EF4-FFF2-40B4-BE49-F238E27FC236}">
                  <a16:creationId xmlns:a16="http://schemas.microsoft.com/office/drawing/2014/main" id="{F8EA93BB-D04B-4DDB-B882-4B96E2BBF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45026" y="3073246"/>
              <a:ext cx="235509" cy="235509"/>
            </a:xfrm>
            <a:prstGeom prst="rect">
              <a:avLst/>
            </a:prstGeom>
          </p:spPr>
        </p:pic>
        <p:pic>
          <p:nvPicPr>
            <p:cNvPr id="159" name="Graphic 158" descr="Badge Tick1">
              <a:extLst>
                <a:ext uri="{FF2B5EF4-FFF2-40B4-BE49-F238E27FC236}">
                  <a16:creationId xmlns:a16="http://schemas.microsoft.com/office/drawing/2014/main" id="{9141ED19-1ED3-4682-B938-F7FE13691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0085" y="2179053"/>
              <a:ext cx="235509" cy="235509"/>
            </a:xfrm>
            <a:prstGeom prst="rect">
              <a:avLst/>
            </a:prstGeom>
          </p:spPr>
        </p:pic>
        <p:pic>
          <p:nvPicPr>
            <p:cNvPr id="160" name="Graphic 159" descr="Badge Cross">
              <a:extLst>
                <a:ext uri="{FF2B5EF4-FFF2-40B4-BE49-F238E27FC236}">
                  <a16:creationId xmlns:a16="http://schemas.microsoft.com/office/drawing/2014/main" id="{EB6D9B06-8498-4998-8E77-9B30CA60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34508" y="3991792"/>
              <a:ext cx="235509" cy="235509"/>
            </a:xfrm>
            <a:prstGeom prst="rect">
              <a:avLst/>
            </a:prstGeom>
          </p:spPr>
        </p:pic>
        <p:pic>
          <p:nvPicPr>
            <p:cNvPr id="161" name="Graphic 160" descr="Badge Tick1">
              <a:extLst>
                <a:ext uri="{FF2B5EF4-FFF2-40B4-BE49-F238E27FC236}">
                  <a16:creationId xmlns:a16="http://schemas.microsoft.com/office/drawing/2014/main" id="{1BD6F2A8-3A35-4DC0-935B-5A6B11B2B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0906" y="4871309"/>
              <a:ext cx="235509" cy="235509"/>
            </a:xfrm>
            <a:prstGeom prst="rect">
              <a:avLst/>
            </a:prstGeom>
          </p:spPr>
        </p:pic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B73C93C9-C512-41C3-9649-CD41DB0659C2}"/>
              </a:ext>
            </a:extLst>
          </p:cNvPr>
          <p:cNvSpPr txBox="1"/>
          <p:nvPr/>
        </p:nvSpPr>
        <p:spPr>
          <a:xfrm>
            <a:off x="2112257" y="6492875"/>
            <a:ext cx="7967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Diaz, Mitra, Ekstrand, Biega, and Carterette. Evaluating stochastic rankings with expected exposure. In CIKM, ACM. (2020)</a:t>
            </a:r>
          </a:p>
        </p:txBody>
      </p:sp>
    </p:spTree>
    <p:extLst>
      <p:ext uri="{BB962C8B-B14F-4D97-AF65-F5344CB8AC3E}">
        <p14:creationId xmlns:p14="http://schemas.microsoft.com/office/powerpoint/2010/main" val="3575992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4F91-EB80-47AB-BC2D-2722968B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155228" cy="1600200"/>
          </a:xfrm>
        </p:spPr>
        <p:txBody>
          <a:bodyPr anchor="ctr">
            <a:normAutofit/>
          </a:bodyPr>
          <a:lstStyle/>
          <a:p>
            <a:r>
              <a:rPr lang="en-US" dirty="0"/>
              <a:t>Trading-off different JME-fairness metrics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27DB59-B586-45E3-8E8D-7379DEEC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155228" cy="3811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We can simultaneously optimize for multiple exposure metrics by combining them linearly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For example,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Preliminary experiments indicate that we can significantly minimize GG-F with minimal degradation to II-F and relevance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00744E-90FB-4F1B-A74B-013C821C59C6}"/>
              </a:ext>
            </a:extLst>
          </p:cNvPr>
          <p:cNvGrpSpPr/>
          <p:nvPr/>
        </p:nvGrpSpPr>
        <p:grpSpPr>
          <a:xfrm>
            <a:off x="7774794" y="95636"/>
            <a:ext cx="4328594" cy="6666729"/>
            <a:chOff x="7774794" y="381695"/>
            <a:chExt cx="4328594" cy="66667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C9A572-1B48-4478-AC83-ACB664DFB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224"/>
            <a:stretch/>
          </p:blipFill>
          <p:spPr>
            <a:xfrm>
              <a:off x="8343311" y="381695"/>
              <a:ext cx="3008901" cy="30186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474B96-E7F9-49B9-A2B9-716BD7277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224"/>
            <a:stretch/>
          </p:blipFill>
          <p:spPr>
            <a:xfrm>
              <a:off x="8343310" y="3457645"/>
              <a:ext cx="3008901" cy="301866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91A8D4-2A94-431D-B65F-C9447C861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4794" y="6476305"/>
              <a:ext cx="4328594" cy="57211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A4067B-3A4D-403A-8A2D-C4A088B53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2"/>
          <a:stretch/>
        </p:blipFill>
        <p:spPr>
          <a:xfrm>
            <a:off x="3292527" y="3289226"/>
            <a:ext cx="2249750" cy="3982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11BD4A-3C2B-4783-BDB2-6B64F7558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365" y="5014135"/>
            <a:ext cx="5377684" cy="15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67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900A84-5589-98DF-E3B9-74F8546E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6360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1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It is important to ask not just whether specific content receives exposure, but </a:t>
            </a:r>
            <a:r>
              <a:rPr lang="en-US" i="1" dirty="0"/>
              <a:t>who</a:t>
            </a:r>
            <a:r>
              <a:rPr lang="en-US" dirty="0"/>
              <a:t> it is exposed to and in </a:t>
            </a:r>
            <a:r>
              <a:rPr lang="en-US" i="1" dirty="0"/>
              <a:t>what </a:t>
            </a:r>
            <a:r>
              <a:rPr lang="en-US" dirty="0"/>
              <a:t>context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66653-2909-4CB6-8542-8AB6A5E7B924}"/>
              </a:ext>
            </a:extLst>
          </p:cNvPr>
          <p:cNvSpPr txBox="1"/>
          <p:nvPr/>
        </p:nvSpPr>
        <p:spPr>
          <a:xfrm>
            <a:off x="2112257" y="6492875"/>
            <a:ext cx="7967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Haolun, Mitra, Ma, and Liu. Joint Multisided Exposure Fairness for Recommendation. In SIGIR, ACM. (2022)</a:t>
            </a:r>
          </a:p>
        </p:txBody>
      </p:sp>
    </p:spTree>
    <p:extLst>
      <p:ext uri="{BB962C8B-B14F-4D97-AF65-F5344CB8AC3E}">
        <p14:creationId xmlns:p14="http://schemas.microsoft.com/office/powerpoint/2010/main" val="123348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363"/>
            <a:ext cx="10515600" cy="53619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Take the example of a job recommendation system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3A9CA571-AE35-46E5-A990-8D0E28CF212A}"/>
              </a:ext>
            </a:extLst>
          </p:cNvPr>
          <p:cNvGrpSpPr/>
          <p:nvPr/>
        </p:nvGrpSpPr>
        <p:grpSpPr>
          <a:xfrm>
            <a:off x="6230330" y="3524011"/>
            <a:ext cx="5625236" cy="1445805"/>
            <a:chOff x="6230330" y="3524011"/>
            <a:chExt cx="5625236" cy="1445805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8DB2D502-BD69-42F6-BA34-A9FB9D93E4C7}"/>
                </a:ext>
              </a:extLst>
            </p:cNvPr>
            <p:cNvSpPr/>
            <p:nvPr/>
          </p:nvSpPr>
          <p:spPr>
            <a:xfrm>
              <a:off x="6230330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E1EC2A-E3A9-4607-A168-7F3B02834C6C}"/>
                </a:ext>
              </a:extLst>
            </p:cNvPr>
            <p:cNvGrpSpPr/>
            <p:nvPr/>
          </p:nvGrpSpPr>
          <p:grpSpPr>
            <a:xfrm>
              <a:off x="6351927" y="3949987"/>
              <a:ext cx="701448" cy="616475"/>
              <a:chOff x="5905212" y="4469959"/>
              <a:chExt cx="2259158" cy="1985484"/>
            </a:xfrm>
          </p:grpSpPr>
          <p:sp>
            <p:nvSpPr>
              <p:cNvPr id="281" name="Hexagon 280">
                <a:extLst>
                  <a:ext uri="{FF2B5EF4-FFF2-40B4-BE49-F238E27FC236}">
                    <a16:creationId xmlns:a16="http://schemas.microsoft.com/office/drawing/2014/main" id="{983DF312-53D1-4754-A9FF-772735272A16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2" name="Graphic 281" descr="Briefcase with solid fill">
                <a:extLst>
                  <a:ext uri="{FF2B5EF4-FFF2-40B4-BE49-F238E27FC236}">
                    <a16:creationId xmlns:a16="http://schemas.microsoft.com/office/drawing/2014/main" id="{818138F9-42F8-48CC-95BF-A9E5AD8DA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83" name="Graphic 282" descr="Coins with solid fill">
                <a:extLst>
                  <a:ext uri="{FF2B5EF4-FFF2-40B4-BE49-F238E27FC236}">
                    <a16:creationId xmlns:a16="http://schemas.microsoft.com/office/drawing/2014/main" id="{8290647D-BEAB-444D-B9E1-ABBC95BE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4" name="Graphic 283" descr="Coins with solid fill">
                <a:extLst>
                  <a:ext uri="{FF2B5EF4-FFF2-40B4-BE49-F238E27FC236}">
                    <a16:creationId xmlns:a16="http://schemas.microsoft.com/office/drawing/2014/main" id="{FB82F654-F2F2-46A6-9680-EB1B5F56A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5" name="Graphic 284" descr="Briefcase with solid fill">
                <a:extLst>
                  <a:ext uri="{FF2B5EF4-FFF2-40B4-BE49-F238E27FC236}">
                    <a16:creationId xmlns:a16="http://schemas.microsoft.com/office/drawing/2014/main" id="{D8C55148-9E5F-4CA5-8CC4-98DDF33A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63B13BA-BDB2-45EE-B51E-08ABDD637A53}"/>
                </a:ext>
              </a:extLst>
            </p:cNvPr>
            <p:cNvGrpSpPr/>
            <p:nvPr/>
          </p:nvGrpSpPr>
          <p:grpSpPr>
            <a:xfrm>
              <a:off x="6967894" y="3595722"/>
              <a:ext cx="701448" cy="612133"/>
              <a:chOff x="597667" y="4483941"/>
              <a:chExt cx="2259158" cy="1971502"/>
            </a:xfrm>
          </p:grpSpPr>
          <p:sp>
            <p:nvSpPr>
              <p:cNvPr id="277" name="Hexagon 276">
                <a:extLst>
                  <a:ext uri="{FF2B5EF4-FFF2-40B4-BE49-F238E27FC236}">
                    <a16:creationId xmlns:a16="http://schemas.microsoft.com/office/drawing/2014/main" id="{E9935E4D-FF35-4002-8CAD-EC95DE7EFE9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8" name="Graphic 277" descr="Office worker female with solid fill">
                <a:extLst>
                  <a:ext uri="{FF2B5EF4-FFF2-40B4-BE49-F238E27FC236}">
                    <a16:creationId xmlns:a16="http://schemas.microsoft.com/office/drawing/2014/main" id="{B1EC00BE-0E4B-47C9-B50C-B8A3CE26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9" name="Graphic 278" descr="Office worker female with solid fill">
                <a:extLst>
                  <a:ext uri="{FF2B5EF4-FFF2-40B4-BE49-F238E27FC236}">
                    <a16:creationId xmlns:a16="http://schemas.microsoft.com/office/drawing/2014/main" id="{F75860BA-D839-4F12-8581-B797DF972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80" name="Graphic 279" descr="Office worker female with solid fill">
                <a:extLst>
                  <a:ext uri="{FF2B5EF4-FFF2-40B4-BE49-F238E27FC236}">
                    <a16:creationId xmlns:a16="http://schemas.microsoft.com/office/drawing/2014/main" id="{344EDD96-D0CE-4B2D-91A7-14FD389B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30CCBC2-929E-4A9D-ACF7-45331476ED88}"/>
                </a:ext>
              </a:extLst>
            </p:cNvPr>
            <p:cNvGrpSpPr/>
            <p:nvPr/>
          </p:nvGrpSpPr>
          <p:grpSpPr>
            <a:xfrm>
              <a:off x="6965953" y="4282418"/>
              <a:ext cx="701448" cy="604697"/>
              <a:chOff x="3152023" y="4531843"/>
              <a:chExt cx="2259158" cy="1947551"/>
            </a:xfrm>
          </p:grpSpPr>
          <p:sp>
            <p:nvSpPr>
              <p:cNvPr id="273" name="Hexagon 272">
                <a:extLst>
                  <a:ext uri="{FF2B5EF4-FFF2-40B4-BE49-F238E27FC236}">
                    <a16:creationId xmlns:a16="http://schemas.microsoft.com/office/drawing/2014/main" id="{CC9C5E57-F3AF-4555-9975-7AC3AF67924F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4" name="Graphic 273" descr="Office worker male with solid fill">
                <a:extLst>
                  <a:ext uri="{FF2B5EF4-FFF2-40B4-BE49-F238E27FC236}">
                    <a16:creationId xmlns:a16="http://schemas.microsoft.com/office/drawing/2014/main" id="{5A2FF933-0AC9-43F3-8398-433D84616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5" name="Graphic 274" descr="Office worker male with solid fill">
                <a:extLst>
                  <a:ext uri="{FF2B5EF4-FFF2-40B4-BE49-F238E27FC236}">
                    <a16:creationId xmlns:a16="http://schemas.microsoft.com/office/drawing/2014/main" id="{D75ABE31-1A6D-4639-B014-3A6BC1FFC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6" name="Graphic 275" descr="Office worker male with solid fill">
                <a:extLst>
                  <a:ext uri="{FF2B5EF4-FFF2-40B4-BE49-F238E27FC236}">
                    <a16:creationId xmlns:a16="http://schemas.microsoft.com/office/drawing/2014/main" id="{5D732B9B-AAA9-4A06-A647-43C21E4EE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D0CB066-F9C2-4422-971B-5DA96F59B898}"/>
                </a:ext>
              </a:extLst>
            </p:cNvPr>
            <p:cNvGrpSpPr/>
            <p:nvPr/>
          </p:nvGrpSpPr>
          <p:grpSpPr>
            <a:xfrm>
              <a:off x="7584946" y="3949987"/>
              <a:ext cx="701448" cy="616475"/>
              <a:chOff x="8459568" y="4483941"/>
              <a:chExt cx="2259158" cy="1985484"/>
            </a:xfrm>
          </p:grpSpPr>
          <p:sp>
            <p:nvSpPr>
              <p:cNvPr id="269" name="Hexagon 268">
                <a:extLst>
                  <a:ext uri="{FF2B5EF4-FFF2-40B4-BE49-F238E27FC236}">
                    <a16:creationId xmlns:a16="http://schemas.microsoft.com/office/drawing/2014/main" id="{D94018DE-6DC0-48A6-809B-67E012669ED1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0" name="Graphic 269" descr="Briefcase with solid fill">
                <a:extLst>
                  <a:ext uri="{FF2B5EF4-FFF2-40B4-BE49-F238E27FC236}">
                    <a16:creationId xmlns:a16="http://schemas.microsoft.com/office/drawing/2014/main" id="{6C367A8B-CB84-4678-8D6F-582DAD83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71" name="Graphic 270" descr="Coins with solid fill">
                <a:extLst>
                  <a:ext uri="{FF2B5EF4-FFF2-40B4-BE49-F238E27FC236}">
                    <a16:creationId xmlns:a16="http://schemas.microsoft.com/office/drawing/2014/main" id="{AAAB9C67-5B22-4F47-BFD9-8A3D540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72" name="Graphic 271" descr="Briefcase with solid fill">
                <a:extLst>
                  <a:ext uri="{FF2B5EF4-FFF2-40B4-BE49-F238E27FC236}">
                    <a16:creationId xmlns:a16="http://schemas.microsoft.com/office/drawing/2014/main" id="{A4B740E3-6AD9-4605-BFAD-30753101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6AB9582-1B8A-40A6-9798-9D17F4472D49}"/>
                </a:ext>
              </a:extLst>
            </p:cNvPr>
            <p:cNvSpPr txBox="1"/>
            <p:nvPr/>
          </p:nvSpPr>
          <p:spPr>
            <a:xfrm>
              <a:off x="8420455" y="3662137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Group-of-users-to-group-of-items fairness (GG-F)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men being disproportionately recommended high-paying jobs and women low-paying jobs.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6F4F6E1-3731-421A-80AD-09F8AB0E9EF6}"/>
              </a:ext>
            </a:extLst>
          </p:cNvPr>
          <p:cNvGrpSpPr/>
          <p:nvPr/>
        </p:nvGrpSpPr>
        <p:grpSpPr>
          <a:xfrm>
            <a:off x="336434" y="1880900"/>
            <a:ext cx="5625236" cy="1445805"/>
            <a:chOff x="336434" y="1880900"/>
            <a:chExt cx="5625236" cy="1445805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8FD5130-4A40-46D9-9720-55684E2483DD}"/>
                </a:ext>
              </a:extLst>
            </p:cNvPr>
            <p:cNvSpPr/>
            <p:nvPr/>
          </p:nvSpPr>
          <p:spPr>
            <a:xfrm>
              <a:off x="336434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2D4A93E-C007-4FB4-84B3-D93B938B8A99}"/>
                </a:ext>
              </a:extLst>
            </p:cNvPr>
            <p:cNvSpPr txBox="1"/>
            <p:nvPr/>
          </p:nvSpPr>
          <p:spPr>
            <a:xfrm>
              <a:off x="2526559" y="2111359"/>
              <a:ext cx="3435111" cy="9848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Individual-user-to-Individual-item fairness (II-F)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Individual users?</a:t>
              </a:r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98CFE80-F52B-481B-8FF6-6DE01151606D}"/>
                </a:ext>
              </a:extLst>
            </p:cNvPr>
            <p:cNvGrpSpPr/>
            <p:nvPr/>
          </p:nvGrpSpPr>
          <p:grpSpPr>
            <a:xfrm>
              <a:off x="1410243" y="2473025"/>
              <a:ext cx="701448" cy="604697"/>
              <a:chOff x="5905212" y="2100876"/>
              <a:chExt cx="2259158" cy="1947551"/>
            </a:xfrm>
          </p:grpSpPr>
          <p:sp>
            <p:nvSpPr>
              <p:cNvPr id="581" name="Hexagon 580">
                <a:extLst>
                  <a:ext uri="{FF2B5EF4-FFF2-40B4-BE49-F238E27FC236}">
                    <a16:creationId xmlns:a16="http://schemas.microsoft.com/office/drawing/2014/main" id="{16A5A66F-8E77-4CF2-8535-8BE59634CA7E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2" name="Graphic 581" descr="Briefcase with solid fill">
                <a:extLst>
                  <a:ext uri="{FF2B5EF4-FFF2-40B4-BE49-F238E27FC236}">
                    <a16:creationId xmlns:a16="http://schemas.microsoft.com/office/drawing/2014/main" id="{D7899069-4E49-4159-A3E2-EF02EF49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0624503D-5808-4209-A327-1F1343FC7816}"/>
                </a:ext>
              </a:extLst>
            </p:cNvPr>
            <p:cNvGrpSpPr/>
            <p:nvPr/>
          </p:nvGrpSpPr>
          <p:grpSpPr>
            <a:xfrm>
              <a:off x="792812" y="2110058"/>
              <a:ext cx="701448" cy="604697"/>
              <a:chOff x="597667" y="2138809"/>
              <a:chExt cx="2259158" cy="1947551"/>
            </a:xfrm>
          </p:grpSpPr>
          <p:sp>
            <p:nvSpPr>
              <p:cNvPr id="584" name="Hexagon 583">
                <a:extLst>
                  <a:ext uri="{FF2B5EF4-FFF2-40B4-BE49-F238E27FC236}">
                    <a16:creationId xmlns:a16="http://schemas.microsoft.com/office/drawing/2014/main" id="{54F87382-0B7E-41C5-9EF4-AE225A581037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5" name="Graphic 584" descr="Office worker female with solid fill">
                <a:extLst>
                  <a:ext uri="{FF2B5EF4-FFF2-40B4-BE49-F238E27FC236}">
                    <a16:creationId xmlns:a16="http://schemas.microsoft.com/office/drawing/2014/main" id="{0B96658C-068C-4F63-B0BC-01ACC02E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35E2C05-3AF3-4F75-9C95-F8E335CCD0D8}"/>
              </a:ext>
            </a:extLst>
          </p:cNvPr>
          <p:cNvGrpSpPr/>
          <p:nvPr/>
        </p:nvGrpSpPr>
        <p:grpSpPr>
          <a:xfrm>
            <a:off x="6230331" y="1880900"/>
            <a:ext cx="5625236" cy="1445805"/>
            <a:chOff x="6230331" y="1880900"/>
            <a:chExt cx="5625236" cy="144580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2218264-870E-4BD3-93E8-12E1379F03DA}"/>
                </a:ext>
              </a:extLst>
            </p:cNvPr>
            <p:cNvSpPr/>
            <p:nvPr/>
          </p:nvSpPr>
          <p:spPr>
            <a:xfrm>
              <a:off x="6230331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61425A-5F9E-44F7-BF7E-320CC0FFEBFD}"/>
                </a:ext>
              </a:extLst>
            </p:cNvPr>
            <p:cNvGrpSpPr/>
            <p:nvPr/>
          </p:nvGrpSpPr>
          <p:grpSpPr>
            <a:xfrm>
              <a:off x="6359218" y="2406517"/>
              <a:ext cx="701448" cy="616475"/>
              <a:chOff x="5905212" y="4469959"/>
              <a:chExt cx="2259158" cy="198548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3982F06F-620E-44D2-A5AD-1BC7C974E189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Graphic 28" descr="Briefcase with solid fill">
                <a:extLst>
                  <a:ext uri="{FF2B5EF4-FFF2-40B4-BE49-F238E27FC236}">
                    <a16:creationId xmlns:a16="http://schemas.microsoft.com/office/drawing/2014/main" id="{68603EDE-2BB0-4A7B-A3E1-C0836809B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30" name="Graphic 29" descr="Coins with solid fill">
                <a:extLst>
                  <a:ext uri="{FF2B5EF4-FFF2-40B4-BE49-F238E27FC236}">
                    <a16:creationId xmlns:a16="http://schemas.microsoft.com/office/drawing/2014/main" id="{9A653A53-9FA0-4134-92E1-8F1971B9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1" name="Graphic 30" descr="Coins with solid fill">
                <a:extLst>
                  <a:ext uri="{FF2B5EF4-FFF2-40B4-BE49-F238E27FC236}">
                    <a16:creationId xmlns:a16="http://schemas.microsoft.com/office/drawing/2014/main" id="{720E9404-E646-4601-BEAA-4E9CF8DD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2" name="Graphic 31" descr="Briefcase with solid fill">
                <a:extLst>
                  <a:ext uri="{FF2B5EF4-FFF2-40B4-BE49-F238E27FC236}">
                    <a16:creationId xmlns:a16="http://schemas.microsoft.com/office/drawing/2014/main" id="{A52A5E66-4385-4AD6-96BE-3837587C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1334E2-0D37-45B3-BE0A-44B8072D7665}"/>
                </a:ext>
              </a:extLst>
            </p:cNvPr>
            <p:cNvGrpSpPr/>
            <p:nvPr/>
          </p:nvGrpSpPr>
          <p:grpSpPr>
            <a:xfrm>
              <a:off x="7592237" y="2406517"/>
              <a:ext cx="701448" cy="616475"/>
              <a:chOff x="8459568" y="4483941"/>
              <a:chExt cx="2259158" cy="1985484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250A2268-3A4B-4A8D-8099-79BBE5603D87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Briefcase with solid fill">
                <a:extLst>
                  <a:ext uri="{FF2B5EF4-FFF2-40B4-BE49-F238E27FC236}">
                    <a16:creationId xmlns:a16="http://schemas.microsoft.com/office/drawing/2014/main" id="{3EE02B94-DD21-4EFF-980F-B98AD9E8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46" name="Graphic 45" descr="Coins with solid fill">
                <a:extLst>
                  <a:ext uri="{FF2B5EF4-FFF2-40B4-BE49-F238E27FC236}">
                    <a16:creationId xmlns:a16="http://schemas.microsoft.com/office/drawing/2014/main" id="{3CF72ABE-D185-4E56-855E-A7CABEF6D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47" name="Graphic 46" descr="Briefcase with solid fill">
                <a:extLst>
                  <a:ext uri="{FF2B5EF4-FFF2-40B4-BE49-F238E27FC236}">
                    <a16:creationId xmlns:a16="http://schemas.microsoft.com/office/drawing/2014/main" id="{9F5B0ED3-6654-4F75-BE65-BF2213B4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81222E-1E2C-4F06-B50A-007F8A1DECAE}"/>
                </a:ext>
              </a:extLst>
            </p:cNvPr>
            <p:cNvSpPr txBox="1"/>
            <p:nvPr/>
          </p:nvSpPr>
          <p:spPr>
            <a:xfrm>
              <a:off x="8420456" y="2019026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Individual-user-to-group-of-items fairness (IG-F)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individual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user being disproportionately recommended low-paying jobs.</a:t>
              </a:r>
            </a:p>
          </p:txBody>
        </p: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095831E-DD82-4E2B-B4E2-7306BF6F4B67}"/>
                </a:ext>
              </a:extLst>
            </p:cNvPr>
            <p:cNvGrpSpPr/>
            <p:nvPr/>
          </p:nvGrpSpPr>
          <p:grpSpPr>
            <a:xfrm>
              <a:off x="6969903" y="2050888"/>
              <a:ext cx="701448" cy="604697"/>
              <a:chOff x="597667" y="2138809"/>
              <a:chExt cx="2259158" cy="1947551"/>
            </a:xfrm>
          </p:grpSpPr>
          <p:sp>
            <p:nvSpPr>
              <p:cNvPr id="590" name="Hexagon 589">
                <a:extLst>
                  <a:ext uri="{FF2B5EF4-FFF2-40B4-BE49-F238E27FC236}">
                    <a16:creationId xmlns:a16="http://schemas.microsoft.com/office/drawing/2014/main" id="{B7491EF0-6123-4A10-9A9D-C27EB99BC0DB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1" name="Graphic 590" descr="Office worker female with solid fill">
                <a:extLst>
                  <a:ext uri="{FF2B5EF4-FFF2-40B4-BE49-F238E27FC236}">
                    <a16:creationId xmlns:a16="http://schemas.microsoft.com/office/drawing/2014/main" id="{EB4D29F2-BDF2-4E5F-9675-2EF5CFAEE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1B5E92A-57AC-4D64-A642-0E062810E2B9}"/>
              </a:ext>
            </a:extLst>
          </p:cNvPr>
          <p:cNvGrpSpPr/>
          <p:nvPr/>
        </p:nvGrpSpPr>
        <p:grpSpPr>
          <a:xfrm>
            <a:off x="336433" y="3524011"/>
            <a:ext cx="5625236" cy="1445805"/>
            <a:chOff x="336433" y="3524011"/>
            <a:chExt cx="5625236" cy="1445805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23C074ED-E3FE-4E50-9344-FF414A3DEF64}"/>
                </a:ext>
              </a:extLst>
            </p:cNvPr>
            <p:cNvSpPr/>
            <p:nvPr/>
          </p:nvSpPr>
          <p:spPr>
            <a:xfrm>
              <a:off x="336433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1B181C0-CCCD-462D-9B3A-B6CC27E0E7A8}"/>
                </a:ext>
              </a:extLst>
            </p:cNvPr>
            <p:cNvGrpSpPr/>
            <p:nvPr/>
          </p:nvGrpSpPr>
          <p:grpSpPr>
            <a:xfrm>
              <a:off x="838200" y="3595722"/>
              <a:ext cx="701448" cy="612133"/>
              <a:chOff x="597667" y="4483941"/>
              <a:chExt cx="2259158" cy="1971502"/>
            </a:xfrm>
          </p:grpSpPr>
          <p:sp>
            <p:nvSpPr>
              <p:cNvPr id="254" name="Hexagon 253">
                <a:extLst>
                  <a:ext uri="{FF2B5EF4-FFF2-40B4-BE49-F238E27FC236}">
                    <a16:creationId xmlns:a16="http://schemas.microsoft.com/office/drawing/2014/main" id="{785C95AD-B570-4F1D-8139-08DE589024C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5" name="Graphic 254" descr="Office worker female with solid fill">
                <a:extLst>
                  <a:ext uri="{FF2B5EF4-FFF2-40B4-BE49-F238E27FC236}">
                    <a16:creationId xmlns:a16="http://schemas.microsoft.com/office/drawing/2014/main" id="{87747C17-C6A0-4F4E-BBDC-4F1D0AA63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6" name="Graphic 255" descr="Office worker female with solid fill">
                <a:extLst>
                  <a:ext uri="{FF2B5EF4-FFF2-40B4-BE49-F238E27FC236}">
                    <a16:creationId xmlns:a16="http://schemas.microsoft.com/office/drawing/2014/main" id="{62FDA9ED-C648-466E-A5DB-4169C21C8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7" name="Graphic 256" descr="Office worker female with solid fill">
                <a:extLst>
                  <a:ext uri="{FF2B5EF4-FFF2-40B4-BE49-F238E27FC236}">
                    <a16:creationId xmlns:a16="http://schemas.microsoft.com/office/drawing/2014/main" id="{F7E90190-1BE8-42EF-9359-4B6B10B4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B94067-A26E-4DEA-B1F8-ABA015D8F37C}"/>
                </a:ext>
              </a:extLst>
            </p:cNvPr>
            <p:cNvGrpSpPr/>
            <p:nvPr/>
          </p:nvGrpSpPr>
          <p:grpSpPr>
            <a:xfrm>
              <a:off x="836259" y="4282418"/>
              <a:ext cx="701448" cy="604697"/>
              <a:chOff x="3152023" y="4531843"/>
              <a:chExt cx="2259158" cy="1947551"/>
            </a:xfrm>
          </p:grpSpPr>
          <p:sp>
            <p:nvSpPr>
              <p:cNvPr id="250" name="Hexagon 249">
                <a:extLst>
                  <a:ext uri="{FF2B5EF4-FFF2-40B4-BE49-F238E27FC236}">
                    <a16:creationId xmlns:a16="http://schemas.microsoft.com/office/drawing/2014/main" id="{4EEF16C0-5D6A-454D-B938-FEECBB2DB375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1" name="Graphic 250" descr="Office worker male with solid fill">
                <a:extLst>
                  <a:ext uri="{FF2B5EF4-FFF2-40B4-BE49-F238E27FC236}">
                    <a16:creationId xmlns:a16="http://schemas.microsoft.com/office/drawing/2014/main" id="{92B0BA88-0F97-45FD-9949-71B30720F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2" name="Graphic 251" descr="Office worker male with solid fill">
                <a:extLst>
                  <a:ext uri="{FF2B5EF4-FFF2-40B4-BE49-F238E27FC236}">
                    <a16:creationId xmlns:a16="http://schemas.microsoft.com/office/drawing/2014/main" id="{24474938-8814-492D-9CEE-A68DE19B4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3" name="Graphic 252" descr="Office worker male with solid fill">
                <a:extLst>
                  <a:ext uri="{FF2B5EF4-FFF2-40B4-BE49-F238E27FC236}">
                    <a16:creationId xmlns:a16="http://schemas.microsoft.com/office/drawing/2014/main" id="{FCF1C9F8-B4D7-4960-9274-DDC8465E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211DDE-31C1-4286-BF42-4C3FECD94789}"/>
                </a:ext>
              </a:extLst>
            </p:cNvPr>
            <p:cNvSpPr txBox="1"/>
            <p:nvPr/>
          </p:nvSpPr>
          <p:spPr>
            <a:xfrm>
              <a:off x="2526558" y="3569804"/>
              <a:ext cx="3435111" cy="135421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Group-of-users-to-Individual-item fairness (GI-F)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recommended to men and not to women and non-binary people.</a:t>
              </a:r>
            </a:p>
          </p:txBody>
        </p: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D6B59410-30B8-47A3-A992-3680AC2C8149}"/>
                </a:ext>
              </a:extLst>
            </p:cNvPr>
            <p:cNvGrpSpPr/>
            <p:nvPr/>
          </p:nvGrpSpPr>
          <p:grpSpPr>
            <a:xfrm>
              <a:off x="1466782" y="3946888"/>
              <a:ext cx="701448" cy="604697"/>
              <a:chOff x="5905212" y="2100876"/>
              <a:chExt cx="2259158" cy="1947551"/>
            </a:xfrm>
          </p:grpSpPr>
          <p:sp>
            <p:nvSpPr>
              <p:cNvPr id="596" name="Hexagon 595">
                <a:extLst>
                  <a:ext uri="{FF2B5EF4-FFF2-40B4-BE49-F238E27FC236}">
                    <a16:creationId xmlns:a16="http://schemas.microsoft.com/office/drawing/2014/main" id="{42EF5B30-102F-4594-B7D3-C4C56029796F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7" name="Graphic 596" descr="Briefcase with solid fill">
                <a:extLst>
                  <a:ext uri="{FF2B5EF4-FFF2-40B4-BE49-F238E27FC236}">
                    <a16:creationId xmlns:a16="http://schemas.microsoft.com/office/drawing/2014/main" id="{D3D84B8C-B4BE-4A4C-B3B6-D3088A851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E675A2F6-221B-4FF0-AD9D-BA47EC52A3B1}"/>
              </a:ext>
            </a:extLst>
          </p:cNvPr>
          <p:cNvGrpSpPr/>
          <p:nvPr/>
        </p:nvGrpSpPr>
        <p:grpSpPr>
          <a:xfrm>
            <a:off x="336432" y="5167122"/>
            <a:ext cx="5625236" cy="1445805"/>
            <a:chOff x="336432" y="5167122"/>
            <a:chExt cx="5625236" cy="1445805"/>
          </a:xfrm>
        </p:grpSpPr>
        <p:sp>
          <p:nvSpPr>
            <p:cNvPr id="538" name="Rectangle: Rounded Corners 537">
              <a:extLst>
                <a:ext uri="{FF2B5EF4-FFF2-40B4-BE49-F238E27FC236}">
                  <a16:creationId xmlns:a16="http://schemas.microsoft.com/office/drawing/2014/main" id="{F5B731E3-762D-4712-96A3-D68325B6A6A7}"/>
                </a:ext>
              </a:extLst>
            </p:cNvPr>
            <p:cNvSpPr/>
            <p:nvPr/>
          </p:nvSpPr>
          <p:spPr>
            <a:xfrm>
              <a:off x="336432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ACF9013-3883-4A30-BF56-CD4672CCACFC}"/>
                </a:ext>
              </a:extLst>
            </p:cNvPr>
            <p:cNvSpPr txBox="1"/>
            <p:nvPr/>
          </p:nvSpPr>
          <p:spPr>
            <a:xfrm>
              <a:off x="2526557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All-users-to-Individual-item fairness (AI-F)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under-exposed to all users.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E5F0E7DF-02AC-41AE-95C6-81FA6C45C041}"/>
                </a:ext>
              </a:extLst>
            </p:cNvPr>
            <p:cNvGrpSpPr/>
            <p:nvPr/>
          </p:nvGrpSpPr>
          <p:grpSpPr>
            <a:xfrm>
              <a:off x="661371" y="5581996"/>
              <a:ext cx="1020739" cy="874919"/>
              <a:chOff x="2101593" y="634915"/>
              <a:chExt cx="1020739" cy="874919"/>
            </a:xfrm>
          </p:grpSpPr>
          <p:sp>
            <p:nvSpPr>
              <p:cNvPr id="601" name="Hexagon 600">
                <a:extLst>
                  <a:ext uri="{FF2B5EF4-FFF2-40B4-BE49-F238E27FC236}">
                    <a16:creationId xmlns:a16="http://schemas.microsoft.com/office/drawing/2014/main" id="{4D93465C-316D-49E0-AF41-9FA0249C2343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2" name="Graphic 601" descr="Office worker female with solid fill">
                <a:extLst>
                  <a:ext uri="{FF2B5EF4-FFF2-40B4-BE49-F238E27FC236}">
                    <a16:creationId xmlns:a16="http://schemas.microsoft.com/office/drawing/2014/main" id="{29911C8E-C4F5-4131-9A18-08D75631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3" name="Graphic 602" descr="Office worker female with solid fill">
                <a:extLst>
                  <a:ext uri="{FF2B5EF4-FFF2-40B4-BE49-F238E27FC236}">
                    <a16:creationId xmlns:a16="http://schemas.microsoft.com/office/drawing/2014/main" id="{A02B1CE9-5856-4F4B-A475-8EF82B9F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4" name="Graphic 603" descr="Office worker male with solid fill">
                <a:extLst>
                  <a:ext uri="{FF2B5EF4-FFF2-40B4-BE49-F238E27FC236}">
                    <a16:creationId xmlns:a16="http://schemas.microsoft.com/office/drawing/2014/main" id="{B0ECC4AE-9D88-4AAB-9C4F-3188F45B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5" name="Graphic 604" descr="Office worker male with solid fill">
                <a:extLst>
                  <a:ext uri="{FF2B5EF4-FFF2-40B4-BE49-F238E27FC236}">
                    <a16:creationId xmlns:a16="http://schemas.microsoft.com/office/drawing/2014/main" id="{878087A7-F340-4561-A7E7-E0438583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6" name="Graphic 605" descr="Office worker female with solid fill">
                <a:extLst>
                  <a:ext uri="{FF2B5EF4-FFF2-40B4-BE49-F238E27FC236}">
                    <a16:creationId xmlns:a16="http://schemas.microsoft.com/office/drawing/2014/main" id="{52A17130-E587-4487-BE32-B8B1FC723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7" name="Graphic 606" descr="Office worker male with solid fill">
                <a:extLst>
                  <a:ext uri="{FF2B5EF4-FFF2-40B4-BE49-F238E27FC236}">
                    <a16:creationId xmlns:a16="http://schemas.microsoft.com/office/drawing/2014/main" id="{B7896842-0BC5-470F-B4E1-012FB799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D5FDC92-242A-4E70-A35E-72BE5453F813}"/>
                </a:ext>
              </a:extLst>
            </p:cNvPr>
            <p:cNvGrpSpPr/>
            <p:nvPr/>
          </p:nvGrpSpPr>
          <p:grpSpPr>
            <a:xfrm>
              <a:off x="1543157" y="5316639"/>
              <a:ext cx="701448" cy="604697"/>
              <a:chOff x="5905212" y="2100876"/>
              <a:chExt cx="2259158" cy="1947551"/>
            </a:xfrm>
          </p:grpSpPr>
          <p:sp>
            <p:nvSpPr>
              <p:cNvPr id="609" name="Hexagon 608">
                <a:extLst>
                  <a:ext uri="{FF2B5EF4-FFF2-40B4-BE49-F238E27FC236}">
                    <a16:creationId xmlns:a16="http://schemas.microsoft.com/office/drawing/2014/main" id="{6EA29FDE-9E9C-4323-84CA-FFF7C1E25FD3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0" name="Graphic 609" descr="Briefcase with solid fill">
                <a:extLst>
                  <a:ext uri="{FF2B5EF4-FFF2-40B4-BE49-F238E27FC236}">
                    <a16:creationId xmlns:a16="http://schemas.microsoft.com/office/drawing/2014/main" id="{96134EF3-5E8C-4164-B6ED-AD4E7AA7E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E5E3B9E-417F-43AA-BF86-83F31BB7BC42}"/>
              </a:ext>
            </a:extLst>
          </p:cNvPr>
          <p:cNvGrpSpPr/>
          <p:nvPr/>
        </p:nvGrpSpPr>
        <p:grpSpPr>
          <a:xfrm>
            <a:off x="6230329" y="5167122"/>
            <a:ext cx="5625236" cy="1445805"/>
            <a:chOff x="6230329" y="5167122"/>
            <a:chExt cx="5625236" cy="1445805"/>
          </a:xfrm>
        </p:grpSpPr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2DAD2069-1C92-4E22-BE13-BEFCEB9F8EDB}"/>
                </a:ext>
              </a:extLst>
            </p:cNvPr>
            <p:cNvSpPr/>
            <p:nvPr/>
          </p:nvSpPr>
          <p:spPr>
            <a:xfrm>
              <a:off x="6230329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BA29CFD3-A877-4A47-A47E-2151BAC0A6B9}"/>
                </a:ext>
              </a:extLst>
            </p:cNvPr>
            <p:cNvSpPr txBox="1"/>
            <p:nvPr/>
          </p:nvSpPr>
          <p:spPr>
            <a:xfrm>
              <a:off x="8420454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All-users-to-group-of-items fairness (AG-F)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jobs at Black-owned businesses being disproportionately under-exposed to all users.</a:t>
              </a:r>
            </a:p>
          </p:txBody>
        </p: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4F19E049-9D94-43F3-BDDB-A741579C8117}"/>
                </a:ext>
              </a:extLst>
            </p:cNvPr>
            <p:cNvGrpSpPr/>
            <p:nvPr/>
          </p:nvGrpSpPr>
          <p:grpSpPr>
            <a:xfrm>
              <a:off x="6561078" y="5583600"/>
              <a:ext cx="1020739" cy="874919"/>
              <a:chOff x="2101593" y="634915"/>
              <a:chExt cx="1020739" cy="874919"/>
            </a:xfrm>
          </p:grpSpPr>
          <p:sp>
            <p:nvSpPr>
              <p:cNvPr id="612" name="Hexagon 611">
                <a:extLst>
                  <a:ext uri="{FF2B5EF4-FFF2-40B4-BE49-F238E27FC236}">
                    <a16:creationId xmlns:a16="http://schemas.microsoft.com/office/drawing/2014/main" id="{9301B44A-E4B7-4891-863A-A99FE285339C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3" name="Graphic 612" descr="Office worker female with solid fill">
                <a:extLst>
                  <a:ext uri="{FF2B5EF4-FFF2-40B4-BE49-F238E27FC236}">
                    <a16:creationId xmlns:a16="http://schemas.microsoft.com/office/drawing/2014/main" id="{8ABDCDAA-6359-443B-AAF0-18891D86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4" name="Graphic 613" descr="Office worker female with solid fill">
                <a:extLst>
                  <a:ext uri="{FF2B5EF4-FFF2-40B4-BE49-F238E27FC236}">
                    <a16:creationId xmlns:a16="http://schemas.microsoft.com/office/drawing/2014/main" id="{2FBAAFBD-E489-43FF-B920-DE758CA4E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5" name="Graphic 614" descr="Office worker male with solid fill">
                <a:extLst>
                  <a:ext uri="{FF2B5EF4-FFF2-40B4-BE49-F238E27FC236}">
                    <a16:creationId xmlns:a16="http://schemas.microsoft.com/office/drawing/2014/main" id="{146F578D-E32A-4AF5-9C21-24854F62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6" name="Graphic 615" descr="Office worker male with solid fill">
                <a:extLst>
                  <a:ext uri="{FF2B5EF4-FFF2-40B4-BE49-F238E27FC236}">
                    <a16:creationId xmlns:a16="http://schemas.microsoft.com/office/drawing/2014/main" id="{59BE1E6B-01D2-4A62-99D5-9C0CA42F9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7" name="Graphic 616" descr="Office worker female with solid fill">
                <a:extLst>
                  <a:ext uri="{FF2B5EF4-FFF2-40B4-BE49-F238E27FC236}">
                    <a16:creationId xmlns:a16="http://schemas.microsoft.com/office/drawing/2014/main" id="{44ED2E56-B933-4985-B378-9CD0148E0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8" name="Graphic 617" descr="Office worker male with solid fill">
                <a:extLst>
                  <a:ext uri="{FF2B5EF4-FFF2-40B4-BE49-F238E27FC236}">
                    <a16:creationId xmlns:a16="http://schemas.microsoft.com/office/drawing/2014/main" id="{54207004-6085-4676-91FB-A0CCC949F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0F77F65-9428-4608-B3FA-205D19C30FEF}"/>
                </a:ext>
              </a:extLst>
            </p:cNvPr>
            <p:cNvGrpSpPr/>
            <p:nvPr/>
          </p:nvGrpSpPr>
          <p:grpSpPr>
            <a:xfrm>
              <a:off x="7446753" y="5313964"/>
              <a:ext cx="701448" cy="604697"/>
              <a:chOff x="7446753" y="5313964"/>
              <a:chExt cx="701448" cy="604697"/>
            </a:xfrm>
          </p:grpSpPr>
          <p:sp>
            <p:nvSpPr>
              <p:cNvPr id="628" name="Hexagon 627">
                <a:extLst>
                  <a:ext uri="{FF2B5EF4-FFF2-40B4-BE49-F238E27FC236}">
                    <a16:creationId xmlns:a16="http://schemas.microsoft.com/office/drawing/2014/main" id="{7CB29AF3-EC05-47C3-8050-BB1707A17EFF}"/>
                  </a:ext>
                </a:extLst>
              </p:cNvPr>
              <p:cNvSpPr/>
              <p:nvPr/>
            </p:nvSpPr>
            <p:spPr>
              <a:xfrm>
                <a:off x="7446753" y="5313964"/>
                <a:ext cx="701448" cy="604697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9" name="Graphic 628" descr="Briefcase with solid fill">
                <a:extLst>
                  <a:ext uri="{FF2B5EF4-FFF2-40B4-BE49-F238E27FC236}">
                    <a16:creationId xmlns:a16="http://schemas.microsoft.com/office/drawing/2014/main" id="{8701F6B3-7B8C-4453-AE06-84D73AEB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12907" y="5597762"/>
                <a:ext cx="304523" cy="304523"/>
              </a:xfrm>
              <a:prstGeom prst="rect">
                <a:avLst/>
              </a:prstGeom>
            </p:spPr>
          </p:pic>
          <p:pic>
            <p:nvPicPr>
              <p:cNvPr id="631" name="Graphic 630" descr="Briefcase with solid fill">
                <a:extLst>
                  <a:ext uri="{FF2B5EF4-FFF2-40B4-BE49-F238E27FC236}">
                    <a16:creationId xmlns:a16="http://schemas.microsoft.com/office/drawing/2014/main" id="{99095A04-A9CF-45DF-ABA1-682F60B4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37587" y="5385756"/>
                <a:ext cx="304523" cy="3045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41222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363"/>
            <a:ext cx="10515600" cy="53619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Take the example of a job recommendation system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3A9CA571-AE35-46E5-A990-8D0E28CF212A}"/>
              </a:ext>
            </a:extLst>
          </p:cNvPr>
          <p:cNvGrpSpPr/>
          <p:nvPr/>
        </p:nvGrpSpPr>
        <p:grpSpPr>
          <a:xfrm>
            <a:off x="6230330" y="3524011"/>
            <a:ext cx="5625236" cy="1445805"/>
            <a:chOff x="6230330" y="3524011"/>
            <a:chExt cx="5625236" cy="1445805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8DB2D502-BD69-42F6-BA34-A9FB9D93E4C7}"/>
                </a:ext>
              </a:extLst>
            </p:cNvPr>
            <p:cNvSpPr/>
            <p:nvPr/>
          </p:nvSpPr>
          <p:spPr>
            <a:xfrm>
              <a:off x="6230330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E1EC2A-E3A9-4607-A168-7F3B02834C6C}"/>
                </a:ext>
              </a:extLst>
            </p:cNvPr>
            <p:cNvGrpSpPr/>
            <p:nvPr/>
          </p:nvGrpSpPr>
          <p:grpSpPr>
            <a:xfrm>
              <a:off x="6351927" y="3949987"/>
              <a:ext cx="701448" cy="616475"/>
              <a:chOff x="5905212" y="4469959"/>
              <a:chExt cx="2259158" cy="1985484"/>
            </a:xfrm>
          </p:grpSpPr>
          <p:sp>
            <p:nvSpPr>
              <p:cNvPr id="281" name="Hexagon 280">
                <a:extLst>
                  <a:ext uri="{FF2B5EF4-FFF2-40B4-BE49-F238E27FC236}">
                    <a16:creationId xmlns:a16="http://schemas.microsoft.com/office/drawing/2014/main" id="{983DF312-53D1-4754-A9FF-772735272A16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2" name="Graphic 281" descr="Briefcase with solid fill">
                <a:extLst>
                  <a:ext uri="{FF2B5EF4-FFF2-40B4-BE49-F238E27FC236}">
                    <a16:creationId xmlns:a16="http://schemas.microsoft.com/office/drawing/2014/main" id="{818138F9-42F8-48CC-95BF-A9E5AD8DA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83" name="Graphic 282" descr="Coins with solid fill">
                <a:extLst>
                  <a:ext uri="{FF2B5EF4-FFF2-40B4-BE49-F238E27FC236}">
                    <a16:creationId xmlns:a16="http://schemas.microsoft.com/office/drawing/2014/main" id="{8290647D-BEAB-444D-B9E1-ABBC95BE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4" name="Graphic 283" descr="Coins with solid fill">
                <a:extLst>
                  <a:ext uri="{FF2B5EF4-FFF2-40B4-BE49-F238E27FC236}">
                    <a16:creationId xmlns:a16="http://schemas.microsoft.com/office/drawing/2014/main" id="{FB82F654-F2F2-46A6-9680-EB1B5F56A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5" name="Graphic 284" descr="Briefcase with solid fill">
                <a:extLst>
                  <a:ext uri="{FF2B5EF4-FFF2-40B4-BE49-F238E27FC236}">
                    <a16:creationId xmlns:a16="http://schemas.microsoft.com/office/drawing/2014/main" id="{D8C55148-9E5F-4CA5-8CC4-98DDF33A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63B13BA-BDB2-45EE-B51E-08ABDD637A53}"/>
                </a:ext>
              </a:extLst>
            </p:cNvPr>
            <p:cNvGrpSpPr/>
            <p:nvPr/>
          </p:nvGrpSpPr>
          <p:grpSpPr>
            <a:xfrm>
              <a:off x="6967894" y="3595722"/>
              <a:ext cx="701448" cy="612133"/>
              <a:chOff x="597667" y="4483941"/>
              <a:chExt cx="2259158" cy="1971502"/>
            </a:xfrm>
          </p:grpSpPr>
          <p:sp>
            <p:nvSpPr>
              <p:cNvPr id="277" name="Hexagon 276">
                <a:extLst>
                  <a:ext uri="{FF2B5EF4-FFF2-40B4-BE49-F238E27FC236}">
                    <a16:creationId xmlns:a16="http://schemas.microsoft.com/office/drawing/2014/main" id="{E9935E4D-FF35-4002-8CAD-EC95DE7EFE9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8" name="Graphic 277" descr="Office worker female with solid fill">
                <a:extLst>
                  <a:ext uri="{FF2B5EF4-FFF2-40B4-BE49-F238E27FC236}">
                    <a16:creationId xmlns:a16="http://schemas.microsoft.com/office/drawing/2014/main" id="{B1EC00BE-0E4B-47C9-B50C-B8A3CE26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9" name="Graphic 278" descr="Office worker female with solid fill">
                <a:extLst>
                  <a:ext uri="{FF2B5EF4-FFF2-40B4-BE49-F238E27FC236}">
                    <a16:creationId xmlns:a16="http://schemas.microsoft.com/office/drawing/2014/main" id="{F75860BA-D839-4F12-8581-B797DF972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80" name="Graphic 279" descr="Office worker female with solid fill">
                <a:extLst>
                  <a:ext uri="{FF2B5EF4-FFF2-40B4-BE49-F238E27FC236}">
                    <a16:creationId xmlns:a16="http://schemas.microsoft.com/office/drawing/2014/main" id="{344EDD96-D0CE-4B2D-91A7-14FD389B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30CCBC2-929E-4A9D-ACF7-45331476ED88}"/>
                </a:ext>
              </a:extLst>
            </p:cNvPr>
            <p:cNvGrpSpPr/>
            <p:nvPr/>
          </p:nvGrpSpPr>
          <p:grpSpPr>
            <a:xfrm>
              <a:off x="6965953" y="4282418"/>
              <a:ext cx="701448" cy="604697"/>
              <a:chOff x="3152023" y="4531843"/>
              <a:chExt cx="2259158" cy="1947551"/>
            </a:xfrm>
          </p:grpSpPr>
          <p:sp>
            <p:nvSpPr>
              <p:cNvPr id="273" name="Hexagon 272">
                <a:extLst>
                  <a:ext uri="{FF2B5EF4-FFF2-40B4-BE49-F238E27FC236}">
                    <a16:creationId xmlns:a16="http://schemas.microsoft.com/office/drawing/2014/main" id="{CC9C5E57-F3AF-4555-9975-7AC3AF67924F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4" name="Graphic 273" descr="Office worker male with solid fill">
                <a:extLst>
                  <a:ext uri="{FF2B5EF4-FFF2-40B4-BE49-F238E27FC236}">
                    <a16:creationId xmlns:a16="http://schemas.microsoft.com/office/drawing/2014/main" id="{5A2FF933-0AC9-43F3-8398-433D84616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5" name="Graphic 274" descr="Office worker male with solid fill">
                <a:extLst>
                  <a:ext uri="{FF2B5EF4-FFF2-40B4-BE49-F238E27FC236}">
                    <a16:creationId xmlns:a16="http://schemas.microsoft.com/office/drawing/2014/main" id="{D75ABE31-1A6D-4639-B014-3A6BC1FFC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6" name="Graphic 275" descr="Office worker male with solid fill">
                <a:extLst>
                  <a:ext uri="{FF2B5EF4-FFF2-40B4-BE49-F238E27FC236}">
                    <a16:creationId xmlns:a16="http://schemas.microsoft.com/office/drawing/2014/main" id="{5D732B9B-AAA9-4A06-A647-43C21E4EE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D0CB066-F9C2-4422-971B-5DA96F59B898}"/>
                </a:ext>
              </a:extLst>
            </p:cNvPr>
            <p:cNvGrpSpPr/>
            <p:nvPr/>
          </p:nvGrpSpPr>
          <p:grpSpPr>
            <a:xfrm>
              <a:off x="7584946" y="3949987"/>
              <a:ext cx="701448" cy="616475"/>
              <a:chOff x="8459568" y="4483941"/>
              <a:chExt cx="2259158" cy="1985484"/>
            </a:xfrm>
          </p:grpSpPr>
          <p:sp>
            <p:nvSpPr>
              <p:cNvPr id="269" name="Hexagon 268">
                <a:extLst>
                  <a:ext uri="{FF2B5EF4-FFF2-40B4-BE49-F238E27FC236}">
                    <a16:creationId xmlns:a16="http://schemas.microsoft.com/office/drawing/2014/main" id="{D94018DE-6DC0-48A6-809B-67E012669ED1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0" name="Graphic 269" descr="Briefcase with solid fill">
                <a:extLst>
                  <a:ext uri="{FF2B5EF4-FFF2-40B4-BE49-F238E27FC236}">
                    <a16:creationId xmlns:a16="http://schemas.microsoft.com/office/drawing/2014/main" id="{6C367A8B-CB84-4678-8D6F-582DAD83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71" name="Graphic 270" descr="Coins with solid fill">
                <a:extLst>
                  <a:ext uri="{FF2B5EF4-FFF2-40B4-BE49-F238E27FC236}">
                    <a16:creationId xmlns:a16="http://schemas.microsoft.com/office/drawing/2014/main" id="{AAAB9C67-5B22-4F47-BFD9-8A3D540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72" name="Graphic 271" descr="Briefcase with solid fill">
                <a:extLst>
                  <a:ext uri="{FF2B5EF4-FFF2-40B4-BE49-F238E27FC236}">
                    <a16:creationId xmlns:a16="http://schemas.microsoft.com/office/drawing/2014/main" id="{A4B740E3-6AD9-4605-BFAD-30753101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6AB9582-1B8A-40A6-9798-9D17F4472D49}"/>
                </a:ext>
              </a:extLst>
            </p:cNvPr>
            <p:cNvSpPr txBox="1"/>
            <p:nvPr/>
          </p:nvSpPr>
          <p:spPr>
            <a:xfrm>
              <a:off x="8420455" y="3662137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Group-of-users-to-group-of-items fairness (GG-F)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men being disproportionately recommended high-paying jobs and women low-paying jobs.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6F4F6E1-3731-421A-80AD-09F8AB0E9EF6}"/>
              </a:ext>
            </a:extLst>
          </p:cNvPr>
          <p:cNvGrpSpPr/>
          <p:nvPr/>
        </p:nvGrpSpPr>
        <p:grpSpPr>
          <a:xfrm>
            <a:off x="336434" y="1880900"/>
            <a:ext cx="5625236" cy="1445805"/>
            <a:chOff x="336434" y="1880900"/>
            <a:chExt cx="5625236" cy="1445805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8FD5130-4A40-46D9-9720-55684E2483DD}"/>
                </a:ext>
              </a:extLst>
            </p:cNvPr>
            <p:cNvSpPr/>
            <p:nvPr/>
          </p:nvSpPr>
          <p:spPr>
            <a:xfrm>
              <a:off x="336434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2D4A93E-C007-4FB4-84B3-D93B938B8A99}"/>
                </a:ext>
              </a:extLst>
            </p:cNvPr>
            <p:cNvSpPr txBox="1"/>
            <p:nvPr/>
          </p:nvSpPr>
          <p:spPr>
            <a:xfrm>
              <a:off x="2526559" y="2111359"/>
              <a:ext cx="3435111" cy="9848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Individual-user-to-Individual-item fairness (II-F)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Individual users?</a:t>
              </a:r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98CFE80-F52B-481B-8FF6-6DE01151606D}"/>
                </a:ext>
              </a:extLst>
            </p:cNvPr>
            <p:cNvGrpSpPr/>
            <p:nvPr/>
          </p:nvGrpSpPr>
          <p:grpSpPr>
            <a:xfrm>
              <a:off x="1410243" y="2473025"/>
              <a:ext cx="701448" cy="604697"/>
              <a:chOff x="5905212" y="2100876"/>
              <a:chExt cx="2259158" cy="1947551"/>
            </a:xfrm>
          </p:grpSpPr>
          <p:sp>
            <p:nvSpPr>
              <p:cNvPr id="581" name="Hexagon 580">
                <a:extLst>
                  <a:ext uri="{FF2B5EF4-FFF2-40B4-BE49-F238E27FC236}">
                    <a16:creationId xmlns:a16="http://schemas.microsoft.com/office/drawing/2014/main" id="{16A5A66F-8E77-4CF2-8535-8BE59634CA7E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2" name="Graphic 581" descr="Briefcase with solid fill">
                <a:extLst>
                  <a:ext uri="{FF2B5EF4-FFF2-40B4-BE49-F238E27FC236}">
                    <a16:creationId xmlns:a16="http://schemas.microsoft.com/office/drawing/2014/main" id="{D7899069-4E49-4159-A3E2-EF02EF49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0624503D-5808-4209-A327-1F1343FC7816}"/>
                </a:ext>
              </a:extLst>
            </p:cNvPr>
            <p:cNvGrpSpPr/>
            <p:nvPr/>
          </p:nvGrpSpPr>
          <p:grpSpPr>
            <a:xfrm>
              <a:off x="792812" y="2110058"/>
              <a:ext cx="701448" cy="604697"/>
              <a:chOff x="597667" y="2138809"/>
              <a:chExt cx="2259158" cy="1947551"/>
            </a:xfrm>
          </p:grpSpPr>
          <p:sp>
            <p:nvSpPr>
              <p:cNvPr id="584" name="Hexagon 583">
                <a:extLst>
                  <a:ext uri="{FF2B5EF4-FFF2-40B4-BE49-F238E27FC236}">
                    <a16:creationId xmlns:a16="http://schemas.microsoft.com/office/drawing/2014/main" id="{54F87382-0B7E-41C5-9EF4-AE225A581037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5" name="Graphic 584" descr="Office worker female with solid fill">
                <a:extLst>
                  <a:ext uri="{FF2B5EF4-FFF2-40B4-BE49-F238E27FC236}">
                    <a16:creationId xmlns:a16="http://schemas.microsoft.com/office/drawing/2014/main" id="{0B96658C-068C-4F63-B0BC-01ACC02E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35E2C05-3AF3-4F75-9C95-F8E335CCD0D8}"/>
              </a:ext>
            </a:extLst>
          </p:cNvPr>
          <p:cNvGrpSpPr/>
          <p:nvPr/>
        </p:nvGrpSpPr>
        <p:grpSpPr>
          <a:xfrm>
            <a:off x="6230331" y="1880900"/>
            <a:ext cx="5625236" cy="1445805"/>
            <a:chOff x="6230331" y="1880900"/>
            <a:chExt cx="5625236" cy="144580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2218264-870E-4BD3-93E8-12E1379F03DA}"/>
                </a:ext>
              </a:extLst>
            </p:cNvPr>
            <p:cNvSpPr/>
            <p:nvPr/>
          </p:nvSpPr>
          <p:spPr>
            <a:xfrm>
              <a:off x="6230331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61425A-5F9E-44F7-BF7E-320CC0FFEBFD}"/>
                </a:ext>
              </a:extLst>
            </p:cNvPr>
            <p:cNvGrpSpPr/>
            <p:nvPr/>
          </p:nvGrpSpPr>
          <p:grpSpPr>
            <a:xfrm>
              <a:off x="6359218" y="2406517"/>
              <a:ext cx="701448" cy="616475"/>
              <a:chOff x="5905212" y="4469959"/>
              <a:chExt cx="2259158" cy="198548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3982F06F-620E-44D2-A5AD-1BC7C974E189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Graphic 28" descr="Briefcase with solid fill">
                <a:extLst>
                  <a:ext uri="{FF2B5EF4-FFF2-40B4-BE49-F238E27FC236}">
                    <a16:creationId xmlns:a16="http://schemas.microsoft.com/office/drawing/2014/main" id="{68603EDE-2BB0-4A7B-A3E1-C0836809B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30" name="Graphic 29" descr="Coins with solid fill">
                <a:extLst>
                  <a:ext uri="{FF2B5EF4-FFF2-40B4-BE49-F238E27FC236}">
                    <a16:creationId xmlns:a16="http://schemas.microsoft.com/office/drawing/2014/main" id="{9A653A53-9FA0-4134-92E1-8F1971B9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1" name="Graphic 30" descr="Coins with solid fill">
                <a:extLst>
                  <a:ext uri="{FF2B5EF4-FFF2-40B4-BE49-F238E27FC236}">
                    <a16:creationId xmlns:a16="http://schemas.microsoft.com/office/drawing/2014/main" id="{720E9404-E646-4601-BEAA-4E9CF8DD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2" name="Graphic 31" descr="Briefcase with solid fill">
                <a:extLst>
                  <a:ext uri="{FF2B5EF4-FFF2-40B4-BE49-F238E27FC236}">
                    <a16:creationId xmlns:a16="http://schemas.microsoft.com/office/drawing/2014/main" id="{A52A5E66-4385-4AD6-96BE-3837587C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1334E2-0D37-45B3-BE0A-44B8072D7665}"/>
                </a:ext>
              </a:extLst>
            </p:cNvPr>
            <p:cNvGrpSpPr/>
            <p:nvPr/>
          </p:nvGrpSpPr>
          <p:grpSpPr>
            <a:xfrm>
              <a:off x="7592237" y="2406517"/>
              <a:ext cx="701448" cy="616475"/>
              <a:chOff x="8459568" y="4483941"/>
              <a:chExt cx="2259158" cy="1985484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250A2268-3A4B-4A8D-8099-79BBE5603D87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Briefcase with solid fill">
                <a:extLst>
                  <a:ext uri="{FF2B5EF4-FFF2-40B4-BE49-F238E27FC236}">
                    <a16:creationId xmlns:a16="http://schemas.microsoft.com/office/drawing/2014/main" id="{3EE02B94-DD21-4EFF-980F-B98AD9E8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46" name="Graphic 45" descr="Coins with solid fill">
                <a:extLst>
                  <a:ext uri="{FF2B5EF4-FFF2-40B4-BE49-F238E27FC236}">
                    <a16:creationId xmlns:a16="http://schemas.microsoft.com/office/drawing/2014/main" id="{3CF72ABE-D185-4E56-855E-A7CABEF6D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47" name="Graphic 46" descr="Briefcase with solid fill">
                <a:extLst>
                  <a:ext uri="{FF2B5EF4-FFF2-40B4-BE49-F238E27FC236}">
                    <a16:creationId xmlns:a16="http://schemas.microsoft.com/office/drawing/2014/main" id="{9F5B0ED3-6654-4F75-BE65-BF2213B4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81222E-1E2C-4F06-B50A-007F8A1DECAE}"/>
                </a:ext>
              </a:extLst>
            </p:cNvPr>
            <p:cNvSpPr txBox="1"/>
            <p:nvPr/>
          </p:nvSpPr>
          <p:spPr>
            <a:xfrm>
              <a:off x="8420456" y="2019026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Individual-user-to-group-of-items fairness (IG-F)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individual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user being disproportionately recommended low-paying jobs.</a:t>
              </a:r>
            </a:p>
          </p:txBody>
        </p: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095831E-DD82-4E2B-B4E2-7306BF6F4B67}"/>
                </a:ext>
              </a:extLst>
            </p:cNvPr>
            <p:cNvGrpSpPr/>
            <p:nvPr/>
          </p:nvGrpSpPr>
          <p:grpSpPr>
            <a:xfrm>
              <a:off x="6969903" y="2050888"/>
              <a:ext cx="701448" cy="604697"/>
              <a:chOff x="597667" y="2138809"/>
              <a:chExt cx="2259158" cy="1947551"/>
            </a:xfrm>
          </p:grpSpPr>
          <p:sp>
            <p:nvSpPr>
              <p:cNvPr id="590" name="Hexagon 589">
                <a:extLst>
                  <a:ext uri="{FF2B5EF4-FFF2-40B4-BE49-F238E27FC236}">
                    <a16:creationId xmlns:a16="http://schemas.microsoft.com/office/drawing/2014/main" id="{B7491EF0-6123-4A10-9A9D-C27EB99BC0DB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1" name="Graphic 590" descr="Office worker female with solid fill">
                <a:extLst>
                  <a:ext uri="{FF2B5EF4-FFF2-40B4-BE49-F238E27FC236}">
                    <a16:creationId xmlns:a16="http://schemas.microsoft.com/office/drawing/2014/main" id="{EB4D29F2-BDF2-4E5F-9675-2EF5CFAEE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1B5E92A-57AC-4D64-A642-0E062810E2B9}"/>
              </a:ext>
            </a:extLst>
          </p:cNvPr>
          <p:cNvGrpSpPr/>
          <p:nvPr/>
        </p:nvGrpSpPr>
        <p:grpSpPr>
          <a:xfrm>
            <a:off x="336433" y="3524011"/>
            <a:ext cx="5625236" cy="1445805"/>
            <a:chOff x="336433" y="3524011"/>
            <a:chExt cx="5625236" cy="1445805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23C074ED-E3FE-4E50-9344-FF414A3DEF64}"/>
                </a:ext>
              </a:extLst>
            </p:cNvPr>
            <p:cNvSpPr/>
            <p:nvPr/>
          </p:nvSpPr>
          <p:spPr>
            <a:xfrm>
              <a:off x="336433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1B181C0-CCCD-462D-9B3A-B6CC27E0E7A8}"/>
                </a:ext>
              </a:extLst>
            </p:cNvPr>
            <p:cNvGrpSpPr/>
            <p:nvPr/>
          </p:nvGrpSpPr>
          <p:grpSpPr>
            <a:xfrm>
              <a:off x="838200" y="3595722"/>
              <a:ext cx="701448" cy="612133"/>
              <a:chOff x="597667" y="4483941"/>
              <a:chExt cx="2259158" cy="1971502"/>
            </a:xfrm>
          </p:grpSpPr>
          <p:sp>
            <p:nvSpPr>
              <p:cNvPr id="254" name="Hexagon 253">
                <a:extLst>
                  <a:ext uri="{FF2B5EF4-FFF2-40B4-BE49-F238E27FC236}">
                    <a16:creationId xmlns:a16="http://schemas.microsoft.com/office/drawing/2014/main" id="{785C95AD-B570-4F1D-8139-08DE589024C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5" name="Graphic 254" descr="Office worker female with solid fill">
                <a:extLst>
                  <a:ext uri="{FF2B5EF4-FFF2-40B4-BE49-F238E27FC236}">
                    <a16:creationId xmlns:a16="http://schemas.microsoft.com/office/drawing/2014/main" id="{87747C17-C6A0-4F4E-BBDC-4F1D0AA63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6" name="Graphic 255" descr="Office worker female with solid fill">
                <a:extLst>
                  <a:ext uri="{FF2B5EF4-FFF2-40B4-BE49-F238E27FC236}">
                    <a16:creationId xmlns:a16="http://schemas.microsoft.com/office/drawing/2014/main" id="{62FDA9ED-C648-466E-A5DB-4169C21C8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7" name="Graphic 256" descr="Office worker female with solid fill">
                <a:extLst>
                  <a:ext uri="{FF2B5EF4-FFF2-40B4-BE49-F238E27FC236}">
                    <a16:creationId xmlns:a16="http://schemas.microsoft.com/office/drawing/2014/main" id="{F7E90190-1BE8-42EF-9359-4B6B10B4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B94067-A26E-4DEA-B1F8-ABA015D8F37C}"/>
                </a:ext>
              </a:extLst>
            </p:cNvPr>
            <p:cNvGrpSpPr/>
            <p:nvPr/>
          </p:nvGrpSpPr>
          <p:grpSpPr>
            <a:xfrm>
              <a:off x="836259" y="4282418"/>
              <a:ext cx="701448" cy="604697"/>
              <a:chOff x="3152023" y="4531843"/>
              <a:chExt cx="2259158" cy="1947551"/>
            </a:xfrm>
          </p:grpSpPr>
          <p:sp>
            <p:nvSpPr>
              <p:cNvPr id="250" name="Hexagon 249">
                <a:extLst>
                  <a:ext uri="{FF2B5EF4-FFF2-40B4-BE49-F238E27FC236}">
                    <a16:creationId xmlns:a16="http://schemas.microsoft.com/office/drawing/2014/main" id="{4EEF16C0-5D6A-454D-B938-FEECBB2DB375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1" name="Graphic 250" descr="Office worker male with solid fill">
                <a:extLst>
                  <a:ext uri="{FF2B5EF4-FFF2-40B4-BE49-F238E27FC236}">
                    <a16:creationId xmlns:a16="http://schemas.microsoft.com/office/drawing/2014/main" id="{92B0BA88-0F97-45FD-9949-71B30720F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2" name="Graphic 251" descr="Office worker male with solid fill">
                <a:extLst>
                  <a:ext uri="{FF2B5EF4-FFF2-40B4-BE49-F238E27FC236}">
                    <a16:creationId xmlns:a16="http://schemas.microsoft.com/office/drawing/2014/main" id="{24474938-8814-492D-9CEE-A68DE19B4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3" name="Graphic 252" descr="Office worker male with solid fill">
                <a:extLst>
                  <a:ext uri="{FF2B5EF4-FFF2-40B4-BE49-F238E27FC236}">
                    <a16:creationId xmlns:a16="http://schemas.microsoft.com/office/drawing/2014/main" id="{FCF1C9F8-B4D7-4960-9274-DDC8465E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211DDE-31C1-4286-BF42-4C3FECD94789}"/>
                </a:ext>
              </a:extLst>
            </p:cNvPr>
            <p:cNvSpPr txBox="1"/>
            <p:nvPr/>
          </p:nvSpPr>
          <p:spPr>
            <a:xfrm>
              <a:off x="2526558" y="3569804"/>
              <a:ext cx="3435111" cy="135421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Group-of-users-to-Individual-item fairness (GI-F)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recommended to men and not to women and non-binary people.</a:t>
              </a:r>
            </a:p>
          </p:txBody>
        </p: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D6B59410-30B8-47A3-A992-3680AC2C8149}"/>
                </a:ext>
              </a:extLst>
            </p:cNvPr>
            <p:cNvGrpSpPr/>
            <p:nvPr/>
          </p:nvGrpSpPr>
          <p:grpSpPr>
            <a:xfrm>
              <a:off x="1466782" y="3946888"/>
              <a:ext cx="701448" cy="604697"/>
              <a:chOff x="5905212" y="2100876"/>
              <a:chExt cx="2259158" cy="1947551"/>
            </a:xfrm>
          </p:grpSpPr>
          <p:sp>
            <p:nvSpPr>
              <p:cNvPr id="596" name="Hexagon 595">
                <a:extLst>
                  <a:ext uri="{FF2B5EF4-FFF2-40B4-BE49-F238E27FC236}">
                    <a16:creationId xmlns:a16="http://schemas.microsoft.com/office/drawing/2014/main" id="{42EF5B30-102F-4594-B7D3-C4C56029796F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7" name="Graphic 596" descr="Briefcase with solid fill">
                <a:extLst>
                  <a:ext uri="{FF2B5EF4-FFF2-40B4-BE49-F238E27FC236}">
                    <a16:creationId xmlns:a16="http://schemas.microsoft.com/office/drawing/2014/main" id="{D3D84B8C-B4BE-4A4C-B3B6-D3088A851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E675A2F6-221B-4FF0-AD9D-BA47EC52A3B1}"/>
              </a:ext>
            </a:extLst>
          </p:cNvPr>
          <p:cNvGrpSpPr/>
          <p:nvPr/>
        </p:nvGrpSpPr>
        <p:grpSpPr>
          <a:xfrm>
            <a:off x="336432" y="5167122"/>
            <a:ext cx="5625236" cy="1445805"/>
            <a:chOff x="336432" y="5167122"/>
            <a:chExt cx="5625236" cy="1445805"/>
          </a:xfrm>
        </p:grpSpPr>
        <p:sp>
          <p:nvSpPr>
            <p:cNvPr id="538" name="Rectangle: Rounded Corners 537">
              <a:extLst>
                <a:ext uri="{FF2B5EF4-FFF2-40B4-BE49-F238E27FC236}">
                  <a16:creationId xmlns:a16="http://schemas.microsoft.com/office/drawing/2014/main" id="{F5B731E3-762D-4712-96A3-D68325B6A6A7}"/>
                </a:ext>
              </a:extLst>
            </p:cNvPr>
            <p:cNvSpPr/>
            <p:nvPr/>
          </p:nvSpPr>
          <p:spPr>
            <a:xfrm>
              <a:off x="336432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ACF9013-3883-4A30-BF56-CD4672CCACFC}"/>
                </a:ext>
              </a:extLst>
            </p:cNvPr>
            <p:cNvSpPr txBox="1"/>
            <p:nvPr/>
          </p:nvSpPr>
          <p:spPr>
            <a:xfrm>
              <a:off x="2526557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All-users-to-Individual-item fairness (AI-F)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under-exposed to all users.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E5F0E7DF-02AC-41AE-95C6-81FA6C45C041}"/>
                </a:ext>
              </a:extLst>
            </p:cNvPr>
            <p:cNvGrpSpPr/>
            <p:nvPr/>
          </p:nvGrpSpPr>
          <p:grpSpPr>
            <a:xfrm>
              <a:off x="661371" y="5581996"/>
              <a:ext cx="1020739" cy="874919"/>
              <a:chOff x="2101593" y="634915"/>
              <a:chExt cx="1020739" cy="874919"/>
            </a:xfrm>
          </p:grpSpPr>
          <p:sp>
            <p:nvSpPr>
              <p:cNvPr id="601" name="Hexagon 600">
                <a:extLst>
                  <a:ext uri="{FF2B5EF4-FFF2-40B4-BE49-F238E27FC236}">
                    <a16:creationId xmlns:a16="http://schemas.microsoft.com/office/drawing/2014/main" id="{4D93465C-316D-49E0-AF41-9FA0249C2343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2" name="Graphic 601" descr="Office worker female with solid fill">
                <a:extLst>
                  <a:ext uri="{FF2B5EF4-FFF2-40B4-BE49-F238E27FC236}">
                    <a16:creationId xmlns:a16="http://schemas.microsoft.com/office/drawing/2014/main" id="{29911C8E-C4F5-4131-9A18-08D75631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3" name="Graphic 602" descr="Office worker female with solid fill">
                <a:extLst>
                  <a:ext uri="{FF2B5EF4-FFF2-40B4-BE49-F238E27FC236}">
                    <a16:creationId xmlns:a16="http://schemas.microsoft.com/office/drawing/2014/main" id="{A02B1CE9-5856-4F4B-A475-8EF82B9F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4" name="Graphic 603" descr="Office worker male with solid fill">
                <a:extLst>
                  <a:ext uri="{FF2B5EF4-FFF2-40B4-BE49-F238E27FC236}">
                    <a16:creationId xmlns:a16="http://schemas.microsoft.com/office/drawing/2014/main" id="{B0ECC4AE-9D88-4AAB-9C4F-3188F45B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5" name="Graphic 604" descr="Office worker male with solid fill">
                <a:extLst>
                  <a:ext uri="{FF2B5EF4-FFF2-40B4-BE49-F238E27FC236}">
                    <a16:creationId xmlns:a16="http://schemas.microsoft.com/office/drawing/2014/main" id="{878087A7-F340-4561-A7E7-E0438583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6" name="Graphic 605" descr="Office worker female with solid fill">
                <a:extLst>
                  <a:ext uri="{FF2B5EF4-FFF2-40B4-BE49-F238E27FC236}">
                    <a16:creationId xmlns:a16="http://schemas.microsoft.com/office/drawing/2014/main" id="{52A17130-E587-4487-BE32-B8B1FC723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7" name="Graphic 606" descr="Office worker male with solid fill">
                <a:extLst>
                  <a:ext uri="{FF2B5EF4-FFF2-40B4-BE49-F238E27FC236}">
                    <a16:creationId xmlns:a16="http://schemas.microsoft.com/office/drawing/2014/main" id="{B7896842-0BC5-470F-B4E1-012FB799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D5FDC92-242A-4E70-A35E-72BE5453F813}"/>
                </a:ext>
              </a:extLst>
            </p:cNvPr>
            <p:cNvGrpSpPr/>
            <p:nvPr/>
          </p:nvGrpSpPr>
          <p:grpSpPr>
            <a:xfrm>
              <a:off x="1543157" y="5316639"/>
              <a:ext cx="701448" cy="604697"/>
              <a:chOff x="5905212" y="2100876"/>
              <a:chExt cx="2259158" cy="1947551"/>
            </a:xfrm>
          </p:grpSpPr>
          <p:sp>
            <p:nvSpPr>
              <p:cNvPr id="609" name="Hexagon 608">
                <a:extLst>
                  <a:ext uri="{FF2B5EF4-FFF2-40B4-BE49-F238E27FC236}">
                    <a16:creationId xmlns:a16="http://schemas.microsoft.com/office/drawing/2014/main" id="{6EA29FDE-9E9C-4323-84CA-FFF7C1E25FD3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0" name="Graphic 609" descr="Briefcase with solid fill">
                <a:extLst>
                  <a:ext uri="{FF2B5EF4-FFF2-40B4-BE49-F238E27FC236}">
                    <a16:creationId xmlns:a16="http://schemas.microsoft.com/office/drawing/2014/main" id="{96134EF3-5E8C-4164-B6ED-AD4E7AA7E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E5E3B9E-417F-43AA-BF86-83F31BB7BC42}"/>
              </a:ext>
            </a:extLst>
          </p:cNvPr>
          <p:cNvGrpSpPr/>
          <p:nvPr/>
        </p:nvGrpSpPr>
        <p:grpSpPr>
          <a:xfrm>
            <a:off x="6230329" y="5167122"/>
            <a:ext cx="5625236" cy="1445805"/>
            <a:chOff x="6230329" y="5167122"/>
            <a:chExt cx="5625236" cy="1445805"/>
          </a:xfrm>
        </p:grpSpPr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2DAD2069-1C92-4E22-BE13-BEFCEB9F8EDB}"/>
                </a:ext>
              </a:extLst>
            </p:cNvPr>
            <p:cNvSpPr/>
            <p:nvPr/>
          </p:nvSpPr>
          <p:spPr>
            <a:xfrm>
              <a:off x="6230329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BA29CFD3-A877-4A47-A47E-2151BAC0A6B9}"/>
                </a:ext>
              </a:extLst>
            </p:cNvPr>
            <p:cNvSpPr txBox="1"/>
            <p:nvPr/>
          </p:nvSpPr>
          <p:spPr>
            <a:xfrm>
              <a:off x="8420454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All-users-to-group-of-items fairness (AG-F)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jobs at Black-owned businesses being disproportionately under-exposed to all users.</a:t>
              </a:r>
            </a:p>
          </p:txBody>
        </p: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4F19E049-9D94-43F3-BDDB-A741579C8117}"/>
                </a:ext>
              </a:extLst>
            </p:cNvPr>
            <p:cNvGrpSpPr/>
            <p:nvPr/>
          </p:nvGrpSpPr>
          <p:grpSpPr>
            <a:xfrm>
              <a:off x="6561078" y="5583600"/>
              <a:ext cx="1020739" cy="874919"/>
              <a:chOff x="2101593" y="634915"/>
              <a:chExt cx="1020739" cy="874919"/>
            </a:xfrm>
          </p:grpSpPr>
          <p:sp>
            <p:nvSpPr>
              <p:cNvPr id="612" name="Hexagon 611">
                <a:extLst>
                  <a:ext uri="{FF2B5EF4-FFF2-40B4-BE49-F238E27FC236}">
                    <a16:creationId xmlns:a16="http://schemas.microsoft.com/office/drawing/2014/main" id="{9301B44A-E4B7-4891-863A-A99FE285339C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3" name="Graphic 612" descr="Office worker female with solid fill">
                <a:extLst>
                  <a:ext uri="{FF2B5EF4-FFF2-40B4-BE49-F238E27FC236}">
                    <a16:creationId xmlns:a16="http://schemas.microsoft.com/office/drawing/2014/main" id="{8ABDCDAA-6359-443B-AAF0-18891D86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4" name="Graphic 613" descr="Office worker female with solid fill">
                <a:extLst>
                  <a:ext uri="{FF2B5EF4-FFF2-40B4-BE49-F238E27FC236}">
                    <a16:creationId xmlns:a16="http://schemas.microsoft.com/office/drawing/2014/main" id="{2FBAAFBD-E489-43FF-B920-DE758CA4E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5" name="Graphic 614" descr="Office worker male with solid fill">
                <a:extLst>
                  <a:ext uri="{FF2B5EF4-FFF2-40B4-BE49-F238E27FC236}">
                    <a16:creationId xmlns:a16="http://schemas.microsoft.com/office/drawing/2014/main" id="{146F578D-E32A-4AF5-9C21-24854F62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6" name="Graphic 615" descr="Office worker male with solid fill">
                <a:extLst>
                  <a:ext uri="{FF2B5EF4-FFF2-40B4-BE49-F238E27FC236}">
                    <a16:creationId xmlns:a16="http://schemas.microsoft.com/office/drawing/2014/main" id="{59BE1E6B-01D2-4A62-99D5-9C0CA42F9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7" name="Graphic 616" descr="Office worker female with solid fill">
                <a:extLst>
                  <a:ext uri="{FF2B5EF4-FFF2-40B4-BE49-F238E27FC236}">
                    <a16:creationId xmlns:a16="http://schemas.microsoft.com/office/drawing/2014/main" id="{44ED2E56-B933-4985-B378-9CD0148E0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8" name="Graphic 617" descr="Office worker male with solid fill">
                <a:extLst>
                  <a:ext uri="{FF2B5EF4-FFF2-40B4-BE49-F238E27FC236}">
                    <a16:creationId xmlns:a16="http://schemas.microsoft.com/office/drawing/2014/main" id="{54207004-6085-4676-91FB-A0CCC949F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0F77F65-9428-4608-B3FA-205D19C30FEF}"/>
                </a:ext>
              </a:extLst>
            </p:cNvPr>
            <p:cNvGrpSpPr/>
            <p:nvPr/>
          </p:nvGrpSpPr>
          <p:grpSpPr>
            <a:xfrm>
              <a:off x="7446753" y="5313964"/>
              <a:ext cx="701448" cy="604697"/>
              <a:chOff x="7446753" y="5313964"/>
              <a:chExt cx="701448" cy="604697"/>
            </a:xfrm>
          </p:grpSpPr>
          <p:sp>
            <p:nvSpPr>
              <p:cNvPr id="628" name="Hexagon 627">
                <a:extLst>
                  <a:ext uri="{FF2B5EF4-FFF2-40B4-BE49-F238E27FC236}">
                    <a16:creationId xmlns:a16="http://schemas.microsoft.com/office/drawing/2014/main" id="{7CB29AF3-EC05-47C3-8050-BB1707A17EFF}"/>
                  </a:ext>
                </a:extLst>
              </p:cNvPr>
              <p:cNvSpPr/>
              <p:nvPr/>
            </p:nvSpPr>
            <p:spPr>
              <a:xfrm>
                <a:off x="7446753" y="5313964"/>
                <a:ext cx="701448" cy="604697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9" name="Graphic 628" descr="Briefcase with solid fill">
                <a:extLst>
                  <a:ext uri="{FF2B5EF4-FFF2-40B4-BE49-F238E27FC236}">
                    <a16:creationId xmlns:a16="http://schemas.microsoft.com/office/drawing/2014/main" id="{8701F6B3-7B8C-4453-AE06-84D73AEB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12907" y="5597762"/>
                <a:ext cx="304523" cy="304523"/>
              </a:xfrm>
              <a:prstGeom prst="rect">
                <a:avLst/>
              </a:prstGeom>
            </p:spPr>
          </p:pic>
          <p:pic>
            <p:nvPicPr>
              <p:cNvPr id="631" name="Graphic 630" descr="Briefcase with solid fill">
                <a:extLst>
                  <a:ext uri="{FF2B5EF4-FFF2-40B4-BE49-F238E27FC236}">
                    <a16:creationId xmlns:a16="http://schemas.microsoft.com/office/drawing/2014/main" id="{99095A04-A9CF-45DF-ABA1-682F60B4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37587" y="5385756"/>
                <a:ext cx="304523" cy="3045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9665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363"/>
            <a:ext cx="10515600" cy="53619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Take the example of a job recommendation system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3A9CA571-AE35-46E5-A990-8D0E28CF212A}"/>
              </a:ext>
            </a:extLst>
          </p:cNvPr>
          <p:cNvGrpSpPr/>
          <p:nvPr/>
        </p:nvGrpSpPr>
        <p:grpSpPr>
          <a:xfrm>
            <a:off x="6230330" y="3524011"/>
            <a:ext cx="5625236" cy="1445805"/>
            <a:chOff x="6230330" y="3524011"/>
            <a:chExt cx="5625236" cy="1445805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8DB2D502-BD69-42F6-BA34-A9FB9D93E4C7}"/>
                </a:ext>
              </a:extLst>
            </p:cNvPr>
            <p:cNvSpPr/>
            <p:nvPr/>
          </p:nvSpPr>
          <p:spPr>
            <a:xfrm>
              <a:off x="6230330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E1EC2A-E3A9-4607-A168-7F3B02834C6C}"/>
                </a:ext>
              </a:extLst>
            </p:cNvPr>
            <p:cNvGrpSpPr/>
            <p:nvPr/>
          </p:nvGrpSpPr>
          <p:grpSpPr>
            <a:xfrm>
              <a:off x="6351927" y="3949987"/>
              <a:ext cx="701448" cy="616475"/>
              <a:chOff x="5905212" y="4469959"/>
              <a:chExt cx="2259158" cy="1985484"/>
            </a:xfrm>
          </p:grpSpPr>
          <p:sp>
            <p:nvSpPr>
              <p:cNvPr id="281" name="Hexagon 280">
                <a:extLst>
                  <a:ext uri="{FF2B5EF4-FFF2-40B4-BE49-F238E27FC236}">
                    <a16:creationId xmlns:a16="http://schemas.microsoft.com/office/drawing/2014/main" id="{983DF312-53D1-4754-A9FF-772735272A16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2" name="Graphic 281" descr="Briefcase with solid fill">
                <a:extLst>
                  <a:ext uri="{FF2B5EF4-FFF2-40B4-BE49-F238E27FC236}">
                    <a16:creationId xmlns:a16="http://schemas.microsoft.com/office/drawing/2014/main" id="{818138F9-42F8-48CC-95BF-A9E5AD8DA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83" name="Graphic 282" descr="Coins with solid fill">
                <a:extLst>
                  <a:ext uri="{FF2B5EF4-FFF2-40B4-BE49-F238E27FC236}">
                    <a16:creationId xmlns:a16="http://schemas.microsoft.com/office/drawing/2014/main" id="{8290647D-BEAB-444D-B9E1-ABBC95BE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4" name="Graphic 283" descr="Coins with solid fill">
                <a:extLst>
                  <a:ext uri="{FF2B5EF4-FFF2-40B4-BE49-F238E27FC236}">
                    <a16:creationId xmlns:a16="http://schemas.microsoft.com/office/drawing/2014/main" id="{FB82F654-F2F2-46A6-9680-EB1B5F56A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5" name="Graphic 284" descr="Briefcase with solid fill">
                <a:extLst>
                  <a:ext uri="{FF2B5EF4-FFF2-40B4-BE49-F238E27FC236}">
                    <a16:creationId xmlns:a16="http://schemas.microsoft.com/office/drawing/2014/main" id="{D8C55148-9E5F-4CA5-8CC4-98DDF33A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63B13BA-BDB2-45EE-B51E-08ABDD637A53}"/>
                </a:ext>
              </a:extLst>
            </p:cNvPr>
            <p:cNvGrpSpPr/>
            <p:nvPr/>
          </p:nvGrpSpPr>
          <p:grpSpPr>
            <a:xfrm>
              <a:off x="6967894" y="3595722"/>
              <a:ext cx="701448" cy="612133"/>
              <a:chOff x="597667" y="4483941"/>
              <a:chExt cx="2259158" cy="1971502"/>
            </a:xfrm>
          </p:grpSpPr>
          <p:sp>
            <p:nvSpPr>
              <p:cNvPr id="277" name="Hexagon 276">
                <a:extLst>
                  <a:ext uri="{FF2B5EF4-FFF2-40B4-BE49-F238E27FC236}">
                    <a16:creationId xmlns:a16="http://schemas.microsoft.com/office/drawing/2014/main" id="{E9935E4D-FF35-4002-8CAD-EC95DE7EFE9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8" name="Graphic 277" descr="Office worker female with solid fill">
                <a:extLst>
                  <a:ext uri="{FF2B5EF4-FFF2-40B4-BE49-F238E27FC236}">
                    <a16:creationId xmlns:a16="http://schemas.microsoft.com/office/drawing/2014/main" id="{B1EC00BE-0E4B-47C9-B50C-B8A3CE26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9" name="Graphic 278" descr="Office worker female with solid fill">
                <a:extLst>
                  <a:ext uri="{FF2B5EF4-FFF2-40B4-BE49-F238E27FC236}">
                    <a16:creationId xmlns:a16="http://schemas.microsoft.com/office/drawing/2014/main" id="{F75860BA-D839-4F12-8581-B797DF972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80" name="Graphic 279" descr="Office worker female with solid fill">
                <a:extLst>
                  <a:ext uri="{FF2B5EF4-FFF2-40B4-BE49-F238E27FC236}">
                    <a16:creationId xmlns:a16="http://schemas.microsoft.com/office/drawing/2014/main" id="{344EDD96-D0CE-4B2D-91A7-14FD389B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30CCBC2-929E-4A9D-ACF7-45331476ED88}"/>
                </a:ext>
              </a:extLst>
            </p:cNvPr>
            <p:cNvGrpSpPr/>
            <p:nvPr/>
          </p:nvGrpSpPr>
          <p:grpSpPr>
            <a:xfrm>
              <a:off x="6965953" y="4282418"/>
              <a:ext cx="701448" cy="604697"/>
              <a:chOff x="3152023" y="4531843"/>
              <a:chExt cx="2259158" cy="1947551"/>
            </a:xfrm>
          </p:grpSpPr>
          <p:sp>
            <p:nvSpPr>
              <p:cNvPr id="273" name="Hexagon 272">
                <a:extLst>
                  <a:ext uri="{FF2B5EF4-FFF2-40B4-BE49-F238E27FC236}">
                    <a16:creationId xmlns:a16="http://schemas.microsoft.com/office/drawing/2014/main" id="{CC9C5E57-F3AF-4555-9975-7AC3AF67924F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4" name="Graphic 273" descr="Office worker male with solid fill">
                <a:extLst>
                  <a:ext uri="{FF2B5EF4-FFF2-40B4-BE49-F238E27FC236}">
                    <a16:creationId xmlns:a16="http://schemas.microsoft.com/office/drawing/2014/main" id="{5A2FF933-0AC9-43F3-8398-433D84616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5" name="Graphic 274" descr="Office worker male with solid fill">
                <a:extLst>
                  <a:ext uri="{FF2B5EF4-FFF2-40B4-BE49-F238E27FC236}">
                    <a16:creationId xmlns:a16="http://schemas.microsoft.com/office/drawing/2014/main" id="{D75ABE31-1A6D-4639-B014-3A6BC1FFC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6" name="Graphic 275" descr="Office worker male with solid fill">
                <a:extLst>
                  <a:ext uri="{FF2B5EF4-FFF2-40B4-BE49-F238E27FC236}">
                    <a16:creationId xmlns:a16="http://schemas.microsoft.com/office/drawing/2014/main" id="{5D732B9B-AAA9-4A06-A647-43C21E4EE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D0CB066-F9C2-4422-971B-5DA96F59B898}"/>
                </a:ext>
              </a:extLst>
            </p:cNvPr>
            <p:cNvGrpSpPr/>
            <p:nvPr/>
          </p:nvGrpSpPr>
          <p:grpSpPr>
            <a:xfrm>
              <a:off x="7584946" y="3949987"/>
              <a:ext cx="701448" cy="616475"/>
              <a:chOff x="8459568" y="4483941"/>
              <a:chExt cx="2259158" cy="1985484"/>
            </a:xfrm>
          </p:grpSpPr>
          <p:sp>
            <p:nvSpPr>
              <p:cNvPr id="269" name="Hexagon 268">
                <a:extLst>
                  <a:ext uri="{FF2B5EF4-FFF2-40B4-BE49-F238E27FC236}">
                    <a16:creationId xmlns:a16="http://schemas.microsoft.com/office/drawing/2014/main" id="{D94018DE-6DC0-48A6-809B-67E012669ED1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0" name="Graphic 269" descr="Briefcase with solid fill">
                <a:extLst>
                  <a:ext uri="{FF2B5EF4-FFF2-40B4-BE49-F238E27FC236}">
                    <a16:creationId xmlns:a16="http://schemas.microsoft.com/office/drawing/2014/main" id="{6C367A8B-CB84-4678-8D6F-582DAD83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71" name="Graphic 270" descr="Coins with solid fill">
                <a:extLst>
                  <a:ext uri="{FF2B5EF4-FFF2-40B4-BE49-F238E27FC236}">
                    <a16:creationId xmlns:a16="http://schemas.microsoft.com/office/drawing/2014/main" id="{AAAB9C67-5B22-4F47-BFD9-8A3D540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72" name="Graphic 271" descr="Briefcase with solid fill">
                <a:extLst>
                  <a:ext uri="{FF2B5EF4-FFF2-40B4-BE49-F238E27FC236}">
                    <a16:creationId xmlns:a16="http://schemas.microsoft.com/office/drawing/2014/main" id="{A4B740E3-6AD9-4605-BFAD-30753101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6AB9582-1B8A-40A6-9798-9D17F4472D49}"/>
                </a:ext>
              </a:extLst>
            </p:cNvPr>
            <p:cNvSpPr txBox="1"/>
            <p:nvPr/>
          </p:nvSpPr>
          <p:spPr>
            <a:xfrm>
              <a:off x="8420455" y="3662137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Group-of-users-to-group-of-items fairness (GG-F)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men being disproportionately recommended high-paying jobs and women low-paying jobs.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6F4F6E1-3731-421A-80AD-09F8AB0E9EF6}"/>
              </a:ext>
            </a:extLst>
          </p:cNvPr>
          <p:cNvGrpSpPr/>
          <p:nvPr/>
        </p:nvGrpSpPr>
        <p:grpSpPr>
          <a:xfrm>
            <a:off x="336434" y="1880900"/>
            <a:ext cx="5625236" cy="1445805"/>
            <a:chOff x="336434" y="1880900"/>
            <a:chExt cx="5625236" cy="1445805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8FD5130-4A40-46D9-9720-55684E2483DD}"/>
                </a:ext>
              </a:extLst>
            </p:cNvPr>
            <p:cNvSpPr/>
            <p:nvPr/>
          </p:nvSpPr>
          <p:spPr>
            <a:xfrm>
              <a:off x="336434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2D4A93E-C007-4FB4-84B3-D93B938B8A99}"/>
                </a:ext>
              </a:extLst>
            </p:cNvPr>
            <p:cNvSpPr txBox="1"/>
            <p:nvPr/>
          </p:nvSpPr>
          <p:spPr>
            <a:xfrm>
              <a:off x="2526559" y="2111359"/>
              <a:ext cx="3435111" cy="9848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Individual-user-to-Individual-item fairness (II-F)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Individual users?</a:t>
              </a:r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98CFE80-F52B-481B-8FF6-6DE01151606D}"/>
                </a:ext>
              </a:extLst>
            </p:cNvPr>
            <p:cNvGrpSpPr/>
            <p:nvPr/>
          </p:nvGrpSpPr>
          <p:grpSpPr>
            <a:xfrm>
              <a:off x="1410243" y="2473025"/>
              <a:ext cx="701448" cy="604697"/>
              <a:chOff x="5905212" y="2100876"/>
              <a:chExt cx="2259158" cy="1947551"/>
            </a:xfrm>
          </p:grpSpPr>
          <p:sp>
            <p:nvSpPr>
              <p:cNvPr id="581" name="Hexagon 580">
                <a:extLst>
                  <a:ext uri="{FF2B5EF4-FFF2-40B4-BE49-F238E27FC236}">
                    <a16:creationId xmlns:a16="http://schemas.microsoft.com/office/drawing/2014/main" id="{16A5A66F-8E77-4CF2-8535-8BE59634CA7E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2" name="Graphic 581" descr="Briefcase with solid fill">
                <a:extLst>
                  <a:ext uri="{FF2B5EF4-FFF2-40B4-BE49-F238E27FC236}">
                    <a16:creationId xmlns:a16="http://schemas.microsoft.com/office/drawing/2014/main" id="{D7899069-4E49-4159-A3E2-EF02EF49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0624503D-5808-4209-A327-1F1343FC7816}"/>
                </a:ext>
              </a:extLst>
            </p:cNvPr>
            <p:cNvGrpSpPr/>
            <p:nvPr/>
          </p:nvGrpSpPr>
          <p:grpSpPr>
            <a:xfrm>
              <a:off x="792812" y="2110058"/>
              <a:ext cx="701448" cy="604697"/>
              <a:chOff x="597667" y="2138809"/>
              <a:chExt cx="2259158" cy="1947551"/>
            </a:xfrm>
          </p:grpSpPr>
          <p:sp>
            <p:nvSpPr>
              <p:cNvPr id="584" name="Hexagon 583">
                <a:extLst>
                  <a:ext uri="{FF2B5EF4-FFF2-40B4-BE49-F238E27FC236}">
                    <a16:creationId xmlns:a16="http://schemas.microsoft.com/office/drawing/2014/main" id="{54F87382-0B7E-41C5-9EF4-AE225A581037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5" name="Graphic 584" descr="Office worker female with solid fill">
                <a:extLst>
                  <a:ext uri="{FF2B5EF4-FFF2-40B4-BE49-F238E27FC236}">
                    <a16:creationId xmlns:a16="http://schemas.microsoft.com/office/drawing/2014/main" id="{0B96658C-068C-4F63-B0BC-01ACC02E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35E2C05-3AF3-4F75-9C95-F8E335CCD0D8}"/>
              </a:ext>
            </a:extLst>
          </p:cNvPr>
          <p:cNvGrpSpPr/>
          <p:nvPr/>
        </p:nvGrpSpPr>
        <p:grpSpPr>
          <a:xfrm>
            <a:off x="6230331" y="1880900"/>
            <a:ext cx="5625236" cy="1445805"/>
            <a:chOff x="6230331" y="1880900"/>
            <a:chExt cx="5625236" cy="144580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2218264-870E-4BD3-93E8-12E1379F03DA}"/>
                </a:ext>
              </a:extLst>
            </p:cNvPr>
            <p:cNvSpPr/>
            <p:nvPr/>
          </p:nvSpPr>
          <p:spPr>
            <a:xfrm>
              <a:off x="6230331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61425A-5F9E-44F7-BF7E-320CC0FFEBFD}"/>
                </a:ext>
              </a:extLst>
            </p:cNvPr>
            <p:cNvGrpSpPr/>
            <p:nvPr/>
          </p:nvGrpSpPr>
          <p:grpSpPr>
            <a:xfrm>
              <a:off x="6359218" y="2406517"/>
              <a:ext cx="701448" cy="616475"/>
              <a:chOff x="5905212" y="4469959"/>
              <a:chExt cx="2259158" cy="198548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3982F06F-620E-44D2-A5AD-1BC7C974E189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Graphic 28" descr="Briefcase with solid fill">
                <a:extLst>
                  <a:ext uri="{FF2B5EF4-FFF2-40B4-BE49-F238E27FC236}">
                    <a16:creationId xmlns:a16="http://schemas.microsoft.com/office/drawing/2014/main" id="{68603EDE-2BB0-4A7B-A3E1-C0836809B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30" name="Graphic 29" descr="Coins with solid fill">
                <a:extLst>
                  <a:ext uri="{FF2B5EF4-FFF2-40B4-BE49-F238E27FC236}">
                    <a16:creationId xmlns:a16="http://schemas.microsoft.com/office/drawing/2014/main" id="{9A653A53-9FA0-4134-92E1-8F1971B9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1" name="Graphic 30" descr="Coins with solid fill">
                <a:extLst>
                  <a:ext uri="{FF2B5EF4-FFF2-40B4-BE49-F238E27FC236}">
                    <a16:creationId xmlns:a16="http://schemas.microsoft.com/office/drawing/2014/main" id="{720E9404-E646-4601-BEAA-4E9CF8DD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2" name="Graphic 31" descr="Briefcase with solid fill">
                <a:extLst>
                  <a:ext uri="{FF2B5EF4-FFF2-40B4-BE49-F238E27FC236}">
                    <a16:creationId xmlns:a16="http://schemas.microsoft.com/office/drawing/2014/main" id="{A52A5E66-4385-4AD6-96BE-3837587C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1334E2-0D37-45B3-BE0A-44B8072D7665}"/>
                </a:ext>
              </a:extLst>
            </p:cNvPr>
            <p:cNvGrpSpPr/>
            <p:nvPr/>
          </p:nvGrpSpPr>
          <p:grpSpPr>
            <a:xfrm>
              <a:off x="7592237" y="2406517"/>
              <a:ext cx="701448" cy="616475"/>
              <a:chOff x="8459568" y="4483941"/>
              <a:chExt cx="2259158" cy="1985484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250A2268-3A4B-4A8D-8099-79BBE5603D87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Briefcase with solid fill">
                <a:extLst>
                  <a:ext uri="{FF2B5EF4-FFF2-40B4-BE49-F238E27FC236}">
                    <a16:creationId xmlns:a16="http://schemas.microsoft.com/office/drawing/2014/main" id="{3EE02B94-DD21-4EFF-980F-B98AD9E8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46" name="Graphic 45" descr="Coins with solid fill">
                <a:extLst>
                  <a:ext uri="{FF2B5EF4-FFF2-40B4-BE49-F238E27FC236}">
                    <a16:creationId xmlns:a16="http://schemas.microsoft.com/office/drawing/2014/main" id="{3CF72ABE-D185-4E56-855E-A7CABEF6D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47" name="Graphic 46" descr="Briefcase with solid fill">
                <a:extLst>
                  <a:ext uri="{FF2B5EF4-FFF2-40B4-BE49-F238E27FC236}">
                    <a16:creationId xmlns:a16="http://schemas.microsoft.com/office/drawing/2014/main" id="{9F5B0ED3-6654-4F75-BE65-BF2213B4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81222E-1E2C-4F06-B50A-007F8A1DECAE}"/>
                </a:ext>
              </a:extLst>
            </p:cNvPr>
            <p:cNvSpPr txBox="1"/>
            <p:nvPr/>
          </p:nvSpPr>
          <p:spPr>
            <a:xfrm>
              <a:off x="8420456" y="2019026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Individual-user-to-group-of-items fairness (IG-F)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individual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user being disproportionately recommended low-paying jobs.</a:t>
              </a:r>
            </a:p>
          </p:txBody>
        </p: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095831E-DD82-4E2B-B4E2-7306BF6F4B67}"/>
                </a:ext>
              </a:extLst>
            </p:cNvPr>
            <p:cNvGrpSpPr/>
            <p:nvPr/>
          </p:nvGrpSpPr>
          <p:grpSpPr>
            <a:xfrm>
              <a:off x="6969903" y="2050888"/>
              <a:ext cx="701448" cy="604697"/>
              <a:chOff x="597667" y="2138809"/>
              <a:chExt cx="2259158" cy="1947551"/>
            </a:xfrm>
          </p:grpSpPr>
          <p:sp>
            <p:nvSpPr>
              <p:cNvPr id="590" name="Hexagon 589">
                <a:extLst>
                  <a:ext uri="{FF2B5EF4-FFF2-40B4-BE49-F238E27FC236}">
                    <a16:creationId xmlns:a16="http://schemas.microsoft.com/office/drawing/2014/main" id="{B7491EF0-6123-4A10-9A9D-C27EB99BC0DB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1" name="Graphic 590" descr="Office worker female with solid fill">
                <a:extLst>
                  <a:ext uri="{FF2B5EF4-FFF2-40B4-BE49-F238E27FC236}">
                    <a16:creationId xmlns:a16="http://schemas.microsoft.com/office/drawing/2014/main" id="{EB4D29F2-BDF2-4E5F-9675-2EF5CFAEE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1B5E92A-57AC-4D64-A642-0E062810E2B9}"/>
              </a:ext>
            </a:extLst>
          </p:cNvPr>
          <p:cNvGrpSpPr/>
          <p:nvPr/>
        </p:nvGrpSpPr>
        <p:grpSpPr>
          <a:xfrm>
            <a:off x="336433" y="3524011"/>
            <a:ext cx="5625236" cy="1445805"/>
            <a:chOff x="336433" y="3524011"/>
            <a:chExt cx="5625236" cy="1445805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23C074ED-E3FE-4E50-9344-FF414A3DEF64}"/>
                </a:ext>
              </a:extLst>
            </p:cNvPr>
            <p:cNvSpPr/>
            <p:nvPr/>
          </p:nvSpPr>
          <p:spPr>
            <a:xfrm>
              <a:off x="336433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1B181C0-CCCD-462D-9B3A-B6CC27E0E7A8}"/>
                </a:ext>
              </a:extLst>
            </p:cNvPr>
            <p:cNvGrpSpPr/>
            <p:nvPr/>
          </p:nvGrpSpPr>
          <p:grpSpPr>
            <a:xfrm>
              <a:off x="838200" y="3595722"/>
              <a:ext cx="701448" cy="612133"/>
              <a:chOff x="597667" y="4483941"/>
              <a:chExt cx="2259158" cy="1971502"/>
            </a:xfrm>
          </p:grpSpPr>
          <p:sp>
            <p:nvSpPr>
              <p:cNvPr id="254" name="Hexagon 253">
                <a:extLst>
                  <a:ext uri="{FF2B5EF4-FFF2-40B4-BE49-F238E27FC236}">
                    <a16:creationId xmlns:a16="http://schemas.microsoft.com/office/drawing/2014/main" id="{785C95AD-B570-4F1D-8139-08DE589024C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5" name="Graphic 254" descr="Office worker female with solid fill">
                <a:extLst>
                  <a:ext uri="{FF2B5EF4-FFF2-40B4-BE49-F238E27FC236}">
                    <a16:creationId xmlns:a16="http://schemas.microsoft.com/office/drawing/2014/main" id="{87747C17-C6A0-4F4E-BBDC-4F1D0AA63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6" name="Graphic 255" descr="Office worker female with solid fill">
                <a:extLst>
                  <a:ext uri="{FF2B5EF4-FFF2-40B4-BE49-F238E27FC236}">
                    <a16:creationId xmlns:a16="http://schemas.microsoft.com/office/drawing/2014/main" id="{62FDA9ED-C648-466E-A5DB-4169C21C8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7" name="Graphic 256" descr="Office worker female with solid fill">
                <a:extLst>
                  <a:ext uri="{FF2B5EF4-FFF2-40B4-BE49-F238E27FC236}">
                    <a16:creationId xmlns:a16="http://schemas.microsoft.com/office/drawing/2014/main" id="{F7E90190-1BE8-42EF-9359-4B6B10B4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B94067-A26E-4DEA-B1F8-ABA015D8F37C}"/>
                </a:ext>
              </a:extLst>
            </p:cNvPr>
            <p:cNvGrpSpPr/>
            <p:nvPr/>
          </p:nvGrpSpPr>
          <p:grpSpPr>
            <a:xfrm>
              <a:off x="836259" y="4282418"/>
              <a:ext cx="701448" cy="604697"/>
              <a:chOff x="3152023" y="4531843"/>
              <a:chExt cx="2259158" cy="1947551"/>
            </a:xfrm>
          </p:grpSpPr>
          <p:sp>
            <p:nvSpPr>
              <p:cNvPr id="250" name="Hexagon 249">
                <a:extLst>
                  <a:ext uri="{FF2B5EF4-FFF2-40B4-BE49-F238E27FC236}">
                    <a16:creationId xmlns:a16="http://schemas.microsoft.com/office/drawing/2014/main" id="{4EEF16C0-5D6A-454D-B938-FEECBB2DB375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1" name="Graphic 250" descr="Office worker male with solid fill">
                <a:extLst>
                  <a:ext uri="{FF2B5EF4-FFF2-40B4-BE49-F238E27FC236}">
                    <a16:creationId xmlns:a16="http://schemas.microsoft.com/office/drawing/2014/main" id="{92B0BA88-0F97-45FD-9949-71B30720F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2" name="Graphic 251" descr="Office worker male with solid fill">
                <a:extLst>
                  <a:ext uri="{FF2B5EF4-FFF2-40B4-BE49-F238E27FC236}">
                    <a16:creationId xmlns:a16="http://schemas.microsoft.com/office/drawing/2014/main" id="{24474938-8814-492D-9CEE-A68DE19B4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3" name="Graphic 252" descr="Office worker male with solid fill">
                <a:extLst>
                  <a:ext uri="{FF2B5EF4-FFF2-40B4-BE49-F238E27FC236}">
                    <a16:creationId xmlns:a16="http://schemas.microsoft.com/office/drawing/2014/main" id="{FCF1C9F8-B4D7-4960-9274-DDC8465E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211DDE-31C1-4286-BF42-4C3FECD94789}"/>
                </a:ext>
              </a:extLst>
            </p:cNvPr>
            <p:cNvSpPr txBox="1"/>
            <p:nvPr/>
          </p:nvSpPr>
          <p:spPr>
            <a:xfrm>
              <a:off x="2526558" y="3569804"/>
              <a:ext cx="3435111" cy="135421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Group-of-users-to-Individual-item fairness (GI-F)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recommended to men and not to women and non-binary people.</a:t>
              </a:r>
            </a:p>
          </p:txBody>
        </p: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D6B59410-30B8-47A3-A992-3680AC2C8149}"/>
                </a:ext>
              </a:extLst>
            </p:cNvPr>
            <p:cNvGrpSpPr/>
            <p:nvPr/>
          </p:nvGrpSpPr>
          <p:grpSpPr>
            <a:xfrm>
              <a:off x="1466782" y="3946888"/>
              <a:ext cx="701448" cy="604697"/>
              <a:chOff x="5905212" y="2100876"/>
              <a:chExt cx="2259158" cy="1947551"/>
            </a:xfrm>
          </p:grpSpPr>
          <p:sp>
            <p:nvSpPr>
              <p:cNvPr id="596" name="Hexagon 595">
                <a:extLst>
                  <a:ext uri="{FF2B5EF4-FFF2-40B4-BE49-F238E27FC236}">
                    <a16:creationId xmlns:a16="http://schemas.microsoft.com/office/drawing/2014/main" id="{42EF5B30-102F-4594-B7D3-C4C56029796F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7" name="Graphic 596" descr="Briefcase with solid fill">
                <a:extLst>
                  <a:ext uri="{FF2B5EF4-FFF2-40B4-BE49-F238E27FC236}">
                    <a16:creationId xmlns:a16="http://schemas.microsoft.com/office/drawing/2014/main" id="{D3D84B8C-B4BE-4A4C-B3B6-D3088A851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E675A2F6-221B-4FF0-AD9D-BA47EC52A3B1}"/>
              </a:ext>
            </a:extLst>
          </p:cNvPr>
          <p:cNvGrpSpPr/>
          <p:nvPr/>
        </p:nvGrpSpPr>
        <p:grpSpPr>
          <a:xfrm>
            <a:off x="336432" y="5167122"/>
            <a:ext cx="5625236" cy="1445805"/>
            <a:chOff x="336432" y="5167122"/>
            <a:chExt cx="5625236" cy="1445805"/>
          </a:xfrm>
        </p:grpSpPr>
        <p:sp>
          <p:nvSpPr>
            <p:cNvPr id="538" name="Rectangle: Rounded Corners 537">
              <a:extLst>
                <a:ext uri="{FF2B5EF4-FFF2-40B4-BE49-F238E27FC236}">
                  <a16:creationId xmlns:a16="http://schemas.microsoft.com/office/drawing/2014/main" id="{F5B731E3-762D-4712-96A3-D68325B6A6A7}"/>
                </a:ext>
              </a:extLst>
            </p:cNvPr>
            <p:cNvSpPr/>
            <p:nvPr/>
          </p:nvSpPr>
          <p:spPr>
            <a:xfrm>
              <a:off x="336432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ACF9013-3883-4A30-BF56-CD4672CCACFC}"/>
                </a:ext>
              </a:extLst>
            </p:cNvPr>
            <p:cNvSpPr txBox="1"/>
            <p:nvPr/>
          </p:nvSpPr>
          <p:spPr>
            <a:xfrm>
              <a:off x="2526557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All-users-to-Individual-item fairness (AI-F)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under-exposed to all users.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E5F0E7DF-02AC-41AE-95C6-81FA6C45C041}"/>
                </a:ext>
              </a:extLst>
            </p:cNvPr>
            <p:cNvGrpSpPr/>
            <p:nvPr/>
          </p:nvGrpSpPr>
          <p:grpSpPr>
            <a:xfrm>
              <a:off x="661371" y="5581996"/>
              <a:ext cx="1020739" cy="874919"/>
              <a:chOff x="2101593" y="634915"/>
              <a:chExt cx="1020739" cy="874919"/>
            </a:xfrm>
          </p:grpSpPr>
          <p:sp>
            <p:nvSpPr>
              <p:cNvPr id="601" name="Hexagon 600">
                <a:extLst>
                  <a:ext uri="{FF2B5EF4-FFF2-40B4-BE49-F238E27FC236}">
                    <a16:creationId xmlns:a16="http://schemas.microsoft.com/office/drawing/2014/main" id="{4D93465C-316D-49E0-AF41-9FA0249C2343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2" name="Graphic 601" descr="Office worker female with solid fill">
                <a:extLst>
                  <a:ext uri="{FF2B5EF4-FFF2-40B4-BE49-F238E27FC236}">
                    <a16:creationId xmlns:a16="http://schemas.microsoft.com/office/drawing/2014/main" id="{29911C8E-C4F5-4131-9A18-08D75631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3" name="Graphic 602" descr="Office worker female with solid fill">
                <a:extLst>
                  <a:ext uri="{FF2B5EF4-FFF2-40B4-BE49-F238E27FC236}">
                    <a16:creationId xmlns:a16="http://schemas.microsoft.com/office/drawing/2014/main" id="{A02B1CE9-5856-4F4B-A475-8EF82B9F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4" name="Graphic 603" descr="Office worker male with solid fill">
                <a:extLst>
                  <a:ext uri="{FF2B5EF4-FFF2-40B4-BE49-F238E27FC236}">
                    <a16:creationId xmlns:a16="http://schemas.microsoft.com/office/drawing/2014/main" id="{B0ECC4AE-9D88-4AAB-9C4F-3188F45B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5" name="Graphic 604" descr="Office worker male with solid fill">
                <a:extLst>
                  <a:ext uri="{FF2B5EF4-FFF2-40B4-BE49-F238E27FC236}">
                    <a16:creationId xmlns:a16="http://schemas.microsoft.com/office/drawing/2014/main" id="{878087A7-F340-4561-A7E7-E0438583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6" name="Graphic 605" descr="Office worker female with solid fill">
                <a:extLst>
                  <a:ext uri="{FF2B5EF4-FFF2-40B4-BE49-F238E27FC236}">
                    <a16:creationId xmlns:a16="http://schemas.microsoft.com/office/drawing/2014/main" id="{52A17130-E587-4487-BE32-B8B1FC723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7" name="Graphic 606" descr="Office worker male with solid fill">
                <a:extLst>
                  <a:ext uri="{FF2B5EF4-FFF2-40B4-BE49-F238E27FC236}">
                    <a16:creationId xmlns:a16="http://schemas.microsoft.com/office/drawing/2014/main" id="{B7896842-0BC5-470F-B4E1-012FB799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D5FDC92-242A-4E70-A35E-72BE5453F813}"/>
                </a:ext>
              </a:extLst>
            </p:cNvPr>
            <p:cNvGrpSpPr/>
            <p:nvPr/>
          </p:nvGrpSpPr>
          <p:grpSpPr>
            <a:xfrm>
              <a:off x="1543157" y="5316639"/>
              <a:ext cx="701448" cy="604697"/>
              <a:chOff x="5905212" y="2100876"/>
              <a:chExt cx="2259158" cy="1947551"/>
            </a:xfrm>
          </p:grpSpPr>
          <p:sp>
            <p:nvSpPr>
              <p:cNvPr id="609" name="Hexagon 608">
                <a:extLst>
                  <a:ext uri="{FF2B5EF4-FFF2-40B4-BE49-F238E27FC236}">
                    <a16:creationId xmlns:a16="http://schemas.microsoft.com/office/drawing/2014/main" id="{6EA29FDE-9E9C-4323-84CA-FFF7C1E25FD3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0" name="Graphic 609" descr="Briefcase with solid fill">
                <a:extLst>
                  <a:ext uri="{FF2B5EF4-FFF2-40B4-BE49-F238E27FC236}">
                    <a16:creationId xmlns:a16="http://schemas.microsoft.com/office/drawing/2014/main" id="{96134EF3-5E8C-4164-B6ED-AD4E7AA7E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E5E3B9E-417F-43AA-BF86-83F31BB7BC42}"/>
              </a:ext>
            </a:extLst>
          </p:cNvPr>
          <p:cNvGrpSpPr/>
          <p:nvPr/>
        </p:nvGrpSpPr>
        <p:grpSpPr>
          <a:xfrm>
            <a:off x="6230329" y="5167122"/>
            <a:ext cx="5625236" cy="1445805"/>
            <a:chOff x="6230329" y="5167122"/>
            <a:chExt cx="5625236" cy="1445805"/>
          </a:xfrm>
        </p:grpSpPr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2DAD2069-1C92-4E22-BE13-BEFCEB9F8EDB}"/>
                </a:ext>
              </a:extLst>
            </p:cNvPr>
            <p:cNvSpPr/>
            <p:nvPr/>
          </p:nvSpPr>
          <p:spPr>
            <a:xfrm>
              <a:off x="6230329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BA29CFD3-A877-4A47-A47E-2151BAC0A6B9}"/>
                </a:ext>
              </a:extLst>
            </p:cNvPr>
            <p:cNvSpPr txBox="1"/>
            <p:nvPr/>
          </p:nvSpPr>
          <p:spPr>
            <a:xfrm>
              <a:off x="8420454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All-users-to-group-of-items fairness (AG-F)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jobs at Black-owned businesses being disproportionately under-exposed to all users.</a:t>
              </a:r>
            </a:p>
          </p:txBody>
        </p: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4F19E049-9D94-43F3-BDDB-A741579C8117}"/>
                </a:ext>
              </a:extLst>
            </p:cNvPr>
            <p:cNvGrpSpPr/>
            <p:nvPr/>
          </p:nvGrpSpPr>
          <p:grpSpPr>
            <a:xfrm>
              <a:off x="6561078" y="5583600"/>
              <a:ext cx="1020739" cy="874919"/>
              <a:chOff x="2101593" y="634915"/>
              <a:chExt cx="1020739" cy="874919"/>
            </a:xfrm>
          </p:grpSpPr>
          <p:sp>
            <p:nvSpPr>
              <p:cNvPr id="612" name="Hexagon 611">
                <a:extLst>
                  <a:ext uri="{FF2B5EF4-FFF2-40B4-BE49-F238E27FC236}">
                    <a16:creationId xmlns:a16="http://schemas.microsoft.com/office/drawing/2014/main" id="{9301B44A-E4B7-4891-863A-A99FE285339C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3" name="Graphic 612" descr="Office worker female with solid fill">
                <a:extLst>
                  <a:ext uri="{FF2B5EF4-FFF2-40B4-BE49-F238E27FC236}">
                    <a16:creationId xmlns:a16="http://schemas.microsoft.com/office/drawing/2014/main" id="{8ABDCDAA-6359-443B-AAF0-18891D86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4" name="Graphic 613" descr="Office worker female with solid fill">
                <a:extLst>
                  <a:ext uri="{FF2B5EF4-FFF2-40B4-BE49-F238E27FC236}">
                    <a16:creationId xmlns:a16="http://schemas.microsoft.com/office/drawing/2014/main" id="{2FBAAFBD-E489-43FF-B920-DE758CA4E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5" name="Graphic 614" descr="Office worker male with solid fill">
                <a:extLst>
                  <a:ext uri="{FF2B5EF4-FFF2-40B4-BE49-F238E27FC236}">
                    <a16:creationId xmlns:a16="http://schemas.microsoft.com/office/drawing/2014/main" id="{146F578D-E32A-4AF5-9C21-24854F62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6" name="Graphic 615" descr="Office worker male with solid fill">
                <a:extLst>
                  <a:ext uri="{FF2B5EF4-FFF2-40B4-BE49-F238E27FC236}">
                    <a16:creationId xmlns:a16="http://schemas.microsoft.com/office/drawing/2014/main" id="{59BE1E6B-01D2-4A62-99D5-9C0CA42F9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7" name="Graphic 616" descr="Office worker female with solid fill">
                <a:extLst>
                  <a:ext uri="{FF2B5EF4-FFF2-40B4-BE49-F238E27FC236}">
                    <a16:creationId xmlns:a16="http://schemas.microsoft.com/office/drawing/2014/main" id="{44ED2E56-B933-4985-B378-9CD0148E0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8" name="Graphic 617" descr="Office worker male with solid fill">
                <a:extLst>
                  <a:ext uri="{FF2B5EF4-FFF2-40B4-BE49-F238E27FC236}">
                    <a16:creationId xmlns:a16="http://schemas.microsoft.com/office/drawing/2014/main" id="{54207004-6085-4676-91FB-A0CCC949F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0F77F65-9428-4608-B3FA-205D19C30FEF}"/>
                </a:ext>
              </a:extLst>
            </p:cNvPr>
            <p:cNvGrpSpPr/>
            <p:nvPr/>
          </p:nvGrpSpPr>
          <p:grpSpPr>
            <a:xfrm>
              <a:off x="7446753" y="5313964"/>
              <a:ext cx="701448" cy="604697"/>
              <a:chOff x="7446753" y="5313964"/>
              <a:chExt cx="701448" cy="604697"/>
            </a:xfrm>
          </p:grpSpPr>
          <p:sp>
            <p:nvSpPr>
              <p:cNvPr id="628" name="Hexagon 627">
                <a:extLst>
                  <a:ext uri="{FF2B5EF4-FFF2-40B4-BE49-F238E27FC236}">
                    <a16:creationId xmlns:a16="http://schemas.microsoft.com/office/drawing/2014/main" id="{7CB29AF3-EC05-47C3-8050-BB1707A17EFF}"/>
                  </a:ext>
                </a:extLst>
              </p:cNvPr>
              <p:cNvSpPr/>
              <p:nvPr/>
            </p:nvSpPr>
            <p:spPr>
              <a:xfrm>
                <a:off x="7446753" y="5313964"/>
                <a:ext cx="701448" cy="604697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9" name="Graphic 628" descr="Briefcase with solid fill">
                <a:extLst>
                  <a:ext uri="{FF2B5EF4-FFF2-40B4-BE49-F238E27FC236}">
                    <a16:creationId xmlns:a16="http://schemas.microsoft.com/office/drawing/2014/main" id="{8701F6B3-7B8C-4453-AE06-84D73AEB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12907" y="5597762"/>
                <a:ext cx="304523" cy="304523"/>
              </a:xfrm>
              <a:prstGeom prst="rect">
                <a:avLst/>
              </a:prstGeom>
            </p:spPr>
          </p:pic>
          <p:pic>
            <p:nvPicPr>
              <p:cNvPr id="631" name="Graphic 630" descr="Briefcase with solid fill">
                <a:extLst>
                  <a:ext uri="{FF2B5EF4-FFF2-40B4-BE49-F238E27FC236}">
                    <a16:creationId xmlns:a16="http://schemas.microsoft.com/office/drawing/2014/main" id="{99095A04-A9CF-45DF-ABA1-682F60B4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37587" y="5385756"/>
                <a:ext cx="304523" cy="3045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23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363"/>
            <a:ext cx="10515600" cy="53619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Take the example of a job recommendation system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3A9CA571-AE35-46E5-A990-8D0E28CF212A}"/>
              </a:ext>
            </a:extLst>
          </p:cNvPr>
          <p:cNvGrpSpPr/>
          <p:nvPr/>
        </p:nvGrpSpPr>
        <p:grpSpPr>
          <a:xfrm>
            <a:off x="6230330" y="3524011"/>
            <a:ext cx="5625236" cy="1445805"/>
            <a:chOff x="6230330" y="3524011"/>
            <a:chExt cx="5625236" cy="1445805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8DB2D502-BD69-42F6-BA34-A9FB9D93E4C7}"/>
                </a:ext>
              </a:extLst>
            </p:cNvPr>
            <p:cNvSpPr/>
            <p:nvPr/>
          </p:nvSpPr>
          <p:spPr>
            <a:xfrm>
              <a:off x="6230330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E1EC2A-E3A9-4607-A168-7F3B02834C6C}"/>
                </a:ext>
              </a:extLst>
            </p:cNvPr>
            <p:cNvGrpSpPr/>
            <p:nvPr/>
          </p:nvGrpSpPr>
          <p:grpSpPr>
            <a:xfrm>
              <a:off x="6351927" y="3949987"/>
              <a:ext cx="701448" cy="616475"/>
              <a:chOff x="5905212" y="4469959"/>
              <a:chExt cx="2259158" cy="1985484"/>
            </a:xfrm>
          </p:grpSpPr>
          <p:sp>
            <p:nvSpPr>
              <p:cNvPr id="281" name="Hexagon 280">
                <a:extLst>
                  <a:ext uri="{FF2B5EF4-FFF2-40B4-BE49-F238E27FC236}">
                    <a16:creationId xmlns:a16="http://schemas.microsoft.com/office/drawing/2014/main" id="{983DF312-53D1-4754-A9FF-772735272A16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2" name="Graphic 281" descr="Briefcase with solid fill">
                <a:extLst>
                  <a:ext uri="{FF2B5EF4-FFF2-40B4-BE49-F238E27FC236}">
                    <a16:creationId xmlns:a16="http://schemas.microsoft.com/office/drawing/2014/main" id="{818138F9-42F8-48CC-95BF-A9E5AD8DA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83" name="Graphic 282" descr="Coins with solid fill">
                <a:extLst>
                  <a:ext uri="{FF2B5EF4-FFF2-40B4-BE49-F238E27FC236}">
                    <a16:creationId xmlns:a16="http://schemas.microsoft.com/office/drawing/2014/main" id="{8290647D-BEAB-444D-B9E1-ABBC95BE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4" name="Graphic 283" descr="Coins with solid fill">
                <a:extLst>
                  <a:ext uri="{FF2B5EF4-FFF2-40B4-BE49-F238E27FC236}">
                    <a16:creationId xmlns:a16="http://schemas.microsoft.com/office/drawing/2014/main" id="{FB82F654-F2F2-46A6-9680-EB1B5F56A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5" name="Graphic 284" descr="Briefcase with solid fill">
                <a:extLst>
                  <a:ext uri="{FF2B5EF4-FFF2-40B4-BE49-F238E27FC236}">
                    <a16:creationId xmlns:a16="http://schemas.microsoft.com/office/drawing/2014/main" id="{D8C55148-9E5F-4CA5-8CC4-98DDF33A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63B13BA-BDB2-45EE-B51E-08ABDD637A53}"/>
                </a:ext>
              </a:extLst>
            </p:cNvPr>
            <p:cNvGrpSpPr/>
            <p:nvPr/>
          </p:nvGrpSpPr>
          <p:grpSpPr>
            <a:xfrm>
              <a:off x="6967894" y="3595722"/>
              <a:ext cx="701448" cy="612133"/>
              <a:chOff x="597667" y="4483941"/>
              <a:chExt cx="2259158" cy="1971502"/>
            </a:xfrm>
          </p:grpSpPr>
          <p:sp>
            <p:nvSpPr>
              <p:cNvPr id="277" name="Hexagon 276">
                <a:extLst>
                  <a:ext uri="{FF2B5EF4-FFF2-40B4-BE49-F238E27FC236}">
                    <a16:creationId xmlns:a16="http://schemas.microsoft.com/office/drawing/2014/main" id="{E9935E4D-FF35-4002-8CAD-EC95DE7EFE9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8" name="Graphic 277" descr="Office worker female with solid fill">
                <a:extLst>
                  <a:ext uri="{FF2B5EF4-FFF2-40B4-BE49-F238E27FC236}">
                    <a16:creationId xmlns:a16="http://schemas.microsoft.com/office/drawing/2014/main" id="{B1EC00BE-0E4B-47C9-B50C-B8A3CE26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9" name="Graphic 278" descr="Office worker female with solid fill">
                <a:extLst>
                  <a:ext uri="{FF2B5EF4-FFF2-40B4-BE49-F238E27FC236}">
                    <a16:creationId xmlns:a16="http://schemas.microsoft.com/office/drawing/2014/main" id="{F75860BA-D839-4F12-8581-B797DF972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80" name="Graphic 279" descr="Office worker female with solid fill">
                <a:extLst>
                  <a:ext uri="{FF2B5EF4-FFF2-40B4-BE49-F238E27FC236}">
                    <a16:creationId xmlns:a16="http://schemas.microsoft.com/office/drawing/2014/main" id="{344EDD96-D0CE-4B2D-91A7-14FD389B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30CCBC2-929E-4A9D-ACF7-45331476ED88}"/>
                </a:ext>
              </a:extLst>
            </p:cNvPr>
            <p:cNvGrpSpPr/>
            <p:nvPr/>
          </p:nvGrpSpPr>
          <p:grpSpPr>
            <a:xfrm>
              <a:off x="6965953" y="4282418"/>
              <a:ext cx="701448" cy="604697"/>
              <a:chOff x="3152023" y="4531843"/>
              <a:chExt cx="2259158" cy="1947551"/>
            </a:xfrm>
          </p:grpSpPr>
          <p:sp>
            <p:nvSpPr>
              <p:cNvPr id="273" name="Hexagon 272">
                <a:extLst>
                  <a:ext uri="{FF2B5EF4-FFF2-40B4-BE49-F238E27FC236}">
                    <a16:creationId xmlns:a16="http://schemas.microsoft.com/office/drawing/2014/main" id="{CC9C5E57-F3AF-4555-9975-7AC3AF67924F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4" name="Graphic 273" descr="Office worker male with solid fill">
                <a:extLst>
                  <a:ext uri="{FF2B5EF4-FFF2-40B4-BE49-F238E27FC236}">
                    <a16:creationId xmlns:a16="http://schemas.microsoft.com/office/drawing/2014/main" id="{5A2FF933-0AC9-43F3-8398-433D84616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5" name="Graphic 274" descr="Office worker male with solid fill">
                <a:extLst>
                  <a:ext uri="{FF2B5EF4-FFF2-40B4-BE49-F238E27FC236}">
                    <a16:creationId xmlns:a16="http://schemas.microsoft.com/office/drawing/2014/main" id="{D75ABE31-1A6D-4639-B014-3A6BC1FFC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6" name="Graphic 275" descr="Office worker male with solid fill">
                <a:extLst>
                  <a:ext uri="{FF2B5EF4-FFF2-40B4-BE49-F238E27FC236}">
                    <a16:creationId xmlns:a16="http://schemas.microsoft.com/office/drawing/2014/main" id="{5D732B9B-AAA9-4A06-A647-43C21E4EE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D0CB066-F9C2-4422-971B-5DA96F59B898}"/>
                </a:ext>
              </a:extLst>
            </p:cNvPr>
            <p:cNvGrpSpPr/>
            <p:nvPr/>
          </p:nvGrpSpPr>
          <p:grpSpPr>
            <a:xfrm>
              <a:off x="7584946" y="3949987"/>
              <a:ext cx="701448" cy="616475"/>
              <a:chOff x="8459568" y="4483941"/>
              <a:chExt cx="2259158" cy="1985484"/>
            </a:xfrm>
          </p:grpSpPr>
          <p:sp>
            <p:nvSpPr>
              <p:cNvPr id="269" name="Hexagon 268">
                <a:extLst>
                  <a:ext uri="{FF2B5EF4-FFF2-40B4-BE49-F238E27FC236}">
                    <a16:creationId xmlns:a16="http://schemas.microsoft.com/office/drawing/2014/main" id="{D94018DE-6DC0-48A6-809B-67E012669ED1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0" name="Graphic 269" descr="Briefcase with solid fill">
                <a:extLst>
                  <a:ext uri="{FF2B5EF4-FFF2-40B4-BE49-F238E27FC236}">
                    <a16:creationId xmlns:a16="http://schemas.microsoft.com/office/drawing/2014/main" id="{6C367A8B-CB84-4678-8D6F-582DAD83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71" name="Graphic 270" descr="Coins with solid fill">
                <a:extLst>
                  <a:ext uri="{FF2B5EF4-FFF2-40B4-BE49-F238E27FC236}">
                    <a16:creationId xmlns:a16="http://schemas.microsoft.com/office/drawing/2014/main" id="{AAAB9C67-5B22-4F47-BFD9-8A3D540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72" name="Graphic 271" descr="Briefcase with solid fill">
                <a:extLst>
                  <a:ext uri="{FF2B5EF4-FFF2-40B4-BE49-F238E27FC236}">
                    <a16:creationId xmlns:a16="http://schemas.microsoft.com/office/drawing/2014/main" id="{A4B740E3-6AD9-4605-BFAD-30753101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6AB9582-1B8A-40A6-9798-9D17F4472D49}"/>
                </a:ext>
              </a:extLst>
            </p:cNvPr>
            <p:cNvSpPr txBox="1"/>
            <p:nvPr/>
          </p:nvSpPr>
          <p:spPr>
            <a:xfrm>
              <a:off x="8420455" y="3662137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Group-of-users-to-group-of-items fairness (GG-F)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men being disproportionately recommended high-paying jobs and women low-paying jobs.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6F4F6E1-3731-421A-80AD-09F8AB0E9EF6}"/>
              </a:ext>
            </a:extLst>
          </p:cNvPr>
          <p:cNvGrpSpPr/>
          <p:nvPr/>
        </p:nvGrpSpPr>
        <p:grpSpPr>
          <a:xfrm>
            <a:off x="336434" y="1880900"/>
            <a:ext cx="5625236" cy="1445805"/>
            <a:chOff x="336434" y="1880900"/>
            <a:chExt cx="5625236" cy="1445805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8FD5130-4A40-46D9-9720-55684E2483DD}"/>
                </a:ext>
              </a:extLst>
            </p:cNvPr>
            <p:cNvSpPr/>
            <p:nvPr/>
          </p:nvSpPr>
          <p:spPr>
            <a:xfrm>
              <a:off x="336434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2D4A93E-C007-4FB4-84B3-D93B938B8A99}"/>
                </a:ext>
              </a:extLst>
            </p:cNvPr>
            <p:cNvSpPr txBox="1"/>
            <p:nvPr/>
          </p:nvSpPr>
          <p:spPr>
            <a:xfrm>
              <a:off x="2526559" y="2111359"/>
              <a:ext cx="3435111" cy="9848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Individual-user-to-Individual-item fairness (II-F)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Individual users?</a:t>
              </a:r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98CFE80-F52B-481B-8FF6-6DE01151606D}"/>
                </a:ext>
              </a:extLst>
            </p:cNvPr>
            <p:cNvGrpSpPr/>
            <p:nvPr/>
          </p:nvGrpSpPr>
          <p:grpSpPr>
            <a:xfrm>
              <a:off x="1410243" y="2473025"/>
              <a:ext cx="701448" cy="604697"/>
              <a:chOff x="5905212" y="2100876"/>
              <a:chExt cx="2259158" cy="1947551"/>
            </a:xfrm>
          </p:grpSpPr>
          <p:sp>
            <p:nvSpPr>
              <p:cNvPr id="581" name="Hexagon 580">
                <a:extLst>
                  <a:ext uri="{FF2B5EF4-FFF2-40B4-BE49-F238E27FC236}">
                    <a16:creationId xmlns:a16="http://schemas.microsoft.com/office/drawing/2014/main" id="{16A5A66F-8E77-4CF2-8535-8BE59634CA7E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2" name="Graphic 581" descr="Briefcase with solid fill">
                <a:extLst>
                  <a:ext uri="{FF2B5EF4-FFF2-40B4-BE49-F238E27FC236}">
                    <a16:creationId xmlns:a16="http://schemas.microsoft.com/office/drawing/2014/main" id="{D7899069-4E49-4159-A3E2-EF02EF49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0624503D-5808-4209-A327-1F1343FC7816}"/>
                </a:ext>
              </a:extLst>
            </p:cNvPr>
            <p:cNvGrpSpPr/>
            <p:nvPr/>
          </p:nvGrpSpPr>
          <p:grpSpPr>
            <a:xfrm>
              <a:off x="792812" y="2110058"/>
              <a:ext cx="701448" cy="604697"/>
              <a:chOff x="597667" y="2138809"/>
              <a:chExt cx="2259158" cy="1947551"/>
            </a:xfrm>
          </p:grpSpPr>
          <p:sp>
            <p:nvSpPr>
              <p:cNvPr id="584" name="Hexagon 583">
                <a:extLst>
                  <a:ext uri="{FF2B5EF4-FFF2-40B4-BE49-F238E27FC236}">
                    <a16:creationId xmlns:a16="http://schemas.microsoft.com/office/drawing/2014/main" id="{54F87382-0B7E-41C5-9EF4-AE225A581037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5" name="Graphic 584" descr="Office worker female with solid fill">
                <a:extLst>
                  <a:ext uri="{FF2B5EF4-FFF2-40B4-BE49-F238E27FC236}">
                    <a16:creationId xmlns:a16="http://schemas.microsoft.com/office/drawing/2014/main" id="{0B96658C-068C-4F63-B0BC-01ACC02E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35E2C05-3AF3-4F75-9C95-F8E335CCD0D8}"/>
              </a:ext>
            </a:extLst>
          </p:cNvPr>
          <p:cNvGrpSpPr/>
          <p:nvPr/>
        </p:nvGrpSpPr>
        <p:grpSpPr>
          <a:xfrm>
            <a:off x="6230331" y="1880900"/>
            <a:ext cx="5625236" cy="1445805"/>
            <a:chOff x="6230331" y="1880900"/>
            <a:chExt cx="5625236" cy="144580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2218264-870E-4BD3-93E8-12E1379F03DA}"/>
                </a:ext>
              </a:extLst>
            </p:cNvPr>
            <p:cNvSpPr/>
            <p:nvPr/>
          </p:nvSpPr>
          <p:spPr>
            <a:xfrm>
              <a:off x="6230331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61425A-5F9E-44F7-BF7E-320CC0FFEBFD}"/>
                </a:ext>
              </a:extLst>
            </p:cNvPr>
            <p:cNvGrpSpPr/>
            <p:nvPr/>
          </p:nvGrpSpPr>
          <p:grpSpPr>
            <a:xfrm>
              <a:off x="6359218" y="2406517"/>
              <a:ext cx="701448" cy="616475"/>
              <a:chOff x="5905212" y="4469959"/>
              <a:chExt cx="2259158" cy="198548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3982F06F-620E-44D2-A5AD-1BC7C974E189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Graphic 28" descr="Briefcase with solid fill">
                <a:extLst>
                  <a:ext uri="{FF2B5EF4-FFF2-40B4-BE49-F238E27FC236}">
                    <a16:creationId xmlns:a16="http://schemas.microsoft.com/office/drawing/2014/main" id="{68603EDE-2BB0-4A7B-A3E1-C0836809B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30" name="Graphic 29" descr="Coins with solid fill">
                <a:extLst>
                  <a:ext uri="{FF2B5EF4-FFF2-40B4-BE49-F238E27FC236}">
                    <a16:creationId xmlns:a16="http://schemas.microsoft.com/office/drawing/2014/main" id="{9A653A53-9FA0-4134-92E1-8F1971B9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1" name="Graphic 30" descr="Coins with solid fill">
                <a:extLst>
                  <a:ext uri="{FF2B5EF4-FFF2-40B4-BE49-F238E27FC236}">
                    <a16:creationId xmlns:a16="http://schemas.microsoft.com/office/drawing/2014/main" id="{720E9404-E646-4601-BEAA-4E9CF8DD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2" name="Graphic 31" descr="Briefcase with solid fill">
                <a:extLst>
                  <a:ext uri="{FF2B5EF4-FFF2-40B4-BE49-F238E27FC236}">
                    <a16:creationId xmlns:a16="http://schemas.microsoft.com/office/drawing/2014/main" id="{A52A5E66-4385-4AD6-96BE-3837587C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1334E2-0D37-45B3-BE0A-44B8072D7665}"/>
                </a:ext>
              </a:extLst>
            </p:cNvPr>
            <p:cNvGrpSpPr/>
            <p:nvPr/>
          </p:nvGrpSpPr>
          <p:grpSpPr>
            <a:xfrm>
              <a:off x="7592237" y="2406517"/>
              <a:ext cx="701448" cy="616475"/>
              <a:chOff x="8459568" y="4483941"/>
              <a:chExt cx="2259158" cy="1985484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250A2268-3A4B-4A8D-8099-79BBE5603D87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Briefcase with solid fill">
                <a:extLst>
                  <a:ext uri="{FF2B5EF4-FFF2-40B4-BE49-F238E27FC236}">
                    <a16:creationId xmlns:a16="http://schemas.microsoft.com/office/drawing/2014/main" id="{3EE02B94-DD21-4EFF-980F-B98AD9E8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46" name="Graphic 45" descr="Coins with solid fill">
                <a:extLst>
                  <a:ext uri="{FF2B5EF4-FFF2-40B4-BE49-F238E27FC236}">
                    <a16:creationId xmlns:a16="http://schemas.microsoft.com/office/drawing/2014/main" id="{3CF72ABE-D185-4E56-855E-A7CABEF6D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47" name="Graphic 46" descr="Briefcase with solid fill">
                <a:extLst>
                  <a:ext uri="{FF2B5EF4-FFF2-40B4-BE49-F238E27FC236}">
                    <a16:creationId xmlns:a16="http://schemas.microsoft.com/office/drawing/2014/main" id="{9F5B0ED3-6654-4F75-BE65-BF2213B4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81222E-1E2C-4F06-B50A-007F8A1DECAE}"/>
                </a:ext>
              </a:extLst>
            </p:cNvPr>
            <p:cNvSpPr txBox="1"/>
            <p:nvPr/>
          </p:nvSpPr>
          <p:spPr>
            <a:xfrm>
              <a:off x="8420456" y="2019026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Individual-user-to-group-of-items fairness (IG-F)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individual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user being disproportionately recommended low-paying jobs.</a:t>
              </a:r>
            </a:p>
          </p:txBody>
        </p: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095831E-DD82-4E2B-B4E2-7306BF6F4B67}"/>
                </a:ext>
              </a:extLst>
            </p:cNvPr>
            <p:cNvGrpSpPr/>
            <p:nvPr/>
          </p:nvGrpSpPr>
          <p:grpSpPr>
            <a:xfrm>
              <a:off x="6969903" y="2050888"/>
              <a:ext cx="701448" cy="604697"/>
              <a:chOff x="597667" y="2138809"/>
              <a:chExt cx="2259158" cy="1947551"/>
            </a:xfrm>
          </p:grpSpPr>
          <p:sp>
            <p:nvSpPr>
              <p:cNvPr id="590" name="Hexagon 589">
                <a:extLst>
                  <a:ext uri="{FF2B5EF4-FFF2-40B4-BE49-F238E27FC236}">
                    <a16:creationId xmlns:a16="http://schemas.microsoft.com/office/drawing/2014/main" id="{B7491EF0-6123-4A10-9A9D-C27EB99BC0DB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1" name="Graphic 590" descr="Office worker female with solid fill">
                <a:extLst>
                  <a:ext uri="{FF2B5EF4-FFF2-40B4-BE49-F238E27FC236}">
                    <a16:creationId xmlns:a16="http://schemas.microsoft.com/office/drawing/2014/main" id="{EB4D29F2-BDF2-4E5F-9675-2EF5CFAEE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1B5E92A-57AC-4D64-A642-0E062810E2B9}"/>
              </a:ext>
            </a:extLst>
          </p:cNvPr>
          <p:cNvGrpSpPr/>
          <p:nvPr/>
        </p:nvGrpSpPr>
        <p:grpSpPr>
          <a:xfrm>
            <a:off x="336433" y="3524011"/>
            <a:ext cx="5625236" cy="1445805"/>
            <a:chOff x="336433" y="3524011"/>
            <a:chExt cx="5625236" cy="1445805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23C074ED-E3FE-4E50-9344-FF414A3DEF64}"/>
                </a:ext>
              </a:extLst>
            </p:cNvPr>
            <p:cNvSpPr/>
            <p:nvPr/>
          </p:nvSpPr>
          <p:spPr>
            <a:xfrm>
              <a:off x="336433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1B181C0-CCCD-462D-9B3A-B6CC27E0E7A8}"/>
                </a:ext>
              </a:extLst>
            </p:cNvPr>
            <p:cNvGrpSpPr/>
            <p:nvPr/>
          </p:nvGrpSpPr>
          <p:grpSpPr>
            <a:xfrm>
              <a:off x="838200" y="3595722"/>
              <a:ext cx="701448" cy="612133"/>
              <a:chOff x="597667" y="4483941"/>
              <a:chExt cx="2259158" cy="1971502"/>
            </a:xfrm>
          </p:grpSpPr>
          <p:sp>
            <p:nvSpPr>
              <p:cNvPr id="254" name="Hexagon 253">
                <a:extLst>
                  <a:ext uri="{FF2B5EF4-FFF2-40B4-BE49-F238E27FC236}">
                    <a16:creationId xmlns:a16="http://schemas.microsoft.com/office/drawing/2014/main" id="{785C95AD-B570-4F1D-8139-08DE589024C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5" name="Graphic 254" descr="Office worker female with solid fill">
                <a:extLst>
                  <a:ext uri="{FF2B5EF4-FFF2-40B4-BE49-F238E27FC236}">
                    <a16:creationId xmlns:a16="http://schemas.microsoft.com/office/drawing/2014/main" id="{87747C17-C6A0-4F4E-BBDC-4F1D0AA63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6" name="Graphic 255" descr="Office worker female with solid fill">
                <a:extLst>
                  <a:ext uri="{FF2B5EF4-FFF2-40B4-BE49-F238E27FC236}">
                    <a16:creationId xmlns:a16="http://schemas.microsoft.com/office/drawing/2014/main" id="{62FDA9ED-C648-466E-A5DB-4169C21C8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7" name="Graphic 256" descr="Office worker female with solid fill">
                <a:extLst>
                  <a:ext uri="{FF2B5EF4-FFF2-40B4-BE49-F238E27FC236}">
                    <a16:creationId xmlns:a16="http://schemas.microsoft.com/office/drawing/2014/main" id="{F7E90190-1BE8-42EF-9359-4B6B10B4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B94067-A26E-4DEA-B1F8-ABA015D8F37C}"/>
                </a:ext>
              </a:extLst>
            </p:cNvPr>
            <p:cNvGrpSpPr/>
            <p:nvPr/>
          </p:nvGrpSpPr>
          <p:grpSpPr>
            <a:xfrm>
              <a:off x="836259" y="4282418"/>
              <a:ext cx="701448" cy="604697"/>
              <a:chOff x="3152023" y="4531843"/>
              <a:chExt cx="2259158" cy="1947551"/>
            </a:xfrm>
          </p:grpSpPr>
          <p:sp>
            <p:nvSpPr>
              <p:cNvPr id="250" name="Hexagon 249">
                <a:extLst>
                  <a:ext uri="{FF2B5EF4-FFF2-40B4-BE49-F238E27FC236}">
                    <a16:creationId xmlns:a16="http://schemas.microsoft.com/office/drawing/2014/main" id="{4EEF16C0-5D6A-454D-B938-FEECBB2DB375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1" name="Graphic 250" descr="Office worker male with solid fill">
                <a:extLst>
                  <a:ext uri="{FF2B5EF4-FFF2-40B4-BE49-F238E27FC236}">
                    <a16:creationId xmlns:a16="http://schemas.microsoft.com/office/drawing/2014/main" id="{92B0BA88-0F97-45FD-9949-71B30720F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2" name="Graphic 251" descr="Office worker male with solid fill">
                <a:extLst>
                  <a:ext uri="{FF2B5EF4-FFF2-40B4-BE49-F238E27FC236}">
                    <a16:creationId xmlns:a16="http://schemas.microsoft.com/office/drawing/2014/main" id="{24474938-8814-492D-9CEE-A68DE19B4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3" name="Graphic 252" descr="Office worker male with solid fill">
                <a:extLst>
                  <a:ext uri="{FF2B5EF4-FFF2-40B4-BE49-F238E27FC236}">
                    <a16:creationId xmlns:a16="http://schemas.microsoft.com/office/drawing/2014/main" id="{FCF1C9F8-B4D7-4960-9274-DDC8465E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211DDE-31C1-4286-BF42-4C3FECD94789}"/>
                </a:ext>
              </a:extLst>
            </p:cNvPr>
            <p:cNvSpPr txBox="1"/>
            <p:nvPr/>
          </p:nvSpPr>
          <p:spPr>
            <a:xfrm>
              <a:off x="2526558" y="3569804"/>
              <a:ext cx="3435111" cy="135421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Group-of-users-to-Individual-item fairness (GI-F)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recommended to men and not to women and non-binary people.</a:t>
              </a:r>
            </a:p>
          </p:txBody>
        </p: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D6B59410-30B8-47A3-A992-3680AC2C8149}"/>
                </a:ext>
              </a:extLst>
            </p:cNvPr>
            <p:cNvGrpSpPr/>
            <p:nvPr/>
          </p:nvGrpSpPr>
          <p:grpSpPr>
            <a:xfrm>
              <a:off x="1466782" y="3946888"/>
              <a:ext cx="701448" cy="604697"/>
              <a:chOff x="5905212" y="2100876"/>
              <a:chExt cx="2259158" cy="1947551"/>
            </a:xfrm>
          </p:grpSpPr>
          <p:sp>
            <p:nvSpPr>
              <p:cNvPr id="596" name="Hexagon 595">
                <a:extLst>
                  <a:ext uri="{FF2B5EF4-FFF2-40B4-BE49-F238E27FC236}">
                    <a16:creationId xmlns:a16="http://schemas.microsoft.com/office/drawing/2014/main" id="{42EF5B30-102F-4594-B7D3-C4C56029796F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7" name="Graphic 596" descr="Briefcase with solid fill">
                <a:extLst>
                  <a:ext uri="{FF2B5EF4-FFF2-40B4-BE49-F238E27FC236}">
                    <a16:creationId xmlns:a16="http://schemas.microsoft.com/office/drawing/2014/main" id="{D3D84B8C-B4BE-4A4C-B3B6-D3088A851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E675A2F6-221B-4FF0-AD9D-BA47EC52A3B1}"/>
              </a:ext>
            </a:extLst>
          </p:cNvPr>
          <p:cNvGrpSpPr/>
          <p:nvPr/>
        </p:nvGrpSpPr>
        <p:grpSpPr>
          <a:xfrm>
            <a:off x="336432" y="5167122"/>
            <a:ext cx="5625236" cy="1445805"/>
            <a:chOff x="336432" y="5167122"/>
            <a:chExt cx="5625236" cy="1445805"/>
          </a:xfrm>
        </p:grpSpPr>
        <p:sp>
          <p:nvSpPr>
            <p:cNvPr id="538" name="Rectangle: Rounded Corners 537">
              <a:extLst>
                <a:ext uri="{FF2B5EF4-FFF2-40B4-BE49-F238E27FC236}">
                  <a16:creationId xmlns:a16="http://schemas.microsoft.com/office/drawing/2014/main" id="{F5B731E3-762D-4712-96A3-D68325B6A6A7}"/>
                </a:ext>
              </a:extLst>
            </p:cNvPr>
            <p:cNvSpPr/>
            <p:nvPr/>
          </p:nvSpPr>
          <p:spPr>
            <a:xfrm>
              <a:off x="336432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ACF9013-3883-4A30-BF56-CD4672CCACFC}"/>
                </a:ext>
              </a:extLst>
            </p:cNvPr>
            <p:cNvSpPr txBox="1"/>
            <p:nvPr/>
          </p:nvSpPr>
          <p:spPr>
            <a:xfrm>
              <a:off x="2526557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All-users-to-Individual-item fairness (AI-F)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under-exposed to all users.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E5F0E7DF-02AC-41AE-95C6-81FA6C45C041}"/>
                </a:ext>
              </a:extLst>
            </p:cNvPr>
            <p:cNvGrpSpPr/>
            <p:nvPr/>
          </p:nvGrpSpPr>
          <p:grpSpPr>
            <a:xfrm>
              <a:off x="661371" y="5581996"/>
              <a:ext cx="1020739" cy="874919"/>
              <a:chOff x="2101593" y="634915"/>
              <a:chExt cx="1020739" cy="874919"/>
            </a:xfrm>
          </p:grpSpPr>
          <p:sp>
            <p:nvSpPr>
              <p:cNvPr id="601" name="Hexagon 600">
                <a:extLst>
                  <a:ext uri="{FF2B5EF4-FFF2-40B4-BE49-F238E27FC236}">
                    <a16:creationId xmlns:a16="http://schemas.microsoft.com/office/drawing/2014/main" id="{4D93465C-316D-49E0-AF41-9FA0249C2343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2" name="Graphic 601" descr="Office worker female with solid fill">
                <a:extLst>
                  <a:ext uri="{FF2B5EF4-FFF2-40B4-BE49-F238E27FC236}">
                    <a16:creationId xmlns:a16="http://schemas.microsoft.com/office/drawing/2014/main" id="{29911C8E-C4F5-4131-9A18-08D75631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3" name="Graphic 602" descr="Office worker female with solid fill">
                <a:extLst>
                  <a:ext uri="{FF2B5EF4-FFF2-40B4-BE49-F238E27FC236}">
                    <a16:creationId xmlns:a16="http://schemas.microsoft.com/office/drawing/2014/main" id="{A02B1CE9-5856-4F4B-A475-8EF82B9F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4" name="Graphic 603" descr="Office worker male with solid fill">
                <a:extLst>
                  <a:ext uri="{FF2B5EF4-FFF2-40B4-BE49-F238E27FC236}">
                    <a16:creationId xmlns:a16="http://schemas.microsoft.com/office/drawing/2014/main" id="{B0ECC4AE-9D88-4AAB-9C4F-3188F45B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5" name="Graphic 604" descr="Office worker male with solid fill">
                <a:extLst>
                  <a:ext uri="{FF2B5EF4-FFF2-40B4-BE49-F238E27FC236}">
                    <a16:creationId xmlns:a16="http://schemas.microsoft.com/office/drawing/2014/main" id="{878087A7-F340-4561-A7E7-E0438583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6" name="Graphic 605" descr="Office worker female with solid fill">
                <a:extLst>
                  <a:ext uri="{FF2B5EF4-FFF2-40B4-BE49-F238E27FC236}">
                    <a16:creationId xmlns:a16="http://schemas.microsoft.com/office/drawing/2014/main" id="{52A17130-E587-4487-BE32-B8B1FC723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7" name="Graphic 606" descr="Office worker male with solid fill">
                <a:extLst>
                  <a:ext uri="{FF2B5EF4-FFF2-40B4-BE49-F238E27FC236}">
                    <a16:creationId xmlns:a16="http://schemas.microsoft.com/office/drawing/2014/main" id="{B7896842-0BC5-470F-B4E1-012FB799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D5FDC92-242A-4E70-A35E-72BE5453F813}"/>
                </a:ext>
              </a:extLst>
            </p:cNvPr>
            <p:cNvGrpSpPr/>
            <p:nvPr/>
          </p:nvGrpSpPr>
          <p:grpSpPr>
            <a:xfrm>
              <a:off x="1543157" y="5316639"/>
              <a:ext cx="701448" cy="604697"/>
              <a:chOff x="5905212" y="2100876"/>
              <a:chExt cx="2259158" cy="1947551"/>
            </a:xfrm>
          </p:grpSpPr>
          <p:sp>
            <p:nvSpPr>
              <p:cNvPr id="609" name="Hexagon 608">
                <a:extLst>
                  <a:ext uri="{FF2B5EF4-FFF2-40B4-BE49-F238E27FC236}">
                    <a16:creationId xmlns:a16="http://schemas.microsoft.com/office/drawing/2014/main" id="{6EA29FDE-9E9C-4323-84CA-FFF7C1E25FD3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0" name="Graphic 609" descr="Briefcase with solid fill">
                <a:extLst>
                  <a:ext uri="{FF2B5EF4-FFF2-40B4-BE49-F238E27FC236}">
                    <a16:creationId xmlns:a16="http://schemas.microsoft.com/office/drawing/2014/main" id="{96134EF3-5E8C-4164-B6ED-AD4E7AA7E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E5E3B9E-417F-43AA-BF86-83F31BB7BC42}"/>
              </a:ext>
            </a:extLst>
          </p:cNvPr>
          <p:cNvGrpSpPr/>
          <p:nvPr/>
        </p:nvGrpSpPr>
        <p:grpSpPr>
          <a:xfrm>
            <a:off x="6230329" y="5167122"/>
            <a:ext cx="5625236" cy="1445805"/>
            <a:chOff x="6230329" y="5167122"/>
            <a:chExt cx="5625236" cy="1445805"/>
          </a:xfrm>
        </p:grpSpPr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2DAD2069-1C92-4E22-BE13-BEFCEB9F8EDB}"/>
                </a:ext>
              </a:extLst>
            </p:cNvPr>
            <p:cNvSpPr/>
            <p:nvPr/>
          </p:nvSpPr>
          <p:spPr>
            <a:xfrm>
              <a:off x="6230329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BA29CFD3-A877-4A47-A47E-2151BAC0A6B9}"/>
                </a:ext>
              </a:extLst>
            </p:cNvPr>
            <p:cNvSpPr txBox="1"/>
            <p:nvPr/>
          </p:nvSpPr>
          <p:spPr>
            <a:xfrm>
              <a:off x="8420454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All-users-to-group-of-items fairness (AG-F)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jobs at Black-owned businesses being disproportionately under-exposed to all users.</a:t>
              </a:r>
            </a:p>
          </p:txBody>
        </p: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4F19E049-9D94-43F3-BDDB-A741579C8117}"/>
                </a:ext>
              </a:extLst>
            </p:cNvPr>
            <p:cNvGrpSpPr/>
            <p:nvPr/>
          </p:nvGrpSpPr>
          <p:grpSpPr>
            <a:xfrm>
              <a:off x="6561078" y="5583600"/>
              <a:ext cx="1020739" cy="874919"/>
              <a:chOff x="2101593" y="634915"/>
              <a:chExt cx="1020739" cy="874919"/>
            </a:xfrm>
          </p:grpSpPr>
          <p:sp>
            <p:nvSpPr>
              <p:cNvPr id="612" name="Hexagon 611">
                <a:extLst>
                  <a:ext uri="{FF2B5EF4-FFF2-40B4-BE49-F238E27FC236}">
                    <a16:creationId xmlns:a16="http://schemas.microsoft.com/office/drawing/2014/main" id="{9301B44A-E4B7-4891-863A-A99FE285339C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3" name="Graphic 612" descr="Office worker female with solid fill">
                <a:extLst>
                  <a:ext uri="{FF2B5EF4-FFF2-40B4-BE49-F238E27FC236}">
                    <a16:creationId xmlns:a16="http://schemas.microsoft.com/office/drawing/2014/main" id="{8ABDCDAA-6359-443B-AAF0-18891D86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4" name="Graphic 613" descr="Office worker female with solid fill">
                <a:extLst>
                  <a:ext uri="{FF2B5EF4-FFF2-40B4-BE49-F238E27FC236}">
                    <a16:creationId xmlns:a16="http://schemas.microsoft.com/office/drawing/2014/main" id="{2FBAAFBD-E489-43FF-B920-DE758CA4E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5" name="Graphic 614" descr="Office worker male with solid fill">
                <a:extLst>
                  <a:ext uri="{FF2B5EF4-FFF2-40B4-BE49-F238E27FC236}">
                    <a16:creationId xmlns:a16="http://schemas.microsoft.com/office/drawing/2014/main" id="{146F578D-E32A-4AF5-9C21-24854F62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6" name="Graphic 615" descr="Office worker male with solid fill">
                <a:extLst>
                  <a:ext uri="{FF2B5EF4-FFF2-40B4-BE49-F238E27FC236}">
                    <a16:creationId xmlns:a16="http://schemas.microsoft.com/office/drawing/2014/main" id="{59BE1E6B-01D2-4A62-99D5-9C0CA42F9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7" name="Graphic 616" descr="Office worker female with solid fill">
                <a:extLst>
                  <a:ext uri="{FF2B5EF4-FFF2-40B4-BE49-F238E27FC236}">
                    <a16:creationId xmlns:a16="http://schemas.microsoft.com/office/drawing/2014/main" id="{44ED2E56-B933-4985-B378-9CD0148E0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8" name="Graphic 617" descr="Office worker male with solid fill">
                <a:extLst>
                  <a:ext uri="{FF2B5EF4-FFF2-40B4-BE49-F238E27FC236}">
                    <a16:creationId xmlns:a16="http://schemas.microsoft.com/office/drawing/2014/main" id="{54207004-6085-4676-91FB-A0CCC949F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0F77F65-9428-4608-B3FA-205D19C30FEF}"/>
                </a:ext>
              </a:extLst>
            </p:cNvPr>
            <p:cNvGrpSpPr/>
            <p:nvPr/>
          </p:nvGrpSpPr>
          <p:grpSpPr>
            <a:xfrm>
              <a:off x="7446753" y="5313964"/>
              <a:ext cx="701448" cy="604697"/>
              <a:chOff x="7446753" y="5313964"/>
              <a:chExt cx="701448" cy="604697"/>
            </a:xfrm>
          </p:grpSpPr>
          <p:sp>
            <p:nvSpPr>
              <p:cNvPr id="628" name="Hexagon 627">
                <a:extLst>
                  <a:ext uri="{FF2B5EF4-FFF2-40B4-BE49-F238E27FC236}">
                    <a16:creationId xmlns:a16="http://schemas.microsoft.com/office/drawing/2014/main" id="{7CB29AF3-EC05-47C3-8050-BB1707A17EFF}"/>
                  </a:ext>
                </a:extLst>
              </p:cNvPr>
              <p:cNvSpPr/>
              <p:nvPr/>
            </p:nvSpPr>
            <p:spPr>
              <a:xfrm>
                <a:off x="7446753" y="5313964"/>
                <a:ext cx="701448" cy="604697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9" name="Graphic 628" descr="Briefcase with solid fill">
                <a:extLst>
                  <a:ext uri="{FF2B5EF4-FFF2-40B4-BE49-F238E27FC236}">
                    <a16:creationId xmlns:a16="http://schemas.microsoft.com/office/drawing/2014/main" id="{8701F6B3-7B8C-4453-AE06-84D73AEB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12907" y="5597762"/>
                <a:ext cx="304523" cy="304523"/>
              </a:xfrm>
              <a:prstGeom prst="rect">
                <a:avLst/>
              </a:prstGeom>
            </p:spPr>
          </p:pic>
          <p:pic>
            <p:nvPicPr>
              <p:cNvPr id="631" name="Graphic 630" descr="Briefcase with solid fill">
                <a:extLst>
                  <a:ext uri="{FF2B5EF4-FFF2-40B4-BE49-F238E27FC236}">
                    <a16:creationId xmlns:a16="http://schemas.microsoft.com/office/drawing/2014/main" id="{99095A04-A9CF-45DF-ABA1-682F60B4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37587" y="5385756"/>
                <a:ext cx="304523" cy="3045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72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363"/>
            <a:ext cx="10515600" cy="53619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Take the example of a job recommendation system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3A9CA571-AE35-46E5-A990-8D0E28CF212A}"/>
              </a:ext>
            </a:extLst>
          </p:cNvPr>
          <p:cNvGrpSpPr/>
          <p:nvPr/>
        </p:nvGrpSpPr>
        <p:grpSpPr>
          <a:xfrm>
            <a:off x="6230330" y="3524011"/>
            <a:ext cx="5625236" cy="1445805"/>
            <a:chOff x="6230330" y="3524011"/>
            <a:chExt cx="5625236" cy="1445805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8DB2D502-BD69-42F6-BA34-A9FB9D93E4C7}"/>
                </a:ext>
              </a:extLst>
            </p:cNvPr>
            <p:cNvSpPr/>
            <p:nvPr/>
          </p:nvSpPr>
          <p:spPr>
            <a:xfrm>
              <a:off x="6230330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E1EC2A-E3A9-4607-A168-7F3B02834C6C}"/>
                </a:ext>
              </a:extLst>
            </p:cNvPr>
            <p:cNvGrpSpPr/>
            <p:nvPr/>
          </p:nvGrpSpPr>
          <p:grpSpPr>
            <a:xfrm>
              <a:off x="6351927" y="3949987"/>
              <a:ext cx="701448" cy="616475"/>
              <a:chOff x="5905212" y="4469959"/>
              <a:chExt cx="2259158" cy="1985484"/>
            </a:xfrm>
          </p:grpSpPr>
          <p:sp>
            <p:nvSpPr>
              <p:cNvPr id="281" name="Hexagon 280">
                <a:extLst>
                  <a:ext uri="{FF2B5EF4-FFF2-40B4-BE49-F238E27FC236}">
                    <a16:creationId xmlns:a16="http://schemas.microsoft.com/office/drawing/2014/main" id="{983DF312-53D1-4754-A9FF-772735272A16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2" name="Graphic 281" descr="Briefcase with solid fill">
                <a:extLst>
                  <a:ext uri="{FF2B5EF4-FFF2-40B4-BE49-F238E27FC236}">
                    <a16:creationId xmlns:a16="http://schemas.microsoft.com/office/drawing/2014/main" id="{818138F9-42F8-48CC-95BF-A9E5AD8DA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83" name="Graphic 282" descr="Coins with solid fill">
                <a:extLst>
                  <a:ext uri="{FF2B5EF4-FFF2-40B4-BE49-F238E27FC236}">
                    <a16:creationId xmlns:a16="http://schemas.microsoft.com/office/drawing/2014/main" id="{8290647D-BEAB-444D-B9E1-ABBC95BE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4" name="Graphic 283" descr="Coins with solid fill">
                <a:extLst>
                  <a:ext uri="{FF2B5EF4-FFF2-40B4-BE49-F238E27FC236}">
                    <a16:creationId xmlns:a16="http://schemas.microsoft.com/office/drawing/2014/main" id="{FB82F654-F2F2-46A6-9680-EB1B5F56A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5" name="Graphic 284" descr="Briefcase with solid fill">
                <a:extLst>
                  <a:ext uri="{FF2B5EF4-FFF2-40B4-BE49-F238E27FC236}">
                    <a16:creationId xmlns:a16="http://schemas.microsoft.com/office/drawing/2014/main" id="{D8C55148-9E5F-4CA5-8CC4-98DDF33A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63B13BA-BDB2-45EE-B51E-08ABDD637A53}"/>
                </a:ext>
              </a:extLst>
            </p:cNvPr>
            <p:cNvGrpSpPr/>
            <p:nvPr/>
          </p:nvGrpSpPr>
          <p:grpSpPr>
            <a:xfrm>
              <a:off x="6967894" y="3595722"/>
              <a:ext cx="701448" cy="612133"/>
              <a:chOff x="597667" y="4483941"/>
              <a:chExt cx="2259158" cy="1971502"/>
            </a:xfrm>
          </p:grpSpPr>
          <p:sp>
            <p:nvSpPr>
              <p:cNvPr id="277" name="Hexagon 276">
                <a:extLst>
                  <a:ext uri="{FF2B5EF4-FFF2-40B4-BE49-F238E27FC236}">
                    <a16:creationId xmlns:a16="http://schemas.microsoft.com/office/drawing/2014/main" id="{E9935E4D-FF35-4002-8CAD-EC95DE7EFE9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8" name="Graphic 277" descr="Office worker female with solid fill">
                <a:extLst>
                  <a:ext uri="{FF2B5EF4-FFF2-40B4-BE49-F238E27FC236}">
                    <a16:creationId xmlns:a16="http://schemas.microsoft.com/office/drawing/2014/main" id="{B1EC00BE-0E4B-47C9-B50C-B8A3CE26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9" name="Graphic 278" descr="Office worker female with solid fill">
                <a:extLst>
                  <a:ext uri="{FF2B5EF4-FFF2-40B4-BE49-F238E27FC236}">
                    <a16:creationId xmlns:a16="http://schemas.microsoft.com/office/drawing/2014/main" id="{F75860BA-D839-4F12-8581-B797DF972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80" name="Graphic 279" descr="Office worker female with solid fill">
                <a:extLst>
                  <a:ext uri="{FF2B5EF4-FFF2-40B4-BE49-F238E27FC236}">
                    <a16:creationId xmlns:a16="http://schemas.microsoft.com/office/drawing/2014/main" id="{344EDD96-D0CE-4B2D-91A7-14FD389B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30CCBC2-929E-4A9D-ACF7-45331476ED88}"/>
                </a:ext>
              </a:extLst>
            </p:cNvPr>
            <p:cNvGrpSpPr/>
            <p:nvPr/>
          </p:nvGrpSpPr>
          <p:grpSpPr>
            <a:xfrm>
              <a:off x="6965953" y="4282418"/>
              <a:ext cx="701448" cy="604697"/>
              <a:chOff x="3152023" y="4531843"/>
              <a:chExt cx="2259158" cy="1947551"/>
            </a:xfrm>
          </p:grpSpPr>
          <p:sp>
            <p:nvSpPr>
              <p:cNvPr id="273" name="Hexagon 272">
                <a:extLst>
                  <a:ext uri="{FF2B5EF4-FFF2-40B4-BE49-F238E27FC236}">
                    <a16:creationId xmlns:a16="http://schemas.microsoft.com/office/drawing/2014/main" id="{CC9C5E57-F3AF-4555-9975-7AC3AF67924F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4" name="Graphic 273" descr="Office worker male with solid fill">
                <a:extLst>
                  <a:ext uri="{FF2B5EF4-FFF2-40B4-BE49-F238E27FC236}">
                    <a16:creationId xmlns:a16="http://schemas.microsoft.com/office/drawing/2014/main" id="{5A2FF933-0AC9-43F3-8398-433D84616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5" name="Graphic 274" descr="Office worker male with solid fill">
                <a:extLst>
                  <a:ext uri="{FF2B5EF4-FFF2-40B4-BE49-F238E27FC236}">
                    <a16:creationId xmlns:a16="http://schemas.microsoft.com/office/drawing/2014/main" id="{D75ABE31-1A6D-4639-B014-3A6BC1FFC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6" name="Graphic 275" descr="Office worker male with solid fill">
                <a:extLst>
                  <a:ext uri="{FF2B5EF4-FFF2-40B4-BE49-F238E27FC236}">
                    <a16:creationId xmlns:a16="http://schemas.microsoft.com/office/drawing/2014/main" id="{5D732B9B-AAA9-4A06-A647-43C21E4EE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D0CB066-F9C2-4422-971B-5DA96F59B898}"/>
                </a:ext>
              </a:extLst>
            </p:cNvPr>
            <p:cNvGrpSpPr/>
            <p:nvPr/>
          </p:nvGrpSpPr>
          <p:grpSpPr>
            <a:xfrm>
              <a:off x="7584946" y="3949987"/>
              <a:ext cx="701448" cy="616475"/>
              <a:chOff x="8459568" y="4483941"/>
              <a:chExt cx="2259158" cy="1985484"/>
            </a:xfrm>
          </p:grpSpPr>
          <p:sp>
            <p:nvSpPr>
              <p:cNvPr id="269" name="Hexagon 268">
                <a:extLst>
                  <a:ext uri="{FF2B5EF4-FFF2-40B4-BE49-F238E27FC236}">
                    <a16:creationId xmlns:a16="http://schemas.microsoft.com/office/drawing/2014/main" id="{D94018DE-6DC0-48A6-809B-67E012669ED1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0" name="Graphic 269" descr="Briefcase with solid fill">
                <a:extLst>
                  <a:ext uri="{FF2B5EF4-FFF2-40B4-BE49-F238E27FC236}">
                    <a16:creationId xmlns:a16="http://schemas.microsoft.com/office/drawing/2014/main" id="{6C367A8B-CB84-4678-8D6F-582DAD83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71" name="Graphic 270" descr="Coins with solid fill">
                <a:extLst>
                  <a:ext uri="{FF2B5EF4-FFF2-40B4-BE49-F238E27FC236}">
                    <a16:creationId xmlns:a16="http://schemas.microsoft.com/office/drawing/2014/main" id="{AAAB9C67-5B22-4F47-BFD9-8A3D540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72" name="Graphic 271" descr="Briefcase with solid fill">
                <a:extLst>
                  <a:ext uri="{FF2B5EF4-FFF2-40B4-BE49-F238E27FC236}">
                    <a16:creationId xmlns:a16="http://schemas.microsoft.com/office/drawing/2014/main" id="{A4B740E3-6AD9-4605-BFAD-30753101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6AB9582-1B8A-40A6-9798-9D17F4472D49}"/>
                </a:ext>
              </a:extLst>
            </p:cNvPr>
            <p:cNvSpPr txBox="1"/>
            <p:nvPr/>
          </p:nvSpPr>
          <p:spPr>
            <a:xfrm>
              <a:off x="8420455" y="3662137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Group-of-users-to-group-of-items fairness (GG-F)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men being disproportionately recommended high-paying jobs and women low-paying jobs.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6F4F6E1-3731-421A-80AD-09F8AB0E9EF6}"/>
              </a:ext>
            </a:extLst>
          </p:cNvPr>
          <p:cNvGrpSpPr/>
          <p:nvPr/>
        </p:nvGrpSpPr>
        <p:grpSpPr>
          <a:xfrm>
            <a:off x="336434" y="1880900"/>
            <a:ext cx="5625236" cy="1445805"/>
            <a:chOff x="336434" y="1880900"/>
            <a:chExt cx="5625236" cy="1445805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8FD5130-4A40-46D9-9720-55684E2483DD}"/>
                </a:ext>
              </a:extLst>
            </p:cNvPr>
            <p:cNvSpPr/>
            <p:nvPr/>
          </p:nvSpPr>
          <p:spPr>
            <a:xfrm>
              <a:off x="336434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2D4A93E-C007-4FB4-84B3-D93B938B8A99}"/>
                </a:ext>
              </a:extLst>
            </p:cNvPr>
            <p:cNvSpPr txBox="1"/>
            <p:nvPr/>
          </p:nvSpPr>
          <p:spPr>
            <a:xfrm>
              <a:off x="2526559" y="2111359"/>
              <a:ext cx="3435111" cy="9848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Individual-user-to-Individual-item fairness (II-F)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Individual users?</a:t>
              </a:r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98CFE80-F52B-481B-8FF6-6DE01151606D}"/>
                </a:ext>
              </a:extLst>
            </p:cNvPr>
            <p:cNvGrpSpPr/>
            <p:nvPr/>
          </p:nvGrpSpPr>
          <p:grpSpPr>
            <a:xfrm>
              <a:off x="1410243" y="2473025"/>
              <a:ext cx="701448" cy="604697"/>
              <a:chOff x="5905212" y="2100876"/>
              <a:chExt cx="2259158" cy="1947551"/>
            </a:xfrm>
          </p:grpSpPr>
          <p:sp>
            <p:nvSpPr>
              <p:cNvPr id="581" name="Hexagon 580">
                <a:extLst>
                  <a:ext uri="{FF2B5EF4-FFF2-40B4-BE49-F238E27FC236}">
                    <a16:creationId xmlns:a16="http://schemas.microsoft.com/office/drawing/2014/main" id="{16A5A66F-8E77-4CF2-8535-8BE59634CA7E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2" name="Graphic 581" descr="Briefcase with solid fill">
                <a:extLst>
                  <a:ext uri="{FF2B5EF4-FFF2-40B4-BE49-F238E27FC236}">
                    <a16:creationId xmlns:a16="http://schemas.microsoft.com/office/drawing/2014/main" id="{D7899069-4E49-4159-A3E2-EF02EF49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0624503D-5808-4209-A327-1F1343FC7816}"/>
                </a:ext>
              </a:extLst>
            </p:cNvPr>
            <p:cNvGrpSpPr/>
            <p:nvPr/>
          </p:nvGrpSpPr>
          <p:grpSpPr>
            <a:xfrm>
              <a:off x="792812" y="2110058"/>
              <a:ext cx="701448" cy="604697"/>
              <a:chOff x="597667" y="2138809"/>
              <a:chExt cx="2259158" cy="1947551"/>
            </a:xfrm>
          </p:grpSpPr>
          <p:sp>
            <p:nvSpPr>
              <p:cNvPr id="584" name="Hexagon 583">
                <a:extLst>
                  <a:ext uri="{FF2B5EF4-FFF2-40B4-BE49-F238E27FC236}">
                    <a16:creationId xmlns:a16="http://schemas.microsoft.com/office/drawing/2014/main" id="{54F87382-0B7E-41C5-9EF4-AE225A581037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5" name="Graphic 584" descr="Office worker female with solid fill">
                <a:extLst>
                  <a:ext uri="{FF2B5EF4-FFF2-40B4-BE49-F238E27FC236}">
                    <a16:creationId xmlns:a16="http://schemas.microsoft.com/office/drawing/2014/main" id="{0B96658C-068C-4F63-B0BC-01ACC02E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35E2C05-3AF3-4F75-9C95-F8E335CCD0D8}"/>
              </a:ext>
            </a:extLst>
          </p:cNvPr>
          <p:cNvGrpSpPr/>
          <p:nvPr/>
        </p:nvGrpSpPr>
        <p:grpSpPr>
          <a:xfrm>
            <a:off x="6230331" y="1880900"/>
            <a:ext cx="5625236" cy="1445805"/>
            <a:chOff x="6230331" y="1880900"/>
            <a:chExt cx="5625236" cy="144580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2218264-870E-4BD3-93E8-12E1379F03DA}"/>
                </a:ext>
              </a:extLst>
            </p:cNvPr>
            <p:cNvSpPr/>
            <p:nvPr/>
          </p:nvSpPr>
          <p:spPr>
            <a:xfrm>
              <a:off x="6230331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61425A-5F9E-44F7-BF7E-320CC0FFEBFD}"/>
                </a:ext>
              </a:extLst>
            </p:cNvPr>
            <p:cNvGrpSpPr/>
            <p:nvPr/>
          </p:nvGrpSpPr>
          <p:grpSpPr>
            <a:xfrm>
              <a:off x="6359218" y="2406517"/>
              <a:ext cx="701448" cy="616475"/>
              <a:chOff x="5905212" y="4469959"/>
              <a:chExt cx="2259158" cy="198548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3982F06F-620E-44D2-A5AD-1BC7C974E189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Graphic 28" descr="Briefcase with solid fill">
                <a:extLst>
                  <a:ext uri="{FF2B5EF4-FFF2-40B4-BE49-F238E27FC236}">
                    <a16:creationId xmlns:a16="http://schemas.microsoft.com/office/drawing/2014/main" id="{68603EDE-2BB0-4A7B-A3E1-C0836809B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30" name="Graphic 29" descr="Coins with solid fill">
                <a:extLst>
                  <a:ext uri="{FF2B5EF4-FFF2-40B4-BE49-F238E27FC236}">
                    <a16:creationId xmlns:a16="http://schemas.microsoft.com/office/drawing/2014/main" id="{9A653A53-9FA0-4134-92E1-8F1971B9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1" name="Graphic 30" descr="Coins with solid fill">
                <a:extLst>
                  <a:ext uri="{FF2B5EF4-FFF2-40B4-BE49-F238E27FC236}">
                    <a16:creationId xmlns:a16="http://schemas.microsoft.com/office/drawing/2014/main" id="{720E9404-E646-4601-BEAA-4E9CF8DD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2" name="Graphic 31" descr="Briefcase with solid fill">
                <a:extLst>
                  <a:ext uri="{FF2B5EF4-FFF2-40B4-BE49-F238E27FC236}">
                    <a16:creationId xmlns:a16="http://schemas.microsoft.com/office/drawing/2014/main" id="{A52A5E66-4385-4AD6-96BE-3837587C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1334E2-0D37-45B3-BE0A-44B8072D7665}"/>
                </a:ext>
              </a:extLst>
            </p:cNvPr>
            <p:cNvGrpSpPr/>
            <p:nvPr/>
          </p:nvGrpSpPr>
          <p:grpSpPr>
            <a:xfrm>
              <a:off x="7592237" y="2406517"/>
              <a:ext cx="701448" cy="616475"/>
              <a:chOff x="8459568" y="4483941"/>
              <a:chExt cx="2259158" cy="1985484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250A2268-3A4B-4A8D-8099-79BBE5603D87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Briefcase with solid fill">
                <a:extLst>
                  <a:ext uri="{FF2B5EF4-FFF2-40B4-BE49-F238E27FC236}">
                    <a16:creationId xmlns:a16="http://schemas.microsoft.com/office/drawing/2014/main" id="{3EE02B94-DD21-4EFF-980F-B98AD9E8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46" name="Graphic 45" descr="Coins with solid fill">
                <a:extLst>
                  <a:ext uri="{FF2B5EF4-FFF2-40B4-BE49-F238E27FC236}">
                    <a16:creationId xmlns:a16="http://schemas.microsoft.com/office/drawing/2014/main" id="{3CF72ABE-D185-4E56-855E-A7CABEF6D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47" name="Graphic 46" descr="Briefcase with solid fill">
                <a:extLst>
                  <a:ext uri="{FF2B5EF4-FFF2-40B4-BE49-F238E27FC236}">
                    <a16:creationId xmlns:a16="http://schemas.microsoft.com/office/drawing/2014/main" id="{9F5B0ED3-6654-4F75-BE65-BF2213B4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81222E-1E2C-4F06-B50A-007F8A1DECAE}"/>
                </a:ext>
              </a:extLst>
            </p:cNvPr>
            <p:cNvSpPr txBox="1"/>
            <p:nvPr/>
          </p:nvSpPr>
          <p:spPr>
            <a:xfrm>
              <a:off x="8420456" y="2019026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Individual-user-to-group-of-items fairness (IG-F)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individual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user being disproportionately recommended low-paying jobs.</a:t>
              </a:r>
            </a:p>
          </p:txBody>
        </p: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095831E-DD82-4E2B-B4E2-7306BF6F4B67}"/>
                </a:ext>
              </a:extLst>
            </p:cNvPr>
            <p:cNvGrpSpPr/>
            <p:nvPr/>
          </p:nvGrpSpPr>
          <p:grpSpPr>
            <a:xfrm>
              <a:off x="6969903" y="2050888"/>
              <a:ext cx="701448" cy="604697"/>
              <a:chOff x="597667" y="2138809"/>
              <a:chExt cx="2259158" cy="1947551"/>
            </a:xfrm>
          </p:grpSpPr>
          <p:sp>
            <p:nvSpPr>
              <p:cNvPr id="590" name="Hexagon 589">
                <a:extLst>
                  <a:ext uri="{FF2B5EF4-FFF2-40B4-BE49-F238E27FC236}">
                    <a16:creationId xmlns:a16="http://schemas.microsoft.com/office/drawing/2014/main" id="{B7491EF0-6123-4A10-9A9D-C27EB99BC0DB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1" name="Graphic 590" descr="Office worker female with solid fill">
                <a:extLst>
                  <a:ext uri="{FF2B5EF4-FFF2-40B4-BE49-F238E27FC236}">
                    <a16:creationId xmlns:a16="http://schemas.microsoft.com/office/drawing/2014/main" id="{EB4D29F2-BDF2-4E5F-9675-2EF5CFAEE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1B5E92A-57AC-4D64-A642-0E062810E2B9}"/>
              </a:ext>
            </a:extLst>
          </p:cNvPr>
          <p:cNvGrpSpPr/>
          <p:nvPr/>
        </p:nvGrpSpPr>
        <p:grpSpPr>
          <a:xfrm>
            <a:off x="336433" y="3524011"/>
            <a:ext cx="5625236" cy="1445805"/>
            <a:chOff x="336433" y="3524011"/>
            <a:chExt cx="5625236" cy="1445805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23C074ED-E3FE-4E50-9344-FF414A3DEF64}"/>
                </a:ext>
              </a:extLst>
            </p:cNvPr>
            <p:cNvSpPr/>
            <p:nvPr/>
          </p:nvSpPr>
          <p:spPr>
            <a:xfrm>
              <a:off x="336433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1B181C0-CCCD-462D-9B3A-B6CC27E0E7A8}"/>
                </a:ext>
              </a:extLst>
            </p:cNvPr>
            <p:cNvGrpSpPr/>
            <p:nvPr/>
          </p:nvGrpSpPr>
          <p:grpSpPr>
            <a:xfrm>
              <a:off x="838200" y="3595722"/>
              <a:ext cx="701448" cy="612133"/>
              <a:chOff x="597667" y="4483941"/>
              <a:chExt cx="2259158" cy="1971502"/>
            </a:xfrm>
          </p:grpSpPr>
          <p:sp>
            <p:nvSpPr>
              <p:cNvPr id="254" name="Hexagon 253">
                <a:extLst>
                  <a:ext uri="{FF2B5EF4-FFF2-40B4-BE49-F238E27FC236}">
                    <a16:creationId xmlns:a16="http://schemas.microsoft.com/office/drawing/2014/main" id="{785C95AD-B570-4F1D-8139-08DE589024C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5" name="Graphic 254" descr="Office worker female with solid fill">
                <a:extLst>
                  <a:ext uri="{FF2B5EF4-FFF2-40B4-BE49-F238E27FC236}">
                    <a16:creationId xmlns:a16="http://schemas.microsoft.com/office/drawing/2014/main" id="{87747C17-C6A0-4F4E-BBDC-4F1D0AA63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6" name="Graphic 255" descr="Office worker female with solid fill">
                <a:extLst>
                  <a:ext uri="{FF2B5EF4-FFF2-40B4-BE49-F238E27FC236}">
                    <a16:creationId xmlns:a16="http://schemas.microsoft.com/office/drawing/2014/main" id="{62FDA9ED-C648-466E-A5DB-4169C21C8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7" name="Graphic 256" descr="Office worker female with solid fill">
                <a:extLst>
                  <a:ext uri="{FF2B5EF4-FFF2-40B4-BE49-F238E27FC236}">
                    <a16:creationId xmlns:a16="http://schemas.microsoft.com/office/drawing/2014/main" id="{F7E90190-1BE8-42EF-9359-4B6B10B4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B94067-A26E-4DEA-B1F8-ABA015D8F37C}"/>
                </a:ext>
              </a:extLst>
            </p:cNvPr>
            <p:cNvGrpSpPr/>
            <p:nvPr/>
          </p:nvGrpSpPr>
          <p:grpSpPr>
            <a:xfrm>
              <a:off x="836259" y="4282418"/>
              <a:ext cx="701448" cy="604697"/>
              <a:chOff x="3152023" y="4531843"/>
              <a:chExt cx="2259158" cy="1947551"/>
            </a:xfrm>
          </p:grpSpPr>
          <p:sp>
            <p:nvSpPr>
              <p:cNvPr id="250" name="Hexagon 249">
                <a:extLst>
                  <a:ext uri="{FF2B5EF4-FFF2-40B4-BE49-F238E27FC236}">
                    <a16:creationId xmlns:a16="http://schemas.microsoft.com/office/drawing/2014/main" id="{4EEF16C0-5D6A-454D-B938-FEECBB2DB375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1" name="Graphic 250" descr="Office worker male with solid fill">
                <a:extLst>
                  <a:ext uri="{FF2B5EF4-FFF2-40B4-BE49-F238E27FC236}">
                    <a16:creationId xmlns:a16="http://schemas.microsoft.com/office/drawing/2014/main" id="{92B0BA88-0F97-45FD-9949-71B30720F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2" name="Graphic 251" descr="Office worker male with solid fill">
                <a:extLst>
                  <a:ext uri="{FF2B5EF4-FFF2-40B4-BE49-F238E27FC236}">
                    <a16:creationId xmlns:a16="http://schemas.microsoft.com/office/drawing/2014/main" id="{24474938-8814-492D-9CEE-A68DE19B4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3" name="Graphic 252" descr="Office worker male with solid fill">
                <a:extLst>
                  <a:ext uri="{FF2B5EF4-FFF2-40B4-BE49-F238E27FC236}">
                    <a16:creationId xmlns:a16="http://schemas.microsoft.com/office/drawing/2014/main" id="{FCF1C9F8-B4D7-4960-9274-DDC8465E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211DDE-31C1-4286-BF42-4C3FECD94789}"/>
                </a:ext>
              </a:extLst>
            </p:cNvPr>
            <p:cNvSpPr txBox="1"/>
            <p:nvPr/>
          </p:nvSpPr>
          <p:spPr>
            <a:xfrm>
              <a:off x="2526558" y="3569804"/>
              <a:ext cx="3435111" cy="135421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Group-of-users-to-Individual-item fairness (GI-F)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recommended to men and not to women and non-binary people.</a:t>
              </a:r>
            </a:p>
          </p:txBody>
        </p: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D6B59410-30B8-47A3-A992-3680AC2C8149}"/>
                </a:ext>
              </a:extLst>
            </p:cNvPr>
            <p:cNvGrpSpPr/>
            <p:nvPr/>
          </p:nvGrpSpPr>
          <p:grpSpPr>
            <a:xfrm>
              <a:off x="1466782" y="3946888"/>
              <a:ext cx="701448" cy="604697"/>
              <a:chOff x="5905212" y="2100876"/>
              <a:chExt cx="2259158" cy="1947551"/>
            </a:xfrm>
          </p:grpSpPr>
          <p:sp>
            <p:nvSpPr>
              <p:cNvPr id="596" name="Hexagon 595">
                <a:extLst>
                  <a:ext uri="{FF2B5EF4-FFF2-40B4-BE49-F238E27FC236}">
                    <a16:creationId xmlns:a16="http://schemas.microsoft.com/office/drawing/2014/main" id="{42EF5B30-102F-4594-B7D3-C4C56029796F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7" name="Graphic 596" descr="Briefcase with solid fill">
                <a:extLst>
                  <a:ext uri="{FF2B5EF4-FFF2-40B4-BE49-F238E27FC236}">
                    <a16:creationId xmlns:a16="http://schemas.microsoft.com/office/drawing/2014/main" id="{D3D84B8C-B4BE-4A4C-B3B6-D3088A851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E675A2F6-221B-4FF0-AD9D-BA47EC52A3B1}"/>
              </a:ext>
            </a:extLst>
          </p:cNvPr>
          <p:cNvGrpSpPr/>
          <p:nvPr/>
        </p:nvGrpSpPr>
        <p:grpSpPr>
          <a:xfrm>
            <a:off x="336432" y="5167122"/>
            <a:ext cx="5625236" cy="1445805"/>
            <a:chOff x="336432" y="5167122"/>
            <a:chExt cx="5625236" cy="1445805"/>
          </a:xfrm>
        </p:grpSpPr>
        <p:sp>
          <p:nvSpPr>
            <p:cNvPr id="538" name="Rectangle: Rounded Corners 537">
              <a:extLst>
                <a:ext uri="{FF2B5EF4-FFF2-40B4-BE49-F238E27FC236}">
                  <a16:creationId xmlns:a16="http://schemas.microsoft.com/office/drawing/2014/main" id="{F5B731E3-762D-4712-96A3-D68325B6A6A7}"/>
                </a:ext>
              </a:extLst>
            </p:cNvPr>
            <p:cNvSpPr/>
            <p:nvPr/>
          </p:nvSpPr>
          <p:spPr>
            <a:xfrm>
              <a:off x="336432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ACF9013-3883-4A30-BF56-CD4672CCACFC}"/>
                </a:ext>
              </a:extLst>
            </p:cNvPr>
            <p:cNvSpPr txBox="1"/>
            <p:nvPr/>
          </p:nvSpPr>
          <p:spPr>
            <a:xfrm>
              <a:off x="2526557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All-users-to-Individual-item fairness (AI-F)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under-exposed to all users.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E5F0E7DF-02AC-41AE-95C6-81FA6C45C041}"/>
                </a:ext>
              </a:extLst>
            </p:cNvPr>
            <p:cNvGrpSpPr/>
            <p:nvPr/>
          </p:nvGrpSpPr>
          <p:grpSpPr>
            <a:xfrm>
              <a:off x="661371" y="5581996"/>
              <a:ext cx="1020739" cy="874919"/>
              <a:chOff x="2101593" y="634915"/>
              <a:chExt cx="1020739" cy="874919"/>
            </a:xfrm>
          </p:grpSpPr>
          <p:sp>
            <p:nvSpPr>
              <p:cNvPr id="601" name="Hexagon 600">
                <a:extLst>
                  <a:ext uri="{FF2B5EF4-FFF2-40B4-BE49-F238E27FC236}">
                    <a16:creationId xmlns:a16="http://schemas.microsoft.com/office/drawing/2014/main" id="{4D93465C-316D-49E0-AF41-9FA0249C2343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2" name="Graphic 601" descr="Office worker female with solid fill">
                <a:extLst>
                  <a:ext uri="{FF2B5EF4-FFF2-40B4-BE49-F238E27FC236}">
                    <a16:creationId xmlns:a16="http://schemas.microsoft.com/office/drawing/2014/main" id="{29911C8E-C4F5-4131-9A18-08D75631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3" name="Graphic 602" descr="Office worker female with solid fill">
                <a:extLst>
                  <a:ext uri="{FF2B5EF4-FFF2-40B4-BE49-F238E27FC236}">
                    <a16:creationId xmlns:a16="http://schemas.microsoft.com/office/drawing/2014/main" id="{A02B1CE9-5856-4F4B-A475-8EF82B9F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4" name="Graphic 603" descr="Office worker male with solid fill">
                <a:extLst>
                  <a:ext uri="{FF2B5EF4-FFF2-40B4-BE49-F238E27FC236}">
                    <a16:creationId xmlns:a16="http://schemas.microsoft.com/office/drawing/2014/main" id="{B0ECC4AE-9D88-4AAB-9C4F-3188F45B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5" name="Graphic 604" descr="Office worker male with solid fill">
                <a:extLst>
                  <a:ext uri="{FF2B5EF4-FFF2-40B4-BE49-F238E27FC236}">
                    <a16:creationId xmlns:a16="http://schemas.microsoft.com/office/drawing/2014/main" id="{878087A7-F340-4561-A7E7-E0438583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6" name="Graphic 605" descr="Office worker female with solid fill">
                <a:extLst>
                  <a:ext uri="{FF2B5EF4-FFF2-40B4-BE49-F238E27FC236}">
                    <a16:creationId xmlns:a16="http://schemas.microsoft.com/office/drawing/2014/main" id="{52A17130-E587-4487-BE32-B8B1FC723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7" name="Graphic 606" descr="Office worker male with solid fill">
                <a:extLst>
                  <a:ext uri="{FF2B5EF4-FFF2-40B4-BE49-F238E27FC236}">
                    <a16:creationId xmlns:a16="http://schemas.microsoft.com/office/drawing/2014/main" id="{B7896842-0BC5-470F-B4E1-012FB799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D5FDC92-242A-4E70-A35E-72BE5453F813}"/>
                </a:ext>
              </a:extLst>
            </p:cNvPr>
            <p:cNvGrpSpPr/>
            <p:nvPr/>
          </p:nvGrpSpPr>
          <p:grpSpPr>
            <a:xfrm>
              <a:off x="1543157" y="5316639"/>
              <a:ext cx="701448" cy="604697"/>
              <a:chOff x="5905212" y="2100876"/>
              <a:chExt cx="2259158" cy="1947551"/>
            </a:xfrm>
          </p:grpSpPr>
          <p:sp>
            <p:nvSpPr>
              <p:cNvPr id="609" name="Hexagon 608">
                <a:extLst>
                  <a:ext uri="{FF2B5EF4-FFF2-40B4-BE49-F238E27FC236}">
                    <a16:creationId xmlns:a16="http://schemas.microsoft.com/office/drawing/2014/main" id="{6EA29FDE-9E9C-4323-84CA-FFF7C1E25FD3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0" name="Graphic 609" descr="Briefcase with solid fill">
                <a:extLst>
                  <a:ext uri="{FF2B5EF4-FFF2-40B4-BE49-F238E27FC236}">
                    <a16:creationId xmlns:a16="http://schemas.microsoft.com/office/drawing/2014/main" id="{96134EF3-5E8C-4164-B6ED-AD4E7AA7E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E5E3B9E-417F-43AA-BF86-83F31BB7BC42}"/>
              </a:ext>
            </a:extLst>
          </p:cNvPr>
          <p:cNvGrpSpPr/>
          <p:nvPr/>
        </p:nvGrpSpPr>
        <p:grpSpPr>
          <a:xfrm>
            <a:off x="6230329" y="5167122"/>
            <a:ext cx="5625236" cy="1445805"/>
            <a:chOff x="6230329" y="5167122"/>
            <a:chExt cx="5625236" cy="1445805"/>
          </a:xfrm>
        </p:grpSpPr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2DAD2069-1C92-4E22-BE13-BEFCEB9F8EDB}"/>
                </a:ext>
              </a:extLst>
            </p:cNvPr>
            <p:cNvSpPr/>
            <p:nvPr/>
          </p:nvSpPr>
          <p:spPr>
            <a:xfrm>
              <a:off x="6230329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BA29CFD3-A877-4A47-A47E-2151BAC0A6B9}"/>
                </a:ext>
              </a:extLst>
            </p:cNvPr>
            <p:cNvSpPr txBox="1"/>
            <p:nvPr/>
          </p:nvSpPr>
          <p:spPr>
            <a:xfrm>
              <a:off x="8420454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All-users-to-group-of-items fairness (AG-F)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jobs at Black-owned businesses being disproportionately under-exposed to all users.</a:t>
              </a:r>
            </a:p>
          </p:txBody>
        </p: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4F19E049-9D94-43F3-BDDB-A741579C8117}"/>
                </a:ext>
              </a:extLst>
            </p:cNvPr>
            <p:cNvGrpSpPr/>
            <p:nvPr/>
          </p:nvGrpSpPr>
          <p:grpSpPr>
            <a:xfrm>
              <a:off x="6561078" y="5583600"/>
              <a:ext cx="1020739" cy="874919"/>
              <a:chOff x="2101593" y="634915"/>
              <a:chExt cx="1020739" cy="874919"/>
            </a:xfrm>
          </p:grpSpPr>
          <p:sp>
            <p:nvSpPr>
              <p:cNvPr id="612" name="Hexagon 611">
                <a:extLst>
                  <a:ext uri="{FF2B5EF4-FFF2-40B4-BE49-F238E27FC236}">
                    <a16:creationId xmlns:a16="http://schemas.microsoft.com/office/drawing/2014/main" id="{9301B44A-E4B7-4891-863A-A99FE285339C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3" name="Graphic 612" descr="Office worker female with solid fill">
                <a:extLst>
                  <a:ext uri="{FF2B5EF4-FFF2-40B4-BE49-F238E27FC236}">
                    <a16:creationId xmlns:a16="http://schemas.microsoft.com/office/drawing/2014/main" id="{8ABDCDAA-6359-443B-AAF0-18891D86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4" name="Graphic 613" descr="Office worker female with solid fill">
                <a:extLst>
                  <a:ext uri="{FF2B5EF4-FFF2-40B4-BE49-F238E27FC236}">
                    <a16:creationId xmlns:a16="http://schemas.microsoft.com/office/drawing/2014/main" id="{2FBAAFBD-E489-43FF-B920-DE758CA4E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5" name="Graphic 614" descr="Office worker male with solid fill">
                <a:extLst>
                  <a:ext uri="{FF2B5EF4-FFF2-40B4-BE49-F238E27FC236}">
                    <a16:creationId xmlns:a16="http://schemas.microsoft.com/office/drawing/2014/main" id="{146F578D-E32A-4AF5-9C21-24854F62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6" name="Graphic 615" descr="Office worker male with solid fill">
                <a:extLst>
                  <a:ext uri="{FF2B5EF4-FFF2-40B4-BE49-F238E27FC236}">
                    <a16:creationId xmlns:a16="http://schemas.microsoft.com/office/drawing/2014/main" id="{59BE1E6B-01D2-4A62-99D5-9C0CA42F9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7" name="Graphic 616" descr="Office worker female with solid fill">
                <a:extLst>
                  <a:ext uri="{FF2B5EF4-FFF2-40B4-BE49-F238E27FC236}">
                    <a16:creationId xmlns:a16="http://schemas.microsoft.com/office/drawing/2014/main" id="{44ED2E56-B933-4985-B378-9CD0148E0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8" name="Graphic 617" descr="Office worker male with solid fill">
                <a:extLst>
                  <a:ext uri="{FF2B5EF4-FFF2-40B4-BE49-F238E27FC236}">
                    <a16:creationId xmlns:a16="http://schemas.microsoft.com/office/drawing/2014/main" id="{54207004-6085-4676-91FB-A0CCC949F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0F77F65-9428-4608-B3FA-205D19C30FEF}"/>
                </a:ext>
              </a:extLst>
            </p:cNvPr>
            <p:cNvGrpSpPr/>
            <p:nvPr/>
          </p:nvGrpSpPr>
          <p:grpSpPr>
            <a:xfrm>
              <a:off x="7446753" y="5313964"/>
              <a:ext cx="701448" cy="604697"/>
              <a:chOff x="7446753" y="5313964"/>
              <a:chExt cx="701448" cy="604697"/>
            </a:xfrm>
          </p:grpSpPr>
          <p:sp>
            <p:nvSpPr>
              <p:cNvPr id="628" name="Hexagon 627">
                <a:extLst>
                  <a:ext uri="{FF2B5EF4-FFF2-40B4-BE49-F238E27FC236}">
                    <a16:creationId xmlns:a16="http://schemas.microsoft.com/office/drawing/2014/main" id="{7CB29AF3-EC05-47C3-8050-BB1707A17EFF}"/>
                  </a:ext>
                </a:extLst>
              </p:cNvPr>
              <p:cNvSpPr/>
              <p:nvPr/>
            </p:nvSpPr>
            <p:spPr>
              <a:xfrm>
                <a:off x="7446753" y="5313964"/>
                <a:ext cx="701448" cy="604697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9" name="Graphic 628" descr="Briefcase with solid fill">
                <a:extLst>
                  <a:ext uri="{FF2B5EF4-FFF2-40B4-BE49-F238E27FC236}">
                    <a16:creationId xmlns:a16="http://schemas.microsoft.com/office/drawing/2014/main" id="{8701F6B3-7B8C-4453-AE06-84D73AEB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12907" y="5597762"/>
                <a:ext cx="304523" cy="304523"/>
              </a:xfrm>
              <a:prstGeom prst="rect">
                <a:avLst/>
              </a:prstGeom>
            </p:spPr>
          </p:pic>
          <p:pic>
            <p:nvPicPr>
              <p:cNvPr id="631" name="Graphic 630" descr="Briefcase with solid fill">
                <a:extLst>
                  <a:ext uri="{FF2B5EF4-FFF2-40B4-BE49-F238E27FC236}">
                    <a16:creationId xmlns:a16="http://schemas.microsoft.com/office/drawing/2014/main" id="{99095A04-A9CF-45DF-ABA1-682F60B4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37587" y="5385756"/>
                <a:ext cx="304523" cy="3045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832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1539-6D2D-49BA-A62C-26F43B35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Exposure fairness is a multisided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208C-E54A-435A-88F0-7E5B9F1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363"/>
            <a:ext cx="10515600" cy="53619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Take the example of a job recommendation system</a:t>
            </a:r>
          </a:p>
        </p:txBody>
      </p: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3A9CA571-AE35-46E5-A990-8D0E28CF212A}"/>
              </a:ext>
            </a:extLst>
          </p:cNvPr>
          <p:cNvGrpSpPr/>
          <p:nvPr/>
        </p:nvGrpSpPr>
        <p:grpSpPr>
          <a:xfrm>
            <a:off x="6230330" y="3524011"/>
            <a:ext cx="5625236" cy="1445805"/>
            <a:chOff x="6230330" y="3524011"/>
            <a:chExt cx="5625236" cy="1445805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8DB2D502-BD69-42F6-BA34-A9FB9D93E4C7}"/>
                </a:ext>
              </a:extLst>
            </p:cNvPr>
            <p:cNvSpPr/>
            <p:nvPr/>
          </p:nvSpPr>
          <p:spPr>
            <a:xfrm>
              <a:off x="6230330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40E1EC2A-E3A9-4607-A168-7F3B02834C6C}"/>
                </a:ext>
              </a:extLst>
            </p:cNvPr>
            <p:cNvGrpSpPr/>
            <p:nvPr/>
          </p:nvGrpSpPr>
          <p:grpSpPr>
            <a:xfrm>
              <a:off x="6351927" y="3949987"/>
              <a:ext cx="701448" cy="616475"/>
              <a:chOff x="5905212" y="4469959"/>
              <a:chExt cx="2259158" cy="1985484"/>
            </a:xfrm>
          </p:grpSpPr>
          <p:sp>
            <p:nvSpPr>
              <p:cNvPr id="281" name="Hexagon 280">
                <a:extLst>
                  <a:ext uri="{FF2B5EF4-FFF2-40B4-BE49-F238E27FC236}">
                    <a16:creationId xmlns:a16="http://schemas.microsoft.com/office/drawing/2014/main" id="{983DF312-53D1-4754-A9FF-772735272A16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2" name="Graphic 281" descr="Briefcase with solid fill">
                <a:extLst>
                  <a:ext uri="{FF2B5EF4-FFF2-40B4-BE49-F238E27FC236}">
                    <a16:creationId xmlns:a16="http://schemas.microsoft.com/office/drawing/2014/main" id="{818138F9-42F8-48CC-95BF-A9E5AD8DA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83" name="Graphic 282" descr="Coins with solid fill">
                <a:extLst>
                  <a:ext uri="{FF2B5EF4-FFF2-40B4-BE49-F238E27FC236}">
                    <a16:creationId xmlns:a16="http://schemas.microsoft.com/office/drawing/2014/main" id="{8290647D-BEAB-444D-B9E1-ABBC95BE7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4" name="Graphic 283" descr="Coins with solid fill">
                <a:extLst>
                  <a:ext uri="{FF2B5EF4-FFF2-40B4-BE49-F238E27FC236}">
                    <a16:creationId xmlns:a16="http://schemas.microsoft.com/office/drawing/2014/main" id="{FB82F654-F2F2-46A6-9680-EB1B5F56A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85" name="Graphic 284" descr="Briefcase with solid fill">
                <a:extLst>
                  <a:ext uri="{FF2B5EF4-FFF2-40B4-BE49-F238E27FC236}">
                    <a16:creationId xmlns:a16="http://schemas.microsoft.com/office/drawing/2014/main" id="{D8C55148-9E5F-4CA5-8CC4-98DDF33A7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863B13BA-BDB2-45EE-B51E-08ABDD637A53}"/>
                </a:ext>
              </a:extLst>
            </p:cNvPr>
            <p:cNvGrpSpPr/>
            <p:nvPr/>
          </p:nvGrpSpPr>
          <p:grpSpPr>
            <a:xfrm>
              <a:off x="6967894" y="3595722"/>
              <a:ext cx="701448" cy="612133"/>
              <a:chOff x="597667" y="4483941"/>
              <a:chExt cx="2259158" cy="1971502"/>
            </a:xfrm>
          </p:grpSpPr>
          <p:sp>
            <p:nvSpPr>
              <p:cNvPr id="277" name="Hexagon 276">
                <a:extLst>
                  <a:ext uri="{FF2B5EF4-FFF2-40B4-BE49-F238E27FC236}">
                    <a16:creationId xmlns:a16="http://schemas.microsoft.com/office/drawing/2014/main" id="{E9935E4D-FF35-4002-8CAD-EC95DE7EFE9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8" name="Graphic 277" descr="Office worker female with solid fill">
                <a:extLst>
                  <a:ext uri="{FF2B5EF4-FFF2-40B4-BE49-F238E27FC236}">
                    <a16:creationId xmlns:a16="http://schemas.microsoft.com/office/drawing/2014/main" id="{B1EC00BE-0E4B-47C9-B50C-B8A3CE26F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9" name="Graphic 278" descr="Office worker female with solid fill">
                <a:extLst>
                  <a:ext uri="{FF2B5EF4-FFF2-40B4-BE49-F238E27FC236}">
                    <a16:creationId xmlns:a16="http://schemas.microsoft.com/office/drawing/2014/main" id="{F75860BA-D839-4F12-8581-B797DF972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80" name="Graphic 279" descr="Office worker female with solid fill">
                <a:extLst>
                  <a:ext uri="{FF2B5EF4-FFF2-40B4-BE49-F238E27FC236}">
                    <a16:creationId xmlns:a16="http://schemas.microsoft.com/office/drawing/2014/main" id="{344EDD96-D0CE-4B2D-91A7-14FD389B1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E30CCBC2-929E-4A9D-ACF7-45331476ED88}"/>
                </a:ext>
              </a:extLst>
            </p:cNvPr>
            <p:cNvGrpSpPr/>
            <p:nvPr/>
          </p:nvGrpSpPr>
          <p:grpSpPr>
            <a:xfrm>
              <a:off x="6965953" y="4282418"/>
              <a:ext cx="701448" cy="604697"/>
              <a:chOff x="3152023" y="4531843"/>
              <a:chExt cx="2259158" cy="1947551"/>
            </a:xfrm>
          </p:grpSpPr>
          <p:sp>
            <p:nvSpPr>
              <p:cNvPr id="273" name="Hexagon 272">
                <a:extLst>
                  <a:ext uri="{FF2B5EF4-FFF2-40B4-BE49-F238E27FC236}">
                    <a16:creationId xmlns:a16="http://schemas.microsoft.com/office/drawing/2014/main" id="{CC9C5E57-F3AF-4555-9975-7AC3AF67924F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4" name="Graphic 273" descr="Office worker male with solid fill">
                <a:extLst>
                  <a:ext uri="{FF2B5EF4-FFF2-40B4-BE49-F238E27FC236}">
                    <a16:creationId xmlns:a16="http://schemas.microsoft.com/office/drawing/2014/main" id="{5A2FF933-0AC9-43F3-8398-433D84616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5" name="Graphic 274" descr="Office worker male with solid fill">
                <a:extLst>
                  <a:ext uri="{FF2B5EF4-FFF2-40B4-BE49-F238E27FC236}">
                    <a16:creationId xmlns:a16="http://schemas.microsoft.com/office/drawing/2014/main" id="{D75ABE31-1A6D-4639-B014-3A6BC1FFCD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76" name="Graphic 275" descr="Office worker male with solid fill">
                <a:extLst>
                  <a:ext uri="{FF2B5EF4-FFF2-40B4-BE49-F238E27FC236}">
                    <a16:creationId xmlns:a16="http://schemas.microsoft.com/office/drawing/2014/main" id="{5D732B9B-AAA9-4A06-A647-43C21E4EE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D0CB066-F9C2-4422-971B-5DA96F59B898}"/>
                </a:ext>
              </a:extLst>
            </p:cNvPr>
            <p:cNvGrpSpPr/>
            <p:nvPr/>
          </p:nvGrpSpPr>
          <p:grpSpPr>
            <a:xfrm>
              <a:off x="7584946" y="3949987"/>
              <a:ext cx="701448" cy="616475"/>
              <a:chOff x="8459568" y="4483941"/>
              <a:chExt cx="2259158" cy="1985484"/>
            </a:xfrm>
          </p:grpSpPr>
          <p:sp>
            <p:nvSpPr>
              <p:cNvPr id="269" name="Hexagon 268">
                <a:extLst>
                  <a:ext uri="{FF2B5EF4-FFF2-40B4-BE49-F238E27FC236}">
                    <a16:creationId xmlns:a16="http://schemas.microsoft.com/office/drawing/2014/main" id="{D94018DE-6DC0-48A6-809B-67E012669ED1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0" name="Graphic 269" descr="Briefcase with solid fill">
                <a:extLst>
                  <a:ext uri="{FF2B5EF4-FFF2-40B4-BE49-F238E27FC236}">
                    <a16:creationId xmlns:a16="http://schemas.microsoft.com/office/drawing/2014/main" id="{6C367A8B-CB84-4678-8D6F-582DAD83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271" name="Graphic 270" descr="Coins with solid fill">
                <a:extLst>
                  <a:ext uri="{FF2B5EF4-FFF2-40B4-BE49-F238E27FC236}">
                    <a16:creationId xmlns:a16="http://schemas.microsoft.com/office/drawing/2014/main" id="{AAAB9C67-5B22-4F47-BFD9-8A3D54068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272" name="Graphic 271" descr="Briefcase with solid fill">
                <a:extLst>
                  <a:ext uri="{FF2B5EF4-FFF2-40B4-BE49-F238E27FC236}">
                    <a16:creationId xmlns:a16="http://schemas.microsoft.com/office/drawing/2014/main" id="{A4B740E3-6AD9-4605-BFAD-307531014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96AB9582-1B8A-40A6-9798-9D17F4472D49}"/>
                </a:ext>
              </a:extLst>
            </p:cNvPr>
            <p:cNvSpPr txBox="1"/>
            <p:nvPr/>
          </p:nvSpPr>
          <p:spPr>
            <a:xfrm>
              <a:off x="8420455" y="3662137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Group-of-users-to-group-of-items fairness (GG-F)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men being disproportionately recommended high-paying jobs and women low-paying jobs.</a:t>
              </a:r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26F4F6E1-3731-421A-80AD-09F8AB0E9EF6}"/>
              </a:ext>
            </a:extLst>
          </p:cNvPr>
          <p:cNvGrpSpPr/>
          <p:nvPr/>
        </p:nvGrpSpPr>
        <p:grpSpPr>
          <a:xfrm>
            <a:off x="336434" y="1880900"/>
            <a:ext cx="5625236" cy="1445805"/>
            <a:chOff x="336434" y="1880900"/>
            <a:chExt cx="5625236" cy="1445805"/>
          </a:xfrm>
        </p:grpSpPr>
        <p:sp>
          <p:nvSpPr>
            <p:cNvPr id="217" name="Rectangle: Rounded Corners 216">
              <a:extLst>
                <a:ext uri="{FF2B5EF4-FFF2-40B4-BE49-F238E27FC236}">
                  <a16:creationId xmlns:a16="http://schemas.microsoft.com/office/drawing/2014/main" id="{38FD5130-4A40-46D9-9720-55684E2483DD}"/>
                </a:ext>
              </a:extLst>
            </p:cNvPr>
            <p:cNvSpPr/>
            <p:nvPr/>
          </p:nvSpPr>
          <p:spPr>
            <a:xfrm>
              <a:off x="336434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2D4A93E-C007-4FB4-84B3-D93B938B8A99}"/>
                </a:ext>
              </a:extLst>
            </p:cNvPr>
            <p:cNvSpPr txBox="1"/>
            <p:nvPr/>
          </p:nvSpPr>
          <p:spPr>
            <a:xfrm>
              <a:off x="2526559" y="2111359"/>
              <a:ext cx="3435111" cy="98488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Individual-user-to-Individual-item fairness (II-F)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Individual users?</a:t>
              </a:r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698CFE80-F52B-481B-8FF6-6DE01151606D}"/>
                </a:ext>
              </a:extLst>
            </p:cNvPr>
            <p:cNvGrpSpPr/>
            <p:nvPr/>
          </p:nvGrpSpPr>
          <p:grpSpPr>
            <a:xfrm>
              <a:off x="1410243" y="2473025"/>
              <a:ext cx="701448" cy="604697"/>
              <a:chOff x="5905212" y="2100876"/>
              <a:chExt cx="2259158" cy="1947551"/>
            </a:xfrm>
          </p:grpSpPr>
          <p:sp>
            <p:nvSpPr>
              <p:cNvPr id="581" name="Hexagon 580">
                <a:extLst>
                  <a:ext uri="{FF2B5EF4-FFF2-40B4-BE49-F238E27FC236}">
                    <a16:creationId xmlns:a16="http://schemas.microsoft.com/office/drawing/2014/main" id="{16A5A66F-8E77-4CF2-8535-8BE59634CA7E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2" name="Graphic 581" descr="Briefcase with solid fill">
                <a:extLst>
                  <a:ext uri="{FF2B5EF4-FFF2-40B4-BE49-F238E27FC236}">
                    <a16:creationId xmlns:a16="http://schemas.microsoft.com/office/drawing/2014/main" id="{D7899069-4E49-4159-A3E2-EF02EF494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0624503D-5808-4209-A327-1F1343FC7816}"/>
                </a:ext>
              </a:extLst>
            </p:cNvPr>
            <p:cNvGrpSpPr/>
            <p:nvPr/>
          </p:nvGrpSpPr>
          <p:grpSpPr>
            <a:xfrm>
              <a:off x="792812" y="2110058"/>
              <a:ext cx="701448" cy="604697"/>
              <a:chOff x="597667" y="2138809"/>
              <a:chExt cx="2259158" cy="1947551"/>
            </a:xfrm>
          </p:grpSpPr>
          <p:sp>
            <p:nvSpPr>
              <p:cNvPr id="584" name="Hexagon 583">
                <a:extLst>
                  <a:ext uri="{FF2B5EF4-FFF2-40B4-BE49-F238E27FC236}">
                    <a16:creationId xmlns:a16="http://schemas.microsoft.com/office/drawing/2014/main" id="{54F87382-0B7E-41C5-9EF4-AE225A581037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5" name="Graphic 584" descr="Office worker female with solid fill">
                <a:extLst>
                  <a:ext uri="{FF2B5EF4-FFF2-40B4-BE49-F238E27FC236}">
                    <a16:creationId xmlns:a16="http://schemas.microsoft.com/office/drawing/2014/main" id="{0B96658C-068C-4F63-B0BC-01ACC02E1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235E2C05-3AF3-4F75-9C95-F8E335CCD0D8}"/>
              </a:ext>
            </a:extLst>
          </p:cNvPr>
          <p:cNvGrpSpPr/>
          <p:nvPr/>
        </p:nvGrpSpPr>
        <p:grpSpPr>
          <a:xfrm>
            <a:off x="6230331" y="1880900"/>
            <a:ext cx="5625236" cy="1445805"/>
            <a:chOff x="6230331" y="1880900"/>
            <a:chExt cx="5625236" cy="144580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2218264-870E-4BD3-93E8-12E1379F03DA}"/>
                </a:ext>
              </a:extLst>
            </p:cNvPr>
            <p:cNvSpPr/>
            <p:nvPr/>
          </p:nvSpPr>
          <p:spPr>
            <a:xfrm>
              <a:off x="6230331" y="1880900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61425A-5F9E-44F7-BF7E-320CC0FFEBFD}"/>
                </a:ext>
              </a:extLst>
            </p:cNvPr>
            <p:cNvGrpSpPr/>
            <p:nvPr/>
          </p:nvGrpSpPr>
          <p:grpSpPr>
            <a:xfrm>
              <a:off x="6359218" y="2406517"/>
              <a:ext cx="701448" cy="616475"/>
              <a:chOff x="5905212" y="4469959"/>
              <a:chExt cx="2259158" cy="1985484"/>
            </a:xfrm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3982F06F-620E-44D2-A5AD-1BC7C974E189}"/>
                  </a:ext>
                </a:extLst>
              </p:cNvPr>
              <p:cNvSpPr/>
              <p:nvPr/>
            </p:nvSpPr>
            <p:spPr>
              <a:xfrm>
                <a:off x="5905212" y="446995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Graphic 28" descr="Briefcase with solid fill">
                <a:extLst>
                  <a:ext uri="{FF2B5EF4-FFF2-40B4-BE49-F238E27FC236}">
                    <a16:creationId xmlns:a16="http://schemas.microsoft.com/office/drawing/2014/main" id="{68603EDE-2BB0-4A7B-A3E1-C0836809B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42152" y="5474663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30" name="Graphic 29" descr="Coins with solid fill">
                <a:extLst>
                  <a:ext uri="{FF2B5EF4-FFF2-40B4-BE49-F238E27FC236}">
                    <a16:creationId xmlns:a16="http://schemas.microsoft.com/office/drawing/2014/main" id="{9A653A53-9FA0-4134-92E1-8F1971B97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366580" y="4950464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1" name="Graphic 30" descr="Coins with solid fill">
                <a:extLst>
                  <a:ext uri="{FF2B5EF4-FFF2-40B4-BE49-F238E27FC236}">
                    <a16:creationId xmlns:a16="http://schemas.microsoft.com/office/drawing/2014/main" id="{720E9404-E646-4601-BEAA-4E9CF8DD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32542" y="5067483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32" name="Graphic 31" descr="Briefcase with solid fill">
                <a:extLst>
                  <a:ext uri="{FF2B5EF4-FFF2-40B4-BE49-F238E27FC236}">
                    <a16:creationId xmlns:a16="http://schemas.microsoft.com/office/drawing/2014/main" id="{A52A5E66-4385-4AD6-96BE-3837587C5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77496" y="4791854"/>
                <a:ext cx="980780" cy="980780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F1334E2-0D37-45B3-BE0A-44B8072D7665}"/>
                </a:ext>
              </a:extLst>
            </p:cNvPr>
            <p:cNvGrpSpPr/>
            <p:nvPr/>
          </p:nvGrpSpPr>
          <p:grpSpPr>
            <a:xfrm>
              <a:off x="7592237" y="2406517"/>
              <a:ext cx="701448" cy="616475"/>
              <a:chOff x="8459568" y="4483941"/>
              <a:chExt cx="2259158" cy="1985484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250A2268-3A4B-4A8D-8099-79BBE5603D87}"/>
                  </a:ext>
                </a:extLst>
              </p:cNvPr>
              <p:cNvSpPr/>
              <p:nvPr/>
            </p:nvSpPr>
            <p:spPr>
              <a:xfrm>
                <a:off x="8459568" y="4483941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Graphic 44" descr="Briefcase with solid fill">
                <a:extLst>
                  <a:ext uri="{FF2B5EF4-FFF2-40B4-BE49-F238E27FC236}">
                    <a16:creationId xmlns:a16="http://schemas.microsoft.com/office/drawing/2014/main" id="{3EE02B94-DD21-4EFF-980F-B98AD9E8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196508" y="5488645"/>
                <a:ext cx="980780" cy="980780"/>
              </a:xfrm>
              <a:prstGeom prst="rect">
                <a:avLst/>
              </a:prstGeom>
            </p:spPr>
          </p:pic>
          <p:pic>
            <p:nvPicPr>
              <p:cNvPr id="46" name="Graphic 45" descr="Coins with solid fill">
                <a:extLst>
                  <a:ext uri="{FF2B5EF4-FFF2-40B4-BE49-F238E27FC236}">
                    <a16:creationId xmlns:a16="http://schemas.microsoft.com/office/drawing/2014/main" id="{3CF72ABE-D185-4E56-855E-A7CABEF6D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839765" y="5037338"/>
                <a:ext cx="410399" cy="410399"/>
              </a:xfrm>
              <a:prstGeom prst="rect">
                <a:avLst/>
              </a:prstGeom>
            </p:spPr>
          </p:pic>
          <p:pic>
            <p:nvPicPr>
              <p:cNvPr id="47" name="Graphic 46" descr="Briefcase with solid fill">
                <a:extLst>
                  <a:ext uri="{FF2B5EF4-FFF2-40B4-BE49-F238E27FC236}">
                    <a16:creationId xmlns:a16="http://schemas.microsoft.com/office/drawing/2014/main" id="{9F5B0ED3-6654-4F75-BE65-BF2213B4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31852" y="4805836"/>
                <a:ext cx="980780" cy="98078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81222E-1E2C-4F06-B50A-007F8A1DECAE}"/>
                </a:ext>
              </a:extLst>
            </p:cNvPr>
            <p:cNvSpPr txBox="1"/>
            <p:nvPr/>
          </p:nvSpPr>
          <p:spPr>
            <a:xfrm>
              <a:off x="8420456" y="2019026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Individual-user-to-group-of-items fairness (IG-F)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individual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user being disproportionately recommended low-paying jobs.</a:t>
              </a:r>
            </a:p>
          </p:txBody>
        </p: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1095831E-DD82-4E2B-B4E2-7306BF6F4B67}"/>
                </a:ext>
              </a:extLst>
            </p:cNvPr>
            <p:cNvGrpSpPr/>
            <p:nvPr/>
          </p:nvGrpSpPr>
          <p:grpSpPr>
            <a:xfrm>
              <a:off x="6969903" y="2050888"/>
              <a:ext cx="701448" cy="604697"/>
              <a:chOff x="597667" y="2138809"/>
              <a:chExt cx="2259158" cy="1947551"/>
            </a:xfrm>
          </p:grpSpPr>
          <p:sp>
            <p:nvSpPr>
              <p:cNvPr id="590" name="Hexagon 589">
                <a:extLst>
                  <a:ext uri="{FF2B5EF4-FFF2-40B4-BE49-F238E27FC236}">
                    <a16:creationId xmlns:a16="http://schemas.microsoft.com/office/drawing/2014/main" id="{B7491EF0-6123-4A10-9A9D-C27EB99BC0DB}"/>
                  </a:ext>
                </a:extLst>
              </p:cNvPr>
              <p:cNvSpPr/>
              <p:nvPr/>
            </p:nvSpPr>
            <p:spPr>
              <a:xfrm>
                <a:off x="597667" y="2138809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1" name="Graphic 590" descr="Office worker female with solid fill">
                <a:extLst>
                  <a:ext uri="{FF2B5EF4-FFF2-40B4-BE49-F238E27FC236}">
                    <a16:creationId xmlns:a16="http://schemas.microsoft.com/office/drawing/2014/main" id="{EB4D29F2-BDF2-4E5F-9675-2EF5CFAEEC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238042" y="2599429"/>
                <a:ext cx="978408" cy="978408"/>
              </a:xfrm>
              <a:prstGeom prst="rect">
                <a:avLst/>
              </a:prstGeom>
            </p:spPr>
          </p:pic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01B5E92A-57AC-4D64-A642-0E062810E2B9}"/>
              </a:ext>
            </a:extLst>
          </p:cNvPr>
          <p:cNvGrpSpPr/>
          <p:nvPr/>
        </p:nvGrpSpPr>
        <p:grpSpPr>
          <a:xfrm>
            <a:off x="336433" y="3524011"/>
            <a:ext cx="5625236" cy="1445805"/>
            <a:chOff x="336433" y="3524011"/>
            <a:chExt cx="5625236" cy="1445805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23C074ED-E3FE-4E50-9344-FF414A3DEF64}"/>
                </a:ext>
              </a:extLst>
            </p:cNvPr>
            <p:cNvSpPr/>
            <p:nvPr/>
          </p:nvSpPr>
          <p:spPr>
            <a:xfrm>
              <a:off x="336433" y="3524011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1B181C0-CCCD-462D-9B3A-B6CC27E0E7A8}"/>
                </a:ext>
              </a:extLst>
            </p:cNvPr>
            <p:cNvGrpSpPr/>
            <p:nvPr/>
          </p:nvGrpSpPr>
          <p:grpSpPr>
            <a:xfrm>
              <a:off x="838200" y="3595722"/>
              <a:ext cx="701448" cy="612133"/>
              <a:chOff x="597667" y="4483941"/>
              <a:chExt cx="2259158" cy="1971502"/>
            </a:xfrm>
          </p:grpSpPr>
          <p:sp>
            <p:nvSpPr>
              <p:cNvPr id="254" name="Hexagon 253">
                <a:extLst>
                  <a:ext uri="{FF2B5EF4-FFF2-40B4-BE49-F238E27FC236}">
                    <a16:creationId xmlns:a16="http://schemas.microsoft.com/office/drawing/2014/main" id="{785C95AD-B570-4F1D-8139-08DE589024C0}"/>
                  </a:ext>
                </a:extLst>
              </p:cNvPr>
              <p:cNvSpPr/>
              <p:nvPr/>
            </p:nvSpPr>
            <p:spPr>
              <a:xfrm>
                <a:off x="597667" y="4507892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5" name="Graphic 254" descr="Office worker female with solid fill">
                <a:extLst>
                  <a:ext uri="{FF2B5EF4-FFF2-40B4-BE49-F238E27FC236}">
                    <a16:creationId xmlns:a16="http://schemas.microsoft.com/office/drawing/2014/main" id="{87747C17-C6A0-4F4E-BBDC-4F1D0AA63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923" y="4834606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6" name="Graphic 255" descr="Office worker female with solid fill">
                <a:extLst>
                  <a:ext uri="{FF2B5EF4-FFF2-40B4-BE49-F238E27FC236}">
                    <a16:creationId xmlns:a16="http://schemas.microsoft.com/office/drawing/2014/main" id="{62FDA9ED-C648-466E-A5DB-4169C21C8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43146" y="545157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7" name="Graphic 256" descr="Office worker female with solid fill">
                <a:extLst>
                  <a:ext uri="{FF2B5EF4-FFF2-40B4-BE49-F238E27FC236}">
                    <a16:creationId xmlns:a16="http://schemas.microsoft.com/office/drawing/2014/main" id="{F7E90190-1BE8-42EF-9359-4B6B10B4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596523" y="4483941"/>
                <a:ext cx="978408" cy="978408"/>
              </a:xfrm>
              <a:prstGeom prst="rect">
                <a:avLst/>
              </a:prstGeom>
            </p:spPr>
          </p:pic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90B94067-A26E-4DEA-B1F8-ABA015D8F37C}"/>
                </a:ext>
              </a:extLst>
            </p:cNvPr>
            <p:cNvGrpSpPr/>
            <p:nvPr/>
          </p:nvGrpSpPr>
          <p:grpSpPr>
            <a:xfrm>
              <a:off x="836259" y="4282418"/>
              <a:ext cx="701448" cy="604697"/>
              <a:chOff x="3152023" y="4531843"/>
              <a:chExt cx="2259158" cy="1947551"/>
            </a:xfrm>
          </p:grpSpPr>
          <p:sp>
            <p:nvSpPr>
              <p:cNvPr id="250" name="Hexagon 249">
                <a:extLst>
                  <a:ext uri="{FF2B5EF4-FFF2-40B4-BE49-F238E27FC236}">
                    <a16:creationId xmlns:a16="http://schemas.microsoft.com/office/drawing/2014/main" id="{4EEF16C0-5D6A-454D-B938-FEECBB2DB375}"/>
                  </a:ext>
                </a:extLst>
              </p:cNvPr>
              <p:cNvSpPr/>
              <p:nvPr/>
            </p:nvSpPr>
            <p:spPr>
              <a:xfrm>
                <a:off x="3152023" y="4531843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1" name="Graphic 250" descr="Office worker male with solid fill">
                <a:extLst>
                  <a:ext uri="{FF2B5EF4-FFF2-40B4-BE49-F238E27FC236}">
                    <a16:creationId xmlns:a16="http://schemas.microsoft.com/office/drawing/2014/main" id="{92B0BA88-0F97-45FD-9949-71B30720F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421481" y="4629407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2" name="Graphic 251" descr="Office worker male with solid fill">
                <a:extLst>
                  <a:ext uri="{FF2B5EF4-FFF2-40B4-BE49-F238E27FC236}">
                    <a16:creationId xmlns:a16="http://schemas.microsoft.com/office/drawing/2014/main" id="{24474938-8814-492D-9CEE-A68DE19B4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17262" y="4875045"/>
                <a:ext cx="978408" cy="978408"/>
              </a:xfrm>
              <a:prstGeom prst="rect">
                <a:avLst/>
              </a:prstGeom>
            </p:spPr>
          </p:pic>
          <p:pic>
            <p:nvPicPr>
              <p:cNvPr id="253" name="Graphic 252" descr="Office worker male with solid fill">
                <a:extLst>
                  <a:ext uri="{FF2B5EF4-FFF2-40B4-BE49-F238E27FC236}">
                    <a16:creationId xmlns:a16="http://schemas.microsoft.com/office/drawing/2014/main" id="{FCF1C9F8-B4D7-4960-9274-DDC8465EA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46054" y="5481667"/>
                <a:ext cx="978408" cy="978408"/>
              </a:xfrm>
              <a:prstGeom prst="rect">
                <a:avLst/>
              </a:prstGeom>
            </p:spPr>
          </p:pic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A211DDE-31C1-4286-BF42-4C3FECD94789}"/>
                </a:ext>
              </a:extLst>
            </p:cNvPr>
            <p:cNvSpPr txBox="1"/>
            <p:nvPr/>
          </p:nvSpPr>
          <p:spPr>
            <a:xfrm>
              <a:off x="2526558" y="3569804"/>
              <a:ext cx="3435111" cy="135421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Group-of-users-to-Individual-item fairness (GI-F)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groups of users?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recommended to men and not to women and non-binary people.</a:t>
              </a:r>
            </a:p>
          </p:txBody>
        </p: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D6B59410-30B8-47A3-A992-3680AC2C8149}"/>
                </a:ext>
              </a:extLst>
            </p:cNvPr>
            <p:cNvGrpSpPr/>
            <p:nvPr/>
          </p:nvGrpSpPr>
          <p:grpSpPr>
            <a:xfrm>
              <a:off x="1466782" y="3946888"/>
              <a:ext cx="701448" cy="604697"/>
              <a:chOff x="5905212" y="2100876"/>
              <a:chExt cx="2259158" cy="1947551"/>
            </a:xfrm>
          </p:grpSpPr>
          <p:sp>
            <p:nvSpPr>
              <p:cNvPr id="596" name="Hexagon 595">
                <a:extLst>
                  <a:ext uri="{FF2B5EF4-FFF2-40B4-BE49-F238E27FC236}">
                    <a16:creationId xmlns:a16="http://schemas.microsoft.com/office/drawing/2014/main" id="{42EF5B30-102F-4594-B7D3-C4C56029796F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7" name="Graphic 596" descr="Briefcase with solid fill">
                <a:extLst>
                  <a:ext uri="{FF2B5EF4-FFF2-40B4-BE49-F238E27FC236}">
                    <a16:creationId xmlns:a16="http://schemas.microsoft.com/office/drawing/2014/main" id="{D3D84B8C-B4BE-4A4C-B3B6-D3088A851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6" name="Group 635">
            <a:extLst>
              <a:ext uri="{FF2B5EF4-FFF2-40B4-BE49-F238E27FC236}">
                <a16:creationId xmlns:a16="http://schemas.microsoft.com/office/drawing/2014/main" id="{E675A2F6-221B-4FF0-AD9D-BA47EC52A3B1}"/>
              </a:ext>
            </a:extLst>
          </p:cNvPr>
          <p:cNvGrpSpPr/>
          <p:nvPr/>
        </p:nvGrpSpPr>
        <p:grpSpPr>
          <a:xfrm>
            <a:off x="336432" y="5167122"/>
            <a:ext cx="5625236" cy="1445805"/>
            <a:chOff x="336432" y="5167122"/>
            <a:chExt cx="5625236" cy="1445805"/>
          </a:xfrm>
        </p:grpSpPr>
        <p:sp>
          <p:nvSpPr>
            <p:cNvPr id="538" name="Rectangle: Rounded Corners 537">
              <a:extLst>
                <a:ext uri="{FF2B5EF4-FFF2-40B4-BE49-F238E27FC236}">
                  <a16:creationId xmlns:a16="http://schemas.microsoft.com/office/drawing/2014/main" id="{F5B731E3-762D-4712-96A3-D68325B6A6A7}"/>
                </a:ext>
              </a:extLst>
            </p:cNvPr>
            <p:cNvSpPr/>
            <p:nvPr/>
          </p:nvSpPr>
          <p:spPr>
            <a:xfrm>
              <a:off x="336432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ACF9013-3883-4A30-BF56-CD4672CCACFC}"/>
                </a:ext>
              </a:extLst>
            </p:cNvPr>
            <p:cNvSpPr txBox="1"/>
            <p:nvPr/>
          </p:nvSpPr>
          <p:spPr>
            <a:xfrm>
              <a:off x="2526557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All-users-to-Individual-item fairness (AI-F)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Individual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a specific job being disproportionately under-exposed to all users.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E5F0E7DF-02AC-41AE-95C6-81FA6C45C041}"/>
                </a:ext>
              </a:extLst>
            </p:cNvPr>
            <p:cNvGrpSpPr/>
            <p:nvPr/>
          </p:nvGrpSpPr>
          <p:grpSpPr>
            <a:xfrm>
              <a:off x="661371" y="5581996"/>
              <a:ext cx="1020739" cy="874919"/>
              <a:chOff x="2101593" y="634915"/>
              <a:chExt cx="1020739" cy="874919"/>
            </a:xfrm>
          </p:grpSpPr>
          <p:sp>
            <p:nvSpPr>
              <p:cNvPr id="601" name="Hexagon 600">
                <a:extLst>
                  <a:ext uri="{FF2B5EF4-FFF2-40B4-BE49-F238E27FC236}">
                    <a16:creationId xmlns:a16="http://schemas.microsoft.com/office/drawing/2014/main" id="{4D93465C-316D-49E0-AF41-9FA0249C2343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2" name="Graphic 601" descr="Office worker female with solid fill">
                <a:extLst>
                  <a:ext uri="{FF2B5EF4-FFF2-40B4-BE49-F238E27FC236}">
                    <a16:creationId xmlns:a16="http://schemas.microsoft.com/office/drawing/2014/main" id="{29911C8E-C4F5-4131-9A18-08D75631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3" name="Graphic 602" descr="Office worker female with solid fill">
                <a:extLst>
                  <a:ext uri="{FF2B5EF4-FFF2-40B4-BE49-F238E27FC236}">
                    <a16:creationId xmlns:a16="http://schemas.microsoft.com/office/drawing/2014/main" id="{A02B1CE9-5856-4F4B-A475-8EF82B9F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4" name="Graphic 603" descr="Office worker male with solid fill">
                <a:extLst>
                  <a:ext uri="{FF2B5EF4-FFF2-40B4-BE49-F238E27FC236}">
                    <a16:creationId xmlns:a16="http://schemas.microsoft.com/office/drawing/2014/main" id="{B0ECC4AE-9D88-4AAB-9C4F-3188F45B8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5" name="Graphic 604" descr="Office worker male with solid fill">
                <a:extLst>
                  <a:ext uri="{FF2B5EF4-FFF2-40B4-BE49-F238E27FC236}">
                    <a16:creationId xmlns:a16="http://schemas.microsoft.com/office/drawing/2014/main" id="{878087A7-F340-4561-A7E7-E0438583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6" name="Graphic 605" descr="Office worker female with solid fill">
                <a:extLst>
                  <a:ext uri="{FF2B5EF4-FFF2-40B4-BE49-F238E27FC236}">
                    <a16:creationId xmlns:a16="http://schemas.microsoft.com/office/drawing/2014/main" id="{52A17130-E587-4487-BE32-B8B1FC7237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07" name="Graphic 606" descr="Office worker male with solid fill">
                <a:extLst>
                  <a:ext uri="{FF2B5EF4-FFF2-40B4-BE49-F238E27FC236}">
                    <a16:creationId xmlns:a16="http://schemas.microsoft.com/office/drawing/2014/main" id="{B7896842-0BC5-470F-B4E1-012FB799E2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D5FDC92-242A-4E70-A35E-72BE5453F813}"/>
                </a:ext>
              </a:extLst>
            </p:cNvPr>
            <p:cNvGrpSpPr/>
            <p:nvPr/>
          </p:nvGrpSpPr>
          <p:grpSpPr>
            <a:xfrm>
              <a:off x="1543157" y="5316639"/>
              <a:ext cx="701448" cy="604697"/>
              <a:chOff x="5905212" y="2100876"/>
              <a:chExt cx="2259158" cy="1947551"/>
            </a:xfrm>
          </p:grpSpPr>
          <p:sp>
            <p:nvSpPr>
              <p:cNvPr id="609" name="Hexagon 608">
                <a:extLst>
                  <a:ext uri="{FF2B5EF4-FFF2-40B4-BE49-F238E27FC236}">
                    <a16:creationId xmlns:a16="http://schemas.microsoft.com/office/drawing/2014/main" id="{6EA29FDE-9E9C-4323-84CA-FFF7C1E25FD3}"/>
                  </a:ext>
                </a:extLst>
              </p:cNvPr>
              <p:cNvSpPr/>
              <p:nvPr/>
            </p:nvSpPr>
            <p:spPr>
              <a:xfrm>
                <a:off x="5905212" y="2100876"/>
                <a:ext cx="2259158" cy="194755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0" name="Graphic 609" descr="Briefcase with solid fill">
                <a:extLst>
                  <a:ext uri="{FF2B5EF4-FFF2-40B4-BE49-F238E27FC236}">
                    <a16:creationId xmlns:a16="http://schemas.microsoft.com/office/drawing/2014/main" id="{96134EF3-5E8C-4164-B6ED-AD4E7AA7E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4401" y="2647220"/>
                <a:ext cx="980780" cy="980780"/>
              </a:xfrm>
              <a:prstGeom prst="rect">
                <a:avLst/>
              </a:prstGeom>
            </p:spPr>
          </p:pic>
        </p:grp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EE5E3B9E-417F-43AA-BF86-83F31BB7BC42}"/>
              </a:ext>
            </a:extLst>
          </p:cNvPr>
          <p:cNvGrpSpPr/>
          <p:nvPr/>
        </p:nvGrpSpPr>
        <p:grpSpPr>
          <a:xfrm>
            <a:off x="6230329" y="5167122"/>
            <a:ext cx="5625236" cy="1445805"/>
            <a:chOff x="6230329" y="5167122"/>
            <a:chExt cx="5625236" cy="1445805"/>
          </a:xfrm>
        </p:grpSpPr>
        <p:sp>
          <p:nvSpPr>
            <p:cNvPr id="561" name="Rectangle: Rounded Corners 560">
              <a:extLst>
                <a:ext uri="{FF2B5EF4-FFF2-40B4-BE49-F238E27FC236}">
                  <a16:creationId xmlns:a16="http://schemas.microsoft.com/office/drawing/2014/main" id="{2DAD2069-1C92-4E22-BE13-BEFCEB9F8EDB}"/>
                </a:ext>
              </a:extLst>
            </p:cNvPr>
            <p:cNvSpPr/>
            <p:nvPr/>
          </p:nvSpPr>
          <p:spPr>
            <a:xfrm>
              <a:off x="6230329" y="5167122"/>
              <a:ext cx="5591724" cy="14458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BA29CFD3-A877-4A47-A47E-2151BAC0A6B9}"/>
                </a:ext>
              </a:extLst>
            </p:cNvPr>
            <p:cNvSpPr txBox="1"/>
            <p:nvPr/>
          </p:nvSpPr>
          <p:spPr>
            <a:xfrm>
              <a:off x="8420454" y="5305248"/>
              <a:ext cx="3435111" cy="116955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b="1" dirty="0"/>
                <a:t>All-users-to-group-of-items fairness (AG-F)</a:t>
              </a:r>
            </a:p>
            <a:p>
              <a:pPr>
                <a:spcBef>
                  <a:spcPts val="600"/>
                </a:spcBef>
              </a:pPr>
              <a:r>
                <a:rPr lang="en-US" sz="1200" i="1" dirty="0"/>
                <a:t>Are groups of items under/over-exposed to all users overall?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/>
                <a:t>E.g., jobs at Black-owned businesses being disproportionately under-exposed to all users.</a:t>
              </a:r>
            </a:p>
          </p:txBody>
        </p: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4F19E049-9D94-43F3-BDDB-A741579C8117}"/>
                </a:ext>
              </a:extLst>
            </p:cNvPr>
            <p:cNvGrpSpPr/>
            <p:nvPr/>
          </p:nvGrpSpPr>
          <p:grpSpPr>
            <a:xfrm>
              <a:off x="6561078" y="5583600"/>
              <a:ext cx="1020739" cy="874919"/>
              <a:chOff x="2101593" y="634915"/>
              <a:chExt cx="1020739" cy="874919"/>
            </a:xfrm>
          </p:grpSpPr>
          <p:sp>
            <p:nvSpPr>
              <p:cNvPr id="612" name="Hexagon 611">
                <a:extLst>
                  <a:ext uri="{FF2B5EF4-FFF2-40B4-BE49-F238E27FC236}">
                    <a16:creationId xmlns:a16="http://schemas.microsoft.com/office/drawing/2014/main" id="{9301B44A-E4B7-4891-863A-A99FE285339C}"/>
                  </a:ext>
                </a:extLst>
              </p:cNvPr>
              <p:cNvSpPr/>
              <p:nvPr/>
            </p:nvSpPr>
            <p:spPr>
              <a:xfrm>
                <a:off x="2101593" y="634915"/>
                <a:ext cx="1020739" cy="874919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13" name="Graphic 612" descr="Office worker female with solid fill">
                <a:extLst>
                  <a:ext uri="{FF2B5EF4-FFF2-40B4-BE49-F238E27FC236}">
                    <a16:creationId xmlns:a16="http://schemas.microsoft.com/office/drawing/2014/main" id="{8ABDCDAA-6359-443B-AAF0-18891D86D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288536" y="676730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4" name="Graphic 613" descr="Office worker female with solid fill">
                <a:extLst>
                  <a:ext uri="{FF2B5EF4-FFF2-40B4-BE49-F238E27FC236}">
                    <a16:creationId xmlns:a16="http://schemas.microsoft.com/office/drawing/2014/main" id="{2FBAAFBD-E489-43FF-B920-DE758CA4E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73057" y="903242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5" name="Graphic 614" descr="Office worker male with solid fill">
                <a:extLst>
                  <a:ext uri="{FF2B5EF4-FFF2-40B4-BE49-F238E27FC236}">
                    <a16:creationId xmlns:a16="http://schemas.microsoft.com/office/drawing/2014/main" id="{146F578D-E32A-4AF5-9C21-24854F623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651958" y="676596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6" name="Graphic 615" descr="Office worker male with solid fill">
                <a:extLst>
                  <a:ext uri="{FF2B5EF4-FFF2-40B4-BE49-F238E27FC236}">
                    <a16:creationId xmlns:a16="http://schemas.microsoft.com/office/drawing/2014/main" id="{59BE1E6B-01D2-4A62-99D5-9C0CA42F9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182876" y="974255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7" name="Graphic 616" descr="Office worker female with solid fill">
                <a:extLst>
                  <a:ext uri="{FF2B5EF4-FFF2-40B4-BE49-F238E27FC236}">
                    <a16:creationId xmlns:a16="http://schemas.microsoft.com/office/drawing/2014/main" id="{44ED2E56-B933-4985-B378-9CD0148E0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04487" y="1083741"/>
                <a:ext cx="303787" cy="303787"/>
              </a:xfrm>
              <a:prstGeom prst="rect">
                <a:avLst/>
              </a:prstGeom>
            </p:spPr>
          </p:pic>
          <p:pic>
            <p:nvPicPr>
              <p:cNvPr id="618" name="Graphic 617" descr="Office worker male with solid fill">
                <a:extLst>
                  <a:ext uri="{FF2B5EF4-FFF2-40B4-BE49-F238E27FC236}">
                    <a16:creationId xmlns:a16="http://schemas.microsoft.com/office/drawing/2014/main" id="{54207004-6085-4676-91FB-A0CCC949F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87600" y="1191254"/>
                <a:ext cx="303787" cy="303787"/>
              </a:xfrm>
              <a:prstGeom prst="rect">
                <a:avLst/>
              </a:prstGeom>
            </p:spPr>
          </p:pic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60F77F65-9428-4608-B3FA-205D19C30FEF}"/>
                </a:ext>
              </a:extLst>
            </p:cNvPr>
            <p:cNvGrpSpPr/>
            <p:nvPr/>
          </p:nvGrpSpPr>
          <p:grpSpPr>
            <a:xfrm>
              <a:off x="7446753" y="5313964"/>
              <a:ext cx="701448" cy="604697"/>
              <a:chOff x="7446753" y="5313964"/>
              <a:chExt cx="701448" cy="604697"/>
            </a:xfrm>
          </p:grpSpPr>
          <p:sp>
            <p:nvSpPr>
              <p:cNvPr id="628" name="Hexagon 627">
                <a:extLst>
                  <a:ext uri="{FF2B5EF4-FFF2-40B4-BE49-F238E27FC236}">
                    <a16:creationId xmlns:a16="http://schemas.microsoft.com/office/drawing/2014/main" id="{7CB29AF3-EC05-47C3-8050-BB1707A17EFF}"/>
                  </a:ext>
                </a:extLst>
              </p:cNvPr>
              <p:cNvSpPr/>
              <p:nvPr/>
            </p:nvSpPr>
            <p:spPr>
              <a:xfrm>
                <a:off x="7446753" y="5313964"/>
                <a:ext cx="701448" cy="604697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29" name="Graphic 628" descr="Briefcase with solid fill">
                <a:extLst>
                  <a:ext uri="{FF2B5EF4-FFF2-40B4-BE49-F238E27FC236}">
                    <a16:creationId xmlns:a16="http://schemas.microsoft.com/office/drawing/2014/main" id="{8701F6B3-7B8C-4453-AE06-84D73AEBC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712907" y="5597762"/>
                <a:ext cx="304523" cy="304523"/>
              </a:xfrm>
              <a:prstGeom prst="rect">
                <a:avLst/>
              </a:prstGeom>
            </p:spPr>
          </p:pic>
          <p:pic>
            <p:nvPicPr>
              <p:cNvPr id="631" name="Graphic 630" descr="Briefcase with solid fill">
                <a:extLst>
                  <a:ext uri="{FF2B5EF4-FFF2-40B4-BE49-F238E27FC236}">
                    <a16:creationId xmlns:a16="http://schemas.microsoft.com/office/drawing/2014/main" id="{99095A04-A9CF-45DF-ABA1-682F60B40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37587" y="5385756"/>
                <a:ext cx="304523" cy="3045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146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 about Segoe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8071</TotalTime>
  <Words>3760</Words>
  <Application>Microsoft Office PowerPoint</Application>
  <PresentationFormat>Widescreen</PresentationFormat>
  <Paragraphs>269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CMR9</vt:lpstr>
      <vt:lpstr>LibertineMathMI</vt:lpstr>
      <vt:lpstr>LibertineMathMI5</vt:lpstr>
      <vt:lpstr>LibertineMathMI7</vt:lpstr>
      <vt:lpstr>Segoe UI Light</vt:lpstr>
      <vt:lpstr>Segoe UI Semilight</vt:lpstr>
      <vt:lpstr>SFSS0900</vt:lpstr>
      <vt:lpstr>txsys</vt:lpstr>
      <vt:lpstr>Wingdings</vt:lpstr>
      <vt:lpstr>Office Theme</vt:lpstr>
      <vt:lpstr>Joint Multisided Exposure Fairness for Search and Recommendation</vt:lpstr>
      <vt:lpstr>Harms of disparate exposure</vt:lpstr>
      <vt:lpstr>Exposure fairness is a multisided problem</vt:lpstr>
      <vt:lpstr>Exposure fairness is a multisided problem</vt:lpstr>
      <vt:lpstr>Exposure fairness is a multisided problem</vt:lpstr>
      <vt:lpstr>Exposure fairness is a multisided problem</vt:lpstr>
      <vt:lpstr>Exposure fairness is a multisided problem</vt:lpstr>
      <vt:lpstr>Exposure fairness is a multisided problem</vt:lpstr>
      <vt:lpstr>Exposure fairness is a multisided problem</vt:lpstr>
      <vt:lpstr>Exposure fairness is a multisided problem</vt:lpstr>
      <vt:lpstr>User browsing models and exposure</vt:lpstr>
      <vt:lpstr>Stochastic ranking and expected exposure</vt:lpstr>
      <vt:lpstr>System, target, and random exposure</vt:lpstr>
      <vt:lpstr>Joint multisided exposure (JME) fairness metrics</vt:lpstr>
      <vt:lpstr>Toy example</vt:lpstr>
      <vt:lpstr>Toy example</vt:lpstr>
      <vt:lpstr>Toy example</vt:lpstr>
      <vt:lpstr>Toy example</vt:lpstr>
      <vt:lpstr>Toy example</vt:lpstr>
      <vt:lpstr>Toy example</vt:lpstr>
      <vt:lpstr>Toy example</vt:lpstr>
      <vt:lpstr>Relationship between different JME metrics</vt:lpstr>
      <vt:lpstr>Disparity and relevance</vt:lpstr>
      <vt:lpstr>Gradient-based optimization for target exposure</vt:lpstr>
      <vt:lpstr>Gradient-based optimization for target exposure</vt:lpstr>
      <vt:lpstr>Trading-off different JME-fairness metrics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Multisided Exposure fairness for Search and Recommendation</dc:title>
  <dc:creator>Bhaskar Mitra (HE/HIM)</dc:creator>
  <cp:lastModifiedBy>Bhaskar Mitra (HE/HIM)</cp:lastModifiedBy>
  <cp:revision>270</cp:revision>
  <dcterms:created xsi:type="dcterms:W3CDTF">2022-02-15T13:55:25Z</dcterms:created>
  <dcterms:modified xsi:type="dcterms:W3CDTF">2023-01-20T16:39:17Z</dcterms:modified>
</cp:coreProperties>
</file>