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259" r:id="rId3"/>
    <p:sldId id="309" r:id="rId4"/>
    <p:sldId id="261" r:id="rId5"/>
    <p:sldId id="262" r:id="rId6"/>
    <p:sldId id="266" r:id="rId7"/>
    <p:sldId id="267" r:id="rId8"/>
    <p:sldId id="268" r:id="rId9"/>
    <p:sldId id="269" r:id="rId10"/>
    <p:sldId id="270" r:id="rId11"/>
    <p:sldId id="271" r:id="rId12"/>
    <p:sldId id="308" r:id="rId13"/>
    <p:sldId id="273" r:id="rId14"/>
    <p:sldId id="274" r:id="rId15"/>
    <p:sldId id="275" r:id="rId16"/>
    <p:sldId id="276" r:id="rId17"/>
    <p:sldId id="277"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3" r:id="rId31"/>
    <p:sldId id="292" r:id="rId32"/>
    <p:sldId id="294" r:id="rId33"/>
    <p:sldId id="29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6" autoAdjust="0"/>
    <p:restoredTop sz="94660"/>
  </p:normalViewPr>
  <p:slideViewPr>
    <p:cSldViewPr snapToGrid="0">
      <p:cViewPr varScale="1">
        <p:scale>
          <a:sx n="96" d="100"/>
          <a:sy n="96" d="100"/>
        </p:scale>
        <p:origin x="69" y="8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C1073-DC49-4E03-87F8-E8F18BB9B9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ED1601-9791-4A4D-97FB-8034595942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AB830E-B67A-4C47-931D-576D73FC9D31}"/>
              </a:ext>
            </a:extLst>
          </p:cNvPr>
          <p:cNvSpPr>
            <a:spLocks noGrp="1"/>
          </p:cNvSpPr>
          <p:nvPr>
            <p:ph type="dt" sz="half" idx="10"/>
          </p:nvPr>
        </p:nvSpPr>
        <p:spPr/>
        <p:txBody>
          <a:bodyPr/>
          <a:lstStyle/>
          <a:p>
            <a:fld id="{42496166-065F-4BE3-8E59-DFF553BD29CF}" type="datetimeFigureOut">
              <a:rPr lang="en-US" smtClean="0"/>
              <a:t>6/7/2022</a:t>
            </a:fld>
            <a:endParaRPr lang="en-US"/>
          </a:p>
        </p:txBody>
      </p:sp>
      <p:sp>
        <p:nvSpPr>
          <p:cNvPr id="5" name="Footer Placeholder 4">
            <a:extLst>
              <a:ext uri="{FF2B5EF4-FFF2-40B4-BE49-F238E27FC236}">
                <a16:creationId xmlns:a16="http://schemas.microsoft.com/office/drawing/2014/main" id="{A72D3009-83AB-4948-81D6-5182FEA14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1CBA7-D65B-4164-A07D-38543A800F5A}"/>
              </a:ext>
            </a:extLst>
          </p:cNvPr>
          <p:cNvSpPr>
            <a:spLocks noGrp="1"/>
          </p:cNvSpPr>
          <p:nvPr>
            <p:ph type="sldNum" sz="quarter" idx="12"/>
          </p:nvPr>
        </p:nvSpPr>
        <p:spPr/>
        <p:txBody>
          <a:bodyPr/>
          <a:lstStyle/>
          <a:p>
            <a:fld id="{4B01C0FB-B274-4B33-8FB2-1F756129133F}" type="slidenum">
              <a:rPr lang="en-US" smtClean="0"/>
              <a:t>‹#›</a:t>
            </a:fld>
            <a:endParaRPr lang="en-US"/>
          </a:p>
        </p:txBody>
      </p:sp>
    </p:spTree>
    <p:extLst>
      <p:ext uri="{BB962C8B-B14F-4D97-AF65-F5344CB8AC3E}">
        <p14:creationId xmlns:p14="http://schemas.microsoft.com/office/powerpoint/2010/main" val="148218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77F9-F06E-417D-B308-A517FFFEBE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9FCA63-8267-4E45-AFF3-50169DFF15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A2FA3-593E-4A51-87C4-45373A19E488}"/>
              </a:ext>
            </a:extLst>
          </p:cNvPr>
          <p:cNvSpPr>
            <a:spLocks noGrp="1"/>
          </p:cNvSpPr>
          <p:nvPr>
            <p:ph type="dt" sz="half" idx="10"/>
          </p:nvPr>
        </p:nvSpPr>
        <p:spPr/>
        <p:txBody>
          <a:bodyPr/>
          <a:lstStyle/>
          <a:p>
            <a:fld id="{42496166-065F-4BE3-8E59-DFF553BD29CF}" type="datetimeFigureOut">
              <a:rPr lang="en-US" smtClean="0"/>
              <a:t>6/7/2022</a:t>
            </a:fld>
            <a:endParaRPr lang="en-US"/>
          </a:p>
        </p:txBody>
      </p:sp>
      <p:sp>
        <p:nvSpPr>
          <p:cNvPr id="5" name="Footer Placeholder 4">
            <a:extLst>
              <a:ext uri="{FF2B5EF4-FFF2-40B4-BE49-F238E27FC236}">
                <a16:creationId xmlns:a16="http://schemas.microsoft.com/office/drawing/2014/main" id="{9600EFA1-2FDC-4161-BAE5-CF58B8D7F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E1226-0056-4660-B08C-D4409D777535}"/>
              </a:ext>
            </a:extLst>
          </p:cNvPr>
          <p:cNvSpPr>
            <a:spLocks noGrp="1"/>
          </p:cNvSpPr>
          <p:nvPr>
            <p:ph type="sldNum" sz="quarter" idx="12"/>
          </p:nvPr>
        </p:nvSpPr>
        <p:spPr/>
        <p:txBody>
          <a:bodyPr/>
          <a:lstStyle/>
          <a:p>
            <a:fld id="{4B01C0FB-B274-4B33-8FB2-1F756129133F}" type="slidenum">
              <a:rPr lang="en-US" smtClean="0"/>
              <a:t>‹#›</a:t>
            </a:fld>
            <a:endParaRPr lang="en-US"/>
          </a:p>
        </p:txBody>
      </p:sp>
    </p:spTree>
    <p:extLst>
      <p:ext uri="{BB962C8B-B14F-4D97-AF65-F5344CB8AC3E}">
        <p14:creationId xmlns:p14="http://schemas.microsoft.com/office/powerpoint/2010/main" val="188383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410F2D-C274-4DE3-B772-14033AB340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63DFD8-2B80-4E0D-BA92-A1BBA42CC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3DC610-A1D0-4057-82D0-88F54862FF61}"/>
              </a:ext>
            </a:extLst>
          </p:cNvPr>
          <p:cNvSpPr>
            <a:spLocks noGrp="1"/>
          </p:cNvSpPr>
          <p:nvPr>
            <p:ph type="dt" sz="half" idx="10"/>
          </p:nvPr>
        </p:nvSpPr>
        <p:spPr/>
        <p:txBody>
          <a:bodyPr/>
          <a:lstStyle/>
          <a:p>
            <a:fld id="{42496166-065F-4BE3-8E59-DFF553BD29CF}" type="datetimeFigureOut">
              <a:rPr lang="en-US" smtClean="0"/>
              <a:t>6/7/2022</a:t>
            </a:fld>
            <a:endParaRPr lang="en-US"/>
          </a:p>
        </p:txBody>
      </p:sp>
      <p:sp>
        <p:nvSpPr>
          <p:cNvPr id="5" name="Footer Placeholder 4">
            <a:extLst>
              <a:ext uri="{FF2B5EF4-FFF2-40B4-BE49-F238E27FC236}">
                <a16:creationId xmlns:a16="http://schemas.microsoft.com/office/drawing/2014/main" id="{C97A955B-522B-493E-9FB6-BFD74C2B9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F894A-ED25-4BC5-9977-4AA74E035BF2}"/>
              </a:ext>
            </a:extLst>
          </p:cNvPr>
          <p:cNvSpPr>
            <a:spLocks noGrp="1"/>
          </p:cNvSpPr>
          <p:nvPr>
            <p:ph type="sldNum" sz="quarter" idx="12"/>
          </p:nvPr>
        </p:nvSpPr>
        <p:spPr/>
        <p:txBody>
          <a:bodyPr/>
          <a:lstStyle/>
          <a:p>
            <a:fld id="{4B01C0FB-B274-4B33-8FB2-1F756129133F}" type="slidenum">
              <a:rPr lang="en-US" smtClean="0"/>
              <a:t>‹#›</a:t>
            </a:fld>
            <a:endParaRPr lang="en-US"/>
          </a:p>
        </p:txBody>
      </p:sp>
    </p:spTree>
    <p:extLst>
      <p:ext uri="{BB962C8B-B14F-4D97-AF65-F5344CB8AC3E}">
        <p14:creationId xmlns:p14="http://schemas.microsoft.com/office/powerpoint/2010/main" val="266506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54604-72E7-4165-9E89-79330E2F89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3E1C9-2679-4335-A84E-7F765850CB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BDEB9-AAE1-4D41-8C1C-7DA45AA88E0E}"/>
              </a:ext>
            </a:extLst>
          </p:cNvPr>
          <p:cNvSpPr>
            <a:spLocks noGrp="1"/>
          </p:cNvSpPr>
          <p:nvPr>
            <p:ph type="dt" sz="half" idx="10"/>
          </p:nvPr>
        </p:nvSpPr>
        <p:spPr/>
        <p:txBody>
          <a:bodyPr/>
          <a:lstStyle/>
          <a:p>
            <a:fld id="{42496166-065F-4BE3-8E59-DFF553BD29CF}" type="datetimeFigureOut">
              <a:rPr lang="en-US" smtClean="0"/>
              <a:t>6/7/2022</a:t>
            </a:fld>
            <a:endParaRPr lang="en-US"/>
          </a:p>
        </p:txBody>
      </p:sp>
      <p:sp>
        <p:nvSpPr>
          <p:cNvPr id="5" name="Footer Placeholder 4">
            <a:extLst>
              <a:ext uri="{FF2B5EF4-FFF2-40B4-BE49-F238E27FC236}">
                <a16:creationId xmlns:a16="http://schemas.microsoft.com/office/drawing/2014/main" id="{4F75A812-70A8-4B43-9639-686625BEE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CA167-C34B-4CF4-A1AE-7E163949169C}"/>
              </a:ext>
            </a:extLst>
          </p:cNvPr>
          <p:cNvSpPr>
            <a:spLocks noGrp="1"/>
          </p:cNvSpPr>
          <p:nvPr>
            <p:ph type="sldNum" sz="quarter" idx="12"/>
          </p:nvPr>
        </p:nvSpPr>
        <p:spPr/>
        <p:txBody>
          <a:bodyPr/>
          <a:lstStyle/>
          <a:p>
            <a:fld id="{4B01C0FB-B274-4B33-8FB2-1F756129133F}" type="slidenum">
              <a:rPr lang="en-US" smtClean="0"/>
              <a:t>‹#›</a:t>
            </a:fld>
            <a:endParaRPr lang="en-US"/>
          </a:p>
        </p:txBody>
      </p:sp>
    </p:spTree>
    <p:extLst>
      <p:ext uri="{BB962C8B-B14F-4D97-AF65-F5344CB8AC3E}">
        <p14:creationId xmlns:p14="http://schemas.microsoft.com/office/powerpoint/2010/main" val="9356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D740-99F3-47E4-A851-F3F865BD9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3AEED-7434-4D9D-8F46-BB13A4D90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C4BC5B-E60F-43DD-B69C-24B4D5AB153E}"/>
              </a:ext>
            </a:extLst>
          </p:cNvPr>
          <p:cNvSpPr>
            <a:spLocks noGrp="1"/>
          </p:cNvSpPr>
          <p:nvPr>
            <p:ph type="dt" sz="half" idx="10"/>
          </p:nvPr>
        </p:nvSpPr>
        <p:spPr/>
        <p:txBody>
          <a:bodyPr/>
          <a:lstStyle/>
          <a:p>
            <a:fld id="{42496166-065F-4BE3-8E59-DFF553BD29CF}" type="datetimeFigureOut">
              <a:rPr lang="en-US" smtClean="0"/>
              <a:t>6/7/2022</a:t>
            </a:fld>
            <a:endParaRPr lang="en-US"/>
          </a:p>
        </p:txBody>
      </p:sp>
      <p:sp>
        <p:nvSpPr>
          <p:cNvPr id="5" name="Footer Placeholder 4">
            <a:extLst>
              <a:ext uri="{FF2B5EF4-FFF2-40B4-BE49-F238E27FC236}">
                <a16:creationId xmlns:a16="http://schemas.microsoft.com/office/drawing/2014/main" id="{7DF9EB78-C8B8-4279-8F86-9714D167F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E23CA-042B-450B-9824-7924C544A45D}"/>
              </a:ext>
            </a:extLst>
          </p:cNvPr>
          <p:cNvSpPr>
            <a:spLocks noGrp="1"/>
          </p:cNvSpPr>
          <p:nvPr>
            <p:ph type="sldNum" sz="quarter" idx="12"/>
          </p:nvPr>
        </p:nvSpPr>
        <p:spPr/>
        <p:txBody>
          <a:bodyPr/>
          <a:lstStyle/>
          <a:p>
            <a:fld id="{4B01C0FB-B274-4B33-8FB2-1F756129133F}" type="slidenum">
              <a:rPr lang="en-US" smtClean="0"/>
              <a:t>‹#›</a:t>
            </a:fld>
            <a:endParaRPr lang="en-US"/>
          </a:p>
        </p:txBody>
      </p:sp>
    </p:spTree>
    <p:extLst>
      <p:ext uri="{BB962C8B-B14F-4D97-AF65-F5344CB8AC3E}">
        <p14:creationId xmlns:p14="http://schemas.microsoft.com/office/powerpoint/2010/main" val="61495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996E-02E4-4ABA-B6A5-0B3139B52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93D2E4-D350-4B11-941B-A82118D3DC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95199-B60F-41B9-B4EF-BABECE8B5F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28E7B9-AA37-4A51-BDAE-7146BB8419D2}"/>
              </a:ext>
            </a:extLst>
          </p:cNvPr>
          <p:cNvSpPr>
            <a:spLocks noGrp="1"/>
          </p:cNvSpPr>
          <p:nvPr>
            <p:ph type="dt" sz="half" idx="10"/>
          </p:nvPr>
        </p:nvSpPr>
        <p:spPr/>
        <p:txBody>
          <a:bodyPr/>
          <a:lstStyle/>
          <a:p>
            <a:fld id="{42496166-065F-4BE3-8E59-DFF553BD29CF}" type="datetimeFigureOut">
              <a:rPr lang="en-US" smtClean="0"/>
              <a:t>6/7/2022</a:t>
            </a:fld>
            <a:endParaRPr lang="en-US"/>
          </a:p>
        </p:txBody>
      </p:sp>
      <p:sp>
        <p:nvSpPr>
          <p:cNvPr id="6" name="Footer Placeholder 5">
            <a:extLst>
              <a:ext uri="{FF2B5EF4-FFF2-40B4-BE49-F238E27FC236}">
                <a16:creationId xmlns:a16="http://schemas.microsoft.com/office/drawing/2014/main" id="{53E9BF54-8326-45A9-8074-2E104B8D1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60A4F0-88FE-498D-BFC1-B6BFEE20A34E}"/>
              </a:ext>
            </a:extLst>
          </p:cNvPr>
          <p:cNvSpPr>
            <a:spLocks noGrp="1"/>
          </p:cNvSpPr>
          <p:nvPr>
            <p:ph type="sldNum" sz="quarter" idx="12"/>
          </p:nvPr>
        </p:nvSpPr>
        <p:spPr/>
        <p:txBody>
          <a:bodyPr/>
          <a:lstStyle/>
          <a:p>
            <a:fld id="{4B01C0FB-B274-4B33-8FB2-1F756129133F}" type="slidenum">
              <a:rPr lang="en-US" smtClean="0"/>
              <a:t>‹#›</a:t>
            </a:fld>
            <a:endParaRPr lang="en-US"/>
          </a:p>
        </p:txBody>
      </p:sp>
    </p:spTree>
    <p:extLst>
      <p:ext uri="{BB962C8B-B14F-4D97-AF65-F5344CB8AC3E}">
        <p14:creationId xmlns:p14="http://schemas.microsoft.com/office/powerpoint/2010/main" val="282746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8787D-A189-4075-BEDD-327349F66A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F967DE-3A25-48CB-B6B4-7E1A26D89C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596E45-EC7F-4280-84E1-C18AC57E12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F00228-F857-472D-813D-CDE7C1D9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5039F-5BB4-4D31-A0F8-AFF6D8FF9C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C5E404-2938-4803-8A33-72564D6E1104}"/>
              </a:ext>
            </a:extLst>
          </p:cNvPr>
          <p:cNvSpPr>
            <a:spLocks noGrp="1"/>
          </p:cNvSpPr>
          <p:nvPr>
            <p:ph type="dt" sz="half" idx="10"/>
          </p:nvPr>
        </p:nvSpPr>
        <p:spPr/>
        <p:txBody>
          <a:bodyPr/>
          <a:lstStyle/>
          <a:p>
            <a:fld id="{42496166-065F-4BE3-8E59-DFF553BD29CF}" type="datetimeFigureOut">
              <a:rPr lang="en-US" smtClean="0"/>
              <a:t>6/7/2022</a:t>
            </a:fld>
            <a:endParaRPr lang="en-US"/>
          </a:p>
        </p:txBody>
      </p:sp>
      <p:sp>
        <p:nvSpPr>
          <p:cNvPr id="8" name="Footer Placeholder 7">
            <a:extLst>
              <a:ext uri="{FF2B5EF4-FFF2-40B4-BE49-F238E27FC236}">
                <a16:creationId xmlns:a16="http://schemas.microsoft.com/office/drawing/2014/main" id="{B0CCC88D-73F2-4594-B658-AA44A04472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DA21AA-F950-4704-94C1-F97F300A6623}"/>
              </a:ext>
            </a:extLst>
          </p:cNvPr>
          <p:cNvSpPr>
            <a:spLocks noGrp="1"/>
          </p:cNvSpPr>
          <p:nvPr>
            <p:ph type="sldNum" sz="quarter" idx="12"/>
          </p:nvPr>
        </p:nvSpPr>
        <p:spPr/>
        <p:txBody>
          <a:bodyPr/>
          <a:lstStyle/>
          <a:p>
            <a:fld id="{4B01C0FB-B274-4B33-8FB2-1F756129133F}" type="slidenum">
              <a:rPr lang="en-US" smtClean="0"/>
              <a:t>‹#›</a:t>
            </a:fld>
            <a:endParaRPr lang="en-US"/>
          </a:p>
        </p:txBody>
      </p:sp>
    </p:spTree>
    <p:extLst>
      <p:ext uri="{BB962C8B-B14F-4D97-AF65-F5344CB8AC3E}">
        <p14:creationId xmlns:p14="http://schemas.microsoft.com/office/powerpoint/2010/main" val="36312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E9E7-0727-4E8E-AABA-6A709B964A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791DCD-BF1D-49EE-AD24-C7B320A522D3}"/>
              </a:ext>
            </a:extLst>
          </p:cNvPr>
          <p:cNvSpPr>
            <a:spLocks noGrp="1"/>
          </p:cNvSpPr>
          <p:nvPr>
            <p:ph type="dt" sz="half" idx="10"/>
          </p:nvPr>
        </p:nvSpPr>
        <p:spPr/>
        <p:txBody>
          <a:bodyPr/>
          <a:lstStyle/>
          <a:p>
            <a:fld id="{42496166-065F-4BE3-8E59-DFF553BD29CF}" type="datetimeFigureOut">
              <a:rPr lang="en-US" smtClean="0"/>
              <a:t>6/7/2022</a:t>
            </a:fld>
            <a:endParaRPr lang="en-US"/>
          </a:p>
        </p:txBody>
      </p:sp>
      <p:sp>
        <p:nvSpPr>
          <p:cNvPr id="4" name="Footer Placeholder 3">
            <a:extLst>
              <a:ext uri="{FF2B5EF4-FFF2-40B4-BE49-F238E27FC236}">
                <a16:creationId xmlns:a16="http://schemas.microsoft.com/office/drawing/2014/main" id="{1C4EDE1C-8B91-4F1C-8C68-C8D0ECD8E4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E1EC06-4DDC-4680-9E8A-8C47F08E2109}"/>
              </a:ext>
            </a:extLst>
          </p:cNvPr>
          <p:cNvSpPr>
            <a:spLocks noGrp="1"/>
          </p:cNvSpPr>
          <p:nvPr>
            <p:ph type="sldNum" sz="quarter" idx="12"/>
          </p:nvPr>
        </p:nvSpPr>
        <p:spPr/>
        <p:txBody>
          <a:bodyPr/>
          <a:lstStyle/>
          <a:p>
            <a:fld id="{4B01C0FB-B274-4B33-8FB2-1F756129133F}" type="slidenum">
              <a:rPr lang="en-US" smtClean="0"/>
              <a:t>‹#›</a:t>
            </a:fld>
            <a:endParaRPr lang="en-US"/>
          </a:p>
        </p:txBody>
      </p:sp>
    </p:spTree>
    <p:extLst>
      <p:ext uri="{BB962C8B-B14F-4D97-AF65-F5344CB8AC3E}">
        <p14:creationId xmlns:p14="http://schemas.microsoft.com/office/powerpoint/2010/main" val="160041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18F5F5-1032-4A9D-8CF2-993D81977E52}"/>
              </a:ext>
            </a:extLst>
          </p:cNvPr>
          <p:cNvSpPr>
            <a:spLocks noGrp="1"/>
          </p:cNvSpPr>
          <p:nvPr>
            <p:ph type="dt" sz="half" idx="10"/>
          </p:nvPr>
        </p:nvSpPr>
        <p:spPr/>
        <p:txBody>
          <a:bodyPr/>
          <a:lstStyle/>
          <a:p>
            <a:fld id="{42496166-065F-4BE3-8E59-DFF553BD29CF}" type="datetimeFigureOut">
              <a:rPr lang="en-US" smtClean="0"/>
              <a:t>6/7/2022</a:t>
            </a:fld>
            <a:endParaRPr lang="en-US"/>
          </a:p>
        </p:txBody>
      </p:sp>
      <p:sp>
        <p:nvSpPr>
          <p:cNvPr id="3" name="Footer Placeholder 2">
            <a:extLst>
              <a:ext uri="{FF2B5EF4-FFF2-40B4-BE49-F238E27FC236}">
                <a16:creationId xmlns:a16="http://schemas.microsoft.com/office/drawing/2014/main" id="{4067C80B-84B9-4EF7-85B3-24FC4AF79E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C13731-FEB2-4604-B06A-49BD5F0F4F07}"/>
              </a:ext>
            </a:extLst>
          </p:cNvPr>
          <p:cNvSpPr>
            <a:spLocks noGrp="1"/>
          </p:cNvSpPr>
          <p:nvPr>
            <p:ph type="sldNum" sz="quarter" idx="12"/>
          </p:nvPr>
        </p:nvSpPr>
        <p:spPr/>
        <p:txBody>
          <a:bodyPr/>
          <a:lstStyle/>
          <a:p>
            <a:fld id="{4B01C0FB-B274-4B33-8FB2-1F756129133F}" type="slidenum">
              <a:rPr lang="en-US" smtClean="0"/>
              <a:t>‹#›</a:t>
            </a:fld>
            <a:endParaRPr lang="en-US"/>
          </a:p>
        </p:txBody>
      </p:sp>
    </p:spTree>
    <p:extLst>
      <p:ext uri="{BB962C8B-B14F-4D97-AF65-F5344CB8AC3E}">
        <p14:creationId xmlns:p14="http://schemas.microsoft.com/office/powerpoint/2010/main" val="258332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4FA4-A95D-4FC8-9B9C-7EFA855F94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8A324E-45C3-4359-A14B-0C95B9C1A4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90D702-CA54-4C69-B605-AA393750B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E15603-AD0D-47D2-AF7F-76A143CDEA3E}"/>
              </a:ext>
            </a:extLst>
          </p:cNvPr>
          <p:cNvSpPr>
            <a:spLocks noGrp="1"/>
          </p:cNvSpPr>
          <p:nvPr>
            <p:ph type="dt" sz="half" idx="10"/>
          </p:nvPr>
        </p:nvSpPr>
        <p:spPr/>
        <p:txBody>
          <a:bodyPr/>
          <a:lstStyle/>
          <a:p>
            <a:fld id="{42496166-065F-4BE3-8E59-DFF553BD29CF}" type="datetimeFigureOut">
              <a:rPr lang="en-US" smtClean="0"/>
              <a:t>6/7/2022</a:t>
            </a:fld>
            <a:endParaRPr lang="en-US"/>
          </a:p>
        </p:txBody>
      </p:sp>
      <p:sp>
        <p:nvSpPr>
          <p:cNvPr id="6" name="Footer Placeholder 5">
            <a:extLst>
              <a:ext uri="{FF2B5EF4-FFF2-40B4-BE49-F238E27FC236}">
                <a16:creationId xmlns:a16="http://schemas.microsoft.com/office/drawing/2014/main" id="{23048467-3A1C-4532-8C9B-B31CF7DF3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B6229-2E11-4308-B844-E267DBCB930C}"/>
              </a:ext>
            </a:extLst>
          </p:cNvPr>
          <p:cNvSpPr>
            <a:spLocks noGrp="1"/>
          </p:cNvSpPr>
          <p:nvPr>
            <p:ph type="sldNum" sz="quarter" idx="12"/>
          </p:nvPr>
        </p:nvSpPr>
        <p:spPr/>
        <p:txBody>
          <a:bodyPr/>
          <a:lstStyle/>
          <a:p>
            <a:fld id="{4B01C0FB-B274-4B33-8FB2-1F756129133F}" type="slidenum">
              <a:rPr lang="en-US" smtClean="0"/>
              <a:t>‹#›</a:t>
            </a:fld>
            <a:endParaRPr lang="en-US"/>
          </a:p>
        </p:txBody>
      </p:sp>
    </p:spTree>
    <p:extLst>
      <p:ext uri="{BB962C8B-B14F-4D97-AF65-F5344CB8AC3E}">
        <p14:creationId xmlns:p14="http://schemas.microsoft.com/office/powerpoint/2010/main" val="271328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B0FC9-01A1-4D95-BD6A-19B8CEDA46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FB0522-4634-4F3C-93E1-0EB3DF961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BCC2D5-736C-4D78-BF25-297A998C9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D171F-55C2-4E56-A906-D80EDCCC9ED2}"/>
              </a:ext>
            </a:extLst>
          </p:cNvPr>
          <p:cNvSpPr>
            <a:spLocks noGrp="1"/>
          </p:cNvSpPr>
          <p:nvPr>
            <p:ph type="dt" sz="half" idx="10"/>
          </p:nvPr>
        </p:nvSpPr>
        <p:spPr/>
        <p:txBody>
          <a:bodyPr/>
          <a:lstStyle/>
          <a:p>
            <a:fld id="{42496166-065F-4BE3-8E59-DFF553BD29CF}" type="datetimeFigureOut">
              <a:rPr lang="en-US" smtClean="0"/>
              <a:t>6/7/2022</a:t>
            </a:fld>
            <a:endParaRPr lang="en-US"/>
          </a:p>
        </p:txBody>
      </p:sp>
      <p:sp>
        <p:nvSpPr>
          <p:cNvPr id="6" name="Footer Placeholder 5">
            <a:extLst>
              <a:ext uri="{FF2B5EF4-FFF2-40B4-BE49-F238E27FC236}">
                <a16:creationId xmlns:a16="http://schemas.microsoft.com/office/drawing/2014/main" id="{B107022F-894B-4ECA-82F9-03471DCA3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2905A-FDDC-4A0E-9C03-2A0092E59731}"/>
              </a:ext>
            </a:extLst>
          </p:cNvPr>
          <p:cNvSpPr>
            <a:spLocks noGrp="1"/>
          </p:cNvSpPr>
          <p:nvPr>
            <p:ph type="sldNum" sz="quarter" idx="12"/>
          </p:nvPr>
        </p:nvSpPr>
        <p:spPr/>
        <p:txBody>
          <a:bodyPr/>
          <a:lstStyle/>
          <a:p>
            <a:fld id="{4B01C0FB-B274-4B33-8FB2-1F756129133F}" type="slidenum">
              <a:rPr lang="en-US" smtClean="0"/>
              <a:t>‹#›</a:t>
            </a:fld>
            <a:endParaRPr lang="en-US"/>
          </a:p>
        </p:txBody>
      </p:sp>
    </p:spTree>
    <p:extLst>
      <p:ext uri="{BB962C8B-B14F-4D97-AF65-F5344CB8AC3E}">
        <p14:creationId xmlns:p14="http://schemas.microsoft.com/office/powerpoint/2010/main" val="191882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3BC78-ADD4-4E4C-9E5D-77B73CA15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39315E-2D7E-4547-ABB2-FE8D173F4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DD802-AF36-4D56-9870-52E5BFF0B1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96166-065F-4BE3-8E59-DFF553BD29CF}" type="datetimeFigureOut">
              <a:rPr lang="en-US" smtClean="0"/>
              <a:t>6/7/2022</a:t>
            </a:fld>
            <a:endParaRPr lang="en-US"/>
          </a:p>
        </p:txBody>
      </p:sp>
      <p:sp>
        <p:nvSpPr>
          <p:cNvPr id="5" name="Footer Placeholder 4">
            <a:extLst>
              <a:ext uri="{FF2B5EF4-FFF2-40B4-BE49-F238E27FC236}">
                <a16:creationId xmlns:a16="http://schemas.microsoft.com/office/drawing/2014/main" id="{67536506-F509-4F78-A31A-6D03F8D816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721813-38EF-4346-B365-4B98C20324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1C0FB-B274-4B33-8FB2-1F756129133F}" type="slidenum">
              <a:rPr lang="en-US" smtClean="0"/>
              <a:t>‹#›</a:t>
            </a:fld>
            <a:endParaRPr lang="en-US"/>
          </a:p>
        </p:txBody>
      </p:sp>
    </p:spTree>
    <p:extLst>
      <p:ext uri="{BB962C8B-B14F-4D97-AF65-F5344CB8AC3E}">
        <p14:creationId xmlns:p14="http://schemas.microsoft.com/office/powerpoint/2010/main" val="75733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1.svg"/><Relationship Id="rId3" Type="http://schemas.openxmlformats.org/officeDocument/2006/relationships/image" Target="../media/image33.png"/><Relationship Id="rId7" Type="http://schemas.openxmlformats.org/officeDocument/2006/relationships/image" Target="../media/image38.png"/><Relationship Id="rId12"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media/image15.svg"/><Relationship Id="rId5" Type="http://schemas.openxmlformats.org/officeDocument/2006/relationships/image" Target="../media/image36.png"/><Relationship Id="rId10" Type="http://schemas.openxmlformats.org/officeDocument/2006/relationships/image" Target="../media/image14.png"/><Relationship Id="rId4" Type="http://schemas.openxmlformats.org/officeDocument/2006/relationships/image" Target="../media/image34.svg"/><Relationship Id="rId9" Type="http://schemas.openxmlformats.org/officeDocument/2006/relationships/image" Target="../media/image17.svg"/><Relationship Id="rId1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image" Target="../media/image45.png"/><Relationship Id="rId16"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F4A412-BB29-41D9-A6E8-097FB34C9452}"/>
              </a:ext>
            </a:extLst>
          </p:cNvPr>
          <p:cNvSpPr/>
          <p:nvPr/>
        </p:nvSpPr>
        <p:spPr>
          <a:xfrm>
            <a:off x="0" y="0"/>
            <a:ext cx="12192000" cy="49071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2" name="Title 1">
            <a:extLst>
              <a:ext uri="{FF2B5EF4-FFF2-40B4-BE49-F238E27FC236}">
                <a16:creationId xmlns:a16="http://schemas.microsoft.com/office/drawing/2014/main" id="{731F5ED1-7798-493F-9281-688927B81387}"/>
              </a:ext>
            </a:extLst>
          </p:cNvPr>
          <p:cNvSpPr>
            <a:spLocks noGrp="1"/>
          </p:cNvSpPr>
          <p:nvPr>
            <p:ph type="ctrTitle"/>
          </p:nvPr>
        </p:nvSpPr>
        <p:spPr>
          <a:xfrm>
            <a:off x="1377186" y="1122363"/>
            <a:ext cx="9437629" cy="2387600"/>
          </a:xfrm>
        </p:spPr>
        <p:txBody>
          <a:bodyPr>
            <a:normAutofit/>
          </a:bodyPr>
          <a:lstStyle/>
          <a:p>
            <a:r>
              <a:rPr lang="en-US" sz="4800" b="1" dirty="0">
                <a:solidFill>
                  <a:schemeClr val="bg1"/>
                </a:solidFill>
              </a:rPr>
              <a:t>Joint Multisided Exposure Fairness for Search and Recommendation</a:t>
            </a:r>
          </a:p>
        </p:txBody>
      </p:sp>
      <p:sp>
        <p:nvSpPr>
          <p:cNvPr id="10" name="Subtitle 2">
            <a:extLst>
              <a:ext uri="{FF2B5EF4-FFF2-40B4-BE49-F238E27FC236}">
                <a16:creationId xmlns:a16="http://schemas.microsoft.com/office/drawing/2014/main" id="{71346F5C-8735-453F-9324-89350F6CF90E}"/>
              </a:ext>
            </a:extLst>
          </p:cNvPr>
          <p:cNvSpPr>
            <a:spLocks noGrp="1"/>
          </p:cNvSpPr>
          <p:nvPr>
            <p:ph type="subTitle" idx="1"/>
          </p:nvPr>
        </p:nvSpPr>
        <p:spPr>
          <a:xfrm>
            <a:off x="860143" y="5052630"/>
            <a:ext cx="10471715" cy="1655762"/>
          </a:xfrm>
        </p:spPr>
        <p:txBody>
          <a:bodyPr anchor="ctr">
            <a:normAutofit/>
          </a:bodyPr>
          <a:lstStyle/>
          <a:p>
            <a:pPr algn="l">
              <a:lnSpc>
                <a:spcPct val="100000"/>
              </a:lnSpc>
              <a:spcBef>
                <a:spcPts val="0"/>
              </a:spcBef>
            </a:pPr>
            <a:r>
              <a:rPr lang="en-US" sz="2000" dirty="0">
                <a:latin typeface="Segoe UI Semilight" panose="020B0402040204020203" pitchFamily="34" charset="0"/>
                <a:cs typeface="Segoe UI Semilight" panose="020B0402040204020203" pitchFamily="34" charset="0"/>
              </a:rPr>
              <a:t>Bhaskar Mitra</a:t>
            </a:r>
          </a:p>
          <a:p>
            <a:pPr algn="l">
              <a:lnSpc>
                <a:spcPct val="100000"/>
              </a:lnSpc>
              <a:spcBef>
                <a:spcPts val="0"/>
              </a:spcBef>
            </a:pPr>
            <a:r>
              <a:rPr lang="en-US" sz="1600" dirty="0">
                <a:latin typeface="Segoe UI Semilight" panose="020B0402040204020203" pitchFamily="34" charset="0"/>
                <a:cs typeface="Segoe UI Semilight" panose="020B0402040204020203" pitchFamily="34" charset="0"/>
              </a:rPr>
              <a:t>Microsoft Research, Canada</a:t>
            </a:r>
          </a:p>
          <a:p>
            <a:pPr algn="l">
              <a:lnSpc>
                <a:spcPct val="100000"/>
              </a:lnSpc>
              <a:spcBef>
                <a:spcPts val="0"/>
              </a:spcBef>
            </a:pPr>
            <a:r>
              <a:rPr lang="en-US" sz="1600" dirty="0">
                <a:latin typeface="Segoe UI Semilight" panose="020B0402040204020203" pitchFamily="34" charset="0"/>
                <a:cs typeface="Segoe UI Semilight" panose="020B0402040204020203" pitchFamily="34" charset="0"/>
              </a:rPr>
              <a:t>bmitra@microsoft.com </a:t>
            </a:r>
          </a:p>
        </p:txBody>
      </p:sp>
      <p:pic>
        <p:nvPicPr>
          <p:cNvPr id="3" name="Picture 10" descr="Microsoft Unveils a New Look - The Official Microsoft Blog">
            <a:extLst>
              <a:ext uri="{FF2B5EF4-FFF2-40B4-BE49-F238E27FC236}">
                <a16:creationId xmlns:a16="http://schemas.microsoft.com/office/drawing/2014/main" id="{AE498733-37D0-6D67-06C9-10B9C96431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96" t="26570" r="71924" b="26196"/>
          <a:stretch/>
        </p:blipFill>
        <p:spPr bwMode="auto">
          <a:xfrm>
            <a:off x="9763321" y="5471001"/>
            <a:ext cx="824886" cy="81901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5973032A-D26B-7D78-D126-7CC9CDFDF68B}"/>
              </a:ext>
            </a:extLst>
          </p:cNvPr>
          <p:cNvCxnSpPr>
            <a:cxnSpLocks/>
          </p:cNvCxnSpPr>
          <p:nvPr/>
        </p:nvCxnSpPr>
        <p:spPr>
          <a:xfrm>
            <a:off x="9148787" y="5402964"/>
            <a:ext cx="0" cy="97596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0F8426-3A13-E825-118B-6A2E8864DA7B}"/>
              </a:ext>
            </a:extLst>
          </p:cNvPr>
          <p:cNvSpPr txBox="1"/>
          <p:nvPr/>
        </p:nvSpPr>
        <p:spPr>
          <a:xfrm>
            <a:off x="2992147" y="4425877"/>
            <a:ext cx="9073386"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Light"/>
                <a:ea typeface="+mn-ea"/>
                <a:cs typeface="+mn-cs"/>
              </a:rPr>
              <a:t>Pre-print: https://arxiv.org/pdf/2205.00048.pdf </a:t>
            </a:r>
          </a:p>
        </p:txBody>
      </p:sp>
      <p:sp>
        <p:nvSpPr>
          <p:cNvPr id="12" name="TextBox 11">
            <a:extLst>
              <a:ext uri="{FF2B5EF4-FFF2-40B4-BE49-F238E27FC236}">
                <a16:creationId xmlns:a16="http://schemas.microsoft.com/office/drawing/2014/main" id="{48AE9F1B-90F5-0914-FD48-15292D0F9501}"/>
              </a:ext>
            </a:extLst>
          </p:cNvPr>
          <p:cNvSpPr txBox="1"/>
          <p:nvPr/>
        </p:nvSpPr>
        <p:spPr>
          <a:xfrm>
            <a:off x="1790501" y="3470807"/>
            <a:ext cx="848812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Light"/>
                <a:ea typeface="+mn-ea"/>
                <a:cs typeface="+mn-cs"/>
              </a:rPr>
              <a:t>(Paper accepted @ SIGIR’22)</a:t>
            </a:r>
          </a:p>
        </p:txBody>
      </p:sp>
      <p:sp>
        <p:nvSpPr>
          <p:cNvPr id="6" name="TextBox 5">
            <a:extLst>
              <a:ext uri="{FF2B5EF4-FFF2-40B4-BE49-F238E27FC236}">
                <a16:creationId xmlns:a16="http://schemas.microsoft.com/office/drawing/2014/main" id="{AF0F036B-9D45-F31F-949D-28AE23160755}"/>
              </a:ext>
            </a:extLst>
          </p:cNvPr>
          <p:cNvSpPr txBox="1"/>
          <p:nvPr/>
        </p:nvSpPr>
        <p:spPr>
          <a:xfrm>
            <a:off x="8404225" y="1180147"/>
            <a:ext cx="3543077" cy="584775"/>
          </a:xfrm>
          <a:prstGeom prst="rect">
            <a:avLst/>
          </a:prstGeom>
          <a:noFill/>
        </p:spPr>
        <p:txBody>
          <a:bodyPr wrap="square">
            <a:spAutoFit/>
          </a:bodyPr>
          <a:lstStyle/>
          <a:p>
            <a:pPr>
              <a:lnSpc>
                <a:spcPct val="100000"/>
              </a:lnSpc>
              <a:spcBef>
                <a:spcPts val="1800"/>
              </a:spcBef>
            </a:pPr>
            <a:r>
              <a:rPr lang="en-US" sz="1600" dirty="0">
                <a:solidFill>
                  <a:schemeClr val="bg1"/>
                </a:solidFill>
                <a:latin typeface="Segoe UI Semilight" panose="020B0402040204020203" pitchFamily="34" charset="0"/>
                <a:cs typeface="Segoe UI Semilight" panose="020B0402040204020203" pitchFamily="34" charset="0"/>
              </a:rPr>
              <a:t>Joint work with Haolun Wu, Chen Ma, Fernando Diaz, and Xue Liu</a:t>
            </a:r>
          </a:p>
        </p:txBody>
      </p:sp>
      <p:pic>
        <p:nvPicPr>
          <p:cNvPr id="14" name="Picture 6" descr="Xue Liu">
            <a:extLst>
              <a:ext uri="{FF2B5EF4-FFF2-40B4-BE49-F238E27FC236}">
                <a16:creationId xmlns:a16="http://schemas.microsoft.com/office/drawing/2014/main" id="{7AA085A9-D857-4BBC-1931-E53B6FC541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095"/>
          <a:stretch/>
        </p:blipFill>
        <p:spPr bwMode="auto">
          <a:xfrm>
            <a:off x="11141525" y="208803"/>
            <a:ext cx="805777" cy="805777"/>
          </a:xfrm>
          <a:prstGeom prst="ellipse">
            <a:avLst/>
          </a:prstGeom>
          <a:noFill/>
          <a:ln w="31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2" descr="Profile photo of Haolun Wu">
            <a:extLst>
              <a:ext uri="{FF2B5EF4-FFF2-40B4-BE49-F238E27FC236}">
                <a16:creationId xmlns:a16="http://schemas.microsoft.com/office/drawing/2014/main" id="{6209DD2F-9E4B-DE44-5F40-3C48F8EDCF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4225" y="208801"/>
            <a:ext cx="805777" cy="805777"/>
          </a:xfrm>
          <a:prstGeom prst="ellipse">
            <a:avLst/>
          </a:prstGeom>
          <a:noFill/>
          <a:ln w="31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D836C626-68F4-9931-C152-AA57BEA11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5091" y="208802"/>
            <a:ext cx="805777" cy="805777"/>
          </a:xfrm>
          <a:prstGeom prst="ellipse">
            <a:avLst/>
          </a:prstGeom>
          <a:noFill/>
          <a:ln w="31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333F4233-AB10-7050-A937-23429696C9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8308" y="208803"/>
            <a:ext cx="805777" cy="805777"/>
          </a:xfrm>
          <a:prstGeom prst="ellipse">
            <a:avLst/>
          </a:prstGeom>
          <a:noFill/>
          <a:ln w="31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053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1539-6D2D-49BA-A62C-26F43B35E014}"/>
              </a:ext>
            </a:extLst>
          </p:cNvPr>
          <p:cNvSpPr>
            <a:spLocks noGrp="1"/>
          </p:cNvSpPr>
          <p:nvPr>
            <p:ph type="title"/>
          </p:nvPr>
        </p:nvSpPr>
        <p:spPr>
          <a:xfrm>
            <a:off x="838200" y="365126"/>
            <a:ext cx="10515600" cy="640236"/>
          </a:xfrm>
        </p:spPr>
        <p:txBody>
          <a:bodyPr>
            <a:normAutofit fontScale="90000"/>
          </a:bodyPr>
          <a:lstStyle/>
          <a:p>
            <a:pPr algn="ctr"/>
            <a:r>
              <a:rPr lang="en-US" dirty="0"/>
              <a:t>Exposure fairness is a multisided problem</a:t>
            </a:r>
          </a:p>
        </p:txBody>
      </p:sp>
      <p:sp>
        <p:nvSpPr>
          <p:cNvPr id="3" name="Content Placeholder 2">
            <a:extLst>
              <a:ext uri="{FF2B5EF4-FFF2-40B4-BE49-F238E27FC236}">
                <a16:creationId xmlns:a16="http://schemas.microsoft.com/office/drawing/2014/main" id="{C045208C-E54A-435A-88F0-7E5B9F135B80}"/>
              </a:ext>
            </a:extLst>
          </p:cNvPr>
          <p:cNvSpPr>
            <a:spLocks noGrp="1"/>
          </p:cNvSpPr>
          <p:nvPr>
            <p:ph idx="1"/>
          </p:nvPr>
        </p:nvSpPr>
        <p:spPr>
          <a:xfrm>
            <a:off x="838200" y="1005363"/>
            <a:ext cx="10515600" cy="536192"/>
          </a:xfrm>
        </p:spPr>
        <p:txBody>
          <a:bodyPr anchor="t"/>
          <a:lstStyle/>
          <a:p>
            <a:pPr marL="0" indent="0" algn="ctr">
              <a:buNone/>
            </a:pPr>
            <a:r>
              <a:rPr lang="en-US" dirty="0"/>
              <a:t>Take the example of a job recommendation system</a:t>
            </a:r>
          </a:p>
        </p:txBody>
      </p:sp>
      <p:grpSp>
        <p:nvGrpSpPr>
          <p:cNvPr id="637" name="Group 636">
            <a:extLst>
              <a:ext uri="{FF2B5EF4-FFF2-40B4-BE49-F238E27FC236}">
                <a16:creationId xmlns:a16="http://schemas.microsoft.com/office/drawing/2014/main" id="{3A9CA571-AE35-46E5-A990-8D0E28CF212A}"/>
              </a:ext>
            </a:extLst>
          </p:cNvPr>
          <p:cNvGrpSpPr/>
          <p:nvPr/>
        </p:nvGrpSpPr>
        <p:grpSpPr>
          <a:xfrm>
            <a:off x="6230330" y="3524011"/>
            <a:ext cx="5625236" cy="1445805"/>
            <a:chOff x="6230330" y="3524011"/>
            <a:chExt cx="5625236" cy="1445805"/>
          </a:xfrm>
        </p:grpSpPr>
        <p:sp>
          <p:nvSpPr>
            <p:cNvPr id="267" name="Rectangle: Rounded Corners 266">
              <a:extLst>
                <a:ext uri="{FF2B5EF4-FFF2-40B4-BE49-F238E27FC236}">
                  <a16:creationId xmlns:a16="http://schemas.microsoft.com/office/drawing/2014/main" id="{8DB2D502-BD69-42F6-BA34-A9FB9D93E4C7}"/>
                </a:ext>
              </a:extLst>
            </p:cNvPr>
            <p:cNvSpPr/>
            <p:nvPr/>
          </p:nvSpPr>
          <p:spPr>
            <a:xfrm>
              <a:off x="6230330" y="3524011"/>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id="{40E1EC2A-E3A9-4607-A168-7F3B02834C6C}"/>
                </a:ext>
              </a:extLst>
            </p:cNvPr>
            <p:cNvGrpSpPr/>
            <p:nvPr/>
          </p:nvGrpSpPr>
          <p:grpSpPr>
            <a:xfrm>
              <a:off x="6351927" y="3949987"/>
              <a:ext cx="701448" cy="616475"/>
              <a:chOff x="5905212" y="4469959"/>
              <a:chExt cx="2259158" cy="1985484"/>
            </a:xfrm>
          </p:grpSpPr>
          <p:sp>
            <p:nvSpPr>
              <p:cNvPr id="281" name="Hexagon 280">
                <a:extLst>
                  <a:ext uri="{FF2B5EF4-FFF2-40B4-BE49-F238E27FC236}">
                    <a16:creationId xmlns:a16="http://schemas.microsoft.com/office/drawing/2014/main" id="{983DF312-53D1-4754-A9FF-772735272A16}"/>
                  </a:ext>
                </a:extLst>
              </p:cNvPr>
              <p:cNvSpPr/>
              <p:nvPr/>
            </p:nvSpPr>
            <p:spPr>
              <a:xfrm>
                <a:off x="5905212" y="446995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2" name="Graphic 281" descr="Briefcase with solid fill">
                <a:extLst>
                  <a:ext uri="{FF2B5EF4-FFF2-40B4-BE49-F238E27FC236}">
                    <a16:creationId xmlns:a16="http://schemas.microsoft.com/office/drawing/2014/main" id="{818138F9-42F8-48CC-95BF-A9E5AD8DA5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2152" y="5474663"/>
                <a:ext cx="980780" cy="980780"/>
              </a:xfrm>
              <a:prstGeom prst="rect">
                <a:avLst/>
              </a:prstGeom>
            </p:spPr>
          </p:pic>
          <p:pic>
            <p:nvPicPr>
              <p:cNvPr id="283" name="Graphic 282" descr="Coins with solid fill">
                <a:extLst>
                  <a:ext uri="{FF2B5EF4-FFF2-40B4-BE49-F238E27FC236}">
                    <a16:creationId xmlns:a16="http://schemas.microsoft.com/office/drawing/2014/main" id="{8290647D-BEAB-444D-B9E1-ABBC95BE71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6580" y="4950464"/>
                <a:ext cx="410399" cy="410399"/>
              </a:xfrm>
              <a:prstGeom prst="rect">
                <a:avLst/>
              </a:prstGeom>
            </p:spPr>
          </p:pic>
          <p:pic>
            <p:nvPicPr>
              <p:cNvPr id="284" name="Graphic 283" descr="Coins with solid fill">
                <a:extLst>
                  <a:ext uri="{FF2B5EF4-FFF2-40B4-BE49-F238E27FC236}">
                    <a16:creationId xmlns:a16="http://schemas.microsoft.com/office/drawing/2014/main" id="{FB82F654-F2F2-46A6-9680-EB1B5F56A6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2542" y="5067483"/>
                <a:ext cx="410399" cy="410399"/>
              </a:xfrm>
              <a:prstGeom prst="rect">
                <a:avLst/>
              </a:prstGeom>
            </p:spPr>
          </p:pic>
          <p:pic>
            <p:nvPicPr>
              <p:cNvPr id="285" name="Graphic 284" descr="Briefcase with solid fill">
                <a:extLst>
                  <a:ext uri="{FF2B5EF4-FFF2-40B4-BE49-F238E27FC236}">
                    <a16:creationId xmlns:a16="http://schemas.microsoft.com/office/drawing/2014/main" id="{D8C55148-9E5F-4CA5-8CC4-98DDF33A7D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7496" y="4791854"/>
                <a:ext cx="980780" cy="980780"/>
              </a:xfrm>
              <a:prstGeom prst="rect">
                <a:avLst/>
              </a:prstGeom>
            </p:spPr>
          </p:pic>
        </p:grpSp>
        <p:grpSp>
          <p:nvGrpSpPr>
            <p:cNvPr id="264" name="Group 263">
              <a:extLst>
                <a:ext uri="{FF2B5EF4-FFF2-40B4-BE49-F238E27FC236}">
                  <a16:creationId xmlns:a16="http://schemas.microsoft.com/office/drawing/2014/main" id="{863B13BA-BDB2-45EE-B51E-08ABDD637A53}"/>
                </a:ext>
              </a:extLst>
            </p:cNvPr>
            <p:cNvGrpSpPr/>
            <p:nvPr/>
          </p:nvGrpSpPr>
          <p:grpSpPr>
            <a:xfrm>
              <a:off x="6967894" y="3595722"/>
              <a:ext cx="701448" cy="612133"/>
              <a:chOff x="597667" y="4483941"/>
              <a:chExt cx="2259158" cy="1971502"/>
            </a:xfrm>
          </p:grpSpPr>
          <p:sp>
            <p:nvSpPr>
              <p:cNvPr id="277" name="Hexagon 276">
                <a:extLst>
                  <a:ext uri="{FF2B5EF4-FFF2-40B4-BE49-F238E27FC236}">
                    <a16:creationId xmlns:a16="http://schemas.microsoft.com/office/drawing/2014/main" id="{E9935E4D-FF35-4002-8CAD-EC95DE7EFE90}"/>
                  </a:ext>
                </a:extLst>
              </p:cNvPr>
              <p:cNvSpPr/>
              <p:nvPr/>
            </p:nvSpPr>
            <p:spPr>
              <a:xfrm>
                <a:off x="597667" y="4507892"/>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8" name="Graphic 277" descr="Office worker female with solid fill">
                <a:extLst>
                  <a:ext uri="{FF2B5EF4-FFF2-40B4-BE49-F238E27FC236}">
                    <a16:creationId xmlns:a16="http://schemas.microsoft.com/office/drawing/2014/main" id="{B1EC00BE-0E4B-47C9-B50C-B8A3CE26FC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23" y="4834606"/>
                <a:ext cx="978408" cy="978408"/>
              </a:xfrm>
              <a:prstGeom prst="rect">
                <a:avLst/>
              </a:prstGeom>
            </p:spPr>
          </p:pic>
          <p:pic>
            <p:nvPicPr>
              <p:cNvPr id="279" name="Graphic 278" descr="Office worker female with solid fill">
                <a:extLst>
                  <a:ext uri="{FF2B5EF4-FFF2-40B4-BE49-F238E27FC236}">
                    <a16:creationId xmlns:a16="http://schemas.microsoft.com/office/drawing/2014/main" id="{F75860BA-D839-4F12-8581-B797DF9729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3146" y="5451577"/>
                <a:ext cx="978408" cy="978408"/>
              </a:xfrm>
              <a:prstGeom prst="rect">
                <a:avLst/>
              </a:prstGeom>
            </p:spPr>
          </p:pic>
          <p:pic>
            <p:nvPicPr>
              <p:cNvPr id="280" name="Graphic 279" descr="Office worker female with solid fill">
                <a:extLst>
                  <a:ext uri="{FF2B5EF4-FFF2-40B4-BE49-F238E27FC236}">
                    <a16:creationId xmlns:a16="http://schemas.microsoft.com/office/drawing/2014/main" id="{344EDD96-D0CE-4B2D-91A7-14FD389B1E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6523" y="4483941"/>
                <a:ext cx="978408" cy="978408"/>
              </a:xfrm>
              <a:prstGeom prst="rect">
                <a:avLst/>
              </a:prstGeom>
            </p:spPr>
          </p:pic>
        </p:grpSp>
        <p:grpSp>
          <p:nvGrpSpPr>
            <p:cNvPr id="265" name="Group 264">
              <a:extLst>
                <a:ext uri="{FF2B5EF4-FFF2-40B4-BE49-F238E27FC236}">
                  <a16:creationId xmlns:a16="http://schemas.microsoft.com/office/drawing/2014/main" id="{E30CCBC2-929E-4A9D-ACF7-45331476ED88}"/>
                </a:ext>
              </a:extLst>
            </p:cNvPr>
            <p:cNvGrpSpPr/>
            <p:nvPr/>
          </p:nvGrpSpPr>
          <p:grpSpPr>
            <a:xfrm>
              <a:off x="6965953" y="4282418"/>
              <a:ext cx="701448" cy="604697"/>
              <a:chOff x="3152023" y="4531843"/>
              <a:chExt cx="2259158" cy="1947551"/>
            </a:xfrm>
          </p:grpSpPr>
          <p:sp>
            <p:nvSpPr>
              <p:cNvPr id="273" name="Hexagon 272">
                <a:extLst>
                  <a:ext uri="{FF2B5EF4-FFF2-40B4-BE49-F238E27FC236}">
                    <a16:creationId xmlns:a16="http://schemas.microsoft.com/office/drawing/2014/main" id="{CC9C5E57-F3AF-4555-9975-7AC3AF67924F}"/>
                  </a:ext>
                </a:extLst>
              </p:cNvPr>
              <p:cNvSpPr/>
              <p:nvPr/>
            </p:nvSpPr>
            <p:spPr>
              <a:xfrm>
                <a:off x="3152023" y="4531843"/>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4" name="Graphic 273" descr="Office worker male with solid fill">
                <a:extLst>
                  <a:ext uri="{FF2B5EF4-FFF2-40B4-BE49-F238E27FC236}">
                    <a16:creationId xmlns:a16="http://schemas.microsoft.com/office/drawing/2014/main" id="{5A2FF933-0AC9-43F3-8398-433D846164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1481" y="4629407"/>
                <a:ext cx="978408" cy="978408"/>
              </a:xfrm>
              <a:prstGeom prst="rect">
                <a:avLst/>
              </a:prstGeom>
            </p:spPr>
          </p:pic>
          <p:pic>
            <p:nvPicPr>
              <p:cNvPr id="275" name="Graphic 274" descr="Office worker male with solid fill">
                <a:extLst>
                  <a:ext uri="{FF2B5EF4-FFF2-40B4-BE49-F238E27FC236}">
                    <a16:creationId xmlns:a16="http://schemas.microsoft.com/office/drawing/2014/main" id="{D75ABE31-1A6D-4639-B014-3A6BC1FFCD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7262" y="4875045"/>
                <a:ext cx="978408" cy="978408"/>
              </a:xfrm>
              <a:prstGeom prst="rect">
                <a:avLst/>
              </a:prstGeom>
            </p:spPr>
          </p:pic>
          <p:pic>
            <p:nvPicPr>
              <p:cNvPr id="276" name="Graphic 275" descr="Office worker male with solid fill">
                <a:extLst>
                  <a:ext uri="{FF2B5EF4-FFF2-40B4-BE49-F238E27FC236}">
                    <a16:creationId xmlns:a16="http://schemas.microsoft.com/office/drawing/2014/main" id="{5D732B9B-AAA9-4A06-A647-43C21E4EEE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6054" y="5481667"/>
                <a:ext cx="978408" cy="978408"/>
              </a:xfrm>
              <a:prstGeom prst="rect">
                <a:avLst/>
              </a:prstGeom>
            </p:spPr>
          </p:pic>
        </p:grpSp>
        <p:grpSp>
          <p:nvGrpSpPr>
            <p:cNvPr id="266" name="Group 265">
              <a:extLst>
                <a:ext uri="{FF2B5EF4-FFF2-40B4-BE49-F238E27FC236}">
                  <a16:creationId xmlns:a16="http://schemas.microsoft.com/office/drawing/2014/main" id="{ED0CB066-F9C2-4422-971B-5DA96F59B898}"/>
                </a:ext>
              </a:extLst>
            </p:cNvPr>
            <p:cNvGrpSpPr/>
            <p:nvPr/>
          </p:nvGrpSpPr>
          <p:grpSpPr>
            <a:xfrm>
              <a:off x="7584946" y="3949987"/>
              <a:ext cx="701448" cy="616475"/>
              <a:chOff x="8459568" y="4483941"/>
              <a:chExt cx="2259158" cy="1985484"/>
            </a:xfrm>
          </p:grpSpPr>
          <p:sp>
            <p:nvSpPr>
              <p:cNvPr id="269" name="Hexagon 268">
                <a:extLst>
                  <a:ext uri="{FF2B5EF4-FFF2-40B4-BE49-F238E27FC236}">
                    <a16:creationId xmlns:a16="http://schemas.microsoft.com/office/drawing/2014/main" id="{D94018DE-6DC0-48A6-809B-67E012669ED1}"/>
                  </a:ext>
                </a:extLst>
              </p:cNvPr>
              <p:cNvSpPr/>
              <p:nvPr/>
            </p:nvSpPr>
            <p:spPr>
              <a:xfrm>
                <a:off x="8459568" y="4483941"/>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0" name="Graphic 269" descr="Briefcase with solid fill">
                <a:extLst>
                  <a:ext uri="{FF2B5EF4-FFF2-40B4-BE49-F238E27FC236}">
                    <a16:creationId xmlns:a16="http://schemas.microsoft.com/office/drawing/2014/main" id="{6C367A8B-CB84-4678-8D6F-582DAD8337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508" y="5488645"/>
                <a:ext cx="980780" cy="980780"/>
              </a:xfrm>
              <a:prstGeom prst="rect">
                <a:avLst/>
              </a:prstGeom>
            </p:spPr>
          </p:pic>
          <p:pic>
            <p:nvPicPr>
              <p:cNvPr id="271" name="Graphic 270" descr="Coins with solid fill">
                <a:extLst>
                  <a:ext uri="{FF2B5EF4-FFF2-40B4-BE49-F238E27FC236}">
                    <a16:creationId xmlns:a16="http://schemas.microsoft.com/office/drawing/2014/main" id="{AAAB9C67-5B22-4F47-BFD9-8A3D540680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765" y="5037338"/>
                <a:ext cx="410399" cy="410399"/>
              </a:xfrm>
              <a:prstGeom prst="rect">
                <a:avLst/>
              </a:prstGeom>
            </p:spPr>
          </p:pic>
          <p:pic>
            <p:nvPicPr>
              <p:cNvPr id="272" name="Graphic 271" descr="Briefcase with solid fill">
                <a:extLst>
                  <a:ext uri="{FF2B5EF4-FFF2-40B4-BE49-F238E27FC236}">
                    <a16:creationId xmlns:a16="http://schemas.microsoft.com/office/drawing/2014/main" id="{A4B740E3-6AD9-4605-BFAD-307531014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852" y="4805836"/>
                <a:ext cx="980780" cy="980780"/>
              </a:xfrm>
              <a:prstGeom prst="rect">
                <a:avLst/>
              </a:prstGeom>
            </p:spPr>
          </p:pic>
        </p:grpSp>
        <p:sp>
          <p:nvSpPr>
            <p:cNvPr id="268" name="TextBox 267">
              <a:extLst>
                <a:ext uri="{FF2B5EF4-FFF2-40B4-BE49-F238E27FC236}">
                  <a16:creationId xmlns:a16="http://schemas.microsoft.com/office/drawing/2014/main" id="{96AB9582-1B8A-40A6-9798-9D17F4472D49}"/>
                </a:ext>
              </a:extLst>
            </p:cNvPr>
            <p:cNvSpPr txBox="1"/>
            <p:nvPr/>
          </p:nvSpPr>
          <p:spPr>
            <a:xfrm>
              <a:off x="8420455" y="3662137"/>
              <a:ext cx="3435111" cy="1169551"/>
            </a:xfrm>
            <a:prstGeom prst="rect">
              <a:avLst/>
            </a:prstGeom>
            <a:noFill/>
          </p:spPr>
          <p:txBody>
            <a:bodyPr wrap="square" anchor="ctr">
              <a:spAutoFit/>
            </a:bodyPr>
            <a:lstStyle/>
            <a:p>
              <a:pPr>
                <a:spcBef>
                  <a:spcPts val="600"/>
                </a:spcBef>
              </a:pPr>
              <a:r>
                <a:rPr lang="en-US" sz="1200" b="1" dirty="0"/>
                <a:t>Group-of-users-to-group-of-items fairness (GG-F)</a:t>
              </a:r>
            </a:p>
            <a:p>
              <a:pPr>
                <a:spcBef>
                  <a:spcPts val="600"/>
                </a:spcBef>
              </a:pPr>
              <a:r>
                <a:rPr lang="en-US" sz="1200" i="1" dirty="0"/>
                <a:t>Are groups of items under/over-exposed to groups of users?</a:t>
              </a:r>
            </a:p>
            <a:p>
              <a:pPr>
                <a:spcBef>
                  <a:spcPts val="600"/>
                </a:spcBef>
              </a:pPr>
              <a:r>
                <a:rPr lang="en-US" sz="1200" dirty="0"/>
                <a:t>E.g., men being disproportionately recommended high-paying jobs and women low-paying jobs.</a:t>
              </a:r>
            </a:p>
          </p:txBody>
        </p:sp>
      </p:grpSp>
      <p:grpSp>
        <p:nvGrpSpPr>
          <p:cNvPr id="633" name="Group 632">
            <a:extLst>
              <a:ext uri="{FF2B5EF4-FFF2-40B4-BE49-F238E27FC236}">
                <a16:creationId xmlns:a16="http://schemas.microsoft.com/office/drawing/2014/main" id="{26F4F6E1-3731-421A-80AD-09F8AB0E9EF6}"/>
              </a:ext>
            </a:extLst>
          </p:cNvPr>
          <p:cNvGrpSpPr/>
          <p:nvPr/>
        </p:nvGrpSpPr>
        <p:grpSpPr>
          <a:xfrm>
            <a:off x="336434" y="1880900"/>
            <a:ext cx="5625236" cy="1445805"/>
            <a:chOff x="336434" y="1880900"/>
            <a:chExt cx="5625236" cy="1445805"/>
          </a:xfrm>
        </p:grpSpPr>
        <p:sp>
          <p:nvSpPr>
            <p:cNvPr id="217" name="Rectangle: Rounded Corners 216">
              <a:extLst>
                <a:ext uri="{FF2B5EF4-FFF2-40B4-BE49-F238E27FC236}">
                  <a16:creationId xmlns:a16="http://schemas.microsoft.com/office/drawing/2014/main" id="{38FD5130-4A40-46D9-9720-55684E2483DD}"/>
                </a:ext>
              </a:extLst>
            </p:cNvPr>
            <p:cNvSpPr/>
            <p:nvPr/>
          </p:nvSpPr>
          <p:spPr>
            <a:xfrm>
              <a:off x="336434" y="1880900"/>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2D4A93E-C007-4FB4-84B3-D93B938B8A99}"/>
                </a:ext>
              </a:extLst>
            </p:cNvPr>
            <p:cNvSpPr txBox="1"/>
            <p:nvPr/>
          </p:nvSpPr>
          <p:spPr>
            <a:xfrm>
              <a:off x="2526559" y="2111359"/>
              <a:ext cx="3435111" cy="984885"/>
            </a:xfrm>
            <a:prstGeom prst="rect">
              <a:avLst/>
            </a:prstGeom>
            <a:noFill/>
          </p:spPr>
          <p:txBody>
            <a:bodyPr wrap="square" anchor="ctr">
              <a:spAutoFit/>
            </a:bodyPr>
            <a:lstStyle/>
            <a:p>
              <a:pPr>
                <a:spcBef>
                  <a:spcPts val="600"/>
                </a:spcBef>
              </a:pPr>
              <a:r>
                <a:rPr lang="en-US" sz="1200" b="1" dirty="0"/>
                <a:t>Individual-user-to-Individual-item fairness (II-F)</a:t>
              </a:r>
            </a:p>
            <a:p>
              <a:pPr>
                <a:spcBef>
                  <a:spcPts val="600"/>
                </a:spcBef>
              </a:pPr>
              <a:r>
                <a:rPr lang="en-US" sz="1200" i="1" dirty="0"/>
                <a:t>Are Individual items under/over-exposed to Individual users?</a:t>
              </a:r>
            </a:p>
            <a:p>
              <a:pPr>
                <a:spcBef>
                  <a:spcPts val="600"/>
                </a:spcBef>
              </a:pPr>
              <a:endParaRPr lang="en-US" sz="1200" dirty="0"/>
            </a:p>
          </p:txBody>
        </p:sp>
        <p:grpSp>
          <p:nvGrpSpPr>
            <p:cNvPr id="580" name="Group 579">
              <a:extLst>
                <a:ext uri="{FF2B5EF4-FFF2-40B4-BE49-F238E27FC236}">
                  <a16:creationId xmlns:a16="http://schemas.microsoft.com/office/drawing/2014/main" id="{698CFE80-F52B-481B-8FF6-6DE01151606D}"/>
                </a:ext>
              </a:extLst>
            </p:cNvPr>
            <p:cNvGrpSpPr/>
            <p:nvPr/>
          </p:nvGrpSpPr>
          <p:grpSpPr>
            <a:xfrm>
              <a:off x="1410243" y="2473025"/>
              <a:ext cx="701448" cy="604697"/>
              <a:chOff x="5905212" y="2100876"/>
              <a:chExt cx="2259158" cy="1947551"/>
            </a:xfrm>
          </p:grpSpPr>
          <p:sp>
            <p:nvSpPr>
              <p:cNvPr id="581" name="Hexagon 580">
                <a:extLst>
                  <a:ext uri="{FF2B5EF4-FFF2-40B4-BE49-F238E27FC236}">
                    <a16:creationId xmlns:a16="http://schemas.microsoft.com/office/drawing/2014/main" id="{16A5A66F-8E77-4CF2-8535-8BE59634CA7E}"/>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2" name="Graphic 581" descr="Briefcase with solid fill">
                <a:extLst>
                  <a:ext uri="{FF2B5EF4-FFF2-40B4-BE49-F238E27FC236}">
                    <a16:creationId xmlns:a16="http://schemas.microsoft.com/office/drawing/2014/main" id="{D7899069-4E49-4159-A3E2-EF02EF494B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nvGrpSpPr>
            <p:cNvPr id="583" name="Group 582">
              <a:extLst>
                <a:ext uri="{FF2B5EF4-FFF2-40B4-BE49-F238E27FC236}">
                  <a16:creationId xmlns:a16="http://schemas.microsoft.com/office/drawing/2014/main" id="{0624503D-5808-4209-A327-1F1343FC7816}"/>
                </a:ext>
              </a:extLst>
            </p:cNvPr>
            <p:cNvGrpSpPr/>
            <p:nvPr/>
          </p:nvGrpSpPr>
          <p:grpSpPr>
            <a:xfrm>
              <a:off x="792812" y="2110058"/>
              <a:ext cx="701448" cy="604697"/>
              <a:chOff x="597667" y="2138809"/>
              <a:chExt cx="2259158" cy="1947551"/>
            </a:xfrm>
          </p:grpSpPr>
          <p:sp>
            <p:nvSpPr>
              <p:cNvPr id="584" name="Hexagon 583">
                <a:extLst>
                  <a:ext uri="{FF2B5EF4-FFF2-40B4-BE49-F238E27FC236}">
                    <a16:creationId xmlns:a16="http://schemas.microsoft.com/office/drawing/2014/main" id="{54F87382-0B7E-41C5-9EF4-AE225A581037}"/>
                  </a:ext>
                </a:extLst>
              </p:cNvPr>
              <p:cNvSpPr/>
              <p:nvPr/>
            </p:nvSpPr>
            <p:spPr>
              <a:xfrm>
                <a:off x="597667" y="213880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5" name="Graphic 584" descr="Office worker female with solid fill">
                <a:extLst>
                  <a:ext uri="{FF2B5EF4-FFF2-40B4-BE49-F238E27FC236}">
                    <a16:creationId xmlns:a16="http://schemas.microsoft.com/office/drawing/2014/main" id="{0B96658C-068C-4F63-B0BC-01ACC02E17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8042" y="2599429"/>
                <a:ext cx="978408" cy="978408"/>
              </a:xfrm>
              <a:prstGeom prst="rect">
                <a:avLst/>
              </a:prstGeom>
            </p:spPr>
          </p:pic>
        </p:grpSp>
      </p:grpSp>
      <p:grpSp>
        <p:nvGrpSpPr>
          <p:cNvPr id="634" name="Group 633">
            <a:extLst>
              <a:ext uri="{FF2B5EF4-FFF2-40B4-BE49-F238E27FC236}">
                <a16:creationId xmlns:a16="http://schemas.microsoft.com/office/drawing/2014/main" id="{235E2C05-3AF3-4F75-9C95-F8E335CCD0D8}"/>
              </a:ext>
            </a:extLst>
          </p:cNvPr>
          <p:cNvGrpSpPr/>
          <p:nvPr/>
        </p:nvGrpSpPr>
        <p:grpSpPr>
          <a:xfrm>
            <a:off x="6230331" y="1880900"/>
            <a:ext cx="5625236" cy="1445805"/>
            <a:chOff x="6230331" y="1880900"/>
            <a:chExt cx="5625236" cy="1445805"/>
          </a:xfrm>
        </p:grpSpPr>
        <p:sp>
          <p:nvSpPr>
            <p:cNvPr id="48" name="Rectangle: Rounded Corners 47">
              <a:extLst>
                <a:ext uri="{FF2B5EF4-FFF2-40B4-BE49-F238E27FC236}">
                  <a16:creationId xmlns:a16="http://schemas.microsoft.com/office/drawing/2014/main" id="{12218264-870E-4BD3-93E8-12E1379F03DA}"/>
                </a:ext>
              </a:extLst>
            </p:cNvPr>
            <p:cNvSpPr/>
            <p:nvPr/>
          </p:nvSpPr>
          <p:spPr>
            <a:xfrm>
              <a:off x="6230331" y="1880900"/>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1425A-5F9E-44F7-BF7E-320CC0FFEBFD}"/>
                </a:ext>
              </a:extLst>
            </p:cNvPr>
            <p:cNvGrpSpPr/>
            <p:nvPr/>
          </p:nvGrpSpPr>
          <p:grpSpPr>
            <a:xfrm>
              <a:off x="6359218" y="2406517"/>
              <a:ext cx="701448" cy="616475"/>
              <a:chOff x="5905212" y="4469959"/>
              <a:chExt cx="2259158" cy="1985484"/>
            </a:xfrm>
          </p:grpSpPr>
          <p:sp>
            <p:nvSpPr>
              <p:cNvPr id="28" name="Hexagon 27">
                <a:extLst>
                  <a:ext uri="{FF2B5EF4-FFF2-40B4-BE49-F238E27FC236}">
                    <a16:creationId xmlns:a16="http://schemas.microsoft.com/office/drawing/2014/main" id="{3982F06F-620E-44D2-A5AD-1BC7C974E189}"/>
                  </a:ext>
                </a:extLst>
              </p:cNvPr>
              <p:cNvSpPr/>
              <p:nvPr/>
            </p:nvSpPr>
            <p:spPr>
              <a:xfrm>
                <a:off x="5905212" y="446995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Briefcase with solid fill">
                <a:extLst>
                  <a:ext uri="{FF2B5EF4-FFF2-40B4-BE49-F238E27FC236}">
                    <a16:creationId xmlns:a16="http://schemas.microsoft.com/office/drawing/2014/main" id="{68603EDE-2BB0-4A7B-A3E1-C0836809B8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2152" y="5474663"/>
                <a:ext cx="980780" cy="980780"/>
              </a:xfrm>
              <a:prstGeom prst="rect">
                <a:avLst/>
              </a:prstGeom>
            </p:spPr>
          </p:pic>
          <p:pic>
            <p:nvPicPr>
              <p:cNvPr id="30" name="Graphic 29" descr="Coins with solid fill">
                <a:extLst>
                  <a:ext uri="{FF2B5EF4-FFF2-40B4-BE49-F238E27FC236}">
                    <a16:creationId xmlns:a16="http://schemas.microsoft.com/office/drawing/2014/main" id="{9A653A53-9FA0-4134-92E1-8F1971B97A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6580" y="4950464"/>
                <a:ext cx="410399" cy="410399"/>
              </a:xfrm>
              <a:prstGeom prst="rect">
                <a:avLst/>
              </a:prstGeom>
            </p:spPr>
          </p:pic>
          <p:pic>
            <p:nvPicPr>
              <p:cNvPr id="31" name="Graphic 30" descr="Coins with solid fill">
                <a:extLst>
                  <a:ext uri="{FF2B5EF4-FFF2-40B4-BE49-F238E27FC236}">
                    <a16:creationId xmlns:a16="http://schemas.microsoft.com/office/drawing/2014/main" id="{720E9404-E646-4601-BEAA-4E9CF8DDAB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2542" y="5067483"/>
                <a:ext cx="410399" cy="410399"/>
              </a:xfrm>
              <a:prstGeom prst="rect">
                <a:avLst/>
              </a:prstGeom>
            </p:spPr>
          </p:pic>
          <p:pic>
            <p:nvPicPr>
              <p:cNvPr id="32" name="Graphic 31" descr="Briefcase with solid fill">
                <a:extLst>
                  <a:ext uri="{FF2B5EF4-FFF2-40B4-BE49-F238E27FC236}">
                    <a16:creationId xmlns:a16="http://schemas.microsoft.com/office/drawing/2014/main" id="{A52A5E66-4385-4AD6-96BE-3837587C5F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7496" y="4791854"/>
                <a:ext cx="980780" cy="980780"/>
              </a:xfrm>
              <a:prstGeom prst="rect">
                <a:avLst/>
              </a:prstGeom>
            </p:spPr>
          </p:pic>
        </p:grpSp>
        <p:grpSp>
          <p:nvGrpSpPr>
            <p:cNvPr id="43" name="Group 42">
              <a:extLst>
                <a:ext uri="{FF2B5EF4-FFF2-40B4-BE49-F238E27FC236}">
                  <a16:creationId xmlns:a16="http://schemas.microsoft.com/office/drawing/2014/main" id="{AF1334E2-0D37-45B3-BE0A-44B8072D7665}"/>
                </a:ext>
              </a:extLst>
            </p:cNvPr>
            <p:cNvGrpSpPr/>
            <p:nvPr/>
          </p:nvGrpSpPr>
          <p:grpSpPr>
            <a:xfrm>
              <a:off x="7592237" y="2406517"/>
              <a:ext cx="701448" cy="616475"/>
              <a:chOff x="8459568" y="4483941"/>
              <a:chExt cx="2259158" cy="1985484"/>
            </a:xfrm>
          </p:grpSpPr>
          <p:sp>
            <p:nvSpPr>
              <p:cNvPr id="44" name="Hexagon 43">
                <a:extLst>
                  <a:ext uri="{FF2B5EF4-FFF2-40B4-BE49-F238E27FC236}">
                    <a16:creationId xmlns:a16="http://schemas.microsoft.com/office/drawing/2014/main" id="{250A2268-3A4B-4A8D-8099-79BBE5603D87}"/>
                  </a:ext>
                </a:extLst>
              </p:cNvPr>
              <p:cNvSpPr/>
              <p:nvPr/>
            </p:nvSpPr>
            <p:spPr>
              <a:xfrm>
                <a:off x="8459568" y="4483941"/>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descr="Briefcase with solid fill">
                <a:extLst>
                  <a:ext uri="{FF2B5EF4-FFF2-40B4-BE49-F238E27FC236}">
                    <a16:creationId xmlns:a16="http://schemas.microsoft.com/office/drawing/2014/main" id="{3EE02B94-DD21-4EFF-980F-B98AD9E8EE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508" y="5488645"/>
                <a:ext cx="980780" cy="980780"/>
              </a:xfrm>
              <a:prstGeom prst="rect">
                <a:avLst/>
              </a:prstGeom>
            </p:spPr>
          </p:pic>
          <p:pic>
            <p:nvPicPr>
              <p:cNvPr id="46" name="Graphic 45" descr="Coins with solid fill">
                <a:extLst>
                  <a:ext uri="{FF2B5EF4-FFF2-40B4-BE49-F238E27FC236}">
                    <a16:creationId xmlns:a16="http://schemas.microsoft.com/office/drawing/2014/main" id="{3CF72ABE-D185-4E56-855E-A7CABEF6D0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765" y="5037338"/>
                <a:ext cx="410399" cy="410399"/>
              </a:xfrm>
              <a:prstGeom prst="rect">
                <a:avLst/>
              </a:prstGeom>
            </p:spPr>
          </p:pic>
          <p:pic>
            <p:nvPicPr>
              <p:cNvPr id="47" name="Graphic 46" descr="Briefcase with solid fill">
                <a:extLst>
                  <a:ext uri="{FF2B5EF4-FFF2-40B4-BE49-F238E27FC236}">
                    <a16:creationId xmlns:a16="http://schemas.microsoft.com/office/drawing/2014/main" id="{9F5B0ED3-6654-4F75-BE65-BF2213B45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852" y="4805836"/>
                <a:ext cx="980780" cy="980780"/>
              </a:xfrm>
              <a:prstGeom prst="rect">
                <a:avLst/>
              </a:prstGeom>
            </p:spPr>
          </p:pic>
        </p:grpSp>
        <p:sp>
          <p:nvSpPr>
            <p:cNvPr id="49" name="TextBox 48">
              <a:extLst>
                <a:ext uri="{FF2B5EF4-FFF2-40B4-BE49-F238E27FC236}">
                  <a16:creationId xmlns:a16="http://schemas.microsoft.com/office/drawing/2014/main" id="{E681222E-1E2C-4F06-B50A-007F8A1DECAE}"/>
                </a:ext>
              </a:extLst>
            </p:cNvPr>
            <p:cNvSpPr txBox="1"/>
            <p:nvPr/>
          </p:nvSpPr>
          <p:spPr>
            <a:xfrm>
              <a:off x="8420456" y="2019026"/>
              <a:ext cx="3435111" cy="1169551"/>
            </a:xfrm>
            <a:prstGeom prst="rect">
              <a:avLst/>
            </a:prstGeom>
            <a:noFill/>
          </p:spPr>
          <p:txBody>
            <a:bodyPr wrap="square" anchor="ctr">
              <a:spAutoFit/>
            </a:bodyPr>
            <a:lstStyle/>
            <a:p>
              <a:pPr>
                <a:spcBef>
                  <a:spcPts val="600"/>
                </a:spcBef>
              </a:pPr>
              <a:r>
                <a:rPr lang="en-US" sz="1200" b="1" dirty="0"/>
                <a:t>Individual-user-to-group-of-items fairness (IG-F)</a:t>
              </a:r>
            </a:p>
            <a:p>
              <a:pPr>
                <a:spcBef>
                  <a:spcPts val="600"/>
                </a:spcBef>
              </a:pPr>
              <a:r>
                <a:rPr lang="en-US" sz="1200" i="1" dirty="0"/>
                <a:t>Are groups of items under/over-exposed to individual users?</a:t>
              </a:r>
            </a:p>
            <a:p>
              <a:pPr>
                <a:spcBef>
                  <a:spcPts val="600"/>
                </a:spcBef>
              </a:pPr>
              <a:r>
                <a:rPr lang="en-US" sz="1200" dirty="0"/>
                <a:t>E.g., a specific user being disproportionately recommended low-paying jobs.</a:t>
              </a:r>
            </a:p>
          </p:txBody>
        </p:sp>
        <p:grpSp>
          <p:nvGrpSpPr>
            <p:cNvPr id="589" name="Group 588">
              <a:extLst>
                <a:ext uri="{FF2B5EF4-FFF2-40B4-BE49-F238E27FC236}">
                  <a16:creationId xmlns:a16="http://schemas.microsoft.com/office/drawing/2014/main" id="{1095831E-DD82-4E2B-B4E2-7306BF6F4B67}"/>
                </a:ext>
              </a:extLst>
            </p:cNvPr>
            <p:cNvGrpSpPr/>
            <p:nvPr/>
          </p:nvGrpSpPr>
          <p:grpSpPr>
            <a:xfrm>
              <a:off x="6969903" y="2050888"/>
              <a:ext cx="701448" cy="604697"/>
              <a:chOff x="597667" y="2138809"/>
              <a:chExt cx="2259158" cy="1947551"/>
            </a:xfrm>
          </p:grpSpPr>
          <p:sp>
            <p:nvSpPr>
              <p:cNvPr id="590" name="Hexagon 589">
                <a:extLst>
                  <a:ext uri="{FF2B5EF4-FFF2-40B4-BE49-F238E27FC236}">
                    <a16:creationId xmlns:a16="http://schemas.microsoft.com/office/drawing/2014/main" id="{B7491EF0-6123-4A10-9A9D-C27EB99BC0DB}"/>
                  </a:ext>
                </a:extLst>
              </p:cNvPr>
              <p:cNvSpPr/>
              <p:nvPr/>
            </p:nvSpPr>
            <p:spPr>
              <a:xfrm>
                <a:off x="597667" y="213880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1" name="Graphic 590" descr="Office worker female with solid fill">
                <a:extLst>
                  <a:ext uri="{FF2B5EF4-FFF2-40B4-BE49-F238E27FC236}">
                    <a16:creationId xmlns:a16="http://schemas.microsoft.com/office/drawing/2014/main" id="{EB4D29F2-BDF2-4E5F-9675-2EF5CFAEEC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8042" y="2599429"/>
                <a:ext cx="978408" cy="978408"/>
              </a:xfrm>
              <a:prstGeom prst="rect">
                <a:avLst/>
              </a:prstGeom>
            </p:spPr>
          </p:pic>
        </p:grpSp>
      </p:grpSp>
      <p:grpSp>
        <p:nvGrpSpPr>
          <p:cNvPr id="635" name="Group 634">
            <a:extLst>
              <a:ext uri="{FF2B5EF4-FFF2-40B4-BE49-F238E27FC236}">
                <a16:creationId xmlns:a16="http://schemas.microsoft.com/office/drawing/2014/main" id="{01B5E92A-57AC-4D64-A642-0E062810E2B9}"/>
              </a:ext>
            </a:extLst>
          </p:cNvPr>
          <p:cNvGrpSpPr/>
          <p:nvPr/>
        </p:nvGrpSpPr>
        <p:grpSpPr>
          <a:xfrm>
            <a:off x="336433" y="3524011"/>
            <a:ext cx="5625236" cy="1445805"/>
            <a:chOff x="336433" y="3524011"/>
            <a:chExt cx="5625236" cy="1445805"/>
          </a:xfrm>
        </p:grpSpPr>
        <p:sp>
          <p:nvSpPr>
            <p:cNvPr id="244" name="Rectangle: Rounded Corners 243">
              <a:extLst>
                <a:ext uri="{FF2B5EF4-FFF2-40B4-BE49-F238E27FC236}">
                  <a16:creationId xmlns:a16="http://schemas.microsoft.com/office/drawing/2014/main" id="{23C074ED-E3FE-4E50-9344-FF414A3DEF64}"/>
                </a:ext>
              </a:extLst>
            </p:cNvPr>
            <p:cNvSpPr/>
            <p:nvPr/>
          </p:nvSpPr>
          <p:spPr>
            <a:xfrm>
              <a:off x="336433" y="3524011"/>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1" name="Group 240">
              <a:extLst>
                <a:ext uri="{FF2B5EF4-FFF2-40B4-BE49-F238E27FC236}">
                  <a16:creationId xmlns:a16="http://schemas.microsoft.com/office/drawing/2014/main" id="{61B181C0-CCCD-462D-9B3A-B6CC27E0E7A8}"/>
                </a:ext>
              </a:extLst>
            </p:cNvPr>
            <p:cNvGrpSpPr/>
            <p:nvPr/>
          </p:nvGrpSpPr>
          <p:grpSpPr>
            <a:xfrm>
              <a:off x="838200" y="3595722"/>
              <a:ext cx="701448" cy="612133"/>
              <a:chOff x="597667" y="4483941"/>
              <a:chExt cx="2259158" cy="1971502"/>
            </a:xfrm>
          </p:grpSpPr>
          <p:sp>
            <p:nvSpPr>
              <p:cNvPr id="254" name="Hexagon 253">
                <a:extLst>
                  <a:ext uri="{FF2B5EF4-FFF2-40B4-BE49-F238E27FC236}">
                    <a16:creationId xmlns:a16="http://schemas.microsoft.com/office/drawing/2014/main" id="{785C95AD-B570-4F1D-8139-08DE589024C0}"/>
                  </a:ext>
                </a:extLst>
              </p:cNvPr>
              <p:cNvSpPr/>
              <p:nvPr/>
            </p:nvSpPr>
            <p:spPr>
              <a:xfrm>
                <a:off x="597667" y="4507892"/>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5" name="Graphic 254" descr="Office worker female with solid fill">
                <a:extLst>
                  <a:ext uri="{FF2B5EF4-FFF2-40B4-BE49-F238E27FC236}">
                    <a16:creationId xmlns:a16="http://schemas.microsoft.com/office/drawing/2014/main" id="{87747C17-C6A0-4F4E-BBDC-4F1D0AA636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23" y="4834606"/>
                <a:ext cx="978408" cy="978408"/>
              </a:xfrm>
              <a:prstGeom prst="rect">
                <a:avLst/>
              </a:prstGeom>
            </p:spPr>
          </p:pic>
          <p:pic>
            <p:nvPicPr>
              <p:cNvPr id="256" name="Graphic 255" descr="Office worker female with solid fill">
                <a:extLst>
                  <a:ext uri="{FF2B5EF4-FFF2-40B4-BE49-F238E27FC236}">
                    <a16:creationId xmlns:a16="http://schemas.microsoft.com/office/drawing/2014/main" id="{62FDA9ED-C648-466E-A5DB-4169C21C84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3146" y="5451577"/>
                <a:ext cx="978408" cy="978408"/>
              </a:xfrm>
              <a:prstGeom prst="rect">
                <a:avLst/>
              </a:prstGeom>
            </p:spPr>
          </p:pic>
          <p:pic>
            <p:nvPicPr>
              <p:cNvPr id="257" name="Graphic 256" descr="Office worker female with solid fill">
                <a:extLst>
                  <a:ext uri="{FF2B5EF4-FFF2-40B4-BE49-F238E27FC236}">
                    <a16:creationId xmlns:a16="http://schemas.microsoft.com/office/drawing/2014/main" id="{F7E90190-1BE8-42EF-9359-4B6B10B4BB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6523" y="4483941"/>
                <a:ext cx="978408" cy="978408"/>
              </a:xfrm>
              <a:prstGeom prst="rect">
                <a:avLst/>
              </a:prstGeom>
            </p:spPr>
          </p:pic>
        </p:grpSp>
        <p:grpSp>
          <p:nvGrpSpPr>
            <p:cNvPr id="242" name="Group 241">
              <a:extLst>
                <a:ext uri="{FF2B5EF4-FFF2-40B4-BE49-F238E27FC236}">
                  <a16:creationId xmlns:a16="http://schemas.microsoft.com/office/drawing/2014/main" id="{90B94067-A26E-4DEA-B1F8-ABA015D8F37C}"/>
                </a:ext>
              </a:extLst>
            </p:cNvPr>
            <p:cNvGrpSpPr/>
            <p:nvPr/>
          </p:nvGrpSpPr>
          <p:grpSpPr>
            <a:xfrm>
              <a:off x="836259" y="4282418"/>
              <a:ext cx="701448" cy="604697"/>
              <a:chOff x="3152023" y="4531843"/>
              <a:chExt cx="2259158" cy="1947551"/>
            </a:xfrm>
          </p:grpSpPr>
          <p:sp>
            <p:nvSpPr>
              <p:cNvPr id="250" name="Hexagon 249">
                <a:extLst>
                  <a:ext uri="{FF2B5EF4-FFF2-40B4-BE49-F238E27FC236}">
                    <a16:creationId xmlns:a16="http://schemas.microsoft.com/office/drawing/2014/main" id="{4EEF16C0-5D6A-454D-B938-FEECBB2DB375}"/>
                  </a:ext>
                </a:extLst>
              </p:cNvPr>
              <p:cNvSpPr/>
              <p:nvPr/>
            </p:nvSpPr>
            <p:spPr>
              <a:xfrm>
                <a:off x="3152023" y="4531843"/>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1" name="Graphic 250" descr="Office worker male with solid fill">
                <a:extLst>
                  <a:ext uri="{FF2B5EF4-FFF2-40B4-BE49-F238E27FC236}">
                    <a16:creationId xmlns:a16="http://schemas.microsoft.com/office/drawing/2014/main" id="{92B0BA88-0F97-45FD-9949-71B30720F4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1481" y="4629407"/>
                <a:ext cx="978408" cy="978408"/>
              </a:xfrm>
              <a:prstGeom prst="rect">
                <a:avLst/>
              </a:prstGeom>
            </p:spPr>
          </p:pic>
          <p:pic>
            <p:nvPicPr>
              <p:cNvPr id="252" name="Graphic 251" descr="Office worker male with solid fill">
                <a:extLst>
                  <a:ext uri="{FF2B5EF4-FFF2-40B4-BE49-F238E27FC236}">
                    <a16:creationId xmlns:a16="http://schemas.microsoft.com/office/drawing/2014/main" id="{24474938-8814-492D-9CEE-A68DE19B4E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7262" y="4875045"/>
                <a:ext cx="978408" cy="978408"/>
              </a:xfrm>
              <a:prstGeom prst="rect">
                <a:avLst/>
              </a:prstGeom>
            </p:spPr>
          </p:pic>
          <p:pic>
            <p:nvPicPr>
              <p:cNvPr id="253" name="Graphic 252" descr="Office worker male with solid fill">
                <a:extLst>
                  <a:ext uri="{FF2B5EF4-FFF2-40B4-BE49-F238E27FC236}">
                    <a16:creationId xmlns:a16="http://schemas.microsoft.com/office/drawing/2014/main" id="{FCF1C9F8-B4D7-4960-9274-DDC8465EA3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6054" y="5481667"/>
                <a:ext cx="978408" cy="978408"/>
              </a:xfrm>
              <a:prstGeom prst="rect">
                <a:avLst/>
              </a:prstGeom>
            </p:spPr>
          </p:pic>
        </p:grpSp>
        <p:sp>
          <p:nvSpPr>
            <p:cNvPr id="245" name="TextBox 244">
              <a:extLst>
                <a:ext uri="{FF2B5EF4-FFF2-40B4-BE49-F238E27FC236}">
                  <a16:creationId xmlns:a16="http://schemas.microsoft.com/office/drawing/2014/main" id="{2A211DDE-31C1-4286-BF42-4C3FECD94789}"/>
                </a:ext>
              </a:extLst>
            </p:cNvPr>
            <p:cNvSpPr txBox="1"/>
            <p:nvPr/>
          </p:nvSpPr>
          <p:spPr>
            <a:xfrm>
              <a:off x="2526558" y="3569804"/>
              <a:ext cx="3435111" cy="1354217"/>
            </a:xfrm>
            <a:prstGeom prst="rect">
              <a:avLst/>
            </a:prstGeom>
            <a:noFill/>
          </p:spPr>
          <p:txBody>
            <a:bodyPr wrap="square" anchor="ctr">
              <a:spAutoFit/>
            </a:bodyPr>
            <a:lstStyle/>
            <a:p>
              <a:pPr>
                <a:spcBef>
                  <a:spcPts val="600"/>
                </a:spcBef>
              </a:pPr>
              <a:r>
                <a:rPr lang="en-US" sz="1200" b="1" dirty="0"/>
                <a:t>Group-of-users-to-Individual-item fairness (GI-F)</a:t>
              </a:r>
            </a:p>
            <a:p>
              <a:pPr>
                <a:spcBef>
                  <a:spcPts val="600"/>
                </a:spcBef>
              </a:pPr>
              <a:r>
                <a:rPr lang="en-US" sz="1200" i="1" dirty="0"/>
                <a:t>Are Individual items under/over-exposed to groups of users?</a:t>
              </a:r>
            </a:p>
            <a:p>
              <a:pPr>
                <a:spcBef>
                  <a:spcPts val="600"/>
                </a:spcBef>
              </a:pPr>
              <a:r>
                <a:rPr lang="en-US" sz="1200" dirty="0"/>
                <a:t>E.g., a specific job being disproportionately recommended to men and not to women and non-binary people.</a:t>
              </a:r>
            </a:p>
          </p:txBody>
        </p:sp>
        <p:grpSp>
          <p:nvGrpSpPr>
            <p:cNvPr id="595" name="Group 594">
              <a:extLst>
                <a:ext uri="{FF2B5EF4-FFF2-40B4-BE49-F238E27FC236}">
                  <a16:creationId xmlns:a16="http://schemas.microsoft.com/office/drawing/2014/main" id="{D6B59410-30B8-47A3-A992-3680AC2C8149}"/>
                </a:ext>
              </a:extLst>
            </p:cNvPr>
            <p:cNvGrpSpPr/>
            <p:nvPr/>
          </p:nvGrpSpPr>
          <p:grpSpPr>
            <a:xfrm>
              <a:off x="1466782" y="3946888"/>
              <a:ext cx="701448" cy="604697"/>
              <a:chOff x="5905212" y="2100876"/>
              <a:chExt cx="2259158" cy="1947551"/>
            </a:xfrm>
          </p:grpSpPr>
          <p:sp>
            <p:nvSpPr>
              <p:cNvPr id="596" name="Hexagon 595">
                <a:extLst>
                  <a:ext uri="{FF2B5EF4-FFF2-40B4-BE49-F238E27FC236}">
                    <a16:creationId xmlns:a16="http://schemas.microsoft.com/office/drawing/2014/main" id="{42EF5B30-102F-4594-B7D3-C4C56029796F}"/>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7" name="Graphic 596" descr="Briefcase with solid fill">
                <a:extLst>
                  <a:ext uri="{FF2B5EF4-FFF2-40B4-BE49-F238E27FC236}">
                    <a16:creationId xmlns:a16="http://schemas.microsoft.com/office/drawing/2014/main" id="{D3D84B8C-B4BE-4A4C-B3B6-D3088A8519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grpSp>
        <p:nvGrpSpPr>
          <p:cNvPr id="636" name="Group 635">
            <a:extLst>
              <a:ext uri="{FF2B5EF4-FFF2-40B4-BE49-F238E27FC236}">
                <a16:creationId xmlns:a16="http://schemas.microsoft.com/office/drawing/2014/main" id="{E675A2F6-221B-4FF0-AD9D-BA47EC52A3B1}"/>
              </a:ext>
            </a:extLst>
          </p:cNvPr>
          <p:cNvGrpSpPr/>
          <p:nvPr/>
        </p:nvGrpSpPr>
        <p:grpSpPr>
          <a:xfrm>
            <a:off x="336432" y="5167122"/>
            <a:ext cx="5625236" cy="1445805"/>
            <a:chOff x="336432" y="5167122"/>
            <a:chExt cx="5625236" cy="1445805"/>
          </a:xfrm>
        </p:grpSpPr>
        <p:sp>
          <p:nvSpPr>
            <p:cNvPr id="538" name="Rectangle: Rounded Corners 537">
              <a:extLst>
                <a:ext uri="{FF2B5EF4-FFF2-40B4-BE49-F238E27FC236}">
                  <a16:creationId xmlns:a16="http://schemas.microsoft.com/office/drawing/2014/main" id="{F5B731E3-762D-4712-96A3-D68325B6A6A7}"/>
                </a:ext>
              </a:extLst>
            </p:cNvPr>
            <p:cNvSpPr/>
            <p:nvPr/>
          </p:nvSpPr>
          <p:spPr>
            <a:xfrm>
              <a:off x="336432" y="5167122"/>
              <a:ext cx="5591724" cy="1445805"/>
            </a:xfrm>
            <a:prstGeom prst="roundRect">
              <a:avLst/>
            </a:prstGeom>
            <a:solidFill>
              <a:schemeClr val="bg1"/>
            </a:solidFill>
            <a:ln w="19050">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9" name="TextBox 538">
              <a:extLst>
                <a:ext uri="{FF2B5EF4-FFF2-40B4-BE49-F238E27FC236}">
                  <a16:creationId xmlns:a16="http://schemas.microsoft.com/office/drawing/2014/main" id="{EACF9013-3883-4A30-BF56-CD4672CCACFC}"/>
                </a:ext>
              </a:extLst>
            </p:cNvPr>
            <p:cNvSpPr txBox="1"/>
            <p:nvPr/>
          </p:nvSpPr>
          <p:spPr>
            <a:xfrm>
              <a:off x="2526557" y="5305248"/>
              <a:ext cx="3435111" cy="1169551"/>
            </a:xfrm>
            <a:prstGeom prst="rect">
              <a:avLst/>
            </a:prstGeom>
            <a:noFill/>
          </p:spPr>
          <p:txBody>
            <a:bodyPr wrap="square" anchor="ctr">
              <a:spAutoFit/>
            </a:bodyPr>
            <a:lstStyle/>
            <a:p>
              <a:pPr>
                <a:spcBef>
                  <a:spcPts val="600"/>
                </a:spcBef>
              </a:pPr>
              <a:r>
                <a:rPr lang="en-US" sz="1200" b="1" dirty="0"/>
                <a:t>All-users-to-Individual-item fairness (AI-F)</a:t>
              </a:r>
            </a:p>
            <a:p>
              <a:pPr>
                <a:spcBef>
                  <a:spcPts val="600"/>
                </a:spcBef>
              </a:pPr>
              <a:r>
                <a:rPr lang="en-US" sz="1200" i="1" dirty="0"/>
                <a:t>Are Individual items under/over-exposed to all users overall?</a:t>
              </a:r>
            </a:p>
            <a:p>
              <a:pPr>
                <a:spcBef>
                  <a:spcPts val="600"/>
                </a:spcBef>
              </a:pPr>
              <a:r>
                <a:rPr lang="en-US" sz="1200" dirty="0"/>
                <a:t>E.g., a specific job being disproportionately under-exposed to all users.</a:t>
              </a:r>
            </a:p>
          </p:txBody>
        </p:sp>
        <p:grpSp>
          <p:nvGrpSpPr>
            <p:cNvPr id="600" name="Group 599">
              <a:extLst>
                <a:ext uri="{FF2B5EF4-FFF2-40B4-BE49-F238E27FC236}">
                  <a16:creationId xmlns:a16="http://schemas.microsoft.com/office/drawing/2014/main" id="{E5F0E7DF-02AC-41AE-95C6-81FA6C45C041}"/>
                </a:ext>
              </a:extLst>
            </p:cNvPr>
            <p:cNvGrpSpPr/>
            <p:nvPr/>
          </p:nvGrpSpPr>
          <p:grpSpPr>
            <a:xfrm>
              <a:off x="661371" y="5581996"/>
              <a:ext cx="1020739" cy="874919"/>
              <a:chOff x="2101593" y="634915"/>
              <a:chExt cx="1020739" cy="874919"/>
            </a:xfrm>
          </p:grpSpPr>
          <p:sp>
            <p:nvSpPr>
              <p:cNvPr id="601" name="Hexagon 600">
                <a:extLst>
                  <a:ext uri="{FF2B5EF4-FFF2-40B4-BE49-F238E27FC236}">
                    <a16:creationId xmlns:a16="http://schemas.microsoft.com/office/drawing/2014/main" id="{4D93465C-316D-49E0-AF41-9FA0249C2343}"/>
                  </a:ext>
                </a:extLst>
              </p:cNvPr>
              <p:cNvSpPr/>
              <p:nvPr/>
            </p:nvSpPr>
            <p:spPr>
              <a:xfrm>
                <a:off x="2101593" y="634915"/>
                <a:ext cx="1020739" cy="874919"/>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2" name="Graphic 601" descr="Office worker female with solid fill">
                <a:extLst>
                  <a:ext uri="{FF2B5EF4-FFF2-40B4-BE49-F238E27FC236}">
                    <a16:creationId xmlns:a16="http://schemas.microsoft.com/office/drawing/2014/main" id="{29911C8E-C4F5-4131-9A18-08D756316A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8536" y="676730"/>
                <a:ext cx="303787" cy="303787"/>
              </a:xfrm>
              <a:prstGeom prst="rect">
                <a:avLst/>
              </a:prstGeom>
            </p:spPr>
          </p:pic>
          <p:pic>
            <p:nvPicPr>
              <p:cNvPr id="603" name="Graphic 602" descr="Office worker female with solid fill">
                <a:extLst>
                  <a:ext uri="{FF2B5EF4-FFF2-40B4-BE49-F238E27FC236}">
                    <a16:creationId xmlns:a16="http://schemas.microsoft.com/office/drawing/2014/main" id="{A02B1CE9-5856-4F4B-A475-8EF82B9F31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3057" y="903242"/>
                <a:ext cx="303787" cy="303787"/>
              </a:xfrm>
              <a:prstGeom prst="rect">
                <a:avLst/>
              </a:prstGeom>
            </p:spPr>
          </p:pic>
          <p:pic>
            <p:nvPicPr>
              <p:cNvPr id="604" name="Graphic 603" descr="Office worker male with solid fill">
                <a:extLst>
                  <a:ext uri="{FF2B5EF4-FFF2-40B4-BE49-F238E27FC236}">
                    <a16:creationId xmlns:a16="http://schemas.microsoft.com/office/drawing/2014/main" id="{B0ECC4AE-9D88-4AAB-9C4F-3188F45B89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1958" y="676596"/>
                <a:ext cx="303787" cy="303787"/>
              </a:xfrm>
              <a:prstGeom prst="rect">
                <a:avLst/>
              </a:prstGeom>
            </p:spPr>
          </p:pic>
          <p:pic>
            <p:nvPicPr>
              <p:cNvPr id="605" name="Graphic 604" descr="Office worker male with solid fill">
                <a:extLst>
                  <a:ext uri="{FF2B5EF4-FFF2-40B4-BE49-F238E27FC236}">
                    <a16:creationId xmlns:a16="http://schemas.microsoft.com/office/drawing/2014/main" id="{878087A7-F340-4561-A7E7-E0438583C0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2876" y="974255"/>
                <a:ext cx="303787" cy="303787"/>
              </a:xfrm>
              <a:prstGeom prst="rect">
                <a:avLst/>
              </a:prstGeom>
            </p:spPr>
          </p:pic>
          <p:pic>
            <p:nvPicPr>
              <p:cNvPr id="606" name="Graphic 605" descr="Office worker female with solid fill">
                <a:extLst>
                  <a:ext uri="{FF2B5EF4-FFF2-40B4-BE49-F238E27FC236}">
                    <a16:creationId xmlns:a16="http://schemas.microsoft.com/office/drawing/2014/main" id="{52A17130-E587-4487-BE32-B8B1FC7237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4487" y="1083741"/>
                <a:ext cx="303787" cy="303787"/>
              </a:xfrm>
              <a:prstGeom prst="rect">
                <a:avLst/>
              </a:prstGeom>
            </p:spPr>
          </p:pic>
          <p:pic>
            <p:nvPicPr>
              <p:cNvPr id="607" name="Graphic 606" descr="Office worker male with solid fill">
                <a:extLst>
                  <a:ext uri="{FF2B5EF4-FFF2-40B4-BE49-F238E27FC236}">
                    <a16:creationId xmlns:a16="http://schemas.microsoft.com/office/drawing/2014/main" id="{B7896842-0BC5-470F-B4E1-012FB799E2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7600" y="1191254"/>
                <a:ext cx="303787" cy="303787"/>
              </a:xfrm>
              <a:prstGeom prst="rect">
                <a:avLst/>
              </a:prstGeom>
            </p:spPr>
          </p:pic>
        </p:grpSp>
        <p:grpSp>
          <p:nvGrpSpPr>
            <p:cNvPr id="608" name="Group 607">
              <a:extLst>
                <a:ext uri="{FF2B5EF4-FFF2-40B4-BE49-F238E27FC236}">
                  <a16:creationId xmlns:a16="http://schemas.microsoft.com/office/drawing/2014/main" id="{AD5FDC92-242A-4E70-A35E-72BE5453F813}"/>
                </a:ext>
              </a:extLst>
            </p:cNvPr>
            <p:cNvGrpSpPr/>
            <p:nvPr/>
          </p:nvGrpSpPr>
          <p:grpSpPr>
            <a:xfrm>
              <a:off x="1543157" y="5316639"/>
              <a:ext cx="701448" cy="604697"/>
              <a:chOff x="5905212" y="2100876"/>
              <a:chExt cx="2259158" cy="1947551"/>
            </a:xfrm>
          </p:grpSpPr>
          <p:sp>
            <p:nvSpPr>
              <p:cNvPr id="609" name="Hexagon 608">
                <a:extLst>
                  <a:ext uri="{FF2B5EF4-FFF2-40B4-BE49-F238E27FC236}">
                    <a16:creationId xmlns:a16="http://schemas.microsoft.com/office/drawing/2014/main" id="{6EA29FDE-9E9C-4323-84CA-FFF7C1E25FD3}"/>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0" name="Graphic 609" descr="Briefcase with solid fill">
                <a:extLst>
                  <a:ext uri="{FF2B5EF4-FFF2-40B4-BE49-F238E27FC236}">
                    <a16:creationId xmlns:a16="http://schemas.microsoft.com/office/drawing/2014/main" id="{96134EF3-5E8C-4164-B6ED-AD4E7AA7E8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grpSp>
        <p:nvGrpSpPr>
          <p:cNvPr id="638" name="Group 637">
            <a:extLst>
              <a:ext uri="{FF2B5EF4-FFF2-40B4-BE49-F238E27FC236}">
                <a16:creationId xmlns:a16="http://schemas.microsoft.com/office/drawing/2014/main" id="{EE5E3B9E-417F-43AA-BF86-83F31BB7BC42}"/>
              </a:ext>
            </a:extLst>
          </p:cNvPr>
          <p:cNvGrpSpPr/>
          <p:nvPr/>
        </p:nvGrpSpPr>
        <p:grpSpPr>
          <a:xfrm>
            <a:off x="6230329" y="5167122"/>
            <a:ext cx="5625236" cy="1445805"/>
            <a:chOff x="6230329" y="5167122"/>
            <a:chExt cx="5625236" cy="1445805"/>
          </a:xfrm>
        </p:grpSpPr>
        <p:sp>
          <p:nvSpPr>
            <p:cNvPr id="561" name="Rectangle: Rounded Corners 560">
              <a:extLst>
                <a:ext uri="{FF2B5EF4-FFF2-40B4-BE49-F238E27FC236}">
                  <a16:creationId xmlns:a16="http://schemas.microsoft.com/office/drawing/2014/main" id="{2DAD2069-1C92-4E22-BE13-BEFCEB9F8EDB}"/>
                </a:ext>
              </a:extLst>
            </p:cNvPr>
            <p:cNvSpPr/>
            <p:nvPr/>
          </p:nvSpPr>
          <p:spPr>
            <a:xfrm>
              <a:off x="6230329" y="5167122"/>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TextBox 561">
              <a:extLst>
                <a:ext uri="{FF2B5EF4-FFF2-40B4-BE49-F238E27FC236}">
                  <a16:creationId xmlns:a16="http://schemas.microsoft.com/office/drawing/2014/main" id="{BA29CFD3-A877-4A47-A47E-2151BAC0A6B9}"/>
                </a:ext>
              </a:extLst>
            </p:cNvPr>
            <p:cNvSpPr txBox="1"/>
            <p:nvPr/>
          </p:nvSpPr>
          <p:spPr>
            <a:xfrm>
              <a:off x="8420454" y="5305248"/>
              <a:ext cx="3435111" cy="1169551"/>
            </a:xfrm>
            <a:prstGeom prst="rect">
              <a:avLst/>
            </a:prstGeom>
            <a:noFill/>
          </p:spPr>
          <p:txBody>
            <a:bodyPr wrap="square" anchor="ctr">
              <a:spAutoFit/>
            </a:bodyPr>
            <a:lstStyle/>
            <a:p>
              <a:pPr>
                <a:spcBef>
                  <a:spcPts val="600"/>
                </a:spcBef>
              </a:pPr>
              <a:r>
                <a:rPr lang="en-US" sz="1200" b="1" dirty="0"/>
                <a:t>All-users-to-group-of-items fairness (AG-F)</a:t>
              </a:r>
            </a:p>
            <a:p>
              <a:pPr>
                <a:spcBef>
                  <a:spcPts val="600"/>
                </a:spcBef>
              </a:pPr>
              <a:r>
                <a:rPr lang="en-US" sz="1200" i="1" dirty="0"/>
                <a:t>Are groups of items under/over-exposed to all users overall?</a:t>
              </a:r>
            </a:p>
            <a:p>
              <a:pPr>
                <a:spcBef>
                  <a:spcPts val="600"/>
                </a:spcBef>
              </a:pPr>
              <a:r>
                <a:rPr lang="en-US" sz="1200" dirty="0"/>
                <a:t>E.g., jobs at Black-owned businesses being disproportionately under-exposed to all users.</a:t>
              </a:r>
            </a:p>
          </p:txBody>
        </p:sp>
        <p:grpSp>
          <p:nvGrpSpPr>
            <p:cNvPr id="611" name="Group 610">
              <a:extLst>
                <a:ext uri="{FF2B5EF4-FFF2-40B4-BE49-F238E27FC236}">
                  <a16:creationId xmlns:a16="http://schemas.microsoft.com/office/drawing/2014/main" id="{4F19E049-9D94-43F3-BDDB-A741579C8117}"/>
                </a:ext>
              </a:extLst>
            </p:cNvPr>
            <p:cNvGrpSpPr/>
            <p:nvPr/>
          </p:nvGrpSpPr>
          <p:grpSpPr>
            <a:xfrm>
              <a:off x="6561078" y="5583600"/>
              <a:ext cx="1020739" cy="874919"/>
              <a:chOff x="2101593" y="634915"/>
              <a:chExt cx="1020739" cy="874919"/>
            </a:xfrm>
          </p:grpSpPr>
          <p:sp>
            <p:nvSpPr>
              <p:cNvPr id="612" name="Hexagon 611">
                <a:extLst>
                  <a:ext uri="{FF2B5EF4-FFF2-40B4-BE49-F238E27FC236}">
                    <a16:creationId xmlns:a16="http://schemas.microsoft.com/office/drawing/2014/main" id="{9301B44A-E4B7-4891-863A-A99FE285339C}"/>
                  </a:ext>
                </a:extLst>
              </p:cNvPr>
              <p:cNvSpPr/>
              <p:nvPr/>
            </p:nvSpPr>
            <p:spPr>
              <a:xfrm>
                <a:off x="2101593" y="634915"/>
                <a:ext cx="1020739" cy="874919"/>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3" name="Graphic 612" descr="Office worker female with solid fill">
                <a:extLst>
                  <a:ext uri="{FF2B5EF4-FFF2-40B4-BE49-F238E27FC236}">
                    <a16:creationId xmlns:a16="http://schemas.microsoft.com/office/drawing/2014/main" id="{8ABDCDAA-6359-443B-AAF0-18891D86DB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8536" y="676730"/>
                <a:ext cx="303787" cy="303787"/>
              </a:xfrm>
              <a:prstGeom prst="rect">
                <a:avLst/>
              </a:prstGeom>
            </p:spPr>
          </p:pic>
          <p:pic>
            <p:nvPicPr>
              <p:cNvPr id="614" name="Graphic 613" descr="Office worker female with solid fill">
                <a:extLst>
                  <a:ext uri="{FF2B5EF4-FFF2-40B4-BE49-F238E27FC236}">
                    <a16:creationId xmlns:a16="http://schemas.microsoft.com/office/drawing/2014/main" id="{2FBAAFBD-E489-43FF-B920-DE758CA4E3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3057" y="903242"/>
                <a:ext cx="303787" cy="303787"/>
              </a:xfrm>
              <a:prstGeom prst="rect">
                <a:avLst/>
              </a:prstGeom>
            </p:spPr>
          </p:pic>
          <p:pic>
            <p:nvPicPr>
              <p:cNvPr id="615" name="Graphic 614" descr="Office worker male with solid fill">
                <a:extLst>
                  <a:ext uri="{FF2B5EF4-FFF2-40B4-BE49-F238E27FC236}">
                    <a16:creationId xmlns:a16="http://schemas.microsoft.com/office/drawing/2014/main" id="{146F578D-E32A-4AF5-9C21-24854F6231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1958" y="676596"/>
                <a:ext cx="303787" cy="303787"/>
              </a:xfrm>
              <a:prstGeom prst="rect">
                <a:avLst/>
              </a:prstGeom>
            </p:spPr>
          </p:pic>
          <p:pic>
            <p:nvPicPr>
              <p:cNvPr id="616" name="Graphic 615" descr="Office worker male with solid fill">
                <a:extLst>
                  <a:ext uri="{FF2B5EF4-FFF2-40B4-BE49-F238E27FC236}">
                    <a16:creationId xmlns:a16="http://schemas.microsoft.com/office/drawing/2014/main" id="{59BE1E6B-01D2-4A62-99D5-9C0CA42F9D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2876" y="974255"/>
                <a:ext cx="303787" cy="303787"/>
              </a:xfrm>
              <a:prstGeom prst="rect">
                <a:avLst/>
              </a:prstGeom>
            </p:spPr>
          </p:pic>
          <p:pic>
            <p:nvPicPr>
              <p:cNvPr id="617" name="Graphic 616" descr="Office worker female with solid fill">
                <a:extLst>
                  <a:ext uri="{FF2B5EF4-FFF2-40B4-BE49-F238E27FC236}">
                    <a16:creationId xmlns:a16="http://schemas.microsoft.com/office/drawing/2014/main" id="{44ED2E56-B933-4985-B378-9CD0148E0E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4487" y="1083741"/>
                <a:ext cx="303787" cy="303787"/>
              </a:xfrm>
              <a:prstGeom prst="rect">
                <a:avLst/>
              </a:prstGeom>
            </p:spPr>
          </p:pic>
          <p:pic>
            <p:nvPicPr>
              <p:cNvPr id="618" name="Graphic 617" descr="Office worker male with solid fill">
                <a:extLst>
                  <a:ext uri="{FF2B5EF4-FFF2-40B4-BE49-F238E27FC236}">
                    <a16:creationId xmlns:a16="http://schemas.microsoft.com/office/drawing/2014/main" id="{54207004-6085-4676-91FB-A0CCC949F8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7600" y="1191254"/>
                <a:ext cx="303787" cy="303787"/>
              </a:xfrm>
              <a:prstGeom prst="rect">
                <a:avLst/>
              </a:prstGeom>
            </p:spPr>
          </p:pic>
        </p:grpSp>
        <p:grpSp>
          <p:nvGrpSpPr>
            <p:cNvPr id="632" name="Group 631">
              <a:extLst>
                <a:ext uri="{FF2B5EF4-FFF2-40B4-BE49-F238E27FC236}">
                  <a16:creationId xmlns:a16="http://schemas.microsoft.com/office/drawing/2014/main" id="{60F77F65-9428-4608-B3FA-205D19C30FEF}"/>
                </a:ext>
              </a:extLst>
            </p:cNvPr>
            <p:cNvGrpSpPr/>
            <p:nvPr/>
          </p:nvGrpSpPr>
          <p:grpSpPr>
            <a:xfrm>
              <a:off x="7446753" y="5313964"/>
              <a:ext cx="701448" cy="604697"/>
              <a:chOff x="7446753" y="5313964"/>
              <a:chExt cx="701448" cy="604697"/>
            </a:xfrm>
          </p:grpSpPr>
          <p:sp>
            <p:nvSpPr>
              <p:cNvPr id="628" name="Hexagon 627">
                <a:extLst>
                  <a:ext uri="{FF2B5EF4-FFF2-40B4-BE49-F238E27FC236}">
                    <a16:creationId xmlns:a16="http://schemas.microsoft.com/office/drawing/2014/main" id="{7CB29AF3-EC05-47C3-8050-BB1707A17EFF}"/>
                  </a:ext>
                </a:extLst>
              </p:cNvPr>
              <p:cNvSpPr/>
              <p:nvPr/>
            </p:nvSpPr>
            <p:spPr>
              <a:xfrm>
                <a:off x="7446753" y="5313964"/>
                <a:ext cx="701448" cy="604697"/>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9" name="Graphic 628" descr="Briefcase with solid fill">
                <a:extLst>
                  <a:ext uri="{FF2B5EF4-FFF2-40B4-BE49-F238E27FC236}">
                    <a16:creationId xmlns:a16="http://schemas.microsoft.com/office/drawing/2014/main" id="{8701F6B3-7B8C-4453-AE06-84D73AEBC9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2907" y="5597762"/>
                <a:ext cx="304523" cy="304523"/>
              </a:xfrm>
              <a:prstGeom prst="rect">
                <a:avLst/>
              </a:prstGeom>
            </p:spPr>
          </p:pic>
          <p:pic>
            <p:nvPicPr>
              <p:cNvPr id="631" name="Graphic 630" descr="Briefcase with solid fill">
                <a:extLst>
                  <a:ext uri="{FF2B5EF4-FFF2-40B4-BE49-F238E27FC236}">
                    <a16:creationId xmlns:a16="http://schemas.microsoft.com/office/drawing/2014/main" id="{99095A04-A9CF-45DF-ABA1-682F60B40A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587" y="5385756"/>
                <a:ext cx="304523" cy="304523"/>
              </a:xfrm>
              <a:prstGeom prst="rect">
                <a:avLst/>
              </a:prstGeom>
            </p:spPr>
          </p:pic>
        </p:grpSp>
      </p:grpSp>
    </p:spTree>
    <p:extLst>
      <p:ext uri="{BB962C8B-B14F-4D97-AF65-F5344CB8AC3E}">
        <p14:creationId xmlns:p14="http://schemas.microsoft.com/office/powerpoint/2010/main" val="381146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1539-6D2D-49BA-A62C-26F43B35E014}"/>
              </a:ext>
            </a:extLst>
          </p:cNvPr>
          <p:cNvSpPr>
            <a:spLocks noGrp="1"/>
          </p:cNvSpPr>
          <p:nvPr>
            <p:ph type="title"/>
          </p:nvPr>
        </p:nvSpPr>
        <p:spPr>
          <a:xfrm>
            <a:off x="838200" y="365126"/>
            <a:ext cx="10515600" cy="640236"/>
          </a:xfrm>
        </p:spPr>
        <p:txBody>
          <a:bodyPr>
            <a:normAutofit fontScale="90000"/>
          </a:bodyPr>
          <a:lstStyle/>
          <a:p>
            <a:pPr algn="ctr"/>
            <a:r>
              <a:rPr lang="en-US" dirty="0"/>
              <a:t>Exposure fairness is a multisided problem</a:t>
            </a:r>
          </a:p>
        </p:txBody>
      </p:sp>
      <p:sp>
        <p:nvSpPr>
          <p:cNvPr id="3" name="Content Placeholder 2">
            <a:extLst>
              <a:ext uri="{FF2B5EF4-FFF2-40B4-BE49-F238E27FC236}">
                <a16:creationId xmlns:a16="http://schemas.microsoft.com/office/drawing/2014/main" id="{C045208C-E54A-435A-88F0-7E5B9F135B80}"/>
              </a:ext>
            </a:extLst>
          </p:cNvPr>
          <p:cNvSpPr>
            <a:spLocks noGrp="1"/>
          </p:cNvSpPr>
          <p:nvPr>
            <p:ph idx="1"/>
          </p:nvPr>
        </p:nvSpPr>
        <p:spPr>
          <a:xfrm>
            <a:off x="838200" y="1005363"/>
            <a:ext cx="10515600" cy="536192"/>
          </a:xfrm>
        </p:spPr>
        <p:txBody>
          <a:bodyPr anchor="t"/>
          <a:lstStyle/>
          <a:p>
            <a:pPr marL="0" indent="0" algn="ctr">
              <a:buNone/>
            </a:pPr>
            <a:r>
              <a:rPr lang="en-US" dirty="0"/>
              <a:t>Take the example of a job recommendation system</a:t>
            </a:r>
          </a:p>
        </p:txBody>
      </p:sp>
      <p:grpSp>
        <p:nvGrpSpPr>
          <p:cNvPr id="637" name="Group 636">
            <a:extLst>
              <a:ext uri="{FF2B5EF4-FFF2-40B4-BE49-F238E27FC236}">
                <a16:creationId xmlns:a16="http://schemas.microsoft.com/office/drawing/2014/main" id="{3A9CA571-AE35-46E5-A990-8D0E28CF212A}"/>
              </a:ext>
            </a:extLst>
          </p:cNvPr>
          <p:cNvGrpSpPr/>
          <p:nvPr/>
        </p:nvGrpSpPr>
        <p:grpSpPr>
          <a:xfrm>
            <a:off x="6230330" y="3524011"/>
            <a:ext cx="5625236" cy="1445805"/>
            <a:chOff x="6230330" y="3524011"/>
            <a:chExt cx="5625236" cy="1445805"/>
          </a:xfrm>
        </p:grpSpPr>
        <p:sp>
          <p:nvSpPr>
            <p:cNvPr id="267" name="Rectangle: Rounded Corners 266">
              <a:extLst>
                <a:ext uri="{FF2B5EF4-FFF2-40B4-BE49-F238E27FC236}">
                  <a16:creationId xmlns:a16="http://schemas.microsoft.com/office/drawing/2014/main" id="{8DB2D502-BD69-42F6-BA34-A9FB9D93E4C7}"/>
                </a:ext>
              </a:extLst>
            </p:cNvPr>
            <p:cNvSpPr/>
            <p:nvPr/>
          </p:nvSpPr>
          <p:spPr>
            <a:xfrm>
              <a:off x="6230330" y="3524011"/>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id="{40E1EC2A-E3A9-4607-A168-7F3B02834C6C}"/>
                </a:ext>
              </a:extLst>
            </p:cNvPr>
            <p:cNvGrpSpPr/>
            <p:nvPr/>
          </p:nvGrpSpPr>
          <p:grpSpPr>
            <a:xfrm>
              <a:off x="6351927" y="3949987"/>
              <a:ext cx="701448" cy="616475"/>
              <a:chOff x="5905212" y="4469959"/>
              <a:chExt cx="2259158" cy="1985484"/>
            </a:xfrm>
          </p:grpSpPr>
          <p:sp>
            <p:nvSpPr>
              <p:cNvPr id="281" name="Hexagon 280">
                <a:extLst>
                  <a:ext uri="{FF2B5EF4-FFF2-40B4-BE49-F238E27FC236}">
                    <a16:creationId xmlns:a16="http://schemas.microsoft.com/office/drawing/2014/main" id="{983DF312-53D1-4754-A9FF-772735272A16}"/>
                  </a:ext>
                </a:extLst>
              </p:cNvPr>
              <p:cNvSpPr/>
              <p:nvPr/>
            </p:nvSpPr>
            <p:spPr>
              <a:xfrm>
                <a:off x="5905212" y="446995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2" name="Graphic 281" descr="Briefcase with solid fill">
                <a:extLst>
                  <a:ext uri="{FF2B5EF4-FFF2-40B4-BE49-F238E27FC236}">
                    <a16:creationId xmlns:a16="http://schemas.microsoft.com/office/drawing/2014/main" id="{818138F9-42F8-48CC-95BF-A9E5AD8DA5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2152" y="5474663"/>
                <a:ext cx="980780" cy="980780"/>
              </a:xfrm>
              <a:prstGeom prst="rect">
                <a:avLst/>
              </a:prstGeom>
            </p:spPr>
          </p:pic>
          <p:pic>
            <p:nvPicPr>
              <p:cNvPr id="283" name="Graphic 282" descr="Coins with solid fill">
                <a:extLst>
                  <a:ext uri="{FF2B5EF4-FFF2-40B4-BE49-F238E27FC236}">
                    <a16:creationId xmlns:a16="http://schemas.microsoft.com/office/drawing/2014/main" id="{8290647D-BEAB-444D-B9E1-ABBC95BE71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6580" y="4950464"/>
                <a:ext cx="410399" cy="410399"/>
              </a:xfrm>
              <a:prstGeom prst="rect">
                <a:avLst/>
              </a:prstGeom>
            </p:spPr>
          </p:pic>
          <p:pic>
            <p:nvPicPr>
              <p:cNvPr id="284" name="Graphic 283" descr="Coins with solid fill">
                <a:extLst>
                  <a:ext uri="{FF2B5EF4-FFF2-40B4-BE49-F238E27FC236}">
                    <a16:creationId xmlns:a16="http://schemas.microsoft.com/office/drawing/2014/main" id="{FB82F654-F2F2-46A6-9680-EB1B5F56A6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2542" y="5067483"/>
                <a:ext cx="410399" cy="410399"/>
              </a:xfrm>
              <a:prstGeom prst="rect">
                <a:avLst/>
              </a:prstGeom>
            </p:spPr>
          </p:pic>
          <p:pic>
            <p:nvPicPr>
              <p:cNvPr id="285" name="Graphic 284" descr="Briefcase with solid fill">
                <a:extLst>
                  <a:ext uri="{FF2B5EF4-FFF2-40B4-BE49-F238E27FC236}">
                    <a16:creationId xmlns:a16="http://schemas.microsoft.com/office/drawing/2014/main" id="{D8C55148-9E5F-4CA5-8CC4-98DDF33A7D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7496" y="4791854"/>
                <a:ext cx="980780" cy="980780"/>
              </a:xfrm>
              <a:prstGeom prst="rect">
                <a:avLst/>
              </a:prstGeom>
            </p:spPr>
          </p:pic>
        </p:grpSp>
        <p:grpSp>
          <p:nvGrpSpPr>
            <p:cNvPr id="264" name="Group 263">
              <a:extLst>
                <a:ext uri="{FF2B5EF4-FFF2-40B4-BE49-F238E27FC236}">
                  <a16:creationId xmlns:a16="http://schemas.microsoft.com/office/drawing/2014/main" id="{863B13BA-BDB2-45EE-B51E-08ABDD637A53}"/>
                </a:ext>
              </a:extLst>
            </p:cNvPr>
            <p:cNvGrpSpPr/>
            <p:nvPr/>
          </p:nvGrpSpPr>
          <p:grpSpPr>
            <a:xfrm>
              <a:off x="6967894" y="3595722"/>
              <a:ext cx="701448" cy="612133"/>
              <a:chOff x="597667" y="4483941"/>
              <a:chExt cx="2259158" cy="1971502"/>
            </a:xfrm>
          </p:grpSpPr>
          <p:sp>
            <p:nvSpPr>
              <p:cNvPr id="277" name="Hexagon 276">
                <a:extLst>
                  <a:ext uri="{FF2B5EF4-FFF2-40B4-BE49-F238E27FC236}">
                    <a16:creationId xmlns:a16="http://schemas.microsoft.com/office/drawing/2014/main" id="{E9935E4D-FF35-4002-8CAD-EC95DE7EFE90}"/>
                  </a:ext>
                </a:extLst>
              </p:cNvPr>
              <p:cNvSpPr/>
              <p:nvPr/>
            </p:nvSpPr>
            <p:spPr>
              <a:xfrm>
                <a:off x="597667" y="4507892"/>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8" name="Graphic 277" descr="Office worker female with solid fill">
                <a:extLst>
                  <a:ext uri="{FF2B5EF4-FFF2-40B4-BE49-F238E27FC236}">
                    <a16:creationId xmlns:a16="http://schemas.microsoft.com/office/drawing/2014/main" id="{B1EC00BE-0E4B-47C9-B50C-B8A3CE26FC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23" y="4834606"/>
                <a:ext cx="978408" cy="978408"/>
              </a:xfrm>
              <a:prstGeom prst="rect">
                <a:avLst/>
              </a:prstGeom>
            </p:spPr>
          </p:pic>
          <p:pic>
            <p:nvPicPr>
              <p:cNvPr id="279" name="Graphic 278" descr="Office worker female with solid fill">
                <a:extLst>
                  <a:ext uri="{FF2B5EF4-FFF2-40B4-BE49-F238E27FC236}">
                    <a16:creationId xmlns:a16="http://schemas.microsoft.com/office/drawing/2014/main" id="{F75860BA-D839-4F12-8581-B797DF9729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3146" y="5451577"/>
                <a:ext cx="978408" cy="978408"/>
              </a:xfrm>
              <a:prstGeom prst="rect">
                <a:avLst/>
              </a:prstGeom>
            </p:spPr>
          </p:pic>
          <p:pic>
            <p:nvPicPr>
              <p:cNvPr id="280" name="Graphic 279" descr="Office worker female with solid fill">
                <a:extLst>
                  <a:ext uri="{FF2B5EF4-FFF2-40B4-BE49-F238E27FC236}">
                    <a16:creationId xmlns:a16="http://schemas.microsoft.com/office/drawing/2014/main" id="{344EDD96-D0CE-4B2D-91A7-14FD389B1E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6523" y="4483941"/>
                <a:ext cx="978408" cy="978408"/>
              </a:xfrm>
              <a:prstGeom prst="rect">
                <a:avLst/>
              </a:prstGeom>
            </p:spPr>
          </p:pic>
        </p:grpSp>
        <p:grpSp>
          <p:nvGrpSpPr>
            <p:cNvPr id="265" name="Group 264">
              <a:extLst>
                <a:ext uri="{FF2B5EF4-FFF2-40B4-BE49-F238E27FC236}">
                  <a16:creationId xmlns:a16="http://schemas.microsoft.com/office/drawing/2014/main" id="{E30CCBC2-929E-4A9D-ACF7-45331476ED88}"/>
                </a:ext>
              </a:extLst>
            </p:cNvPr>
            <p:cNvGrpSpPr/>
            <p:nvPr/>
          </p:nvGrpSpPr>
          <p:grpSpPr>
            <a:xfrm>
              <a:off x="6965953" y="4282418"/>
              <a:ext cx="701448" cy="604697"/>
              <a:chOff x="3152023" y="4531843"/>
              <a:chExt cx="2259158" cy="1947551"/>
            </a:xfrm>
          </p:grpSpPr>
          <p:sp>
            <p:nvSpPr>
              <p:cNvPr id="273" name="Hexagon 272">
                <a:extLst>
                  <a:ext uri="{FF2B5EF4-FFF2-40B4-BE49-F238E27FC236}">
                    <a16:creationId xmlns:a16="http://schemas.microsoft.com/office/drawing/2014/main" id="{CC9C5E57-F3AF-4555-9975-7AC3AF67924F}"/>
                  </a:ext>
                </a:extLst>
              </p:cNvPr>
              <p:cNvSpPr/>
              <p:nvPr/>
            </p:nvSpPr>
            <p:spPr>
              <a:xfrm>
                <a:off x="3152023" y="4531843"/>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4" name="Graphic 273" descr="Office worker male with solid fill">
                <a:extLst>
                  <a:ext uri="{FF2B5EF4-FFF2-40B4-BE49-F238E27FC236}">
                    <a16:creationId xmlns:a16="http://schemas.microsoft.com/office/drawing/2014/main" id="{5A2FF933-0AC9-43F3-8398-433D846164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1481" y="4629407"/>
                <a:ext cx="978408" cy="978408"/>
              </a:xfrm>
              <a:prstGeom prst="rect">
                <a:avLst/>
              </a:prstGeom>
            </p:spPr>
          </p:pic>
          <p:pic>
            <p:nvPicPr>
              <p:cNvPr id="275" name="Graphic 274" descr="Office worker male with solid fill">
                <a:extLst>
                  <a:ext uri="{FF2B5EF4-FFF2-40B4-BE49-F238E27FC236}">
                    <a16:creationId xmlns:a16="http://schemas.microsoft.com/office/drawing/2014/main" id="{D75ABE31-1A6D-4639-B014-3A6BC1FFCD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7262" y="4875045"/>
                <a:ext cx="978408" cy="978408"/>
              </a:xfrm>
              <a:prstGeom prst="rect">
                <a:avLst/>
              </a:prstGeom>
            </p:spPr>
          </p:pic>
          <p:pic>
            <p:nvPicPr>
              <p:cNvPr id="276" name="Graphic 275" descr="Office worker male with solid fill">
                <a:extLst>
                  <a:ext uri="{FF2B5EF4-FFF2-40B4-BE49-F238E27FC236}">
                    <a16:creationId xmlns:a16="http://schemas.microsoft.com/office/drawing/2014/main" id="{5D732B9B-AAA9-4A06-A647-43C21E4EEE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6054" y="5481667"/>
                <a:ext cx="978408" cy="978408"/>
              </a:xfrm>
              <a:prstGeom prst="rect">
                <a:avLst/>
              </a:prstGeom>
            </p:spPr>
          </p:pic>
        </p:grpSp>
        <p:grpSp>
          <p:nvGrpSpPr>
            <p:cNvPr id="266" name="Group 265">
              <a:extLst>
                <a:ext uri="{FF2B5EF4-FFF2-40B4-BE49-F238E27FC236}">
                  <a16:creationId xmlns:a16="http://schemas.microsoft.com/office/drawing/2014/main" id="{ED0CB066-F9C2-4422-971B-5DA96F59B898}"/>
                </a:ext>
              </a:extLst>
            </p:cNvPr>
            <p:cNvGrpSpPr/>
            <p:nvPr/>
          </p:nvGrpSpPr>
          <p:grpSpPr>
            <a:xfrm>
              <a:off x="7584946" y="3949987"/>
              <a:ext cx="701448" cy="616475"/>
              <a:chOff x="8459568" y="4483941"/>
              <a:chExt cx="2259158" cy="1985484"/>
            </a:xfrm>
          </p:grpSpPr>
          <p:sp>
            <p:nvSpPr>
              <p:cNvPr id="269" name="Hexagon 268">
                <a:extLst>
                  <a:ext uri="{FF2B5EF4-FFF2-40B4-BE49-F238E27FC236}">
                    <a16:creationId xmlns:a16="http://schemas.microsoft.com/office/drawing/2014/main" id="{D94018DE-6DC0-48A6-809B-67E012669ED1}"/>
                  </a:ext>
                </a:extLst>
              </p:cNvPr>
              <p:cNvSpPr/>
              <p:nvPr/>
            </p:nvSpPr>
            <p:spPr>
              <a:xfrm>
                <a:off x="8459568" y="4483941"/>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0" name="Graphic 269" descr="Briefcase with solid fill">
                <a:extLst>
                  <a:ext uri="{FF2B5EF4-FFF2-40B4-BE49-F238E27FC236}">
                    <a16:creationId xmlns:a16="http://schemas.microsoft.com/office/drawing/2014/main" id="{6C367A8B-CB84-4678-8D6F-582DAD8337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508" y="5488645"/>
                <a:ext cx="980780" cy="980780"/>
              </a:xfrm>
              <a:prstGeom prst="rect">
                <a:avLst/>
              </a:prstGeom>
            </p:spPr>
          </p:pic>
          <p:pic>
            <p:nvPicPr>
              <p:cNvPr id="271" name="Graphic 270" descr="Coins with solid fill">
                <a:extLst>
                  <a:ext uri="{FF2B5EF4-FFF2-40B4-BE49-F238E27FC236}">
                    <a16:creationId xmlns:a16="http://schemas.microsoft.com/office/drawing/2014/main" id="{AAAB9C67-5B22-4F47-BFD9-8A3D540680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765" y="5037338"/>
                <a:ext cx="410399" cy="410399"/>
              </a:xfrm>
              <a:prstGeom prst="rect">
                <a:avLst/>
              </a:prstGeom>
            </p:spPr>
          </p:pic>
          <p:pic>
            <p:nvPicPr>
              <p:cNvPr id="272" name="Graphic 271" descr="Briefcase with solid fill">
                <a:extLst>
                  <a:ext uri="{FF2B5EF4-FFF2-40B4-BE49-F238E27FC236}">
                    <a16:creationId xmlns:a16="http://schemas.microsoft.com/office/drawing/2014/main" id="{A4B740E3-6AD9-4605-BFAD-307531014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852" y="4805836"/>
                <a:ext cx="980780" cy="980780"/>
              </a:xfrm>
              <a:prstGeom prst="rect">
                <a:avLst/>
              </a:prstGeom>
            </p:spPr>
          </p:pic>
        </p:grpSp>
        <p:sp>
          <p:nvSpPr>
            <p:cNvPr id="268" name="TextBox 267">
              <a:extLst>
                <a:ext uri="{FF2B5EF4-FFF2-40B4-BE49-F238E27FC236}">
                  <a16:creationId xmlns:a16="http://schemas.microsoft.com/office/drawing/2014/main" id="{96AB9582-1B8A-40A6-9798-9D17F4472D49}"/>
                </a:ext>
              </a:extLst>
            </p:cNvPr>
            <p:cNvSpPr txBox="1"/>
            <p:nvPr/>
          </p:nvSpPr>
          <p:spPr>
            <a:xfrm>
              <a:off x="8420455" y="3662137"/>
              <a:ext cx="3435111" cy="1169551"/>
            </a:xfrm>
            <a:prstGeom prst="rect">
              <a:avLst/>
            </a:prstGeom>
            <a:noFill/>
          </p:spPr>
          <p:txBody>
            <a:bodyPr wrap="square" anchor="ctr">
              <a:spAutoFit/>
            </a:bodyPr>
            <a:lstStyle/>
            <a:p>
              <a:pPr>
                <a:spcBef>
                  <a:spcPts val="600"/>
                </a:spcBef>
              </a:pPr>
              <a:r>
                <a:rPr lang="en-US" sz="1200" b="1" dirty="0"/>
                <a:t>Group-of-users-to-group-of-items fairness (GG-F)</a:t>
              </a:r>
            </a:p>
            <a:p>
              <a:pPr>
                <a:spcBef>
                  <a:spcPts val="600"/>
                </a:spcBef>
              </a:pPr>
              <a:r>
                <a:rPr lang="en-US" sz="1200" i="1" dirty="0"/>
                <a:t>Are groups of items under/over-exposed to groups of users?</a:t>
              </a:r>
            </a:p>
            <a:p>
              <a:pPr>
                <a:spcBef>
                  <a:spcPts val="600"/>
                </a:spcBef>
              </a:pPr>
              <a:r>
                <a:rPr lang="en-US" sz="1200" dirty="0"/>
                <a:t>E.g., men being disproportionately recommended high-paying jobs and women low-paying jobs.</a:t>
              </a:r>
            </a:p>
          </p:txBody>
        </p:sp>
      </p:grpSp>
      <p:grpSp>
        <p:nvGrpSpPr>
          <p:cNvPr id="633" name="Group 632">
            <a:extLst>
              <a:ext uri="{FF2B5EF4-FFF2-40B4-BE49-F238E27FC236}">
                <a16:creationId xmlns:a16="http://schemas.microsoft.com/office/drawing/2014/main" id="{26F4F6E1-3731-421A-80AD-09F8AB0E9EF6}"/>
              </a:ext>
            </a:extLst>
          </p:cNvPr>
          <p:cNvGrpSpPr/>
          <p:nvPr/>
        </p:nvGrpSpPr>
        <p:grpSpPr>
          <a:xfrm>
            <a:off x="336434" y="1880900"/>
            <a:ext cx="5625236" cy="1445805"/>
            <a:chOff x="336434" y="1880900"/>
            <a:chExt cx="5625236" cy="1445805"/>
          </a:xfrm>
        </p:grpSpPr>
        <p:sp>
          <p:nvSpPr>
            <p:cNvPr id="217" name="Rectangle: Rounded Corners 216">
              <a:extLst>
                <a:ext uri="{FF2B5EF4-FFF2-40B4-BE49-F238E27FC236}">
                  <a16:creationId xmlns:a16="http://schemas.microsoft.com/office/drawing/2014/main" id="{38FD5130-4A40-46D9-9720-55684E2483DD}"/>
                </a:ext>
              </a:extLst>
            </p:cNvPr>
            <p:cNvSpPr/>
            <p:nvPr/>
          </p:nvSpPr>
          <p:spPr>
            <a:xfrm>
              <a:off x="336434" y="1880900"/>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2D4A93E-C007-4FB4-84B3-D93B938B8A99}"/>
                </a:ext>
              </a:extLst>
            </p:cNvPr>
            <p:cNvSpPr txBox="1"/>
            <p:nvPr/>
          </p:nvSpPr>
          <p:spPr>
            <a:xfrm>
              <a:off x="2526559" y="2111359"/>
              <a:ext cx="3435111" cy="984885"/>
            </a:xfrm>
            <a:prstGeom prst="rect">
              <a:avLst/>
            </a:prstGeom>
            <a:noFill/>
          </p:spPr>
          <p:txBody>
            <a:bodyPr wrap="square" anchor="ctr">
              <a:spAutoFit/>
            </a:bodyPr>
            <a:lstStyle/>
            <a:p>
              <a:pPr>
                <a:spcBef>
                  <a:spcPts val="600"/>
                </a:spcBef>
              </a:pPr>
              <a:r>
                <a:rPr lang="en-US" sz="1200" b="1" dirty="0"/>
                <a:t>Individual-user-to-Individual-item fairness (II-F)</a:t>
              </a:r>
            </a:p>
            <a:p>
              <a:pPr>
                <a:spcBef>
                  <a:spcPts val="600"/>
                </a:spcBef>
              </a:pPr>
              <a:r>
                <a:rPr lang="en-US" sz="1200" i="1" dirty="0"/>
                <a:t>Are Individual items under/over-exposed to Individual users?</a:t>
              </a:r>
            </a:p>
            <a:p>
              <a:pPr>
                <a:spcBef>
                  <a:spcPts val="600"/>
                </a:spcBef>
              </a:pPr>
              <a:endParaRPr lang="en-US" sz="1200" dirty="0"/>
            </a:p>
          </p:txBody>
        </p:sp>
        <p:grpSp>
          <p:nvGrpSpPr>
            <p:cNvPr id="580" name="Group 579">
              <a:extLst>
                <a:ext uri="{FF2B5EF4-FFF2-40B4-BE49-F238E27FC236}">
                  <a16:creationId xmlns:a16="http://schemas.microsoft.com/office/drawing/2014/main" id="{698CFE80-F52B-481B-8FF6-6DE01151606D}"/>
                </a:ext>
              </a:extLst>
            </p:cNvPr>
            <p:cNvGrpSpPr/>
            <p:nvPr/>
          </p:nvGrpSpPr>
          <p:grpSpPr>
            <a:xfrm>
              <a:off x="1410243" y="2473025"/>
              <a:ext cx="701448" cy="604697"/>
              <a:chOff x="5905212" y="2100876"/>
              <a:chExt cx="2259158" cy="1947551"/>
            </a:xfrm>
          </p:grpSpPr>
          <p:sp>
            <p:nvSpPr>
              <p:cNvPr id="581" name="Hexagon 580">
                <a:extLst>
                  <a:ext uri="{FF2B5EF4-FFF2-40B4-BE49-F238E27FC236}">
                    <a16:creationId xmlns:a16="http://schemas.microsoft.com/office/drawing/2014/main" id="{16A5A66F-8E77-4CF2-8535-8BE59634CA7E}"/>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2" name="Graphic 581" descr="Briefcase with solid fill">
                <a:extLst>
                  <a:ext uri="{FF2B5EF4-FFF2-40B4-BE49-F238E27FC236}">
                    <a16:creationId xmlns:a16="http://schemas.microsoft.com/office/drawing/2014/main" id="{D7899069-4E49-4159-A3E2-EF02EF494B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nvGrpSpPr>
            <p:cNvPr id="583" name="Group 582">
              <a:extLst>
                <a:ext uri="{FF2B5EF4-FFF2-40B4-BE49-F238E27FC236}">
                  <a16:creationId xmlns:a16="http://schemas.microsoft.com/office/drawing/2014/main" id="{0624503D-5808-4209-A327-1F1343FC7816}"/>
                </a:ext>
              </a:extLst>
            </p:cNvPr>
            <p:cNvGrpSpPr/>
            <p:nvPr/>
          </p:nvGrpSpPr>
          <p:grpSpPr>
            <a:xfrm>
              <a:off x="792812" y="2110058"/>
              <a:ext cx="701448" cy="604697"/>
              <a:chOff x="597667" y="2138809"/>
              <a:chExt cx="2259158" cy="1947551"/>
            </a:xfrm>
          </p:grpSpPr>
          <p:sp>
            <p:nvSpPr>
              <p:cNvPr id="584" name="Hexagon 583">
                <a:extLst>
                  <a:ext uri="{FF2B5EF4-FFF2-40B4-BE49-F238E27FC236}">
                    <a16:creationId xmlns:a16="http://schemas.microsoft.com/office/drawing/2014/main" id="{54F87382-0B7E-41C5-9EF4-AE225A581037}"/>
                  </a:ext>
                </a:extLst>
              </p:cNvPr>
              <p:cNvSpPr/>
              <p:nvPr/>
            </p:nvSpPr>
            <p:spPr>
              <a:xfrm>
                <a:off x="597667" y="213880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5" name="Graphic 584" descr="Office worker female with solid fill">
                <a:extLst>
                  <a:ext uri="{FF2B5EF4-FFF2-40B4-BE49-F238E27FC236}">
                    <a16:creationId xmlns:a16="http://schemas.microsoft.com/office/drawing/2014/main" id="{0B96658C-068C-4F63-B0BC-01ACC02E17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8042" y="2599429"/>
                <a:ext cx="978408" cy="978408"/>
              </a:xfrm>
              <a:prstGeom prst="rect">
                <a:avLst/>
              </a:prstGeom>
            </p:spPr>
          </p:pic>
        </p:grpSp>
      </p:grpSp>
      <p:grpSp>
        <p:nvGrpSpPr>
          <p:cNvPr id="634" name="Group 633">
            <a:extLst>
              <a:ext uri="{FF2B5EF4-FFF2-40B4-BE49-F238E27FC236}">
                <a16:creationId xmlns:a16="http://schemas.microsoft.com/office/drawing/2014/main" id="{235E2C05-3AF3-4F75-9C95-F8E335CCD0D8}"/>
              </a:ext>
            </a:extLst>
          </p:cNvPr>
          <p:cNvGrpSpPr/>
          <p:nvPr/>
        </p:nvGrpSpPr>
        <p:grpSpPr>
          <a:xfrm>
            <a:off x="6230331" y="1880900"/>
            <a:ext cx="5625236" cy="1445805"/>
            <a:chOff x="6230331" y="1880900"/>
            <a:chExt cx="5625236" cy="1445805"/>
          </a:xfrm>
        </p:grpSpPr>
        <p:sp>
          <p:nvSpPr>
            <p:cNvPr id="48" name="Rectangle: Rounded Corners 47">
              <a:extLst>
                <a:ext uri="{FF2B5EF4-FFF2-40B4-BE49-F238E27FC236}">
                  <a16:creationId xmlns:a16="http://schemas.microsoft.com/office/drawing/2014/main" id="{12218264-870E-4BD3-93E8-12E1379F03DA}"/>
                </a:ext>
              </a:extLst>
            </p:cNvPr>
            <p:cNvSpPr/>
            <p:nvPr/>
          </p:nvSpPr>
          <p:spPr>
            <a:xfrm>
              <a:off x="6230331" y="1880900"/>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1425A-5F9E-44F7-BF7E-320CC0FFEBFD}"/>
                </a:ext>
              </a:extLst>
            </p:cNvPr>
            <p:cNvGrpSpPr/>
            <p:nvPr/>
          </p:nvGrpSpPr>
          <p:grpSpPr>
            <a:xfrm>
              <a:off x="6359218" y="2406517"/>
              <a:ext cx="701448" cy="616475"/>
              <a:chOff x="5905212" y="4469959"/>
              <a:chExt cx="2259158" cy="1985484"/>
            </a:xfrm>
          </p:grpSpPr>
          <p:sp>
            <p:nvSpPr>
              <p:cNvPr id="28" name="Hexagon 27">
                <a:extLst>
                  <a:ext uri="{FF2B5EF4-FFF2-40B4-BE49-F238E27FC236}">
                    <a16:creationId xmlns:a16="http://schemas.microsoft.com/office/drawing/2014/main" id="{3982F06F-620E-44D2-A5AD-1BC7C974E189}"/>
                  </a:ext>
                </a:extLst>
              </p:cNvPr>
              <p:cNvSpPr/>
              <p:nvPr/>
            </p:nvSpPr>
            <p:spPr>
              <a:xfrm>
                <a:off x="5905212" y="446995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Briefcase with solid fill">
                <a:extLst>
                  <a:ext uri="{FF2B5EF4-FFF2-40B4-BE49-F238E27FC236}">
                    <a16:creationId xmlns:a16="http://schemas.microsoft.com/office/drawing/2014/main" id="{68603EDE-2BB0-4A7B-A3E1-C0836809B8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2152" y="5474663"/>
                <a:ext cx="980780" cy="980780"/>
              </a:xfrm>
              <a:prstGeom prst="rect">
                <a:avLst/>
              </a:prstGeom>
            </p:spPr>
          </p:pic>
          <p:pic>
            <p:nvPicPr>
              <p:cNvPr id="30" name="Graphic 29" descr="Coins with solid fill">
                <a:extLst>
                  <a:ext uri="{FF2B5EF4-FFF2-40B4-BE49-F238E27FC236}">
                    <a16:creationId xmlns:a16="http://schemas.microsoft.com/office/drawing/2014/main" id="{9A653A53-9FA0-4134-92E1-8F1971B97A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6580" y="4950464"/>
                <a:ext cx="410399" cy="410399"/>
              </a:xfrm>
              <a:prstGeom prst="rect">
                <a:avLst/>
              </a:prstGeom>
            </p:spPr>
          </p:pic>
          <p:pic>
            <p:nvPicPr>
              <p:cNvPr id="31" name="Graphic 30" descr="Coins with solid fill">
                <a:extLst>
                  <a:ext uri="{FF2B5EF4-FFF2-40B4-BE49-F238E27FC236}">
                    <a16:creationId xmlns:a16="http://schemas.microsoft.com/office/drawing/2014/main" id="{720E9404-E646-4601-BEAA-4E9CF8DDAB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2542" y="5067483"/>
                <a:ext cx="410399" cy="410399"/>
              </a:xfrm>
              <a:prstGeom prst="rect">
                <a:avLst/>
              </a:prstGeom>
            </p:spPr>
          </p:pic>
          <p:pic>
            <p:nvPicPr>
              <p:cNvPr id="32" name="Graphic 31" descr="Briefcase with solid fill">
                <a:extLst>
                  <a:ext uri="{FF2B5EF4-FFF2-40B4-BE49-F238E27FC236}">
                    <a16:creationId xmlns:a16="http://schemas.microsoft.com/office/drawing/2014/main" id="{A52A5E66-4385-4AD6-96BE-3837587C5F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7496" y="4791854"/>
                <a:ext cx="980780" cy="980780"/>
              </a:xfrm>
              <a:prstGeom prst="rect">
                <a:avLst/>
              </a:prstGeom>
            </p:spPr>
          </p:pic>
        </p:grpSp>
        <p:grpSp>
          <p:nvGrpSpPr>
            <p:cNvPr id="43" name="Group 42">
              <a:extLst>
                <a:ext uri="{FF2B5EF4-FFF2-40B4-BE49-F238E27FC236}">
                  <a16:creationId xmlns:a16="http://schemas.microsoft.com/office/drawing/2014/main" id="{AF1334E2-0D37-45B3-BE0A-44B8072D7665}"/>
                </a:ext>
              </a:extLst>
            </p:cNvPr>
            <p:cNvGrpSpPr/>
            <p:nvPr/>
          </p:nvGrpSpPr>
          <p:grpSpPr>
            <a:xfrm>
              <a:off x="7592237" y="2406517"/>
              <a:ext cx="701448" cy="616475"/>
              <a:chOff x="8459568" y="4483941"/>
              <a:chExt cx="2259158" cy="1985484"/>
            </a:xfrm>
          </p:grpSpPr>
          <p:sp>
            <p:nvSpPr>
              <p:cNvPr id="44" name="Hexagon 43">
                <a:extLst>
                  <a:ext uri="{FF2B5EF4-FFF2-40B4-BE49-F238E27FC236}">
                    <a16:creationId xmlns:a16="http://schemas.microsoft.com/office/drawing/2014/main" id="{250A2268-3A4B-4A8D-8099-79BBE5603D87}"/>
                  </a:ext>
                </a:extLst>
              </p:cNvPr>
              <p:cNvSpPr/>
              <p:nvPr/>
            </p:nvSpPr>
            <p:spPr>
              <a:xfrm>
                <a:off x="8459568" y="4483941"/>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descr="Briefcase with solid fill">
                <a:extLst>
                  <a:ext uri="{FF2B5EF4-FFF2-40B4-BE49-F238E27FC236}">
                    <a16:creationId xmlns:a16="http://schemas.microsoft.com/office/drawing/2014/main" id="{3EE02B94-DD21-4EFF-980F-B98AD9E8EE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508" y="5488645"/>
                <a:ext cx="980780" cy="980780"/>
              </a:xfrm>
              <a:prstGeom prst="rect">
                <a:avLst/>
              </a:prstGeom>
            </p:spPr>
          </p:pic>
          <p:pic>
            <p:nvPicPr>
              <p:cNvPr id="46" name="Graphic 45" descr="Coins with solid fill">
                <a:extLst>
                  <a:ext uri="{FF2B5EF4-FFF2-40B4-BE49-F238E27FC236}">
                    <a16:creationId xmlns:a16="http://schemas.microsoft.com/office/drawing/2014/main" id="{3CF72ABE-D185-4E56-855E-A7CABEF6D0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765" y="5037338"/>
                <a:ext cx="410399" cy="410399"/>
              </a:xfrm>
              <a:prstGeom prst="rect">
                <a:avLst/>
              </a:prstGeom>
            </p:spPr>
          </p:pic>
          <p:pic>
            <p:nvPicPr>
              <p:cNvPr id="47" name="Graphic 46" descr="Briefcase with solid fill">
                <a:extLst>
                  <a:ext uri="{FF2B5EF4-FFF2-40B4-BE49-F238E27FC236}">
                    <a16:creationId xmlns:a16="http://schemas.microsoft.com/office/drawing/2014/main" id="{9F5B0ED3-6654-4F75-BE65-BF2213B45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852" y="4805836"/>
                <a:ext cx="980780" cy="980780"/>
              </a:xfrm>
              <a:prstGeom prst="rect">
                <a:avLst/>
              </a:prstGeom>
            </p:spPr>
          </p:pic>
        </p:grpSp>
        <p:sp>
          <p:nvSpPr>
            <p:cNvPr id="49" name="TextBox 48">
              <a:extLst>
                <a:ext uri="{FF2B5EF4-FFF2-40B4-BE49-F238E27FC236}">
                  <a16:creationId xmlns:a16="http://schemas.microsoft.com/office/drawing/2014/main" id="{E681222E-1E2C-4F06-B50A-007F8A1DECAE}"/>
                </a:ext>
              </a:extLst>
            </p:cNvPr>
            <p:cNvSpPr txBox="1"/>
            <p:nvPr/>
          </p:nvSpPr>
          <p:spPr>
            <a:xfrm>
              <a:off x="8420456" y="2019026"/>
              <a:ext cx="3435111" cy="1169551"/>
            </a:xfrm>
            <a:prstGeom prst="rect">
              <a:avLst/>
            </a:prstGeom>
            <a:noFill/>
          </p:spPr>
          <p:txBody>
            <a:bodyPr wrap="square" anchor="ctr">
              <a:spAutoFit/>
            </a:bodyPr>
            <a:lstStyle/>
            <a:p>
              <a:pPr>
                <a:spcBef>
                  <a:spcPts val="600"/>
                </a:spcBef>
              </a:pPr>
              <a:r>
                <a:rPr lang="en-US" sz="1200" b="1" dirty="0"/>
                <a:t>Individual-user-to-group-of-items fairness (IG-F)</a:t>
              </a:r>
            </a:p>
            <a:p>
              <a:pPr>
                <a:spcBef>
                  <a:spcPts val="600"/>
                </a:spcBef>
              </a:pPr>
              <a:r>
                <a:rPr lang="en-US" sz="1200" i="1" dirty="0"/>
                <a:t>Are groups of items under/over-exposed to individual users?</a:t>
              </a:r>
            </a:p>
            <a:p>
              <a:pPr>
                <a:spcBef>
                  <a:spcPts val="600"/>
                </a:spcBef>
              </a:pPr>
              <a:r>
                <a:rPr lang="en-US" sz="1200" dirty="0"/>
                <a:t>E.g., a specific user being disproportionately recommended low-paying jobs.</a:t>
              </a:r>
            </a:p>
          </p:txBody>
        </p:sp>
        <p:grpSp>
          <p:nvGrpSpPr>
            <p:cNvPr id="589" name="Group 588">
              <a:extLst>
                <a:ext uri="{FF2B5EF4-FFF2-40B4-BE49-F238E27FC236}">
                  <a16:creationId xmlns:a16="http://schemas.microsoft.com/office/drawing/2014/main" id="{1095831E-DD82-4E2B-B4E2-7306BF6F4B67}"/>
                </a:ext>
              </a:extLst>
            </p:cNvPr>
            <p:cNvGrpSpPr/>
            <p:nvPr/>
          </p:nvGrpSpPr>
          <p:grpSpPr>
            <a:xfrm>
              <a:off x="6969903" y="2050888"/>
              <a:ext cx="701448" cy="604697"/>
              <a:chOff x="597667" y="2138809"/>
              <a:chExt cx="2259158" cy="1947551"/>
            </a:xfrm>
          </p:grpSpPr>
          <p:sp>
            <p:nvSpPr>
              <p:cNvPr id="590" name="Hexagon 589">
                <a:extLst>
                  <a:ext uri="{FF2B5EF4-FFF2-40B4-BE49-F238E27FC236}">
                    <a16:creationId xmlns:a16="http://schemas.microsoft.com/office/drawing/2014/main" id="{B7491EF0-6123-4A10-9A9D-C27EB99BC0DB}"/>
                  </a:ext>
                </a:extLst>
              </p:cNvPr>
              <p:cNvSpPr/>
              <p:nvPr/>
            </p:nvSpPr>
            <p:spPr>
              <a:xfrm>
                <a:off x="597667" y="213880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1" name="Graphic 590" descr="Office worker female with solid fill">
                <a:extLst>
                  <a:ext uri="{FF2B5EF4-FFF2-40B4-BE49-F238E27FC236}">
                    <a16:creationId xmlns:a16="http://schemas.microsoft.com/office/drawing/2014/main" id="{EB4D29F2-BDF2-4E5F-9675-2EF5CFAEEC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8042" y="2599429"/>
                <a:ext cx="978408" cy="978408"/>
              </a:xfrm>
              <a:prstGeom prst="rect">
                <a:avLst/>
              </a:prstGeom>
            </p:spPr>
          </p:pic>
        </p:grpSp>
      </p:grpSp>
      <p:grpSp>
        <p:nvGrpSpPr>
          <p:cNvPr id="635" name="Group 634">
            <a:extLst>
              <a:ext uri="{FF2B5EF4-FFF2-40B4-BE49-F238E27FC236}">
                <a16:creationId xmlns:a16="http://schemas.microsoft.com/office/drawing/2014/main" id="{01B5E92A-57AC-4D64-A642-0E062810E2B9}"/>
              </a:ext>
            </a:extLst>
          </p:cNvPr>
          <p:cNvGrpSpPr/>
          <p:nvPr/>
        </p:nvGrpSpPr>
        <p:grpSpPr>
          <a:xfrm>
            <a:off x="336433" y="3524011"/>
            <a:ext cx="5625236" cy="1445805"/>
            <a:chOff x="336433" y="3524011"/>
            <a:chExt cx="5625236" cy="1445805"/>
          </a:xfrm>
        </p:grpSpPr>
        <p:sp>
          <p:nvSpPr>
            <p:cNvPr id="244" name="Rectangle: Rounded Corners 243">
              <a:extLst>
                <a:ext uri="{FF2B5EF4-FFF2-40B4-BE49-F238E27FC236}">
                  <a16:creationId xmlns:a16="http://schemas.microsoft.com/office/drawing/2014/main" id="{23C074ED-E3FE-4E50-9344-FF414A3DEF64}"/>
                </a:ext>
              </a:extLst>
            </p:cNvPr>
            <p:cNvSpPr/>
            <p:nvPr/>
          </p:nvSpPr>
          <p:spPr>
            <a:xfrm>
              <a:off x="336433" y="3524011"/>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1" name="Group 240">
              <a:extLst>
                <a:ext uri="{FF2B5EF4-FFF2-40B4-BE49-F238E27FC236}">
                  <a16:creationId xmlns:a16="http://schemas.microsoft.com/office/drawing/2014/main" id="{61B181C0-CCCD-462D-9B3A-B6CC27E0E7A8}"/>
                </a:ext>
              </a:extLst>
            </p:cNvPr>
            <p:cNvGrpSpPr/>
            <p:nvPr/>
          </p:nvGrpSpPr>
          <p:grpSpPr>
            <a:xfrm>
              <a:off x="838200" y="3595722"/>
              <a:ext cx="701448" cy="612133"/>
              <a:chOff x="597667" y="4483941"/>
              <a:chExt cx="2259158" cy="1971502"/>
            </a:xfrm>
          </p:grpSpPr>
          <p:sp>
            <p:nvSpPr>
              <p:cNvPr id="254" name="Hexagon 253">
                <a:extLst>
                  <a:ext uri="{FF2B5EF4-FFF2-40B4-BE49-F238E27FC236}">
                    <a16:creationId xmlns:a16="http://schemas.microsoft.com/office/drawing/2014/main" id="{785C95AD-B570-4F1D-8139-08DE589024C0}"/>
                  </a:ext>
                </a:extLst>
              </p:cNvPr>
              <p:cNvSpPr/>
              <p:nvPr/>
            </p:nvSpPr>
            <p:spPr>
              <a:xfrm>
                <a:off x="597667" y="4507892"/>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5" name="Graphic 254" descr="Office worker female with solid fill">
                <a:extLst>
                  <a:ext uri="{FF2B5EF4-FFF2-40B4-BE49-F238E27FC236}">
                    <a16:creationId xmlns:a16="http://schemas.microsoft.com/office/drawing/2014/main" id="{87747C17-C6A0-4F4E-BBDC-4F1D0AA636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23" y="4834606"/>
                <a:ext cx="978408" cy="978408"/>
              </a:xfrm>
              <a:prstGeom prst="rect">
                <a:avLst/>
              </a:prstGeom>
            </p:spPr>
          </p:pic>
          <p:pic>
            <p:nvPicPr>
              <p:cNvPr id="256" name="Graphic 255" descr="Office worker female with solid fill">
                <a:extLst>
                  <a:ext uri="{FF2B5EF4-FFF2-40B4-BE49-F238E27FC236}">
                    <a16:creationId xmlns:a16="http://schemas.microsoft.com/office/drawing/2014/main" id="{62FDA9ED-C648-466E-A5DB-4169C21C84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3146" y="5451577"/>
                <a:ext cx="978408" cy="978408"/>
              </a:xfrm>
              <a:prstGeom prst="rect">
                <a:avLst/>
              </a:prstGeom>
            </p:spPr>
          </p:pic>
          <p:pic>
            <p:nvPicPr>
              <p:cNvPr id="257" name="Graphic 256" descr="Office worker female with solid fill">
                <a:extLst>
                  <a:ext uri="{FF2B5EF4-FFF2-40B4-BE49-F238E27FC236}">
                    <a16:creationId xmlns:a16="http://schemas.microsoft.com/office/drawing/2014/main" id="{F7E90190-1BE8-42EF-9359-4B6B10B4BB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6523" y="4483941"/>
                <a:ext cx="978408" cy="978408"/>
              </a:xfrm>
              <a:prstGeom prst="rect">
                <a:avLst/>
              </a:prstGeom>
            </p:spPr>
          </p:pic>
        </p:grpSp>
        <p:grpSp>
          <p:nvGrpSpPr>
            <p:cNvPr id="242" name="Group 241">
              <a:extLst>
                <a:ext uri="{FF2B5EF4-FFF2-40B4-BE49-F238E27FC236}">
                  <a16:creationId xmlns:a16="http://schemas.microsoft.com/office/drawing/2014/main" id="{90B94067-A26E-4DEA-B1F8-ABA015D8F37C}"/>
                </a:ext>
              </a:extLst>
            </p:cNvPr>
            <p:cNvGrpSpPr/>
            <p:nvPr/>
          </p:nvGrpSpPr>
          <p:grpSpPr>
            <a:xfrm>
              <a:off x="836259" y="4282418"/>
              <a:ext cx="701448" cy="604697"/>
              <a:chOff x="3152023" y="4531843"/>
              <a:chExt cx="2259158" cy="1947551"/>
            </a:xfrm>
          </p:grpSpPr>
          <p:sp>
            <p:nvSpPr>
              <p:cNvPr id="250" name="Hexagon 249">
                <a:extLst>
                  <a:ext uri="{FF2B5EF4-FFF2-40B4-BE49-F238E27FC236}">
                    <a16:creationId xmlns:a16="http://schemas.microsoft.com/office/drawing/2014/main" id="{4EEF16C0-5D6A-454D-B938-FEECBB2DB375}"/>
                  </a:ext>
                </a:extLst>
              </p:cNvPr>
              <p:cNvSpPr/>
              <p:nvPr/>
            </p:nvSpPr>
            <p:spPr>
              <a:xfrm>
                <a:off x="3152023" y="4531843"/>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1" name="Graphic 250" descr="Office worker male with solid fill">
                <a:extLst>
                  <a:ext uri="{FF2B5EF4-FFF2-40B4-BE49-F238E27FC236}">
                    <a16:creationId xmlns:a16="http://schemas.microsoft.com/office/drawing/2014/main" id="{92B0BA88-0F97-45FD-9949-71B30720F4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1481" y="4629407"/>
                <a:ext cx="978408" cy="978408"/>
              </a:xfrm>
              <a:prstGeom prst="rect">
                <a:avLst/>
              </a:prstGeom>
            </p:spPr>
          </p:pic>
          <p:pic>
            <p:nvPicPr>
              <p:cNvPr id="252" name="Graphic 251" descr="Office worker male with solid fill">
                <a:extLst>
                  <a:ext uri="{FF2B5EF4-FFF2-40B4-BE49-F238E27FC236}">
                    <a16:creationId xmlns:a16="http://schemas.microsoft.com/office/drawing/2014/main" id="{24474938-8814-492D-9CEE-A68DE19B4E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7262" y="4875045"/>
                <a:ext cx="978408" cy="978408"/>
              </a:xfrm>
              <a:prstGeom prst="rect">
                <a:avLst/>
              </a:prstGeom>
            </p:spPr>
          </p:pic>
          <p:pic>
            <p:nvPicPr>
              <p:cNvPr id="253" name="Graphic 252" descr="Office worker male with solid fill">
                <a:extLst>
                  <a:ext uri="{FF2B5EF4-FFF2-40B4-BE49-F238E27FC236}">
                    <a16:creationId xmlns:a16="http://schemas.microsoft.com/office/drawing/2014/main" id="{FCF1C9F8-B4D7-4960-9274-DDC8465EA3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6054" y="5481667"/>
                <a:ext cx="978408" cy="978408"/>
              </a:xfrm>
              <a:prstGeom prst="rect">
                <a:avLst/>
              </a:prstGeom>
            </p:spPr>
          </p:pic>
        </p:grpSp>
        <p:sp>
          <p:nvSpPr>
            <p:cNvPr id="245" name="TextBox 244">
              <a:extLst>
                <a:ext uri="{FF2B5EF4-FFF2-40B4-BE49-F238E27FC236}">
                  <a16:creationId xmlns:a16="http://schemas.microsoft.com/office/drawing/2014/main" id="{2A211DDE-31C1-4286-BF42-4C3FECD94789}"/>
                </a:ext>
              </a:extLst>
            </p:cNvPr>
            <p:cNvSpPr txBox="1"/>
            <p:nvPr/>
          </p:nvSpPr>
          <p:spPr>
            <a:xfrm>
              <a:off x="2526558" y="3569804"/>
              <a:ext cx="3435111" cy="1354217"/>
            </a:xfrm>
            <a:prstGeom prst="rect">
              <a:avLst/>
            </a:prstGeom>
            <a:noFill/>
          </p:spPr>
          <p:txBody>
            <a:bodyPr wrap="square" anchor="ctr">
              <a:spAutoFit/>
            </a:bodyPr>
            <a:lstStyle/>
            <a:p>
              <a:pPr>
                <a:spcBef>
                  <a:spcPts val="600"/>
                </a:spcBef>
              </a:pPr>
              <a:r>
                <a:rPr lang="en-US" sz="1200" b="1" dirty="0"/>
                <a:t>Group-of-users-to-Individual-item fairness (GI-F)</a:t>
              </a:r>
            </a:p>
            <a:p>
              <a:pPr>
                <a:spcBef>
                  <a:spcPts val="600"/>
                </a:spcBef>
              </a:pPr>
              <a:r>
                <a:rPr lang="en-US" sz="1200" i="1" dirty="0"/>
                <a:t>Are Individual items under/over-exposed to groups of users?</a:t>
              </a:r>
            </a:p>
            <a:p>
              <a:pPr>
                <a:spcBef>
                  <a:spcPts val="600"/>
                </a:spcBef>
              </a:pPr>
              <a:r>
                <a:rPr lang="en-US" sz="1200" dirty="0"/>
                <a:t>E.g., a specific job being disproportionately recommended to men and not to women and non-binary people.</a:t>
              </a:r>
            </a:p>
          </p:txBody>
        </p:sp>
        <p:grpSp>
          <p:nvGrpSpPr>
            <p:cNvPr id="595" name="Group 594">
              <a:extLst>
                <a:ext uri="{FF2B5EF4-FFF2-40B4-BE49-F238E27FC236}">
                  <a16:creationId xmlns:a16="http://schemas.microsoft.com/office/drawing/2014/main" id="{D6B59410-30B8-47A3-A992-3680AC2C8149}"/>
                </a:ext>
              </a:extLst>
            </p:cNvPr>
            <p:cNvGrpSpPr/>
            <p:nvPr/>
          </p:nvGrpSpPr>
          <p:grpSpPr>
            <a:xfrm>
              <a:off x="1466782" y="3946888"/>
              <a:ext cx="701448" cy="604697"/>
              <a:chOff x="5905212" y="2100876"/>
              <a:chExt cx="2259158" cy="1947551"/>
            </a:xfrm>
          </p:grpSpPr>
          <p:sp>
            <p:nvSpPr>
              <p:cNvPr id="596" name="Hexagon 595">
                <a:extLst>
                  <a:ext uri="{FF2B5EF4-FFF2-40B4-BE49-F238E27FC236}">
                    <a16:creationId xmlns:a16="http://schemas.microsoft.com/office/drawing/2014/main" id="{42EF5B30-102F-4594-B7D3-C4C56029796F}"/>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7" name="Graphic 596" descr="Briefcase with solid fill">
                <a:extLst>
                  <a:ext uri="{FF2B5EF4-FFF2-40B4-BE49-F238E27FC236}">
                    <a16:creationId xmlns:a16="http://schemas.microsoft.com/office/drawing/2014/main" id="{D3D84B8C-B4BE-4A4C-B3B6-D3088A8519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grpSp>
        <p:nvGrpSpPr>
          <p:cNvPr id="636" name="Group 635">
            <a:extLst>
              <a:ext uri="{FF2B5EF4-FFF2-40B4-BE49-F238E27FC236}">
                <a16:creationId xmlns:a16="http://schemas.microsoft.com/office/drawing/2014/main" id="{E675A2F6-221B-4FF0-AD9D-BA47EC52A3B1}"/>
              </a:ext>
            </a:extLst>
          </p:cNvPr>
          <p:cNvGrpSpPr/>
          <p:nvPr/>
        </p:nvGrpSpPr>
        <p:grpSpPr>
          <a:xfrm>
            <a:off x="336432" y="5167122"/>
            <a:ext cx="5625236" cy="1445805"/>
            <a:chOff x="336432" y="5167122"/>
            <a:chExt cx="5625236" cy="1445805"/>
          </a:xfrm>
        </p:grpSpPr>
        <p:sp>
          <p:nvSpPr>
            <p:cNvPr id="538" name="Rectangle: Rounded Corners 537">
              <a:extLst>
                <a:ext uri="{FF2B5EF4-FFF2-40B4-BE49-F238E27FC236}">
                  <a16:creationId xmlns:a16="http://schemas.microsoft.com/office/drawing/2014/main" id="{F5B731E3-762D-4712-96A3-D68325B6A6A7}"/>
                </a:ext>
              </a:extLst>
            </p:cNvPr>
            <p:cNvSpPr/>
            <p:nvPr/>
          </p:nvSpPr>
          <p:spPr>
            <a:xfrm>
              <a:off x="336432" y="5167122"/>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9" name="TextBox 538">
              <a:extLst>
                <a:ext uri="{FF2B5EF4-FFF2-40B4-BE49-F238E27FC236}">
                  <a16:creationId xmlns:a16="http://schemas.microsoft.com/office/drawing/2014/main" id="{EACF9013-3883-4A30-BF56-CD4672CCACFC}"/>
                </a:ext>
              </a:extLst>
            </p:cNvPr>
            <p:cNvSpPr txBox="1"/>
            <p:nvPr/>
          </p:nvSpPr>
          <p:spPr>
            <a:xfrm>
              <a:off x="2526557" y="5305248"/>
              <a:ext cx="3435111" cy="1169551"/>
            </a:xfrm>
            <a:prstGeom prst="rect">
              <a:avLst/>
            </a:prstGeom>
            <a:noFill/>
          </p:spPr>
          <p:txBody>
            <a:bodyPr wrap="square" anchor="ctr">
              <a:spAutoFit/>
            </a:bodyPr>
            <a:lstStyle/>
            <a:p>
              <a:pPr>
                <a:spcBef>
                  <a:spcPts val="600"/>
                </a:spcBef>
              </a:pPr>
              <a:r>
                <a:rPr lang="en-US" sz="1200" b="1" dirty="0"/>
                <a:t>All-users-to-Individual-item fairness (AI-F)</a:t>
              </a:r>
            </a:p>
            <a:p>
              <a:pPr>
                <a:spcBef>
                  <a:spcPts val="600"/>
                </a:spcBef>
              </a:pPr>
              <a:r>
                <a:rPr lang="en-US" sz="1200" i="1" dirty="0"/>
                <a:t>Are Individual items under/over-exposed to all users overall?</a:t>
              </a:r>
            </a:p>
            <a:p>
              <a:pPr>
                <a:spcBef>
                  <a:spcPts val="600"/>
                </a:spcBef>
              </a:pPr>
              <a:r>
                <a:rPr lang="en-US" sz="1200" dirty="0"/>
                <a:t>E.g., a specific job being disproportionately under-exposed to all users.</a:t>
              </a:r>
            </a:p>
          </p:txBody>
        </p:sp>
        <p:grpSp>
          <p:nvGrpSpPr>
            <p:cNvPr id="600" name="Group 599">
              <a:extLst>
                <a:ext uri="{FF2B5EF4-FFF2-40B4-BE49-F238E27FC236}">
                  <a16:creationId xmlns:a16="http://schemas.microsoft.com/office/drawing/2014/main" id="{E5F0E7DF-02AC-41AE-95C6-81FA6C45C041}"/>
                </a:ext>
              </a:extLst>
            </p:cNvPr>
            <p:cNvGrpSpPr/>
            <p:nvPr/>
          </p:nvGrpSpPr>
          <p:grpSpPr>
            <a:xfrm>
              <a:off x="661371" y="5581996"/>
              <a:ext cx="1020739" cy="874919"/>
              <a:chOff x="2101593" y="634915"/>
              <a:chExt cx="1020739" cy="874919"/>
            </a:xfrm>
          </p:grpSpPr>
          <p:sp>
            <p:nvSpPr>
              <p:cNvPr id="601" name="Hexagon 600">
                <a:extLst>
                  <a:ext uri="{FF2B5EF4-FFF2-40B4-BE49-F238E27FC236}">
                    <a16:creationId xmlns:a16="http://schemas.microsoft.com/office/drawing/2014/main" id="{4D93465C-316D-49E0-AF41-9FA0249C2343}"/>
                  </a:ext>
                </a:extLst>
              </p:cNvPr>
              <p:cNvSpPr/>
              <p:nvPr/>
            </p:nvSpPr>
            <p:spPr>
              <a:xfrm>
                <a:off x="2101593" y="634915"/>
                <a:ext cx="1020739" cy="874919"/>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2" name="Graphic 601" descr="Office worker female with solid fill">
                <a:extLst>
                  <a:ext uri="{FF2B5EF4-FFF2-40B4-BE49-F238E27FC236}">
                    <a16:creationId xmlns:a16="http://schemas.microsoft.com/office/drawing/2014/main" id="{29911C8E-C4F5-4131-9A18-08D756316A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8536" y="676730"/>
                <a:ext cx="303787" cy="303787"/>
              </a:xfrm>
              <a:prstGeom prst="rect">
                <a:avLst/>
              </a:prstGeom>
            </p:spPr>
          </p:pic>
          <p:pic>
            <p:nvPicPr>
              <p:cNvPr id="603" name="Graphic 602" descr="Office worker female with solid fill">
                <a:extLst>
                  <a:ext uri="{FF2B5EF4-FFF2-40B4-BE49-F238E27FC236}">
                    <a16:creationId xmlns:a16="http://schemas.microsoft.com/office/drawing/2014/main" id="{A02B1CE9-5856-4F4B-A475-8EF82B9F31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3057" y="903242"/>
                <a:ext cx="303787" cy="303787"/>
              </a:xfrm>
              <a:prstGeom prst="rect">
                <a:avLst/>
              </a:prstGeom>
            </p:spPr>
          </p:pic>
          <p:pic>
            <p:nvPicPr>
              <p:cNvPr id="604" name="Graphic 603" descr="Office worker male with solid fill">
                <a:extLst>
                  <a:ext uri="{FF2B5EF4-FFF2-40B4-BE49-F238E27FC236}">
                    <a16:creationId xmlns:a16="http://schemas.microsoft.com/office/drawing/2014/main" id="{B0ECC4AE-9D88-4AAB-9C4F-3188F45B89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1958" y="676596"/>
                <a:ext cx="303787" cy="303787"/>
              </a:xfrm>
              <a:prstGeom prst="rect">
                <a:avLst/>
              </a:prstGeom>
            </p:spPr>
          </p:pic>
          <p:pic>
            <p:nvPicPr>
              <p:cNvPr id="605" name="Graphic 604" descr="Office worker male with solid fill">
                <a:extLst>
                  <a:ext uri="{FF2B5EF4-FFF2-40B4-BE49-F238E27FC236}">
                    <a16:creationId xmlns:a16="http://schemas.microsoft.com/office/drawing/2014/main" id="{878087A7-F340-4561-A7E7-E0438583C0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2876" y="974255"/>
                <a:ext cx="303787" cy="303787"/>
              </a:xfrm>
              <a:prstGeom prst="rect">
                <a:avLst/>
              </a:prstGeom>
            </p:spPr>
          </p:pic>
          <p:pic>
            <p:nvPicPr>
              <p:cNvPr id="606" name="Graphic 605" descr="Office worker female with solid fill">
                <a:extLst>
                  <a:ext uri="{FF2B5EF4-FFF2-40B4-BE49-F238E27FC236}">
                    <a16:creationId xmlns:a16="http://schemas.microsoft.com/office/drawing/2014/main" id="{52A17130-E587-4487-BE32-B8B1FC7237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4487" y="1083741"/>
                <a:ext cx="303787" cy="303787"/>
              </a:xfrm>
              <a:prstGeom prst="rect">
                <a:avLst/>
              </a:prstGeom>
            </p:spPr>
          </p:pic>
          <p:pic>
            <p:nvPicPr>
              <p:cNvPr id="607" name="Graphic 606" descr="Office worker male with solid fill">
                <a:extLst>
                  <a:ext uri="{FF2B5EF4-FFF2-40B4-BE49-F238E27FC236}">
                    <a16:creationId xmlns:a16="http://schemas.microsoft.com/office/drawing/2014/main" id="{B7896842-0BC5-470F-B4E1-012FB799E2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7600" y="1191254"/>
                <a:ext cx="303787" cy="303787"/>
              </a:xfrm>
              <a:prstGeom prst="rect">
                <a:avLst/>
              </a:prstGeom>
            </p:spPr>
          </p:pic>
        </p:grpSp>
        <p:grpSp>
          <p:nvGrpSpPr>
            <p:cNvPr id="608" name="Group 607">
              <a:extLst>
                <a:ext uri="{FF2B5EF4-FFF2-40B4-BE49-F238E27FC236}">
                  <a16:creationId xmlns:a16="http://schemas.microsoft.com/office/drawing/2014/main" id="{AD5FDC92-242A-4E70-A35E-72BE5453F813}"/>
                </a:ext>
              </a:extLst>
            </p:cNvPr>
            <p:cNvGrpSpPr/>
            <p:nvPr/>
          </p:nvGrpSpPr>
          <p:grpSpPr>
            <a:xfrm>
              <a:off x="1543157" y="5316639"/>
              <a:ext cx="701448" cy="604697"/>
              <a:chOff x="5905212" y="2100876"/>
              <a:chExt cx="2259158" cy="1947551"/>
            </a:xfrm>
          </p:grpSpPr>
          <p:sp>
            <p:nvSpPr>
              <p:cNvPr id="609" name="Hexagon 608">
                <a:extLst>
                  <a:ext uri="{FF2B5EF4-FFF2-40B4-BE49-F238E27FC236}">
                    <a16:creationId xmlns:a16="http://schemas.microsoft.com/office/drawing/2014/main" id="{6EA29FDE-9E9C-4323-84CA-FFF7C1E25FD3}"/>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0" name="Graphic 609" descr="Briefcase with solid fill">
                <a:extLst>
                  <a:ext uri="{FF2B5EF4-FFF2-40B4-BE49-F238E27FC236}">
                    <a16:creationId xmlns:a16="http://schemas.microsoft.com/office/drawing/2014/main" id="{96134EF3-5E8C-4164-B6ED-AD4E7AA7E8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grpSp>
        <p:nvGrpSpPr>
          <p:cNvPr id="638" name="Group 637">
            <a:extLst>
              <a:ext uri="{FF2B5EF4-FFF2-40B4-BE49-F238E27FC236}">
                <a16:creationId xmlns:a16="http://schemas.microsoft.com/office/drawing/2014/main" id="{EE5E3B9E-417F-43AA-BF86-83F31BB7BC42}"/>
              </a:ext>
            </a:extLst>
          </p:cNvPr>
          <p:cNvGrpSpPr/>
          <p:nvPr/>
        </p:nvGrpSpPr>
        <p:grpSpPr>
          <a:xfrm>
            <a:off x="6230329" y="5167122"/>
            <a:ext cx="5625236" cy="1445805"/>
            <a:chOff x="6230329" y="5167122"/>
            <a:chExt cx="5625236" cy="1445805"/>
          </a:xfrm>
        </p:grpSpPr>
        <p:sp>
          <p:nvSpPr>
            <p:cNvPr id="561" name="Rectangle: Rounded Corners 560">
              <a:extLst>
                <a:ext uri="{FF2B5EF4-FFF2-40B4-BE49-F238E27FC236}">
                  <a16:creationId xmlns:a16="http://schemas.microsoft.com/office/drawing/2014/main" id="{2DAD2069-1C92-4E22-BE13-BEFCEB9F8EDB}"/>
                </a:ext>
              </a:extLst>
            </p:cNvPr>
            <p:cNvSpPr/>
            <p:nvPr/>
          </p:nvSpPr>
          <p:spPr>
            <a:xfrm>
              <a:off x="6230329" y="5167122"/>
              <a:ext cx="5591724" cy="1445805"/>
            </a:xfrm>
            <a:prstGeom prst="roundRect">
              <a:avLst/>
            </a:prstGeom>
            <a:solidFill>
              <a:schemeClr val="bg1"/>
            </a:solidFill>
            <a:ln w="19050">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2" name="TextBox 561">
              <a:extLst>
                <a:ext uri="{FF2B5EF4-FFF2-40B4-BE49-F238E27FC236}">
                  <a16:creationId xmlns:a16="http://schemas.microsoft.com/office/drawing/2014/main" id="{BA29CFD3-A877-4A47-A47E-2151BAC0A6B9}"/>
                </a:ext>
              </a:extLst>
            </p:cNvPr>
            <p:cNvSpPr txBox="1"/>
            <p:nvPr/>
          </p:nvSpPr>
          <p:spPr>
            <a:xfrm>
              <a:off x="8420454" y="5305248"/>
              <a:ext cx="3435111" cy="1169551"/>
            </a:xfrm>
            <a:prstGeom prst="rect">
              <a:avLst/>
            </a:prstGeom>
            <a:noFill/>
          </p:spPr>
          <p:txBody>
            <a:bodyPr wrap="square" anchor="ctr">
              <a:spAutoFit/>
            </a:bodyPr>
            <a:lstStyle/>
            <a:p>
              <a:pPr>
                <a:spcBef>
                  <a:spcPts val="600"/>
                </a:spcBef>
              </a:pPr>
              <a:r>
                <a:rPr lang="en-US" sz="1200" b="1" dirty="0"/>
                <a:t>All-users-to-group-of-items fairness (AG-F)</a:t>
              </a:r>
            </a:p>
            <a:p>
              <a:pPr>
                <a:spcBef>
                  <a:spcPts val="600"/>
                </a:spcBef>
              </a:pPr>
              <a:r>
                <a:rPr lang="en-US" sz="1200" i="1" dirty="0"/>
                <a:t>Are groups of items under/over-exposed to all users overall?</a:t>
              </a:r>
            </a:p>
            <a:p>
              <a:pPr>
                <a:spcBef>
                  <a:spcPts val="600"/>
                </a:spcBef>
              </a:pPr>
              <a:r>
                <a:rPr lang="en-US" sz="1200" dirty="0"/>
                <a:t>E.g., jobs at Black-owned businesses being disproportionately under-exposed to all users.</a:t>
              </a:r>
            </a:p>
          </p:txBody>
        </p:sp>
        <p:grpSp>
          <p:nvGrpSpPr>
            <p:cNvPr id="611" name="Group 610">
              <a:extLst>
                <a:ext uri="{FF2B5EF4-FFF2-40B4-BE49-F238E27FC236}">
                  <a16:creationId xmlns:a16="http://schemas.microsoft.com/office/drawing/2014/main" id="{4F19E049-9D94-43F3-BDDB-A741579C8117}"/>
                </a:ext>
              </a:extLst>
            </p:cNvPr>
            <p:cNvGrpSpPr/>
            <p:nvPr/>
          </p:nvGrpSpPr>
          <p:grpSpPr>
            <a:xfrm>
              <a:off x="6561078" y="5583600"/>
              <a:ext cx="1020739" cy="874919"/>
              <a:chOff x="2101593" y="634915"/>
              <a:chExt cx="1020739" cy="874919"/>
            </a:xfrm>
          </p:grpSpPr>
          <p:sp>
            <p:nvSpPr>
              <p:cNvPr id="612" name="Hexagon 611">
                <a:extLst>
                  <a:ext uri="{FF2B5EF4-FFF2-40B4-BE49-F238E27FC236}">
                    <a16:creationId xmlns:a16="http://schemas.microsoft.com/office/drawing/2014/main" id="{9301B44A-E4B7-4891-863A-A99FE285339C}"/>
                  </a:ext>
                </a:extLst>
              </p:cNvPr>
              <p:cNvSpPr/>
              <p:nvPr/>
            </p:nvSpPr>
            <p:spPr>
              <a:xfrm>
                <a:off x="2101593" y="634915"/>
                <a:ext cx="1020739" cy="874919"/>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3" name="Graphic 612" descr="Office worker female with solid fill">
                <a:extLst>
                  <a:ext uri="{FF2B5EF4-FFF2-40B4-BE49-F238E27FC236}">
                    <a16:creationId xmlns:a16="http://schemas.microsoft.com/office/drawing/2014/main" id="{8ABDCDAA-6359-443B-AAF0-18891D86DB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8536" y="676730"/>
                <a:ext cx="303787" cy="303787"/>
              </a:xfrm>
              <a:prstGeom prst="rect">
                <a:avLst/>
              </a:prstGeom>
            </p:spPr>
          </p:pic>
          <p:pic>
            <p:nvPicPr>
              <p:cNvPr id="614" name="Graphic 613" descr="Office worker female with solid fill">
                <a:extLst>
                  <a:ext uri="{FF2B5EF4-FFF2-40B4-BE49-F238E27FC236}">
                    <a16:creationId xmlns:a16="http://schemas.microsoft.com/office/drawing/2014/main" id="{2FBAAFBD-E489-43FF-B920-DE758CA4E3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3057" y="903242"/>
                <a:ext cx="303787" cy="303787"/>
              </a:xfrm>
              <a:prstGeom prst="rect">
                <a:avLst/>
              </a:prstGeom>
            </p:spPr>
          </p:pic>
          <p:pic>
            <p:nvPicPr>
              <p:cNvPr id="615" name="Graphic 614" descr="Office worker male with solid fill">
                <a:extLst>
                  <a:ext uri="{FF2B5EF4-FFF2-40B4-BE49-F238E27FC236}">
                    <a16:creationId xmlns:a16="http://schemas.microsoft.com/office/drawing/2014/main" id="{146F578D-E32A-4AF5-9C21-24854F6231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1958" y="676596"/>
                <a:ext cx="303787" cy="303787"/>
              </a:xfrm>
              <a:prstGeom prst="rect">
                <a:avLst/>
              </a:prstGeom>
            </p:spPr>
          </p:pic>
          <p:pic>
            <p:nvPicPr>
              <p:cNvPr id="616" name="Graphic 615" descr="Office worker male with solid fill">
                <a:extLst>
                  <a:ext uri="{FF2B5EF4-FFF2-40B4-BE49-F238E27FC236}">
                    <a16:creationId xmlns:a16="http://schemas.microsoft.com/office/drawing/2014/main" id="{59BE1E6B-01D2-4A62-99D5-9C0CA42F9D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2876" y="974255"/>
                <a:ext cx="303787" cy="303787"/>
              </a:xfrm>
              <a:prstGeom prst="rect">
                <a:avLst/>
              </a:prstGeom>
            </p:spPr>
          </p:pic>
          <p:pic>
            <p:nvPicPr>
              <p:cNvPr id="617" name="Graphic 616" descr="Office worker female with solid fill">
                <a:extLst>
                  <a:ext uri="{FF2B5EF4-FFF2-40B4-BE49-F238E27FC236}">
                    <a16:creationId xmlns:a16="http://schemas.microsoft.com/office/drawing/2014/main" id="{44ED2E56-B933-4985-B378-9CD0148E0E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4487" y="1083741"/>
                <a:ext cx="303787" cy="303787"/>
              </a:xfrm>
              <a:prstGeom prst="rect">
                <a:avLst/>
              </a:prstGeom>
            </p:spPr>
          </p:pic>
          <p:pic>
            <p:nvPicPr>
              <p:cNvPr id="618" name="Graphic 617" descr="Office worker male with solid fill">
                <a:extLst>
                  <a:ext uri="{FF2B5EF4-FFF2-40B4-BE49-F238E27FC236}">
                    <a16:creationId xmlns:a16="http://schemas.microsoft.com/office/drawing/2014/main" id="{54207004-6085-4676-91FB-A0CCC949F8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7600" y="1191254"/>
                <a:ext cx="303787" cy="303787"/>
              </a:xfrm>
              <a:prstGeom prst="rect">
                <a:avLst/>
              </a:prstGeom>
            </p:spPr>
          </p:pic>
        </p:grpSp>
        <p:grpSp>
          <p:nvGrpSpPr>
            <p:cNvPr id="632" name="Group 631">
              <a:extLst>
                <a:ext uri="{FF2B5EF4-FFF2-40B4-BE49-F238E27FC236}">
                  <a16:creationId xmlns:a16="http://schemas.microsoft.com/office/drawing/2014/main" id="{60F77F65-9428-4608-B3FA-205D19C30FEF}"/>
                </a:ext>
              </a:extLst>
            </p:cNvPr>
            <p:cNvGrpSpPr/>
            <p:nvPr/>
          </p:nvGrpSpPr>
          <p:grpSpPr>
            <a:xfrm>
              <a:off x="7446753" y="5313964"/>
              <a:ext cx="701448" cy="604697"/>
              <a:chOff x="7446753" y="5313964"/>
              <a:chExt cx="701448" cy="604697"/>
            </a:xfrm>
          </p:grpSpPr>
          <p:sp>
            <p:nvSpPr>
              <p:cNvPr id="628" name="Hexagon 627">
                <a:extLst>
                  <a:ext uri="{FF2B5EF4-FFF2-40B4-BE49-F238E27FC236}">
                    <a16:creationId xmlns:a16="http://schemas.microsoft.com/office/drawing/2014/main" id="{7CB29AF3-EC05-47C3-8050-BB1707A17EFF}"/>
                  </a:ext>
                </a:extLst>
              </p:cNvPr>
              <p:cNvSpPr/>
              <p:nvPr/>
            </p:nvSpPr>
            <p:spPr>
              <a:xfrm>
                <a:off x="7446753" y="5313964"/>
                <a:ext cx="701448" cy="604697"/>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9" name="Graphic 628" descr="Briefcase with solid fill">
                <a:extLst>
                  <a:ext uri="{FF2B5EF4-FFF2-40B4-BE49-F238E27FC236}">
                    <a16:creationId xmlns:a16="http://schemas.microsoft.com/office/drawing/2014/main" id="{8701F6B3-7B8C-4453-AE06-84D73AEBC9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2907" y="5597762"/>
                <a:ext cx="304523" cy="304523"/>
              </a:xfrm>
              <a:prstGeom prst="rect">
                <a:avLst/>
              </a:prstGeom>
            </p:spPr>
          </p:pic>
          <p:pic>
            <p:nvPicPr>
              <p:cNvPr id="631" name="Graphic 630" descr="Briefcase with solid fill">
                <a:extLst>
                  <a:ext uri="{FF2B5EF4-FFF2-40B4-BE49-F238E27FC236}">
                    <a16:creationId xmlns:a16="http://schemas.microsoft.com/office/drawing/2014/main" id="{99095A04-A9CF-45DF-ABA1-682F60B40A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587" y="5385756"/>
                <a:ext cx="304523" cy="304523"/>
              </a:xfrm>
              <a:prstGeom prst="rect">
                <a:avLst/>
              </a:prstGeom>
            </p:spPr>
          </p:pic>
        </p:grpSp>
      </p:grpSp>
    </p:spTree>
    <p:extLst>
      <p:ext uri="{BB962C8B-B14F-4D97-AF65-F5344CB8AC3E}">
        <p14:creationId xmlns:p14="http://schemas.microsoft.com/office/powerpoint/2010/main" val="193885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B7DECA-EE5E-4FEA-979F-81D682F44A24}"/>
              </a:ext>
            </a:extLst>
          </p:cNvPr>
          <p:cNvPicPr>
            <a:picLocks noChangeAspect="1"/>
          </p:cNvPicPr>
          <p:nvPr/>
        </p:nvPicPr>
        <p:blipFill>
          <a:blip r:embed="rId2"/>
          <a:stretch>
            <a:fillRect/>
          </a:stretch>
        </p:blipFill>
        <p:spPr>
          <a:xfrm>
            <a:off x="4320594" y="4740584"/>
            <a:ext cx="3550811" cy="724224"/>
          </a:xfrm>
          <a:prstGeom prst="rect">
            <a:avLst/>
          </a:prstGeom>
        </p:spPr>
      </p:pic>
      <p:sp>
        <p:nvSpPr>
          <p:cNvPr id="2" name="Title 1">
            <a:extLst>
              <a:ext uri="{FF2B5EF4-FFF2-40B4-BE49-F238E27FC236}">
                <a16:creationId xmlns:a16="http://schemas.microsoft.com/office/drawing/2014/main" id="{585083CF-FE38-4AF5-998C-2A9E0B916132}"/>
              </a:ext>
            </a:extLst>
          </p:cNvPr>
          <p:cNvSpPr>
            <a:spLocks noGrp="1"/>
          </p:cNvSpPr>
          <p:nvPr>
            <p:ph type="title"/>
          </p:nvPr>
        </p:nvSpPr>
        <p:spPr/>
        <p:txBody>
          <a:bodyPr/>
          <a:lstStyle/>
          <a:p>
            <a:r>
              <a:rPr lang="en-US" dirty="0"/>
              <a:t>User browsing models and exposure</a:t>
            </a:r>
          </a:p>
        </p:txBody>
      </p:sp>
      <p:sp>
        <p:nvSpPr>
          <p:cNvPr id="33" name="Content Placeholder 32">
            <a:extLst>
              <a:ext uri="{FF2B5EF4-FFF2-40B4-BE49-F238E27FC236}">
                <a16:creationId xmlns:a16="http://schemas.microsoft.com/office/drawing/2014/main" id="{C0AFB088-7940-459A-84D5-08B0D24AF57E}"/>
              </a:ext>
            </a:extLst>
          </p:cNvPr>
          <p:cNvSpPr>
            <a:spLocks noGrp="1"/>
          </p:cNvSpPr>
          <p:nvPr>
            <p:ph sz="half" idx="1"/>
          </p:nvPr>
        </p:nvSpPr>
        <p:spPr>
          <a:xfrm>
            <a:off x="838200" y="1820838"/>
            <a:ext cx="5721524" cy="2784674"/>
          </a:xfrm>
        </p:spPr>
        <p:txBody>
          <a:bodyPr>
            <a:normAutofit/>
          </a:bodyPr>
          <a:lstStyle/>
          <a:p>
            <a:pPr marL="0" indent="0">
              <a:lnSpc>
                <a:spcPct val="100000"/>
              </a:lnSpc>
              <a:spcBef>
                <a:spcPts val="1800"/>
              </a:spcBef>
              <a:buNone/>
            </a:pPr>
            <a:r>
              <a:rPr lang="en-US" sz="1600" dirty="0"/>
              <a:t>User browsing models are simplified models of how users inspect and interact with retrieved results</a:t>
            </a:r>
          </a:p>
          <a:p>
            <a:pPr marL="0" indent="0">
              <a:lnSpc>
                <a:spcPct val="100000"/>
              </a:lnSpc>
              <a:spcBef>
                <a:spcPts val="1800"/>
              </a:spcBef>
              <a:buNone/>
            </a:pPr>
            <a:r>
              <a:rPr lang="en-US" sz="1600" dirty="0"/>
              <a:t>It estimates the probability that the user inspects a particular item in a ranked list of items—i.e., the item is exposed to the user</a:t>
            </a:r>
          </a:p>
          <a:p>
            <a:pPr marL="0" indent="0">
              <a:lnSpc>
                <a:spcPct val="100000"/>
              </a:lnSpc>
              <a:spcBef>
                <a:spcPts val="1800"/>
              </a:spcBef>
              <a:buNone/>
            </a:pPr>
            <a:r>
              <a:rPr lang="en-US" sz="1600" dirty="0"/>
              <a:t>In IR, user models have been implicitly and explicitly employed in metric definitions and for estimating relevance from historical logs of user behavior data</a:t>
            </a:r>
          </a:p>
          <a:p>
            <a:pPr marL="0" indent="0">
              <a:lnSpc>
                <a:spcPct val="100000"/>
              </a:lnSpc>
              <a:spcBef>
                <a:spcPts val="1800"/>
              </a:spcBef>
              <a:buNone/>
            </a:pPr>
            <a:r>
              <a:rPr lang="en-US" sz="1600" dirty="0"/>
              <a:t>For example, let’s consider the RBP user model…</a:t>
            </a:r>
          </a:p>
        </p:txBody>
      </p:sp>
      <p:grpSp>
        <p:nvGrpSpPr>
          <p:cNvPr id="32" name="Group 31">
            <a:extLst>
              <a:ext uri="{FF2B5EF4-FFF2-40B4-BE49-F238E27FC236}">
                <a16:creationId xmlns:a16="http://schemas.microsoft.com/office/drawing/2014/main" id="{DF3ED699-E22F-4927-B525-149D616E5E7D}"/>
              </a:ext>
            </a:extLst>
          </p:cNvPr>
          <p:cNvGrpSpPr/>
          <p:nvPr/>
        </p:nvGrpSpPr>
        <p:grpSpPr>
          <a:xfrm>
            <a:off x="6925423" y="2122605"/>
            <a:ext cx="4500189" cy="2176670"/>
            <a:chOff x="7219451" y="1825625"/>
            <a:chExt cx="4500189" cy="2176670"/>
          </a:xfrm>
        </p:grpSpPr>
        <p:sp>
          <p:nvSpPr>
            <p:cNvPr id="27" name="Rectangle: Rounded Corners 26">
              <a:extLst>
                <a:ext uri="{FF2B5EF4-FFF2-40B4-BE49-F238E27FC236}">
                  <a16:creationId xmlns:a16="http://schemas.microsoft.com/office/drawing/2014/main" id="{B9F46EEA-2077-4101-BB51-BF206BD3A1F6}"/>
                </a:ext>
              </a:extLst>
            </p:cNvPr>
            <p:cNvSpPr/>
            <p:nvPr/>
          </p:nvSpPr>
          <p:spPr>
            <a:xfrm>
              <a:off x="7219451" y="1825625"/>
              <a:ext cx="4500189" cy="2176670"/>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Office worker female with solid fill">
              <a:extLst>
                <a:ext uri="{FF2B5EF4-FFF2-40B4-BE49-F238E27FC236}">
                  <a16:creationId xmlns:a16="http://schemas.microsoft.com/office/drawing/2014/main" id="{662CB6BF-1AE7-4F16-AA00-B3963CD775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41001" y="2312446"/>
              <a:ext cx="936003" cy="936003"/>
            </a:xfrm>
            <a:prstGeom prst="rect">
              <a:avLst/>
            </a:prstGeom>
          </p:spPr>
        </p:pic>
        <p:sp>
          <p:nvSpPr>
            <p:cNvPr id="8" name="Rectangle 7">
              <a:extLst>
                <a:ext uri="{FF2B5EF4-FFF2-40B4-BE49-F238E27FC236}">
                  <a16:creationId xmlns:a16="http://schemas.microsoft.com/office/drawing/2014/main" id="{9F5BB0D3-D5B3-45C5-83D4-31B76F177CC1}"/>
                </a:ext>
              </a:extLst>
            </p:cNvPr>
            <p:cNvSpPr/>
            <p:nvPr/>
          </p:nvSpPr>
          <p:spPr>
            <a:xfrm>
              <a:off x="10439400" y="2266677"/>
              <a:ext cx="914400" cy="1165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758F15-16A0-4547-8CC2-137D786FF50F}"/>
                </a:ext>
              </a:extLst>
            </p:cNvPr>
            <p:cNvSpPr/>
            <p:nvPr/>
          </p:nvSpPr>
          <p:spPr>
            <a:xfrm>
              <a:off x="10439400" y="2501726"/>
              <a:ext cx="576072" cy="1165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76159F-B2F5-4662-B5C6-AAC9D3808CF4}"/>
                </a:ext>
              </a:extLst>
            </p:cNvPr>
            <p:cNvSpPr/>
            <p:nvPr/>
          </p:nvSpPr>
          <p:spPr>
            <a:xfrm>
              <a:off x="10439400" y="2735462"/>
              <a:ext cx="457200" cy="1165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44AD27-98E3-488C-B108-55919B65E4E6}"/>
                </a:ext>
              </a:extLst>
            </p:cNvPr>
            <p:cNvSpPr/>
            <p:nvPr/>
          </p:nvSpPr>
          <p:spPr>
            <a:xfrm>
              <a:off x="10439400" y="2970511"/>
              <a:ext cx="393192" cy="1165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9E3D60-223B-4A46-8CCC-D6E382E8DFD0}"/>
                </a:ext>
              </a:extLst>
            </p:cNvPr>
            <p:cNvSpPr/>
            <p:nvPr/>
          </p:nvSpPr>
          <p:spPr>
            <a:xfrm>
              <a:off x="10450877" y="3205560"/>
              <a:ext cx="356616" cy="1165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79F9775-6AB8-425F-AE87-8DD5C33582B2}"/>
                </a:ext>
              </a:extLst>
            </p:cNvPr>
            <p:cNvSpPr/>
            <p:nvPr/>
          </p:nvSpPr>
          <p:spPr>
            <a:xfrm>
              <a:off x="9092442" y="2266677"/>
              <a:ext cx="914400" cy="1165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1AC1D4A-291C-4580-AAF1-633FE2CF9544}"/>
                </a:ext>
              </a:extLst>
            </p:cNvPr>
            <p:cNvSpPr/>
            <p:nvPr/>
          </p:nvSpPr>
          <p:spPr>
            <a:xfrm>
              <a:off x="9092442" y="2501726"/>
              <a:ext cx="731520" cy="1165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1DCD40E-EA74-481D-BA0B-B224F5D2E594}"/>
                </a:ext>
              </a:extLst>
            </p:cNvPr>
            <p:cNvSpPr/>
            <p:nvPr/>
          </p:nvSpPr>
          <p:spPr>
            <a:xfrm>
              <a:off x="9092442" y="2735462"/>
              <a:ext cx="585216" cy="1165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1A22E5C-CE94-48A7-82AB-BA9FCC8B07BD}"/>
                </a:ext>
              </a:extLst>
            </p:cNvPr>
            <p:cNvSpPr/>
            <p:nvPr/>
          </p:nvSpPr>
          <p:spPr>
            <a:xfrm>
              <a:off x="9092442" y="2970511"/>
              <a:ext cx="466344" cy="1165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EFFC6C0-E80B-4E0D-9883-FBE3A6A9D418}"/>
                </a:ext>
              </a:extLst>
            </p:cNvPr>
            <p:cNvSpPr/>
            <p:nvPr/>
          </p:nvSpPr>
          <p:spPr>
            <a:xfrm>
              <a:off x="9103919" y="3205560"/>
              <a:ext cx="374904" cy="1165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36BB8CE-2BCC-4755-A3A6-2AC965EA9392}"/>
                </a:ext>
              </a:extLst>
            </p:cNvPr>
            <p:cNvSpPr txBox="1"/>
            <p:nvPr/>
          </p:nvSpPr>
          <p:spPr>
            <a:xfrm>
              <a:off x="10392148" y="1915555"/>
              <a:ext cx="880888" cy="338554"/>
            </a:xfrm>
            <a:prstGeom prst="rect">
              <a:avLst/>
            </a:prstGeom>
            <a:noFill/>
          </p:spPr>
          <p:txBody>
            <a:bodyPr wrap="square" rtlCol="0">
              <a:spAutoFit/>
            </a:bodyPr>
            <a:lstStyle/>
            <a:p>
              <a:pPr algn="ctr"/>
              <a:r>
                <a:rPr lang="en-US" sz="1600" b="1" dirty="0"/>
                <a:t>NDCG</a:t>
              </a:r>
            </a:p>
          </p:txBody>
        </p:sp>
        <p:sp>
          <p:nvSpPr>
            <p:cNvPr id="30" name="TextBox 29">
              <a:extLst>
                <a:ext uri="{FF2B5EF4-FFF2-40B4-BE49-F238E27FC236}">
                  <a16:creationId xmlns:a16="http://schemas.microsoft.com/office/drawing/2014/main" id="{804F5FA8-41A2-4522-9F9E-25870BECE42F}"/>
                </a:ext>
              </a:extLst>
            </p:cNvPr>
            <p:cNvSpPr txBox="1"/>
            <p:nvPr/>
          </p:nvSpPr>
          <p:spPr>
            <a:xfrm>
              <a:off x="9038379" y="1915555"/>
              <a:ext cx="880888" cy="338554"/>
            </a:xfrm>
            <a:prstGeom prst="rect">
              <a:avLst/>
            </a:prstGeom>
            <a:noFill/>
          </p:spPr>
          <p:txBody>
            <a:bodyPr wrap="square" rtlCol="0">
              <a:spAutoFit/>
            </a:bodyPr>
            <a:lstStyle/>
            <a:p>
              <a:pPr algn="ctr"/>
              <a:r>
                <a:rPr lang="en-US" sz="1600" b="1" dirty="0"/>
                <a:t>RBP</a:t>
              </a:r>
            </a:p>
          </p:txBody>
        </p:sp>
        <p:sp>
          <p:nvSpPr>
            <p:cNvPr id="31" name="TextBox 30">
              <a:extLst>
                <a:ext uri="{FF2B5EF4-FFF2-40B4-BE49-F238E27FC236}">
                  <a16:creationId xmlns:a16="http://schemas.microsoft.com/office/drawing/2014/main" id="{441A1DAE-AF38-4994-A096-2A8124AB7B49}"/>
                </a:ext>
              </a:extLst>
            </p:cNvPr>
            <p:cNvSpPr txBox="1"/>
            <p:nvPr/>
          </p:nvSpPr>
          <p:spPr>
            <a:xfrm>
              <a:off x="7444163" y="3453371"/>
              <a:ext cx="4069319" cy="523220"/>
            </a:xfrm>
            <a:prstGeom prst="rect">
              <a:avLst/>
            </a:prstGeom>
            <a:noFill/>
          </p:spPr>
          <p:txBody>
            <a:bodyPr wrap="square" rtlCol="0">
              <a:spAutoFit/>
            </a:bodyPr>
            <a:lstStyle/>
            <a:p>
              <a:r>
                <a:rPr lang="en-US" sz="1400" dirty="0"/>
                <a:t>Probability of exposure at different ranks according to NDCG and RBP user browsing models</a:t>
              </a:r>
            </a:p>
          </p:txBody>
        </p:sp>
      </p:grpSp>
      <p:sp>
        <p:nvSpPr>
          <p:cNvPr id="37" name="Left Brace 36">
            <a:extLst>
              <a:ext uri="{FF2B5EF4-FFF2-40B4-BE49-F238E27FC236}">
                <a16:creationId xmlns:a16="http://schemas.microsoft.com/office/drawing/2014/main" id="{DE6C6FDC-2BD2-4292-B251-6D2225A2C0E3}"/>
              </a:ext>
            </a:extLst>
          </p:cNvPr>
          <p:cNvSpPr/>
          <p:nvPr/>
        </p:nvSpPr>
        <p:spPr>
          <a:xfrm rot="16200000">
            <a:off x="5189700" y="5351137"/>
            <a:ext cx="110111" cy="17491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Left Brace 38">
            <a:extLst>
              <a:ext uri="{FF2B5EF4-FFF2-40B4-BE49-F238E27FC236}">
                <a16:creationId xmlns:a16="http://schemas.microsoft.com/office/drawing/2014/main" id="{486ED3F4-26A2-4F66-B652-B2DB04037A5A}"/>
              </a:ext>
            </a:extLst>
          </p:cNvPr>
          <p:cNvSpPr/>
          <p:nvPr/>
        </p:nvSpPr>
        <p:spPr>
          <a:xfrm rot="16200000">
            <a:off x="5449913" y="5351137"/>
            <a:ext cx="110111" cy="17491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Left Brace 40">
            <a:extLst>
              <a:ext uri="{FF2B5EF4-FFF2-40B4-BE49-F238E27FC236}">
                <a16:creationId xmlns:a16="http://schemas.microsoft.com/office/drawing/2014/main" id="{4C5BBFBC-85E5-434E-B1C5-95BFB3FE8D2E}"/>
              </a:ext>
            </a:extLst>
          </p:cNvPr>
          <p:cNvSpPr/>
          <p:nvPr/>
        </p:nvSpPr>
        <p:spPr>
          <a:xfrm rot="16200000">
            <a:off x="5730091" y="5351136"/>
            <a:ext cx="110111" cy="17491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Left Brace 42">
            <a:extLst>
              <a:ext uri="{FF2B5EF4-FFF2-40B4-BE49-F238E27FC236}">
                <a16:creationId xmlns:a16="http://schemas.microsoft.com/office/drawing/2014/main" id="{8019FAB7-A8F5-4204-9ED5-A3BC1BCC07F4}"/>
              </a:ext>
            </a:extLst>
          </p:cNvPr>
          <p:cNvSpPr/>
          <p:nvPr/>
        </p:nvSpPr>
        <p:spPr>
          <a:xfrm rot="16200000">
            <a:off x="6955247" y="4994129"/>
            <a:ext cx="110111" cy="52296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Left Brace 44">
            <a:extLst>
              <a:ext uri="{FF2B5EF4-FFF2-40B4-BE49-F238E27FC236}">
                <a16:creationId xmlns:a16="http://schemas.microsoft.com/office/drawing/2014/main" id="{11FE4494-9A2A-447F-B07E-53A3049D434F}"/>
              </a:ext>
            </a:extLst>
          </p:cNvPr>
          <p:cNvSpPr/>
          <p:nvPr/>
        </p:nvSpPr>
        <p:spPr>
          <a:xfrm rot="16200000">
            <a:off x="6448779" y="5351135"/>
            <a:ext cx="110111" cy="17491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6074D1DA-CFF0-4CB1-9596-22A7BE50EC61}"/>
              </a:ext>
            </a:extLst>
          </p:cNvPr>
          <p:cNvSpPr txBox="1"/>
          <p:nvPr/>
        </p:nvSpPr>
        <p:spPr>
          <a:xfrm>
            <a:off x="3729531" y="5582149"/>
            <a:ext cx="1383569" cy="307777"/>
          </a:xfrm>
          <a:prstGeom prst="rect">
            <a:avLst/>
          </a:prstGeom>
          <a:noFill/>
        </p:spPr>
        <p:txBody>
          <a:bodyPr wrap="square" rtlCol="0">
            <a:spAutoFit/>
          </a:bodyPr>
          <a:lstStyle/>
          <a:p>
            <a:pPr algn="r"/>
            <a:r>
              <a:rPr lang="en-US" sz="1400" dirty="0"/>
              <a:t>exposure event</a:t>
            </a:r>
          </a:p>
        </p:txBody>
      </p:sp>
      <p:cxnSp>
        <p:nvCxnSpPr>
          <p:cNvPr id="48" name="Connector: Elbow 47">
            <a:extLst>
              <a:ext uri="{FF2B5EF4-FFF2-40B4-BE49-F238E27FC236}">
                <a16:creationId xmlns:a16="http://schemas.microsoft.com/office/drawing/2014/main" id="{05A765DB-4EC3-4447-9818-7A3D45C0B349}"/>
              </a:ext>
            </a:extLst>
          </p:cNvPr>
          <p:cNvCxnSpPr>
            <a:stCxn id="37" idx="1"/>
            <a:endCxn id="46" idx="3"/>
          </p:cNvCxnSpPr>
          <p:nvPr/>
        </p:nvCxnSpPr>
        <p:spPr>
          <a:xfrm rot="5400000">
            <a:off x="5057733" y="5549015"/>
            <a:ext cx="242390" cy="131656"/>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99549C7-177C-41D7-822C-48494675D4F7}"/>
              </a:ext>
            </a:extLst>
          </p:cNvPr>
          <p:cNvSpPr txBox="1"/>
          <p:nvPr/>
        </p:nvSpPr>
        <p:spPr>
          <a:xfrm>
            <a:off x="3729530" y="5879593"/>
            <a:ext cx="1383569" cy="307777"/>
          </a:xfrm>
          <a:prstGeom prst="rect">
            <a:avLst/>
          </a:prstGeom>
          <a:noFill/>
        </p:spPr>
        <p:txBody>
          <a:bodyPr wrap="square" rtlCol="0">
            <a:spAutoFit/>
          </a:bodyPr>
          <a:lstStyle/>
          <a:p>
            <a:pPr algn="r"/>
            <a:r>
              <a:rPr lang="en-US" sz="1400" dirty="0"/>
              <a:t>an item</a:t>
            </a:r>
          </a:p>
        </p:txBody>
      </p:sp>
      <p:sp>
        <p:nvSpPr>
          <p:cNvPr id="52" name="TextBox 51">
            <a:extLst>
              <a:ext uri="{FF2B5EF4-FFF2-40B4-BE49-F238E27FC236}">
                <a16:creationId xmlns:a16="http://schemas.microsoft.com/office/drawing/2014/main" id="{EB195CE7-6D42-406B-A240-86B848DFCD0E}"/>
              </a:ext>
            </a:extLst>
          </p:cNvPr>
          <p:cNvSpPr txBox="1"/>
          <p:nvPr/>
        </p:nvSpPr>
        <p:spPr>
          <a:xfrm>
            <a:off x="3236304" y="6187370"/>
            <a:ext cx="1876796" cy="307777"/>
          </a:xfrm>
          <a:prstGeom prst="rect">
            <a:avLst/>
          </a:prstGeom>
          <a:noFill/>
        </p:spPr>
        <p:txBody>
          <a:bodyPr wrap="square" rtlCol="0">
            <a:spAutoFit/>
          </a:bodyPr>
          <a:lstStyle/>
          <a:p>
            <a:pPr algn="r"/>
            <a:r>
              <a:rPr lang="en-US" sz="1400" dirty="0"/>
              <a:t>a ranked list of items</a:t>
            </a:r>
          </a:p>
        </p:txBody>
      </p:sp>
      <p:cxnSp>
        <p:nvCxnSpPr>
          <p:cNvPr id="54" name="Connector: Elbow 53">
            <a:extLst>
              <a:ext uri="{FF2B5EF4-FFF2-40B4-BE49-F238E27FC236}">
                <a16:creationId xmlns:a16="http://schemas.microsoft.com/office/drawing/2014/main" id="{37E3BA3D-B3BA-433A-A92D-5951BA637FD7}"/>
              </a:ext>
            </a:extLst>
          </p:cNvPr>
          <p:cNvCxnSpPr>
            <a:cxnSpLocks/>
            <a:stCxn id="39" idx="1"/>
            <a:endCxn id="50" idx="3"/>
          </p:cNvCxnSpPr>
          <p:nvPr/>
        </p:nvCxnSpPr>
        <p:spPr>
          <a:xfrm rot="5400000">
            <a:off x="5039117" y="5567630"/>
            <a:ext cx="539834" cy="39187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6AF53E3D-FC8F-46B1-B705-4C4D198DFB50}"/>
              </a:ext>
            </a:extLst>
          </p:cNvPr>
          <p:cNvCxnSpPr>
            <a:cxnSpLocks/>
            <a:stCxn id="41" idx="1"/>
            <a:endCxn id="52" idx="3"/>
          </p:cNvCxnSpPr>
          <p:nvPr/>
        </p:nvCxnSpPr>
        <p:spPr>
          <a:xfrm rot="5400000">
            <a:off x="5025318" y="5581430"/>
            <a:ext cx="847612" cy="672047"/>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98C169-FAAE-4C37-824D-BB5E27FA34F7}"/>
              </a:ext>
            </a:extLst>
          </p:cNvPr>
          <p:cNvSpPr txBox="1"/>
          <p:nvPr/>
        </p:nvSpPr>
        <p:spPr>
          <a:xfrm>
            <a:off x="7175583" y="5609676"/>
            <a:ext cx="2684579" cy="307777"/>
          </a:xfrm>
          <a:prstGeom prst="rect">
            <a:avLst/>
          </a:prstGeom>
          <a:noFill/>
        </p:spPr>
        <p:txBody>
          <a:bodyPr wrap="square" rtlCol="0">
            <a:spAutoFit/>
          </a:bodyPr>
          <a:lstStyle/>
          <a:p>
            <a:r>
              <a:rPr lang="en-US" sz="1400" dirty="0"/>
              <a:t>rank of the item in the ranked list</a:t>
            </a:r>
          </a:p>
        </p:txBody>
      </p:sp>
      <p:cxnSp>
        <p:nvCxnSpPr>
          <p:cNvPr id="64" name="Connector: Elbow 63">
            <a:extLst>
              <a:ext uri="{FF2B5EF4-FFF2-40B4-BE49-F238E27FC236}">
                <a16:creationId xmlns:a16="http://schemas.microsoft.com/office/drawing/2014/main" id="{CED6083B-46EC-4CAB-8E4F-D2FAB6DED945}"/>
              </a:ext>
            </a:extLst>
          </p:cNvPr>
          <p:cNvCxnSpPr>
            <a:cxnSpLocks/>
            <a:stCxn id="43" idx="1"/>
            <a:endCxn id="62" idx="1"/>
          </p:cNvCxnSpPr>
          <p:nvPr/>
        </p:nvCxnSpPr>
        <p:spPr>
          <a:xfrm rot="16200000" flipH="1">
            <a:off x="6866494" y="5454475"/>
            <a:ext cx="452899" cy="16528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207D71C-7D1F-4044-B0CB-FC45E023AB81}"/>
              </a:ext>
            </a:extLst>
          </p:cNvPr>
          <p:cNvSpPr txBox="1"/>
          <p:nvPr/>
        </p:nvSpPr>
        <p:spPr>
          <a:xfrm>
            <a:off x="5852668" y="6034794"/>
            <a:ext cx="1322915" cy="307777"/>
          </a:xfrm>
          <a:prstGeom prst="rect">
            <a:avLst/>
          </a:prstGeom>
          <a:noFill/>
        </p:spPr>
        <p:txBody>
          <a:bodyPr wrap="square" rtlCol="0">
            <a:spAutoFit/>
          </a:bodyPr>
          <a:lstStyle/>
          <a:p>
            <a:pPr algn="ctr"/>
            <a:r>
              <a:rPr lang="en-US" sz="1400" dirty="0"/>
              <a:t>patience factor</a:t>
            </a:r>
          </a:p>
        </p:txBody>
      </p:sp>
      <p:cxnSp>
        <p:nvCxnSpPr>
          <p:cNvPr id="70" name="Straight Connector 69">
            <a:extLst>
              <a:ext uri="{FF2B5EF4-FFF2-40B4-BE49-F238E27FC236}">
                <a16:creationId xmlns:a16="http://schemas.microsoft.com/office/drawing/2014/main" id="{EB8928C2-9F9A-4734-91DA-1834DB843E5A}"/>
              </a:ext>
            </a:extLst>
          </p:cNvPr>
          <p:cNvCxnSpPr>
            <a:stCxn id="45" idx="1"/>
            <a:endCxn id="68" idx="0"/>
          </p:cNvCxnSpPr>
          <p:nvPr/>
        </p:nvCxnSpPr>
        <p:spPr>
          <a:xfrm>
            <a:off x="6503835" y="5493646"/>
            <a:ext cx="10291" cy="541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41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83CF-FE38-4AF5-998C-2A9E0B916132}"/>
              </a:ext>
            </a:extLst>
          </p:cNvPr>
          <p:cNvSpPr>
            <a:spLocks noGrp="1"/>
          </p:cNvSpPr>
          <p:nvPr>
            <p:ph type="title"/>
          </p:nvPr>
        </p:nvSpPr>
        <p:spPr/>
        <p:txBody>
          <a:bodyPr/>
          <a:lstStyle/>
          <a:p>
            <a:r>
              <a:rPr lang="en-US" dirty="0"/>
              <a:t>Stochastic ranking and expected exposure</a:t>
            </a:r>
          </a:p>
        </p:txBody>
      </p:sp>
      <p:sp>
        <p:nvSpPr>
          <p:cNvPr id="3" name="Content Placeholder 2">
            <a:extLst>
              <a:ext uri="{FF2B5EF4-FFF2-40B4-BE49-F238E27FC236}">
                <a16:creationId xmlns:a16="http://schemas.microsoft.com/office/drawing/2014/main" id="{A89D295D-F373-4F97-BE1E-AEE99C629F9B}"/>
              </a:ext>
            </a:extLst>
          </p:cNvPr>
          <p:cNvSpPr>
            <a:spLocks noGrp="1"/>
          </p:cNvSpPr>
          <p:nvPr>
            <p:ph idx="1"/>
          </p:nvPr>
        </p:nvSpPr>
        <p:spPr/>
        <p:txBody>
          <a:bodyPr>
            <a:normAutofit/>
          </a:bodyPr>
          <a:lstStyle/>
          <a:p>
            <a:pPr marL="0" indent="0">
              <a:lnSpc>
                <a:spcPct val="100000"/>
              </a:lnSpc>
              <a:spcBef>
                <a:spcPts val="2400"/>
              </a:spcBef>
              <a:buNone/>
            </a:pPr>
            <a:r>
              <a:rPr lang="en-US" sz="2000" dirty="0"/>
              <a:t>In recommendation, Diaz et al. (2020) define a stochastic ranking policy 𝜋</a:t>
            </a:r>
            <a:r>
              <a:rPr lang="en-US" sz="2000" baseline="-25000" dirty="0"/>
              <a:t>𝑢</a:t>
            </a:r>
            <a:r>
              <a:rPr lang="en-US" sz="2000" dirty="0"/>
              <a:t>, conditioned on user 𝑢 ∈ U, as a probability distribution over all permutations of items in the collection</a:t>
            </a:r>
          </a:p>
          <a:p>
            <a:pPr marL="0" indent="0">
              <a:lnSpc>
                <a:spcPct val="100000"/>
              </a:lnSpc>
              <a:spcBef>
                <a:spcPts val="2400"/>
              </a:spcBef>
              <a:buNone/>
            </a:pPr>
            <a:r>
              <a:rPr lang="en-US" sz="2000" dirty="0"/>
              <a:t>The expected exposure of an item </a:t>
            </a:r>
            <a:r>
              <a:rPr lang="en-US" sz="2000" b="0" i="0" u="none" strike="noStrike" baseline="0" dirty="0">
                <a:latin typeface="LibertineMathMI"/>
              </a:rPr>
              <a:t>𝑑 </a:t>
            </a:r>
            <a:r>
              <a:rPr lang="en-US" sz="2000" dirty="0"/>
              <a:t>for user </a:t>
            </a:r>
            <a:r>
              <a:rPr lang="en-US" sz="2000" b="0" i="0" u="none" strike="noStrike" baseline="0" dirty="0">
                <a:latin typeface="LibertineMathMI"/>
              </a:rPr>
              <a:t>𝑢 </a:t>
            </a:r>
            <a:r>
              <a:rPr lang="en-US" sz="2000" dirty="0"/>
              <a:t>can then be computed as follows:</a:t>
            </a:r>
          </a:p>
          <a:p>
            <a:pPr marL="0" indent="0">
              <a:lnSpc>
                <a:spcPct val="100000"/>
              </a:lnSpc>
              <a:spcBef>
                <a:spcPts val="2400"/>
              </a:spcBef>
              <a:buNone/>
            </a:pPr>
            <a:endParaRPr lang="en-US" sz="2000" dirty="0"/>
          </a:p>
          <a:p>
            <a:pPr marL="0" indent="0">
              <a:lnSpc>
                <a:spcPct val="100000"/>
              </a:lnSpc>
              <a:spcBef>
                <a:spcPts val="2400"/>
              </a:spcBef>
              <a:buNone/>
            </a:pPr>
            <a:endParaRPr lang="en-US" sz="2000" dirty="0"/>
          </a:p>
          <a:p>
            <a:pPr marL="0" indent="0">
              <a:lnSpc>
                <a:spcPct val="100000"/>
              </a:lnSpc>
              <a:spcBef>
                <a:spcPts val="2400"/>
              </a:spcBef>
              <a:buNone/>
            </a:pPr>
            <a:r>
              <a:rPr lang="en-US" sz="2000" dirty="0"/>
              <a:t>Here, 𝑝(𝜖|𝑑,𝜎) can be computed using a user browsing model like RBP as discussed previously</a:t>
            </a:r>
          </a:p>
          <a:p>
            <a:pPr marL="0" indent="0">
              <a:lnSpc>
                <a:spcPct val="100000"/>
              </a:lnSpc>
              <a:spcBef>
                <a:spcPts val="2400"/>
              </a:spcBef>
              <a:buNone/>
            </a:pPr>
            <a:r>
              <a:rPr lang="en-US" sz="2000" dirty="0"/>
              <a:t>Note: The above formulation can also be applied to search by replacing user with query</a:t>
            </a:r>
          </a:p>
        </p:txBody>
      </p:sp>
      <p:sp>
        <p:nvSpPr>
          <p:cNvPr id="11" name="TextBox 10">
            <a:extLst>
              <a:ext uri="{FF2B5EF4-FFF2-40B4-BE49-F238E27FC236}">
                <a16:creationId xmlns:a16="http://schemas.microsoft.com/office/drawing/2014/main" id="{CF7B0E8B-1508-469B-B6C5-9E5AAAA8F8C5}"/>
              </a:ext>
            </a:extLst>
          </p:cNvPr>
          <p:cNvSpPr txBox="1"/>
          <p:nvPr/>
        </p:nvSpPr>
        <p:spPr>
          <a:xfrm>
            <a:off x="2112257" y="6492875"/>
            <a:ext cx="7967487" cy="276999"/>
          </a:xfrm>
          <a:prstGeom prst="rect">
            <a:avLst/>
          </a:prstGeom>
          <a:noFill/>
        </p:spPr>
        <p:txBody>
          <a:bodyPr wrap="square">
            <a:spAutoFit/>
          </a:bodyPr>
          <a:lstStyle/>
          <a:p>
            <a:pPr algn="ctr"/>
            <a:r>
              <a:rPr lang="en-US" sz="1200" dirty="0"/>
              <a:t>Diaz, Mitra, Ekstrand, Biega, and Carterette. Evaluating stochastic rankings with expected exposure. In CIKM, ACM. (2020)</a:t>
            </a:r>
          </a:p>
        </p:txBody>
      </p:sp>
      <p:pic>
        <p:nvPicPr>
          <p:cNvPr id="13" name="Picture 12">
            <a:extLst>
              <a:ext uri="{FF2B5EF4-FFF2-40B4-BE49-F238E27FC236}">
                <a16:creationId xmlns:a16="http://schemas.microsoft.com/office/drawing/2014/main" id="{CEC3537D-CF8A-4AF3-95BF-2B3BED1483F9}"/>
              </a:ext>
            </a:extLst>
          </p:cNvPr>
          <p:cNvPicPr>
            <a:picLocks noChangeAspect="1"/>
          </p:cNvPicPr>
          <p:nvPr/>
        </p:nvPicPr>
        <p:blipFill>
          <a:blip r:embed="rId2"/>
          <a:stretch>
            <a:fillRect/>
          </a:stretch>
        </p:blipFill>
        <p:spPr>
          <a:xfrm>
            <a:off x="4178592" y="3573819"/>
            <a:ext cx="3834816" cy="488751"/>
          </a:xfrm>
          <a:prstGeom prst="rect">
            <a:avLst/>
          </a:prstGeom>
        </p:spPr>
      </p:pic>
    </p:spTree>
    <p:extLst>
      <p:ext uri="{BB962C8B-B14F-4D97-AF65-F5344CB8AC3E}">
        <p14:creationId xmlns:p14="http://schemas.microsoft.com/office/powerpoint/2010/main" val="1279320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5CAB-7BAE-4410-8981-71A262D34643}"/>
              </a:ext>
            </a:extLst>
          </p:cNvPr>
          <p:cNvSpPr>
            <a:spLocks noGrp="1"/>
          </p:cNvSpPr>
          <p:nvPr>
            <p:ph type="title"/>
          </p:nvPr>
        </p:nvSpPr>
        <p:spPr/>
        <p:txBody>
          <a:bodyPr/>
          <a:lstStyle/>
          <a:p>
            <a:r>
              <a:rPr lang="en-US" dirty="0"/>
              <a:t>System, target, and random exposure</a:t>
            </a:r>
          </a:p>
        </p:txBody>
      </p:sp>
      <p:sp>
        <p:nvSpPr>
          <p:cNvPr id="3" name="Content Placeholder 2">
            <a:extLst>
              <a:ext uri="{FF2B5EF4-FFF2-40B4-BE49-F238E27FC236}">
                <a16:creationId xmlns:a16="http://schemas.microsoft.com/office/drawing/2014/main" id="{7546C406-F5C5-499F-A4F2-76DAAA61EAB0}"/>
              </a:ext>
            </a:extLst>
          </p:cNvPr>
          <p:cNvSpPr>
            <a:spLocks noGrp="1"/>
          </p:cNvSpPr>
          <p:nvPr>
            <p:ph idx="1"/>
          </p:nvPr>
        </p:nvSpPr>
        <p:spPr/>
        <p:txBody>
          <a:bodyPr>
            <a:normAutofit lnSpcReduction="10000"/>
          </a:bodyPr>
          <a:lstStyle/>
          <a:p>
            <a:pPr marL="0" indent="0">
              <a:lnSpc>
                <a:spcPct val="110000"/>
              </a:lnSpc>
              <a:spcBef>
                <a:spcPts val="2400"/>
              </a:spcBef>
              <a:buNone/>
            </a:pPr>
            <a:r>
              <a:rPr lang="en-US" sz="2000" b="1" dirty="0"/>
              <a:t>System exposure. </a:t>
            </a:r>
            <a:r>
              <a:rPr lang="en-US" sz="2000" dirty="0"/>
              <a:t>The user-item expected exposure distribution corresponding to a stochastic ranking policy 𝜋. Correspondingly, we can define a </a:t>
            </a:r>
            <a:r>
              <a:rPr lang="en-US" sz="2000" b="0" i="0" u="none" strike="noStrike" dirty="0">
                <a:latin typeface="txsys"/>
              </a:rPr>
              <a:t>|U|×|D| </a:t>
            </a:r>
            <a:r>
              <a:rPr lang="en-US" sz="2000" dirty="0"/>
              <a:t>matrix </a:t>
            </a:r>
            <a:r>
              <a:rPr lang="en-US" sz="1800" b="0" i="0" u="none" strike="noStrike" baseline="0" dirty="0">
                <a:latin typeface="SFSS0900"/>
              </a:rPr>
              <a:t>E</a:t>
            </a:r>
            <a:r>
              <a:rPr lang="en-US" sz="2000" dirty="0"/>
              <a:t>, such that </a:t>
            </a:r>
            <a:r>
              <a:rPr lang="en-US" sz="1800" b="0" i="0" u="none" strike="noStrike" baseline="0" dirty="0">
                <a:latin typeface="SFSS0900"/>
              </a:rPr>
              <a:t>E</a:t>
            </a:r>
            <a:r>
              <a:rPr lang="en-US" sz="1800" b="0" i="0" u="none" strike="noStrike" baseline="-25000" dirty="0">
                <a:latin typeface="LibertineMathMI7"/>
              </a:rPr>
              <a:t>𝑖𝑗</a:t>
            </a:r>
            <a:r>
              <a:rPr lang="en-US" sz="1800" b="0" i="0" u="none" strike="noStrike" baseline="0" dirty="0">
                <a:latin typeface="LibertineMathMI7"/>
              </a:rPr>
              <a:t> </a:t>
            </a:r>
            <a:r>
              <a:rPr lang="en-US" sz="1800" b="0" i="0" u="none" strike="noStrike" baseline="0" dirty="0">
                <a:latin typeface="CMR9"/>
              </a:rPr>
              <a:t>= </a:t>
            </a:r>
            <a:r>
              <a:rPr lang="en-US" sz="1800" b="0" i="0" u="none" strike="noStrike" baseline="0" dirty="0">
                <a:latin typeface="LibertineMathMI"/>
              </a:rPr>
              <a:t>𝑝</a:t>
            </a:r>
            <a:r>
              <a:rPr lang="en-US" sz="1800" b="0" i="0" u="none" strike="noStrike" baseline="0" dirty="0">
                <a:latin typeface="CMR9"/>
              </a:rPr>
              <a:t>(</a:t>
            </a:r>
            <a:r>
              <a:rPr lang="en-US" sz="1800" b="0" i="0" u="none" strike="noStrike" baseline="0" dirty="0">
                <a:latin typeface="LibertineMathMI"/>
              </a:rPr>
              <a:t>𝜖</a:t>
            </a:r>
            <a:r>
              <a:rPr lang="en-US" sz="1800" b="0" i="0" u="none" strike="noStrike" baseline="0" dirty="0">
                <a:latin typeface="txsys"/>
              </a:rPr>
              <a:t>|D</a:t>
            </a:r>
            <a:r>
              <a:rPr lang="en-US" sz="1800" b="0" i="0" u="none" strike="noStrike" baseline="-25000" dirty="0">
                <a:latin typeface="LibertineMathMI7"/>
              </a:rPr>
              <a:t>𝑗</a:t>
            </a:r>
            <a:r>
              <a:rPr lang="en-US" sz="1800" b="0" i="0" u="none" strike="noStrike" baseline="0" dirty="0">
                <a:latin typeface="LibertineMathMI7"/>
              </a:rPr>
              <a:t> </a:t>
            </a:r>
            <a:r>
              <a:rPr lang="en-US" sz="1800" b="0" i="0" u="none" strike="noStrike" baseline="0" dirty="0">
                <a:latin typeface="LibertineMathMI"/>
              </a:rPr>
              <a:t>,𝜋</a:t>
            </a:r>
            <a:r>
              <a:rPr lang="en-US" sz="1800" b="0" i="0" u="none" strike="noStrike" baseline="-25000" dirty="0">
                <a:latin typeface="txsys"/>
              </a:rPr>
              <a:t>U</a:t>
            </a:r>
            <a:r>
              <a:rPr lang="en-US" sz="1800" b="0" i="0" u="none" strike="noStrike" baseline="-50000" dirty="0">
                <a:latin typeface="LibertineMathMI5"/>
              </a:rPr>
              <a:t>𝑖</a:t>
            </a:r>
            <a:r>
              <a:rPr lang="en-US" sz="1800" b="0" i="0" u="none" strike="noStrike" baseline="0" dirty="0">
                <a:latin typeface="CMR9"/>
              </a:rPr>
              <a:t>)</a:t>
            </a:r>
            <a:r>
              <a:rPr lang="en-US" sz="2000" dirty="0"/>
              <a:t>.</a:t>
            </a:r>
          </a:p>
          <a:p>
            <a:pPr marL="0" indent="0">
              <a:lnSpc>
                <a:spcPct val="110000"/>
              </a:lnSpc>
              <a:spcBef>
                <a:spcPts val="2400"/>
              </a:spcBef>
              <a:buNone/>
            </a:pPr>
            <a:r>
              <a:rPr lang="en-US" sz="2000" b="1" dirty="0"/>
              <a:t>Target exposure. </a:t>
            </a:r>
            <a:r>
              <a:rPr lang="en-US" sz="2000" dirty="0"/>
              <a:t>The user-item expected exposure distribution corresponding to an </a:t>
            </a:r>
            <a:r>
              <a:rPr lang="en-US" sz="2000" i="1" u="sng" dirty="0"/>
              <a:t>ideal</a:t>
            </a:r>
            <a:r>
              <a:rPr lang="en-US" sz="2000" dirty="0"/>
              <a:t> stochastic ranking policy 𝜋*, as defined by some desirable principle (e.g., the </a:t>
            </a:r>
            <a:r>
              <a:rPr lang="en-US" sz="2000" i="1" dirty="0"/>
              <a:t>equal expected exposure principle</a:t>
            </a:r>
            <a:r>
              <a:rPr lang="en-US" sz="2000" dirty="0"/>
              <a:t>). We denote the corresponding expected exposure matrix as </a:t>
            </a:r>
            <a:r>
              <a:rPr lang="en-US" sz="2000" b="0" i="0" u="none" strike="noStrike" baseline="0" dirty="0">
                <a:latin typeface="SFSS0900"/>
              </a:rPr>
              <a:t>E</a:t>
            </a:r>
            <a:r>
              <a:rPr lang="en-US" sz="2000" dirty="0"/>
              <a:t>*.</a:t>
            </a:r>
          </a:p>
          <a:p>
            <a:pPr marL="0" indent="0">
              <a:lnSpc>
                <a:spcPct val="110000"/>
              </a:lnSpc>
              <a:spcBef>
                <a:spcPts val="2400"/>
              </a:spcBef>
              <a:buNone/>
            </a:pPr>
            <a:r>
              <a:rPr lang="en-US" sz="2000" b="1" dirty="0"/>
              <a:t>Random exposure. </a:t>
            </a:r>
            <a:r>
              <a:rPr lang="en-US" sz="2000" dirty="0"/>
              <a:t>The user-item expected exposure distribution corresponding to a stochastic ranking policy 𝜋</a:t>
            </a:r>
            <a:r>
              <a:rPr lang="en-US" sz="2000" baseline="30000" dirty="0"/>
              <a:t>~</a:t>
            </a:r>
            <a:r>
              <a:rPr lang="en-US" sz="2000" dirty="0"/>
              <a:t> that samples rankings from a uniform distribution over all item permutations. We denote the corresponding expected exposure matrix as </a:t>
            </a:r>
            <a:r>
              <a:rPr lang="en-US" sz="2000" b="0" i="0" u="none" strike="noStrike" baseline="0" dirty="0">
                <a:latin typeface="SFSS0900"/>
              </a:rPr>
              <a:t>E</a:t>
            </a:r>
            <a:r>
              <a:rPr lang="en-US" sz="2000" baseline="30000" dirty="0"/>
              <a:t>~</a:t>
            </a:r>
            <a:r>
              <a:rPr lang="en-US" sz="2000" dirty="0"/>
              <a:t>.</a:t>
            </a:r>
          </a:p>
          <a:p>
            <a:pPr marL="0" indent="0">
              <a:lnSpc>
                <a:spcPct val="110000"/>
              </a:lnSpc>
              <a:spcBef>
                <a:spcPts val="3600"/>
              </a:spcBef>
              <a:buNone/>
            </a:pPr>
            <a:r>
              <a:rPr lang="en-US" sz="2000" dirty="0"/>
              <a:t>The deviation of </a:t>
            </a:r>
            <a:r>
              <a:rPr lang="en-US" sz="2000" b="0" i="0" u="none" strike="noStrike" baseline="0" dirty="0">
                <a:latin typeface="SFSS0900"/>
              </a:rPr>
              <a:t>E</a:t>
            </a:r>
            <a:r>
              <a:rPr lang="en-US" sz="2000" dirty="0"/>
              <a:t> from </a:t>
            </a:r>
            <a:r>
              <a:rPr lang="en-US" sz="2000" b="0" i="0" u="none" strike="noStrike" baseline="0" dirty="0">
                <a:latin typeface="SFSS0900"/>
              </a:rPr>
              <a:t>E</a:t>
            </a:r>
            <a:r>
              <a:rPr lang="en-US" sz="2000" dirty="0"/>
              <a:t>* gives us a quantitative measure of the suboptimality of the retrieval system under consideration.</a:t>
            </a:r>
          </a:p>
          <a:p>
            <a:pPr marL="0" indent="0">
              <a:lnSpc>
                <a:spcPct val="110000"/>
              </a:lnSpc>
              <a:spcBef>
                <a:spcPts val="2400"/>
              </a:spcBef>
              <a:buNone/>
            </a:pPr>
            <a:endParaRPr lang="en-US" sz="2000" dirty="0"/>
          </a:p>
        </p:txBody>
      </p:sp>
    </p:spTree>
    <p:extLst>
      <p:ext uri="{BB962C8B-B14F-4D97-AF65-F5344CB8AC3E}">
        <p14:creationId xmlns:p14="http://schemas.microsoft.com/office/powerpoint/2010/main" val="338168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805B-8D10-469E-A4D7-F492A232B175}"/>
              </a:ext>
            </a:extLst>
          </p:cNvPr>
          <p:cNvSpPr>
            <a:spLocks noGrp="1"/>
          </p:cNvSpPr>
          <p:nvPr>
            <p:ph type="title"/>
          </p:nvPr>
        </p:nvSpPr>
        <p:spPr/>
        <p:txBody>
          <a:bodyPr>
            <a:normAutofit/>
          </a:bodyPr>
          <a:lstStyle/>
          <a:p>
            <a:r>
              <a:rPr lang="en-US" sz="4000" dirty="0"/>
              <a:t>Joint multisided exposure (JME) fairness metrics</a:t>
            </a:r>
          </a:p>
        </p:txBody>
      </p:sp>
      <p:sp>
        <p:nvSpPr>
          <p:cNvPr id="5" name="TextBox 4">
            <a:extLst>
              <a:ext uri="{FF2B5EF4-FFF2-40B4-BE49-F238E27FC236}">
                <a16:creationId xmlns:a16="http://schemas.microsoft.com/office/drawing/2014/main" id="{BB443631-D396-4118-961E-087B68AF908F}"/>
              </a:ext>
            </a:extLst>
          </p:cNvPr>
          <p:cNvSpPr txBox="1"/>
          <p:nvPr/>
        </p:nvSpPr>
        <p:spPr>
          <a:xfrm>
            <a:off x="2112257" y="6492875"/>
            <a:ext cx="7967487" cy="276999"/>
          </a:xfrm>
          <a:prstGeom prst="rect">
            <a:avLst/>
          </a:prstGeom>
          <a:noFill/>
        </p:spPr>
        <p:txBody>
          <a:bodyPr wrap="square">
            <a:spAutoFit/>
          </a:bodyPr>
          <a:lstStyle/>
          <a:p>
            <a:pPr algn="ctr"/>
            <a:r>
              <a:rPr lang="en-US" sz="1200" dirty="0"/>
              <a:t>Haolun, Mitra, Ma, and Liu. Joint Multisided Exposure Fairness for Recommendation. Under review for SIGIR, ACM. (2022)</a:t>
            </a:r>
          </a:p>
        </p:txBody>
      </p:sp>
      <p:pic>
        <p:nvPicPr>
          <p:cNvPr id="7" name="Picture 6">
            <a:extLst>
              <a:ext uri="{FF2B5EF4-FFF2-40B4-BE49-F238E27FC236}">
                <a16:creationId xmlns:a16="http://schemas.microsoft.com/office/drawing/2014/main" id="{08F01ED0-34AB-457B-B58E-C3BBA9D4263F}"/>
              </a:ext>
            </a:extLst>
          </p:cNvPr>
          <p:cNvPicPr>
            <a:picLocks noChangeAspect="1"/>
          </p:cNvPicPr>
          <p:nvPr/>
        </p:nvPicPr>
        <p:blipFill>
          <a:blip r:embed="rId2"/>
          <a:stretch>
            <a:fillRect/>
          </a:stretch>
        </p:blipFill>
        <p:spPr>
          <a:xfrm>
            <a:off x="894056" y="1807219"/>
            <a:ext cx="3773901" cy="1172129"/>
          </a:xfrm>
          <a:prstGeom prst="rect">
            <a:avLst/>
          </a:prstGeom>
          <a:ln>
            <a:noFill/>
          </a:ln>
        </p:spPr>
      </p:pic>
      <p:pic>
        <p:nvPicPr>
          <p:cNvPr id="9" name="Picture 8">
            <a:extLst>
              <a:ext uri="{FF2B5EF4-FFF2-40B4-BE49-F238E27FC236}">
                <a16:creationId xmlns:a16="http://schemas.microsoft.com/office/drawing/2014/main" id="{F8B843B6-A3DE-4148-9566-3204C352E39A}"/>
              </a:ext>
            </a:extLst>
          </p:cNvPr>
          <p:cNvPicPr>
            <a:picLocks noChangeAspect="1"/>
          </p:cNvPicPr>
          <p:nvPr/>
        </p:nvPicPr>
        <p:blipFill>
          <a:blip r:embed="rId3"/>
          <a:stretch>
            <a:fillRect/>
          </a:stretch>
        </p:blipFill>
        <p:spPr>
          <a:xfrm>
            <a:off x="5901953" y="1807219"/>
            <a:ext cx="4195690" cy="1234288"/>
          </a:xfrm>
          <a:prstGeom prst="rect">
            <a:avLst/>
          </a:prstGeom>
          <a:ln>
            <a:noFill/>
          </a:ln>
        </p:spPr>
      </p:pic>
      <p:pic>
        <p:nvPicPr>
          <p:cNvPr id="11" name="Picture 10">
            <a:extLst>
              <a:ext uri="{FF2B5EF4-FFF2-40B4-BE49-F238E27FC236}">
                <a16:creationId xmlns:a16="http://schemas.microsoft.com/office/drawing/2014/main" id="{1F9DB5E2-A055-4621-AA95-FD9F07859FE0}"/>
              </a:ext>
            </a:extLst>
          </p:cNvPr>
          <p:cNvPicPr>
            <a:picLocks noChangeAspect="1"/>
          </p:cNvPicPr>
          <p:nvPr/>
        </p:nvPicPr>
        <p:blipFill>
          <a:blip r:embed="rId4"/>
          <a:stretch>
            <a:fillRect/>
          </a:stretch>
        </p:blipFill>
        <p:spPr>
          <a:xfrm>
            <a:off x="891150" y="3293040"/>
            <a:ext cx="4137972" cy="1185449"/>
          </a:xfrm>
          <a:prstGeom prst="rect">
            <a:avLst/>
          </a:prstGeom>
          <a:ln>
            <a:noFill/>
          </a:ln>
        </p:spPr>
      </p:pic>
      <p:pic>
        <p:nvPicPr>
          <p:cNvPr id="13" name="Picture 12">
            <a:extLst>
              <a:ext uri="{FF2B5EF4-FFF2-40B4-BE49-F238E27FC236}">
                <a16:creationId xmlns:a16="http://schemas.microsoft.com/office/drawing/2014/main" id="{9844860C-34A5-455E-BD94-FBA9A9825928}"/>
              </a:ext>
            </a:extLst>
          </p:cNvPr>
          <p:cNvPicPr>
            <a:picLocks noChangeAspect="1"/>
          </p:cNvPicPr>
          <p:nvPr/>
        </p:nvPicPr>
        <p:blipFill>
          <a:blip r:embed="rId5"/>
          <a:stretch>
            <a:fillRect/>
          </a:stretch>
        </p:blipFill>
        <p:spPr>
          <a:xfrm>
            <a:off x="5901953" y="3289398"/>
            <a:ext cx="5398898" cy="1163250"/>
          </a:xfrm>
          <a:prstGeom prst="rect">
            <a:avLst/>
          </a:prstGeom>
          <a:ln>
            <a:noFill/>
          </a:ln>
        </p:spPr>
      </p:pic>
      <p:pic>
        <p:nvPicPr>
          <p:cNvPr id="15" name="Picture 14">
            <a:extLst>
              <a:ext uri="{FF2B5EF4-FFF2-40B4-BE49-F238E27FC236}">
                <a16:creationId xmlns:a16="http://schemas.microsoft.com/office/drawing/2014/main" id="{B76F6C1F-DE32-4E31-B418-737D05219D50}"/>
              </a:ext>
            </a:extLst>
          </p:cNvPr>
          <p:cNvPicPr>
            <a:picLocks noChangeAspect="1"/>
          </p:cNvPicPr>
          <p:nvPr/>
        </p:nvPicPr>
        <p:blipFill>
          <a:blip r:embed="rId6"/>
          <a:stretch>
            <a:fillRect/>
          </a:stretch>
        </p:blipFill>
        <p:spPr>
          <a:xfrm>
            <a:off x="891150" y="4792181"/>
            <a:ext cx="2757168" cy="1185449"/>
          </a:xfrm>
          <a:prstGeom prst="rect">
            <a:avLst/>
          </a:prstGeom>
          <a:ln>
            <a:noFill/>
          </a:ln>
        </p:spPr>
      </p:pic>
      <p:pic>
        <p:nvPicPr>
          <p:cNvPr id="17" name="Picture 16">
            <a:extLst>
              <a:ext uri="{FF2B5EF4-FFF2-40B4-BE49-F238E27FC236}">
                <a16:creationId xmlns:a16="http://schemas.microsoft.com/office/drawing/2014/main" id="{BA7DB1AD-8856-4A1A-81D1-43D8A57DF347}"/>
              </a:ext>
            </a:extLst>
          </p:cNvPr>
          <p:cNvPicPr>
            <a:picLocks noChangeAspect="1"/>
          </p:cNvPicPr>
          <p:nvPr/>
        </p:nvPicPr>
        <p:blipFill>
          <a:blip r:embed="rId7"/>
          <a:stretch>
            <a:fillRect/>
          </a:stretch>
        </p:blipFill>
        <p:spPr>
          <a:xfrm>
            <a:off x="5901953" y="4792180"/>
            <a:ext cx="4280048" cy="1185449"/>
          </a:xfrm>
          <a:prstGeom prst="rect">
            <a:avLst/>
          </a:prstGeom>
          <a:ln>
            <a:noFill/>
          </a:ln>
        </p:spPr>
      </p:pic>
      <p:sp>
        <p:nvSpPr>
          <p:cNvPr id="19" name="Rectangle 18">
            <a:extLst>
              <a:ext uri="{FF2B5EF4-FFF2-40B4-BE49-F238E27FC236}">
                <a16:creationId xmlns:a16="http://schemas.microsoft.com/office/drawing/2014/main" id="{C1A3DD8A-FB00-4752-8A0D-C10A922CFBEC}"/>
              </a:ext>
            </a:extLst>
          </p:cNvPr>
          <p:cNvSpPr/>
          <p:nvPr/>
        </p:nvSpPr>
        <p:spPr>
          <a:xfrm>
            <a:off x="3661218" y="2661975"/>
            <a:ext cx="52662" cy="71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3C55645-8652-4316-9F73-7165E606DD1D}"/>
              </a:ext>
            </a:extLst>
          </p:cNvPr>
          <p:cNvSpPr/>
          <p:nvPr/>
        </p:nvSpPr>
        <p:spPr>
          <a:xfrm>
            <a:off x="3542907" y="5665859"/>
            <a:ext cx="52662" cy="71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253C880-22AE-430C-A096-FCDC905F7A8F}"/>
              </a:ext>
            </a:extLst>
          </p:cNvPr>
          <p:cNvSpPr/>
          <p:nvPr/>
        </p:nvSpPr>
        <p:spPr>
          <a:xfrm>
            <a:off x="11065652" y="3429000"/>
            <a:ext cx="182580" cy="189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851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68BA-8A11-4B6D-A20A-A647E74588CE}"/>
              </a:ext>
            </a:extLst>
          </p:cNvPr>
          <p:cNvSpPr>
            <a:spLocks noGrp="1"/>
          </p:cNvSpPr>
          <p:nvPr>
            <p:ph type="title"/>
          </p:nvPr>
        </p:nvSpPr>
        <p:spPr>
          <a:xfrm>
            <a:off x="648929" y="629266"/>
            <a:ext cx="3505495" cy="1622321"/>
          </a:xfrm>
        </p:spPr>
        <p:txBody>
          <a:bodyPr>
            <a:normAutofit/>
          </a:bodyPr>
          <a:lstStyle/>
          <a:p>
            <a:r>
              <a:rPr lang="en-US"/>
              <a:t>Toy example</a:t>
            </a:r>
            <a:endParaRPr lang="en-US" dirty="0"/>
          </a:p>
        </p:txBody>
      </p:sp>
      <p:sp>
        <p:nvSpPr>
          <p:cNvPr id="3" name="Content Placeholder 2">
            <a:extLst>
              <a:ext uri="{FF2B5EF4-FFF2-40B4-BE49-F238E27FC236}">
                <a16:creationId xmlns:a16="http://schemas.microsoft.com/office/drawing/2014/main" id="{4CB0B413-040E-4080-9089-2ED18D9FC740}"/>
              </a:ext>
            </a:extLst>
          </p:cNvPr>
          <p:cNvSpPr>
            <a:spLocks noGrp="1"/>
          </p:cNvSpPr>
          <p:nvPr>
            <p:ph idx="1"/>
          </p:nvPr>
        </p:nvSpPr>
        <p:spPr>
          <a:xfrm>
            <a:off x="648931" y="1895831"/>
            <a:ext cx="3505494" cy="4624662"/>
          </a:xfrm>
        </p:spPr>
        <p:txBody>
          <a:bodyPr>
            <a:normAutofit fontScale="92500" lnSpcReduction="20000"/>
          </a:bodyPr>
          <a:lstStyle/>
          <a:p>
            <a:pPr marL="0" indent="0">
              <a:lnSpc>
                <a:spcPct val="120000"/>
              </a:lnSpc>
              <a:spcBef>
                <a:spcPts val="1200"/>
              </a:spcBef>
              <a:buNone/>
            </a:pPr>
            <a:r>
              <a:rPr lang="en-US" sz="1400" dirty="0"/>
              <a:t>Let, there be 4 candidates (𝑢</a:t>
            </a:r>
            <a:r>
              <a:rPr lang="en-US" sz="1400" baseline="-25000" dirty="0"/>
              <a:t>𝑎</a:t>
            </a:r>
            <a:r>
              <a:rPr lang="en-US" sz="1400" baseline="-50000" dirty="0"/>
              <a:t>1</a:t>
            </a:r>
            <a:r>
              <a:rPr lang="en-US" sz="1400" dirty="0"/>
              <a:t>, 𝑢</a:t>
            </a:r>
            <a:r>
              <a:rPr lang="en-US" sz="1400" baseline="-25000" dirty="0"/>
              <a:t>𝑎</a:t>
            </a:r>
            <a:r>
              <a:rPr lang="en-US" sz="1400" baseline="-50000" dirty="0"/>
              <a:t>2</a:t>
            </a:r>
            <a:r>
              <a:rPr lang="en-US" sz="1400" dirty="0"/>
              <a:t>, 𝑢</a:t>
            </a:r>
            <a:r>
              <a:rPr lang="en-US" sz="1400" baseline="-25000" dirty="0"/>
              <a:t>𝑏</a:t>
            </a:r>
            <a:r>
              <a:rPr lang="en-US" sz="1400" baseline="-50000" dirty="0"/>
              <a:t>1</a:t>
            </a:r>
            <a:r>
              <a:rPr lang="en-US" sz="1400" dirty="0"/>
              <a:t>, 𝑢</a:t>
            </a:r>
            <a:r>
              <a:rPr lang="en-US" sz="1400" baseline="-25000" dirty="0"/>
              <a:t>𝑏</a:t>
            </a:r>
            <a:r>
              <a:rPr lang="en-US" sz="1400" baseline="-50000" dirty="0"/>
              <a:t>2</a:t>
            </a:r>
            <a:r>
              <a:rPr lang="en-US" sz="1400" dirty="0"/>
              <a:t>) and 4 jobs (𝑑</a:t>
            </a:r>
            <a:r>
              <a:rPr lang="en-US" sz="1400" baseline="-25000" dirty="0"/>
              <a:t>𝑥</a:t>
            </a:r>
            <a:r>
              <a:rPr lang="en-US" sz="1400" baseline="-50000" dirty="0"/>
              <a:t>1</a:t>
            </a:r>
            <a:r>
              <a:rPr lang="en-US" sz="1400" dirty="0"/>
              <a:t>, 𝑑</a:t>
            </a:r>
            <a:r>
              <a:rPr lang="en-US" sz="1400" baseline="-25000" dirty="0"/>
              <a:t>𝑥</a:t>
            </a:r>
            <a:r>
              <a:rPr lang="en-US" sz="1400" baseline="-50000" dirty="0"/>
              <a:t>2</a:t>
            </a:r>
            <a:r>
              <a:rPr lang="en-US" sz="1400" dirty="0"/>
              <a:t>, 𝑑</a:t>
            </a:r>
            <a:r>
              <a:rPr lang="en-US" sz="1400" baseline="-25000" dirty="0"/>
              <a:t>𝑦</a:t>
            </a:r>
            <a:r>
              <a:rPr lang="en-US" sz="1400" baseline="-50000" dirty="0"/>
              <a:t>1</a:t>
            </a:r>
            <a:r>
              <a:rPr lang="en-US" sz="1400" dirty="0"/>
              <a:t>, 𝑑</a:t>
            </a:r>
            <a:r>
              <a:rPr lang="en-US" sz="1400" baseline="-25000" dirty="0"/>
              <a:t>𝑦</a:t>
            </a:r>
            <a:r>
              <a:rPr lang="en-US" sz="1400" baseline="-50000" dirty="0"/>
              <a:t>2</a:t>
            </a:r>
            <a:r>
              <a:rPr lang="en-US" sz="1400" dirty="0"/>
              <a:t>)</a:t>
            </a:r>
          </a:p>
          <a:p>
            <a:pPr marL="0" indent="0">
              <a:lnSpc>
                <a:spcPct val="120000"/>
              </a:lnSpc>
              <a:spcBef>
                <a:spcPts val="1200"/>
              </a:spcBef>
              <a:buNone/>
            </a:pPr>
            <a:r>
              <a:rPr lang="en-US" sz="1400" dirty="0"/>
              <a:t>All 4 jobs are relevant to each of the 4 candidates</a:t>
            </a:r>
          </a:p>
          <a:p>
            <a:pPr marL="0" indent="0">
              <a:lnSpc>
                <a:spcPct val="120000"/>
              </a:lnSpc>
              <a:spcBef>
                <a:spcPts val="1200"/>
              </a:spcBef>
              <a:buNone/>
            </a:pPr>
            <a:r>
              <a:rPr lang="en-US" sz="1400" dirty="0"/>
              <a:t>The candidates belong to 2 groups 𝑎 (𝑢</a:t>
            </a:r>
            <a:r>
              <a:rPr lang="en-US" sz="1400" baseline="-25000" dirty="0"/>
              <a:t>𝑎</a:t>
            </a:r>
            <a:r>
              <a:rPr lang="en-US" sz="1400" baseline="-50000" dirty="0"/>
              <a:t>1</a:t>
            </a:r>
            <a:r>
              <a:rPr lang="en-US" sz="1400" dirty="0"/>
              <a:t>, 𝑢</a:t>
            </a:r>
            <a:r>
              <a:rPr lang="en-US" sz="1400" baseline="-25000" dirty="0"/>
              <a:t>𝑎</a:t>
            </a:r>
            <a:r>
              <a:rPr lang="en-US" sz="1400" baseline="-50000" dirty="0"/>
              <a:t>2</a:t>
            </a:r>
            <a:r>
              <a:rPr lang="en-US" sz="1400" dirty="0"/>
              <a:t>) and 𝑏 (𝑢</a:t>
            </a:r>
            <a:r>
              <a:rPr lang="en-US" sz="1400" baseline="-25000" dirty="0"/>
              <a:t>𝑏</a:t>
            </a:r>
            <a:r>
              <a:rPr lang="en-US" sz="1400" baseline="-50000" dirty="0"/>
              <a:t>1</a:t>
            </a:r>
            <a:r>
              <a:rPr lang="en-US" sz="1400" dirty="0"/>
              <a:t>, 𝑢</a:t>
            </a:r>
            <a:r>
              <a:rPr lang="en-US" sz="1400" baseline="-25000" dirty="0"/>
              <a:t>𝑏</a:t>
            </a:r>
            <a:r>
              <a:rPr lang="en-US" sz="1400" baseline="-50000" dirty="0"/>
              <a:t>2</a:t>
            </a:r>
            <a:r>
              <a:rPr lang="en-US" sz="1400" dirty="0"/>
              <a:t>)—e.g., based on gender—and similarly the jobs belong to 2 groups 𝑥 (𝑑</a:t>
            </a:r>
            <a:r>
              <a:rPr lang="en-US" sz="1400" baseline="-25000" dirty="0"/>
              <a:t>𝑥</a:t>
            </a:r>
            <a:r>
              <a:rPr lang="en-US" sz="1400" baseline="-50000" dirty="0"/>
              <a:t>1</a:t>
            </a:r>
            <a:r>
              <a:rPr lang="en-US" sz="1400" dirty="0"/>
              <a:t>, 𝑑</a:t>
            </a:r>
            <a:r>
              <a:rPr lang="en-US" sz="1400" baseline="-25000" dirty="0"/>
              <a:t>𝑥</a:t>
            </a:r>
            <a:r>
              <a:rPr lang="en-US" sz="1400" baseline="-50000" dirty="0"/>
              <a:t>2</a:t>
            </a:r>
            <a:r>
              <a:rPr lang="en-US" sz="1400" dirty="0"/>
              <a:t>) and 𝑦 (𝑑</a:t>
            </a:r>
            <a:r>
              <a:rPr lang="en-US" sz="1400" baseline="-25000" dirty="0"/>
              <a:t>𝑦</a:t>
            </a:r>
            <a:r>
              <a:rPr lang="en-US" sz="1400" baseline="-50000" dirty="0"/>
              <a:t>1</a:t>
            </a:r>
            <a:r>
              <a:rPr lang="en-US" sz="1400" dirty="0"/>
              <a:t>, 𝑑</a:t>
            </a:r>
            <a:r>
              <a:rPr lang="en-US" sz="1400" baseline="-25000" dirty="0"/>
              <a:t>𝑦</a:t>
            </a:r>
            <a:r>
              <a:rPr lang="en-US" sz="1400" baseline="-50000" dirty="0"/>
              <a:t>2</a:t>
            </a:r>
            <a:r>
              <a:rPr lang="en-US" sz="1400" dirty="0"/>
              <a:t>)—say based on whether they pay high or low salaries</a:t>
            </a:r>
          </a:p>
          <a:p>
            <a:pPr marL="0" indent="0">
              <a:lnSpc>
                <a:spcPct val="120000"/>
              </a:lnSpc>
              <a:spcBef>
                <a:spcPts val="1200"/>
              </a:spcBef>
              <a:buNone/>
            </a:pPr>
            <a:r>
              <a:rPr lang="en-US" sz="1400" dirty="0"/>
              <a:t>Let’s assume that the recommender system displays only one result at a time and our simple user model assumes that the user always inspects the displayed result—i.e., the probability of exposure is 1 for the displayed item and 0 for all other items for a given impression</a:t>
            </a:r>
          </a:p>
          <a:p>
            <a:pPr marL="0" indent="0">
              <a:lnSpc>
                <a:spcPct val="120000"/>
              </a:lnSpc>
              <a:spcBef>
                <a:spcPts val="1200"/>
              </a:spcBef>
              <a:buNone/>
            </a:pPr>
            <a:r>
              <a:rPr lang="en-US" sz="1400" dirty="0"/>
              <a:t>In this setting, an ideal recommender should expose each of the four jobs to each candidate with a probability of 0.25</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E412083-3652-4CC7-A8B2-F1CED536D529}"/>
              </a:ext>
            </a:extLst>
          </p:cNvPr>
          <p:cNvPicPr>
            <a:picLocks noChangeAspect="1"/>
          </p:cNvPicPr>
          <p:nvPr/>
        </p:nvPicPr>
        <p:blipFill>
          <a:blip r:embed="rId2"/>
          <a:stretch>
            <a:fillRect/>
          </a:stretch>
        </p:blipFill>
        <p:spPr>
          <a:xfrm>
            <a:off x="5311984" y="1387523"/>
            <a:ext cx="6207087" cy="4079707"/>
          </a:xfrm>
          <a:prstGeom prst="rect">
            <a:avLst/>
          </a:prstGeom>
        </p:spPr>
      </p:pic>
    </p:spTree>
    <p:extLst>
      <p:ext uri="{BB962C8B-B14F-4D97-AF65-F5344CB8AC3E}">
        <p14:creationId xmlns:p14="http://schemas.microsoft.com/office/powerpoint/2010/main" val="1313206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68BA-8A11-4B6D-A20A-A647E74588CE}"/>
              </a:ext>
            </a:extLst>
          </p:cNvPr>
          <p:cNvSpPr>
            <a:spLocks noGrp="1"/>
          </p:cNvSpPr>
          <p:nvPr>
            <p:ph type="title"/>
          </p:nvPr>
        </p:nvSpPr>
        <p:spPr>
          <a:xfrm>
            <a:off x="648929" y="629266"/>
            <a:ext cx="3505495" cy="1622321"/>
          </a:xfrm>
        </p:spPr>
        <p:txBody>
          <a:bodyPr>
            <a:normAutofit/>
          </a:bodyPr>
          <a:lstStyle/>
          <a:p>
            <a:r>
              <a:rPr lang="en-US" dirty="0"/>
              <a:t>Toy example</a:t>
            </a:r>
          </a:p>
        </p:txBody>
      </p:sp>
      <p:sp>
        <p:nvSpPr>
          <p:cNvPr id="3" name="Content Placeholder 2">
            <a:extLst>
              <a:ext uri="{FF2B5EF4-FFF2-40B4-BE49-F238E27FC236}">
                <a16:creationId xmlns:a16="http://schemas.microsoft.com/office/drawing/2014/main" id="{4CB0B413-040E-4080-9089-2ED18D9FC740}"/>
              </a:ext>
            </a:extLst>
          </p:cNvPr>
          <p:cNvSpPr>
            <a:spLocks noGrp="1"/>
          </p:cNvSpPr>
          <p:nvPr>
            <p:ph idx="1"/>
          </p:nvPr>
        </p:nvSpPr>
        <p:spPr>
          <a:xfrm>
            <a:off x="648931" y="1895831"/>
            <a:ext cx="3505494" cy="4624662"/>
          </a:xfrm>
        </p:spPr>
        <p:txBody>
          <a:bodyPr>
            <a:normAutofit fontScale="92500" lnSpcReduction="20000"/>
          </a:bodyPr>
          <a:lstStyle/>
          <a:p>
            <a:pPr marL="0" indent="0">
              <a:lnSpc>
                <a:spcPct val="120000"/>
              </a:lnSpc>
              <a:spcBef>
                <a:spcPts val="1200"/>
              </a:spcBef>
              <a:buNone/>
            </a:pPr>
            <a:r>
              <a:rPr lang="en-US" sz="1400" dirty="0"/>
              <a:t>Let, there be 4 candidates (𝑢</a:t>
            </a:r>
            <a:r>
              <a:rPr lang="en-US" sz="1400" baseline="-25000" dirty="0"/>
              <a:t>𝑎</a:t>
            </a:r>
            <a:r>
              <a:rPr lang="en-US" sz="1400" baseline="-50000" dirty="0"/>
              <a:t>1</a:t>
            </a:r>
            <a:r>
              <a:rPr lang="en-US" sz="1400" dirty="0"/>
              <a:t>, 𝑢</a:t>
            </a:r>
            <a:r>
              <a:rPr lang="en-US" sz="1400" baseline="-25000" dirty="0"/>
              <a:t>𝑎</a:t>
            </a:r>
            <a:r>
              <a:rPr lang="en-US" sz="1400" baseline="-50000" dirty="0"/>
              <a:t>2</a:t>
            </a:r>
            <a:r>
              <a:rPr lang="en-US" sz="1400" dirty="0"/>
              <a:t>, 𝑢</a:t>
            </a:r>
            <a:r>
              <a:rPr lang="en-US" sz="1400" baseline="-25000" dirty="0"/>
              <a:t>𝑏</a:t>
            </a:r>
            <a:r>
              <a:rPr lang="en-US" sz="1400" baseline="-50000" dirty="0"/>
              <a:t>1</a:t>
            </a:r>
            <a:r>
              <a:rPr lang="en-US" sz="1400" dirty="0"/>
              <a:t>, 𝑢</a:t>
            </a:r>
            <a:r>
              <a:rPr lang="en-US" sz="1400" baseline="-25000" dirty="0"/>
              <a:t>𝑏</a:t>
            </a:r>
            <a:r>
              <a:rPr lang="en-US" sz="1400" baseline="-50000" dirty="0"/>
              <a:t>2</a:t>
            </a:r>
            <a:r>
              <a:rPr lang="en-US" sz="1400" dirty="0"/>
              <a:t>) and 4 jobs (𝑑</a:t>
            </a:r>
            <a:r>
              <a:rPr lang="en-US" sz="1400" baseline="-25000" dirty="0"/>
              <a:t>𝑥</a:t>
            </a:r>
            <a:r>
              <a:rPr lang="en-US" sz="1400" baseline="-50000" dirty="0"/>
              <a:t>1</a:t>
            </a:r>
            <a:r>
              <a:rPr lang="en-US" sz="1400" dirty="0"/>
              <a:t>, 𝑑</a:t>
            </a:r>
            <a:r>
              <a:rPr lang="en-US" sz="1400" baseline="-25000" dirty="0"/>
              <a:t>𝑥</a:t>
            </a:r>
            <a:r>
              <a:rPr lang="en-US" sz="1400" baseline="-50000" dirty="0"/>
              <a:t>2</a:t>
            </a:r>
            <a:r>
              <a:rPr lang="en-US" sz="1400" dirty="0"/>
              <a:t>, 𝑑</a:t>
            </a:r>
            <a:r>
              <a:rPr lang="en-US" sz="1400" baseline="-25000" dirty="0"/>
              <a:t>𝑦</a:t>
            </a:r>
            <a:r>
              <a:rPr lang="en-US" sz="1400" baseline="-50000" dirty="0"/>
              <a:t>1</a:t>
            </a:r>
            <a:r>
              <a:rPr lang="en-US" sz="1400" dirty="0"/>
              <a:t>, 𝑑</a:t>
            </a:r>
            <a:r>
              <a:rPr lang="en-US" sz="1400" baseline="-25000" dirty="0"/>
              <a:t>𝑦</a:t>
            </a:r>
            <a:r>
              <a:rPr lang="en-US" sz="1400" baseline="-50000" dirty="0"/>
              <a:t>2</a:t>
            </a:r>
            <a:r>
              <a:rPr lang="en-US" sz="1400" dirty="0"/>
              <a:t>)</a:t>
            </a:r>
          </a:p>
          <a:p>
            <a:pPr marL="0" indent="0">
              <a:lnSpc>
                <a:spcPct val="120000"/>
              </a:lnSpc>
              <a:spcBef>
                <a:spcPts val="1200"/>
              </a:spcBef>
              <a:buNone/>
            </a:pPr>
            <a:r>
              <a:rPr lang="en-US" sz="1400" dirty="0"/>
              <a:t>All 4 jobs are relevant to each of the 4 candidates</a:t>
            </a:r>
          </a:p>
          <a:p>
            <a:pPr marL="0" indent="0">
              <a:lnSpc>
                <a:spcPct val="120000"/>
              </a:lnSpc>
              <a:spcBef>
                <a:spcPts val="1200"/>
              </a:spcBef>
              <a:buNone/>
            </a:pPr>
            <a:r>
              <a:rPr lang="en-US" sz="1400" dirty="0"/>
              <a:t>The candidates belong to 2 groups 𝑎 (𝑢</a:t>
            </a:r>
            <a:r>
              <a:rPr lang="en-US" sz="1400" baseline="-25000" dirty="0"/>
              <a:t>𝑎</a:t>
            </a:r>
            <a:r>
              <a:rPr lang="en-US" sz="1400" baseline="-50000" dirty="0"/>
              <a:t>1</a:t>
            </a:r>
            <a:r>
              <a:rPr lang="en-US" sz="1400" dirty="0"/>
              <a:t>, 𝑢</a:t>
            </a:r>
            <a:r>
              <a:rPr lang="en-US" sz="1400" baseline="-25000" dirty="0"/>
              <a:t>𝑎</a:t>
            </a:r>
            <a:r>
              <a:rPr lang="en-US" sz="1400" baseline="-50000" dirty="0"/>
              <a:t>2</a:t>
            </a:r>
            <a:r>
              <a:rPr lang="en-US" sz="1400" dirty="0"/>
              <a:t>) and 𝑏 (𝑢</a:t>
            </a:r>
            <a:r>
              <a:rPr lang="en-US" sz="1400" baseline="-25000" dirty="0"/>
              <a:t>𝑏</a:t>
            </a:r>
            <a:r>
              <a:rPr lang="en-US" sz="1400" baseline="-50000" dirty="0"/>
              <a:t>1</a:t>
            </a:r>
            <a:r>
              <a:rPr lang="en-US" sz="1400" dirty="0"/>
              <a:t>, 𝑢</a:t>
            </a:r>
            <a:r>
              <a:rPr lang="en-US" sz="1400" baseline="-25000" dirty="0"/>
              <a:t>𝑏</a:t>
            </a:r>
            <a:r>
              <a:rPr lang="en-US" sz="1400" baseline="-50000" dirty="0"/>
              <a:t>2</a:t>
            </a:r>
            <a:r>
              <a:rPr lang="en-US" sz="1400" dirty="0"/>
              <a:t>)—e.g., based on gender—and similarly the jobs belong to 2 groups 𝑥 (𝑑</a:t>
            </a:r>
            <a:r>
              <a:rPr lang="en-US" sz="1400" baseline="-25000" dirty="0"/>
              <a:t>𝑥</a:t>
            </a:r>
            <a:r>
              <a:rPr lang="en-US" sz="1400" baseline="-50000" dirty="0"/>
              <a:t>1</a:t>
            </a:r>
            <a:r>
              <a:rPr lang="en-US" sz="1400" dirty="0"/>
              <a:t>, 𝑑</a:t>
            </a:r>
            <a:r>
              <a:rPr lang="en-US" sz="1400" baseline="-25000" dirty="0"/>
              <a:t>𝑥</a:t>
            </a:r>
            <a:r>
              <a:rPr lang="en-US" sz="1400" baseline="-50000" dirty="0"/>
              <a:t>2</a:t>
            </a:r>
            <a:r>
              <a:rPr lang="en-US" sz="1400" dirty="0"/>
              <a:t>) and 𝑦 (𝑑</a:t>
            </a:r>
            <a:r>
              <a:rPr lang="en-US" sz="1400" baseline="-25000" dirty="0"/>
              <a:t>𝑦</a:t>
            </a:r>
            <a:r>
              <a:rPr lang="en-US" sz="1400" baseline="-50000" dirty="0"/>
              <a:t>1</a:t>
            </a:r>
            <a:r>
              <a:rPr lang="en-US" sz="1400" dirty="0"/>
              <a:t>, 𝑑</a:t>
            </a:r>
            <a:r>
              <a:rPr lang="en-US" sz="1400" baseline="-25000" dirty="0"/>
              <a:t>𝑦</a:t>
            </a:r>
            <a:r>
              <a:rPr lang="en-US" sz="1400" baseline="-50000" dirty="0"/>
              <a:t>2</a:t>
            </a:r>
            <a:r>
              <a:rPr lang="en-US" sz="1400" dirty="0"/>
              <a:t>)—say based on whether they pay high or low salaries</a:t>
            </a:r>
          </a:p>
          <a:p>
            <a:pPr marL="0" indent="0">
              <a:lnSpc>
                <a:spcPct val="120000"/>
              </a:lnSpc>
              <a:spcBef>
                <a:spcPts val="1200"/>
              </a:spcBef>
              <a:buNone/>
            </a:pPr>
            <a:r>
              <a:rPr lang="en-US" sz="1400" dirty="0"/>
              <a:t>Let’s assume that the recommender system displays only one result at a time and our simple user model assumes that the user always inspects the displayed result—i.e., the probability of exposure is 1 for the displayed item and 0 for all other items for a given impression</a:t>
            </a:r>
          </a:p>
          <a:p>
            <a:pPr marL="0" indent="0">
              <a:lnSpc>
                <a:spcPct val="120000"/>
              </a:lnSpc>
              <a:spcBef>
                <a:spcPts val="1200"/>
              </a:spcBef>
              <a:buNone/>
            </a:pPr>
            <a:r>
              <a:rPr lang="en-US" sz="1400" dirty="0"/>
              <a:t>In this setting, an ideal recommender should expose each of the four jobs to each candidate with a probability of 0.25</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pic>
        <p:nvPicPr>
          <p:cNvPr id="7" name="Picture 6">
            <a:extLst>
              <a:ext uri="{FF2B5EF4-FFF2-40B4-BE49-F238E27FC236}">
                <a16:creationId xmlns:a16="http://schemas.microsoft.com/office/drawing/2014/main" id="{CE412083-3652-4CC7-A8B2-F1CED536D529}"/>
              </a:ext>
            </a:extLst>
          </p:cNvPr>
          <p:cNvPicPr>
            <a:picLocks noChangeAspect="1"/>
          </p:cNvPicPr>
          <p:nvPr/>
        </p:nvPicPr>
        <p:blipFill>
          <a:blip r:embed="rId2"/>
          <a:stretch>
            <a:fillRect/>
          </a:stretch>
        </p:blipFill>
        <p:spPr>
          <a:xfrm>
            <a:off x="5311984" y="1387523"/>
            <a:ext cx="6207087" cy="4079707"/>
          </a:xfrm>
          <a:prstGeom prst="rect">
            <a:avLst/>
          </a:prstGeom>
        </p:spPr>
      </p:pic>
      <p:sp>
        <p:nvSpPr>
          <p:cNvPr id="4" name="TextBox 3">
            <a:extLst>
              <a:ext uri="{FF2B5EF4-FFF2-40B4-BE49-F238E27FC236}">
                <a16:creationId xmlns:a16="http://schemas.microsoft.com/office/drawing/2014/main" id="{9E49458D-BBA6-4036-AD22-1440F6B106D3}"/>
              </a:ext>
            </a:extLst>
          </p:cNvPr>
          <p:cNvSpPr txBox="1"/>
          <p:nvPr/>
        </p:nvSpPr>
        <p:spPr>
          <a:xfrm>
            <a:off x="6263575" y="5749709"/>
            <a:ext cx="4303904" cy="369332"/>
          </a:xfrm>
          <a:prstGeom prst="rect">
            <a:avLst/>
          </a:prstGeom>
          <a:noFill/>
        </p:spPr>
        <p:txBody>
          <a:bodyPr wrap="square" rtlCol="0">
            <a:spAutoFit/>
          </a:bodyPr>
          <a:lstStyle/>
          <a:p>
            <a:pPr algn="ctr"/>
            <a:r>
              <a:rPr lang="en-US" dirty="0"/>
              <a:t>All of them are equally II-Unfair</a:t>
            </a:r>
          </a:p>
        </p:txBody>
      </p:sp>
    </p:spTree>
    <p:extLst>
      <p:ext uri="{BB962C8B-B14F-4D97-AF65-F5344CB8AC3E}">
        <p14:creationId xmlns:p14="http://schemas.microsoft.com/office/powerpoint/2010/main" val="4071996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0B413-040E-4080-9089-2ED18D9FC740}"/>
              </a:ext>
            </a:extLst>
          </p:cNvPr>
          <p:cNvSpPr>
            <a:spLocks noGrp="1"/>
          </p:cNvSpPr>
          <p:nvPr>
            <p:ph idx="1"/>
          </p:nvPr>
        </p:nvSpPr>
        <p:spPr>
          <a:xfrm>
            <a:off x="648931" y="1895831"/>
            <a:ext cx="3505494" cy="4624662"/>
          </a:xfrm>
        </p:spPr>
        <p:txBody>
          <a:bodyPr>
            <a:normAutofit fontScale="92500" lnSpcReduction="20000"/>
          </a:bodyPr>
          <a:lstStyle/>
          <a:p>
            <a:pPr marL="0" indent="0">
              <a:lnSpc>
                <a:spcPct val="120000"/>
              </a:lnSpc>
              <a:spcBef>
                <a:spcPts val="1200"/>
              </a:spcBef>
              <a:buNone/>
            </a:pPr>
            <a:r>
              <a:rPr lang="en-US" sz="1400" dirty="0"/>
              <a:t>Let, there be 4 candidates (𝑢</a:t>
            </a:r>
            <a:r>
              <a:rPr lang="en-US" sz="1400" baseline="-25000" dirty="0"/>
              <a:t>𝑎</a:t>
            </a:r>
            <a:r>
              <a:rPr lang="en-US" sz="1400" baseline="-50000" dirty="0"/>
              <a:t>1</a:t>
            </a:r>
            <a:r>
              <a:rPr lang="en-US" sz="1400" dirty="0"/>
              <a:t>, 𝑢</a:t>
            </a:r>
            <a:r>
              <a:rPr lang="en-US" sz="1400" baseline="-25000" dirty="0"/>
              <a:t>𝑎</a:t>
            </a:r>
            <a:r>
              <a:rPr lang="en-US" sz="1400" baseline="-50000" dirty="0"/>
              <a:t>2</a:t>
            </a:r>
            <a:r>
              <a:rPr lang="en-US" sz="1400" dirty="0"/>
              <a:t>, 𝑢</a:t>
            </a:r>
            <a:r>
              <a:rPr lang="en-US" sz="1400" baseline="-25000" dirty="0"/>
              <a:t>𝑏</a:t>
            </a:r>
            <a:r>
              <a:rPr lang="en-US" sz="1400" baseline="-50000" dirty="0"/>
              <a:t>1</a:t>
            </a:r>
            <a:r>
              <a:rPr lang="en-US" sz="1400" dirty="0"/>
              <a:t>, 𝑢</a:t>
            </a:r>
            <a:r>
              <a:rPr lang="en-US" sz="1400" baseline="-25000" dirty="0"/>
              <a:t>𝑏</a:t>
            </a:r>
            <a:r>
              <a:rPr lang="en-US" sz="1400" baseline="-50000" dirty="0"/>
              <a:t>2</a:t>
            </a:r>
            <a:r>
              <a:rPr lang="en-US" sz="1400" dirty="0"/>
              <a:t>) and 4 jobs (𝑑</a:t>
            </a:r>
            <a:r>
              <a:rPr lang="en-US" sz="1400" baseline="-25000" dirty="0"/>
              <a:t>𝑥</a:t>
            </a:r>
            <a:r>
              <a:rPr lang="en-US" sz="1400" baseline="-50000" dirty="0"/>
              <a:t>1</a:t>
            </a:r>
            <a:r>
              <a:rPr lang="en-US" sz="1400" dirty="0"/>
              <a:t>, 𝑑</a:t>
            </a:r>
            <a:r>
              <a:rPr lang="en-US" sz="1400" baseline="-25000" dirty="0"/>
              <a:t>𝑥</a:t>
            </a:r>
            <a:r>
              <a:rPr lang="en-US" sz="1400" baseline="-50000" dirty="0"/>
              <a:t>2</a:t>
            </a:r>
            <a:r>
              <a:rPr lang="en-US" sz="1400" dirty="0"/>
              <a:t>, 𝑑</a:t>
            </a:r>
            <a:r>
              <a:rPr lang="en-US" sz="1400" baseline="-25000" dirty="0"/>
              <a:t>𝑦</a:t>
            </a:r>
            <a:r>
              <a:rPr lang="en-US" sz="1400" baseline="-50000" dirty="0"/>
              <a:t>1</a:t>
            </a:r>
            <a:r>
              <a:rPr lang="en-US" sz="1400" dirty="0"/>
              <a:t>, 𝑑</a:t>
            </a:r>
            <a:r>
              <a:rPr lang="en-US" sz="1400" baseline="-25000" dirty="0"/>
              <a:t>𝑦</a:t>
            </a:r>
            <a:r>
              <a:rPr lang="en-US" sz="1400" baseline="-50000" dirty="0"/>
              <a:t>2</a:t>
            </a:r>
            <a:r>
              <a:rPr lang="en-US" sz="1400" dirty="0"/>
              <a:t>)</a:t>
            </a:r>
          </a:p>
          <a:p>
            <a:pPr marL="0" indent="0">
              <a:lnSpc>
                <a:spcPct val="120000"/>
              </a:lnSpc>
              <a:spcBef>
                <a:spcPts val="1200"/>
              </a:spcBef>
              <a:buNone/>
            </a:pPr>
            <a:r>
              <a:rPr lang="en-US" sz="1400" dirty="0"/>
              <a:t>All 4 jobs are relevant to each of the 4 candidates</a:t>
            </a:r>
          </a:p>
          <a:p>
            <a:pPr marL="0" indent="0">
              <a:lnSpc>
                <a:spcPct val="120000"/>
              </a:lnSpc>
              <a:spcBef>
                <a:spcPts val="1200"/>
              </a:spcBef>
              <a:buNone/>
            </a:pPr>
            <a:r>
              <a:rPr lang="en-US" sz="1400" dirty="0"/>
              <a:t>The candidates belong to 2 groups 𝑎 (𝑢</a:t>
            </a:r>
            <a:r>
              <a:rPr lang="en-US" sz="1400" baseline="-25000" dirty="0"/>
              <a:t>𝑎</a:t>
            </a:r>
            <a:r>
              <a:rPr lang="en-US" sz="1400" baseline="-50000" dirty="0"/>
              <a:t>1</a:t>
            </a:r>
            <a:r>
              <a:rPr lang="en-US" sz="1400" dirty="0"/>
              <a:t>, 𝑢</a:t>
            </a:r>
            <a:r>
              <a:rPr lang="en-US" sz="1400" baseline="-25000" dirty="0"/>
              <a:t>𝑎</a:t>
            </a:r>
            <a:r>
              <a:rPr lang="en-US" sz="1400" baseline="-50000" dirty="0"/>
              <a:t>2</a:t>
            </a:r>
            <a:r>
              <a:rPr lang="en-US" sz="1400" dirty="0"/>
              <a:t>) and 𝑏 (𝑢</a:t>
            </a:r>
            <a:r>
              <a:rPr lang="en-US" sz="1400" baseline="-25000" dirty="0"/>
              <a:t>𝑏</a:t>
            </a:r>
            <a:r>
              <a:rPr lang="en-US" sz="1400" baseline="-50000" dirty="0"/>
              <a:t>1</a:t>
            </a:r>
            <a:r>
              <a:rPr lang="en-US" sz="1400" dirty="0"/>
              <a:t>, 𝑢</a:t>
            </a:r>
            <a:r>
              <a:rPr lang="en-US" sz="1400" baseline="-25000" dirty="0"/>
              <a:t>𝑏</a:t>
            </a:r>
            <a:r>
              <a:rPr lang="en-US" sz="1400" baseline="-50000" dirty="0"/>
              <a:t>2</a:t>
            </a:r>
            <a:r>
              <a:rPr lang="en-US" sz="1400" dirty="0"/>
              <a:t>)—e.g., based on gender—and similarly the jobs belong to 2 groups 𝑥 (𝑑</a:t>
            </a:r>
            <a:r>
              <a:rPr lang="en-US" sz="1400" baseline="-25000" dirty="0"/>
              <a:t>𝑥</a:t>
            </a:r>
            <a:r>
              <a:rPr lang="en-US" sz="1400" baseline="-50000" dirty="0"/>
              <a:t>1</a:t>
            </a:r>
            <a:r>
              <a:rPr lang="en-US" sz="1400" dirty="0"/>
              <a:t>, 𝑑</a:t>
            </a:r>
            <a:r>
              <a:rPr lang="en-US" sz="1400" baseline="-25000" dirty="0"/>
              <a:t>𝑥</a:t>
            </a:r>
            <a:r>
              <a:rPr lang="en-US" sz="1400" baseline="-50000" dirty="0"/>
              <a:t>2</a:t>
            </a:r>
            <a:r>
              <a:rPr lang="en-US" sz="1400" dirty="0"/>
              <a:t>) and 𝑦 (𝑑</a:t>
            </a:r>
            <a:r>
              <a:rPr lang="en-US" sz="1400" baseline="-25000" dirty="0"/>
              <a:t>𝑦</a:t>
            </a:r>
            <a:r>
              <a:rPr lang="en-US" sz="1400" baseline="-50000" dirty="0"/>
              <a:t>1</a:t>
            </a:r>
            <a:r>
              <a:rPr lang="en-US" sz="1400" dirty="0"/>
              <a:t>, 𝑑</a:t>
            </a:r>
            <a:r>
              <a:rPr lang="en-US" sz="1400" baseline="-25000" dirty="0"/>
              <a:t>𝑦</a:t>
            </a:r>
            <a:r>
              <a:rPr lang="en-US" sz="1400" baseline="-50000" dirty="0"/>
              <a:t>2</a:t>
            </a:r>
            <a:r>
              <a:rPr lang="en-US" sz="1400" dirty="0"/>
              <a:t>)—say based on whether they pay high or low salaries</a:t>
            </a:r>
          </a:p>
          <a:p>
            <a:pPr marL="0" indent="0">
              <a:lnSpc>
                <a:spcPct val="120000"/>
              </a:lnSpc>
              <a:spcBef>
                <a:spcPts val="1200"/>
              </a:spcBef>
              <a:buNone/>
            </a:pPr>
            <a:r>
              <a:rPr lang="en-US" sz="1400" dirty="0"/>
              <a:t>Let’s assume that the recommender system displays only one result at a time and our simple user model assumes that the user always inspects the displayed result—i.e., the probability of exposure is 1 for the displayed item and 0 for all other items for a given impression</a:t>
            </a:r>
          </a:p>
          <a:p>
            <a:pPr marL="0" indent="0">
              <a:lnSpc>
                <a:spcPct val="120000"/>
              </a:lnSpc>
              <a:spcBef>
                <a:spcPts val="1200"/>
              </a:spcBef>
              <a:buNone/>
            </a:pPr>
            <a:r>
              <a:rPr lang="en-US" sz="1400" dirty="0"/>
              <a:t>In this setting, an ideal recommender should expose each of the four jobs to each candidate with a probability of 0.25</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pic>
        <p:nvPicPr>
          <p:cNvPr id="7" name="Picture 6">
            <a:extLst>
              <a:ext uri="{FF2B5EF4-FFF2-40B4-BE49-F238E27FC236}">
                <a16:creationId xmlns:a16="http://schemas.microsoft.com/office/drawing/2014/main" id="{CE412083-3652-4CC7-A8B2-F1CED536D529}"/>
              </a:ext>
            </a:extLst>
          </p:cNvPr>
          <p:cNvPicPr>
            <a:picLocks noChangeAspect="1"/>
          </p:cNvPicPr>
          <p:nvPr/>
        </p:nvPicPr>
        <p:blipFill>
          <a:blip r:embed="rId2"/>
          <a:stretch>
            <a:fillRect/>
          </a:stretch>
        </p:blipFill>
        <p:spPr>
          <a:xfrm>
            <a:off x="5311984" y="1387523"/>
            <a:ext cx="6207087" cy="4079707"/>
          </a:xfrm>
          <a:prstGeom prst="rect">
            <a:avLst/>
          </a:prstGeom>
        </p:spPr>
      </p:pic>
      <p:sp>
        <p:nvSpPr>
          <p:cNvPr id="5" name="Rectangle: Rounded Corners 4">
            <a:extLst>
              <a:ext uri="{FF2B5EF4-FFF2-40B4-BE49-F238E27FC236}">
                <a16:creationId xmlns:a16="http://schemas.microsoft.com/office/drawing/2014/main" id="{E58901F4-B521-49ED-B153-C93BDD477CE5}"/>
              </a:ext>
            </a:extLst>
          </p:cNvPr>
          <p:cNvSpPr/>
          <p:nvPr/>
        </p:nvSpPr>
        <p:spPr>
          <a:xfrm>
            <a:off x="7593499" y="1411458"/>
            <a:ext cx="1618093" cy="1820058"/>
          </a:xfrm>
          <a:prstGeom prst="roundRect">
            <a:avLst>
              <a:gd name="adj" fmla="val 4382"/>
            </a:avLst>
          </a:prstGeom>
          <a:noFill/>
          <a:ln w="127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4503EF-08A3-4B2B-B591-BDD78EA5BEF5}"/>
              </a:ext>
            </a:extLst>
          </p:cNvPr>
          <p:cNvSpPr txBox="1"/>
          <p:nvPr/>
        </p:nvSpPr>
        <p:spPr>
          <a:xfrm>
            <a:off x="6263575" y="5749709"/>
            <a:ext cx="43039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Light"/>
                <a:ea typeface="+mn-ea"/>
                <a:cs typeface="+mn-cs"/>
              </a:rPr>
              <a:t>Only (b), (e), and (f) are IG-Unfair</a:t>
            </a:r>
          </a:p>
        </p:txBody>
      </p:sp>
      <p:sp>
        <p:nvSpPr>
          <p:cNvPr id="8" name="Rectangle: Rounded Corners 7">
            <a:extLst>
              <a:ext uri="{FF2B5EF4-FFF2-40B4-BE49-F238E27FC236}">
                <a16:creationId xmlns:a16="http://schemas.microsoft.com/office/drawing/2014/main" id="{28E8DD13-1FA3-4C09-BB87-662BB4B92A70}"/>
              </a:ext>
            </a:extLst>
          </p:cNvPr>
          <p:cNvSpPr/>
          <p:nvPr/>
        </p:nvSpPr>
        <p:spPr>
          <a:xfrm>
            <a:off x="7593498" y="3282547"/>
            <a:ext cx="1618093" cy="1820058"/>
          </a:xfrm>
          <a:prstGeom prst="roundRect">
            <a:avLst>
              <a:gd name="adj" fmla="val 4382"/>
            </a:avLst>
          </a:prstGeom>
          <a:noFill/>
          <a:ln w="127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61C7103-4AB9-40AA-8AF5-AEE3D07A5409}"/>
              </a:ext>
            </a:extLst>
          </p:cNvPr>
          <p:cNvSpPr/>
          <p:nvPr/>
        </p:nvSpPr>
        <p:spPr>
          <a:xfrm>
            <a:off x="9556284" y="3282547"/>
            <a:ext cx="1618093" cy="1820058"/>
          </a:xfrm>
          <a:prstGeom prst="roundRect">
            <a:avLst>
              <a:gd name="adj" fmla="val 4382"/>
            </a:avLst>
          </a:prstGeom>
          <a:noFill/>
          <a:ln w="127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1FCA6E9-EF39-4611-A07E-A78201EC22E6}"/>
              </a:ext>
            </a:extLst>
          </p:cNvPr>
          <p:cNvSpPr>
            <a:spLocks noGrp="1"/>
          </p:cNvSpPr>
          <p:nvPr>
            <p:ph type="title"/>
          </p:nvPr>
        </p:nvSpPr>
        <p:spPr>
          <a:xfrm>
            <a:off x="648929" y="629266"/>
            <a:ext cx="3505495" cy="1622321"/>
          </a:xfrm>
        </p:spPr>
        <p:txBody>
          <a:bodyPr>
            <a:normAutofit/>
          </a:bodyPr>
          <a:lstStyle/>
          <a:p>
            <a:r>
              <a:rPr lang="en-US" dirty="0"/>
              <a:t>Toy example</a:t>
            </a:r>
          </a:p>
        </p:txBody>
      </p:sp>
    </p:spTree>
    <p:extLst>
      <p:ext uri="{BB962C8B-B14F-4D97-AF65-F5344CB8AC3E}">
        <p14:creationId xmlns:p14="http://schemas.microsoft.com/office/powerpoint/2010/main" val="1082414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68BA-8A11-4B6D-A20A-A647E74588CE}"/>
              </a:ext>
            </a:extLst>
          </p:cNvPr>
          <p:cNvSpPr>
            <a:spLocks noGrp="1"/>
          </p:cNvSpPr>
          <p:nvPr>
            <p:ph type="title"/>
          </p:nvPr>
        </p:nvSpPr>
        <p:spPr>
          <a:xfrm>
            <a:off x="648929" y="629266"/>
            <a:ext cx="3505495" cy="1622321"/>
          </a:xfrm>
        </p:spPr>
        <p:txBody>
          <a:bodyPr>
            <a:normAutofit/>
          </a:bodyPr>
          <a:lstStyle/>
          <a:p>
            <a:r>
              <a:rPr lang="en-US"/>
              <a:t>Toy example</a:t>
            </a:r>
            <a:endParaRPr lang="en-US" dirty="0"/>
          </a:p>
        </p:txBody>
      </p:sp>
      <p:sp>
        <p:nvSpPr>
          <p:cNvPr id="3" name="Content Placeholder 2">
            <a:extLst>
              <a:ext uri="{FF2B5EF4-FFF2-40B4-BE49-F238E27FC236}">
                <a16:creationId xmlns:a16="http://schemas.microsoft.com/office/drawing/2014/main" id="{4CB0B413-040E-4080-9089-2ED18D9FC740}"/>
              </a:ext>
            </a:extLst>
          </p:cNvPr>
          <p:cNvSpPr>
            <a:spLocks noGrp="1"/>
          </p:cNvSpPr>
          <p:nvPr>
            <p:ph idx="1"/>
          </p:nvPr>
        </p:nvSpPr>
        <p:spPr>
          <a:xfrm>
            <a:off x="648931" y="1895831"/>
            <a:ext cx="3505494" cy="4624662"/>
          </a:xfrm>
        </p:spPr>
        <p:txBody>
          <a:bodyPr>
            <a:normAutofit fontScale="92500" lnSpcReduction="20000"/>
          </a:bodyPr>
          <a:lstStyle/>
          <a:p>
            <a:pPr marL="0" indent="0">
              <a:lnSpc>
                <a:spcPct val="120000"/>
              </a:lnSpc>
              <a:spcBef>
                <a:spcPts val="1200"/>
              </a:spcBef>
              <a:buNone/>
            </a:pPr>
            <a:r>
              <a:rPr lang="en-US" sz="1400" dirty="0"/>
              <a:t>Let, there be 4 candidates (𝑢</a:t>
            </a:r>
            <a:r>
              <a:rPr lang="en-US" sz="1400" baseline="-25000" dirty="0"/>
              <a:t>𝑎</a:t>
            </a:r>
            <a:r>
              <a:rPr lang="en-US" sz="1400" baseline="-50000" dirty="0"/>
              <a:t>1</a:t>
            </a:r>
            <a:r>
              <a:rPr lang="en-US" sz="1400" dirty="0"/>
              <a:t>, 𝑢</a:t>
            </a:r>
            <a:r>
              <a:rPr lang="en-US" sz="1400" baseline="-25000" dirty="0"/>
              <a:t>𝑎</a:t>
            </a:r>
            <a:r>
              <a:rPr lang="en-US" sz="1400" baseline="-50000" dirty="0"/>
              <a:t>2</a:t>
            </a:r>
            <a:r>
              <a:rPr lang="en-US" sz="1400" dirty="0"/>
              <a:t>, 𝑢</a:t>
            </a:r>
            <a:r>
              <a:rPr lang="en-US" sz="1400" baseline="-25000" dirty="0"/>
              <a:t>𝑏</a:t>
            </a:r>
            <a:r>
              <a:rPr lang="en-US" sz="1400" baseline="-50000" dirty="0"/>
              <a:t>1</a:t>
            </a:r>
            <a:r>
              <a:rPr lang="en-US" sz="1400" dirty="0"/>
              <a:t>, 𝑢</a:t>
            </a:r>
            <a:r>
              <a:rPr lang="en-US" sz="1400" baseline="-25000" dirty="0"/>
              <a:t>𝑏</a:t>
            </a:r>
            <a:r>
              <a:rPr lang="en-US" sz="1400" baseline="-50000" dirty="0"/>
              <a:t>2</a:t>
            </a:r>
            <a:r>
              <a:rPr lang="en-US" sz="1400" dirty="0"/>
              <a:t>) and 4 jobs (𝑑</a:t>
            </a:r>
            <a:r>
              <a:rPr lang="en-US" sz="1400" baseline="-25000" dirty="0"/>
              <a:t>𝑥</a:t>
            </a:r>
            <a:r>
              <a:rPr lang="en-US" sz="1400" baseline="-50000" dirty="0"/>
              <a:t>1</a:t>
            </a:r>
            <a:r>
              <a:rPr lang="en-US" sz="1400" dirty="0"/>
              <a:t>, 𝑑</a:t>
            </a:r>
            <a:r>
              <a:rPr lang="en-US" sz="1400" baseline="-25000" dirty="0"/>
              <a:t>𝑥</a:t>
            </a:r>
            <a:r>
              <a:rPr lang="en-US" sz="1400" baseline="-50000" dirty="0"/>
              <a:t>2</a:t>
            </a:r>
            <a:r>
              <a:rPr lang="en-US" sz="1400" dirty="0"/>
              <a:t>, 𝑑</a:t>
            </a:r>
            <a:r>
              <a:rPr lang="en-US" sz="1400" baseline="-25000" dirty="0"/>
              <a:t>𝑦</a:t>
            </a:r>
            <a:r>
              <a:rPr lang="en-US" sz="1400" baseline="-50000" dirty="0"/>
              <a:t>1</a:t>
            </a:r>
            <a:r>
              <a:rPr lang="en-US" sz="1400" dirty="0"/>
              <a:t>, 𝑑</a:t>
            </a:r>
            <a:r>
              <a:rPr lang="en-US" sz="1400" baseline="-25000" dirty="0"/>
              <a:t>𝑦</a:t>
            </a:r>
            <a:r>
              <a:rPr lang="en-US" sz="1400" baseline="-50000" dirty="0"/>
              <a:t>2</a:t>
            </a:r>
            <a:r>
              <a:rPr lang="en-US" sz="1400" dirty="0"/>
              <a:t>)</a:t>
            </a:r>
          </a:p>
          <a:p>
            <a:pPr marL="0" indent="0">
              <a:lnSpc>
                <a:spcPct val="120000"/>
              </a:lnSpc>
              <a:spcBef>
                <a:spcPts val="1200"/>
              </a:spcBef>
              <a:buNone/>
            </a:pPr>
            <a:r>
              <a:rPr lang="en-US" sz="1400" dirty="0"/>
              <a:t>All 4 jobs are relevant to each of the 4 candidates</a:t>
            </a:r>
          </a:p>
          <a:p>
            <a:pPr marL="0" indent="0">
              <a:lnSpc>
                <a:spcPct val="120000"/>
              </a:lnSpc>
              <a:spcBef>
                <a:spcPts val="1200"/>
              </a:spcBef>
              <a:buNone/>
            </a:pPr>
            <a:r>
              <a:rPr lang="en-US" sz="1400" dirty="0"/>
              <a:t>The candidates belong to 2 groups 𝑎 (𝑢</a:t>
            </a:r>
            <a:r>
              <a:rPr lang="en-US" sz="1400" baseline="-25000" dirty="0"/>
              <a:t>𝑎</a:t>
            </a:r>
            <a:r>
              <a:rPr lang="en-US" sz="1400" baseline="-50000" dirty="0"/>
              <a:t>1</a:t>
            </a:r>
            <a:r>
              <a:rPr lang="en-US" sz="1400" dirty="0"/>
              <a:t>, 𝑢</a:t>
            </a:r>
            <a:r>
              <a:rPr lang="en-US" sz="1400" baseline="-25000" dirty="0"/>
              <a:t>𝑎</a:t>
            </a:r>
            <a:r>
              <a:rPr lang="en-US" sz="1400" baseline="-50000" dirty="0"/>
              <a:t>2</a:t>
            </a:r>
            <a:r>
              <a:rPr lang="en-US" sz="1400" dirty="0"/>
              <a:t>) and 𝑏 (𝑢</a:t>
            </a:r>
            <a:r>
              <a:rPr lang="en-US" sz="1400" baseline="-25000" dirty="0"/>
              <a:t>𝑏</a:t>
            </a:r>
            <a:r>
              <a:rPr lang="en-US" sz="1400" baseline="-50000" dirty="0"/>
              <a:t>1</a:t>
            </a:r>
            <a:r>
              <a:rPr lang="en-US" sz="1400" dirty="0"/>
              <a:t>, 𝑢</a:t>
            </a:r>
            <a:r>
              <a:rPr lang="en-US" sz="1400" baseline="-25000" dirty="0"/>
              <a:t>𝑏</a:t>
            </a:r>
            <a:r>
              <a:rPr lang="en-US" sz="1400" baseline="-50000" dirty="0"/>
              <a:t>2</a:t>
            </a:r>
            <a:r>
              <a:rPr lang="en-US" sz="1400" dirty="0"/>
              <a:t>)—e.g., based on gender—and similarly the jobs belong to 2 groups 𝑥 (𝑑</a:t>
            </a:r>
            <a:r>
              <a:rPr lang="en-US" sz="1400" baseline="-25000" dirty="0"/>
              <a:t>𝑥</a:t>
            </a:r>
            <a:r>
              <a:rPr lang="en-US" sz="1400" baseline="-50000" dirty="0"/>
              <a:t>1</a:t>
            </a:r>
            <a:r>
              <a:rPr lang="en-US" sz="1400" dirty="0"/>
              <a:t>, 𝑑</a:t>
            </a:r>
            <a:r>
              <a:rPr lang="en-US" sz="1400" baseline="-25000" dirty="0"/>
              <a:t>𝑥</a:t>
            </a:r>
            <a:r>
              <a:rPr lang="en-US" sz="1400" baseline="-50000" dirty="0"/>
              <a:t>2</a:t>
            </a:r>
            <a:r>
              <a:rPr lang="en-US" sz="1400" dirty="0"/>
              <a:t>) and 𝑦 (𝑑</a:t>
            </a:r>
            <a:r>
              <a:rPr lang="en-US" sz="1400" baseline="-25000" dirty="0"/>
              <a:t>𝑦</a:t>
            </a:r>
            <a:r>
              <a:rPr lang="en-US" sz="1400" baseline="-50000" dirty="0"/>
              <a:t>1</a:t>
            </a:r>
            <a:r>
              <a:rPr lang="en-US" sz="1400" dirty="0"/>
              <a:t>, 𝑑</a:t>
            </a:r>
            <a:r>
              <a:rPr lang="en-US" sz="1400" baseline="-25000" dirty="0"/>
              <a:t>𝑦</a:t>
            </a:r>
            <a:r>
              <a:rPr lang="en-US" sz="1400" baseline="-50000" dirty="0"/>
              <a:t>2</a:t>
            </a:r>
            <a:r>
              <a:rPr lang="en-US" sz="1400" dirty="0"/>
              <a:t>)—say based on whether they pay high or low salaries</a:t>
            </a:r>
          </a:p>
          <a:p>
            <a:pPr marL="0" indent="0">
              <a:lnSpc>
                <a:spcPct val="120000"/>
              </a:lnSpc>
              <a:spcBef>
                <a:spcPts val="1200"/>
              </a:spcBef>
              <a:buNone/>
            </a:pPr>
            <a:r>
              <a:rPr lang="en-US" sz="1400" dirty="0"/>
              <a:t>Let’s assume that the recommender system displays only one result at a time and our simple user model assumes that the user always inspects the displayed result—i.e., the probability of exposure is 1 for the displayed item and 0 for all other items for a given impression</a:t>
            </a:r>
          </a:p>
          <a:p>
            <a:pPr marL="0" indent="0">
              <a:lnSpc>
                <a:spcPct val="120000"/>
              </a:lnSpc>
              <a:spcBef>
                <a:spcPts val="1200"/>
              </a:spcBef>
              <a:buNone/>
            </a:pPr>
            <a:r>
              <a:rPr lang="en-US" sz="1400" dirty="0"/>
              <a:t>In this setting, an ideal recommender should expose each of the four jobs to each candidate with a probability of 0.25</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pic>
        <p:nvPicPr>
          <p:cNvPr id="7" name="Picture 6">
            <a:extLst>
              <a:ext uri="{FF2B5EF4-FFF2-40B4-BE49-F238E27FC236}">
                <a16:creationId xmlns:a16="http://schemas.microsoft.com/office/drawing/2014/main" id="{CE412083-3652-4CC7-A8B2-F1CED536D529}"/>
              </a:ext>
            </a:extLst>
          </p:cNvPr>
          <p:cNvPicPr>
            <a:picLocks noChangeAspect="1"/>
          </p:cNvPicPr>
          <p:nvPr/>
        </p:nvPicPr>
        <p:blipFill>
          <a:blip r:embed="rId2"/>
          <a:stretch>
            <a:fillRect/>
          </a:stretch>
        </p:blipFill>
        <p:spPr>
          <a:xfrm>
            <a:off x="5311984" y="1387523"/>
            <a:ext cx="6207087" cy="4079707"/>
          </a:xfrm>
          <a:prstGeom prst="rect">
            <a:avLst/>
          </a:prstGeom>
        </p:spPr>
      </p:pic>
      <p:sp>
        <p:nvSpPr>
          <p:cNvPr id="6" name="TextBox 5">
            <a:extLst>
              <a:ext uri="{FF2B5EF4-FFF2-40B4-BE49-F238E27FC236}">
                <a16:creationId xmlns:a16="http://schemas.microsoft.com/office/drawing/2014/main" id="{5F4503EF-08A3-4B2B-B591-BDD78EA5BEF5}"/>
              </a:ext>
            </a:extLst>
          </p:cNvPr>
          <p:cNvSpPr txBox="1"/>
          <p:nvPr/>
        </p:nvSpPr>
        <p:spPr>
          <a:xfrm>
            <a:off x="6263575" y="5749709"/>
            <a:ext cx="43039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Light"/>
                <a:ea typeface="+mn-ea"/>
                <a:cs typeface="+mn-cs"/>
              </a:rPr>
              <a:t>Only (c), (d), (e), and (f) are GI-Unfair</a:t>
            </a:r>
          </a:p>
        </p:txBody>
      </p:sp>
      <p:sp>
        <p:nvSpPr>
          <p:cNvPr id="8" name="Rectangle: Rounded Corners 7">
            <a:extLst>
              <a:ext uri="{FF2B5EF4-FFF2-40B4-BE49-F238E27FC236}">
                <a16:creationId xmlns:a16="http://schemas.microsoft.com/office/drawing/2014/main" id="{28E8DD13-1FA3-4C09-BB87-662BB4B92A70}"/>
              </a:ext>
            </a:extLst>
          </p:cNvPr>
          <p:cNvSpPr/>
          <p:nvPr/>
        </p:nvSpPr>
        <p:spPr>
          <a:xfrm>
            <a:off x="7593498" y="3282547"/>
            <a:ext cx="1618093" cy="1820058"/>
          </a:xfrm>
          <a:prstGeom prst="roundRect">
            <a:avLst>
              <a:gd name="adj" fmla="val 4382"/>
            </a:avLst>
          </a:prstGeom>
          <a:noFill/>
          <a:ln w="127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4" name="Rectangle: Rounded Corners 13">
            <a:extLst>
              <a:ext uri="{FF2B5EF4-FFF2-40B4-BE49-F238E27FC236}">
                <a16:creationId xmlns:a16="http://schemas.microsoft.com/office/drawing/2014/main" id="{561C7103-4AB9-40AA-8AF5-AEE3D07A5409}"/>
              </a:ext>
            </a:extLst>
          </p:cNvPr>
          <p:cNvSpPr/>
          <p:nvPr/>
        </p:nvSpPr>
        <p:spPr>
          <a:xfrm>
            <a:off x="9556284" y="3282547"/>
            <a:ext cx="1618093" cy="1820058"/>
          </a:xfrm>
          <a:prstGeom prst="roundRect">
            <a:avLst>
              <a:gd name="adj" fmla="val 4382"/>
            </a:avLst>
          </a:prstGeom>
          <a:noFill/>
          <a:ln w="127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6" name="Rectangle: Rounded Corners 15">
            <a:extLst>
              <a:ext uri="{FF2B5EF4-FFF2-40B4-BE49-F238E27FC236}">
                <a16:creationId xmlns:a16="http://schemas.microsoft.com/office/drawing/2014/main" id="{3463A34F-94B1-4322-8613-B17F024B6962}"/>
              </a:ext>
            </a:extLst>
          </p:cNvPr>
          <p:cNvSpPr/>
          <p:nvPr/>
        </p:nvSpPr>
        <p:spPr>
          <a:xfrm>
            <a:off x="9556283" y="1419383"/>
            <a:ext cx="1618093" cy="1820058"/>
          </a:xfrm>
          <a:prstGeom prst="roundRect">
            <a:avLst>
              <a:gd name="adj" fmla="val 4382"/>
            </a:avLst>
          </a:prstGeom>
          <a:noFill/>
          <a:ln w="127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8" name="Rectangle: Rounded Corners 17">
            <a:extLst>
              <a:ext uri="{FF2B5EF4-FFF2-40B4-BE49-F238E27FC236}">
                <a16:creationId xmlns:a16="http://schemas.microsoft.com/office/drawing/2014/main" id="{282F1A05-36B9-4F80-804F-E8F535880827}"/>
              </a:ext>
            </a:extLst>
          </p:cNvPr>
          <p:cNvSpPr/>
          <p:nvPr/>
        </p:nvSpPr>
        <p:spPr>
          <a:xfrm>
            <a:off x="5626892" y="3282547"/>
            <a:ext cx="1618093" cy="1820058"/>
          </a:xfrm>
          <a:prstGeom prst="roundRect">
            <a:avLst>
              <a:gd name="adj" fmla="val 4382"/>
            </a:avLst>
          </a:prstGeom>
          <a:noFill/>
          <a:ln w="127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Tree>
    <p:extLst>
      <p:ext uri="{BB962C8B-B14F-4D97-AF65-F5344CB8AC3E}">
        <p14:creationId xmlns:p14="http://schemas.microsoft.com/office/powerpoint/2010/main" val="40082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2C24AF-2DA5-48B1-AE05-AD5713ED7782}"/>
              </a:ext>
            </a:extLst>
          </p:cNvPr>
          <p:cNvSpPr>
            <a:spLocks noGrp="1"/>
          </p:cNvSpPr>
          <p:nvPr>
            <p:ph type="title"/>
          </p:nvPr>
        </p:nvSpPr>
        <p:spPr>
          <a:xfrm>
            <a:off x="838201" y="365125"/>
            <a:ext cx="5251316" cy="1807305"/>
          </a:xfrm>
        </p:spPr>
        <p:txBody>
          <a:bodyPr>
            <a:normAutofit/>
          </a:bodyPr>
          <a:lstStyle/>
          <a:p>
            <a:r>
              <a:rPr lang="en-US" dirty="0"/>
              <a:t>Digital information access and exposure</a:t>
            </a:r>
          </a:p>
        </p:txBody>
      </p:sp>
      <p:sp>
        <p:nvSpPr>
          <p:cNvPr id="3" name="Content Placeholder 2">
            <a:extLst>
              <a:ext uri="{FF2B5EF4-FFF2-40B4-BE49-F238E27FC236}">
                <a16:creationId xmlns:a16="http://schemas.microsoft.com/office/drawing/2014/main" id="{8FEFA095-2F91-4388-AF23-90176FE51406}"/>
              </a:ext>
            </a:extLst>
          </p:cNvPr>
          <p:cNvSpPr>
            <a:spLocks noGrp="1"/>
          </p:cNvSpPr>
          <p:nvPr>
            <p:ph idx="1"/>
          </p:nvPr>
        </p:nvSpPr>
        <p:spPr>
          <a:xfrm>
            <a:off x="838200" y="2333297"/>
            <a:ext cx="4571601" cy="4078862"/>
          </a:xfrm>
        </p:spPr>
        <p:txBody>
          <a:bodyPr>
            <a:normAutofit/>
          </a:bodyPr>
          <a:lstStyle/>
          <a:p>
            <a:pPr marL="0" indent="0">
              <a:lnSpc>
                <a:spcPct val="100000"/>
              </a:lnSpc>
              <a:spcBef>
                <a:spcPts val="1800"/>
              </a:spcBef>
              <a:buNone/>
            </a:pPr>
            <a:r>
              <a:rPr lang="en-US" sz="2000" dirty="0"/>
              <a:t>Traditional IR is concerned with ranking of items according to relevance</a:t>
            </a:r>
          </a:p>
          <a:p>
            <a:pPr marL="0" indent="0">
              <a:lnSpc>
                <a:spcPct val="100000"/>
              </a:lnSpc>
              <a:spcBef>
                <a:spcPts val="1800"/>
              </a:spcBef>
              <a:buNone/>
            </a:pPr>
            <a:r>
              <a:rPr lang="en-US" sz="2000" dirty="0"/>
              <a:t>These information access systems deployed at web-scale mediate what information gets exposure</a:t>
            </a:r>
          </a:p>
          <a:p>
            <a:pPr marL="0" indent="0">
              <a:lnSpc>
                <a:spcPct val="100000"/>
              </a:lnSpc>
              <a:spcBef>
                <a:spcPts val="1800"/>
              </a:spcBef>
              <a:buNone/>
            </a:pPr>
            <a:r>
              <a:rPr lang="en-US" sz="2000" dirty="0"/>
              <a:t>The exposure-framing of IR raises several fairness concerns, new opportunities for ranking optimization, and can be relevant to other FATE considerations (e.g., privacy and transparency)</a:t>
            </a:r>
          </a:p>
        </p:txBody>
      </p:sp>
      <p:pic>
        <p:nvPicPr>
          <p:cNvPr id="5" name="Picture 4" descr="Old woman working in kitchen">
            <a:extLst>
              <a:ext uri="{FF2B5EF4-FFF2-40B4-BE49-F238E27FC236}">
                <a16:creationId xmlns:a16="http://schemas.microsoft.com/office/drawing/2014/main" id="{681A7C86-45B2-4F16-A31D-B0CC9CCED40E}"/>
              </a:ext>
            </a:extLst>
          </p:cNvPr>
          <p:cNvPicPr>
            <a:picLocks noChangeAspect="1"/>
          </p:cNvPicPr>
          <p:nvPr/>
        </p:nvPicPr>
        <p:blipFill>
          <a:blip r:embed="rId2">
            <a:extLst>
              <a:ext uri="{28A0092B-C50C-407E-A947-70E740481C1C}">
                <a14:useLocalDpi xmlns:a14="http://schemas.microsoft.com/office/drawing/2010/main" val="0"/>
              </a:ext>
            </a:extLst>
          </a:blip>
          <a:srcRect l="21018" r="21018"/>
          <a:stretch/>
        </p:blipFill>
        <p:spPr>
          <a:xfrm>
            <a:off x="6234894"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83978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68BA-8A11-4B6D-A20A-A647E74588CE}"/>
              </a:ext>
            </a:extLst>
          </p:cNvPr>
          <p:cNvSpPr>
            <a:spLocks noGrp="1"/>
          </p:cNvSpPr>
          <p:nvPr>
            <p:ph type="title"/>
          </p:nvPr>
        </p:nvSpPr>
        <p:spPr>
          <a:xfrm>
            <a:off x="648929" y="629266"/>
            <a:ext cx="3505495" cy="1622321"/>
          </a:xfrm>
        </p:spPr>
        <p:txBody>
          <a:bodyPr>
            <a:normAutofit/>
          </a:bodyPr>
          <a:lstStyle/>
          <a:p>
            <a:r>
              <a:rPr lang="en-US"/>
              <a:t>Toy example</a:t>
            </a:r>
            <a:endParaRPr lang="en-US" dirty="0"/>
          </a:p>
        </p:txBody>
      </p:sp>
      <p:sp>
        <p:nvSpPr>
          <p:cNvPr id="3" name="Content Placeholder 2">
            <a:extLst>
              <a:ext uri="{FF2B5EF4-FFF2-40B4-BE49-F238E27FC236}">
                <a16:creationId xmlns:a16="http://schemas.microsoft.com/office/drawing/2014/main" id="{4CB0B413-040E-4080-9089-2ED18D9FC740}"/>
              </a:ext>
            </a:extLst>
          </p:cNvPr>
          <p:cNvSpPr>
            <a:spLocks noGrp="1"/>
          </p:cNvSpPr>
          <p:nvPr>
            <p:ph idx="1"/>
          </p:nvPr>
        </p:nvSpPr>
        <p:spPr>
          <a:xfrm>
            <a:off x="648931" y="1895831"/>
            <a:ext cx="3505494" cy="4624662"/>
          </a:xfrm>
        </p:spPr>
        <p:txBody>
          <a:bodyPr>
            <a:normAutofit fontScale="92500" lnSpcReduction="20000"/>
          </a:bodyPr>
          <a:lstStyle/>
          <a:p>
            <a:pPr marL="0" indent="0">
              <a:lnSpc>
                <a:spcPct val="120000"/>
              </a:lnSpc>
              <a:spcBef>
                <a:spcPts val="1200"/>
              </a:spcBef>
              <a:buNone/>
            </a:pPr>
            <a:r>
              <a:rPr lang="en-US" sz="1400" dirty="0"/>
              <a:t>Let, there be 4 candidates (𝑢</a:t>
            </a:r>
            <a:r>
              <a:rPr lang="en-US" sz="1400" baseline="-25000" dirty="0"/>
              <a:t>𝑎</a:t>
            </a:r>
            <a:r>
              <a:rPr lang="en-US" sz="1400" baseline="-50000" dirty="0"/>
              <a:t>1</a:t>
            </a:r>
            <a:r>
              <a:rPr lang="en-US" sz="1400" dirty="0"/>
              <a:t>, 𝑢</a:t>
            </a:r>
            <a:r>
              <a:rPr lang="en-US" sz="1400" baseline="-25000" dirty="0"/>
              <a:t>𝑎</a:t>
            </a:r>
            <a:r>
              <a:rPr lang="en-US" sz="1400" baseline="-50000" dirty="0"/>
              <a:t>2</a:t>
            </a:r>
            <a:r>
              <a:rPr lang="en-US" sz="1400" dirty="0"/>
              <a:t>, 𝑢</a:t>
            </a:r>
            <a:r>
              <a:rPr lang="en-US" sz="1400" baseline="-25000" dirty="0"/>
              <a:t>𝑏</a:t>
            </a:r>
            <a:r>
              <a:rPr lang="en-US" sz="1400" baseline="-50000" dirty="0"/>
              <a:t>1</a:t>
            </a:r>
            <a:r>
              <a:rPr lang="en-US" sz="1400" dirty="0"/>
              <a:t>, 𝑢</a:t>
            </a:r>
            <a:r>
              <a:rPr lang="en-US" sz="1400" baseline="-25000" dirty="0"/>
              <a:t>𝑏</a:t>
            </a:r>
            <a:r>
              <a:rPr lang="en-US" sz="1400" baseline="-50000" dirty="0"/>
              <a:t>2</a:t>
            </a:r>
            <a:r>
              <a:rPr lang="en-US" sz="1400" dirty="0"/>
              <a:t>) and 4 jobs (𝑑</a:t>
            </a:r>
            <a:r>
              <a:rPr lang="en-US" sz="1400" baseline="-25000" dirty="0"/>
              <a:t>𝑥</a:t>
            </a:r>
            <a:r>
              <a:rPr lang="en-US" sz="1400" baseline="-50000" dirty="0"/>
              <a:t>1</a:t>
            </a:r>
            <a:r>
              <a:rPr lang="en-US" sz="1400" dirty="0"/>
              <a:t>, 𝑑</a:t>
            </a:r>
            <a:r>
              <a:rPr lang="en-US" sz="1400" baseline="-25000" dirty="0"/>
              <a:t>𝑥</a:t>
            </a:r>
            <a:r>
              <a:rPr lang="en-US" sz="1400" baseline="-50000" dirty="0"/>
              <a:t>2</a:t>
            </a:r>
            <a:r>
              <a:rPr lang="en-US" sz="1400" dirty="0"/>
              <a:t>, 𝑑</a:t>
            </a:r>
            <a:r>
              <a:rPr lang="en-US" sz="1400" baseline="-25000" dirty="0"/>
              <a:t>𝑦</a:t>
            </a:r>
            <a:r>
              <a:rPr lang="en-US" sz="1400" baseline="-50000" dirty="0"/>
              <a:t>1</a:t>
            </a:r>
            <a:r>
              <a:rPr lang="en-US" sz="1400" dirty="0"/>
              <a:t>, 𝑑</a:t>
            </a:r>
            <a:r>
              <a:rPr lang="en-US" sz="1400" baseline="-25000" dirty="0"/>
              <a:t>𝑦</a:t>
            </a:r>
            <a:r>
              <a:rPr lang="en-US" sz="1400" baseline="-50000" dirty="0"/>
              <a:t>2</a:t>
            </a:r>
            <a:r>
              <a:rPr lang="en-US" sz="1400" dirty="0"/>
              <a:t>)</a:t>
            </a:r>
          </a:p>
          <a:p>
            <a:pPr marL="0" indent="0">
              <a:lnSpc>
                <a:spcPct val="120000"/>
              </a:lnSpc>
              <a:spcBef>
                <a:spcPts val="1200"/>
              </a:spcBef>
              <a:buNone/>
            </a:pPr>
            <a:r>
              <a:rPr lang="en-US" sz="1400" dirty="0"/>
              <a:t>All 4 jobs are relevant to each of the 4 candidates</a:t>
            </a:r>
          </a:p>
          <a:p>
            <a:pPr marL="0" indent="0">
              <a:lnSpc>
                <a:spcPct val="120000"/>
              </a:lnSpc>
              <a:spcBef>
                <a:spcPts val="1200"/>
              </a:spcBef>
              <a:buNone/>
            </a:pPr>
            <a:r>
              <a:rPr lang="en-US" sz="1400" dirty="0"/>
              <a:t>The candidates belong to 2 groups 𝑎 (𝑢</a:t>
            </a:r>
            <a:r>
              <a:rPr lang="en-US" sz="1400" baseline="-25000" dirty="0"/>
              <a:t>𝑎</a:t>
            </a:r>
            <a:r>
              <a:rPr lang="en-US" sz="1400" baseline="-50000" dirty="0"/>
              <a:t>1</a:t>
            </a:r>
            <a:r>
              <a:rPr lang="en-US" sz="1400" dirty="0"/>
              <a:t>, 𝑢</a:t>
            </a:r>
            <a:r>
              <a:rPr lang="en-US" sz="1400" baseline="-25000" dirty="0"/>
              <a:t>𝑎</a:t>
            </a:r>
            <a:r>
              <a:rPr lang="en-US" sz="1400" baseline="-50000" dirty="0"/>
              <a:t>2</a:t>
            </a:r>
            <a:r>
              <a:rPr lang="en-US" sz="1400" dirty="0"/>
              <a:t>) and 𝑏 (𝑢</a:t>
            </a:r>
            <a:r>
              <a:rPr lang="en-US" sz="1400" baseline="-25000" dirty="0"/>
              <a:t>𝑏</a:t>
            </a:r>
            <a:r>
              <a:rPr lang="en-US" sz="1400" baseline="-50000" dirty="0"/>
              <a:t>1</a:t>
            </a:r>
            <a:r>
              <a:rPr lang="en-US" sz="1400" dirty="0"/>
              <a:t>, 𝑢</a:t>
            </a:r>
            <a:r>
              <a:rPr lang="en-US" sz="1400" baseline="-25000" dirty="0"/>
              <a:t>𝑏</a:t>
            </a:r>
            <a:r>
              <a:rPr lang="en-US" sz="1400" baseline="-50000" dirty="0"/>
              <a:t>2</a:t>
            </a:r>
            <a:r>
              <a:rPr lang="en-US" sz="1400" dirty="0"/>
              <a:t>)—e.g., based on gender—and similarly the jobs belong to 2 groups 𝑥 (𝑑</a:t>
            </a:r>
            <a:r>
              <a:rPr lang="en-US" sz="1400" baseline="-25000" dirty="0"/>
              <a:t>𝑥</a:t>
            </a:r>
            <a:r>
              <a:rPr lang="en-US" sz="1400" baseline="-50000" dirty="0"/>
              <a:t>1</a:t>
            </a:r>
            <a:r>
              <a:rPr lang="en-US" sz="1400" dirty="0"/>
              <a:t>, 𝑑</a:t>
            </a:r>
            <a:r>
              <a:rPr lang="en-US" sz="1400" baseline="-25000" dirty="0"/>
              <a:t>𝑥</a:t>
            </a:r>
            <a:r>
              <a:rPr lang="en-US" sz="1400" baseline="-50000" dirty="0"/>
              <a:t>2</a:t>
            </a:r>
            <a:r>
              <a:rPr lang="en-US" sz="1400" dirty="0"/>
              <a:t>) and 𝑦 (𝑑</a:t>
            </a:r>
            <a:r>
              <a:rPr lang="en-US" sz="1400" baseline="-25000" dirty="0"/>
              <a:t>𝑦</a:t>
            </a:r>
            <a:r>
              <a:rPr lang="en-US" sz="1400" baseline="-50000" dirty="0"/>
              <a:t>1</a:t>
            </a:r>
            <a:r>
              <a:rPr lang="en-US" sz="1400" dirty="0"/>
              <a:t>, 𝑑</a:t>
            </a:r>
            <a:r>
              <a:rPr lang="en-US" sz="1400" baseline="-25000" dirty="0"/>
              <a:t>𝑦</a:t>
            </a:r>
            <a:r>
              <a:rPr lang="en-US" sz="1400" baseline="-50000" dirty="0"/>
              <a:t>2</a:t>
            </a:r>
            <a:r>
              <a:rPr lang="en-US" sz="1400" dirty="0"/>
              <a:t>)—say based on whether they pay high or low salaries</a:t>
            </a:r>
          </a:p>
          <a:p>
            <a:pPr marL="0" indent="0">
              <a:lnSpc>
                <a:spcPct val="120000"/>
              </a:lnSpc>
              <a:spcBef>
                <a:spcPts val="1200"/>
              </a:spcBef>
              <a:buNone/>
            </a:pPr>
            <a:r>
              <a:rPr lang="en-US" sz="1400" dirty="0"/>
              <a:t>Let’s assume that the recommender system displays only one result at a time and our simple user model assumes that the user always inspects the displayed result—i.e., the probability of exposure is 1 for the displayed item and 0 for all other items for a given impression</a:t>
            </a:r>
          </a:p>
          <a:p>
            <a:pPr marL="0" indent="0">
              <a:lnSpc>
                <a:spcPct val="120000"/>
              </a:lnSpc>
              <a:spcBef>
                <a:spcPts val="1200"/>
              </a:spcBef>
              <a:buNone/>
            </a:pPr>
            <a:r>
              <a:rPr lang="en-US" sz="1400" dirty="0"/>
              <a:t>In this setting, an ideal recommender should expose each of the four jobs to each candidate with a probability of 0.25</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pic>
        <p:nvPicPr>
          <p:cNvPr id="7" name="Picture 6">
            <a:extLst>
              <a:ext uri="{FF2B5EF4-FFF2-40B4-BE49-F238E27FC236}">
                <a16:creationId xmlns:a16="http://schemas.microsoft.com/office/drawing/2014/main" id="{CE412083-3652-4CC7-A8B2-F1CED536D529}"/>
              </a:ext>
            </a:extLst>
          </p:cNvPr>
          <p:cNvPicPr>
            <a:picLocks noChangeAspect="1"/>
          </p:cNvPicPr>
          <p:nvPr/>
        </p:nvPicPr>
        <p:blipFill>
          <a:blip r:embed="rId2"/>
          <a:stretch>
            <a:fillRect/>
          </a:stretch>
        </p:blipFill>
        <p:spPr>
          <a:xfrm>
            <a:off x="5311984" y="1387523"/>
            <a:ext cx="6207087" cy="4079707"/>
          </a:xfrm>
          <a:prstGeom prst="rect">
            <a:avLst/>
          </a:prstGeom>
        </p:spPr>
      </p:pic>
      <p:sp>
        <p:nvSpPr>
          <p:cNvPr id="6" name="TextBox 5">
            <a:extLst>
              <a:ext uri="{FF2B5EF4-FFF2-40B4-BE49-F238E27FC236}">
                <a16:creationId xmlns:a16="http://schemas.microsoft.com/office/drawing/2014/main" id="{5F4503EF-08A3-4B2B-B591-BDD78EA5BEF5}"/>
              </a:ext>
            </a:extLst>
          </p:cNvPr>
          <p:cNvSpPr txBox="1"/>
          <p:nvPr/>
        </p:nvSpPr>
        <p:spPr>
          <a:xfrm>
            <a:off x="6263575" y="5749709"/>
            <a:ext cx="43039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Light"/>
                <a:ea typeface="+mn-ea"/>
                <a:cs typeface="+mn-cs"/>
              </a:rPr>
              <a:t>Only (e) and (f) are GG-Unfair</a:t>
            </a:r>
          </a:p>
        </p:txBody>
      </p:sp>
      <p:sp>
        <p:nvSpPr>
          <p:cNvPr id="8" name="Rectangle: Rounded Corners 7">
            <a:extLst>
              <a:ext uri="{FF2B5EF4-FFF2-40B4-BE49-F238E27FC236}">
                <a16:creationId xmlns:a16="http://schemas.microsoft.com/office/drawing/2014/main" id="{28E8DD13-1FA3-4C09-BB87-662BB4B92A70}"/>
              </a:ext>
            </a:extLst>
          </p:cNvPr>
          <p:cNvSpPr/>
          <p:nvPr/>
        </p:nvSpPr>
        <p:spPr>
          <a:xfrm>
            <a:off x="7593498" y="3282547"/>
            <a:ext cx="1618093" cy="1820058"/>
          </a:xfrm>
          <a:prstGeom prst="roundRect">
            <a:avLst>
              <a:gd name="adj" fmla="val 4382"/>
            </a:avLst>
          </a:prstGeom>
          <a:noFill/>
          <a:ln w="127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4" name="Rectangle: Rounded Corners 13">
            <a:extLst>
              <a:ext uri="{FF2B5EF4-FFF2-40B4-BE49-F238E27FC236}">
                <a16:creationId xmlns:a16="http://schemas.microsoft.com/office/drawing/2014/main" id="{561C7103-4AB9-40AA-8AF5-AEE3D07A5409}"/>
              </a:ext>
            </a:extLst>
          </p:cNvPr>
          <p:cNvSpPr/>
          <p:nvPr/>
        </p:nvSpPr>
        <p:spPr>
          <a:xfrm>
            <a:off x="9556284" y="3282547"/>
            <a:ext cx="1618093" cy="1820058"/>
          </a:xfrm>
          <a:prstGeom prst="roundRect">
            <a:avLst>
              <a:gd name="adj" fmla="val 4382"/>
            </a:avLst>
          </a:prstGeom>
          <a:noFill/>
          <a:ln w="127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Tree>
    <p:extLst>
      <p:ext uri="{BB962C8B-B14F-4D97-AF65-F5344CB8AC3E}">
        <p14:creationId xmlns:p14="http://schemas.microsoft.com/office/powerpoint/2010/main" val="3922496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0B413-040E-4080-9089-2ED18D9FC740}"/>
              </a:ext>
            </a:extLst>
          </p:cNvPr>
          <p:cNvSpPr>
            <a:spLocks noGrp="1"/>
          </p:cNvSpPr>
          <p:nvPr>
            <p:ph idx="1"/>
          </p:nvPr>
        </p:nvSpPr>
        <p:spPr>
          <a:xfrm>
            <a:off x="648931" y="1895831"/>
            <a:ext cx="3505494" cy="4624662"/>
          </a:xfrm>
        </p:spPr>
        <p:txBody>
          <a:bodyPr>
            <a:normAutofit fontScale="92500" lnSpcReduction="20000"/>
          </a:bodyPr>
          <a:lstStyle/>
          <a:p>
            <a:pPr marL="0" indent="0">
              <a:lnSpc>
                <a:spcPct val="120000"/>
              </a:lnSpc>
              <a:spcBef>
                <a:spcPts val="1200"/>
              </a:spcBef>
              <a:buNone/>
            </a:pPr>
            <a:r>
              <a:rPr lang="en-US" sz="1400" dirty="0"/>
              <a:t>Let, there be 4 candidates (𝑢</a:t>
            </a:r>
            <a:r>
              <a:rPr lang="en-US" sz="1400" baseline="-25000" dirty="0"/>
              <a:t>𝑎</a:t>
            </a:r>
            <a:r>
              <a:rPr lang="en-US" sz="1400" baseline="-50000" dirty="0"/>
              <a:t>1</a:t>
            </a:r>
            <a:r>
              <a:rPr lang="en-US" sz="1400" dirty="0"/>
              <a:t>, 𝑢</a:t>
            </a:r>
            <a:r>
              <a:rPr lang="en-US" sz="1400" baseline="-25000" dirty="0"/>
              <a:t>𝑎</a:t>
            </a:r>
            <a:r>
              <a:rPr lang="en-US" sz="1400" baseline="-50000" dirty="0"/>
              <a:t>2</a:t>
            </a:r>
            <a:r>
              <a:rPr lang="en-US" sz="1400" dirty="0"/>
              <a:t>, 𝑢</a:t>
            </a:r>
            <a:r>
              <a:rPr lang="en-US" sz="1400" baseline="-25000" dirty="0"/>
              <a:t>𝑏</a:t>
            </a:r>
            <a:r>
              <a:rPr lang="en-US" sz="1400" baseline="-50000" dirty="0"/>
              <a:t>1</a:t>
            </a:r>
            <a:r>
              <a:rPr lang="en-US" sz="1400" dirty="0"/>
              <a:t>, 𝑢</a:t>
            </a:r>
            <a:r>
              <a:rPr lang="en-US" sz="1400" baseline="-25000" dirty="0"/>
              <a:t>𝑏</a:t>
            </a:r>
            <a:r>
              <a:rPr lang="en-US" sz="1400" baseline="-50000" dirty="0"/>
              <a:t>2</a:t>
            </a:r>
            <a:r>
              <a:rPr lang="en-US" sz="1400" dirty="0"/>
              <a:t>) and 4 jobs (𝑑</a:t>
            </a:r>
            <a:r>
              <a:rPr lang="en-US" sz="1400" baseline="-25000" dirty="0"/>
              <a:t>𝑥</a:t>
            </a:r>
            <a:r>
              <a:rPr lang="en-US" sz="1400" baseline="-50000" dirty="0"/>
              <a:t>1</a:t>
            </a:r>
            <a:r>
              <a:rPr lang="en-US" sz="1400" dirty="0"/>
              <a:t>, 𝑑</a:t>
            </a:r>
            <a:r>
              <a:rPr lang="en-US" sz="1400" baseline="-25000" dirty="0"/>
              <a:t>𝑥</a:t>
            </a:r>
            <a:r>
              <a:rPr lang="en-US" sz="1400" baseline="-50000" dirty="0"/>
              <a:t>2</a:t>
            </a:r>
            <a:r>
              <a:rPr lang="en-US" sz="1400" dirty="0"/>
              <a:t>, 𝑑</a:t>
            </a:r>
            <a:r>
              <a:rPr lang="en-US" sz="1400" baseline="-25000" dirty="0"/>
              <a:t>𝑦</a:t>
            </a:r>
            <a:r>
              <a:rPr lang="en-US" sz="1400" baseline="-50000" dirty="0"/>
              <a:t>1</a:t>
            </a:r>
            <a:r>
              <a:rPr lang="en-US" sz="1400" dirty="0"/>
              <a:t>, 𝑑</a:t>
            </a:r>
            <a:r>
              <a:rPr lang="en-US" sz="1400" baseline="-25000" dirty="0"/>
              <a:t>𝑦</a:t>
            </a:r>
            <a:r>
              <a:rPr lang="en-US" sz="1400" baseline="-50000" dirty="0"/>
              <a:t>2</a:t>
            </a:r>
            <a:r>
              <a:rPr lang="en-US" sz="1400" dirty="0"/>
              <a:t>)</a:t>
            </a:r>
          </a:p>
          <a:p>
            <a:pPr marL="0" indent="0">
              <a:lnSpc>
                <a:spcPct val="120000"/>
              </a:lnSpc>
              <a:spcBef>
                <a:spcPts val="1200"/>
              </a:spcBef>
              <a:buNone/>
            </a:pPr>
            <a:r>
              <a:rPr lang="en-US" sz="1400" dirty="0"/>
              <a:t>All 4 jobs are relevant to each of the 4 candidates</a:t>
            </a:r>
          </a:p>
          <a:p>
            <a:pPr marL="0" indent="0">
              <a:lnSpc>
                <a:spcPct val="120000"/>
              </a:lnSpc>
              <a:spcBef>
                <a:spcPts val="1200"/>
              </a:spcBef>
              <a:buNone/>
            </a:pPr>
            <a:r>
              <a:rPr lang="en-US" sz="1400" dirty="0"/>
              <a:t>The candidates belong to 2 groups 𝑎 (𝑢</a:t>
            </a:r>
            <a:r>
              <a:rPr lang="en-US" sz="1400" baseline="-25000" dirty="0"/>
              <a:t>𝑎</a:t>
            </a:r>
            <a:r>
              <a:rPr lang="en-US" sz="1400" baseline="-50000" dirty="0"/>
              <a:t>1</a:t>
            </a:r>
            <a:r>
              <a:rPr lang="en-US" sz="1400" dirty="0"/>
              <a:t>, 𝑢</a:t>
            </a:r>
            <a:r>
              <a:rPr lang="en-US" sz="1400" baseline="-25000" dirty="0"/>
              <a:t>𝑎</a:t>
            </a:r>
            <a:r>
              <a:rPr lang="en-US" sz="1400" baseline="-50000" dirty="0"/>
              <a:t>2</a:t>
            </a:r>
            <a:r>
              <a:rPr lang="en-US" sz="1400" dirty="0"/>
              <a:t>) and 𝑏 (𝑢</a:t>
            </a:r>
            <a:r>
              <a:rPr lang="en-US" sz="1400" baseline="-25000" dirty="0"/>
              <a:t>𝑏</a:t>
            </a:r>
            <a:r>
              <a:rPr lang="en-US" sz="1400" baseline="-50000" dirty="0"/>
              <a:t>1</a:t>
            </a:r>
            <a:r>
              <a:rPr lang="en-US" sz="1400" dirty="0"/>
              <a:t>, 𝑢</a:t>
            </a:r>
            <a:r>
              <a:rPr lang="en-US" sz="1400" baseline="-25000" dirty="0"/>
              <a:t>𝑏</a:t>
            </a:r>
            <a:r>
              <a:rPr lang="en-US" sz="1400" baseline="-50000" dirty="0"/>
              <a:t>2</a:t>
            </a:r>
            <a:r>
              <a:rPr lang="en-US" sz="1400" dirty="0"/>
              <a:t>)—e.g., based on gender—and similarly the jobs belong to 2 groups 𝑥 (𝑑</a:t>
            </a:r>
            <a:r>
              <a:rPr lang="en-US" sz="1400" baseline="-25000" dirty="0"/>
              <a:t>𝑥</a:t>
            </a:r>
            <a:r>
              <a:rPr lang="en-US" sz="1400" baseline="-50000" dirty="0"/>
              <a:t>1</a:t>
            </a:r>
            <a:r>
              <a:rPr lang="en-US" sz="1400" dirty="0"/>
              <a:t>, 𝑑</a:t>
            </a:r>
            <a:r>
              <a:rPr lang="en-US" sz="1400" baseline="-25000" dirty="0"/>
              <a:t>𝑥</a:t>
            </a:r>
            <a:r>
              <a:rPr lang="en-US" sz="1400" baseline="-50000" dirty="0"/>
              <a:t>2</a:t>
            </a:r>
            <a:r>
              <a:rPr lang="en-US" sz="1400" dirty="0"/>
              <a:t>) and 𝑦 (𝑑</a:t>
            </a:r>
            <a:r>
              <a:rPr lang="en-US" sz="1400" baseline="-25000" dirty="0"/>
              <a:t>𝑦</a:t>
            </a:r>
            <a:r>
              <a:rPr lang="en-US" sz="1400" baseline="-50000" dirty="0"/>
              <a:t>1</a:t>
            </a:r>
            <a:r>
              <a:rPr lang="en-US" sz="1400" dirty="0"/>
              <a:t>, 𝑑</a:t>
            </a:r>
            <a:r>
              <a:rPr lang="en-US" sz="1400" baseline="-25000" dirty="0"/>
              <a:t>𝑦</a:t>
            </a:r>
            <a:r>
              <a:rPr lang="en-US" sz="1400" baseline="-50000" dirty="0"/>
              <a:t>2</a:t>
            </a:r>
            <a:r>
              <a:rPr lang="en-US" sz="1400" dirty="0"/>
              <a:t>)—say based on whether they pay high or low salaries</a:t>
            </a:r>
          </a:p>
          <a:p>
            <a:pPr marL="0" indent="0">
              <a:lnSpc>
                <a:spcPct val="120000"/>
              </a:lnSpc>
              <a:spcBef>
                <a:spcPts val="1200"/>
              </a:spcBef>
              <a:buNone/>
            </a:pPr>
            <a:r>
              <a:rPr lang="en-US" sz="1400" dirty="0"/>
              <a:t>Let’s assume that the recommender system displays only one result at a time and our simple user model assumes that the user always inspects the displayed result—i.e., the probability of exposure is 1 for the displayed item and 0 for all other items for a given impression</a:t>
            </a:r>
          </a:p>
          <a:p>
            <a:pPr marL="0" indent="0">
              <a:lnSpc>
                <a:spcPct val="120000"/>
              </a:lnSpc>
              <a:spcBef>
                <a:spcPts val="1200"/>
              </a:spcBef>
              <a:buNone/>
            </a:pPr>
            <a:r>
              <a:rPr lang="en-US" sz="1400" dirty="0"/>
              <a:t>In this setting, an ideal recommender should expose each of the four jobs to each candidate with a probability of 0.25</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pic>
        <p:nvPicPr>
          <p:cNvPr id="7" name="Picture 6">
            <a:extLst>
              <a:ext uri="{FF2B5EF4-FFF2-40B4-BE49-F238E27FC236}">
                <a16:creationId xmlns:a16="http://schemas.microsoft.com/office/drawing/2014/main" id="{CE412083-3652-4CC7-A8B2-F1CED536D529}"/>
              </a:ext>
            </a:extLst>
          </p:cNvPr>
          <p:cNvPicPr>
            <a:picLocks noChangeAspect="1"/>
          </p:cNvPicPr>
          <p:nvPr/>
        </p:nvPicPr>
        <p:blipFill>
          <a:blip r:embed="rId2"/>
          <a:stretch>
            <a:fillRect/>
          </a:stretch>
        </p:blipFill>
        <p:spPr>
          <a:xfrm>
            <a:off x="5311984" y="1387523"/>
            <a:ext cx="6207087" cy="4079707"/>
          </a:xfrm>
          <a:prstGeom prst="rect">
            <a:avLst/>
          </a:prstGeom>
        </p:spPr>
      </p:pic>
      <p:sp>
        <p:nvSpPr>
          <p:cNvPr id="6" name="TextBox 5">
            <a:extLst>
              <a:ext uri="{FF2B5EF4-FFF2-40B4-BE49-F238E27FC236}">
                <a16:creationId xmlns:a16="http://schemas.microsoft.com/office/drawing/2014/main" id="{5F4503EF-08A3-4B2B-B591-BDD78EA5BEF5}"/>
              </a:ext>
            </a:extLst>
          </p:cNvPr>
          <p:cNvSpPr txBox="1"/>
          <p:nvPr/>
        </p:nvSpPr>
        <p:spPr>
          <a:xfrm>
            <a:off x="6263575" y="5749709"/>
            <a:ext cx="43039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Light"/>
                <a:ea typeface="+mn-ea"/>
                <a:cs typeface="+mn-cs"/>
              </a:rPr>
              <a:t>Only (d) and (f) are AI-Unfair</a:t>
            </a:r>
          </a:p>
        </p:txBody>
      </p:sp>
      <p:sp>
        <p:nvSpPr>
          <p:cNvPr id="14" name="Rectangle: Rounded Corners 13">
            <a:extLst>
              <a:ext uri="{FF2B5EF4-FFF2-40B4-BE49-F238E27FC236}">
                <a16:creationId xmlns:a16="http://schemas.microsoft.com/office/drawing/2014/main" id="{561C7103-4AB9-40AA-8AF5-AEE3D07A5409}"/>
              </a:ext>
            </a:extLst>
          </p:cNvPr>
          <p:cNvSpPr/>
          <p:nvPr/>
        </p:nvSpPr>
        <p:spPr>
          <a:xfrm>
            <a:off x="9556284" y="3282547"/>
            <a:ext cx="1618093" cy="1820058"/>
          </a:xfrm>
          <a:prstGeom prst="roundRect">
            <a:avLst>
              <a:gd name="adj" fmla="val 4382"/>
            </a:avLst>
          </a:prstGeom>
          <a:noFill/>
          <a:ln w="127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8" name="Rectangle: Rounded Corners 17">
            <a:extLst>
              <a:ext uri="{FF2B5EF4-FFF2-40B4-BE49-F238E27FC236}">
                <a16:creationId xmlns:a16="http://schemas.microsoft.com/office/drawing/2014/main" id="{282F1A05-36B9-4F80-804F-E8F535880827}"/>
              </a:ext>
            </a:extLst>
          </p:cNvPr>
          <p:cNvSpPr/>
          <p:nvPr/>
        </p:nvSpPr>
        <p:spPr>
          <a:xfrm>
            <a:off x="5626892" y="3282547"/>
            <a:ext cx="1618093" cy="1820058"/>
          </a:xfrm>
          <a:prstGeom prst="roundRect">
            <a:avLst>
              <a:gd name="adj" fmla="val 4382"/>
            </a:avLst>
          </a:prstGeom>
          <a:noFill/>
          <a:ln w="127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3" name="Title 1">
            <a:extLst>
              <a:ext uri="{FF2B5EF4-FFF2-40B4-BE49-F238E27FC236}">
                <a16:creationId xmlns:a16="http://schemas.microsoft.com/office/drawing/2014/main" id="{11792B01-6320-416D-AEAA-CF61B756B311}"/>
              </a:ext>
            </a:extLst>
          </p:cNvPr>
          <p:cNvSpPr>
            <a:spLocks noGrp="1"/>
          </p:cNvSpPr>
          <p:nvPr>
            <p:ph type="title"/>
          </p:nvPr>
        </p:nvSpPr>
        <p:spPr>
          <a:xfrm>
            <a:off x="648929" y="629266"/>
            <a:ext cx="3505495" cy="1622321"/>
          </a:xfrm>
        </p:spPr>
        <p:txBody>
          <a:bodyPr>
            <a:normAutofit/>
          </a:bodyPr>
          <a:lstStyle/>
          <a:p>
            <a:r>
              <a:rPr lang="en-US" dirty="0"/>
              <a:t>Toy example</a:t>
            </a:r>
          </a:p>
        </p:txBody>
      </p:sp>
    </p:spTree>
    <p:extLst>
      <p:ext uri="{BB962C8B-B14F-4D97-AF65-F5344CB8AC3E}">
        <p14:creationId xmlns:p14="http://schemas.microsoft.com/office/powerpoint/2010/main" val="1529572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68BA-8A11-4B6D-A20A-A647E74588CE}"/>
              </a:ext>
            </a:extLst>
          </p:cNvPr>
          <p:cNvSpPr>
            <a:spLocks noGrp="1"/>
          </p:cNvSpPr>
          <p:nvPr>
            <p:ph type="title"/>
          </p:nvPr>
        </p:nvSpPr>
        <p:spPr>
          <a:xfrm>
            <a:off x="648929" y="629266"/>
            <a:ext cx="3505495" cy="1622321"/>
          </a:xfrm>
        </p:spPr>
        <p:txBody>
          <a:bodyPr>
            <a:normAutofit/>
          </a:bodyPr>
          <a:lstStyle/>
          <a:p>
            <a:r>
              <a:rPr lang="en-US"/>
              <a:t>Toy example</a:t>
            </a:r>
            <a:endParaRPr lang="en-US" dirty="0"/>
          </a:p>
        </p:txBody>
      </p:sp>
      <p:sp>
        <p:nvSpPr>
          <p:cNvPr id="3" name="Content Placeholder 2">
            <a:extLst>
              <a:ext uri="{FF2B5EF4-FFF2-40B4-BE49-F238E27FC236}">
                <a16:creationId xmlns:a16="http://schemas.microsoft.com/office/drawing/2014/main" id="{4CB0B413-040E-4080-9089-2ED18D9FC740}"/>
              </a:ext>
            </a:extLst>
          </p:cNvPr>
          <p:cNvSpPr>
            <a:spLocks noGrp="1"/>
          </p:cNvSpPr>
          <p:nvPr>
            <p:ph idx="1"/>
          </p:nvPr>
        </p:nvSpPr>
        <p:spPr>
          <a:xfrm>
            <a:off x="648931" y="1895831"/>
            <a:ext cx="3505494" cy="4624662"/>
          </a:xfrm>
        </p:spPr>
        <p:txBody>
          <a:bodyPr>
            <a:normAutofit fontScale="92500" lnSpcReduction="20000"/>
          </a:bodyPr>
          <a:lstStyle/>
          <a:p>
            <a:pPr marL="0" indent="0">
              <a:lnSpc>
                <a:spcPct val="120000"/>
              </a:lnSpc>
              <a:spcBef>
                <a:spcPts val="1200"/>
              </a:spcBef>
              <a:buNone/>
            </a:pPr>
            <a:r>
              <a:rPr lang="en-US" sz="1400" dirty="0"/>
              <a:t>Let, there be 4 candidates (𝑢</a:t>
            </a:r>
            <a:r>
              <a:rPr lang="en-US" sz="1400" baseline="-25000" dirty="0"/>
              <a:t>𝑎</a:t>
            </a:r>
            <a:r>
              <a:rPr lang="en-US" sz="1400" baseline="-50000" dirty="0"/>
              <a:t>1</a:t>
            </a:r>
            <a:r>
              <a:rPr lang="en-US" sz="1400" dirty="0"/>
              <a:t>, 𝑢</a:t>
            </a:r>
            <a:r>
              <a:rPr lang="en-US" sz="1400" baseline="-25000" dirty="0"/>
              <a:t>𝑎</a:t>
            </a:r>
            <a:r>
              <a:rPr lang="en-US" sz="1400" baseline="-50000" dirty="0"/>
              <a:t>2</a:t>
            </a:r>
            <a:r>
              <a:rPr lang="en-US" sz="1400" dirty="0"/>
              <a:t>, 𝑢</a:t>
            </a:r>
            <a:r>
              <a:rPr lang="en-US" sz="1400" baseline="-25000" dirty="0"/>
              <a:t>𝑏</a:t>
            </a:r>
            <a:r>
              <a:rPr lang="en-US" sz="1400" baseline="-50000" dirty="0"/>
              <a:t>1</a:t>
            </a:r>
            <a:r>
              <a:rPr lang="en-US" sz="1400" dirty="0"/>
              <a:t>, 𝑢</a:t>
            </a:r>
            <a:r>
              <a:rPr lang="en-US" sz="1400" baseline="-25000" dirty="0"/>
              <a:t>𝑏</a:t>
            </a:r>
            <a:r>
              <a:rPr lang="en-US" sz="1400" baseline="-50000" dirty="0"/>
              <a:t>2</a:t>
            </a:r>
            <a:r>
              <a:rPr lang="en-US" sz="1400" dirty="0"/>
              <a:t>) and 4 jobs (𝑑</a:t>
            </a:r>
            <a:r>
              <a:rPr lang="en-US" sz="1400" baseline="-25000" dirty="0"/>
              <a:t>𝑥</a:t>
            </a:r>
            <a:r>
              <a:rPr lang="en-US" sz="1400" baseline="-50000" dirty="0"/>
              <a:t>1</a:t>
            </a:r>
            <a:r>
              <a:rPr lang="en-US" sz="1400" dirty="0"/>
              <a:t>, 𝑑</a:t>
            </a:r>
            <a:r>
              <a:rPr lang="en-US" sz="1400" baseline="-25000" dirty="0"/>
              <a:t>𝑥</a:t>
            </a:r>
            <a:r>
              <a:rPr lang="en-US" sz="1400" baseline="-50000" dirty="0"/>
              <a:t>2</a:t>
            </a:r>
            <a:r>
              <a:rPr lang="en-US" sz="1400" dirty="0"/>
              <a:t>, 𝑑</a:t>
            </a:r>
            <a:r>
              <a:rPr lang="en-US" sz="1400" baseline="-25000" dirty="0"/>
              <a:t>𝑦</a:t>
            </a:r>
            <a:r>
              <a:rPr lang="en-US" sz="1400" baseline="-50000" dirty="0"/>
              <a:t>1</a:t>
            </a:r>
            <a:r>
              <a:rPr lang="en-US" sz="1400" dirty="0"/>
              <a:t>, 𝑑</a:t>
            </a:r>
            <a:r>
              <a:rPr lang="en-US" sz="1400" baseline="-25000" dirty="0"/>
              <a:t>𝑦</a:t>
            </a:r>
            <a:r>
              <a:rPr lang="en-US" sz="1400" baseline="-50000" dirty="0"/>
              <a:t>2</a:t>
            </a:r>
            <a:r>
              <a:rPr lang="en-US" sz="1400" dirty="0"/>
              <a:t>)</a:t>
            </a:r>
          </a:p>
          <a:p>
            <a:pPr marL="0" indent="0">
              <a:lnSpc>
                <a:spcPct val="120000"/>
              </a:lnSpc>
              <a:spcBef>
                <a:spcPts val="1200"/>
              </a:spcBef>
              <a:buNone/>
            </a:pPr>
            <a:r>
              <a:rPr lang="en-US" sz="1400" dirty="0"/>
              <a:t>All 4 jobs are relevant to each of the 4 candidates</a:t>
            </a:r>
          </a:p>
          <a:p>
            <a:pPr marL="0" indent="0">
              <a:lnSpc>
                <a:spcPct val="120000"/>
              </a:lnSpc>
              <a:spcBef>
                <a:spcPts val="1200"/>
              </a:spcBef>
              <a:buNone/>
            </a:pPr>
            <a:r>
              <a:rPr lang="en-US" sz="1400" dirty="0"/>
              <a:t>The candidates belong to 2 groups 𝑎 (𝑢</a:t>
            </a:r>
            <a:r>
              <a:rPr lang="en-US" sz="1400" baseline="-25000" dirty="0"/>
              <a:t>𝑎</a:t>
            </a:r>
            <a:r>
              <a:rPr lang="en-US" sz="1400" baseline="-50000" dirty="0"/>
              <a:t>1</a:t>
            </a:r>
            <a:r>
              <a:rPr lang="en-US" sz="1400" dirty="0"/>
              <a:t>, 𝑢</a:t>
            </a:r>
            <a:r>
              <a:rPr lang="en-US" sz="1400" baseline="-25000" dirty="0"/>
              <a:t>𝑎</a:t>
            </a:r>
            <a:r>
              <a:rPr lang="en-US" sz="1400" baseline="-50000" dirty="0"/>
              <a:t>2</a:t>
            </a:r>
            <a:r>
              <a:rPr lang="en-US" sz="1400" dirty="0"/>
              <a:t>) and 𝑏 (𝑢</a:t>
            </a:r>
            <a:r>
              <a:rPr lang="en-US" sz="1400" baseline="-25000" dirty="0"/>
              <a:t>𝑏</a:t>
            </a:r>
            <a:r>
              <a:rPr lang="en-US" sz="1400" baseline="-50000" dirty="0"/>
              <a:t>1</a:t>
            </a:r>
            <a:r>
              <a:rPr lang="en-US" sz="1400" dirty="0"/>
              <a:t>, 𝑢</a:t>
            </a:r>
            <a:r>
              <a:rPr lang="en-US" sz="1400" baseline="-25000" dirty="0"/>
              <a:t>𝑏</a:t>
            </a:r>
            <a:r>
              <a:rPr lang="en-US" sz="1400" baseline="-50000" dirty="0"/>
              <a:t>2</a:t>
            </a:r>
            <a:r>
              <a:rPr lang="en-US" sz="1400" dirty="0"/>
              <a:t>)—e.g., based on gender—and similarly the jobs belong to 2 groups 𝑥 (𝑑</a:t>
            </a:r>
            <a:r>
              <a:rPr lang="en-US" sz="1400" baseline="-25000" dirty="0"/>
              <a:t>𝑥</a:t>
            </a:r>
            <a:r>
              <a:rPr lang="en-US" sz="1400" baseline="-50000" dirty="0"/>
              <a:t>1</a:t>
            </a:r>
            <a:r>
              <a:rPr lang="en-US" sz="1400" dirty="0"/>
              <a:t>, 𝑑</a:t>
            </a:r>
            <a:r>
              <a:rPr lang="en-US" sz="1400" baseline="-25000" dirty="0"/>
              <a:t>𝑥</a:t>
            </a:r>
            <a:r>
              <a:rPr lang="en-US" sz="1400" baseline="-50000" dirty="0"/>
              <a:t>2</a:t>
            </a:r>
            <a:r>
              <a:rPr lang="en-US" sz="1400" dirty="0"/>
              <a:t>) and 𝑦 (𝑑</a:t>
            </a:r>
            <a:r>
              <a:rPr lang="en-US" sz="1400" baseline="-25000" dirty="0"/>
              <a:t>𝑦</a:t>
            </a:r>
            <a:r>
              <a:rPr lang="en-US" sz="1400" baseline="-50000" dirty="0"/>
              <a:t>1</a:t>
            </a:r>
            <a:r>
              <a:rPr lang="en-US" sz="1400" dirty="0"/>
              <a:t>, 𝑑</a:t>
            </a:r>
            <a:r>
              <a:rPr lang="en-US" sz="1400" baseline="-25000" dirty="0"/>
              <a:t>𝑦</a:t>
            </a:r>
            <a:r>
              <a:rPr lang="en-US" sz="1400" baseline="-50000" dirty="0"/>
              <a:t>2</a:t>
            </a:r>
            <a:r>
              <a:rPr lang="en-US" sz="1400" dirty="0"/>
              <a:t>)—say based on whether they pay high or low salaries</a:t>
            </a:r>
          </a:p>
          <a:p>
            <a:pPr marL="0" indent="0">
              <a:lnSpc>
                <a:spcPct val="120000"/>
              </a:lnSpc>
              <a:spcBef>
                <a:spcPts val="1200"/>
              </a:spcBef>
              <a:buNone/>
            </a:pPr>
            <a:r>
              <a:rPr lang="en-US" sz="1400" dirty="0"/>
              <a:t>Let’s assume that the recommender system displays only one result at a time and our simple user model assumes that the user always inspects the displayed result—i.e., the probability of exposure is 1 for the displayed item and 0 for all other items for a given impression</a:t>
            </a:r>
          </a:p>
          <a:p>
            <a:pPr marL="0" indent="0">
              <a:lnSpc>
                <a:spcPct val="120000"/>
              </a:lnSpc>
              <a:spcBef>
                <a:spcPts val="1200"/>
              </a:spcBef>
              <a:buNone/>
            </a:pPr>
            <a:r>
              <a:rPr lang="en-US" sz="1400" dirty="0"/>
              <a:t>In this setting, an ideal recommender should expose each of the four jobs to each candidate with a probability of 0.25</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pic>
        <p:nvPicPr>
          <p:cNvPr id="7" name="Picture 6">
            <a:extLst>
              <a:ext uri="{FF2B5EF4-FFF2-40B4-BE49-F238E27FC236}">
                <a16:creationId xmlns:a16="http://schemas.microsoft.com/office/drawing/2014/main" id="{CE412083-3652-4CC7-A8B2-F1CED536D529}"/>
              </a:ext>
            </a:extLst>
          </p:cNvPr>
          <p:cNvPicPr>
            <a:picLocks noChangeAspect="1"/>
          </p:cNvPicPr>
          <p:nvPr/>
        </p:nvPicPr>
        <p:blipFill>
          <a:blip r:embed="rId2"/>
          <a:stretch>
            <a:fillRect/>
          </a:stretch>
        </p:blipFill>
        <p:spPr>
          <a:xfrm>
            <a:off x="5311984" y="1387523"/>
            <a:ext cx="6207087" cy="4079707"/>
          </a:xfrm>
          <a:prstGeom prst="rect">
            <a:avLst/>
          </a:prstGeom>
        </p:spPr>
      </p:pic>
      <p:sp>
        <p:nvSpPr>
          <p:cNvPr id="6" name="TextBox 5">
            <a:extLst>
              <a:ext uri="{FF2B5EF4-FFF2-40B4-BE49-F238E27FC236}">
                <a16:creationId xmlns:a16="http://schemas.microsoft.com/office/drawing/2014/main" id="{5F4503EF-08A3-4B2B-B591-BDD78EA5BEF5}"/>
              </a:ext>
            </a:extLst>
          </p:cNvPr>
          <p:cNvSpPr txBox="1"/>
          <p:nvPr/>
        </p:nvSpPr>
        <p:spPr>
          <a:xfrm>
            <a:off x="6263575" y="5749709"/>
            <a:ext cx="43039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Light"/>
                <a:ea typeface="+mn-ea"/>
                <a:cs typeface="+mn-cs"/>
              </a:rPr>
              <a:t>Only (f) is AG-Unfair</a:t>
            </a:r>
          </a:p>
        </p:txBody>
      </p:sp>
      <p:sp>
        <p:nvSpPr>
          <p:cNvPr id="14" name="Rectangle: Rounded Corners 13">
            <a:extLst>
              <a:ext uri="{FF2B5EF4-FFF2-40B4-BE49-F238E27FC236}">
                <a16:creationId xmlns:a16="http://schemas.microsoft.com/office/drawing/2014/main" id="{561C7103-4AB9-40AA-8AF5-AEE3D07A5409}"/>
              </a:ext>
            </a:extLst>
          </p:cNvPr>
          <p:cNvSpPr/>
          <p:nvPr/>
        </p:nvSpPr>
        <p:spPr>
          <a:xfrm>
            <a:off x="9556284" y="3282547"/>
            <a:ext cx="1618093" cy="1820058"/>
          </a:xfrm>
          <a:prstGeom prst="roundRect">
            <a:avLst>
              <a:gd name="adj" fmla="val 4382"/>
            </a:avLst>
          </a:prstGeom>
          <a:noFill/>
          <a:ln w="127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Tree>
    <p:extLst>
      <p:ext uri="{BB962C8B-B14F-4D97-AF65-F5344CB8AC3E}">
        <p14:creationId xmlns:p14="http://schemas.microsoft.com/office/powerpoint/2010/main" val="2735579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9469-2B85-41BD-9178-BD13B30D97E3}"/>
              </a:ext>
            </a:extLst>
          </p:cNvPr>
          <p:cNvSpPr>
            <a:spLocks noGrp="1"/>
          </p:cNvSpPr>
          <p:nvPr>
            <p:ph type="title"/>
          </p:nvPr>
        </p:nvSpPr>
        <p:spPr/>
        <p:txBody>
          <a:bodyPr/>
          <a:lstStyle/>
          <a:p>
            <a:r>
              <a:rPr lang="en-US" dirty="0"/>
              <a:t>Relationship between different JME metrics</a:t>
            </a:r>
          </a:p>
        </p:txBody>
      </p:sp>
      <p:sp>
        <p:nvSpPr>
          <p:cNvPr id="10" name="Text Placeholder 9">
            <a:extLst>
              <a:ext uri="{FF2B5EF4-FFF2-40B4-BE49-F238E27FC236}">
                <a16:creationId xmlns:a16="http://schemas.microsoft.com/office/drawing/2014/main" id="{2A831F4C-FA94-43A0-8547-E7E4BE29FD84}"/>
              </a:ext>
            </a:extLst>
          </p:cNvPr>
          <p:cNvSpPr>
            <a:spLocks noGrp="1"/>
          </p:cNvSpPr>
          <p:nvPr>
            <p:ph type="body" sz="half" idx="2"/>
          </p:nvPr>
        </p:nvSpPr>
        <p:spPr>
          <a:xfrm>
            <a:off x="839788" y="2369780"/>
            <a:ext cx="3932237" cy="4031020"/>
          </a:xfrm>
        </p:spPr>
        <p:txBody>
          <a:bodyPr>
            <a:normAutofit/>
          </a:bodyPr>
          <a:lstStyle/>
          <a:p>
            <a:pPr>
              <a:lnSpc>
                <a:spcPct val="100000"/>
              </a:lnSpc>
              <a:spcBef>
                <a:spcPts val="1800"/>
              </a:spcBef>
            </a:pPr>
            <a:r>
              <a:rPr lang="en-US" sz="1800" dirty="0"/>
              <a:t>Based on the metric definitions, we can show that a system that is II-Fair (i.e., II-F=0) will also be fair along the other five JME-fairness dimensions</a:t>
            </a:r>
          </a:p>
          <a:p>
            <a:pPr>
              <a:lnSpc>
                <a:spcPct val="100000"/>
              </a:lnSpc>
              <a:spcBef>
                <a:spcPts val="1800"/>
              </a:spcBef>
            </a:pPr>
            <a:r>
              <a:rPr lang="en-US" sz="1800" dirty="0"/>
              <a:t>Similarly, IG-Fair and GI-Fair independently implies GG-Fair, and GG-Fair and AI-Fair implies AG-Fair</a:t>
            </a:r>
          </a:p>
          <a:p>
            <a:pPr>
              <a:lnSpc>
                <a:spcPct val="100000"/>
              </a:lnSpc>
              <a:spcBef>
                <a:spcPts val="1800"/>
              </a:spcBef>
            </a:pPr>
            <a:r>
              <a:rPr lang="en-US" sz="1800" dirty="0"/>
              <a:t>Finally, all the other metrics can be viewed as specific instances of GG-F, with different (extreme) definitions of groups on user and item side</a:t>
            </a:r>
          </a:p>
        </p:txBody>
      </p:sp>
      <p:grpSp>
        <p:nvGrpSpPr>
          <p:cNvPr id="45" name="Group 44">
            <a:extLst>
              <a:ext uri="{FF2B5EF4-FFF2-40B4-BE49-F238E27FC236}">
                <a16:creationId xmlns:a16="http://schemas.microsoft.com/office/drawing/2014/main" id="{911C8441-2C45-4967-9515-4A3123D09DEC}"/>
              </a:ext>
            </a:extLst>
          </p:cNvPr>
          <p:cNvGrpSpPr/>
          <p:nvPr/>
        </p:nvGrpSpPr>
        <p:grpSpPr>
          <a:xfrm>
            <a:off x="6664109" y="1257300"/>
            <a:ext cx="4212944" cy="4212944"/>
            <a:chOff x="7166789" y="832214"/>
            <a:chExt cx="4212944" cy="4212944"/>
          </a:xfrm>
        </p:grpSpPr>
        <p:sp>
          <p:nvSpPr>
            <p:cNvPr id="4" name="Oval 3">
              <a:extLst>
                <a:ext uri="{FF2B5EF4-FFF2-40B4-BE49-F238E27FC236}">
                  <a16:creationId xmlns:a16="http://schemas.microsoft.com/office/drawing/2014/main" id="{A396AD1A-1588-46F4-BED3-ECC7A87C9CF0}"/>
                </a:ext>
              </a:extLst>
            </p:cNvPr>
            <p:cNvSpPr/>
            <p:nvPr/>
          </p:nvSpPr>
          <p:spPr>
            <a:xfrm>
              <a:off x="8220025" y="832214"/>
              <a:ext cx="1053236" cy="105323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II-F=0</a:t>
              </a:r>
            </a:p>
          </p:txBody>
        </p:sp>
        <p:sp>
          <p:nvSpPr>
            <p:cNvPr id="6" name="Oval 5">
              <a:extLst>
                <a:ext uri="{FF2B5EF4-FFF2-40B4-BE49-F238E27FC236}">
                  <a16:creationId xmlns:a16="http://schemas.microsoft.com/office/drawing/2014/main" id="{53AC394C-48F2-4009-A783-614A637C11F6}"/>
                </a:ext>
              </a:extLst>
            </p:cNvPr>
            <p:cNvSpPr/>
            <p:nvPr/>
          </p:nvSpPr>
          <p:spPr>
            <a:xfrm>
              <a:off x="7166789" y="1885450"/>
              <a:ext cx="1053236" cy="105323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IG-F=0</a:t>
              </a:r>
            </a:p>
          </p:txBody>
        </p:sp>
        <p:sp>
          <p:nvSpPr>
            <p:cNvPr id="8" name="Oval 7">
              <a:extLst>
                <a:ext uri="{FF2B5EF4-FFF2-40B4-BE49-F238E27FC236}">
                  <a16:creationId xmlns:a16="http://schemas.microsoft.com/office/drawing/2014/main" id="{9888F274-2494-42C1-A861-BF6CF6631A65}"/>
                </a:ext>
              </a:extLst>
            </p:cNvPr>
            <p:cNvSpPr/>
            <p:nvPr/>
          </p:nvSpPr>
          <p:spPr>
            <a:xfrm>
              <a:off x="9273261" y="1885450"/>
              <a:ext cx="1053236" cy="105323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GI-F=0</a:t>
              </a:r>
            </a:p>
          </p:txBody>
        </p:sp>
        <p:sp>
          <p:nvSpPr>
            <p:cNvPr id="14" name="Oval 13">
              <a:extLst>
                <a:ext uri="{FF2B5EF4-FFF2-40B4-BE49-F238E27FC236}">
                  <a16:creationId xmlns:a16="http://schemas.microsoft.com/office/drawing/2014/main" id="{7D3FCA6C-47DF-4E20-B8D5-CEA9FC20F301}"/>
                </a:ext>
              </a:extLst>
            </p:cNvPr>
            <p:cNvSpPr/>
            <p:nvPr/>
          </p:nvSpPr>
          <p:spPr>
            <a:xfrm>
              <a:off x="8220025" y="2938686"/>
              <a:ext cx="1053236" cy="105323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GG-F=0</a:t>
              </a:r>
            </a:p>
          </p:txBody>
        </p:sp>
        <p:sp>
          <p:nvSpPr>
            <p:cNvPr id="16" name="Oval 15">
              <a:extLst>
                <a:ext uri="{FF2B5EF4-FFF2-40B4-BE49-F238E27FC236}">
                  <a16:creationId xmlns:a16="http://schemas.microsoft.com/office/drawing/2014/main" id="{871F9A44-9773-4DFF-9589-7EF7B1A4B1F6}"/>
                </a:ext>
              </a:extLst>
            </p:cNvPr>
            <p:cNvSpPr/>
            <p:nvPr/>
          </p:nvSpPr>
          <p:spPr>
            <a:xfrm>
              <a:off x="10326497" y="2938686"/>
              <a:ext cx="1053236" cy="105323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AI-F=0</a:t>
              </a:r>
            </a:p>
          </p:txBody>
        </p:sp>
        <p:sp>
          <p:nvSpPr>
            <p:cNvPr id="18" name="Oval 17">
              <a:extLst>
                <a:ext uri="{FF2B5EF4-FFF2-40B4-BE49-F238E27FC236}">
                  <a16:creationId xmlns:a16="http://schemas.microsoft.com/office/drawing/2014/main" id="{7A92E1A7-2006-4D74-87C0-4CDEB024AE6A}"/>
                </a:ext>
              </a:extLst>
            </p:cNvPr>
            <p:cNvSpPr/>
            <p:nvPr/>
          </p:nvSpPr>
          <p:spPr>
            <a:xfrm>
              <a:off x="9273261" y="3991922"/>
              <a:ext cx="1053236" cy="105323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AG-F=0</a:t>
              </a:r>
            </a:p>
          </p:txBody>
        </p:sp>
        <p:cxnSp>
          <p:nvCxnSpPr>
            <p:cNvPr id="20" name="Straight Arrow Connector 19">
              <a:extLst>
                <a:ext uri="{FF2B5EF4-FFF2-40B4-BE49-F238E27FC236}">
                  <a16:creationId xmlns:a16="http://schemas.microsoft.com/office/drawing/2014/main" id="{27D0B331-19A1-405B-B5A9-9CEAF1DB655E}"/>
                </a:ext>
              </a:extLst>
            </p:cNvPr>
            <p:cNvCxnSpPr>
              <a:stCxn id="4" idx="3"/>
              <a:endCxn id="6" idx="7"/>
            </p:cNvCxnSpPr>
            <p:nvPr/>
          </p:nvCxnSpPr>
          <p:spPr>
            <a:xfrm flipH="1">
              <a:off x="8065782" y="1731207"/>
              <a:ext cx="308486" cy="308486"/>
            </a:xfrm>
            <a:prstGeom prst="straightConnector1">
              <a:avLst/>
            </a:prstGeom>
            <a:solidFill>
              <a:schemeClr val="bg1"/>
            </a:solid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Arrow Connector 21">
              <a:extLst>
                <a:ext uri="{FF2B5EF4-FFF2-40B4-BE49-F238E27FC236}">
                  <a16:creationId xmlns:a16="http://schemas.microsoft.com/office/drawing/2014/main" id="{024C61AB-E0FC-4219-A156-248CCE8EEA92}"/>
                </a:ext>
              </a:extLst>
            </p:cNvPr>
            <p:cNvCxnSpPr>
              <a:cxnSpLocks/>
              <a:stCxn id="4" idx="5"/>
              <a:endCxn id="8" idx="1"/>
            </p:cNvCxnSpPr>
            <p:nvPr/>
          </p:nvCxnSpPr>
          <p:spPr>
            <a:xfrm>
              <a:off x="9119018" y="1731207"/>
              <a:ext cx="308486" cy="308486"/>
            </a:xfrm>
            <a:prstGeom prst="straightConnector1">
              <a:avLst/>
            </a:prstGeom>
            <a:solidFill>
              <a:schemeClr val="bg1"/>
            </a:solid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Arrow Connector 25">
              <a:extLst>
                <a:ext uri="{FF2B5EF4-FFF2-40B4-BE49-F238E27FC236}">
                  <a16:creationId xmlns:a16="http://schemas.microsoft.com/office/drawing/2014/main" id="{DA5C75E2-28C9-4A93-99FC-D8C9154A745D}"/>
                </a:ext>
              </a:extLst>
            </p:cNvPr>
            <p:cNvCxnSpPr>
              <a:cxnSpLocks/>
              <a:stCxn id="6" idx="5"/>
              <a:endCxn id="14" idx="1"/>
            </p:cNvCxnSpPr>
            <p:nvPr/>
          </p:nvCxnSpPr>
          <p:spPr>
            <a:xfrm>
              <a:off x="8065782" y="2784443"/>
              <a:ext cx="308486" cy="308486"/>
            </a:xfrm>
            <a:prstGeom prst="straightConnector1">
              <a:avLst/>
            </a:prstGeom>
            <a:solidFill>
              <a:schemeClr val="bg1"/>
            </a:solid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Arrow Connector 29">
              <a:extLst>
                <a:ext uri="{FF2B5EF4-FFF2-40B4-BE49-F238E27FC236}">
                  <a16:creationId xmlns:a16="http://schemas.microsoft.com/office/drawing/2014/main" id="{5D20C0E6-A307-4B32-918F-A1499477890D}"/>
                </a:ext>
              </a:extLst>
            </p:cNvPr>
            <p:cNvCxnSpPr>
              <a:cxnSpLocks/>
              <a:stCxn id="8" idx="3"/>
              <a:endCxn id="14" idx="7"/>
            </p:cNvCxnSpPr>
            <p:nvPr/>
          </p:nvCxnSpPr>
          <p:spPr>
            <a:xfrm flipH="1">
              <a:off x="9119018" y="2784443"/>
              <a:ext cx="308486" cy="308486"/>
            </a:xfrm>
            <a:prstGeom prst="straightConnector1">
              <a:avLst/>
            </a:prstGeom>
            <a:solidFill>
              <a:schemeClr val="bg1"/>
            </a:solid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Arrow Connector 33">
              <a:extLst>
                <a:ext uri="{FF2B5EF4-FFF2-40B4-BE49-F238E27FC236}">
                  <a16:creationId xmlns:a16="http://schemas.microsoft.com/office/drawing/2014/main" id="{5398C30B-FDAE-44D0-85E7-B838B26B9A08}"/>
                </a:ext>
              </a:extLst>
            </p:cNvPr>
            <p:cNvCxnSpPr>
              <a:cxnSpLocks/>
              <a:stCxn id="8" idx="5"/>
              <a:endCxn id="16" idx="1"/>
            </p:cNvCxnSpPr>
            <p:nvPr/>
          </p:nvCxnSpPr>
          <p:spPr>
            <a:xfrm>
              <a:off x="10172254" y="2784443"/>
              <a:ext cx="308486" cy="308486"/>
            </a:xfrm>
            <a:prstGeom prst="straightConnector1">
              <a:avLst/>
            </a:prstGeom>
            <a:solidFill>
              <a:schemeClr val="bg1"/>
            </a:solid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Arrow Connector 37">
              <a:extLst>
                <a:ext uri="{FF2B5EF4-FFF2-40B4-BE49-F238E27FC236}">
                  <a16:creationId xmlns:a16="http://schemas.microsoft.com/office/drawing/2014/main" id="{8638E846-C995-4361-B792-0228410DD23A}"/>
                </a:ext>
              </a:extLst>
            </p:cNvPr>
            <p:cNvCxnSpPr>
              <a:cxnSpLocks/>
              <a:stCxn id="14" idx="5"/>
              <a:endCxn id="18" idx="1"/>
            </p:cNvCxnSpPr>
            <p:nvPr/>
          </p:nvCxnSpPr>
          <p:spPr>
            <a:xfrm>
              <a:off x="9119018" y="3837679"/>
              <a:ext cx="308486" cy="308486"/>
            </a:xfrm>
            <a:prstGeom prst="straightConnector1">
              <a:avLst/>
            </a:prstGeom>
            <a:solidFill>
              <a:schemeClr val="bg1"/>
            </a:solid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a:extLst>
                <a:ext uri="{FF2B5EF4-FFF2-40B4-BE49-F238E27FC236}">
                  <a16:creationId xmlns:a16="http://schemas.microsoft.com/office/drawing/2014/main" id="{81D1AD14-2082-495D-AF35-DA3A760F945C}"/>
                </a:ext>
              </a:extLst>
            </p:cNvPr>
            <p:cNvCxnSpPr>
              <a:cxnSpLocks/>
              <a:stCxn id="16" idx="3"/>
              <a:endCxn id="18" idx="7"/>
            </p:cNvCxnSpPr>
            <p:nvPr/>
          </p:nvCxnSpPr>
          <p:spPr>
            <a:xfrm flipH="1">
              <a:off x="10172254" y="3837679"/>
              <a:ext cx="308486" cy="308486"/>
            </a:xfrm>
            <a:prstGeom prst="straightConnector1">
              <a:avLst/>
            </a:prstGeom>
            <a:solidFill>
              <a:schemeClr val="bg1"/>
            </a:solid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290064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7">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19">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FD9563-C5CF-4036-9737-F92BF7C338A0}"/>
              </a:ext>
            </a:extLst>
          </p:cNvPr>
          <p:cNvSpPr>
            <a:spLocks noGrp="1"/>
          </p:cNvSpPr>
          <p:nvPr>
            <p:ph type="title"/>
          </p:nvPr>
        </p:nvSpPr>
        <p:spPr>
          <a:xfrm>
            <a:off x="1051560" y="586822"/>
            <a:ext cx="3657600" cy="1645920"/>
          </a:xfrm>
        </p:spPr>
        <p:txBody>
          <a:bodyPr vert="horz" lIns="91440" tIns="45720" rIns="91440" bIns="45720" rtlCol="0" anchor="ctr">
            <a:normAutofit/>
          </a:bodyPr>
          <a:lstStyle/>
          <a:p>
            <a:r>
              <a:rPr lang="en-US"/>
              <a:t>Disparity and relevance</a:t>
            </a:r>
            <a:endParaRPr lang="en-US" dirty="0"/>
          </a:p>
        </p:txBody>
      </p:sp>
      <p:sp>
        <p:nvSpPr>
          <p:cNvPr id="27" name="Rectangle 21">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4" name="Rectangle 23">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C6813A3B-FC67-4776-AB6F-8C4011404CCB}"/>
              </a:ext>
            </a:extLst>
          </p:cNvPr>
          <p:cNvSpPr>
            <a:spLocks noGrp="1"/>
          </p:cNvSpPr>
          <p:nvPr>
            <p:ph type="body" sz="half" idx="2"/>
          </p:nvPr>
        </p:nvSpPr>
        <p:spPr>
          <a:xfrm>
            <a:off x="5250106" y="586822"/>
            <a:ext cx="6106742" cy="1645920"/>
          </a:xfrm>
        </p:spPr>
        <p:txBody>
          <a:bodyPr vert="horz" lIns="91440" tIns="45720" rIns="91440" bIns="45720" rtlCol="0" anchor="ctr">
            <a:normAutofit/>
          </a:bodyPr>
          <a:lstStyle/>
          <a:p>
            <a:r>
              <a:rPr lang="en-US" sz="1800" dirty="0"/>
              <a:t>Each of our proposed JME-fairness metrics can be decomposed into a </a:t>
            </a:r>
            <a:r>
              <a:rPr lang="en-US" sz="1800" b="1" dirty="0"/>
              <a:t>disparity</a:t>
            </a:r>
            <a:r>
              <a:rPr lang="en-US" sz="1800" dirty="0"/>
              <a:t> and a </a:t>
            </a:r>
            <a:r>
              <a:rPr lang="en-US" sz="1800" b="1" dirty="0"/>
              <a:t>relevance</a:t>
            </a:r>
            <a:r>
              <a:rPr lang="en-US" sz="1800" dirty="0"/>
              <a:t> component, such that increasing randomness in the model would decrease disparity (good!) but also decrease relevance (bad!)</a:t>
            </a:r>
          </a:p>
        </p:txBody>
      </p:sp>
      <p:pic>
        <p:nvPicPr>
          <p:cNvPr id="13" name="Content Placeholder 12">
            <a:extLst>
              <a:ext uri="{FF2B5EF4-FFF2-40B4-BE49-F238E27FC236}">
                <a16:creationId xmlns:a16="http://schemas.microsoft.com/office/drawing/2014/main" id="{22CECFFE-2645-4213-A02A-8ABCE16403C3}"/>
              </a:ext>
            </a:extLst>
          </p:cNvPr>
          <p:cNvPicPr>
            <a:picLocks noGrp="1" noChangeAspect="1"/>
          </p:cNvPicPr>
          <p:nvPr>
            <p:ph idx="1"/>
          </p:nvPr>
        </p:nvPicPr>
        <p:blipFill>
          <a:blip r:embed="rId2"/>
          <a:stretch>
            <a:fillRect/>
          </a:stretch>
        </p:blipFill>
        <p:spPr>
          <a:xfrm>
            <a:off x="554416" y="3042206"/>
            <a:ext cx="4000299" cy="2430181"/>
          </a:xfrm>
          <a:prstGeom prst="rect">
            <a:avLst/>
          </a:prstGeom>
        </p:spPr>
      </p:pic>
      <p:pic>
        <p:nvPicPr>
          <p:cNvPr id="11" name="Picture 10">
            <a:extLst>
              <a:ext uri="{FF2B5EF4-FFF2-40B4-BE49-F238E27FC236}">
                <a16:creationId xmlns:a16="http://schemas.microsoft.com/office/drawing/2014/main" id="{F413059F-763E-4424-AE89-FD9FF1B3C905}"/>
              </a:ext>
            </a:extLst>
          </p:cNvPr>
          <p:cNvPicPr>
            <a:picLocks noChangeAspect="1"/>
          </p:cNvPicPr>
          <p:nvPr/>
        </p:nvPicPr>
        <p:blipFill>
          <a:blip r:embed="rId3"/>
          <a:stretch>
            <a:fillRect/>
          </a:stretch>
        </p:blipFill>
        <p:spPr>
          <a:xfrm>
            <a:off x="5017915" y="3042206"/>
            <a:ext cx="6703948" cy="2430181"/>
          </a:xfrm>
          <a:prstGeom prst="rect">
            <a:avLst/>
          </a:prstGeom>
        </p:spPr>
      </p:pic>
      <p:sp>
        <p:nvSpPr>
          <p:cNvPr id="14" name="Rectangle 13">
            <a:extLst>
              <a:ext uri="{FF2B5EF4-FFF2-40B4-BE49-F238E27FC236}">
                <a16:creationId xmlns:a16="http://schemas.microsoft.com/office/drawing/2014/main" id="{4ECDA538-B0D5-4589-88C1-A8913E1E3C2A}"/>
              </a:ext>
            </a:extLst>
          </p:cNvPr>
          <p:cNvSpPr/>
          <p:nvPr/>
        </p:nvSpPr>
        <p:spPr>
          <a:xfrm>
            <a:off x="4262708" y="3658797"/>
            <a:ext cx="227906" cy="19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3D4E62-A9A5-4284-875E-A4D7CAE83900}"/>
              </a:ext>
            </a:extLst>
          </p:cNvPr>
          <p:cNvSpPr/>
          <p:nvPr/>
        </p:nvSpPr>
        <p:spPr>
          <a:xfrm>
            <a:off x="4262707" y="4677722"/>
            <a:ext cx="227906" cy="760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06B908E-B293-4315-BAD5-119D43986620}"/>
              </a:ext>
            </a:extLst>
          </p:cNvPr>
          <p:cNvSpPr/>
          <p:nvPr/>
        </p:nvSpPr>
        <p:spPr>
          <a:xfrm>
            <a:off x="3893273" y="3796824"/>
            <a:ext cx="75505" cy="57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9F14C5-9D59-4140-B7C8-114F550F5043}"/>
              </a:ext>
            </a:extLst>
          </p:cNvPr>
          <p:cNvSpPr/>
          <p:nvPr/>
        </p:nvSpPr>
        <p:spPr>
          <a:xfrm>
            <a:off x="3569020" y="5272191"/>
            <a:ext cx="75505" cy="57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272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7">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useBgFill="1">
        <p:nvSpPr>
          <p:cNvPr id="26" name="Rectangle 19">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FD9563-C5CF-4036-9737-F92BF7C338A0}"/>
              </a:ext>
            </a:extLst>
          </p:cNvPr>
          <p:cNvSpPr>
            <a:spLocks noGrp="1"/>
          </p:cNvSpPr>
          <p:nvPr>
            <p:ph type="title"/>
          </p:nvPr>
        </p:nvSpPr>
        <p:spPr>
          <a:xfrm>
            <a:off x="1051560" y="586822"/>
            <a:ext cx="3657600" cy="1645920"/>
          </a:xfrm>
        </p:spPr>
        <p:txBody>
          <a:bodyPr vert="horz" lIns="91440" tIns="45720" rIns="91440" bIns="45720" rtlCol="0" anchor="ctr">
            <a:normAutofit/>
          </a:bodyPr>
          <a:lstStyle/>
          <a:p>
            <a:r>
              <a:rPr lang="en-US"/>
              <a:t>Disparity and relevance</a:t>
            </a:r>
            <a:endParaRPr lang="en-US" dirty="0"/>
          </a:p>
        </p:txBody>
      </p:sp>
      <p:sp>
        <p:nvSpPr>
          <p:cNvPr id="27" name="Rectangle 21">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C6813A3B-FC67-4776-AB6F-8C4011404CCB}"/>
              </a:ext>
            </a:extLst>
          </p:cNvPr>
          <p:cNvSpPr>
            <a:spLocks noGrp="1"/>
          </p:cNvSpPr>
          <p:nvPr>
            <p:ph type="body" sz="half" idx="2"/>
          </p:nvPr>
        </p:nvSpPr>
        <p:spPr>
          <a:xfrm>
            <a:off x="5250106" y="586822"/>
            <a:ext cx="6106742" cy="1645920"/>
          </a:xfrm>
        </p:spPr>
        <p:txBody>
          <a:bodyPr vert="horz" lIns="91440" tIns="45720" rIns="91440" bIns="45720" rtlCol="0" anchor="ctr">
            <a:normAutofit/>
          </a:bodyPr>
          <a:lstStyle/>
          <a:p>
            <a:r>
              <a:rPr lang="en-US" sz="1800" dirty="0"/>
              <a:t>Each of our proposed JME-fairness metrics can be decomposed into a </a:t>
            </a:r>
            <a:r>
              <a:rPr lang="en-US" sz="1800" b="1" dirty="0"/>
              <a:t>disparity</a:t>
            </a:r>
            <a:r>
              <a:rPr lang="en-US" sz="1800" dirty="0"/>
              <a:t> and a </a:t>
            </a:r>
            <a:r>
              <a:rPr lang="en-US" sz="1800" b="1" dirty="0"/>
              <a:t>relevance</a:t>
            </a:r>
            <a:r>
              <a:rPr lang="en-US" sz="1800" dirty="0"/>
              <a:t> component, such that increasing randomness in the model would decrease disparity (good!) but also decrease relevance (bad!)</a:t>
            </a:r>
          </a:p>
        </p:txBody>
      </p:sp>
      <p:pic>
        <p:nvPicPr>
          <p:cNvPr id="7" name="Picture 6">
            <a:extLst>
              <a:ext uri="{FF2B5EF4-FFF2-40B4-BE49-F238E27FC236}">
                <a16:creationId xmlns:a16="http://schemas.microsoft.com/office/drawing/2014/main" id="{5450F13B-2CEF-471B-9C56-0EE52C4E9844}"/>
              </a:ext>
            </a:extLst>
          </p:cNvPr>
          <p:cNvPicPr>
            <a:picLocks noChangeAspect="1"/>
          </p:cNvPicPr>
          <p:nvPr/>
        </p:nvPicPr>
        <p:blipFill>
          <a:blip r:embed="rId2"/>
          <a:stretch>
            <a:fillRect/>
          </a:stretch>
        </p:blipFill>
        <p:spPr>
          <a:xfrm>
            <a:off x="2330679" y="2819567"/>
            <a:ext cx="7530642" cy="3402931"/>
          </a:xfrm>
          <a:prstGeom prst="rect">
            <a:avLst/>
          </a:prstGeom>
        </p:spPr>
      </p:pic>
    </p:spTree>
    <p:extLst>
      <p:ext uri="{BB962C8B-B14F-4D97-AF65-F5344CB8AC3E}">
        <p14:creationId xmlns:p14="http://schemas.microsoft.com/office/powerpoint/2010/main" val="3881905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7">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useBgFill="1">
        <p:nvSpPr>
          <p:cNvPr id="26" name="Rectangle 19">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FD9563-C5CF-4036-9737-F92BF7C338A0}"/>
              </a:ext>
            </a:extLst>
          </p:cNvPr>
          <p:cNvSpPr>
            <a:spLocks noGrp="1"/>
          </p:cNvSpPr>
          <p:nvPr>
            <p:ph type="title"/>
          </p:nvPr>
        </p:nvSpPr>
        <p:spPr>
          <a:xfrm>
            <a:off x="1051560" y="586822"/>
            <a:ext cx="3657600" cy="1645920"/>
          </a:xfrm>
        </p:spPr>
        <p:txBody>
          <a:bodyPr vert="horz" lIns="91440" tIns="45720" rIns="91440" bIns="45720" rtlCol="0" anchor="ctr">
            <a:normAutofit/>
          </a:bodyPr>
          <a:lstStyle/>
          <a:p>
            <a:r>
              <a:rPr lang="en-US"/>
              <a:t>Disparity and relevance</a:t>
            </a:r>
            <a:endParaRPr lang="en-US" dirty="0"/>
          </a:p>
        </p:txBody>
      </p:sp>
      <p:sp>
        <p:nvSpPr>
          <p:cNvPr id="27" name="Rectangle 21">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C6813A3B-FC67-4776-AB6F-8C4011404CCB}"/>
              </a:ext>
            </a:extLst>
          </p:cNvPr>
          <p:cNvSpPr>
            <a:spLocks noGrp="1"/>
          </p:cNvSpPr>
          <p:nvPr>
            <p:ph type="body" sz="half" idx="2"/>
          </p:nvPr>
        </p:nvSpPr>
        <p:spPr>
          <a:xfrm>
            <a:off x="5250106" y="586822"/>
            <a:ext cx="6106742" cy="1645920"/>
          </a:xfrm>
        </p:spPr>
        <p:txBody>
          <a:bodyPr vert="horz" lIns="91440" tIns="45720" rIns="91440" bIns="45720" rtlCol="0" anchor="ctr">
            <a:normAutofit/>
          </a:bodyPr>
          <a:lstStyle/>
          <a:p>
            <a:r>
              <a:rPr lang="en-US" sz="1800" dirty="0"/>
              <a:t>Each of our proposed JME-fairness metrics can be decomposed into a </a:t>
            </a:r>
            <a:r>
              <a:rPr lang="en-US" sz="1800" b="1" dirty="0"/>
              <a:t>disparity</a:t>
            </a:r>
            <a:r>
              <a:rPr lang="en-US" sz="1800" dirty="0"/>
              <a:t> and a </a:t>
            </a:r>
            <a:r>
              <a:rPr lang="en-US" sz="1800" b="1" dirty="0"/>
              <a:t>relevance</a:t>
            </a:r>
            <a:r>
              <a:rPr lang="en-US" sz="1800" dirty="0"/>
              <a:t> component, such that increasing randomness in the model would decrease disparity (good!) but also decrease relevance (bad!)</a:t>
            </a:r>
          </a:p>
        </p:txBody>
      </p:sp>
      <p:pic>
        <p:nvPicPr>
          <p:cNvPr id="5" name="Picture 4">
            <a:extLst>
              <a:ext uri="{FF2B5EF4-FFF2-40B4-BE49-F238E27FC236}">
                <a16:creationId xmlns:a16="http://schemas.microsoft.com/office/drawing/2014/main" id="{611C35E3-7596-46B9-A58D-9D17F3CB37B6}"/>
              </a:ext>
            </a:extLst>
          </p:cNvPr>
          <p:cNvPicPr>
            <a:picLocks noChangeAspect="1"/>
          </p:cNvPicPr>
          <p:nvPr/>
        </p:nvPicPr>
        <p:blipFill>
          <a:blip r:embed="rId2"/>
          <a:stretch>
            <a:fillRect/>
          </a:stretch>
        </p:blipFill>
        <p:spPr>
          <a:xfrm>
            <a:off x="1439514" y="4776608"/>
            <a:ext cx="9312972" cy="1948594"/>
          </a:xfrm>
          <a:prstGeom prst="rect">
            <a:avLst/>
          </a:prstGeom>
        </p:spPr>
      </p:pic>
      <p:pic>
        <p:nvPicPr>
          <p:cNvPr id="8" name="Picture 7">
            <a:extLst>
              <a:ext uri="{FF2B5EF4-FFF2-40B4-BE49-F238E27FC236}">
                <a16:creationId xmlns:a16="http://schemas.microsoft.com/office/drawing/2014/main" id="{6D99B8D0-0356-4F5F-94DF-0E9CE2AC8A0F}"/>
              </a:ext>
            </a:extLst>
          </p:cNvPr>
          <p:cNvPicPr>
            <a:picLocks noChangeAspect="1"/>
          </p:cNvPicPr>
          <p:nvPr/>
        </p:nvPicPr>
        <p:blipFill>
          <a:blip r:embed="rId3"/>
          <a:stretch>
            <a:fillRect/>
          </a:stretch>
        </p:blipFill>
        <p:spPr>
          <a:xfrm>
            <a:off x="6530608" y="2667180"/>
            <a:ext cx="4221878" cy="1976630"/>
          </a:xfrm>
          <a:prstGeom prst="rect">
            <a:avLst/>
          </a:prstGeom>
        </p:spPr>
      </p:pic>
      <p:sp>
        <p:nvSpPr>
          <p:cNvPr id="18" name="Text Placeholder 3">
            <a:extLst>
              <a:ext uri="{FF2B5EF4-FFF2-40B4-BE49-F238E27FC236}">
                <a16:creationId xmlns:a16="http://schemas.microsoft.com/office/drawing/2014/main" id="{156B6FAA-B532-402E-AFB5-295BC1AE705E}"/>
              </a:ext>
            </a:extLst>
          </p:cNvPr>
          <p:cNvSpPr txBox="1">
            <a:spLocks/>
          </p:cNvSpPr>
          <p:nvPr/>
        </p:nvSpPr>
        <p:spPr>
          <a:xfrm>
            <a:off x="2331481" y="2849782"/>
            <a:ext cx="3329912" cy="164592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Different models have different disparity-relevance trade-off for each of the different JME-fairness metrics</a:t>
            </a:r>
          </a:p>
        </p:txBody>
      </p:sp>
    </p:spTree>
    <p:extLst>
      <p:ext uri="{BB962C8B-B14F-4D97-AF65-F5344CB8AC3E}">
        <p14:creationId xmlns:p14="http://schemas.microsoft.com/office/powerpoint/2010/main" val="1677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1887-AFA2-4834-8CB9-F63407C96323}"/>
              </a:ext>
            </a:extLst>
          </p:cNvPr>
          <p:cNvSpPr>
            <a:spLocks noGrp="1"/>
          </p:cNvSpPr>
          <p:nvPr>
            <p:ph type="title"/>
          </p:nvPr>
        </p:nvSpPr>
        <p:spPr>
          <a:xfrm>
            <a:off x="839788" y="457200"/>
            <a:ext cx="5853046" cy="1600200"/>
          </a:xfrm>
        </p:spPr>
        <p:txBody>
          <a:bodyPr/>
          <a:lstStyle/>
          <a:p>
            <a:r>
              <a:rPr lang="en-US" dirty="0"/>
              <a:t>How correlated are different JME-fairness dimensions?</a:t>
            </a:r>
          </a:p>
        </p:txBody>
      </p:sp>
      <p:sp>
        <p:nvSpPr>
          <p:cNvPr id="4" name="Text Placeholder 3">
            <a:extLst>
              <a:ext uri="{FF2B5EF4-FFF2-40B4-BE49-F238E27FC236}">
                <a16:creationId xmlns:a16="http://schemas.microsoft.com/office/drawing/2014/main" id="{1AE307F8-27D5-457E-AE3B-7C41E28DACB3}"/>
              </a:ext>
            </a:extLst>
          </p:cNvPr>
          <p:cNvSpPr>
            <a:spLocks noGrp="1"/>
          </p:cNvSpPr>
          <p:nvPr>
            <p:ph type="body" sz="half" idx="2"/>
          </p:nvPr>
        </p:nvSpPr>
        <p:spPr>
          <a:xfrm>
            <a:off x="839788" y="2522978"/>
            <a:ext cx="5853046" cy="3346010"/>
          </a:xfrm>
        </p:spPr>
        <p:txBody>
          <a:bodyPr>
            <a:normAutofit/>
          </a:bodyPr>
          <a:lstStyle/>
          <a:p>
            <a:pPr>
              <a:lnSpc>
                <a:spcPct val="100000"/>
              </a:lnSpc>
              <a:spcBef>
                <a:spcPts val="1800"/>
              </a:spcBef>
            </a:pPr>
            <a:r>
              <a:rPr lang="en-US" sz="2000" dirty="0"/>
              <a:t>Recall that all six JME-Fairness metrics can be seen as specific instances of GG-F</a:t>
            </a:r>
          </a:p>
          <a:p>
            <a:pPr>
              <a:lnSpc>
                <a:spcPct val="100000"/>
              </a:lnSpc>
              <a:spcBef>
                <a:spcPts val="1800"/>
              </a:spcBef>
            </a:pPr>
            <a:r>
              <a:rPr lang="en-US" sz="2000" dirty="0"/>
              <a:t>For this analysis using </a:t>
            </a:r>
            <a:r>
              <a:rPr lang="en-US" sz="2000" dirty="0" err="1"/>
              <a:t>MovieLens</a:t>
            </a:r>
            <a:r>
              <a:rPr lang="en-US" sz="2000" dirty="0"/>
              <a:t> we had 2 groups by gender* and 7 groups by age on the user side and 18 genres on the item side</a:t>
            </a:r>
          </a:p>
          <a:p>
            <a:pPr>
              <a:lnSpc>
                <a:spcPct val="100000"/>
              </a:lnSpc>
              <a:spcBef>
                <a:spcPts val="1800"/>
              </a:spcBef>
            </a:pPr>
            <a:r>
              <a:rPr lang="en-US" sz="2000" dirty="0"/>
              <a:t>When we have small number of large groups “Individual” and “Group” analysis will diverge, and vice versa</a:t>
            </a:r>
          </a:p>
        </p:txBody>
      </p:sp>
      <p:pic>
        <p:nvPicPr>
          <p:cNvPr id="6" name="Picture 5">
            <a:extLst>
              <a:ext uri="{FF2B5EF4-FFF2-40B4-BE49-F238E27FC236}">
                <a16:creationId xmlns:a16="http://schemas.microsoft.com/office/drawing/2014/main" id="{08D3EA51-7FFD-4BFA-A0A6-3AEF08F5D645}"/>
              </a:ext>
            </a:extLst>
          </p:cNvPr>
          <p:cNvPicPr>
            <a:picLocks noChangeAspect="1"/>
          </p:cNvPicPr>
          <p:nvPr/>
        </p:nvPicPr>
        <p:blipFill>
          <a:blip r:embed="rId2"/>
          <a:stretch>
            <a:fillRect/>
          </a:stretch>
        </p:blipFill>
        <p:spPr>
          <a:xfrm>
            <a:off x="7166379" y="-4763"/>
            <a:ext cx="4185833" cy="6858000"/>
          </a:xfrm>
          <a:prstGeom prst="rect">
            <a:avLst/>
          </a:prstGeom>
        </p:spPr>
      </p:pic>
      <p:sp>
        <p:nvSpPr>
          <p:cNvPr id="7" name="TextBox 6">
            <a:extLst>
              <a:ext uri="{FF2B5EF4-FFF2-40B4-BE49-F238E27FC236}">
                <a16:creationId xmlns:a16="http://schemas.microsoft.com/office/drawing/2014/main" id="{42BABF61-1308-4DFA-A3FC-ABBF73E087E1}"/>
              </a:ext>
            </a:extLst>
          </p:cNvPr>
          <p:cNvSpPr txBox="1"/>
          <p:nvPr/>
        </p:nvSpPr>
        <p:spPr>
          <a:xfrm>
            <a:off x="132852" y="6295065"/>
            <a:ext cx="6655729" cy="461665"/>
          </a:xfrm>
          <a:prstGeom prst="rect">
            <a:avLst/>
          </a:prstGeom>
          <a:noFill/>
        </p:spPr>
        <p:txBody>
          <a:bodyPr wrap="square">
            <a:spAutoFit/>
          </a:bodyPr>
          <a:lstStyle/>
          <a:p>
            <a:r>
              <a:rPr lang="en-US" sz="1200" dirty="0"/>
              <a:t>* The gender attribute is available in the </a:t>
            </a:r>
            <a:r>
              <a:rPr lang="en-US" sz="1200" dirty="0" err="1"/>
              <a:t>MovieLens</a:t>
            </a:r>
            <a:r>
              <a:rPr lang="en-US" sz="1200" dirty="0"/>
              <a:t> dataset as a binary annotation. We recognize that this does not reflect the full spectrum of gender identities, and this is a short-coming of our work.</a:t>
            </a:r>
          </a:p>
        </p:txBody>
      </p:sp>
    </p:spTree>
    <p:extLst>
      <p:ext uri="{BB962C8B-B14F-4D97-AF65-F5344CB8AC3E}">
        <p14:creationId xmlns:p14="http://schemas.microsoft.com/office/powerpoint/2010/main" val="3037899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1539-6D2D-49BA-A62C-26F43B35E014}"/>
              </a:ext>
            </a:extLst>
          </p:cNvPr>
          <p:cNvSpPr>
            <a:spLocks noGrp="1"/>
          </p:cNvSpPr>
          <p:nvPr>
            <p:ph type="title"/>
          </p:nvPr>
        </p:nvSpPr>
        <p:spPr>
          <a:xfrm>
            <a:off x="838200" y="2548195"/>
            <a:ext cx="10515600" cy="1325563"/>
          </a:xfrm>
        </p:spPr>
        <p:txBody>
          <a:bodyPr/>
          <a:lstStyle/>
          <a:p>
            <a:pPr algn="ctr"/>
            <a:r>
              <a:rPr lang="en-US" dirty="0"/>
              <a:t>New metrics, new optimization opportunity!</a:t>
            </a:r>
          </a:p>
        </p:txBody>
      </p:sp>
      <p:sp>
        <p:nvSpPr>
          <p:cNvPr id="3" name="Content Placeholder 2">
            <a:extLst>
              <a:ext uri="{FF2B5EF4-FFF2-40B4-BE49-F238E27FC236}">
                <a16:creationId xmlns:a16="http://schemas.microsoft.com/office/drawing/2014/main" id="{C045208C-E54A-435A-88F0-7E5B9F135B80}"/>
              </a:ext>
            </a:extLst>
          </p:cNvPr>
          <p:cNvSpPr>
            <a:spLocks noGrp="1"/>
          </p:cNvSpPr>
          <p:nvPr>
            <p:ph idx="1"/>
          </p:nvPr>
        </p:nvSpPr>
        <p:spPr/>
        <p:txBody>
          <a:bodyPr anchor="ctr"/>
          <a:lstStyle/>
          <a:p>
            <a:pPr marL="0" indent="0" algn="ctr">
              <a:buNone/>
            </a:pPr>
            <a:r>
              <a:rPr lang="en-US" dirty="0"/>
              <a:t>How can we optimize ranking models for target exposure?</a:t>
            </a:r>
          </a:p>
        </p:txBody>
      </p:sp>
      <p:sp>
        <p:nvSpPr>
          <p:cNvPr id="7" name="TextBox 6">
            <a:extLst>
              <a:ext uri="{FF2B5EF4-FFF2-40B4-BE49-F238E27FC236}">
                <a16:creationId xmlns:a16="http://schemas.microsoft.com/office/drawing/2014/main" id="{31D287E4-8A7B-4FAE-BAC1-765C31777AC2}"/>
              </a:ext>
            </a:extLst>
          </p:cNvPr>
          <p:cNvSpPr txBox="1"/>
          <p:nvPr/>
        </p:nvSpPr>
        <p:spPr>
          <a:xfrm>
            <a:off x="2112257" y="6492875"/>
            <a:ext cx="7967487" cy="276999"/>
          </a:xfrm>
          <a:prstGeom prst="rect">
            <a:avLst/>
          </a:prstGeom>
          <a:noFill/>
        </p:spPr>
        <p:txBody>
          <a:bodyPr wrap="square">
            <a:spAutoFit/>
          </a:bodyPr>
          <a:lstStyle/>
          <a:p>
            <a:pPr algn="ctr"/>
            <a:r>
              <a:rPr lang="en-US" sz="1200" dirty="0"/>
              <a:t>Diaz, Mitra, Ekstrand, Biega, and Carterette. Evaluating stochastic rankings with expected exposure. In CIKM, ACM. (2020)</a:t>
            </a:r>
          </a:p>
        </p:txBody>
      </p:sp>
    </p:spTree>
    <p:extLst>
      <p:ext uri="{BB962C8B-B14F-4D97-AF65-F5344CB8AC3E}">
        <p14:creationId xmlns:p14="http://schemas.microsoft.com/office/powerpoint/2010/main" val="1485537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6591-C59E-4264-8568-F92A96740510}"/>
              </a:ext>
            </a:extLst>
          </p:cNvPr>
          <p:cNvSpPr>
            <a:spLocks noGrp="1"/>
          </p:cNvSpPr>
          <p:nvPr>
            <p:ph type="title"/>
          </p:nvPr>
        </p:nvSpPr>
        <p:spPr/>
        <p:txBody>
          <a:bodyPr/>
          <a:lstStyle/>
          <a:p>
            <a:r>
              <a:rPr lang="en-US" dirty="0"/>
              <a:t>Stochastic ranking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D03C2B-C1D3-434F-B94B-9A070CB0B5D0}"/>
                  </a:ext>
                </a:extLst>
              </p:cNvPr>
              <p:cNvSpPr>
                <a:spLocks noGrp="1"/>
              </p:cNvSpPr>
              <p:nvPr>
                <p:ph idx="1"/>
              </p:nvPr>
            </p:nvSpPr>
            <p:spPr>
              <a:xfrm>
                <a:off x="838200" y="1557543"/>
                <a:ext cx="10515600" cy="4704436"/>
              </a:xfrm>
            </p:spPr>
            <p:txBody>
              <a:bodyPr>
                <a:normAutofit lnSpcReduction="10000"/>
              </a:bodyPr>
              <a:lstStyle/>
              <a:p>
                <a:pPr marL="0" indent="0">
                  <a:lnSpc>
                    <a:spcPct val="110000"/>
                  </a:lnSpc>
                  <a:buNone/>
                </a:pPr>
                <a:r>
                  <a:rPr lang="en-US" sz="1800" dirty="0"/>
                  <a:t>A stochastic ranking model samples a ranking from a probability distribution over all possible permutations of items in the collection—i.e., for the same intent it returns a slightly different ranking on each impression</a:t>
                </a:r>
              </a:p>
              <a:p>
                <a:pPr marL="0" indent="0">
                  <a:lnSpc>
                    <a:spcPct val="110000"/>
                  </a:lnSpc>
                  <a:buNone/>
                </a:pPr>
                <a:endParaRPr lang="en-US" sz="1800" dirty="0"/>
              </a:p>
              <a:p>
                <a:pPr marL="0" indent="0">
                  <a:lnSpc>
                    <a:spcPct val="110000"/>
                  </a:lnSpc>
                  <a:buNone/>
                </a:pPr>
                <a:endParaRPr lang="en-US" sz="1800" dirty="0"/>
              </a:p>
              <a:p>
                <a:pPr marL="0" indent="0">
                  <a:lnSpc>
                    <a:spcPct val="110000"/>
                  </a:lnSpc>
                  <a:buNone/>
                </a:pPr>
                <a:endParaRPr lang="en-US" sz="1800" dirty="0"/>
              </a:p>
              <a:p>
                <a:pPr marL="0" indent="0">
                  <a:lnSpc>
                    <a:spcPct val="110000"/>
                  </a:lnSpc>
                  <a:buNone/>
                </a:pPr>
                <a:endParaRPr lang="en-US" sz="1800" dirty="0"/>
              </a:p>
              <a:p>
                <a:pPr marL="0" indent="0">
                  <a:lnSpc>
                    <a:spcPct val="110000"/>
                  </a:lnSpc>
                  <a:spcBef>
                    <a:spcPts val="1800"/>
                  </a:spcBef>
                  <a:buNone/>
                </a:pPr>
                <a:r>
                  <a:rPr lang="en-US" sz="1800" dirty="0"/>
                  <a:t>Given a static ranking policy, we can generate a stochastic equivalent using </a:t>
                </a:r>
                <a:r>
                  <a:rPr lang="en-GB" sz="1800" dirty="0" err="1"/>
                  <a:t>Plackett</a:t>
                </a:r>
                <a:r>
                  <a:rPr lang="en-GB" sz="1800" dirty="0"/>
                  <a:t>-Luce sampling</a:t>
                </a:r>
                <a:r>
                  <a:rPr lang="en-US" sz="1800" dirty="0"/>
                  <a:t>—for example, </a:t>
                </a:r>
                <a:r>
                  <a:rPr lang="en-GB" sz="1800" dirty="0"/>
                  <a:t>given items </a:t>
                </a:r>
                <a14:m>
                  <m:oMath xmlns:m="http://schemas.openxmlformats.org/officeDocument/2006/math">
                    <m:d>
                      <m:dPr>
                        <m:begChr m:val="{"/>
                        <m:endChr m:val="}"/>
                        <m:ctrlPr>
                          <a:rPr lang="en-GB" sz="1800" i="1" smtClean="0">
                            <a:latin typeface="Cambria Math" panose="02040503050406030204" pitchFamily="18" charset="0"/>
                          </a:rPr>
                        </m:ctrlPr>
                      </m:dPr>
                      <m:e>
                        <m:sSub>
                          <m:sSubPr>
                            <m:ctrlPr>
                              <a:rPr lang="en-GB" sz="180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GB"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sSub>
                          <m:sSubPr>
                            <m:ctrlPr>
                              <a:rPr lang="en-GB"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m:t>
                        </m:r>
                        <m:sSub>
                          <m:sSubPr>
                            <m:ctrlPr>
                              <a:rPr lang="en-GB"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4</m:t>
                            </m:r>
                          </m:sub>
                        </m:sSub>
                      </m:e>
                    </m:d>
                  </m:oMath>
                </a14:m>
                <a:r>
                  <a:rPr lang="en-GB" sz="1800" dirty="0"/>
                  <a:t> the probability of sampling a particular ranking </a:t>
                </a:r>
                <a14:m>
                  <m:oMath xmlns:m="http://schemas.openxmlformats.org/officeDocument/2006/math">
                    <m:d>
                      <m:dPr>
                        <m:begChr m:val="["/>
                        <m:endChr m:val="]"/>
                        <m:ctrlPr>
                          <a:rPr lang="en-GB" sz="1800" i="1" smtClean="0">
                            <a:latin typeface="Cambria Math" panose="02040503050406030204" pitchFamily="18" charset="0"/>
                          </a:rPr>
                        </m:ctrlPr>
                      </m:dPr>
                      <m:e>
                        <m:sSub>
                          <m:sSubPr>
                            <m:ctrlPr>
                              <a:rPr lang="en-GB"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2</m:t>
                            </m:r>
                          </m:sub>
                        </m:sSub>
                        <m:r>
                          <a:rPr lang="en-US" sz="1800" i="1">
                            <a:latin typeface="Cambria Math" panose="02040503050406030204" pitchFamily="18" charset="0"/>
                          </a:rPr>
                          <m:t>,</m:t>
                        </m:r>
                        <m:sSub>
                          <m:sSubPr>
                            <m:ctrlPr>
                              <a:rPr lang="en-GB"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1</m:t>
                            </m:r>
                          </m:sub>
                        </m:sSub>
                        <m:r>
                          <a:rPr lang="en-US" sz="1800" i="1">
                            <a:latin typeface="Cambria Math" panose="02040503050406030204" pitchFamily="18" charset="0"/>
                          </a:rPr>
                          <m:t>,</m:t>
                        </m:r>
                        <m:sSub>
                          <m:sSubPr>
                            <m:ctrlPr>
                              <a:rPr lang="en-GB"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4</m:t>
                            </m:r>
                          </m:sub>
                        </m:sSub>
                        <m:r>
                          <a:rPr lang="en-US" sz="1800" i="1">
                            <a:latin typeface="Cambria Math" panose="02040503050406030204" pitchFamily="18" charset="0"/>
                          </a:rPr>
                          <m:t>,</m:t>
                        </m:r>
                        <m:sSub>
                          <m:sSubPr>
                            <m:ctrlPr>
                              <a:rPr lang="en-GB"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3</m:t>
                            </m:r>
                          </m:sub>
                        </m:sSub>
                      </m:e>
                    </m:d>
                  </m:oMath>
                </a14:m>
                <a:r>
                  <a:rPr lang="en-GB" sz="1800" dirty="0"/>
                  <a:t> is:</a:t>
                </a:r>
              </a:p>
              <a:p>
                <a:pPr marL="0" indent="0">
                  <a:lnSpc>
                    <a:spcPct val="110000"/>
                  </a:lnSpc>
                  <a:buNone/>
                </a:pPr>
                <a:endParaRPr lang="en-GB" sz="1800" dirty="0"/>
              </a:p>
              <a:p>
                <a:pPr marL="0" indent="0">
                  <a:lnSpc>
                    <a:spcPct val="110000"/>
                  </a:lnSpc>
                  <a:buNone/>
                </a:pPr>
                <a:endParaRPr lang="en-GB" sz="1800" dirty="0"/>
              </a:p>
              <a:p>
                <a:pPr marL="0" indent="0">
                  <a:lnSpc>
                    <a:spcPct val="110000"/>
                  </a:lnSpc>
                  <a:buNone/>
                </a:pPr>
                <a14:m>
                  <m:oMath xmlns:m="http://schemas.openxmlformats.org/officeDocument/2006/math">
                    <m:r>
                      <a:rPr lang="en-GB" sz="1800" i="1" smtClean="0">
                        <a:latin typeface="Cambria Math" panose="02040503050406030204" pitchFamily="18" charset="0"/>
                        <a:ea typeface="Cambria Math" panose="02040503050406030204" pitchFamily="18" charset="0"/>
                      </a:rPr>
                      <m:t>𝜋</m:t>
                    </m:r>
                  </m:oMath>
                </a14:m>
                <a:r>
                  <a:rPr lang="en-GB" sz="1800" dirty="0"/>
                  <a:t>: a ranking, </a:t>
                </a:r>
                <a14:m>
                  <m:oMath xmlns:m="http://schemas.openxmlformats.org/officeDocument/2006/math">
                    <m:r>
                      <a:rPr lang="en-GB" sz="1800" i="1" smtClean="0">
                        <a:latin typeface="Cambria Math" panose="02040503050406030204" pitchFamily="18" charset="0"/>
                        <a:ea typeface="Cambria Math" panose="02040503050406030204" pitchFamily="18" charset="0"/>
                      </a:rPr>
                      <m:t>𝜙</m:t>
                    </m:r>
                  </m:oMath>
                </a14:m>
                <a:r>
                  <a:rPr lang="en-GB" sz="1800" dirty="0"/>
                  <a:t>: a transformation, e.g., exponential over score </a:t>
                </a:r>
                <a14:m>
                  <m:oMath xmlns:m="http://schemas.openxmlformats.org/officeDocument/2006/math">
                    <m:sSub>
                      <m:sSubPr>
                        <m:ctrlPr>
                          <a:rPr lang="en-GB" sz="1800" i="1" smtClean="0">
                            <a:latin typeface="Cambria Math" panose="02040503050406030204" pitchFamily="18" charset="0"/>
                          </a:rPr>
                        </m:ctrlPr>
                      </m:sSubPr>
                      <m:e>
                        <m:r>
                          <a:rPr lang="en-US" sz="1800" b="0" i="1" smtClean="0">
                            <a:latin typeface="Cambria Math" panose="02040503050406030204" pitchFamily="18" charset="0"/>
                          </a:rPr>
                          <m:t>𝑠</m:t>
                        </m:r>
                      </m:e>
                      <m:sub>
                        <m:r>
                          <a:rPr lang="en-US" sz="1800" b="0" i="1" smtClean="0">
                            <a:latin typeface="Cambria Math" panose="02040503050406030204" pitchFamily="18" charset="0"/>
                          </a:rPr>
                          <m:t>𝑖</m:t>
                        </m:r>
                      </m:sub>
                    </m:sSub>
                  </m:oMath>
                </a14:m>
                <a:r>
                  <a:rPr lang="en-GB" sz="1800" dirty="0"/>
                  <a:t> for document </a:t>
                </a:r>
                <a14:m>
                  <m:oMath xmlns:m="http://schemas.openxmlformats.org/officeDocument/2006/math">
                    <m:sSub>
                      <m:sSubPr>
                        <m:ctrlPr>
                          <a:rPr lang="en-GB" sz="1800" i="1">
                            <a:latin typeface="Cambria Math" panose="02040503050406030204" pitchFamily="18" charset="0"/>
                          </a:rPr>
                        </m:ctrlPr>
                      </m:sSubPr>
                      <m:e>
                        <m:r>
                          <a:rPr lang="en-US" sz="1800" b="0" i="1" smtClean="0">
                            <a:latin typeface="Cambria Math" panose="02040503050406030204" pitchFamily="18" charset="0"/>
                          </a:rPr>
                          <m:t>𝑑</m:t>
                        </m:r>
                      </m:e>
                      <m:sub>
                        <m:r>
                          <a:rPr lang="en-US" sz="1800" i="1">
                            <a:latin typeface="Cambria Math" panose="02040503050406030204" pitchFamily="18" charset="0"/>
                          </a:rPr>
                          <m:t>𝑖</m:t>
                        </m:r>
                      </m:sub>
                    </m:sSub>
                  </m:oMath>
                </a14:m>
                <a:endParaRPr lang="en-GB" sz="1800" dirty="0"/>
              </a:p>
              <a:p>
                <a:pPr marL="0" indent="0">
                  <a:lnSpc>
                    <a:spcPct val="110000"/>
                  </a:lnSpc>
                  <a:buNone/>
                </a:pPr>
                <a:r>
                  <a:rPr lang="en-GB" sz="1800" dirty="0"/>
                  <a:t>Equivalent to sequentially sampling documents without replacement with probability </a:t>
                </a:r>
                <a14:m>
                  <m:oMath xmlns:m="http://schemas.openxmlformats.org/officeDocument/2006/math">
                    <m:r>
                      <a:rPr lang="en-GB" sz="1800" i="1" smtClean="0">
                        <a:latin typeface="Cambria Math" panose="02040503050406030204" pitchFamily="18" charset="0"/>
                        <a:ea typeface="Cambria Math" panose="02040503050406030204" pitchFamily="18" charset="0"/>
                      </a:rPr>
                      <m:t>𝜙</m:t>
                    </m:r>
                    <m:d>
                      <m:dPr>
                        <m:ctrlPr>
                          <a:rPr lang="en-GB" sz="1800" i="1" smtClean="0">
                            <a:latin typeface="Cambria Math" panose="02040503050406030204" pitchFamily="18" charset="0"/>
                            <a:ea typeface="Cambria Math" panose="02040503050406030204" pitchFamily="18" charset="0"/>
                          </a:rPr>
                        </m:ctrlPr>
                      </m:dPr>
                      <m:e>
                        <m:sSub>
                          <m:sSubPr>
                            <m:ctrlPr>
                              <a:rPr lang="en-GB"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𝑠</m:t>
                            </m:r>
                          </m:e>
                          <m:sub>
                            <m:r>
                              <a:rPr lang="en-US" sz="1800" b="0" i="1" smtClean="0">
                                <a:latin typeface="Cambria Math" panose="02040503050406030204" pitchFamily="18" charset="0"/>
                                <a:ea typeface="Cambria Math" panose="02040503050406030204" pitchFamily="18" charset="0"/>
                              </a:rPr>
                              <m:t>𝑖</m:t>
                            </m:r>
                          </m:sub>
                        </m:sSub>
                      </m:e>
                    </m:d>
                  </m:oMath>
                </a14:m>
                <a:endParaRPr lang="en-GB" sz="1800" dirty="0"/>
              </a:p>
            </p:txBody>
          </p:sp>
        </mc:Choice>
        <mc:Fallback xmlns="">
          <p:sp>
            <p:nvSpPr>
              <p:cNvPr id="3" name="Content Placeholder 2">
                <a:extLst>
                  <a:ext uri="{FF2B5EF4-FFF2-40B4-BE49-F238E27FC236}">
                    <a16:creationId xmlns:a16="http://schemas.microsoft.com/office/drawing/2014/main" id="{C2D03C2B-C1D3-434F-B94B-9A070CB0B5D0}"/>
                  </a:ext>
                </a:extLst>
              </p:cNvPr>
              <p:cNvSpPr>
                <a:spLocks noGrp="1" noRot="1" noChangeAspect="1" noMove="1" noResize="1" noEditPoints="1" noAdjustHandles="1" noChangeArrowheads="1" noChangeShapeType="1" noTextEdit="1"/>
              </p:cNvSpPr>
              <p:nvPr>
                <p:ph idx="1"/>
              </p:nvPr>
            </p:nvSpPr>
            <p:spPr>
              <a:xfrm>
                <a:off x="838200" y="1557543"/>
                <a:ext cx="10515600" cy="4704436"/>
              </a:xfrm>
              <a:blipFill>
                <a:blip r:embed="rId2"/>
                <a:stretch>
                  <a:fillRect l="-522" t="-649" b="-649"/>
                </a:stretch>
              </a:blipFill>
            </p:spPr>
            <p:txBody>
              <a:bodyPr/>
              <a:lstStyle/>
              <a:p>
                <a:r>
                  <a:rPr lang="en-US">
                    <a:noFill/>
                  </a:rPr>
                  <a:t> </a:t>
                </a:r>
              </a:p>
            </p:txBody>
          </p:sp>
        </mc:Fallback>
      </mc:AlternateContent>
      <p:grpSp>
        <p:nvGrpSpPr>
          <p:cNvPr id="105" name="Group 104">
            <a:extLst>
              <a:ext uri="{FF2B5EF4-FFF2-40B4-BE49-F238E27FC236}">
                <a16:creationId xmlns:a16="http://schemas.microsoft.com/office/drawing/2014/main" id="{6478DBD2-4F86-43A9-B303-C248A9E8290D}"/>
              </a:ext>
            </a:extLst>
          </p:cNvPr>
          <p:cNvGrpSpPr/>
          <p:nvPr/>
        </p:nvGrpSpPr>
        <p:grpSpPr>
          <a:xfrm>
            <a:off x="439647" y="2293198"/>
            <a:ext cx="11312706" cy="1488892"/>
            <a:chOff x="439647" y="2613939"/>
            <a:chExt cx="11312706" cy="1488892"/>
          </a:xfrm>
        </p:grpSpPr>
        <p:sp>
          <p:nvSpPr>
            <p:cNvPr id="102" name="Rectangle: Rounded Corners 101">
              <a:extLst>
                <a:ext uri="{FF2B5EF4-FFF2-40B4-BE49-F238E27FC236}">
                  <a16:creationId xmlns:a16="http://schemas.microsoft.com/office/drawing/2014/main" id="{E91F91F8-684E-4BA0-979E-CB897935E98A}"/>
                </a:ext>
              </a:extLst>
            </p:cNvPr>
            <p:cNvSpPr/>
            <p:nvPr/>
          </p:nvSpPr>
          <p:spPr>
            <a:xfrm>
              <a:off x="439647" y="2613939"/>
              <a:ext cx="11312706" cy="1488892"/>
            </a:xfrm>
            <a:prstGeom prst="roundRect">
              <a:avLst>
                <a:gd name="adj" fmla="val 10236"/>
              </a:avLst>
            </a:prstGeom>
            <a:solidFill>
              <a:schemeClr val="bg1"/>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1C92983B-3994-4027-B6A0-4B5A21163741}"/>
                </a:ext>
              </a:extLst>
            </p:cNvPr>
            <p:cNvGrpSpPr/>
            <p:nvPr/>
          </p:nvGrpSpPr>
          <p:grpSpPr>
            <a:xfrm>
              <a:off x="526487" y="2735841"/>
              <a:ext cx="11139027" cy="1248313"/>
              <a:chOff x="836462" y="3051810"/>
              <a:chExt cx="11139027" cy="1248313"/>
            </a:xfrm>
          </p:grpSpPr>
          <p:grpSp>
            <p:nvGrpSpPr>
              <p:cNvPr id="96" name="Group 95">
                <a:extLst>
                  <a:ext uri="{FF2B5EF4-FFF2-40B4-BE49-F238E27FC236}">
                    <a16:creationId xmlns:a16="http://schemas.microsoft.com/office/drawing/2014/main" id="{2BDC58ED-C54A-466E-8F2C-9AE435D24AE6}"/>
                  </a:ext>
                </a:extLst>
              </p:cNvPr>
              <p:cNvGrpSpPr/>
              <p:nvPr/>
            </p:nvGrpSpPr>
            <p:grpSpPr>
              <a:xfrm>
                <a:off x="836462" y="3051810"/>
                <a:ext cx="2743543" cy="1236571"/>
                <a:chOff x="836462" y="3051810"/>
                <a:chExt cx="2743543" cy="1236571"/>
              </a:xfrm>
            </p:grpSpPr>
            <p:pic>
              <p:nvPicPr>
                <p:cNvPr id="4" name="Content Placeholder 9" descr="Database">
                  <a:extLst>
                    <a:ext uri="{FF2B5EF4-FFF2-40B4-BE49-F238E27FC236}">
                      <a16:creationId xmlns:a16="http://schemas.microsoft.com/office/drawing/2014/main" id="{E14AC7EA-D7D6-47EA-8964-2E77C11A93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9396" y="3287824"/>
                  <a:ext cx="550609" cy="550609"/>
                </a:xfrm>
                <a:prstGeom prst="rect">
                  <a:avLst/>
                </a:prstGeom>
              </p:spPr>
            </p:pic>
            <p:pic>
              <p:nvPicPr>
                <p:cNvPr id="5" name="Graphic 4" descr="Female Profile">
                  <a:extLst>
                    <a:ext uri="{FF2B5EF4-FFF2-40B4-BE49-F238E27FC236}">
                      <a16:creationId xmlns:a16="http://schemas.microsoft.com/office/drawing/2014/main" id="{FF91C549-0B3B-4F63-8C3A-12AFD7E36D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462" y="3287825"/>
                  <a:ext cx="550609" cy="550609"/>
                </a:xfrm>
                <a:prstGeom prst="rect">
                  <a:avLst/>
                </a:prstGeom>
              </p:spPr>
            </p:pic>
            <p:grpSp>
              <p:nvGrpSpPr>
                <p:cNvPr id="6" name="Group 5">
                  <a:extLst>
                    <a:ext uri="{FF2B5EF4-FFF2-40B4-BE49-F238E27FC236}">
                      <a16:creationId xmlns:a16="http://schemas.microsoft.com/office/drawing/2014/main" id="{8FC950F8-9FC3-4E58-8093-553908AD8681}"/>
                    </a:ext>
                  </a:extLst>
                </p:cNvPr>
                <p:cNvGrpSpPr/>
                <p:nvPr/>
              </p:nvGrpSpPr>
              <p:grpSpPr>
                <a:xfrm>
                  <a:off x="1356756" y="3051810"/>
                  <a:ext cx="1642325" cy="246221"/>
                  <a:chOff x="4587350" y="2018039"/>
                  <a:chExt cx="1642325" cy="246221"/>
                </a:xfrm>
              </p:grpSpPr>
              <p:sp>
                <p:nvSpPr>
                  <p:cNvPr id="7" name="TextBox 6">
                    <a:extLst>
                      <a:ext uri="{FF2B5EF4-FFF2-40B4-BE49-F238E27FC236}">
                        <a16:creationId xmlns:a16="http://schemas.microsoft.com/office/drawing/2014/main" id="{40FB4A39-002B-441D-A9CF-F0631B013D14}"/>
                      </a:ext>
                    </a:extLst>
                  </p:cNvPr>
                  <p:cNvSpPr txBox="1"/>
                  <p:nvPr/>
                </p:nvSpPr>
                <p:spPr>
                  <a:xfrm>
                    <a:off x="4587350" y="2018039"/>
                    <a:ext cx="1642325" cy="246221"/>
                  </a:xfrm>
                  <a:prstGeom prst="rect">
                    <a:avLst/>
                  </a:prstGeom>
                  <a:noFill/>
                  <a:ln>
                    <a:solidFill>
                      <a:schemeClr val="bg1">
                        <a:lumMod val="85000"/>
                      </a:schemeClr>
                    </a:solidFill>
                  </a:ln>
                </p:spPr>
                <p:txBody>
                  <a:bodyPr wrap="square" rtlCol="0">
                    <a:spAutoFit/>
                  </a:bodyPr>
                  <a:lstStyle/>
                  <a:p>
                    <a:r>
                      <a:rPr lang="en-US" sz="1000" dirty="0"/>
                      <a:t>restaurants in montreal</a:t>
                    </a:r>
                    <a:endParaRPr lang="en-CA" sz="1000" dirty="0"/>
                  </a:p>
                </p:txBody>
              </p:sp>
              <p:pic>
                <p:nvPicPr>
                  <p:cNvPr id="8" name="Picture 7">
                    <a:extLst>
                      <a:ext uri="{FF2B5EF4-FFF2-40B4-BE49-F238E27FC236}">
                        <a16:creationId xmlns:a16="http://schemas.microsoft.com/office/drawing/2014/main" id="{4B79E348-CEFE-4E47-82D5-2BF0C036A0BB}"/>
                      </a:ext>
                    </a:extLst>
                  </p:cNvPr>
                  <p:cNvPicPr>
                    <a:picLocks noChangeAspect="1"/>
                  </p:cNvPicPr>
                  <p:nvPr/>
                </p:nvPicPr>
                <p:blipFill rotWithShape="1">
                  <a:blip r:embed="rId7">
                    <a:grayscl/>
                  </a:blip>
                  <a:srcRect l="92561" t="11425" r="879" b="12376"/>
                  <a:stretch/>
                </p:blipFill>
                <p:spPr>
                  <a:xfrm>
                    <a:off x="5996771" y="2027627"/>
                    <a:ext cx="232904" cy="227044"/>
                  </a:xfrm>
                  <a:prstGeom prst="rect">
                    <a:avLst/>
                  </a:prstGeom>
                </p:spPr>
              </p:pic>
            </p:grpSp>
            <p:grpSp>
              <p:nvGrpSpPr>
                <p:cNvPr id="9" name="Group 8">
                  <a:extLst>
                    <a:ext uri="{FF2B5EF4-FFF2-40B4-BE49-F238E27FC236}">
                      <a16:creationId xmlns:a16="http://schemas.microsoft.com/office/drawing/2014/main" id="{5AF1A86E-1DAE-4D30-BE4C-8CCBA6C27E4D}"/>
                    </a:ext>
                  </a:extLst>
                </p:cNvPr>
                <p:cNvGrpSpPr/>
                <p:nvPr/>
              </p:nvGrpSpPr>
              <p:grpSpPr>
                <a:xfrm>
                  <a:off x="1973648" y="3622928"/>
                  <a:ext cx="469169" cy="665453"/>
                  <a:chOff x="7066253" y="1938911"/>
                  <a:chExt cx="469169" cy="665453"/>
                </a:xfrm>
              </p:grpSpPr>
              <p:sp>
                <p:nvSpPr>
                  <p:cNvPr id="10" name="Rectangle 9">
                    <a:extLst>
                      <a:ext uri="{FF2B5EF4-FFF2-40B4-BE49-F238E27FC236}">
                        <a16:creationId xmlns:a16="http://schemas.microsoft.com/office/drawing/2014/main" id="{046185CA-F9DB-4DBE-AC0F-A26EBF00A8F5}"/>
                      </a:ext>
                    </a:extLst>
                  </p:cNvPr>
                  <p:cNvSpPr/>
                  <p:nvPr/>
                </p:nvSpPr>
                <p:spPr>
                  <a:xfrm>
                    <a:off x="7066253" y="1938911"/>
                    <a:ext cx="469169" cy="66545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4D05AB33-563F-4328-8244-BB7C31495F3F}"/>
                      </a:ext>
                    </a:extLst>
                  </p:cNvPr>
                  <p:cNvSpPr/>
                  <p:nvPr/>
                </p:nvSpPr>
                <p:spPr>
                  <a:xfrm>
                    <a:off x="7117326" y="2001296"/>
                    <a:ext cx="306396" cy="526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6FBB4546-346C-43B5-8197-FC1BB665F291}"/>
                      </a:ext>
                    </a:extLst>
                  </p:cNvPr>
                  <p:cNvSpPr/>
                  <p:nvPr/>
                </p:nvSpPr>
                <p:spPr>
                  <a:xfrm>
                    <a:off x="7117326" y="2097231"/>
                    <a:ext cx="306396" cy="5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E880E415-223F-4BD0-8410-D0E70A9293B1}"/>
                      </a:ext>
                    </a:extLst>
                  </p:cNvPr>
                  <p:cNvSpPr/>
                  <p:nvPr/>
                </p:nvSpPr>
                <p:spPr>
                  <a:xfrm>
                    <a:off x="7117326" y="2192645"/>
                    <a:ext cx="306396" cy="52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533D7CCA-3B18-4F13-AB88-284606BB0D33}"/>
                      </a:ext>
                    </a:extLst>
                  </p:cNvPr>
                  <p:cNvSpPr/>
                  <p:nvPr/>
                </p:nvSpPr>
                <p:spPr>
                  <a:xfrm>
                    <a:off x="7117326" y="2288059"/>
                    <a:ext cx="306396" cy="5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3782270C-D0C8-47EF-BF47-FA90E5091B7D}"/>
                      </a:ext>
                    </a:extLst>
                  </p:cNvPr>
                  <p:cNvSpPr/>
                  <p:nvPr/>
                </p:nvSpPr>
                <p:spPr>
                  <a:xfrm>
                    <a:off x="7117326" y="2383473"/>
                    <a:ext cx="306396" cy="5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A1A68100-972F-4EDA-BCB7-4BA0776AFD0F}"/>
                      </a:ext>
                    </a:extLst>
                  </p:cNvPr>
                  <p:cNvSpPr/>
                  <p:nvPr/>
                </p:nvSpPr>
                <p:spPr>
                  <a:xfrm>
                    <a:off x="7117326" y="2478887"/>
                    <a:ext cx="306396" cy="5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17" name="Connector: Elbow 16">
                  <a:extLst>
                    <a:ext uri="{FF2B5EF4-FFF2-40B4-BE49-F238E27FC236}">
                      <a16:creationId xmlns:a16="http://schemas.microsoft.com/office/drawing/2014/main" id="{1453976C-A29B-487E-A99A-405C26156506}"/>
                    </a:ext>
                  </a:extLst>
                </p:cNvPr>
                <p:cNvCxnSpPr>
                  <a:stCxn id="5" idx="0"/>
                  <a:endCxn id="7" idx="1"/>
                </p:cNvCxnSpPr>
                <p:nvPr/>
              </p:nvCxnSpPr>
              <p:spPr>
                <a:xfrm rot="5400000" flipH="1" flipV="1">
                  <a:off x="1177809" y="3108879"/>
                  <a:ext cx="112904" cy="244989"/>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956D008D-0426-4CB1-8FA4-341741A99365}"/>
                    </a:ext>
                  </a:extLst>
                </p:cNvPr>
                <p:cNvCxnSpPr>
                  <a:cxnSpLocks/>
                  <a:stCxn id="8" idx="3"/>
                  <a:endCxn id="4" idx="0"/>
                </p:cNvCxnSpPr>
                <p:nvPr/>
              </p:nvCxnSpPr>
              <p:spPr>
                <a:xfrm>
                  <a:off x="2999081" y="3174920"/>
                  <a:ext cx="305620" cy="112904"/>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14DB43F-FE61-471C-ACED-7F47B125CE98}"/>
                    </a:ext>
                  </a:extLst>
                </p:cNvPr>
                <p:cNvCxnSpPr>
                  <a:cxnSpLocks/>
                  <a:stCxn id="4" idx="2"/>
                  <a:endCxn id="10" idx="3"/>
                </p:cNvCxnSpPr>
                <p:nvPr/>
              </p:nvCxnSpPr>
              <p:spPr>
                <a:xfrm rot="5400000">
                  <a:off x="2815148" y="3466102"/>
                  <a:ext cx="117222" cy="861884"/>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D06F3227-9F13-4F05-9BE7-226E6451B995}"/>
                    </a:ext>
                  </a:extLst>
                </p:cNvPr>
                <p:cNvCxnSpPr>
                  <a:cxnSpLocks/>
                  <a:stCxn id="10" idx="1"/>
                  <a:endCxn id="5" idx="2"/>
                </p:cNvCxnSpPr>
                <p:nvPr/>
              </p:nvCxnSpPr>
              <p:spPr>
                <a:xfrm rot="10800000">
                  <a:off x="1111768" y="3838435"/>
                  <a:ext cx="861881" cy="117221"/>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21C47CB4-2D7B-41F2-8191-37AA6703B23D}"/>
                  </a:ext>
                </a:extLst>
              </p:cNvPr>
              <p:cNvGrpSpPr/>
              <p:nvPr/>
            </p:nvGrpSpPr>
            <p:grpSpPr>
              <a:xfrm>
                <a:off x="9233913" y="3063552"/>
                <a:ext cx="2741576" cy="1236571"/>
                <a:chOff x="9233913" y="3063552"/>
                <a:chExt cx="2741576" cy="1236571"/>
              </a:xfrm>
            </p:grpSpPr>
            <p:pic>
              <p:nvPicPr>
                <p:cNvPr id="53" name="Content Placeholder 9" descr="Database">
                  <a:extLst>
                    <a:ext uri="{FF2B5EF4-FFF2-40B4-BE49-F238E27FC236}">
                      <a16:creationId xmlns:a16="http://schemas.microsoft.com/office/drawing/2014/main" id="{7489732E-0612-4FB0-B9EB-E9A5EA2797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24880" y="3299566"/>
                  <a:ext cx="550609" cy="550609"/>
                </a:xfrm>
                <a:prstGeom prst="rect">
                  <a:avLst/>
                </a:prstGeom>
              </p:spPr>
            </p:pic>
            <p:grpSp>
              <p:nvGrpSpPr>
                <p:cNvPr id="54" name="Group 53">
                  <a:extLst>
                    <a:ext uri="{FF2B5EF4-FFF2-40B4-BE49-F238E27FC236}">
                      <a16:creationId xmlns:a16="http://schemas.microsoft.com/office/drawing/2014/main" id="{2F68DA95-1966-4ADF-850C-1D0265AFF6A9}"/>
                    </a:ext>
                  </a:extLst>
                </p:cNvPr>
                <p:cNvGrpSpPr/>
                <p:nvPr/>
              </p:nvGrpSpPr>
              <p:grpSpPr>
                <a:xfrm>
                  <a:off x="9752240" y="3063552"/>
                  <a:ext cx="1642325" cy="246221"/>
                  <a:chOff x="4587350" y="2018039"/>
                  <a:chExt cx="1642325" cy="246221"/>
                </a:xfrm>
              </p:grpSpPr>
              <p:sp>
                <p:nvSpPr>
                  <p:cNvPr id="55" name="TextBox 54">
                    <a:extLst>
                      <a:ext uri="{FF2B5EF4-FFF2-40B4-BE49-F238E27FC236}">
                        <a16:creationId xmlns:a16="http://schemas.microsoft.com/office/drawing/2014/main" id="{EAB70F98-9AD0-4682-A13F-9709C759AB04}"/>
                      </a:ext>
                    </a:extLst>
                  </p:cNvPr>
                  <p:cNvSpPr txBox="1"/>
                  <p:nvPr/>
                </p:nvSpPr>
                <p:spPr>
                  <a:xfrm>
                    <a:off x="4587350" y="2018039"/>
                    <a:ext cx="1642325" cy="246221"/>
                  </a:xfrm>
                  <a:prstGeom prst="rect">
                    <a:avLst/>
                  </a:prstGeom>
                  <a:noFill/>
                  <a:ln>
                    <a:solidFill>
                      <a:schemeClr val="bg1">
                        <a:lumMod val="85000"/>
                      </a:schemeClr>
                    </a:solidFill>
                  </a:ln>
                </p:spPr>
                <p:txBody>
                  <a:bodyPr wrap="square" rtlCol="0">
                    <a:spAutoFit/>
                  </a:bodyPr>
                  <a:lstStyle/>
                  <a:p>
                    <a:r>
                      <a:rPr lang="en-US" sz="1000" dirty="0"/>
                      <a:t>restaurants in montreal</a:t>
                    </a:r>
                    <a:endParaRPr lang="en-CA" sz="1000" dirty="0"/>
                  </a:p>
                </p:txBody>
              </p:sp>
              <p:pic>
                <p:nvPicPr>
                  <p:cNvPr id="56" name="Picture 55">
                    <a:extLst>
                      <a:ext uri="{FF2B5EF4-FFF2-40B4-BE49-F238E27FC236}">
                        <a16:creationId xmlns:a16="http://schemas.microsoft.com/office/drawing/2014/main" id="{0BE343C8-DFA1-41FF-83DB-90104E3C69B1}"/>
                      </a:ext>
                    </a:extLst>
                  </p:cNvPr>
                  <p:cNvPicPr>
                    <a:picLocks noChangeAspect="1"/>
                  </p:cNvPicPr>
                  <p:nvPr/>
                </p:nvPicPr>
                <p:blipFill rotWithShape="1">
                  <a:blip r:embed="rId7">
                    <a:grayscl/>
                  </a:blip>
                  <a:srcRect l="92561" t="11425" r="879" b="12376"/>
                  <a:stretch/>
                </p:blipFill>
                <p:spPr>
                  <a:xfrm>
                    <a:off x="5996771" y="2027627"/>
                    <a:ext cx="232904" cy="227044"/>
                  </a:xfrm>
                  <a:prstGeom prst="rect">
                    <a:avLst/>
                  </a:prstGeom>
                </p:spPr>
              </p:pic>
            </p:grpSp>
            <p:grpSp>
              <p:nvGrpSpPr>
                <p:cNvPr id="57" name="Group 56">
                  <a:extLst>
                    <a:ext uri="{FF2B5EF4-FFF2-40B4-BE49-F238E27FC236}">
                      <a16:creationId xmlns:a16="http://schemas.microsoft.com/office/drawing/2014/main" id="{E39D7DA0-171A-4DD1-9947-248D62A97462}"/>
                    </a:ext>
                  </a:extLst>
                </p:cNvPr>
                <p:cNvGrpSpPr/>
                <p:nvPr/>
              </p:nvGrpSpPr>
              <p:grpSpPr>
                <a:xfrm>
                  <a:off x="10369132" y="3634670"/>
                  <a:ext cx="469169" cy="665453"/>
                  <a:chOff x="7066253" y="1938911"/>
                  <a:chExt cx="469169" cy="665453"/>
                </a:xfrm>
              </p:grpSpPr>
              <p:sp>
                <p:nvSpPr>
                  <p:cNvPr id="58" name="Rectangle 57">
                    <a:extLst>
                      <a:ext uri="{FF2B5EF4-FFF2-40B4-BE49-F238E27FC236}">
                        <a16:creationId xmlns:a16="http://schemas.microsoft.com/office/drawing/2014/main" id="{BDA9A3A6-BB1D-4D27-AE79-46CCC46B29E8}"/>
                      </a:ext>
                    </a:extLst>
                  </p:cNvPr>
                  <p:cNvSpPr/>
                  <p:nvPr/>
                </p:nvSpPr>
                <p:spPr>
                  <a:xfrm>
                    <a:off x="7066253" y="1938911"/>
                    <a:ext cx="469169" cy="66545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a:extLst>
                      <a:ext uri="{FF2B5EF4-FFF2-40B4-BE49-F238E27FC236}">
                        <a16:creationId xmlns:a16="http://schemas.microsoft.com/office/drawing/2014/main" id="{554AEC71-9BE4-4D48-946A-C134AE911F1B}"/>
                      </a:ext>
                    </a:extLst>
                  </p:cNvPr>
                  <p:cNvSpPr/>
                  <p:nvPr/>
                </p:nvSpPr>
                <p:spPr>
                  <a:xfrm>
                    <a:off x="7117326" y="2001296"/>
                    <a:ext cx="306396" cy="5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a:extLst>
                      <a:ext uri="{FF2B5EF4-FFF2-40B4-BE49-F238E27FC236}">
                        <a16:creationId xmlns:a16="http://schemas.microsoft.com/office/drawing/2014/main" id="{FA3064B5-0947-4390-BC4D-FB2B8B45F51F}"/>
                      </a:ext>
                    </a:extLst>
                  </p:cNvPr>
                  <p:cNvSpPr/>
                  <p:nvPr/>
                </p:nvSpPr>
                <p:spPr>
                  <a:xfrm>
                    <a:off x="7117326" y="2097231"/>
                    <a:ext cx="306396" cy="526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a:extLst>
                      <a:ext uri="{FF2B5EF4-FFF2-40B4-BE49-F238E27FC236}">
                        <a16:creationId xmlns:a16="http://schemas.microsoft.com/office/drawing/2014/main" id="{D0DCEE22-7640-46C9-BD9D-3ACC1B2587C9}"/>
                      </a:ext>
                    </a:extLst>
                  </p:cNvPr>
                  <p:cNvSpPr/>
                  <p:nvPr/>
                </p:nvSpPr>
                <p:spPr>
                  <a:xfrm>
                    <a:off x="7117326" y="2192645"/>
                    <a:ext cx="306396" cy="5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a:extLst>
                      <a:ext uri="{FF2B5EF4-FFF2-40B4-BE49-F238E27FC236}">
                        <a16:creationId xmlns:a16="http://schemas.microsoft.com/office/drawing/2014/main" id="{A0FF1720-110C-4992-BBB8-081E6C7680CE}"/>
                      </a:ext>
                    </a:extLst>
                  </p:cNvPr>
                  <p:cNvSpPr/>
                  <p:nvPr/>
                </p:nvSpPr>
                <p:spPr>
                  <a:xfrm>
                    <a:off x="7117326" y="2288059"/>
                    <a:ext cx="306396" cy="52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a:extLst>
                      <a:ext uri="{FF2B5EF4-FFF2-40B4-BE49-F238E27FC236}">
                        <a16:creationId xmlns:a16="http://schemas.microsoft.com/office/drawing/2014/main" id="{91737E36-05F7-443C-B52A-9DB11393B289}"/>
                      </a:ext>
                    </a:extLst>
                  </p:cNvPr>
                  <p:cNvSpPr/>
                  <p:nvPr/>
                </p:nvSpPr>
                <p:spPr>
                  <a:xfrm>
                    <a:off x="7117326" y="2383473"/>
                    <a:ext cx="306396" cy="5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a:extLst>
                      <a:ext uri="{FF2B5EF4-FFF2-40B4-BE49-F238E27FC236}">
                        <a16:creationId xmlns:a16="http://schemas.microsoft.com/office/drawing/2014/main" id="{05CB9D45-A3C0-474A-A28A-8D5C0D26D8DD}"/>
                      </a:ext>
                    </a:extLst>
                  </p:cNvPr>
                  <p:cNvSpPr/>
                  <p:nvPr/>
                </p:nvSpPr>
                <p:spPr>
                  <a:xfrm>
                    <a:off x="7117326" y="2478887"/>
                    <a:ext cx="306396" cy="5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65" name="Connector: Elbow 64">
                  <a:extLst>
                    <a:ext uri="{FF2B5EF4-FFF2-40B4-BE49-F238E27FC236}">
                      <a16:creationId xmlns:a16="http://schemas.microsoft.com/office/drawing/2014/main" id="{D9C01FC9-AC37-421B-AF28-92C99BC91590}"/>
                    </a:ext>
                  </a:extLst>
                </p:cNvPr>
                <p:cNvCxnSpPr>
                  <a:cxnSpLocks/>
                  <a:stCxn id="69" idx="0"/>
                  <a:endCxn id="55" idx="1"/>
                </p:cNvCxnSpPr>
                <p:nvPr/>
              </p:nvCxnSpPr>
              <p:spPr>
                <a:xfrm rot="5400000" flipH="1" flipV="1">
                  <a:off x="9573785" y="3121112"/>
                  <a:ext cx="112903" cy="244007"/>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E567BF26-5681-4A57-A32A-8E44B131F345}"/>
                    </a:ext>
                  </a:extLst>
                </p:cNvPr>
                <p:cNvCxnSpPr>
                  <a:cxnSpLocks/>
                  <a:stCxn id="56" idx="3"/>
                  <a:endCxn id="53" idx="0"/>
                </p:cNvCxnSpPr>
                <p:nvPr/>
              </p:nvCxnSpPr>
              <p:spPr>
                <a:xfrm>
                  <a:off x="11394565" y="3186662"/>
                  <a:ext cx="305620" cy="112904"/>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DE9FDD9E-D944-4FB7-9C8A-41DCFC61191A}"/>
                    </a:ext>
                  </a:extLst>
                </p:cNvPr>
                <p:cNvCxnSpPr>
                  <a:cxnSpLocks/>
                  <a:stCxn id="53" idx="2"/>
                  <a:endCxn id="58" idx="3"/>
                </p:cNvCxnSpPr>
                <p:nvPr/>
              </p:nvCxnSpPr>
              <p:spPr>
                <a:xfrm rot="5400000">
                  <a:off x="11210632" y="3477844"/>
                  <a:ext cx="117222" cy="861884"/>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E57ED7B7-7FAB-4F9C-83C4-638A16FB4494}"/>
                    </a:ext>
                  </a:extLst>
                </p:cNvPr>
                <p:cNvCxnSpPr>
                  <a:cxnSpLocks/>
                  <a:stCxn id="58" idx="1"/>
                  <a:endCxn id="69" idx="2"/>
                </p:cNvCxnSpPr>
                <p:nvPr/>
              </p:nvCxnSpPr>
              <p:spPr>
                <a:xfrm rot="10800000">
                  <a:off x="9508234" y="3848207"/>
                  <a:ext cx="860899" cy="119191"/>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9" name="Graphic 68" descr="Office worker male">
                  <a:extLst>
                    <a:ext uri="{FF2B5EF4-FFF2-40B4-BE49-F238E27FC236}">
                      <a16:creationId xmlns:a16="http://schemas.microsoft.com/office/drawing/2014/main" id="{A3B1AC9F-8E7A-45EB-994F-736A1932B5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33913" y="3299566"/>
                  <a:ext cx="548640" cy="548640"/>
                </a:xfrm>
                <a:prstGeom prst="rect">
                  <a:avLst/>
                </a:prstGeom>
              </p:spPr>
            </p:pic>
          </p:grpSp>
          <p:grpSp>
            <p:nvGrpSpPr>
              <p:cNvPr id="98" name="Group 97">
                <a:extLst>
                  <a:ext uri="{FF2B5EF4-FFF2-40B4-BE49-F238E27FC236}">
                    <a16:creationId xmlns:a16="http://schemas.microsoft.com/office/drawing/2014/main" id="{55F00599-426C-4FED-838C-6354952E71E2}"/>
                  </a:ext>
                </a:extLst>
              </p:cNvPr>
              <p:cNvGrpSpPr/>
              <p:nvPr/>
            </p:nvGrpSpPr>
            <p:grpSpPr>
              <a:xfrm>
                <a:off x="6436867" y="3061398"/>
                <a:ext cx="2742562" cy="1236571"/>
                <a:chOff x="6436867" y="3061398"/>
                <a:chExt cx="2742562" cy="1236571"/>
              </a:xfrm>
            </p:grpSpPr>
            <p:pic>
              <p:nvPicPr>
                <p:cNvPr id="37" name="Content Placeholder 9" descr="Database">
                  <a:extLst>
                    <a:ext uri="{FF2B5EF4-FFF2-40B4-BE49-F238E27FC236}">
                      <a16:creationId xmlns:a16="http://schemas.microsoft.com/office/drawing/2014/main" id="{A5FA31EC-0B04-4777-87DF-07A410306E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8820" y="3297412"/>
                  <a:ext cx="550609" cy="550609"/>
                </a:xfrm>
                <a:prstGeom prst="rect">
                  <a:avLst/>
                </a:prstGeom>
              </p:spPr>
            </p:pic>
            <p:grpSp>
              <p:nvGrpSpPr>
                <p:cNvPr id="38" name="Group 37">
                  <a:extLst>
                    <a:ext uri="{FF2B5EF4-FFF2-40B4-BE49-F238E27FC236}">
                      <a16:creationId xmlns:a16="http://schemas.microsoft.com/office/drawing/2014/main" id="{4C8EB860-54C7-4838-BB21-59FEA3369FDD}"/>
                    </a:ext>
                  </a:extLst>
                </p:cNvPr>
                <p:cNvGrpSpPr/>
                <p:nvPr/>
              </p:nvGrpSpPr>
              <p:grpSpPr>
                <a:xfrm>
                  <a:off x="6956180" y="3061398"/>
                  <a:ext cx="1642325" cy="246221"/>
                  <a:chOff x="4587350" y="2018039"/>
                  <a:chExt cx="1642325" cy="246221"/>
                </a:xfrm>
              </p:grpSpPr>
              <p:sp>
                <p:nvSpPr>
                  <p:cNvPr id="39" name="TextBox 38">
                    <a:extLst>
                      <a:ext uri="{FF2B5EF4-FFF2-40B4-BE49-F238E27FC236}">
                        <a16:creationId xmlns:a16="http://schemas.microsoft.com/office/drawing/2014/main" id="{0F0F074D-1C25-4F70-B328-79E407AA0A3F}"/>
                      </a:ext>
                    </a:extLst>
                  </p:cNvPr>
                  <p:cNvSpPr txBox="1"/>
                  <p:nvPr/>
                </p:nvSpPr>
                <p:spPr>
                  <a:xfrm>
                    <a:off x="4587350" y="2018039"/>
                    <a:ext cx="1642325" cy="246221"/>
                  </a:xfrm>
                  <a:prstGeom prst="rect">
                    <a:avLst/>
                  </a:prstGeom>
                  <a:noFill/>
                  <a:ln>
                    <a:solidFill>
                      <a:schemeClr val="bg1">
                        <a:lumMod val="85000"/>
                      </a:schemeClr>
                    </a:solidFill>
                  </a:ln>
                </p:spPr>
                <p:txBody>
                  <a:bodyPr wrap="square" rtlCol="0">
                    <a:spAutoFit/>
                  </a:bodyPr>
                  <a:lstStyle/>
                  <a:p>
                    <a:r>
                      <a:rPr lang="en-US" sz="1000" dirty="0"/>
                      <a:t>restaurants in montreal</a:t>
                    </a:r>
                    <a:endParaRPr lang="en-CA" sz="1000" dirty="0"/>
                  </a:p>
                </p:txBody>
              </p:sp>
              <p:pic>
                <p:nvPicPr>
                  <p:cNvPr id="40" name="Picture 39">
                    <a:extLst>
                      <a:ext uri="{FF2B5EF4-FFF2-40B4-BE49-F238E27FC236}">
                        <a16:creationId xmlns:a16="http://schemas.microsoft.com/office/drawing/2014/main" id="{A868B8B1-0E40-4579-B3FA-1B4DD5F674F6}"/>
                      </a:ext>
                    </a:extLst>
                  </p:cNvPr>
                  <p:cNvPicPr>
                    <a:picLocks noChangeAspect="1"/>
                  </p:cNvPicPr>
                  <p:nvPr/>
                </p:nvPicPr>
                <p:blipFill rotWithShape="1">
                  <a:blip r:embed="rId7">
                    <a:grayscl/>
                  </a:blip>
                  <a:srcRect l="92561" t="11425" r="879" b="12376"/>
                  <a:stretch/>
                </p:blipFill>
                <p:spPr>
                  <a:xfrm>
                    <a:off x="5996771" y="2027627"/>
                    <a:ext cx="232904" cy="227044"/>
                  </a:xfrm>
                  <a:prstGeom prst="rect">
                    <a:avLst/>
                  </a:prstGeom>
                </p:spPr>
              </p:pic>
            </p:grpSp>
            <p:grpSp>
              <p:nvGrpSpPr>
                <p:cNvPr id="41" name="Group 40">
                  <a:extLst>
                    <a:ext uri="{FF2B5EF4-FFF2-40B4-BE49-F238E27FC236}">
                      <a16:creationId xmlns:a16="http://schemas.microsoft.com/office/drawing/2014/main" id="{9BF73CB3-8E65-4EEF-9EE9-20D727879382}"/>
                    </a:ext>
                  </a:extLst>
                </p:cNvPr>
                <p:cNvGrpSpPr/>
                <p:nvPr/>
              </p:nvGrpSpPr>
              <p:grpSpPr>
                <a:xfrm>
                  <a:off x="7573072" y="3632516"/>
                  <a:ext cx="469169" cy="665453"/>
                  <a:chOff x="7066253" y="1938911"/>
                  <a:chExt cx="469169" cy="665453"/>
                </a:xfrm>
              </p:grpSpPr>
              <p:sp>
                <p:nvSpPr>
                  <p:cNvPr id="42" name="Rectangle 41">
                    <a:extLst>
                      <a:ext uri="{FF2B5EF4-FFF2-40B4-BE49-F238E27FC236}">
                        <a16:creationId xmlns:a16="http://schemas.microsoft.com/office/drawing/2014/main" id="{A978CD99-8C68-4FB8-8C63-7F1C4E26CFAC}"/>
                      </a:ext>
                    </a:extLst>
                  </p:cNvPr>
                  <p:cNvSpPr/>
                  <p:nvPr/>
                </p:nvSpPr>
                <p:spPr>
                  <a:xfrm>
                    <a:off x="7066253" y="1938911"/>
                    <a:ext cx="469169" cy="66545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a:extLst>
                      <a:ext uri="{FF2B5EF4-FFF2-40B4-BE49-F238E27FC236}">
                        <a16:creationId xmlns:a16="http://schemas.microsoft.com/office/drawing/2014/main" id="{ECB143D6-03CA-4B14-B410-410238468D14}"/>
                      </a:ext>
                    </a:extLst>
                  </p:cNvPr>
                  <p:cNvSpPr/>
                  <p:nvPr/>
                </p:nvSpPr>
                <p:spPr>
                  <a:xfrm>
                    <a:off x="7117326" y="2001296"/>
                    <a:ext cx="306396" cy="526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a:extLst>
                      <a:ext uri="{FF2B5EF4-FFF2-40B4-BE49-F238E27FC236}">
                        <a16:creationId xmlns:a16="http://schemas.microsoft.com/office/drawing/2014/main" id="{EE21AB4B-619D-4D9A-8E7B-3A833FC40865}"/>
                      </a:ext>
                    </a:extLst>
                  </p:cNvPr>
                  <p:cNvSpPr/>
                  <p:nvPr/>
                </p:nvSpPr>
                <p:spPr>
                  <a:xfrm>
                    <a:off x="7117326" y="2097231"/>
                    <a:ext cx="306396" cy="52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a:extLst>
                      <a:ext uri="{FF2B5EF4-FFF2-40B4-BE49-F238E27FC236}">
                        <a16:creationId xmlns:a16="http://schemas.microsoft.com/office/drawing/2014/main" id="{04146B42-F86B-4C8C-A47A-5B96E81EAC40}"/>
                      </a:ext>
                    </a:extLst>
                  </p:cNvPr>
                  <p:cNvSpPr/>
                  <p:nvPr/>
                </p:nvSpPr>
                <p:spPr>
                  <a:xfrm>
                    <a:off x="7117326" y="2192645"/>
                    <a:ext cx="306396" cy="5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a:extLst>
                      <a:ext uri="{FF2B5EF4-FFF2-40B4-BE49-F238E27FC236}">
                        <a16:creationId xmlns:a16="http://schemas.microsoft.com/office/drawing/2014/main" id="{89D43B2D-BD89-4293-B540-E2BE0D123835}"/>
                      </a:ext>
                    </a:extLst>
                  </p:cNvPr>
                  <p:cNvSpPr/>
                  <p:nvPr/>
                </p:nvSpPr>
                <p:spPr>
                  <a:xfrm>
                    <a:off x="7117326" y="2288059"/>
                    <a:ext cx="306396" cy="5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a:extLst>
                      <a:ext uri="{FF2B5EF4-FFF2-40B4-BE49-F238E27FC236}">
                        <a16:creationId xmlns:a16="http://schemas.microsoft.com/office/drawing/2014/main" id="{FF081B9C-F1B3-40C0-8940-3B6056419C68}"/>
                      </a:ext>
                    </a:extLst>
                  </p:cNvPr>
                  <p:cNvSpPr/>
                  <p:nvPr/>
                </p:nvSpPr>
                <p:spPr>
                  <a:xfrm>
                    <a:off x="7117326" y="2383473"/>
                    <a:ext cx="306396" cy="5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a:extLst>
                      <a:ext uri="{FF2B5EF4-FFF2-40B4-BE49-F238E27FC236}">
                        <a16:creationId xmlns:a16="http://schemas.microsoft.com/office/drawing/2014/main" id="{EC8D02C1-C143-41BD-BA04-5F4A1511FF49}"/>
                      </a:ext>
                    </a:extLst>
                  </p:cNvPr>
                  <p:cNvSpPr/>
                  <p:nvPr/>
                </p:nvSpPr>
                <p:spPr>
                  <a:xfrm>
                    <a:off x="7117326" y="2478887"/>
                    <a:ext cx="306396" cy="5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49" name="Connector: Elbow 48">
                  <a:extLst>
                    <a:ext uri="{FF2B5EF4-FFF2-40B4-BE49-F238E27FC236}">
                      <a16:creationId xmlns:a16="http://schemas.microsoft.com/office/drawing/2014/main" id="{4AC0F76F-26CD-47C8-A406-A43A065A698A}"/>
                    </a:ext>
                  </a:extLst>
                </p:cNvPr>
                <p:cNvCxnSpPr>
                  <a:cxnSpLocks/>
                  <a:stCxn id="70" idx="0"/>
                  <a:endCxn id="39" idx="1"/>
                </p:cNvCxnSpPr>
                <p:nvPr/>
              </p:nvCxnSpPr>
              <p:spPr>
                <a:xfrm rot="5400000" flipH="1" flipV="1">
                  <a:off x="6777232" y="3118465"/>
                  <a:ext cx="112903" cy="244993"/>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003731A0-5D7A-47C6-B614-A97A0D4A8B07}"/>
                    </a:ext>
                  </a:extLst>
                </p:cNvPr>
                <p:cNvCxnSpPr>
                  <a:cxnSpLocks/>
                  <a:stCxn id="40" idx="3"/>
                  <a:endCxn id="37" idx="0"/>
                </p:cNvCxnSpPr>
                <p:nvPr/>
              </p:nvCxnSpPr>
              <p:spPr>
                <a:xfrm>
                  <a:off x="8598505" y="3184508"/>
                  <a:ext cx="305620" cy="112904"/>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F637EAC2-B626-44B7-B7A7-10C7C2EF20F2}"/>
                    </a:ext>
                  </a:extLst>
                </p:cNvPr>
                <p:cNvCxnSpPr>
                  <a:cxnSpLocks/>
                  <a:stCxn id="37" idx="2"/>
                  <a:endCxn id="42" idx="3"/>
                </p:cNvCxnSpPr>
                <p:nvPr/>
              </p:nvCxnSpPr>
              <p:spPr>
                <a:xfrm rot="5400000">
                  <a:off x="8414572" y="3475690"/>
                  <a:ext cx="117222" cy="861884"/>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65E1CEE8-8C08-4C2E-9281-DB1C8EC5EECF}"/>
                    </a:ext>
                  </a:extLst>
                </p:cNvPr>
                <p:cNvCxnSpPr>
                  <a:cxnSpLocks/>
                  <a:stCxn id="42" idx="1"/>
                  <a:endCxn id="70" idx="2"/>
                </p:cNvCxnSpPr>
                <p:nvPr/>
              </p:nvCxnSpPr>
              <p:spPr>
                <a:xfrm rot="10800000">
                  <a:off x="6711188" y="3846053"/>
                  <a:ext cx="861885" cy="119191"/>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0" name="Graphic 69" descr="Office worker female">
                  <a:extLst>
                    <a:ext uri="{FF2B5EF4-FFF2-40B4-BE49-F238E27FC236}">
                      <a16:creationId xmlns:a16="http://schemas.microsoft.com/office/drawing/2014/main" id="{70363A5D-3C23-4C7C-9BCC-1EE9550ACF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36867" y="3297412"/>
                  <a:ext cx="548640" cy="548640"/>
                </a:xfrm>
                <a:prstGeom prst="rect">
                  <a:avLst/>
                </a:prstGeom>
              </p:spPr>
            </p:pic>
          </p:grpSp>
          <p:grpSp>
            <p:nvGrpSpPr>
              <p:cNvPr id="97" name="Group 96">
                <a:extLst>
                  <a:ext uri="{FF2B5EF4-FFF2-40B4-BE49-F238E27FC236}">
                    <a16:creationId xmlns:a16="http://schemas.microsoft.com/office/drawing/2014/main" id="{F126C926-78A6-4E32-AACD-754C84D0EA01}"/>
                  </a:ext>
                </a:extLst>
              </p:cNvPr>
              <p:cNvGrpSpPr/>
              <p:nvPr/>
            </p:nvGrpSpPr>
            <p:grpSpPr>
              <a:xfrm>
                <a:off x="3639368" y="3051810"/>
                <a:ext cx="2736892" cy="1236571"/>
                <a:chOff x="3639368" y="3051810"/>
                <a:chExt cx="2736892" cy="1236571"/>
              </a:xfrm>
            </p:grpSpPr>
            <p:pic>
              <p:nvPicPr>
                <p:cNvPr id="21" name="Content Placeholder 9" descr="Database">
                  <a:extLst>
                    <a:ext uri="{FF2B5EF4-FFF2-40B4-BE49-F238E27FC236}">
                      <a16:creationId xmlns:a16="http://schemas.microsoft.com/office/drawing/2014/main" id="{9F9EBD32-990D-49B7-BBD4-3CC7CDCD89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5651" y="3287824"/>
                  <a:ext cx="550609" cy="550609"/>
                </a:xfrm>
                <a:prstGeom prst="rect">
                  <a:avLst/>
                </a:prstGeom>
              </p:spPr>
            </p:pic>
            <p:grpSp>
              <p:nvGrpSpPr>
                <p:cNvPr id="22" name="Group 21">
                  <a:extLst>
                    <a:ext uri="{FF2B5EF4-FFF2-40B4-BE49-F238E27FC236}">
                      <a16:creationId xmlns:a16="http://schemas.microsoft.com/office/drawing/2014/main" id="{1E856BFC-8786-4DA0-A827-056EA31BBB20}"/>
                    </a:ext>
                  </a:extLst>
                </p:cNvPr>
                <p:cNvGrpSpPr/>
                <p:nvPr/>
              </p:nvGrpSpPr>
              <p:grpSpPr>
                <a:xfrm>
                  <a:off x="4153011" y="3051810"/>
                  <a:ext cx="1642325" cy="246221"/>
                  <a:chOff x="4587350" y="2018039"/>
                  <a:chExt cx="1642325" cy="246221"/>
                </a:xfrm>
              </p:grpSpPr>
              <p:sp>
                <p:nvSpPr>
                  <p:cNvPr id="23" name="TextBox 22">
                    <a:extLst>
                      <a:ext uri="{FF2B5EF4-FFF2-40B4-BE49-F238E27FC236}">
                        <a16:creationId xmlns:a16="http://schemas.microsoft.com/office/drawing/2014/main" id="{A3AE697F-3650-4CBF-A0BA-F290DA478576}"/>
                      </a:ext>
                    </a:extLst>
                  </p:cNvPr>
                  <p:cNvSpPr txBox="1"/>
                  <p:nvPr/>
                </p:nvSpPr>
                <p:spPr>
                  <a:xfrm>
                    <a:off x="4587350" y="2018039"/>
                    <a:ext cx="1642325" cy="246221"/>
                  </a:xfrm>
                  <a:prstGeom prst="rect">
                    <a:avLst/>
                  </a:prstGeom>
                  <a:noFill/>
                  <a:ln>
                    <a:solidFill>
                      <a:schemeClr val="bg1">
                        <a:lumMod val="85000"/>
                      </a:schemeClr>
                    </a:solidFill>
                  </a:ln>
                </p:spPr>
                <p:txBody>
                  <a:bodyPr wrap="square" rtlCol="0">
                    <a:spAutoFit/>
                  </a:bodyPr>
                  <a:lstStyle/>
                  <a:p>
                    <a:r>
                      <a:rPr lang="en-US" sz="1000" dirty="0"/>
                      <a:t>restaurants in montreal</a:t>
                    </a:r>
                    <a:endParaRPr lang="en-CA" sz="1000" dirty="0"/>
                  </a:p>
                </p:txBody>
              </p:sp>
              <p:pic>
                <p:nvPicPr>
                  <p:cNvPr id="24" name="Picture 23">
                    <a:extLst>
                      <a:ext uri="{FF2B5EF4-FFF2-40B4-BE49-F238E27FC236}">
                        <a16:creationId xmlns:a16="http://schemas.microsoft.com/office/drawing/2014/main" id="{5B84043E-FA68-42E0-ADE4-6BCA80745369}"/>
                      </a:ext>
                    </a:extLst>
                  </p:cNvPr>
                  <p:cNvPicPr>
                    <a:picLocks noChangeAspect="1"/>
                  </p:cNvPicPr>
                  <p:nvPr/>
                </p:nvPicPr>
                <p:blipFill rotWithShape="1">
                  <a:blip r:embed="rId7">
                    <a:grayscl/>
                  </a:blip>
                  <a:srcRect l="92561" t="11425" r="879" b="12376"/>
                  <a:stretch/>
                </p:blipFill>
                <p:spPr>
                  <a:xfrm>
                    <a:off x="5996771" y="2027627"/>
                    <a:ext cx="232904" cy="227044"/>
                  </a:xfrm>
                  <a:prstGeom prst="rect">
                    <a:avLst/>
                  </a:prstGeom>
                </p:spPr>
              </p:pic>
            </p:grpSp>
            <p:grpSp>
              <p:nvGrpSpPr>
                <p:cNvPr id="25" name="Group 24">
                  <a:extLst>
                    <a:ext uri="{FF2B5EF4-FFF2-40B4-BE49-F238E27FC236}">
                      <a16:creationId xmlns:a16="http://schemas.microsoft.com/office/drawing/2014/main" id="{E26C6ECB-AE0F-463D-BAC0-3A05826C8BAC}"/>
                    </a:ext>
                  </a:extLst>
                </p:cNvPr>
                <p:cNvGrpSpPr/>
                <p:nvPr/>
              </p:nvGrpSpPr>
              <p:grpSpPr>
                <a:xfrm>
                  <a:off x="4769903" y="3622928"/>
                  <a:ext cx="469169" cy="665453"/>
                  <a:chOff x="7066253" y="1938911"/>
                  <a:chExt cx="469169" cy="665453"/>
                </a:xfrm>
              </p:grpSpPr>
              <p:sp>
                <p:nvSpPr>
                  <p:cNvPr id="26" name="Rectangle 25">
                    <a:extLst>
                      <a:ext uri="{FF2B5EF4-FFF2-40B4-BE49-F238E27FC236}">
                        <a16:creationId xmlns:a16="http://schemas.microsoft.com/office/drawing/2014/main" id="{BB55BA0A-9FC8-402A-BC84-A98764023D9A}"/>
                      </a:ext>
                    </a:extLst>
                  </p:cNvPr>
                  <p:cNvSpPr/>
                  <p:nvPr/>
                </p:nvSpPr>
                <p:spPr>
                  <a:xfrm>
                    <a:off x="7066253" y="1938911"/>
                    <a:ext cx="469169" cy="66545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B1A05C46-7F1E-4698-92B2-A7183B712245}"/>
                      </a:ext>
                    </a:extLst>
                  </p:cNvPr>
                  <p:cNvSpPr/>
                  <p:nvPr/>
                </p:nvSpPr>
                <p:spPr>
                  <a:xfrm>
                    <a:off x="7117326" y="2001296"/>
                    <a:ext cx="306396" cy="52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A266B957-0E6B-4FAF-A900-3C2746417BAF}"/>
                      </a:ext>
                    </a:extLst>
                  </p:cNvPr>
                  <p:cNvSpPr/>
                  <p:nvPr/>
                </p:nvSpPr>
                <p:spPr>
                  <a:xfrm>
                    <a:off x="7117326" y="2097231"/>
                    <a:ext cx="306396" cy="5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a:extLst>
                      <a:ext uri="{FF2B5EF4-FFF2-40B4-BE49-F238E27FC236}">
                        <a16:creationId xmlns:a16="http://schemas.microsoft.com/office/drawing/2014/main" id="{CA5C599C-26E2-4A0E-B8BD-23E7B0827055}"/>
                      </a:ext>
                    </a:extLst>
                  </p:cNvPr>
                  <p:cNvSpPr/>
                  <p:nvPr/>
                </p:nvSpPr>
                <p:spPr>
                  <a:xfrm>
                    <a:off x="7117326" y="2192645"/>
                    <a:ext cx="306396" cy="5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a:extLst>
                      <a:ext uri="{FF2B5EF4-FFF2-40B4-BE49-F238E27FC236}">
                        <a16:creationId xmlns:a16="http://schemas.microsoft.com/office/drawing/2014/main" id="{79AF687C-8CE5-4590-829B-101AED513DCD}"/>
                      </a:ext>
                    </a:extLst>
                  </p:cNvPr>
                  <p:cNvSpPr/>
                  <p:nvPr/>
                </p:nvSpPr>
                <p:spPr>
                  <a:xfrm>
                    <a:off x="7117326" y="2288059"/>
                    <a:ext cx="306396" cy="526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FD764D9D-7994-4CF7-89FE-40EC0EA6EFF0}"/>
                      </a:ext>
                    </a:extLst>
                  </p:cNvPr>
                  <p:cNvSpPr/>
                  <p:nvPr/>
                </p:nvSpPr>
                <p:spPr>
                  <a:xfrm>
                    <a:off x="7117326" y="2383473"/>
                    <a:ext cx="306396" cy="5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8FDE5BCD-A583-45CD-AD01-154E1B3733A0}"/>
                      </a:ext>
                    </a:extLst>
                  </p:cNvPr>
                  <p:cNvSpPr/>
                  <p:nvPr/>
                </p:nvSpPr>
                <p:spPr>
                  <a:xfrm>
                    <a:off x="7117326" y="2478887"/>
                    <a:ext cx="306396" cy="5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3" name="Connector: Elbow 32">
                  <a:extLst>
                    <a:ext uri="{FF2B5EF4-FFF2-40B4-BE49-F238E27FC236}">
                      <a16:creationId xmlns:a16="http://schemas.microsoft.com/office/drawing/2014/main" id="{124BC991-B06C-4722-B2AB-63192BB49882}"/>
                    </a:ext>
                  </a:extLst>
                </p:cNvPr>
                <p:cNvCxnSpPr>
                  <a:cxnSpLocks/>
                  <a:stCxn id="71" idx="0"/>
                  <a:endCxn id="23" idx="1"/>
                </p:cNvCxnSpPr>
                <p:nvPr/>
              </p:nvCxnSpPr>
              <p:spPr>
                <a:xfrm rot="5400000" flipH="1" flipV="1">
                  <a:off x="3974751" y="3113859"/>
                  <a:ext cx="117197" cy="239323"/>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6D5E2347-900A-4021-AEC2-01CF45F6C8AE}"/>
                    </a:ext>
                  </a:extLst>
                </p:cNvPr>
                <p:cNvCxnSpPr>
                  <a:cxnSpLocks/>
                  <a:stCxn id="24" idx="3"/>
                  <a:endCxn id="21" idx="0"/>
                </p:cNvCxnSpPr>
                <p:nvPr/>
              </p:nvCxnSpPr>
              <p:spPr>
                <a:xfrm>
                  <a:off x="5795336" y="3174920"/>
                  <a:ext cx="305620" cy="112904"/>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32F2B63B-E4DB-409B-8725-0BB81F9756A8}"/>
                    </a:ext>
                  </a:extLst>
                </p:cNvPr>
                <p:cNvCxnSpPr>
                  <a:cxnSpLocks/>
                  <a:stCxn id="21" idx="2"/>
                  <a:endCxn id="26" idx="3"/>
                </p:cNvCxnSpPr>
                <p:nvPr/>
              </p:nvCxnSpPr>
              <p:spPr>
                <a:xfrm rot="5400000">
                  <a:off x="5611403" y="3466102"/>
                  <a:ext cx="117222" cy="861884"/>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FC32430F-0BBA-4220-AEA3-98B3ED4614E1}"/>
                    </a:ext>
                  </a:extLst>
                </p:cNvPr>
                <p:cNvCxnSpPr>
                  <a:cxnSpLocks/>
                  <a:stCxn id="26" idx="1"/>
                  <a:endCxn id="71" idx="2"/>
                </p:cNvCxnSpPr>
                <p:nvPr/>
              </p:nvCxnSpPr>
              <p:spPr>
                <a:xfrm rot="10800000">
                  <a:off x="3913689" y="3840759"/>
                  <a:ext cx="856215" cy="114897"/>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1" name="Graphic 70" descr="School boy">
                  <a:extLst>
                    <a:ext uri="{FF2B5EF4-FFF2-40B4-BE49-F238E27FC236}">
                      <a16:creationId xmlns:a16="http://schemas.microsoft.com/office/drawing/2014/main" id="{647E3BB2-54E5-4D56-A0D2-2FF7D3DEC3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639368" y="3292118"/>
                  <a:ext cx="548640" cy="548640"/>
                </a:xfrm>
                <a:prstGeom prst="rect">
                  <a:avLst/>
                </a:prstGeom>
              </p:spPr>
            </p:pic>
          </p:grpSp>
        </p:grpSp>
      </p:grpSp>
      <p:pic>
        <p:nvPicPr>
          <p:cNvPr id="104" name="Picture 103">
            <a:extLst>
              <a:ext uri="{FF2B5EF4-FFF2-40B4-BE49-F238E27FC236}">
                <a16:creationId xmlns:a16="http://schemas.microsoft.com/office/drawing/2014/main" id="{76DEEF08-BA00-4E8A-ABBB-FF38AF4C891C}"/>
              </a:ext>
            </a:extLst>
          </p:cNvPr>
          <p:cNvPicPr>
            <a:picLocks noChangeAspect="1"/>
          </p:cNvPicPr>
          <p:nvPr/>
        </p:nvPicPr>
        <p:blipFill>
          <a:blip r:embed="rId14"/>
          <a:stretch>
            <a:fillRect/>
          </a:stretch>
        </p:blipFill>
        <p:spPr>
          <a:xfrm>
            <a:off x="2513376" y="4681522"/>
            <a:ext cx="6555207" cy="497627"/>
          </a:xfrm>
          <a:prstGeom prst="rect">
            <a:avLst/>
          </a:prstGeom>
        </p:spPr>
      </p:pic>
      <p:sp>
        <p:nvSpPr>
          <p:cNvPr id="107" name="TextBox 106">
            <a:extLst>
              <a:ext uri="{FF2B5EF4-FFF2-40B4-BE49-F238E27FC236}">
                <a16:creationId xmlns:a16="http://schemas.microsoft.com/office/drawing/2014/main" id="{5897A7C1-C437-4743-B7EC-1EC0206232D5}"/>
              </a:ext>
            </a:extLst>
          </p:cNvPr>
          <p:cNvSpPr txBox="1"/>
          <p:nvPr/>
        </p:nvSpPr>
        <p:spPr>
          <a:xfrm>
            <a:off x="0" y="6420608"/>
            <a:ext cx="12192000" cy="461665"/>
          </a:xfrm>
          <a:prstGeom prst="rect">
            <a:avLst/>
          </a:prstGeom>
          <a:noFill/>
        </p:spPr>
        <p:txBody>
          <a:bodyPr wrap="square">
            <a:spAutoFit/>
          </a:bodyPr>
          <a:lstStyle/>
          <a:p>
            <a:r>
              <a:rPr lang="en-US" sz="1200" dirty="0"/>
              <a:t>Luce. Individual Choice Behavior. (1959)</a:t>
            </a:r>
          </a:p>
          <a:p>
            <a:r>
              <a:rPr lang="en-US" sz="1200" dirty="0" err="1"/>
              <a:t>Plackett</a:t>
            </a:r>
            <a:r>
              <a:rPr lang="en-US" sz="1200" dirty="0"/>
              <a:t>. The Analysis of Permutations. Journal of the Royal Statistical Society: Series C (Applied Statistics). (1975)</a:t>
            </a:r>
          </a:p>
        </p:txBody>
      </p:sp>
    </p:spTree>
    <p:extLst>
      <p:ext uri="{BB962C8B-B14F-4D97-AF65-F5344CB8AC3E}">
        <p14:creationId xmlns:p14="http://schemas.microsoft.com/office/powerpoint/2010/main" val="235437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5F98B131-FB0D-4AC0-8EC1-BEEC05DE2923}"/>
              </a:ext>
            </a:extLst>
          </p:cNvPr>
          <p:cNvPicPr>
            <a:picLocks noChangeAspect="1"/>
          </p:cNvPicPr>
          <p:nvPr/>
        </p:nvPicPr>
        <p:blipFill rotWithShape="1">
          <a:blip r:embed="rId2"/>
          <a:srcRect t="26653" r="40423"/>
          <a:stretch/>
        </p:blipFill>
        <p:spPr>
          <a:xfrm>
            <a:off x="5730417" y="4231100"/>
            <a:ext cx="2930606" cy="2534586"/>
          </a:xfrm>
          <a:prstGeom prst="rect">
            <a:avLst/>
          </a:prstGeom>
        </p:spPr>
      </p:pic>
      <p:pic>
        <p:nvPicPr>
          <p:cNvPr id="35" name="Picture 34">
            <a:extLst>
              <a:ext uri="{FF2B5EF4-FFF2-40B4-BE49-F238E27FC236}">
                <a16:creationId xmlns:a16="http://schemas.microsoft.com/office/drawing/2014/main" id="{F33E3736-8C03-481D-82D0-CB299F4C5FB0}"/>
              </a:ext>
            </a:extLst>
          </p:cNvPr>
          <p:cNvPicPr>
            <a:picLocks noChangeAspect="1"/>
          </p:cNvPicPr>
          <p:nvPr/>
        </p:nvPicPr>
        <p:blipFill>
          <a:blip r:embed="rId3"/>
          <a:stretch>
            <a:fillRect/>
          </a:stretch>
        </p:blipFill>
        <p:spPr>
          <a:xfrm>
            <a:off x="8732280" y="4536650"/>
            <a:ext cx="3349335" cy="2118455"/>
          </a:xfrm>
          <a:prstGeom prst="rect">
            <a:avLst/>
          </a:prstGeom>
        </p:spPr>
      </p:pic>
      <p:sp>
        <p:nvSpPr>
          <p:cNvPr id="36" name="TextBox 35">
            <a:extLst>
              <a:ext uri="{FF2B5EF4-FFF2-40B4-BE49-F238E27FC236}">
                <a16:creationId xmlns:a16="http://schemas.microsoft.com/office/drawing/2014/main" id="{B07496D7-7212-4145-B273-8DB21072FDF3}"/>
              </a:ext>
            </a:extLst>
          </p:cNvPr>
          <p:cNvSpPr txBox="1"/>
          <p:nvPr/>
        </p:nvSpPr>
        <p:spPr>
          <a:xfrm>
            <a:off x="684609" y="6194906"/>
            <a:ext cx="5045813" cy="646331"/>
          </a:xfrm>
          <a:prstGeom prst="rect">
            <a:avLst/>
          </a:prstGeom>
          <a:noFill/>
        </p:spPr>
        <p:txBody>
          <a:bodyPr wrap="square">
            <a:spAutoFit/>
          </a:bodyPr>
          <a:lstStyle/>
          <a:p>
            <a:r>
              <a:rPr lang="en-US" sz="1200" dirty="0"/>
              <a:t>Sweeney. Discrimination in online ad delivery. </a:t>
            </a:r>
            <a:r>
              <a:rPr lang="en-US" sz="1200" dirty="0" err="1"/>
              <a:t>Commun</a:t>
            </a:r>
            <a:r>
              <a:rPr lang="en-US" sz="1200" dirty="0"/>
              <a:t>. ACM. (2013)</a:t>
            </a:r>
          </a:p>
          <a:p>
            <a:r>
              <a:rPr lang="en-US" sz="1200" dirty="0"/>
              <a:t>Crawford. The Trouble with Bias. </a:t>
            </a:r>
            <a:r>
              <a:rPr lang="en-US" sz="1200" dirty="0" err="1"/>
              <a:t>NeurIPS</a:t>
            </a:r>
            <a:r>
              <a:rPr lang="en-US" sz="1200" dirty="0"/>
              <a:t>. (2017)</a:t>
            </a:r>
          </a:p>
          <a:p>
            <a:r>
              <a:rPr lang="en-US" sz="1200" dirty="0"/>
              <a:t>Singh and </a:t>
            </a:r>
            <a:r>
              <a:rPr lang="en-US" sz="1200" dirty="0" err="1"/>
              <a:t>Joachims</a:t>
            </a:r>
            <a:r>
              <a:rPr lang="en-US" sz="1200" dirty="0"/>
              <a:t>. Fairness of Exposure in Rankings. In KDD, ACM. (2018)</a:t>
            </a:r>
          </a:p>
        </p:txBody>
      </p:sp>
      <p:grpSp>
        <p:nvGrpSpPr>
          <p:cNvPr id="43" name="Group 42">
            <a:extLst>
              <a:ext uri="{FF2B5EF4-FFF2-40B4-BE49-F238E27FC236}">
                <a16:creationId xmlns:a16="http://schemas.microsoft.com/office/drawing/2014/main" id="{3E627F52-BA57-4FD6-802A-DC09B55D1C71}"/>
              </a:ext>
            </a:extLst>
          </p:cNvPr>
          <p:cNvGrpSpPr/>
          <p:nvPr/>
        </p:nvGrpSpPr>
        <p:grpSpPr>
          <a:xfrm>
            <a:off x="0" y="685800"/>
            <a:ext cx="606971" cy="5486400"/>
            <a:chOff x="0" y="513524"/>
            <a:chExt cx="606971" cy="5486400"/>
          </a:xfrm>
        </p:grpSpPr>
        <p:sp>
          <p:nvSpPr>
            <p:cNvPr id="40" name="Rectangle 39">
              <a:extLst>
                <a:ext uri="{FF2B5EF4-FFF2-40B4-BE49-F238E27FC236}">
                  <a16:creationId xmlns:a16="http://schemas.microsoft.com/office/drawing/2014/main" id="{68753145-0F0E-4440-B718-4E17E625C1B1}"/>
                </a:ext>
              </a:extLst>
            </p:cNvPr>
            <p:cNvSpPr/>
            <p:nvPr/>
          </p:nvSpPr>
          <p:spPr>
            <a:xfrm>
              <a:off x="0" y="3256724"/>
              <a:ext cx="606971"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9F3D95D-09A6-49AD-BFDC-07E97CA954F9}"/>
                </a:ext>
              </a:extLst>
            </p:cNvPr>
            <p:cNvSpPr/>
            <p:nvPr/>
          </p:nvSpPr>
          <p:spPr>
            <a:xfrm>
              <a:off x="0" y="513524"/>
              <a:ext cx="606971"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349B3B45-3054-4625-A850-3A9F9E2F06FA}"/>
              </a:ext>
            </a:extLst>
          </p:cNvPr>
          <p:cNvPicPr>
            <a:picLocks noChangeAspect="1"/>
          </p:cNvPicPr>
          <p:nvPr/>
        </p:nvPicPr>
        <p:blipFill>
          <a:blip r:embed="rId4"/>
          <a:stretch>
            <a:fillRect/>
          </a:stretch>
        </p:blipFill>
        <p:spPr>
          <a:xfrm>
            <a:off x="6316542" y="1605857"/>
            <a:ext cx="5765073" cy="2311738"/>
          </a:xfrm>
          <a:custGeom>
            <a:avLst/>
            <a:gdLst>
              <a:gd name="connsiteX0" fmla="*/ 0 w 5765073"/>
              <a:gd name="connsiteY0" fmla="*/ 0 h 2311738"/>
              <a:gd name="connsiteX1" fmla="*/ 634158 w 5765073"/>
              <a:gd name="connsiteY1" fmla="*/ 0 h 2311738"/>
              <a:gd name="connsiteX2" fmla="*/ 1325967 w 5765073"/>
              <a:gd name="connsiteY2" fmla="*/ 0 h 2311738"/>
              <a:gd name="connsiteX3" fmla="*/ 1787173 w 5765073"/>
              <a:gd name="connsiteY3" fmla="*/ 0 h 2311738"/>
              <a:gd name="connsiteX4" fmla="*/ 2363680 w 5765073"/>
              <a:gd name="connsiteY4" fmla="*/ 0 h 2311738"/>
              <a:gd name="connsiteX5" fmla="*/ 2940187 w 5765073"/>
              <a:gd name="connsiteY5" fmla="*/ 0 h 2311738"/>
              <a:gd name="connsiteX6" fmla="*/ 3459044 w 5765073"/>
              <a:gd name="connsiteY6" fmla="*/ 0 h 2311738"/>
              <a:gd name="connsiteX7" fmla="*/ 3920250 w 5765073"/>
              <a:gd name="connsiteY7" fmla="*/ 0 h 2311738"/>
              <a:gd name="connsiteX8" fmla="*/ 4554408 w 5765073"/>
              <a:gd name="connsiteY8" fmla="*/ 0 h 2311738"/>
              <a:gd name="connsiteX9" fmla="*/ 5073264 w 5765073"/>
              <a:gd name="connsiteY9" fmla="*/ 0 h 2311738"/>
              <a:gd name="connsiteX10" fmla="*/ 5765073 w 5765073"/>
              <a:gd name="connsiteY10" fmla="*/ 0 h 2311738"/>
              <a:gd name="connsiteX11" fmla="*/ 5765073 w 5765073"/>
              <a:gd name="connsiteY11" fmla="*/ 601052 h 2311738"/>
              <a:gd name="connsiteX12" fmla="*/ 5765073 w 5765073"/>
              <a:gd name="connsiteY12" fmla="*/ 1109634 h 2311738"/>
              <a:gd name="connsiteX13" fmla="*/ 5765073 w 5765073"/>
              <a:gd name="connsiteY13" fmla="*/ 1641334 h 2311738"/>
              <a:gd name="connsiteX14" fmla="*/ 5765073 w 5765073"/>
              <a:gd name="connsiteY14" fmla="*/ 2311738 h 2311738"/>
              <a:gd name="connsiteX15" fmla="*/ 5073264 w 5765073"/>
              <a:gd name="connsiteY15" fmla="*/ 2311738 h 2311738"/>
              <a:gd name="connsiteX16" fmla="*/ 4439106 w 5765073"/>
              <a:gd name="connsiteY16" fmla="*/ 2311738 h 2311738"/>
              <a:gd name="connsiteX17" fmla="*/ 3862599 w 5765073"/>
              <a:gd name="connsiteY17" fmla="*/ 2311738 h 2311738"/>
              <a:gd name="connsiteX18" fmla="*/ 3459044 w 5765073"/>
              <a:gd name="connsiteY18" fmla="*/ 2311738 h 2311738"/>
              <a:gd name="connsiteX19" fmla="*/ 2997838 w 5765073"/>
              <a:gd name="connsiteY19" fmla="*/ 2311738 h 2311738"/>
              <a:gd name="connsiteX20" fmla="*/ 2306029 w 5765073"/>
              <a:gd name="connsiteY20" fmla="*/ 2311738 h 2311738"/>
              <a:gd name="connsiteX21" fmla="*/ 1902474 w 5765073"/>
              <a:gd name="connsiteY21" fmla="*/ 2311738 h 2311738"/>
              <a:gd name="connsiteX22" fmla="*/ 1210665 w 5765073"/>
              <a:gd name="connsiteY22" fmla="*/ 2311738 h 2311738"/>
              <a:gd name="connsiteX23" fmla="*/ 749459 w 5765073"/>
              <a:gd name="connsiteY23" fmla="*/ 2311738 h 2311738"/>
              <a:gd name="connsiteX24" fmla="*/ 0 w 5765073"/>
              <a:gd name="connsiteY24" fmla="*/ 2311738 h 2311738"/>
              <a:gd name="connsiteX25" fmla="*/ 0 w 5765073"/>
              <a:gd name="connsiteY25" fmla="*/ 1780038 h 2311738"/>
              <a:gd name="connsiteX26" fmla="*/ 0 w 5765073"/>
              <a:gd name="connsiteY26" fmla="*/ 1178986 h 2311738"/>
              <a:gd name="connsiteX27" fmla="*/ 0 w 5765073"/>
              <a:gd name="connsiteY27" fmla="*/ 577935 h 2311738"/>
              <a:gd name="connsiteX28" fmla="*/ 0 w 5765073"/>
              <a:gd name="connsiteY28" fmla="*/ 0 h 2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65073" h="2311738" fill="none" extrusionOk="0">
                <a:moveTo>
                  <a:pt x="0" y="0"/>
                </a:moveTo>
                <a:cubicBezTo>
                  <a:pt x="269117" y="-26292"/>
                  <a:pt x="424775" y="55308"/>
                  <a:pt x="634158" y="0"/>
                </a:cubicBezTo>
                <a:cubicBezTo>
                  <a:pt x="843541" y="-55308"/>
                  <a:pt x="1092230" y="33076"/>
                  <a:pt x="1325967" y="0"/>
                </a:cubicBezTo>
                <a:cubicBezTo>
                  <a:pt x="1559704" y="-33076"/>
                  <a:pt x="1570020" y="11422"/>
                  <a:pt x="1787173" y="0"/>
                </a:cubicBezTo>
                <a:cubicBezTo>
                  <a:pt x="2004326" y="-11422"/>
                  <a:pt x="2186925" y="42630"/>
                  <a:pt x="2363680" y="0"/>
                </a:cubicBezTo>
                <a:cubicBezTo>
                  <a:pt x="2540435" y="-42630"/>
                  <a:pt x="2722225" y="55131"/>
                  <a:pt x="2940187" y="0"/>
                </a:cubicBezTo>
                <a:cubicBezTo>
                  <a:pt x="3158149" y="-55131"/>
                  <a:pt x="3232093" y="20075"/>
                  <a:pt x="3459044" y="0"/>
                </a:cubicBezTo>
                <a:cubicBezTo>
                  <a:pt x="3685995" y="-20075"/>
                  <a:pt x="3813689" y="22191"/>
                  <a:pt x="3920250" y="0"/>
                </a:cubicBezTo>
                <a:cubicBezTo>
                  <a:pt x="4026811" y="-22191"/>
                  <a:pt x="4383874" y="37473"/>
                  <a:pt x="4554408" y="0"/>
                </a:cubicBezTo>
                <a:cubicBezTo>
                  <a:pt x="4724942" y="-37473"/>
                  <a:pt x="4844571" y="35848"/>
                  <a:pt x="5073264" y="0"/>
                </a:cubicBezTo>
                <a:cubicBezTo>
                  <a:pt x="5301957" y="-35848"/>
                  <a:pt x="5464660" y="59817"/>
                  <a:pt x="5765073" y="0"/>
                </a:cubicBezTo>
                <a:cubicBezTo>
                  <a:pt x="5798132" y="167500"/>
                  <a:pt x="5759605" y="441731"/>
                  <a:pt x="5765073" y="601052"/>
                </a:cubicBezTo>
                <a:cubicBezTo>
                  <a:pt x="5770541" y="760373"/>
                  <a:pt x="5729726" y="990553"/>
                  <a:pt x="5765073" y="1109634"/>
                </a:cubicBezTo>
                <a:cubicBezTo>
                  <a:pt x="5800420" y="1228715"/>
                  <a:pt x="5709262" y="1517848"/>
                  <a:pt x="5765073" y="1641334"/>
                </a:cubicBezTo>
                <a:cubicBezTo>
                  <a:pt x="5820884" y="1764820"/>
                  <a:pt x="5735326" y="2145137"/>
                  <a:pt x="5765073" y="2311738"/>
                </a:cubicBezTo>
                <a:cubicBezTo>
                  <a:pt x="5544360" y="2359278"/>
                  <a:pt x="5226932" y="2275665"/>
                  <a:pt x="5073264" y="2311738"/>
                </a:cubicBezTo>
                <a:cubicBezTo>
                  <a:pt x="4919596" y="2347811"/>
                  <a:pt x="4716472" y="2298167"/>
                  <a:pt x="4439106" y="2311738"/>
                </a:cubicBezTo>
                <a:cubicBezTo>
                  <a:pt x="4161740" y="2325309"/>
                  <a:pt x="4021652" y="2286256"/>
                  <a:pt x="3862599" y="2311738"/>
                </a:cubicBezTo>
                <a:cubicBezTo>
                  <a:pt x="3703546" y="2337220"/>
                  <a:pt x="3659832" y="2305967"/>
                  <a:pt x="3459044" y="2311738"/>
                </a:cubicBezTo>
                <a:cubicBezTo>
                  <a:pt x="3258256" y="2317509"/>
                  <a:pt x="3098161" y="2257196"/>
                  <a:pt x="2997838" y="2311738"/>
                </a:cubicBezTo>
                <a:cubicBezTo>
                  <a:pt x="2897515" y="2366280"/>
                  <a:pt x="2504126" y="2236572"/>
                  <a:pt x="2306029" y="2311738"/>
                </a:cubicBezTo>
                <a:cubicBezTo>
                  <a:pt x="2107932" y="2386904"/>
                  <a:pt x="2068383" y="2287920"/>
                  <a:pt x="1902474" y="2311738"/>
                </a:cubicBezTo>
                <a:cubicBezTo>
                  <a:pt x="1736566" y="2335556"/>
                  <a:pt x="1545441" y="2268040"/>
                  <a:pt x="1210665" y="2311738"/>
                </a:cubicBezTo>
                <a:cubicBezTo>
                  <a:pt x="875889" y="2355436"/>
                  <a:pt x="849723" y="2265976"/>
                  <a:pt x="749459" y="2311738"/>
                </a:cubicBezTo>
                <a:cubicBezTo>
                  <a:pt x="649195" y="2357500"/>
                  <a:pt x="265370" y="2265727"/>
                  <a:pt x="0" y="2311738"/>
                </a:cubicBezTo>
                <a:cubicBezTo>
                  <a:pt x="-46321" y="2129612"/>
                  <a:pt x="56539" y="1964280"/>
                  <a:pt x="0" y="1780038"/>
                </a:cubicBezTo>
                <a:cubicBezTo>
                  <a:pt x="-56539" y="1595796"/>
                  <a:pt x="35853" y="1452446"/>
                  <a:pt x="0" y="1178986"/>
                </a:cubicBezTo>
                <a:cubicBezTo>
                  <a:pt x="-35853" y="905526"/>
                  <a:pt x="62055" y="804505"/>
                  <a:pt x="0" y="577935"/>
                </a:cubicBezTo>
                <a:cubicBezTo>
                  <a:pt x="-62055" y="351365"/>
                  <a:pt x="60557" y="218024"/>
                  <a:pt x="0" y="0"/>
                </a:cubicBezTo>
                <a:close/>
              </a:path>
              <a:path w="5765073" h="2311738" stroke="0" extrusionOk="0">
                <a:moveTo>
                  <a:pt x="0" y="0"/>
                </a:moveTo>
                <a:cubicBezTo>
                  <a:pt x="143228" y="-28224"/>
                  <a:pt x="316526" y="3079"/>
                  <a:pt x="461206" y="0"/>
                </a:cubicBezTo>
                <a:cubicBezTo>
                  <a:pt x="605886" y="-3079"/>
                  <a:pt x="709177" y="46833"/>
                  <a:pt x="864761" y="0"/>
                </a:cubicBezTo>
                <a:cubicBezTo>
                  <a:pt x="1020346" y="-46833"/>
                  <a:pt x="1223371" y="4860"/>
                  <a:pt x="1325967" y="0"/>
                </a:cubicBezTo>
                <a:cubicBezTo>
                  <a:pt x="1428563" y="-4860"/>
                  <a:pt x="1676880" y="48670"/>
                  <a:pt x="1960125" y="0"/>
                </a:cubicBezTo>
                <a:cubicBezTo>
                  <a:pt x="2243370" y="-48670"/>
                  <a:pt x="2208855" y="8402"/>
                  <a:pt x="2421331" y="0"/>
                </a:cubicBezTo>
                <a:cubicBezTo>
                  <a:pt x="2633807" y="-8402"/>
                  <a:pt x="2868822" y="56235"/>
                  <a:pt x="2997838" y="0"/>
                </a:cubicBezTo>
                <a:cubicBezTo>
                  <a:pt x="3126854" y="-56235"/>
                  <a:pt x="3328042" y="58422"/>
                  <a:pt x="3631996" y="0"/>
                </a:cubicBezTo>
                <a:cubicBezTo>
                  <a:pt x="3935950" y="-58422"/>
                  <a:pt x="3890003" y="1950"/>
                  <a:pt x="4093202" y="0"/>
                </a:cubicBezTo>
                <a:cubicBezTo>
                  <a:pt x="4296401" y="-1950"/>
                  <a:pt x="4442520" y="45551"/>
                  <a:pt x="4612058" y="0"/>
                </a:cubicBezTo>
                <a:cubicBezTo>
                  <a:pt x="4781596" y="-45551"/>
                  <a:pt x="4990282" y="55727"/>
                  <a:pt x="5188566" y="0"/>
                </a:cubicBezTo>
                <a:cubicBezTo>
                  <a:pt x="5386850" y="-55727"/>
                  <a:pt x="5502917" y="9531"/>
                  <a:pt x="5765073" y="0"/>
                </a:cubicBezTo>
                <a:cubicBezTo>
                  <a:pt x="5817322" y="159320"/>
                  <a:pt x="5724316" y="334535"/>
                  <a:pt x="5765073" y="577935"/>
                </a:cubicBezTo>
                <a:cubicBezTo>
                  <a:pt x="5805830" y="821335"/>
                  <a:pt x="5726043" y="887846"/>
                  <a:pt x="5765073" y="1109634"/>
                </a:cubicBezTo>
                <a:cubicBezTo>
                  <a:pt x="5804103" y="1331422"/>
                  <a:pt x="5705033" y="1371399"/>
                  <a:pt x="5765073" y="1618217"/>
                </a:cubicBezTo>
                <a:cubicBezTo>
                  <a:pt x="5825113" y="1865035"/>
                  <a:pt x="5760779" y="2098139"/>
                  <a:pt x="5765073" y="2311738"/>
                </a:cubicBezTo>
                <a:cubicBezTo>
                  <a:pt x="5663276" y="2339040"/>
                  <a:pt x="5407587" y="2271370"/>
                  <a:pt x="5303867" y="2311738"/>
                </a:cubicBezTo>
                <a:cubicBezTo>
                  <a:pt x="5200147" y="2352106"/>
                  <a:pt x="4957272" y="2286711"/>
                  <a:pt x="4785011" y="2311738"/>
                </a:cubicBezTo>
                <a:cubicBezTo>
                  <a:pt x="4612750" y="2336765"/>
                  <a:pt x="4432910" y="2252395"/>
                  <a:pt x="4266154" y="2311738"/>
                </a:cubicBezTo>
                <a:cubicBezTo>
                  <a:pt x="4099398" y="2371081"/>
                  <a:pt x="3975920" y="2299683"/>
                  <a:pt x="3862599" y="2311738"/>
                </a:cubicBezTo>
                <a:cubicBezTo>
                  <a:pt x="3749278" y="2323793"/>
                  <a:pt x="3449247" y="2254566"/>
                  <a:pt x="3286092" y="2311738"/>
                </a:cubicBezTo>
                <a:cubicBezTo>
                  <a:pt x="3122937" y="2368910"/>
                  <a:pt x="2960757" y="2296846"/>
                  <a:pt x="2824886" y="2311738"/>
                </a:cubicBezTo>
                <a:cubicBezTo>
                  <a:pt x="2689015" y="2326630"/>
                  <a:pt x="2568989" y="2287572"/>
                  <a:pt x="2363680" y="2311738"/>
                </a:cubicBezTo>
                <a:cubicBezTo>
                  <a:pt x="2158371" y="2335904"/>
                  <a:pt x="2035148" y="2294278"/>
                  <a:pt x="1902474" y="2311738"/>
                </a:cubicBezTo>
                <a:cubicBezTo>
                  <a:pt x="1769800" y="2329198"/>
                  <a:pt x="1638097" y="2292650"/>
                  <a:pt x="1498919" y="2311738"/>
                </a:cubicBezTo>
                <a:cubicBezTo>
                  <a:pt x="1359742" y="2330826"/>
                  <a:pt x="1206163" y="2255320"/>
                  <a:pt x="922412" y="2311738"/>
                </a:cubicBezTo>
                <a:cubicBezTo>
                  <a:pt x="638661" y="2368156"/>
                  <a:pt x="230931" y="2272897"/>
                  <a:pt x="0" y="2311738"/>
                </a:cubicBezTo>
                <a:cubicBezTo>
                  <a:pt x="-58178" y="2176435"/>
                  <a:pt x="59381" y="1934984"/>
                  <a:pt x="0" y="1733804"/>
                </a:cubicBezTo>
                <a:cubicBezTo>
                  <a:pt x="-59381" y="1532624"/>
                  <a:pt x="14914" y="1424817"/>
                  <a:pt x="0" y="1132752"/>
                </a:cubicBezTo>
                <a:cubicBezTo>
                  <a:pt x="-14914" y="840687"/>
                  <a:pt x="58499" y="765612"/>
                  <a:pt x="0" y="601052"/>
                </a:cubicBezTo>
                <a:cubicBezTo>
                  <a:pt x="-58499" y="436492"/>
                  <a:pt x="847" y="279791"/>
                  <a:pt x="0" y="0"/>
                </a:cubicBezTo>
                <a:close/>
              </a:path>
            </a:pathLst>
          </a:custGeom>
          <a:ln>
            <a:solidFill>
              <a:schemeClr val="tx1"/>
            </a:solidFill>
            <a:extLst>
              <a:ext uri="{C807C97D-BFC1-408E-A445-0C87EB9F89A2}">
                <ask:lineSketchStyleProps xmlns:ask="http://schemas.microsoft.com/office/drawing/2018/sketchyshapes" sd="2848426702">
                  <a:prstGeom prst="rect">
                    <a:avLst/>
                  </a:prstGeom>
                  <ask:type>
                    <ask:lineSketchScribble/>
                  </ask:type>
                </ask:lineSketchStyleProps>
              </a:ext>
            </a:extLst>
          </a:ln>
        </p:spPr>
      </p:pic>
      <p:sp>
        <p:nvSpPr>
          <p:cNvPr id="2" name="Title 1">
            <a:extLst>
              <a:ext uri="{FF2B5EF4-FFF2-40B4-BE49-F238E27FC236}">
                <a16:creationId xmlns:a16="http://schemas.microsoft.com/office/drawing/2014/main" id="{E602A63A-9867-41F7-94DF-ED098265A44A}"/>
              </a:ext>
            </a:extLst>
          </p:cNvPr>
          <p:cNvSpPr>
            <a:spLocks noGrp="1"/>
          </p:cNvSpPr>
          <p:nvPr>
            <p:ph type="title"/>
          </p:nvPr>
        </p:nvSpPr>
        <p:spPr>
          <a:xfrm>
            <a:off x="839788" y="347091"/>
            <a:ext cx="11241827" cy="983818"/>
          </a:xfrm>
        </p:spPr>
        <p:txBody>
          <a:bodyPr anchor="ctr">
            <a:normAutofit/>
          </a:bodyPr>
          <a:lstStyle/>
          <a:p>
            <a:pPr algn="ctr"/>
            <a:r>
              <a:rPr lang="en-US" sz="4400" dirty="0"/>
              <a:t>Harms of disparate exposure</a:t>
            </a:r>
          </a:p>
        </p:txBody>
      </p:sp>
      <p:sp>
        <p:nvSpPr>
          <p:cNvPr id="5" name="Text Placeholder 4">
            <a:extLst>
              <a:ext uri="{FF2B5EF4-FFF2-40B4-BE49-F238E27FC236}">
                <a16:creationId xmlns:a16="http://schemas.microsoft.com/office/drawing/2014/main" id="{C6BEC821-C65E-4C07-B689-0D82647C66B5}"/>
              </a:ext>
            </a:extLst>
          </p:cNvPr>
          <p:cNvSpPr>
            <a:spLocks noGrp="1"/>
          </p:cNvSpPr>
          <p:nvPr>
            <p:ph type="body" sz="half" idx="2"/>
          </p:nvPr>
        </p:nvSpPr>
        <p:spPr>
          <a:xfrm>
            <a:off x="839788" y="1254307"/>
            <a:ext cx="5292916" cy="3049596"/>
          </a:xfrm>
        </p:spPr>
        <p:txBody>
          <a:bodyPr>
            <a:normAutofit lnSpcReduction="10000"/>
          </a:bodyPr>
          <a:lstStyle/>
          <a:p>
            <a:pPr>
              <a:lnSpc>
                <a:spcPct val="110000"/>
              </a:lnSpc>
              <a:spcBef>
                <a:spcPts val="1800"/>
              </a:spcBef>
            </a:pPr>
            <a:r>
              <a:rPr lang="en-US" sz="1700" dirty="0"/>
              <a:t>Several past studies have pointed out representational and allocative harms from disparate exposure</a:t>
            </a:r>
          </a:p>
          <a:p>
            <a:pPr>
              <a:lnSpc>
                <a:spcPct val="110000"/>
              </a:lnSpc>
              <a:spcBef>
                <a:spcPts val="1800"/>
              </a:spcBef>
            </a:pPr>
            <a:r>
              <a:rPr lang="en-US" sz="1700" dirty="0"/>
              <a:t>Concerns of fairness in the context of IR/ML systems are inherently interdisciplinary and sociotechnical; and these concerns span beyond just questions of system design</a:t>
            </a:r>
          </a:p>
          <a:p>
            <a:pPr>
              <a:lnSpc>
                <a:spcPct val="110000"/>
              </a:lnSpc>
              <a:spcBef>
                <a:spcPts val="1800"/>
              </a:spcBef>
            </a:pPr>
            <a:r>
              <a:rPr lang="en-US" sz="1700" dirty="0"/>
              <a:t>The role of IR/ML in this process is to deconstruct their own measures and models in ways that allows a broad range of researchers and stakeholders to critically analyze and shape these technologies</a:t>
            </a:r>
          </a:p>
        </p:txBody>
      </p:sp>
      <p:sp>
        <p:nvSpPr>
          <p:cNvPr id="13" name="Text Placeholder 4">
            <a:extLst>
              <a:ext uri="{FF2B5EF4-FFF2-40B4-BE49-F238E27FC236}">
                <a16:creationId xmlns:a16="http://schemas.microsoft.com/office/drawing/2014/main" id="{C4652122-8AE7-4F1F-9073-57D9DD9C9107}"/>
              </a:ext>
            </a:extLst>
          </p:cNvPr>
          <p:cNvSpPr txBox="1">
            <a:spLocks/>
          </p:cNvSpPr>
          <p:nvPr/>
        </p:nvSpPr>
        <p:spPr>
          <a:xfrm>
            <a:off x="839788" y="4288926"/>
            <a:ext cx="4771085" cy="171092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nSpc>
                <a:spcPct val="110000"/>
              </a:lnSpc>
              <a:spcBef>
                <a:spcPts val="2400"/>
              </a:spcBef>
              <a:buNone/>
            </a:pPr>
            <a:r>
              <a:rPr lang="en-US" sz="1800" dirty="0"/>
              <a:t>In traditional IR, we have made progress in modeling, measuring, and optimizing for individual user satisfaction; a key challenge ahead is to model, measure, and optimize IR systems with respect to impact on populations of users and consider disparate impact across subpopulations</a:t>
            </a:r>
          </a:p>
        </p:txBody>
      </p:sp>
    </p:spTree>
    <p:extLst>
      <p:ext uri="{BB962C8B-B14F-4D97-AF65-F5344CB8AC3E}">
        <p14:creationId xmlns:p14="http://schemas.microsoft.com/office/powerpoint/2010/main" val="4071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3BACA-CADF-45A5-8B65-27CD38FF5C79}"/>
              </a:ext>
            </a:extLst>
          </p:cNvPr>
          <p:cNvSpPr>
            <a:spLocks noGrp="1"/>
          </p:cNvSpPr>
          <p:nvPr>
            <p:ph type="title"/>
          </p:nvPr>
        </p:nvSpPr>
        <p:spPr/>
        <p:txBody>
          <a:bodyPr>
            <a:normAutofit/>
          </a:bodyPr>
          <a:lstStyle/>
          <a:p>
            <a:r>
              <a:rPr lang="en-US" sz="4000" dirty="0"/>
              <a:t>Gradient-based optimization for target exposure</a:t>
            </a:r>
          </a:p>
        </p:txBody>
      </p:sp>
      <p:sp>
        <p:nvSpPr>
          <p:cNvPr id="12" name="Text Placeholder 11">
            <a:extLst>
              <a:ext uri="{FF2B5EF4-FFF2-40B4-BE49-F238E27FC236}">
                <a16:creationId xmlns:a16="http://schemas.microsoft.com/office/drawing/2014/main" id="{4BFF06BF-EB25-4448-A6FE-1349A91F9EFC}"/>
              </a:ext>
            </a:extLst>
          </p:cNvPr>
          <p:cNvSpPr>
            <a:spLocks noGrp="1"/>
          </p:cNvSpPr>
          <p:nvPr>
            <p:ph type="body" idx="1"/>
          </p:nvPr>
        </p:nvSpPr>
        <p:spPr>
          <a:xfrm>
            <a:off x="839788" y="1493735"/>
            <a:ext cx="5157787" cy="823912"/>
          </a:xfrm>
        </p:spPr>
        <p:txBody>
          <a:bodyPr/>
          <a:lstStyle/>
          <a:p>
            <a:r>
              <a:rPr lang="en-US" dirty="0"/>
              <a:t>Approach</a:t>
            </a:r>
          </a:p>
        </p:txBody>
      </p:sp>
      <p:sp>
        <p:nvSpPr>
          <p:cNvPr id="13" name="Content Placeholder 12">
            <a:extLst>
              <a:ext uri="{FF2B5EF4-FFF2-40B4-BE49-F238E27FC236}">
                <a16:creationId xmlns:a16="http://schemas.microsoft.com/office/drawing/2014/main" id="{40DCA16D-68EA-4EB0-869E-1230D224415B}"/>
              </a:ext>
            </a:extLst>
          </p:cNvPr>
          <p:cNvSpPr>
            <a:spLocks noGrp="1"/>
          </p:cNvSpPr>
          <p:nvPr>
            <p:ph sz="half" idx="2"/>
          </p:nvPr>
        </p:nvSpPr>
        <p:spPr>
          <a:xfrm>
            <a:off x="839788" y="2317647"/>
            <a:ext cx="5157787" cy="3684588"/>
          </a:xfrm>
        </p:spPr>
        <p:txBody>
          <a:bodyPr>
            <a:normAutofit/>
          </a:bodyPr>
          <a:lstStyle/>
          <a:p>
            <a:pPr marL="514350" indent="-514350">
              <a:lnSpc>
                <a:spcPct val="100000"/>
              </a:lnSpc>
              <a:spcBef>
                <a:spcPts val="1200"/>
              </a:spcBef>
              <a:buFont typeface="+mj-lt"/>
              <a:buAutoNum type="arabicPeriod"/>
            </a:pPr>
            <a:r>
              <a:rPr lang="en-US" sz="2000" dirty="0"/>
              <a:t>Use the target model to score the items</a:t>
            </a:r>
          </a:p>
          <a:p>
            <a:pPr marL="514350" indent="-514350">
              <a:lnSpc>
                <a:spcPct val="100000"/>
              </a:lnSpc>
              <a:spcBef>
                <a:spcPts val="1200"/>
              </a:spcBef>
              <a:buFont typeface="+mj-lt"/>
              <a:buAutoNum type="arabicPeriod"/>
            </a:pPr>
            <a:r>
              <a:rPr lang="en-US" sz="2000" dirty="0"/>
              <a:t>Compute PL sampling probability as a function of the item scores</a:t>
            </a:r>
          </a:p>
          <a:p>
            <a:pPr marL="514350" indent="-514350">
              <a:lnSpc>
                <a:spcPct val="100000"/>
              </a:lnSpc>
              <a:spcBef>
                <a:spcPts val="1200"/>
              </a:spcBef>
              <a:buFont typeface="+mj-lt"/>
              <a:buAutoNum type="arabicPeriod"/>
            </a:pPr>
            <a:r>
              <a:rPr lang="en-US" sz="2000" dirty="0"/>
              <a:t>Sample multiple rankings</a:t>
            </a:r>
          </a:p>
          <a:p>
            <a:pPr marL="514350" indent="-514350">
              <a:lnSpc>
                <a:spcPct val="100000"/>
              </a:lnSpc>
              <a:spcBef>
                <a:spcPts val="1200"/>
              </a:spcBef>
              <a:buFont typeface="+mj-lt"/>
              <a:buAutoNum type="arabicPeriod"/>
            </a:pPr>
            <a:r>
              <a:rPr lang="en-US" sz="2000" dirty="0"/>
              <a:t>Compute expected system exposure across sampled rankings</a:t>
            </a:r>
          </a:p>
          <a:p>
            <a:pPr marL="514350" indent="-514350">
              <a:lnSpc>
                <a:spcPct val="100000"/>
              </a:lnSpc>
              <a:spcBef>
                <a:spcPts val="1200"/>
              </a:spcBef>
              <a:buFont typeface="+mj-lt"/>
              <a:buAutoNum type="arabicPeriod"/>
            </a:pPr>
            <a:r>
              <a:rPr lang="en-US" sz="2000" dirty="0"/>
              <a:t>Compute the loss as a difference between system and target exposure</a:t>
            </a:r>
          </a:p>
          <a:p>
            <a:pPr marL="514350" indent="-514350">
              <a:lnSpc>
                <a:spcPct val="100000"/>
              </a:lnSpc>
              <a:spcBef>
                <a:spcPts val="1200"/>
              </a:spcBef>
              <a:buFont typeface="+mj-lt"/>
              <a:buAutoNum type="arabicPeriod"/>
            </a:pPr>
            <a:r>
              <a:rPr lang="en-US" sz="2000" dirty="0"/>
              <a:t>Backpropagate!</a:t>
            </a:r>
          </a:p>
        </p:txBody>
      </p:sp>
      <p:sp>
        <p:nvSpPr>
          <p:cNvPr id="14" name="Text Placeholder 13">
            <a:extLst>
              <a:ext uri="{FF2B5EF4-FFF2-40B4-BE49-F238E27FC236}">
                <a16:creationId xmlns:a16="http://schemas.microsoft.com/office/drawing/2014/main" id="{54790147-CFF1-45CE-B77E-F3C64A768E36}"/>
              </a:ext>
            </a:extLst>
          </p:cNvPr>
          <p:cNvSpPr>
            <a:spLocks noGrp="1"/>
          </p:cNvSpPr>
          <p:nvPr>
            <p:ph type="body" sz="quarter" idx="3"/>
          </p:nvPr>
        </p:nvSpPr>
        <p:spPr>
          <a:xfrm>
            <a:off x="6172200" y="1493735"/>
            <a:ext cx="5183188" cy="823912"/>
          </a:xfrm>
        </p:spPr>
        <p:txBody>
          <a:bodyPr/>
          <a:lstStyle/>
          <a:p>
            <a:r>
              <a:rPr lang="en-US" dirty="0"/>
              <a:t>Challenges and solutions</a:t>
            </a:r>
          </a:p>
        </p:txBody>
      </p:sp>
      <p:sp>
        <p:nvSpPr>
          <p:cNvPr id="15" name="Content Placeholder 14">
            <a:extLst>
              <a:ext uri="{FF2B5EF4-FFF2-40B4-BE49-F238E27FC236}">
                <a16:creationId xmlns:a16="http://schemas.microsoft.com/office/drawing/2014/main" id="{E2BC594C-0B5E-4F3F-8D44-7DBD8A1F4F0B}"/>
              </a:ext>
            </a:extLst>
          </p:cNvPr>
          <p:cNvSpPr>
            <a:spLocks noGrp="1"/>
          </p:cNvSpPr>
          <p:nvPr>
            <p:ph sz="quarter" idx="4"/>
          </p:nvPr>
        </p:nvSpPr>
        <p:spPr>
          <a:xfrm>
            <a:off x="6172200" y="2317647"/>
            <a:ext cx="5183188" cy="3684588"/>
          </a:xfrm>
        </p:spPr>
        <p:txBody>
          <a:bodyPr>
            <a:normAutofit/>
          </a:bodyPr>
          <a:lstStyle/>
          <a:p>
            <a:pPr marL="0" indent="0">
              <a:lnSpc>
                <a:spcPct val="100000"/>
              </a:lnSpc>
              <a:spcBef>
                <a:spcPts val="1200"/>
              </a:spcBef>
              <a:buNone/>
            </a:pPr>
            <a:r>
              <a:rPr lang="en-US" sz="2000" dirty="0"/>
              <a:t>The key challenge is the proposed approach is that both the sampling and the ranking steps are non-differentiable!</a:t>
            </a:r>
          </a:p>
          <a:p>
            <a:pPr>
              <a:lnSpc>
                <a:spcPct val="100000"/>
              </a:lnSpc>
              <a:spcBef>
                <a:spcPts val="1200"/>
              </a:spcBef>
              <a:buFont typeface="Wingdings" panose="05000000000000000000" pitchFamily="2" charset="2"/>
              <a:buChar char="Ø"/>
            </a:pPr>
            <a:r>
              <a:rPr lang="en-US" sz="2000" dirty="0"/>
              <a:t>For sampling, we can use Gumbel sampling as a differentiable approximation</a:t>
            </a:r>
          </a:p>
          <a:p>
            <a:pPr>
              <a:lnSpc>
                <a:spcPct val="100000"/>
              </a:lnSpc>
              <a:spcBef>
                <a:spcPts val="1200"/>
              </a:spcBef>
              <a:buFont typeface="Wingdings" panose="05000000000000000000" pitchFamily="2" charset="2"/>
              <a:buChar char="Ø"/>
            </a:pPr>
            <a:r>
              <a:rPr lang="en-US" sz="2000" dirty="0"/>
              <a:t>For ranking, we can employ </a:t>
            </a:r>
            <a:r>
              <a:rPr lang="en-US" sz="2000" dirty="0" err="1"/>
              <a:t>SmoothRank</a:t>
            </a:r>
            <a:r>
              <a:rPr lang="en-US" sz="2000" dirty="0"/>
              <a:t> / </a:t>
            </a:r>
            <a:r>
              <a:rPr lang="en-US" sz="2000" dirty="0" err="1"/>
              <a:t>ApproxRank</a:t>
            </a:r>
            <a:r>
              <a:rPr lang="en-US" sz="2000" dirty="0"/>
              <a:t> as differentiable approximations of the ranking step</a:t>
            </a:r>
          </a:p>
        </p:txBody>
      </p:sp>
      <p:sp>
        <p:nvSpPr>
          <p:cNvPr id="19" name="TextBox 18">
            <a:extLst>
              <a:ext uri="{FF2B5EF4-FFF2-40B4-BE49-F238E27FC236}">
                <a16:creationId xmlns:a16="http://schemas.microsoft.com/office/drawing/2014/main" id="{C8204A95-6BBE-40CF-89F4-27A4005BAF01}"/>
              </a:ext>
            </a:extLst>
          </p:cNvPr>
          <p:cNvSpPr txBox="1"/>
          <p:nvPr/>
        </p:nvSpPr>
        <p:spPr>
          <a:xfrm>
            <a:off x="0" y="6219543"/>
            <a:ext cx="12192000" cy="646331"/>
          </a:xfrm>
          <a:prstGeom prst="rect">
            <a:avLst/>
          </a:prstGeom>
          <a:noFill/>
        </p:spPr>
        <p:txBody>
          <a:bodyPr wrap="square">
            <a:spAutoFit/>
          </a:bodyPr>
          <a:lstStyle/>
          <a:p>
            <a:r>
              <a:rPr lang="en-US" sz="1200" dirty="0"/>
              <a:t>Wu, Chang, Zheng, and </a:t>
            </a:r>
            <a:r>
              <a:rPr lang="en-US" sz="1200" dirty="0" err="1"/>
              <a:t>Zha</a:t>
            </a:r>
            <a:r>
              <a:rPr lang="en-US" sz="1200" dirty="0"/>
              <a:t>. Smoothing DCG for learning to rank: A novel approach using smoothed hinge functions. In Proc. CIKM, ACM. (2009)</a:t>
            </a:r>
          </a:p>
          <a:p>
            <a:r>
              <a:rPr lang="en-US" sz="1200" dirty="0"/>
              <a:t>Qin, Liu, and Li. A general approximation framework for direct optimization of information retrieval measures. Information retrieval. (2010)</a:t>
            </a:r>
          </a:p>
          <a:p>
            <a:r>
              <a:rPr lang="en-US" sz="1200" dirty="0"/>
              <a:t>Bruch, Han, Bendersky, and Najork. A stochastic treatment of learning to rank scoring functions. In Proc. WSDM, ACM. (2020)</a:t>
            </a:r>
            <a:endParaRPr lang="en-CA" sz="1200" dirty="0"/>
          </a:p>
        </p:txBody>
      </p:sp>
      <p:grpSp>
        <p:nvGrpSpPr>
          <p:cNvPr id="25" name="Group 24">
            <a:extLst>
              <a:ext uri="{FF2B5EF4-FFF2-40B4-BE49-F238E27FC236}">
                <a16:creationId xmlns:a16="http://schemas.microsoft.com/office/drawing/2014/main" id="{0CB676DE-E0BC-4FC8-B628-125CE0BA5A3F}"/>
              </a:ext>
            </a:extLst>
          </p:cNvPr>
          <p:cNvGrpSpPr/>
          <p:nvPr/>
        </p:nvGrpSpPr>
        <p:grpSpPr>
          <a:xfrm>
            <a:off x="6409464" y="5255944"/>
            <a:ext cx="5494744" cy="746291"/>
            <a:chOff x="6452551" y="5444110"/>
            <a:chExt cx="5494744" cy="746291"/>
          </a:xfrm>
        </p:grpSpPr>
        <p:pic>
          <p:nvPicPr>
            <p:cNvPr id="21" name="Picture 20">
              <a:extLst>
                <a:ext uri="{FF2B5EF4-FFF2-40B4-BE49-F238E27FC236}">
                  <a16:creationId xmlns:a16="http://schemas.microsoft.com/office/drawing/2014/main" id="{9F4896AC-996E-4167-BC6F-FF955DDCF139}"/>
                </a:ext>
              </a:extLst>
            </p:cNvPr>
            <p:cNvPicPr>
              <a:picLocks noChangeAspect="1"/>
            </p:cNvPicPr>
            <p:nvPr/>
          </p:nvPicPr>
          <p:blipFill>
            <a:blip r:embed="rId2"/>
            <a:stretch>
              <a:fillRect/>
            </a:stretch>
          </p:blipFill>
          <p:spPr>
            <a:xfrm>
              <a:off x="6452551" y="5477368"/>
              <a:ext cx="2922891" cy="713033"/>
            </a:xfrm>
            <a:prstGeom prst="rect">
              <a:avLst/>
            </a:prstGeom>
          </p:spPr>
        </p:pic>
        <p:pic>
          <p:nvPicPr>
            <p:cNvPr id="23" name="Picture 22">
              <a:extLst>
                <a:ext uri="{FF2B5EF4-FFF2-40B4-BE49-F238E27FC236}">
                  <a16:creationId xmlns:a16="http://schemas.microsoft.com/office/drawing/2014/main" id="{A088D04A-3F3B-4D3C-A751-D2A823FF5BCA}"/>
                </a:ext>
              </a:extLst>
            </p:cNvPr>
            <p:cNvPicPr>
              <a:picLocks noChangeAspect="1"/>
            </p:cNvPicPr>
            <p:nvPr/>
          </p:nvPicPr>
          <p:blipFill>
            <a:blip r:embed="rId3"/>
            <a:stretch>
              <a:fillRect/>
            </a:stretch>
          </p:blipFill>
          <p:spPr>
            <a:xfrm>
              <a:off x="9655792" y="5444110"/>
              <a:ext cx="2291503" cy="691261"/>
            </a:xfrm>
            <a:prstGeom prst="rect">
              <a:avLst/>
            </a:prstGeom>
          </p:spPr>
        </p:pic>
        <p:sp>
          <p:nvSpPr>
            <p:cNvPr id="24" name="TextBox 23">
              <a:extLst>
                <a:ext uri="{FF2B5EF4-FFF2-40B4-BE49-F238E27FC236}">
                  <a16:creationId xmlns:a16="http://schemas.microsoft.com/office/drawing/2014/main" id="{FC25EB84-59D8-4308-87CD-57FB70283194}"/>
                </a:ext>
              </a:extLst>
            </p:cNvPr>
            <p:cNvSpPr txBox="1"/>
            <p:nvPr/>
          </p:nvSpPr>
          <p:spPr>
            <a:xfrm>
              <a:off x="9289269" y="5466030"/>
              <a:ext cx="355866" cy="523220"/>
            </a:xfrm>
            <a:prstGeom prst="rect">
              <a:avLst/>
            </a:prstGeom>
            <a:noFill/>
          </p:spPr>
          <p:txBody>
            <a:bodyPr wrap="square" rtlCol="0">
              <a:spAutoFit/>
            </a:bodyPr>
            <a:lstStyle/>
            <a:p>
              <a:r>
                <a:rPr lang="en-US" sz="2800" dirty="0"/>
                <a:t>,</a:t>
              </a:r>
            </a:p>
          </p:txBody>
        </p:sp>
      </p:grpSp>
    </p:spTree>
    <p:extLst>
      <p:ext uri="{BB962C8B-B14F-4D97-AF65-F5344CB8AC3E}">
        <p14:creationId xmlns:p14="http://schemas.microsoft.com/office/powerpoint/2010/main" val="1862944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3B8A-129E-439E-AF05-8847B17B5364}"/>
              </a:ext>
            </a:extLst>
          </p:cNvPr>
          <p:cNvSpPr>
            <a:spLocks noGrp="1"/>
          </p:cNvSpPr>
          <p:nvPr>
            <p:ph type="title"/>
          </p:nvPr>
        </p:nvSpPr>
        <p:spPr/>
        <p:txBody>
          <a:bodyPr>
            <a:normAutofit/>
          </a:bodyPr>
          <a:lstStyle/>
          <a:p>
            <a:r>
              <a:rPr lang="en-US" sz="4000" dirty="0"/>
              <a:t>Gradient-based optimization for target exposure</a:t>
            </a:r>
          </a:p>
        </p:txBody>
      </p:sp>
      <p:grpSp>
        <p:nvGrpSpPr>
          <p:cNvPr id="156" name="Group 155">
            <a:extLst>
              <a:ext uri="{FF2B5EF4-FFF2-40B4-BE49-F238E27FC236}">
                <a16:creationId xmlns:a16="http://schemas.microsoft.com/office/drawing/2014/main" id="{470DBF66-E779-4CD2-B80E-7F6254CBECB0}"/>
              </a:ext>
            </a:extLst>
          </p:cNvPr>
          <p:cNvGrpSpPr/>
          <p:nvPr/>
        </p:nvGrpSpPr>
        <p:grpSpPr>
          <a:xfrm>
            <a:off x="234508" y="1997166"/>
            <a:ext cx="11670310" cy="4408400"/>
            <a:chOff x="234508" y="1997166"/>
            <a:chExt cx="11670310" cy="4408400"/>
          </a:xfrm>
        </p:grpSpPr>
        <p:grpSp>
          <p:nvGrpSpPr>
            <p:cNvPr id="157" name="Group 156">
              <a:extLst>
                <a:ext uri="{FF2B5EF4-FFF2-40B4-BE49-F238E27FC236}">
                  <a16:creationId xmlns:a16="http://schemas.microsoft.com/office/drawing/2014/main" id="{9D6B3689-E2D2-4BB8-A2B4-B5970737DC28}"/>
                </a:ext>
              </a:extLst>
            </p:cNvPr>
            <p:cNvGrpSpPr/>
            <p:nvPr/>
          </p:nvGrpSpPr>
          <p:grpSpPr>
            <a:xfrm>
              <a:off x="287182" y="1997166"/>
              <a:ext cx="11617636" cy="4408400"/>
              <a:chOff x="449533" y="1997166"/>
              <a:chExt cx="11617636" cy="4408400"/>
            </a:xfrm>
          </p:grpSpPr>
          <p:sp>
            <p:nvSpPr>
              <p:cNvPr id="162" name="Rectangle 161">
                <a:extLst>
                  <a:ext uri="{FF2B5EF4-FFF2-40B4-BE49-F238E27FC236}">
                    <a16:creationId xmlns:a16="http://schemas.microsoft.com/office/drawing/2014/main" id="{F3FD7A9B-E20A-48A2-A862-81FDFC1916B0}"/>
                  </a:ext>
                </a:extLst>
              </p:cNvPr>
              <p:cNvSpPr/>
              <p:nvPr/>
            </p:nvSpPr>
            <p:spPr>
              <a:xfrm>
                <a:off x="517955" y="2368346"/>
                <a:ext cx="399746" cy="74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3" name="Rectangle 162">
                <a:extLst>
                  <a:ext uri="{FF2B5EF4-FFF2-40B4-BE49-F238E27FC236}">
                    <a16:creationId xmlns:a16="http://schemas.microsoft.com/office/drawing/2014/main" id="{3844967B-17E9-4D54-A21A-C67FFFD5D410}"/>
                  </a:ext>
                </a:extLst>
              </p:cNvPr>
              <p:cNvSpPr/>
              <p:nvPr/>
            </p:nvSpPr>
            <p:spPr>
              <a:xfrm>
                <a:off x="517955" y="3266084"/>
                <a:ext cx="399746" cy="7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64" name="Rectangle 163">
                <a:extLst>
                  <a:ext uri="{FF2B5EF4-FFF2-40B4-BE49-F238E27FC236}">
                    <a16:creationId xmlns:a16="http://schemas.microsoft.com/office/drawing/2014/main" id="{7143B061-E6DA-4570-AE28-68509BE7A17D}"/>
                  </a:ext>
                </a:extLst>
              </p:cNvPr>
              <p:cNvSpPr/>
              <p:nvPr/>
            </p:nvSpPr>
            <p:spPr>
              <a:xfrm>
                <a:off x="521012" y="4164770"/>
                <a:ext cx="399746" cy="74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65" name="Rectangle 164">
                <a:extLst>
                  <a:ext uri="{FF2B5EF4-FFF2-40B4-BE49-F238E27FC236}">
                    <a16:creationId xmlns:a16="http://schemas.microsoft.com/office/drawing/2014/main" id="{6CC19609-47E1-4C1F-A156-EA72819129F4}"/>
                  </a:ext>
                </a:extLst>
              </p:cNvPr>
              <p:cNvSpPr/>
              <p:nvPr/>
            </p:nvSpPr>
            <p:spPr>
              <a:xfrm>
                <a:off x="517955" y="5063456"/>
                <a:ext cx="399746" cy="749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66" name="Rectangle 165">
                <a:extLst>
                  <a:ext uri="{FF2B5EF4-FFF2-40B4-BE49-F238E27FC236}">
                    <a16:creationId xmlns:a16="http://schemas.microsoft.com/office/drawing/2014/main" id="{41E69DA3-CCD7-4A53-B269-6D0B1A8CABA2}"/>
                  </a:ext>
                </a:extLst>
              </p:cNvPr>
              <p:cNvSpPr/>
              <p:nvPr/>
            </p:nvSpPr>
            <p:spPr>
              <a:xfrm>
                <a:off x="2230566" y="3447357"/>
                <a:ext cx="365760" cy="74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7" name="Rectangle 166">
                <a:extLst>
                  <a:ext uri="{FF2B5EF4-FFF2-40B4-BE49-F238E27FC236}">
                    <a16:creationId xmlns:a16="http://schemas.microsoft.com/office/drawing/2014/main" id="{03EA40B9-96CE-4D2F-A2DD-7F96919088FD}"/>
                  </a:ext>
                </a:extLst>
              </p:cNvPr>
              <p:cNvSpPr/>
              <p:nvPr/>
            </p:nvSpPr>
            <p:spPr>
              <a:xfrm>
                <a:off x="2230566" y="3598554"/>
                <a:ext cx="73152" cy="7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68" name="Rectangle 167">
                <a:extLst>
                  <a:ext uri="{FF2B5EF4-FFF2-40B4-BE49-F238E27FC236}">
                    <a16:creationId xmlns:a16="http://schemas.microsoft.com/office/drawing/2014/main" id="{DAD8DF71-E121-40BA-8BEF-A1737A2ECAAD}"/>
                  </a:ext>
                </a:extLst>
              </p:cNvPr>
              <p:cNvSpPr/>
              <p:nvPr/>
            </p:nvSpPr>
            <p:spPr>
              <a:xfrm>
                <a:off x="2230566" y="3749752"/>
                <a:ext cx="109728" cy="74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69" name="Rectangle 168">
                <a:extLst>
                  <a:ext uri="{FF2B5EF4-FFF2-40B4-BE49-F238E27FC236}">
                    <a16:creationId xmlns:a16="http://schemas.microsoft.com/office/drawing/2014/main" id="{04D1293E-BDFC-4C65-9C3B-19E5C9216324}"/>
                  </a:ext>
                </a:extLst>
              </p:cNvPr>
              <p:cNvSpPr/>
              <p:nvPr/>
            </p:nvSpPr>
            <p:spPr>
              <a:xfrm>
                <a:off x="2230566" y="3903561"/>
                <a:ext cx="384048" cy="749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70" name="Rectangle 169">
                <a:extLst>
                  <a:ext uri="{FF2B5EF4-FFF2-40B4-BE49-F238E27FC236}">
                    <a16:creationId xmlns:a16="http://schemas.microsoft.com/office/drawing/2014/main" id="{5CC59EA3-AFD4-4A9A-9E16-9426CD3D9611}"/>
                  </a:ext>
                </a:extLst>
              </p:cNvPr>
              <p:cNvSpPr/>
              <p:nvPr/>
            </p:nvSpPr>
            <p:spPr>
              <a:xfrm>
                <a:off x="4060173" y="2100169"/>
                <a:ext cx="329184" cy="74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1" name="Rectangle 170">
                <a:extLst>
                  <a:ext uri="{FF2B5EF4-FFF2-40B4-BE49-F238E27FC236}">
                    <a16:creationId xmlns:a16="http://schemas.microsoft.com/office/drawing/2014/main" id="{47D15A39-54F8-400C-A02D-9C4529E3EE04}"/>
                  </a:ext>
                </a:extLst>
              </p:cNvPr>
              <p:cNvSpPr/>
              <p:nvPr/>
            </p:nvSpPr>
            <p:spPr>
              <a:xfrm>
                <a:off x="4060173" y="2251366"/>
                <a:ext cx="109728" cy="7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72" name="Rectangle 171">
                <a:extLst>
                  <a:ext uri="{FF2B5EF4-FFF2-40B4-BE49-F238E27FC236}">
                    <a16:creationId xmlns:a16="http://schemas.microsoft.com/office/drawing/2014/main" id="{D28E6E03-CD56-4964-8418-B975E0B3B920}"/>
                  </a:ext>
                </a:extLst>
              </p:cNvPr>
              <p:cNvSpPr/>
              <p:nvPr/>
            </p:nvSpPr>
            <p:spPr>
              <a:xfrm>
                <a:off x="4060173" y="2402563"/>
                <a:ext cx="146304" cy="74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73" name="Rectangle 172">
                <a:extLst>
                  <a:ext uri="{FF2B5EF4-FFF2-40B4-BE49-F238E27FC236}">
                    <a16:creationId xmlns:a16="http://schemas.microsoft.com/office/drawing/2014/main" id="{745BD6E1-26B5-4008-8F8C-9ACA9500E06C}"/>
                  </a:ext>
                </a:extLst>
              </p:cNvPr>
              <p:cNvSpPr/>
              <p:nvPr/>
            </p:nvSpPr>
            <p:spPr>
              <a:xfrm>
                <a:off x="4060173" y="2556373"/>
                <a:ext cx="399746" cy="749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74" name="Rectangle 173">
                <a:extLst>
                  <a:ext uri="{FF2B5EF4-FFF2-40B4-BE49-F238E27FC236}">
                    <a16:creationId xmlns:a16="http://schemas.microsoft.com/office/drawing/2014/main" id="{8C5D7B20-97AA-4714-AD3F-CD2AFFFA741F}"/>
                  </a:ext>
                </a:extLst>
              </p:cNvPr>
              <p:cNvSpPr/>
              <p:nvPr/>
            </p:nvSpPr>
            <p:spPr>
              <a:xfrm>
                <a:off x="4060173" y="2998295"/>
                <a:ext cx="399746" cy="74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5" name="Rectangle 174">
                <a:extLst>
                  <a:ext uri="{FF2B5EF4-FFF2-40B4-BE49-F238E27FC236}">
                    <a16:creationId xmlns:a16="http://schemas.microsoft.com/office/drawing/2014/main" id="{F7D0B712-FEAB-4C72-ADFD-CC040A7DBCB1}"/>
                  </a:ext>
                </a:extLst>
              </p:cNvPr>
              <p:cNvSpPr/>
              <p:nvPr/>
            </p:nvSpPr>
            <p:spPr>
              <a:xfrm>
                <a:off x="4060173" y="3149492"/>
                <a:ext cx="91440" cy="7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76" name="Rectangle 175">
                <a:extLst>
                  <a:ext uri="{FF2B5EF4-FFF2-40B4-BE49-F238E27FC236}">
                    <a16:creationId xmlns:a16="http://schemas.microsoft.com/office/drawing/2014/main" id="{9BB3ED8B-F799-4A48-B10A-711CB2AB0C8C}"/>
                  </a:ext>
                </a:extLst>
              </p:cNvPr>
              <p:cNvSpPr/>
              <p:nvPr/>
            </p:nvSpPr>
            <p:spPr>
              <a:xfrm>
                <a:off x="4060173" y="3300689"/>
                <a:ext cx="128016" cy="74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77" name="Rectangle 176">
                <a:extLst>
                  <a:ext uri="{FF2B5EF4-FFF2-40B4-BE49-F238E27FC236}">
                    <a16:creationId xmlns:a16="http://schemas.microsoft.com/office/drawing/2014/main" id="{CB329469-FE46-45C9-B87B-EF3414C8AA0D}"/>
                  </a:ext>
                </a:extLst>
              </p:cNvPr>
              <p:cNvSpPr/>
              <p:nvPr/>
            </p:nvSpPr>
            <p:spPr>
              <a:xfrm>
                <a:off x="4060173" y="3454499"/>
                <a:ext cx="347472" cy="749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78" name="Rectangle 177">
                <a:extLst>
                  <a:ext uri="{FF2B5EF4-FFF2-40B4-BE49-F238E27FC236}">
                    <a16:creationId xmlns:a16="http://schemas.microsoft.com/office/drawing/2014/main" id="{3C849572-B9DC-44D4-9E6B-F420F79AD409}"/>
                  </a:ext>
                </a:extLst>
              </p:cNvPr>
              <p:cNvSpPr/>
              <p:nvPr/>
            </p:nvSpPr>
            <p:spPr>
              <a:xfrm>
                <a:off x="4060173" y="3896420"/>
                <a:ext cx="347472" cy="74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9" name="Rectangle 178">
                <a:extLst>
                  <a:ext uri="{FF2B5EF4-FFF2-40B4-BE49-F238E27FC236}">
                    <a16:creationId xmlns:a16="http://schemas.microsoft.com/office/drawing/2014/main" id="{6330D0C3-747B-49C1-89AB-6212DA3B9B6B}"/>
                  </a:ext>
                </a:extLst>
              </p:cNvPr>
              <p:cNvSpPr/>
              <p:nvPr/>
            </p:nvSpPr>
            <p:spPr>
              <a:xfrm>
                <a:off x="4060173" y="4047617"/>
                <a:ext cx="109728" cy="7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80" name="Rectangle 179">
                <a:extLst>
                  <a:ext uri="{FF2B5EF4-FFF2-40B4-BE49-F238E27FC236}">
                    <a16:creationId xmlns:a16="http://schemas.microsoft.com/office/drawing/2014/main" id="{1A066B2E-E825-491B-B35D-079CF67029C1}"/>
                  </a:ext>
                </a:extLst>
              </p:cNvPr>
              <p:cNvSpPr/>
              <p:nvPr/>
            </p:nvSpPr>
            <p:spPr>
              <a:xfrm>
                <a:off x="4060173" y="4198814"/>
                <a:ext cx="73152" cy="74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81" name="Rectangle 180">
                <a:extLst>
                  <a:ext uri="{FF2B5EF4-FFF2-40B4-BE49-F238E27FC236}">
                    <a16:creationId xmlns:a16="http://schemas.microsoft.com/office/drawing/2014/main" id="{DB40FFEB-F9AD-4962-B276-37B9BF905547}"/>
                  </a:ext>
                </a:extLst>
              </p:cNvPr>
              <p:cNvSpPr/>
              <p:nvPr/>
            </p:nvSpPr>
            <p:spPr>
              <a:xfrm>
                <a:off x="4060173" y="4352624"/>
                <a:ext cx="384048" cy="749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82" name="Rectangle 181">
                <a:extLst>
                  <a:ext uri="{FF2B5EF4-FFF2-40B4-BE49-F238E27FC236}">
                    <a16:creationId xmlns:a16="http://schemas.microsoft.com/office/drawing/2014/main" id="{75B92921-12AD-4B94-AD45-5C417B48F5D7}"/>
                  </a:ext>
                </a:extLst>
              </p:cNvPr>
              <p:cNvSpPr/>
              <p:nvPr/>
            </p:nvSpPr>
            <p:spPr>
              <a:xfrm>
                <a:off x="4060173" y="4794546"/>
                <a:ext cx="384048" cy="74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3" name="Rectangle 182">
                <a:extLst>
                  <a:ext uri="{FF2B5EF4-FFF2-40B4-BE49-F238E27FC236}">
                    <a16:creationId xmlns:a16="http://schemas.microsoft.com/office/drawing/2014/main" id="{6F97F3F7-4B0E-49DD-AB88-4D6E5AE97CCD}"/>
                  </a:ext>
                </a:extLst>
              </p:cNvPr>
              <p:cNvSpPr/>
              <p:nvPr/>
            </p:nvSpPr>
            <p:spPr>
              <a:xfrm>
                <a:off x="4060173" y="4945743"/>
                <a:ext cx="128016" cy="7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84" name="Rectangle 183">
                <a:extLst>
                  <a:ext uri="{FF2B5EF4-FFF2-40B4-BE49-F238E27FC236}">
                    <a16:creationId xmlns:a16="http://schemas.microsoft.com/office/drawing/2014/main" id="{83CD7094-1C21-462E-94C6-EB03818B1C3D}"/>
                  </a:ext>
                </a:extLst>
              </p:cNvPr>
              <p:cNvSpPr/>
              <p:nvPr/>
            </p:nvSpPr>
            <p:spPr>
              <a:xfrm>
                <a:off x="4060173" y="5096940"/>
                <a:ext cx="91440" cy="74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85" name="Rectangle 184">
                <a:extLst>
                  <a:ext uri="{FF2B5EF4-FFF2-40B4-BE49-F238E27FC236}">
                    <a16:creationId xmlns:a16="http://schemas.microsoft.com/office/drawing/2014/main" id="{EA1907F7-F7F7-4045-84A5-1247F5C464BD}"/>
                  </a:ext>
                </a:extLst>
              </p:cNvPr>
              <p:cNvSpPr/>
              <p:nvPr/>
            </p:nvSpPr>
            <p:spPr>
              <a:xfrm>
                <a:off x="4060173" y="5250750"/>
                <a:ext cx="347472" cy="749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86" name="Rectangle 185">
                <a:extLst>
                  <a:ext uri="{FF2B5EF4-FFF2-40B4-BE49-F238E27FC236}">
                    <a16:creationId xmlns:a16="http://schemas.microsoft.com/office/drawing/2014/main" id="{EF47DDE8-D383-410E-9017-252D93F1152F}"/>
                  </a:ext>
                </a:extLst>
              </p:cNvPr>
              <p:cNvSpPr/>
              <p:nvPr/>
            </p:nvSpPr>
            <p:spPr>
              <a:xfrm>
                <a:off x="5889779" y="2100168"/>
                <a:ext cx="91440" cy="749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87" name="Rectangle 186">
                <a:extLst>
                  <a:ext uri="{FF2B5EF4-FFF2-40B4-BE49-F238E27FC236}">
                    <a16:creationId xmlns:a16="http://schemas.microsoft.com/office/drawing/2014/main" id="{98E19D8C-EE7E-4228-9842-640E7B5D204F}"/>
                  </a:ext>
                </a:extLst>
              </p:cNvPr>
              <p:cNvSpPr/>
              <p:nvPr/>
            </p:nvSpPr>
            <p:spPr>
              <a:xfrm>
                <a:off x="5889779" y="2251365"/>
                <a:ext cx="182880" cy="74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8" name="Rectangle 187">
                <a:extLst>
                  <a:ext uri="{FF2B5EF4-FFF2-40B4-BE49-F238E27FC236}">
                    <a16:creationId xmlns:a16="http://schemas.microsoft.com/office/drawing/2014/main" id="{4F69A5EF-07E3-4CEC-96AE-FB868B243322}"/>
                  </a:ext>
                </a:extLst>
              </p:cNvPr>
              <p:cNvSpPr/>
              <p:nvPr/>
            </p:nvSpPr>
            <p:spPr>
              <a:xfrm>
                <a:off x="5889779" y="2402562"/>
                <a:ext cx="274320" cy="74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89" name="Rectangle 188">
                <a:extLst>
                  <a:ext uri="{FF2B5EF4-FFF2-40B4-BE49-F238E27FC236}">
                    <a16:creationId xmlns:a16="http://schemas.microsoft.com/office/drawing/2014/main" id="{30E636F3-C06B-43AC-9560-11E6A46804F5}"/>
                  </a:ext>
                </a:extLst>
              </p:cNvPr>
              <p:cNvSpPr/>
              <p:nvPr/>
            </p:nvSpPr>
            <p:spPr>
              <a:xfrm>
                <a:off x="5889779" y="2556372"/>
                <a:ext cx="365760" cy="7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90" name="Rectangle 189">
                <a:extLst>
                  <a:ext uri="{FF2B5EF4-FFF2-40B4-BE49-F238E27FC236}">
                    <a16:creationId xmlns:a16="http://schemas.microsoft.com/office/drawing/2014/main" id="{8573F972-C01A-4940-9102-A6E9AA86F147}"/>
                  </a:ext>
                </a:extLst>
              </p:cNvPr>
              <p:cNvSpPr/>
              <p:nvPr/>
            </p:nvSpPr>
            <p:spPr>
              <a:xfrm>
                <a:off x="5889779" y="2998294"/>
                <a:ext cx="91440" cy="74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1" name="Rectangle 190">
                <a:extLst>
                  <a:ext uri="{FF2B5EF4-FFF2-40B4-BE49-F238E27FC236}">
                    <a16:creationId xmlns:a16="http://schemas.microsoft.com/office/drawing/2014/main" id="{7369E5FA-FF46-45EB-A43C-EC0168536643}"/>
                  </a:ext>
                </a:extLst>
              </p:cNvPr>
              <p:cNvSpPr/>
              <p:nvPr/>
            </p:nvSpPr>
            <p:spPr>
              <a:xfrm>
                <a:off x="5889779" y="3149491"/>
                <a:ext cx="182880" cy="749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92" name="Rectangle 191">
                <a:extLst>
                  <a:ext uri="{FF2B5EF4-FFF2-40B4-BE49-F238E27FC236}">
                    <a16:creationId xmlns:a16="http://schemas.microsoft.com/office/drawing/2014/main" id="{94C9F5FC-842F-4DD5-9058-2C4B317B430A}"/>
                  </a:ext>
                </a:extLst>
              </p:cNvPr>
              <p:cNvSpPr/>
              <p:nvPr/>
            </p:nvSpPr>
            <p:spPr>
              <a:xfrm>
                <a:off x="5889779" y="3300688"/>
                <a:ext cx="274320" cy="74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93" name="Rectangle 192">
                <a:extLst>
                  <a:ext uri="{FF2B5EF4-FFF2-40B4-BE49-F238E27FC236}">
                    <a16:creationId xmlns:a16="http://schemas.microsoft.com/office/drawing/2014/main" id="{9AD33A5D-24E6-4024-937D-35748ADC32E5}"/>
                  </a:ext>
                </a:extLst>
              </p:cNvPr>
              <p:cNvSpPr/>
              <p:nvPr/>
            </p:nvSpPr>
            <p:spPr>
              <a:xfrm>
                <a:off x="5889779" y="3454498"/>
                <a:ext cx="365760" cy="7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94" name="Rectangle 193">
                <a:extLst>
                  <a:ext uri="{FF2B5EF4-FFF2-40B4-BE49-F238E27FC236}">
                    <a16:creationId xmlns:a16="http://schemas.microsoft.com/office/drawing/2014/main" id="{CF2009BD-E299-4B76-BB95-707BD05873E5}"/>
                  </a:ext>
                </a:extLst>
              </p:cNvPr>
              <p:cNvSpPr/>
              <p:nvPr/>
            </p:nvSpPr>
            <p:spPr>
              <a:xfrm>
                <a:off x="5889779" y="3896419"/>
                <a:ext cx="91440" cy="749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95" name="Rectangle 194">
                <a:extLst>
                  <a:ext uri="{FF2B5EF4-FFF2-40B4-BE49-F238E27FC236}">
                    <a16:creationId xmlns:a16="http://schemas.microsoft.com/office/drawing/2014/main" id="{6970F805-DB10-4CA7-913D-392AA855BBCF}"/>
                  </a:ext>
                </a:extLst>
              </p:cNvPr>
              <p:cNvSpPr/>
              <p:nvPr/>
            </p:nvSpPr>
            <p:spPr>
              <a:xfrm>
                <a:off x="5889779" y="4047616"/>
                <a:ext cx="182880" cy="74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6" name="Rectangle 195">
                <a:extLst>
                  <a:ext uri="{FF2B5EF4-FFF2-40B4-BE49-F238E27FC236}">
                    <a16:creationId xmlns:a16="http://schemas.microsoft.com/office/drawing/2014/main" id="{FCB86E0C-62DA-47AE-9667-5AE6455A5D49}"/>
                  </a:ext>
                </a:extLst>
              </p:cNvPr>
              <p:cNvSpPr/>
              <p:nvPr/>
            </p:nvSpPr>
            <p:spPr>
              <a:xfrm>
                <a:off x="5889779" y="4198813"/>
                <a:ext cx="274320" cy="7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97" name="Rectangle 196">
                <a:extLst>
                  <a:ext uri="{FF2B5EF4-FFF2-40B4-BE49-F238E27FC236}">
                    <a16:creationId xmlns:a16="http://schemas.microsoft.com/office/drawing/2014/main" id="{CA1384D6-DB3B-4BD6-8933-8AAE200AF58D}"/>
                  </a:ext>
                </a:extLst>
              </p:cNvPr>
              <p:cNvSpPr/>
              <p:nvPr/>
            </p:nvSpPr>
            <p:spPr>
              <a:xfrm>
                <a:off x="5889779" y="4352623"/>
                <a:ext cx="365760" cy="74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98" name="Rectangle 197">
                <a:extLst>
                  <a:ext uri="{FF2B5EF4-FFF2-40B4-BE49-F238E27FC236}">
                    <a16:creationId xmlns:a16="http://schemas.microsoft.com/office/drawing/2014/main" id="{356AC671-19C4-46AA-B6AA-7249D6D467AC}"/>
                  </a:ext>
                </a:extLst>
              </p:cNvPr>
              <p:cNvSpPr/>
              <p:nvPr/>
            </p:nvSpPr>
            <p:spPr>
              <a:xfrm>
                <a:off x="5889779" y="4794545"/>
                <a:ext cx="91440" cy="74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9" name="Rectangle 198">
                <a:extLst>
                  <a:ext uri="{FF2B5EF4-FFF2-40B4-BE49-F238E27FC236}">
                    <a16:creationId xmlns:a16="http://schemas.microsoft.com/office/drawing/2014/main" id="{9E41E2F3-02F2-41FE-9120-B590A7715E58}"/>
                  </a:ext>
                </a:extLst>
              </p:cNvPr>
              <p:cNvSpPr/>
              <p:nvPr/>
            </p:nvSpPr>
            <p:spPr>
              <a:xfrm>
                <a:off x="5889779" y="4945742"/>
                <a:ext cx="182880" cy="749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00" name="Rectangle 199">
                <a:extLst>
                  <a:ext uri="{FF2B5EF4-FFF2-40B4-BE49-F238E27FC236}">
                    <a16:creationId xmlns:a16="http://schemas.microsoft.com/office/drawing/2014/main" id="{157AA270-8A26-4CA2-A720-B29E7EBC09E6}"/>
                  </a:ext>
                </a:extLst>
              </p:cNvPr>
              <p:cNvSpPr/>
              <p:nvPr/>
            </p:nvSpPr>
            <p:spPr>
              <a:xfrm>
                <a:off x="5889779" y="5096939"/>
                <a:ext cx="274320" cy="7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01" name="Rectangle 200">
                <a:extLst>
                  <a:ext uri="{FF2B5EF4-FFF2-40B4-BE49-F238E27FC236}">
                    <a16:creationId xmlns:a16="http://schemas.microsoft.com/office/drawing/2014/main" id="{5F54CD92-2AD5-40ED-9977-984150E58A9C}"/>
                  </a:ext>
                </a:extLst>
              </p:cNvPr>
              <p:cNvSpPr/>
              <p:nvPr/>
            </p:nvSpPr>
            <p:spPr>
              <a:xfrm>
                <a:off x="5889779" y="5250749"/>
                <a:ext cx="365760" cy="74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02" name="Rectangle 201">
                <a:extLst>
                  <a:ext uri="{FF2B5EF4-FFF2-40B4-BE49-F238E27FC236}">
                    <a16:creationId xmlns:a16="http://schemas.microsoft.com/office/drawing/2014/main" id="{1F3CE8D4-DF0B-4E75-80B5-603FC6B643F2}"/>
                  </a:ext>
                </a:extLst>
              </p:cNvPr>
              <p:cNvSpPr/>
              <p:nvPr/>
            </p:nvSpPr>
            <p:spPr>
              <a:xfrm>
                <a:off x="7719382" y="2100168"/>
                <a:ext cx="399746" cy="749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03" name="Rectangle 202">
                <a:extLst>
                  <a:ext uri="{FF2B5EF4-FFF2-40B4-BE49-F238E27FC236}">
                    <a16:creationId xmlns:a16="http://schemas.microsoft.com/office/drawing/2014/main" id="{6B540F7A-42C9-4C9D-B74A-50A9CB8370D3}"/>
                  </a:ext>
                </a:extLst>
              </p:cNvPr>
              <p:cNvSpPr/>
              <p:nvPr/>
            </p:nvSpPr>
            <p:spPr>
              <a:xfrm>
                <a:off x="7719382" y="2251365"/>
                <a:ext cx="201168" cy="74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4" name="Rectangle 203">
                <a:extLst>
                  <a:ext uri="{FF2B5EF4-FFF2-40B4-BE49-F238E27FC236}">
                    <a16:creationId xmlns:a16="http://schemas.microsoft.com/office/drawing/2014/main" id="{B74E09CE-3CC1-4BD2-BC4A-C419E311DEEE}"/>
                  </a:ext>
                </a:extLst>
              </p:cNvPr>
              <p:cNvSpPr/>
              <p:nvPr/>
            </p:nvSpPr>
            <p:spPr>
              <a:xfrm>
                <a:off x="7719382" y="2402562"/>
                <a:ext cx="100584" cy="74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05" name="Rectangle 204">
                <a:extLst>
                  <a:ext uri="{FF2B5EF4-FFF2-40B4-BE49-F238E27FC236}">
                    <a16:creationId xmlns:a16="http://schemas.microsoft.com/office/drawing/2014/main" id="{A9B9A4EC-3D13-40A0-A411-C6673B09A0DB}"/>
                  </a:ext>
                </a:extLst>
              </p:cNvPr>
              <p:cNvSpPr/>
              <p:nvPr/>
            </p:nvSpPr>
            <p:spPr>
              <a:xfrm>
                <a:off x="7719382" y="2556372"/>
                <a:ext cx="45720" cy="7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06" name="Rectangle 205">
                <a:extLst>
                  <a:ext uri="{FF2B5EF4-FFF2-40B4-BE49-F238E27FC236}">
                    <a16:creationId xmlns:a16="http://schemas.microsoft.com/office/drawing/2014/main" id="{D9F5DF5E-83A7-413A-A8B6-DCF8836E4BB8}"/>
                  </a:ext>
                </a:extLst>
              </p:cNvPr>
              <p:cNvSpPr/>
              <p:nvPr/>
            </p:nvSpPr>
            <p:spPr>
              <a:xfrm>
                <a:off x="7719382" y="2998294"/>
                <a:ext cx="399746" cy="74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7" name="Rectangle 206">
                <a:extLst>
                  <a:ext uri="{FF2B5EF4-FFF2-40B4-BE49-F238E27FC236}">
                    <a16:creationId xmlns:a16="http://schemas.microsoft.com/office/drawing/2014/main" id="{70220CB7-6EF6-4CC3-986A-CC889CAC2F09}"/>
                  </a:ext>
                </a:extLst>
              </p:cNvPr>
              <p:cNvSpPr/>
              <p:nvPr/>
            </p:nvSpPr>
            <p:spPr>
              <a:xfrm>
                <a:off x="7719382" y="3149491"/>
                <a:ext cx="201168" cy="749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08" name="Rectangle 207">
                <a:extLst>
                  <a:ext uri="{FF2B5EF4-FFF2-40B4-BE49-F238E27FC236}">
                    <a16:creationId xmlns:a16="http://schemas.microsoft.com/office/drawing/2014/main" id="{2C7CFC87-E6FC-46F3-8DC0-AF61F4AED584}"/>
                  </a:ext>
                </a:extLst>
              </p:cNvPr>
              <p:cNvSpPr/>
              <p:nvPr/>
            </p:nvSpPr>
            <p:spPr>
              <a:xfrm>
                <a:off x="7719382" y="3300688"/>
                <a:ext cx="100584" cy="74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09" name="Rectangle 208">
                <a:extLst>
                  <a:ext uri="{FF2B5EF4-FFF2-40B4-BE49-F238E27FC236}">
                    <a16:creationId xmlns:a16="http://schemas.microsoft.com/office/drawing/2014/main" id="{5F9DAD77-CC02-481A-AB6C-CF2830F3D7AD}"/>
                  </a:ext>
                </a:extLst>
              </p:cNvPr>
              <p:cNvSpPr/>
              <p:nvPr/>
            </p:nvSpPr>
            <p:spPr>
              <a:xfrm>
                <a:off x="7719382" y="3454498"/>
                <a:ext cx="45720" cy="7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10" name="Rectangle 209">
                <a:extLst>
                  <a:ext uri="{FF2B5EF4-FFF2-40B4-BE49-F238E27FC236}">
                    <a16:creationId xmlns:a16="http://schemas.microsoft.com/office/drawing/2014/main" id="{61BD2F3C-3110-48F8-BF20-B3EA136B8271}"/>
                  </a:ext>
                </a:extLst>
              </p:cNvPr>
              <p:cNvSpPr/>
              <p:nvPr/>
            </p:nvSpPr>
            <p:spPr>
              <a:xfrm>
                <a:off x="7719382" y="3896419"/>
                <a:ext cx="399746" cy="749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11" name="Rectangle 210">
                <a:extLst>
                  <a:ext uri="{FF2B5EF4-FFF2-40B4-BE49-F238E27FC236}">
                    <a16:creationId xmlns:a16="http://schemas.microsoft.com/office/drawing/2014/main" id="{41022156-0D8C-4215-9130-0FC9CE2DF9F5}"/>
                  </a:ext>
                </a:extLst>
              </p:cNvPr>
              <p:cNvSpPr/>
              <p:nvPr/>
            </p:nvSpPr>
            <p:spPr>
              <a:xfrm>
                <a:off x="7719382" y="4047616"/>
                <a:ext cx="201168" cy="74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2" name="Rectangle 211">
                <a:extLst>
                  <a:ext uri="{FF2B5EF4-FFF2-40B4-BE49-F238E27FC236}">
                    <a16:creationId xmlns:a16="http://schemas.microsoft.com/office/drawing/2014/main" id="{8D47C805-D24D-490B-96E7-7BC3AED15340}"/>
                  </a:ext>
                </a:extLst>
              </p:cNvPr>
              <p:cNvSpPr/>
              <p:nvPr/>
            </p:nvSpPr>
            <p:spPr>
              <a:xfrm>
                <a:off x="7719382" y="4198813"/>
                <a:ext cx="100584" cy="7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13" name="Rectangle 212">
                <a:extLst>
                  <a:ext uri="{FF2B5EF4-FFF2-40B4-BE49-F238E27FC236}">
                    <a16:creationId xmlns:a16="http://schemas.microsoft.com/office/drawing/2014/main" id="{3353ADCB-6AE3-4EF4-9300-1F2E747EA96E}"/>
                  </a:ext>
                </a:extLst>
              </p:cNvPr>
              <p:cNvSpPr/>
              <p:nvPr/>
            </p:nvSpPr>
            <p:spPr>
              <a:xfrm>
                <a:off x="7719382" y="4352623"/>
                <a:ext cx="45720" cy="74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14" name="Rectangle 213">
                <a:extLst>
                  <a:ext uri="{FF2B5EF4-FFF2-40B4-BE49-F238E27FC236}">
                    <a16:creationId xmlns:a16="http://schemas.microsoft.com/office/drawing/2014/main" id="{710BE39D-7D58-40BD-B578-17096D91ED50}"/>
                  </a:ext>
                </a:extLst>
              </p:cNvPr>
              <p:cNvSpPr/>
              <p:nvPr/>
            </p:nvSpPr>
            <p:spPr>
              <a:xfrm>
                <a:off x="7719382" y="4794545"/>
                <a:ext cx="399746" cy="74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5" name="Rectangle 214">
                <a:extLst>
                  <a:ext uri="{FF2B5EF4-FFF2-40B4-BE49-F238E27FC236}">
                    <a16:creationId xmlns:a16="http://schemas.microsoft.com/office/drawing/2014/main" id="{864F81CD-08C9-4E70-A677-690B1FBE8255}"/>
                  </a:ext>
                </a:extLst>
              </p:cNvPr>
              <p:cNvSpPr/>
              <p:nvPr/>
            </p:nvSpPr>
            <p:spPr>
              <a:xfrm>
                <a:off x="7719382" y="4945742"/>
                <a:ext cx="201168" cy="749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16" name="Rectangle 215">
                <a:extLst>
                  <a:ext uri="{FF2B5EF4-FFF2-40B4-BE49-F238E27FC236}">
                    <a16:creationId xmlns:a16="http://schemas.microsoft.com/office/drawing/2014/main" id="{2DD7E872-CB5B-487F-9276-BC5DA7E7BAC0}"/>
                  </a:ext>
                </a:extLst>
              </p:cNvPr>
              <p:cNvSpPr/>
              <p:nvPr/>
            </p:nvSpPr>
            <p:spPr>
              <a:xfrm>
                <a:off x="7719382" y="5096939"/>
                <a:ext cx="100584" cy="7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17" name="Rectangle 216">
                <a:extLst>
                  <a:ext uri="{FF2B5EF4-FFF2-40B4-BE49-F238E27FC236}">
                    <a16:creationId xmlns:a16="http://schemas.microsoft.com/office/drawing/2014/main" id="{80BD027B-FFC7-4534-B1FA-2EB567FACD3D}"/>
                  </a:ext>
                </a:extLst>
              </p:cNvPr>
              <p:cNvSpPr/>
              <p:nvPr/>
            </p:nvSpPr>
            <p:spPr>
              <a:xfrm>
                <a:off x="7719382" y="5250749"/>
                <a:ext cx="45720" cy="74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18" name="Rectangle 217">
                <a:extLst>
                  <a:ext uri="{FF2B5EF4-FFF2-40B4-BE49-F238E27FC236}">
                    <a16:creationId xmlns:a16="http://schemas.microsoft.com/office/drawing/2014/main" id="{6DE12740-0DD7-4E98-8B09-ED01B43C8E24}"/>
                  </a:ext>
                </a:extLst>
              </p:cNvPr>
              <p:cNvSpPr/>
              <p:nvPr/>
            </p:nvSpPr>
            <p:spPr>
              <a:xfrm>
                <a:off x="9548983" y="3447356"/>
                <a:ext cx="301752" cy="74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9" name="Rectangle 218">
                <a:extLst>
                  <a:ext uri="{FF2B5EF4-FFF2-40B4-BE49-F238E27FC236}">
                    <a16:creationId xmlns:a16="http://schemas.microsoft.com/office/drawing/2014/main" id="{0B1EEFEC-0839-45E1-96B0-D48BEA5AD722}"/>
                  </a:ext>
                </a:extLst>
              </p:cNvPr>
              <p:cNvSpPr/>
              <p:nvPr/>
            </p:nvSpPr>
            <p:spPr>
              <a:xfrm>
                <a:off x="9548983" y="3598553"/>
                <a:ext cx="301752" cy="749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20" name="Rectangle 219">
                <a:extLst>
                  <a:ext uri="{FF2B5EF4-FFF2-40B4-BE49-F238E27FC236}">
                    <a16:creationId xmlns:a16="http://schemas.microsoft.com/office/drawing/2014/main" id="{1980A255-68B3-4F5F-85A9-5BA2C684A959}"/>
                  </a:ext>
                </a:extLst>
              </p:cNvPr>
              <p:cNvSpPr/>
              <p:nvPr/>
            </p:nvSpPr>
            <p:spPr>
              <a:xfrm>
                <a:off x="9548983" y="3749751"/>
                <a:ext cx="73152" cy="7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21" name="Rectangle 220">
                <a:extLst>
                  <a:ext uri="{FF2B5EF4-FFF2-40B4-BE49-F238E27FC236}">
                    <a16:creationId xmlns:a16="http://schemas.microsoft.com/office/drawing/2014/main" id="{272AECC1-8D10-48CD-A070-3EB8A94BC3C8}"/>
                  </a:ext>
                </a:extLst>
              </p:cNvPr>
              <p:cNvSpPr/>
              <p:nvPr/>
            </p:nvSpPr>
            <p:spPr>
              <a:xfrm>
                <a:off x="9548983" y="3903560"/>
                <a:ext cx="73152" cy="74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22" name="Rectangle 221">
                <a:extLst>
                  <a:ext uri="{FF2B5EF4-FFF2-40B4-BE49-F238E27FC236}">
                    <a16:creationId xmlns:a16="http://schemas.microsoft.com/office/drawing/2014/main" id="{1876FBA7-5266-4728-AB19-1EE549192062}"/>
                  </a:ext>
                </a:extLst>
              </p:cNvPr>
              <p:cNvSpPr/>
              <p:nvPr/>
            </p:nvSpPr>
            <p:spPr>
              <a:xfrm>
                <a:off x="11372292" y="3443070"/>
                <a:ext cx="301752" cy="74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3" name="Rectangle 222">
                <a:extLst>
                  <a:ext uri="{FF2B5EF4-FFF2-40B4-BE49-F238E27FC236}">
                    <a16:creationId xmlns:a16="http://schemas.microsoft.com/office/drawing/2014/main" id="{08BC0465-BF25-4D28-A443-5D19CE8E17F3}"/>
                  </a:ext>
                </a:extLst>
              </p:cNvPr>
              <p:cNvSpPr/>
              <p:nvPr/>
            </p:nvSpPr>
            <p:spPr>
              <a:xfrm>
                <a:off x="11372292" y="3594267"/>
                <a:ext cx="301752" cy="749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24" name="Rectangle 223">
                <a:extLst>
                  <a:ext uri="{FF2B5EF4-FFF2-40B4-BE49-F238E27FC236}">
                    <a16:creationId xmlns:a16="http://schemas.microsoft.com/office/drawing/2014/main" id="{4ADAA821-4939-4D7E-8176-928AED1C2609}"/>
                  </a:ext>
                </a:extLst>
              </p:cNvPr>
              <p:cNvSpPr/>
              <p:nvPr/>
            </p:nvSpPr>
            <p:spPr>
              <a:xfrm>
                <a:off x="11372292" y="3745465"/>
                <a:ext cx="73152" cy="7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25" name="Rectangle 224">
                <a:extLst>
                  <a:ext uri="{FF2B5EF4-FFF2-40B4-BE49-F238E27FC236}">
                    <a16:creationId xmlns:a16="http://schemas.microsoft.com/office/drawing/2014/main" id="{3E684E25-6D67-4068-86D7-50E7899132E1}"/>
                  </a:ext>
                </a:extLst>
              </p:cNvPr>
              <p:cNvSpPr/>
              <p:nvPr/>
            </p:nvSpPr>
            <p:spPr>
              <a:xfrm>
                <a:off x="11372292" y="3899274"/>
                <a:ext cx="73152" cy="74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26" name="Oval 225">
                <a:extLst>
                  <a:ext uri="{FF2B5EF4-FFF2-40B4-BE49-F238E27FC236}">
                    <a16:creationId xmlns:a16="http://schemas.microsoft.com/office/drawing/2014/main" id="{684BBD9E-D048-4001-B6CE-01E73D2FD9AC}"/>
                  </a:ext>
                </a:extLst>
              </p:cNvPr>
              <p:cNvSpPr/>
              <p:nvPr/>
            </p:nvSpPr>
            <p:spPr>
              <a:xfrm>
                <a:off x="2940984" y="2001453"/>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7" name="Oval 226">
                <a:extLst>
                  <a:ext uri="{FF2B5EF4-FFF2-40B4-BE49-F238E27FC236}">
                    <a16:creationId xmlns:a16="http://schemas.microsoft.com/office/drawing/2014/main" id="{CA693CFA-C45B-44A1-B063-DD025B02FB74}"/>
                  </a:ext>
                </a:extLst>
              </p:cNvPr>
              <p:cNvSpPr/>
              <p:nvPr/>
            </p:nvSpPr>
            <p:spPr>
              <a:xfrm>
                <a:off x="2940984" y="2899579"/>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8" name="Oval 227">
                <a:extLst>
                  <a:ext uri="{FF2B5EF4-FFF2-40B4-BE49-F238E27FC236}">
                    <a16:creationId xmlns:a16="http://schemas.microsoft.com/office/drawing/2014/main" id="{A010C508-8FF2-4A82-88C3-FD8E8A61A444}"/>
                  </a:ext>
                </a:extLst>
              </p:cNvPr>
              <p:cNvSpPr/>
              <p:nvPr/>
            </p:nvSpPr>
            <p:spPr>
              <a:xfrm>
                <a:off x="2940984" y="3797704"/>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9" name="Oval 228">
                <a:extLst>
                  <a:ext uri="{FF2B5EF4-FFF2-40B4-BE49-F238E27FC236}">
                    <a16:creationId xmlns:a16="http://schemas.microsoft.com/office/drawing/2014/main" id="{49DDD43D-7E89-41BA-9072-D93A3C99770D}"/>
                  </a:ext>
                </a:extLst>
              </p:cNvPr>
              <p:cNvSpPr/>
              <p:nvPr/>
            </p:nvSpPr>
            <p:spPr>
              <a:xfrm>
                <a:off x="2940984" y="4695830"/>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0" name="Oval 229">
                <a:extLst>
                  <a:ext uri="{FF2B5EF4-FFF2-40B4-BE49-F238E27FC236}">
                    <a16:creationId xmlns:a16="http://schemas.microsoft.com/office/drawing/2014/main" id="{D65917AE-4436-4C4F-9133-46D29A4D0637}"/>
                  </a:ext>
                </a:extLst>
              </p:cNvPr>
              <p:cNvSpPr/>
              <p:nvPr/>
            </p:nvSpPr>
            <p:spPr>
              <a:xfrm>
                <a:off x="1111377" y="2005446"/>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1" name="Oval 230">
                <a:extLst>
                  <a:ext uri="{FF2B5EF4-FFF2-40B4-BE49-F238E27FC236}">
                    <a16:creationId xmlns:a16="http://schemas.microsoft.com/office/drawing/2014/main" id="{A9680210-31C4-43AC-99A1-ECE1F2213332}"/>
                  </a:ext>
                </a:extLst>
              </p:cNvPr>
              <p:cNvSpPr/>
              <p:nvPr/>
            </p:nvSpPr>
            <p:spPr>
              <a:xfrm>
                <a:off x="1111377" y="2903572"/>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2" name="Oval 231">
                <a:extLst>
                  <a:ext uri="{FF2B5EF4-FFF2-40B4-BE49-F238E27FC236}">
                    <a16:creationId xmlns:a16="http://schemas.microsoft.com/office/drawing/2014/main" id="{45B33350-2BC5-4B3B-B20A-095174B2015A}"/>
                  </a:ext>
                </a:extLst>
              </p:cNvPr>
              <p:cNvSpPr/>
              <p:nvPr/>
            </p:nvSpPr>
            <p:spPr>
              <a:xfrm>
                <a:off x="1111377" y="3801697"/>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3" name="Oval 232">
                <a:extLst>
                  <a:ext uri="{FF2B5EF4-FFF2-40B4-BE49-F238E27FC236}">
                    <a16:creationId xmlns:a16="http://schemas.microsoft.com/office/drawing/2014/main" id="{A58097B4-5C71-4806-B047-459EDEA50660}"/>
                  </a:ext>
                </a:extLst>
              </p:cNvPr>
              <p:cNvSpPr/>
              <p:nvPr/>
            </p:nvSpPr>
            <p:spPr>
              <a:xfrm>
                <a:off x="1111377" y="4699823"/>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4" name="Oval 233">
                <a:extLst>
                  <a:ext uri="{FF2B5EF4-FFF2-40B4-BE49-F238E27FC236}">
                    <a16:creationId xmlns:a16="http://schemas.microsoft.com/office/drawing/2014/main" id="{08337542-CE56-42D4-8A1B-5FFF5CFB389F}"/>
                  </a:ext>
                </a:extLst>
              </p:cNvPr>
              <p:cNvSpPr/>
              <p:nvPr/>
            </p:nvSpPr>
            <p:spPr>
              <a:xfrm>
                <a:off x="4773737" y="1997166"/>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5" name="Oval 234">
                <a:extLst>
                  <a:ext uri="{FF2B5EF4-FFF2-40B4-BE49-F238E27FC236}">
                    <a16:creationId xmlns:a16="http://schemas.microsoft.com/office/drawing/2014/main" id="{2977608D-4CB0-48EB-BBF8-8812AC3992FB}"/>
                  </a:ext>
                </a:extLst>
              </p:cNvPr>
              <p:cNvSpPr/>
              <p:nvPr/>
            </p:nvSpPr>
            <p:spPr>
              <a:xfrm>
                <a:off x="4773737" y="2895292"/>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6" name="Oval 235">
                <a:extLst>
                  <a:ext uri="{FF2B5EF4-FFF2-40B4-BE49-F238E27FC236}">
                    <a16:creationId xmlns:a16="http://schemas.microsoft.com/office/drawing/2014/main" id="{EA4EDB88-64C2-4115-A2AE-3580D1B01854}"/>
                  </a:ext>
                </a:extLst>
              </p:cNvPr>
              <p:cNvSpPr/>
              <p:nvPr/>
            </p:nvSpPr>
            <p:spPr>
              <a:xfrm>
                <a:off x="4773737" y="3793417"/>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7" name="Oval 236">
                <a:extLst>
                  <a:ext uri="{FF2B5EF4-FFF2-40B4-BE49-F238E27FC236}">
                    <a16:creationId xmlns:a16="http://schemas.microsoft.com/office/drawing/2014/main" id="{F756C6FC-A74C-4001-845F-EFA80962B4FB}"/>
                  </a:ext>
                </a:extLst>
              </p:cNvPr>
              <p:cNvSpPr/>
              <p:nvPr/>
            </p:nvSpPr>
            <p:spPr>
              <a:xfrm>
                <a:off x="4773737" y="4691543"/>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8" name="Oval 237">
                <a:extLst>
                  <a:ext uri="{FF2B5EF4-FFF2-40B4-BE49-F238E27FC236}">
                    <a16:creationId xmlns:a16="http://schemas.microsoft.com/office/drawing/2014/main" id="{A13ABB40-6BF0-4D90-835D-5D68E1F79907}"/>
                  </a:ext>
                </a:extLst>
              </p:cNvPr>
              <p:cNvSpPr/>
              <p:nvPr/>
            </p:nvSpPr>
            <p:spPr>
              <a:xfrm>
                <a:off x="6593894" y="1997166"/>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9" name="Oval 238">
                <a:extLst>
                  <a:ext uri="{FF2B5EF4-FFF2-40B4-BE49-F238E27FC236}">
                    <a16:creationId xmlns:a16="http://schemas.microsoft.com/office/drawing/2014/main" id="{F7D8BFFE-79F6-44CB-AB90-96EB9A43FD08}"/>
                  </a:ext>
                </a:extLst>
              </p:cNvPr>
              <p:cNvSpPr/>
              <p:nvPr/>
            </p:nvSpPr>
            <p:spPr>
              <a:xfrm>
                <a:off x="6593894" y="2895292"/>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0" name="Oval 239">
                <a:extLst>
                  <a:ext uri="{FF2B5EF4-FFF2-40B4-BE49-F238E27FC236}">
                    <a16:creationId xmlns:a16="http://schemas.microsoft.com/office/drawing/2014/main" id="{6A84FD18-98FD-4397-B111-BACA8A2B82DE}"/>
                  </a:ext>
                </a:extLst>
              </p:cNvPr>
              <p:cNvSpPr/>
              <p:nvPr/>
            </p:nvSpPr>
            <p:spPr>
              <a:xfrm>
                <a:off x="6593894" y="3793417"/>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1" name="Oval 240">
                <a:extLst>
                  <a:ext uri="{FF2B5EF4-FFF2-40B4-BE49-F238E27FC236}">
                    <a16:creationId xmlns:a16="http://schemas.microsoft.com/office/drawing/2014/main" id="{98D1507E-B2AD-4428-8617-9C856AC3647D}"/>
                  </a:ext>
                </a:extLst>
              </p:cNvPr>
              <p:cNvSpPr/>
              <p:nvPr/>
            </p:nvSpPr>
            <p:spPr>
              <a:xfrm>
                <a:off x="6593894" y="4691543"/>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2" name="Oval 241">
                <a:extLst>
                  <a:ext uri="{FF2B5EF4-FFF2-40B4-BE49-F238E27FC236}">
                    <a16:creationId xmlns:a16="http://schemas.microsoft.com/office/drawing/2014/main" id="{77FC64FF-0540-4FA2-825E-BACB3BEAF1EF}"/>
                  </a:ext>
                </a:extLst>
              </p:cNvPr>
              <p:cNvSpPr/>
              <p:nvPr/>
            </p:nvSpPr>
            <p:spPr>
              <a:xfrm>
                <a:off x="8432941" y="3348642"/>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3" name="Oval 242">
                <a:extLst>
                  <a:ext uri="{FF2B5EF4-FFF2-40B4-BE49-F238E27FC236}">
                    <a16:creationId xmlns:a16="http://schemas.microsoft.com/office/drawing/2014/main" id="{37E9A17B-1015-4EDE-A67D-98ABEF5E0D82}"/>
                  </a:ext>
                </a:extLst>
              </p:cNvPr>
              <p:cNvSpPr/>
              <p:nvPr/>
            </p:nvSpPr>
            <p:spPr>
              <a:xfrm>
                <a:off x="10262544" y="3348641"/>
                <a:ext cx="802219" cy="8022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44" name="Straight Arrow Connector 243">
                <a:extLst>
                  <a:ext uri="{FF2B5EF4-FFF2-40B4-BE49-F238E27FC236}">
                    <a16:creationId xmlns:a16="http://schemas.microsoft.com/office/drawing/2014/main" id="{9EFD3219-B25F-4C67-A0F3-0D5652F9870C}"/>
                  </a:ext>
                </a:extLst>
              </p:cNvPr>
              <p:cNvCxnSpPr>
                <a:stCxn id="162" idx="3"/>
                <a:endCxn id="230" idx="2"/>
              </p:cNvCxnSpPr>
              <p:nvPr/>
            </p:nvCxnSpPr>
            <p:spPr>
              <a:xfrm>
                <a:off x="917701" y="2405822"/>
                <a:ext cx="193676" cy="733"/>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9415169C-376D-4591-8CBF-50D7DCB0D065}"/>
                  </a:ext>
                </a:extLst>
              </p:cNvPr>
              <p:cNvCxnSpPr>
                <a:cxnSpLocks/>
                <a:stCxn id="163" idx="3"/>
                <a:endCxn id="231" idx="2"/>
              </p:cNvCxnSpPr>
              <p:nvPr/>
            </p:nvCxnSpPr>
            <p:spPr>
              <a:xfrm>
                <a:off x="917701" y="3303560"/>
                <a:ext cx="193676" cy="1121"/>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a:extLst>
                  <a:ext uri="{FF2B5EF4-FFF2-40B4-BE49-F238E27FC236}">
                    <a16:creationId xmlns:a16="http://schemas.microsoft.com/office/drawing/2014/main" id="{A8E3D516-750A-4627-A188-FCBDA20A4085}"/>
                  </a:ext>
                </a:extLst>
              </p:cNvPr>
              <p:cNvCxnSpPr>
                <a:cxnSpLocks/>
                <a:stCxn id="164" idx="3"/>
                <a:endCxn id="232" idx="2"/>
              </p:cNvCxnSpPr>
              <p:nvPr/>
            </p:nvCxnSpPr>
            <p:spPr>
              <a:xfrm>
                <a:off x="920758" y="4202246"/>
                <a:ext cx="190619" cy="560"/>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C7F01F8F-4A61-48D4-928B-0D7F4DE35C24}"/>
                  </a:ext>
                </a:extLst>
              </p:cNvPr>
              <p:cNvCxnSpPr>
                <a:cxnSpLocks/>
                <a:stCxn id="165" idx="3"/>
                <a:endCxn id="233" idx="2"/>
              </p:cNvCxnSpPr>
              <p:nvPr/>
            </p:nvCxnSpPr>
            <p:spPr>
              <a:xfrm>
                <a:off x="917701" y="5100932"/>
                <a:ext cx="193676" cy="0"/>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192B521C-2E70-4160-B97A-82A7C298B7BF}"/>
                  </a:ext>
                </a:extLst>
              </p:cNvPr>
              <p:cNvCxnSpPr>
                <a:cxnSpLocks/>
                <a:stCxn id="230" idx="5"/>
              </p:cNvCxnSpPr>
              <p:nvPr/>
            </p:nvCxnSpPr>
            <p:spPr>
              <a:xfrm>
                <a:off x="1796114" y="2690182"/>
                <a:ext cx="350698" cy="775942"/>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CBE32311-E349-4894-B98C-CFF3A018D4A5}"/>
                  </a:ext>
                </a:extLst>
              </p:cNvPr>
              <p:cNvCxnSpPr>
                <a:cxnSpLocks/>
                <a:stCxn id="233" idx="7"/>
              </p:cNvCxnSpPr>
              <p:nvPr/>
            </p:nvCxnSpPr>
            <p:spPr>
              <a:xfrm flipV="1">
                <a:off x="1796114" y="4033379"/>
                <a:ext cx="350698" cy="783926"/>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22A77237-7E5D-4457-B550-A93A8779A612}"/>
                  </a:ext>
                </a:extLst>
              </p:cNvPr>
              <p:cNvCxnSpPr>
                <a:cxnSpLocks/>
              </p:cNvCxnSpPr>
              <p:nvPr/>
            </p:nvCxnSpPr>
            <p:spPr>
              <a:xfrm>
                <a:off x="1884960" y="3480546"/>
                <a:ext cx="169663" cy="122213"/>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6CF48145-43AB-4FEE-BD9E-855B6B5619FE}"/>
                  </a:ext>
                </a:extLst>
              </p:cNvPr>
              <p:cNvCxnSpPr>
                <a:cxnSpLocks/>
              </p:cNvCxnSpPr>
              <p:nvPr/>
            </p:nvCxnSpPr>
            <p:spPr>
              <a:xfrm flipV="1">
                <a:off x="1884960" y="3899275"/>
                <a:ext cx="169663" cy="148341"/>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0B50AC08-0152-4A56-9D8A-2EE775C25BF6}"/>
                  </a:ext>
                </a:extLst>
              </p:cNvPr>
              <p:cNvCxnSpPr>
                <a:cxnSpLocks/>
                <a:endCxn id="226" idx="3"/>
              </p:cNvCxnSpPr>
              <p:nvPr/>
            </p:nvCxnSpPr>
            <p:spPr>
              <a:xfrm flipV="1">
                <a:off x="2714067" y="2686189"/>
                <a:ext cx="344399" cy="779935"/>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62473BC8-4558-451A-A1D3-8ECFAA55191F}"/>
                  </a:ext>
                </a:extLst>
              </p:cNvPr>
              <p:cNvCxnSpPr>
                <a:cxnSpLocks/>
                <a:endCxn id="229" idx="1"/>
              </p:cNvCxnSpPr>
              <p:nvPr/>
            </p:nvCxnSpPr>
            <p:spPr>
              <a:xfrm>
                <a:off x="2714067" y="4033379"/>
                <a:ext cx="344399" cy="779933"/>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93891316-A67C-4D6B-91B4-FB4A461192D6}"/>
                  </a:ext>
                </a:extLst>
              </p:cNvPr>
              <p:cNvCxnSpPr>
                <a:cxnSpLocks/>
              </p:cNvCxnSpPr>
              <p:nvPr/>
            </p:nvCxnSpPr>
            <p:spPr>
              <a:xfrm flipV="1">
                <a:off x="2794969" y="3458492"/>
                <a:ext cx="180897" cy="103539"/>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AF9EA539-7811-4BC9-B93C-97365CBF2FA0}"/>
                  </a:ext>
                </a:extLst>
              </p:cNvPr>
              <p:cNvCxnSpPr>
                <a:cxnSpLocks/>
              </p:cNvCxnSpPr>
              <p:nvPr/>
            </p:nvCxnSpPr>
            <p:spPr>
              <a:xfrm>
                <a:off x="2797389" y="3899275"/>
                <a:ext cx="174877" cy="134104"/>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AD971AB2-B09C-4C6A-996A-CC1426C50F3A}"/>
                  </a:ext>
                </a:extLst>
              </p:cNvPr>
              <p:cNvCxnSpPr>
                <a:cxnSpLocks/>
              </p:cNvCxnSpPr>
              <p:nvPr/>
            </p:nvCxnSpPr>
            <p:spPr>
              <a:xfrm>
                <a:off x="8199049" y="2677095"/>
                <a:ext cx="350698" cy="775942"/>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C0167069-4D93-493E-8F3A-F3E336A7762B}"/>
                  </a:ext>
                </a:extLst>
              </p:cNvPr>
              <p:cNvCxnSpPr>
                <a:cxnSpLocks/>
              </p:cNvCxnSpPr>
              <p:nvPr/>
            </p:nvCxnSpPr>
            <p:spPr>
              <a:xfrm flipV="1">
                <a:off x="8199049" y="4020292"/>
                <a:ext cx="350698" cy="783926"/>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57524A4D-21EF-4FB4-B84A-12A9D0F9F7E3}"/>
                  </a:ext>
                </a:extLst>
              </p:cNvPr>
              <p:cNvCxnSpPr>
                <a:cxnSpLocks/>
              </p:cNvCxnSpPr>
              <p:nvPr/>
            </p:nvCxnSpPr>
            <p:spPr>
              <a:xfrm>
                <a:off x="8287895" y="3467459"/>
                <a:ext cx="169663" cy="122213"/>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922BC541-2BBD-4C46-BB15-578BBA8FA683}"/>
                  </a:ext>
                </a:extLst>
              </p:cNvPr>
              <p:cNvCxnSpPr>
                <a:cxnSpLocks/>
              </p:cNvCxnSpPr>
              <p:nvPr/>
            </p:nvCxnSpPr>
            <p:spPr>
              <a:xfrm flipV="1">
                <a:off x="8287895" y="3886188"/>
                <a:ext cx="169663" cy="148341"/>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66FA66E6-8826-4DA4-825E-E46F411AB9AD}"/>
                  </a:ext>
                </a:extLst>
              </p:cNvPr>
              <p:cNvCxnSpPr>
                <a:cxnSpLocks/>
              </p:cNvCxnSpPr>
              <p:nvPr/>
            </p:nvCxnSpPr>
            <p:spPr>
              <a:xfrm>
                <a:off x="3744440" y="2405822"/>
                <a:ext cx="193676" cy="733"/>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DF186755-97F7-4860-BADD-CD750ACB2E3A}"/>
                  </a:ext>
                </a:extLst>
              </p:cNvPr>
              <p:cNvCxnSpPr>
                <a:cxnSpLocks/>
              </p:cNvCxnSpPr>
              <p:nvPr/>
            </p:nvCxnSpPr>
            <p:spPr>
              <a:xfrm>
                <a:off x="3744440" y="3303560"/>
                <a:ext cx="193676" cy="1121"/>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BFBEAF4A-469E-44CB-9184-1C0AAE222FD5}"/>
                  </a:ext>
                </a:extLst>
              </p:cNvPr>
              <p:cNvCxnSpPr>
                <a:cxnSpLocks/>
              </p:cNvCxnSpPr>
              <p:nvPr/>
            </p:nvCxnSpPr>
            <p:spPr>
              <a:xfrm>
                <a:off x="3747497" y="4202246"/>
                <a:ext cx="190619" cy="560"/>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E379C4AB-405F-4549-93B3-863543AC04CD}"/>
                  </a:ext>
                </a:extLst>
              </p:cNvPr>
              <p:cNvCxnSpPr>
                <a:cxnSpLocks/>
              </p:cNvCxnSpPr>
              <p:nvPr/>
            </p:nvCxnSpPr>
            <p:spPr>
              <a:xfrm>
                <a:off x="3744440" y="5100932"/>
                <a:ext cx="193676" cy="0"/>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264" name="Group 263">
                <a:extLst>
                  <a:ext uri="{FF2B5EF4-FFF2-40B4-BE49-F238E27FC236}">
                    <a16:creationId xmlns:a16="http://schemas.microsoft.com/office/drawing/2014/main" id="{9151F5A0-38B5-41CA-AD0E-D8CA955B7132}"/>
                  </a:ext>
                </a:extLst>
              </p:cNvPr>
              <p:cNvGrpSpPr/>
              <p:nvPr/>
            </p:nvGrpSpPr>
            <p:grpSpPr>
              <a:xfrm>
                <a:off x="4583213" y="2408279"/>
                <a:ext cx="193676" cy="2695110"/>
                <a:chOff x="835836" y="2237471"/>
                <a:chExt cx="193676" cy="2695110"/>
              </a:xfrm>
            </p:grpSpPr>
            <p:cxnSp>
              <p:nvCxnSpPr>
                <p:cNvPr id="309" name="Straight Arrow Connector 308">
                  <a:extLst>
                    <a:ext uri="{FF2B5EF4-FFF2-40B4-BE49-F238E27FC236}">
                      <a16:creationId xmlns:a16="http://schemas.microsoft.com/office/drawing/2014/main" id="{D2AECFBB-24B3-4DFF-87E3-859EFA7B55A3}"/>
                    </a:ext>
                  </a:extLst>
                </p:cNvPr>
                <p:cNvCxnSpPr>
                  <a:cxnSpLocks/>
                </p:cNvCxnSpPr>
                <p:nvPr/>
              </p:nvCxnSpPr>
              <p:spPr>
                <a:xfrm>
                  <a:off x="835836" y="2237471"/>
                  <a:ext cx="193676" cy="733"/>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06ED029C-655E-4B2E-B94E-92D8187D107C}"/>
                    </a:ext>
                  </a:extLst>
                </p:cNvPr>
                <p:cNvCxnSpPr>
                  <a:cxnSpLocks/>
                </p:cNvCxnSpPr>
                <p:nvPr/>
              </p:nvCxnSpPr>
              <p:spPr>
                <a:xfrm>
                  <a:off x="835836" y="3135209"/>
                  <a:ext cx="193676" cy="1121"/>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4FD1F6CB-D8D8-45C6-B9B8-275DEEA390C9}"/>
                    </a:ext>
                  </a:extLst>
                </p:cNvPr>
                <p:cNvCxnSpPr>
                  <a:cxnSpLocks/>
                </p:cNvCxnSpPr>
                <p:nvPr/>
              </p:nvCxnSpPr>
              <p:spPr>
                <a:xfrm>
                  <a:off x="838893" y="4033895"/>
                  <a:ext cx="190619" cy="560"/>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D6F603BC-2153-44E6-912C-468F77EE558B}"/>
                    </a:ext>
                  </a:extLst>
                </p:cNvPr>
                <p:cNvCxnSpPr>
                  <a:cxnSpLocks/>
                </p:cNvCxnSpPr>
                <p:nvPr/>
              </p:nvCxnSpPr>
              <p:spPr>
                <a:xfrm>
                  <a:off x="835836" y="4932581"/>
                  <a:ext cx="193676" cy="0"/>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265" name="Group 264">
                <a:extLst>
                  <a:ext uri="{FF2B5EF4-FFF2-40B4-BE49-F238E27FC236}">
                    <a16:creationId xmlns:a16="http://schemas.microsoft.com/office/drawing/2014/main" id="{4A6B25AB-D71C-47FB-8FA2-3B8056C30BE5}"/>
                  </a:ext>
                </a:extLst>
              </p:cNvPr>
              <p:cNvGrpSpPr/>
              <p:nvPr/>
            </p:nvGrpSpPr>
            <p:grpSpPr>
              <a:xfrm>
                <a:off x="5582250" y="2405822"/>
                <a:ext cx="193676" cy="2695110"/>
                <a:chOff x="835836" y="2237471"/>
                <a:chExt cx="193676" cy="2695110"/>
              </a:xfrm>
            </p:grpSpPr>
            <p:cxnSp>
              <p:nvCxnSpPr>
                <p:cNvPr id="305" name="Straight Arrow Connector 304">
                  <a:extLst>
                    <a:ext uri="{FF2B5EF4-FFF2-40B4-BE49-F238E27FC236}">
                      <a16:creationId xmlns:a16="http://schemas.microsoft.com/office/drawing/2014/main" id="{E422A6CA-86E2-4652-BDA9-593D2DA05C9A}"/>
                    </a:ext>
                  </a:extLst>
                </p:cNvPr>
                <p:cNvCxnSpPr>
                  <a:cxnSpLocks/>
                </p:cNvCxnSpPr>
                <p:nvPr/>
              </p:nvCxnSpPr>
              <p:spPr>
                <a:xfrm>
                  <a:off x="835836" y="2237471"/>
                  <a:ext cx="193676" cy="733"/>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A8324F88-E2B0-4CBF-ADC0-F484DCB97E84}"/>
                    </a:ext>
                  </a:extLst>
                </p:cNvPr>
                <p:cNvCxnSpPr>
                  <a:cxnSpLocks/>
                </p:cNvCxnSpPr>
                <p:nvPr/>
              </p:nvCxnSpPr>
              <p:spPr>
                <a:xfrm>
                  <a:off x="835836" y="3135209"/>
                  <a:ext cx="193676" cy="1121"/>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DB7BDCED-1D43-4B2D-8068-0039BF93C49C}"/>
                    </a:ext>
                  </a:extLst>
                </p:cNvPr>
                <p:cNvCxnSpPr>
                  <a:cxnSpLocks/>
                </p:cNvCxnSpPr>
                <p:nvPr/>
              </p:nvCxnSpPr>
              <p:spPr>
                <a:xfrm>
                  <a:off x="838893" y="4033895"/>
                  <a:ext cx="190619" cy="560"/>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4C37A4DE-17D4-4999-90AD-98141C41F723}"/>
                    </a:ext>
                  </a:extLst>
                </p:cNvPr>
                <p:cNvCxnSpPr>
                  <a:cxnSpLocks/>
                </p:cNvCxnSpPr>
                <p:nvPr/>
              </p:nvCxnSpPr>
              <p:spPr>
                <a:xfrm>
                  <a:off x="835836" y="4932581"/>
                  <a:ext cx="193676" cy="0"/>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266" name="Group 265">
                <a:extLst>
                  <a:ext uri="{FF2B5EF4-FFF2-40B4-BE49-F238E27FC236}">
                    <a16:creationId xmlns:a16="http://schemas.microsoft.com/office/drawing/2014/main" id="{0526F5ED-0738-4790-9252-7EC8C7D5B57E}"/>
                  </a:ext>
                </a:extLst>
              </p:cNvPr>
              <p:cNvGrpSpPr/>
              <p:nvPr/>
            </p:nvGrpSpPr>
            <p:grpSpPr>
              <a:xfrm>
                <a:off x="6402103" y="2406780"/>
                <a:ext cx="193676" cy="2695110"/>
                <a:chOff x="835836" y="2237471"/>
                <a:chExt cx="193676" cy="2695110"/>
              </a:xfrm>
            </p:grpSpPr>
            <p:cxnSp>
              <p:nvCxnSpPr>
                <p:cNvPr id="301" name="Straight Arrow Connector 300">
                  <a:extLst>
                    <a:ext uri="{FF2B5EF4-FFF2-40B4-BE49-F238E27FC236}">
                      <a16:creationId xmlns:a16="http://schemas.microsoft.com/office/drawing/2014/main" id="{938AA905-4015-48B3-A805-7B640EE64B08}"/>
                    </a:ext>
                  </a:extLst>
                </p:cNvPr>
                <p:cNvCxnSpPr>
                  <a:cxnSpLocks/>
                </p:cNvCxnSpPr>
                <p:nvPr/>
              </p:nvCxnSpPr>
              <p:spPr>
                <a:xfrm>
                  <a:off x="835836" y="2237471"/>
                  <a:ext cx="193676" cy="733"/>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37F8B461-F8F0-4240-AF57-B01903D60C7A}"/>
                    </a:ext>
                  </a:extLst>
                </p:cNvPr>
                <p:cNvCxnSpPr>
                  <a:cxnSpLocks/>
                </p:cNvCxnSpPr>
                <p:nvPr/>
              </p:nvCxnSpPr>
              <p:spPr>
                <a:xfrm>
                  <a:off x="835836" y="3135209"/>
                  <a:ext cx="193676" cy="1121"/>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687F08C6-1B57-468D-A5EA-3D411142EFBA}"/>
                    </a:ext>
                  </a:extLst>
                </p:cNvPr>
                <p:cNvCxnSpPr>
                  <a:cxnSpLocks/>
                </p:cNvCxnSpPr>
                <p:nvPr/>
              </p:nvCxnSpPr>
              <p:spPr>
                <a:xfrm>
                  <a:off x="838893" y="4033895"/>
                  <a:ext cx="190619" cy="560"/>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E021A6B5-DD38-411F-8C52-D12B983F7AF8}"/>
                    </a:ext>
                  </a:extLst>
                </p:cNvPr>
                <p:cNvCxnSpPr>
                  <a:cxnSpLocks/>
                </p:cNvCxnSpPr>
                <p:nvPr/>
              </p:nvCxnSpPr>
              <p:spPr>
                <a:xfrm>
                  <a:off x="835836" y="4932581"/>
                  <a:ext cx="193676" cy="0"/>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267" name="Group 266">
                <a:extLst>
                  <a:ext uri="{FF2B5EF4-FFF2-40B4-BE49-F238E27FC236}">
                    <a16:creationId xmlns:a16="http://schemas.microsoft.com/office/drawing/2014/main" id="{8C04833F-95A7-40E6-A0C9-B7AB59012188}"/>
                  </a:ext>
                </a:extLst>
              </p:cNvPr>
              <p:cNvGrpSpPr/>
              <p:nvPr/>
            </p:nvGrpSpPr>
            <p:grpSpPr>
              <a:xfrm>
                <a:off x="7388121" y="2405822"/>
                <a:ext cx="193676" cy="2695110"/>
                <a:chOff x="835836" y="2237471"/>
                <a:chExt cx="193676" cy="2695110"/>
              </a:xfrm>
            </p:grpSpPr>
            <p:cxnSp>
              <p:nvCxnSpPr>
                <p:cNvPr id="297" name="Straight Arrow Connector 296">
                  <a:extLst>
                    <a:ext uri="{FF2B5EF4-FFF2-40B4-BE49-F238E27FC236}">
                      <a16:creationId xmlns:a16="http://schemas.microsoft.com/office/drawing/2014/main" id="{63321253-38A7-44DB-A6E6-36FCE79B5C6A}"/>
                    </a:ext>
                  </a:extLst>
                </p:cNvPr>
                <p:cNvCxnSpPr>
                  <a:cxnSpLocks/>
                </p:cNvCxnSpPr>
                <p:nvPr/>
              </p:nvCxnSpPr>
              <p:spPr>
                <a:xfrm>
                  <a:off x="835836" y="2237471"/>
                  <a:ext cx="193676" cy="733"/>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98" name="Straight Arrow Connector 297">
                  <a:extLst>
                    <a:ext uri="{FF2B5EF4-FFF2-40B4-BE49-F238E27FC236}">
                      <a16:creationId xmlns:a16="http://schemas.microsoft.com/office/drawing/2014/main" id="{431A71F2-C533-46E0-B1C2-6A967C457C92}"/>
                    </a:ext>
                  </a:extLst>
                </p:cNvPr>
                <p:cNvCxnSpPr>
                  <a:cxnSpLocks/>
                </p:cNvCxnSpPr>
                <p:nvPr/>
              </p:nvCxnSpPr>
              <p:spPr>
                <a:xfrm>
                  <a:off x="835836" y="3135209"/>
                  <a:ext cx="193676" cy="1121"/>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821FFF73-F8B9-4D2D-9A17-5931EE28E232}"/>
                    </a:ext>
                  </a:extLst>
                </p:cNvPr>
                <p:cNvCxnSpPr>
                  <a:cxnSpLocks/>
                </p:cNvCxnSpPr>
                <p:nvPr/>
              </p:nvCxnSpPr>
              <p:spPr>
                <a:xfrm>
                  <a:off x="838893" y="4033895"/>
                  <a:ext cx="190619" cy="560"/>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48AB41A8-EA35-4286-B055-9FD289D12BE8}"/>
                    </a:ext>
                  </a:extLst>
                </p:cNvPr>
                <p:cNvCxnSpPr>
                  <a:cxnSpLocks/>
                </p:cNvCxnSpPr>
                <p:nvPr/>
              </p:nvCxnSpPr>
              <p:spPr>
                <a:xfrm>
                  <a:off x="835836" y="4932581"/>
                  <a:ext cx="193676" cy="0"/>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cxnSp>
            <p:nvCxnSpPr>
              <p:cNvPr id="268" name="Straight Arrow Connector 267">
                <a:extLst>
                  <a:ext uri="{FF2B5EF4-FFF2-40B4-BE49-F238E27FC236}">
                    <a16:creationId xmlns:a16="http://schemas.microsoft.com/office/drawing/2014/main" id="{D86EAA3B-1A62-4FDC-BCCB-1E8CC4DC9724}"/>
                  </a:ext>
                </a:extLst>
              </p:cNvPr>
              <p:cNvCxnSpPr>
                <a:cxnSpLocks/>
              </p:cNvCxnSpPr>
              <p:nvPr/>
            </p:nvCxnSpPr>
            <p:spPr>
              <a:xfrm>
                <a:off x="9235160" y="3705790"/>
                <a:ext cx="193676" cy="1121"/>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D3CE4CAF-1593-454B-B365-5AFEF53AD746}"/>
                  </a:ext>
                </a:extLst>
              </p:cNvPr>
              <p:cNvCxnSpPr>
                <a:cxnSpLocks/>
              </p:cNvCxnSpPr>
              <p:nvPr/>
            </p:nvCxnSpPr>
            <p:spPr>
              <a:xfrm>
                <a:off x="10068868" y="3710280"/>
                <a:ext cx="193676" cy="1121"/>
              </a:xfrm>
              <a:prstGeom prst="straightConnector1">
                <a:avLst/>
              </a:prstGeom>
              <a:ln>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1F18373B-65A3-45BA-A49E-6482E91E2D19}"/>
                  </a:ext>
                </a:extLst>
              </p:cNvPr>
              <p:cNvCxnSpPr>
                <a:cxnSpLocks/>
              </p:cNvCxnSpPr>
              <p:nvPr/>
            </p:nvCxnSpPr>
            <p:spPr>
              <a:xfrm>
                <a:off x="11064763" y="3709051"/>
                <a:ext cx="193676" cy="1121"/>
              </a:xfrm>
              <a:prstGeom prst="straightConnector1">
                <a:avLst/>
              </a:prstGeom>
              <a:ln>
                <a:solidFill>
                  <a:schemeClr val="tx1"/>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pic>
            <p:nvPicPr>
              <p:cNvPr id="271" name="Graphic 270" descr="Network">
                <a:extLst>
                  <a:ext uri="{FF2B5EF4-FFF2-40B4-BE49-F238E27FC236}">
                    <a16:creationId xmlns:a16="http://schemas.microsoft.com/office/drawing/2014/main" id="{11C21862-02AE-45EB-A377-4EC61940BE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1298" y="2090632"/>
                <a:ext cx="631845" cy="631845"/>
              </a:xfrm>
              <a:prstGeom prst="rect">
                <a:avLst/>
              </a:prstGeom>
            </p:spPr>
          </p:pic>
          <p:pic>
            <p:nvPicPr>
              <p:cNvPr id="272" name="Graphic 271" descr="Network">
                <a:extLst>
                  <a:ext uri="{FF2B5EF4-FFF2-40B4-BE49-F238E27FC236}">
                    <a16:creationId xmlns:a16="http://schemas.microsoft.com/office/drawing/2014/main" id="{D5103CB5-9A42-4EFA-B305-4B81D5B692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0271" y="2980478"/>
                <a:ext cx="631845" cy="631845"/>
              </a:xfrm>
              <a:prstGeom prst="rect">
                <a:avLst/>
              </a:prstGeom>
            </p:spPr>
          </p:pic>
          <p:pic>
            <p:nvPicPr>
              <p:cNvPr id="273" name="Graphic 272" descr="Network">
                <a:extLst>
                  <a:ext uri="{FF2B5EF4-FFF2-40B4-BE49-F238E27FC236}">
                    <a16:creationId xmlns:a16="http://schemas.microsoft.com/office/drawing/2014/main" id="{F92C252B-374D-466F-AACD-602A634889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8432" y="3878603"/>
                <a:ext cx="631845" cy="631845"/>
              </a:xfrm>
              <a:prstGeom prst="rect">
                <a:avLst/>
              </a:prstGeom>
            </p:spPr>
          </p:pic>
          <p:pic>
            <p:nvPicPr>
              <p:cNvPr id="274" name="Graphic 273" descr="Network">
                <a:extLst>
                  <a:ext uri="{FF2B5EF4-FFF2-40B4-BE49-F238E27FC236}">
                    <a16:creationId xmlns:a16="http://schemas.microsoft.com/office/drawing/2014/main" id="{14544D3D-8E4D-468B-A32A-03C55FDE14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8431" y="4776729"/>
                <a:ext cx="631845" cy="631845"/>
              </a:xfrm>
              <a:prstGeom prst="rect">
                <a:avLst/>
              </a:prstGeom>
            </p:spPr>
          </p:pic>
          <p:pic>
            <p:nvPicPr>
              <p:cNvPr id="275" name="Graphic 274" descr="Soundwave">
                <a:extLst>
                  <a:ext uri="{FF2B5EF4-FFF2-40B4-BE49-F238E27FC236}">
                    <a16:creationId xmlns:a16="http://schemas.microsoft.com/office/drawing/2014/main" id="{8E4123C4-5814-485E-94BF-AA32A02E9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27050" y="2086639"/>
                <a:ext cx="631845" cy="631845"/>
              </a:xfrm>
              <a:prstGeom prst="rect">
                <a:avLst/>
              </a:prstGeom>
            </p:spPr>
          </p:pic>
          <p:pic>
            <p:nvPicPr>
              <p:cNvPr id="276" name="Graphic 275" descr="Soundwave">
                <a:extLst>
                  <a:ext uri="{FF2B5EF4-FFF2-40B4-BE49-F238E27FC236}">
                    <a16:creationId xmlns:a16="http://schemas.microsoft.com/office/drawing/2014/main" id="{FE7B20EF-A189-476E-B236-E4E3F018CF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20151" y="2980478"/>
                <a:ext cx="631845" cy="631845"/>
              </a:xfrm>
              <a:prstGeom prst="rect">
                <a:avLst/>
              </a:prstGeom>
            </p:spPr>
          </p:pic>
          <p:pic>
            <p:nvPicPr>
              <p:cNvPr id="277" name="Graphic 276" descr="Soundwave">
                <a:extLst>
                  <a:ext uri="{FF2B5EF4-FFF2-40B4-BE49-F238E27FC236}">
                    <a16:creationId xmlns:a16="http://schemas.microsoft.com/office/drawing/2014/main" id="{770E5883-9F58-42B1-99C7-46801E002F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20151" y="3879586"/>
                <a:ext cx="631845" cy="631845"/>
              </a:xfrm>
              <a:prstGeom prst="rect">
                <a:avLst/>
              </a:prstGeom>
            </p:spPr>
          </p:pic>
          <p:pic>
            <p:nvPicPr>
              <p:cNvPr id="278" name="Graphic 277" descr="Soundwave">
                <a:extLst>
                  <a:ext uri="{FF2B5EF4-FFF2-40B4-BE49-F238E27FC236}">
                    <a16:creationId xmlns:a16="http://schemas.microsoft.com/office/drawing/2014/main" id="{6C92E83E-E0F1-42B4-916F-1D35807189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26170" y="4776729"/>
                <a:ext cx="631845" cy="631845"/>
              </a:xfrm>
              <a:prstGeom prst="rect">
                <a:avLst/>
              </a:prstGeom>
            </p:spPr>
          </p:pic>
          <p:pic>
            <p:nvPicPr>
              <p:cNvPr id="279" name="Graphic 278" descr="Sort">
                <a:extLst>
                  <a:ext uri="{FF2B5EF4-FFF2-40B4-BE49-F238E27FC236}">
                    <a16:creationId xmlns:a16="http://schemas.microsoft.com/office/drawing/2014/main" id="{C9EAC425-D06E-4191-846C-A40EB45AE0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97566" y="2214741"/>
                <a:ext cx="341965" cy="341965"/>
              </a:xfrm>
              <a:prstGeom prst="rect">
                <a:avLst/>
              </a:prstGeom>
            </p:spPr>
          </p:pic>
          <p:pic>
            <p:nvPicPr>
              <p:cNvPr id="280" name="Graphic 279" descr="Sort">
                <a:extLst>
                  <a:ext uri="{FF2B5EF4-FFF2-40B4-BE49-F238E27FC236}">
                    <a16:creationId xmlns:a16="http://schemas.microsoft.com/office/drawing/2014/main" id="{E4CF2BAE-5994-419B-AD61-C8CF015B8B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04235" y="3124159"/>
                <a:ext cx="341965" cy="341965"/>
              </a:xfrm>
              <a:prstGeom prst="rect">
                <a:avLst/>
              </a:prstGeom>
            </p:spPr>
          </p:pic>
          <p:pic>
            <p:nvPicPr>
              <p:cNvPr id="281" name="Graphic 280" descr="Sort">
                <a:extLst>
                  <a:ext uri="{FF2B5EF4-FFF2-40B4-BE49-F238E27FC236}">
                    <a16:creationId xmlns:a16="http://schemas.microsoft.com/office/drawing/2014/main" id="{CE64C998-21A3-42CC-9A50-D4FD8B2BFD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97566" y="4010658"/>
                <a:ext cx="341965" cy="341965"/>
              </a:xfrm>
              <a:prstGeom prst="rect">
                <a:avLst/>
              </a:prstGeom>
            </p:spPr>
          </p:pic>
          <p:pic>
            <p:nvPicPr>
              <p:cNvPr id="282" name="Graphic 281" descr="Sort">
                <a:extLst>
                  <a:ext uri="{FF2B5EF4-FFF2-40B4-BE49-F238E27FC236}">
                    <a16:creationId xmlns:a16="http://schemas.microsoft.com/office/drawing/2014/main" id="{B6AAC69B-9BCE-4920-9CAF-F1E70A6D39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95671" y="4908784"/>
                <a:ext cx="341965" cy="341965"/>
              </a:xfrm>
              <a:prstGeom prst="rect">
                <a:avLst/>
              </a:prstGeom>
            </p:spPr>
          </p:pic>
          <p:pic>
            <p:nvPicPr>
              <p:cNvPr id="283" name="Graphic 282" descr="Drawing Figure">
                <a:extLst>
                  <a:ext uri="{FF2B5EF4-FFF2-40B4-BE49-F238E27FC236}">
                    <a16:creationId xmlns:a16="http://schemas.microsoft.com/office/drawing/2014/main" id="{04505A14-5D9A-40A3-9972-5CC22D120F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80023" y="2086638"/>
                <a:ext cx="631846" cy="631846"/>
              </a:xfrm>
              <a:prstGeom prst="rect">
                <a:avLst/>
              </a:prstGeom>
            </p:spPr>
          </p:pic>
          <p:pic>
            <p:nvPicPr>
              <p:cNvPr id="284" name="Graphic 283" descr="Drawing Figure">
                <a:extLst>
                  <a:ext uri="{FF2B5EF4-FFF2-40B4-BE49-F238E27FC236}">
                    <a16:creationId xmlns:a16="http://schemas.microsoft.com/office/drawing/2014/main" id="{72E0EC5F-BAB1-42A0-B657-76ED867878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79080" y="2980478"/>
                <a:ext cx="631846" cy="631846"/>
              </a:xfrm>
              <a:prstGeom prst="rect">
                <a:avLst/>
              </a:prstGeom>
            </p:spPr>
          </p:pic>
          <p:pic>
            <p:nvPicPr>
              <p:cNvPr id="285" name="Graphic 284" descr="Drawing Figure">
                <a:extLst>
                  <a:ext uri="{FF2B5EF4-FFF2-40B4-BE49-F238E27FC236}">
                    <a16:creationId xmlns:a16="http://schemas.microsoft.com/office/drawing/2014/main" id="{4AED827E-73B3-4BB8-A859-5F2286981C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85058" y="3890419"/>
                <a:ext cx="631846" cy="631846"/>
              </a:xfrm>
              <a:prstGeom prst="rect">
                <a:avLst/>
              </a:prstGeom>
            </p:spPr>
          </p:pic>
          <p:pic>
            <p:nvPicPr>
              <p:cNvPr id="286" name="Graphic 285" descr="Drawing Figure">
                <a:extLst>
                  <a:ext uri="{FF2B5EF4-FFF2-40B4-BE49-F238E27FC236}">
                    <a16:creationId xmlns:a16="http://schemas.microsoft.com/office/drawing/2014/main" id="{F6EFF30B-9940-453A-B0C9-695BDE2B65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85058" y="4777512"/>
                <a:ext cx="631846" cy="631846"/>
              </a:xfrm>
              <a:prstGeom prst="rect">
                <a:avLst/>
              </a:prstGeom>
            </p:spPr>
          </p:pic>
          <p:pic>
            <p:nvPicPr>
              <p:cNvPr id="287" name="Graphic 286" descr="Calculator">
                <a:extLst>
                  <a:ext uri="{FF2B5EF4-FFF2-40B4-BE49-F238E27FC236}">
                    <a16:creationId xmlns:a16="http://schemas.microsoft.com/office/drawing/2014/main" id="{4C67B3EA-5813-4EB3-9638-773F32F04AA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14665" y="3427124"/>
                <a:ext cx="631845" cy="631845"/>
              </a:xfrm>
              <a:prstGeom prst="rect">
                <a:avLst/>
              </a:prstGeom>
            </p:spPr>
          </p:pic>
          <p:pic>
            <p:nvPicPr>
              <p:cNvPr id="288" name="Graphic 287" descr="Transfer">
                <a:extLst>
                  <a:ext uri="{FF2B5EF4-FFF2-40B4-BE49-F238E27FC236}">
                    <a16:creationId xmlns:a16="http://schemas.microsoft.com/office/drawing/2014/main" id="{5A68C28D-B275-4054-974E-3D4A63462F3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424954" y="3510261"/>
                <a:ext cx="485244" cy="485244"/>
              </a:xfrm>
              <a:prstGeom prst="rect">
                <a:avLst/>
              </a:prstGeom>
            </p:spPr>
          </p:pic>
          <p:sp>
            <p:nvSpPr>
              <p:cNvPr id="289" name="TextBox 288">
                <a:extLst>
                  <a:ext uri="{FF2B5EF4-FFF2-40B4-BE49-F238E27FC236}">
                    <a16:creationId xmlns:a16="http://schemas.microsoft.com/office/drawing/2014/main" id="{82FD4521-DE8A-4A7B-AAB1-36F94280D05A}"/>
                  </a:ext>
                </a:extLst>
              </p:cNvPr>
              <p:cNvSpPr txBox="1"/>
              <p:nvPr/>
            </p:nvSpPr>
            <p:spPr>
              <a:xfrm>
                <a:off x="2543669" y="5938501"/>
                <a:ext cx="1639068" cy="461665"/>
              </a:xfrm>
              <a:prstGeom prst="rect">
                <a:avLst/>
              </a:prstGeom>
              <a:noFill/>
            </p:spPr>
            <p:txBody>
              <a:bodyPr wrap="square" rtlCol="0">
                <a:spAutoFit/>
              </a:bodyPr>
              <a:lstStyle/>
              <a:p>
                <a:pPr algn="ctr"/>
                <a:r>
                  <a:rPr lang="en-US" sz="1200" dirty="0"/>
                  <a:t>add independently sampled Gumbel noise</a:t>
                </a:r>
                <a:endParaRPr lang="en-CA" sz="1200" dirty="0"/>
              </a:p>
            </p:txBody>
          </p:sp>
          <p:sp>
            <p:nvSpPr>
              <p:cNvPr id="290" name="TextBox 289">
                <a:extLst>
                  <a:ext uri="{FF2B5EF4-FFF2-40B4-BE49-F238E27FC236}">
                    <a16:creationId xmlns:a16="http://schemas.microsoft.com/office/drawing/2014/main" id="{213DEA01-8622-4D3B-A002-2259B3B6F856}"/>
                  </a:ext>
                </a:extLst>
              </p:cNvPr>
              <p:cNvSpPr txBox="1"/>
              <p:nvPr/>
            </p:nvSpPr>
            <p:spPr>
              <a:xfrm>
                <a:off x="838927" y="5938501"/>
                <a:ext cx="1428215" cy="461665"/>
              </a:xfrm>
              <a:prstGeom prst="rect">
                <a:avLst/>
              </a:prstGeom>
              <a:noFill/>
            </p:spPr>
            <p:txBody>
              <a:bodyPr wrap="square" rtlCol="0">
                <a:spAutoFit/>
              </a:bodyPr>
              <a:lstStyle/>
              <a:p>
                <a:pPr algn="ctr"/>
                <a:r>
                  <a:rPr lang="en-US" sz="1200" dirty="0"/>
                  <a:t>neural scoring function</a:t>
                </a:r>
                <a:endParaRPr lang="en-CA" sz="1200" dirty="0"/>
              </a:p>
            </p:txBody>
          </p:sp>
          <p:sp>
            <p:nvSpPr>
              <p:cNvPr id="291" name="TextBox 290">
                <a:extLst>
                  <a:ext uri="{FF2B5EF4-FFF2-40B4-BE49-F238E27FC236}">
                    <a16:creationId xmlns:a16="http://schemas.microsoft.com/office/drawing/2014/main" id="{E34A75EE-B011-40D6-BA80-3FFAB092CB63}"/>
                  </a:ext>
                </a:extLst>
              </p:cNvPr>
              <p:cNvSpPr txBox="1"/>
              <p:nvPr/>
            </p:nvSpPr>
            <p:spPr>
              <a:xfrm>
                <a:off x="4461564" y="5938501"/>
                <a:ext cx="1428215" cy="461665"/>
              </a:xfrm>
              <a:prstGeom prst="rect">
                <a:avLst/>
              </a:prstGeom>
              <a:noFill/>
            </p:spPr>
            <p:txBody>
              <a:bodyPr wrap="square" rtlCol="0">
                <a:spAutoFit/>
              </a:bodyPr>
              <a:lstStyle/>
              <a:p>
                <a:pPr algn="ctr"/>
                <a:r>
                  <a:rPr lang="en-US" sz="1200" dirty="0"/>
                  <a:t>compute smooth rank value</a:t>
                </a:r>
                <a:endParaRPr lang="en-CA" sz="1200" dirty="0"/>
              </a:p>
            </p:txBody>
          </p:sp>
          <p:sp>
            <p:nvSpPr>
              <p:cNvPr id="292" name="TextBox 291">
                <a:extLst>
                  <a:ext uri="{FF2B5EF4-FFF2-40B4-BE49-F238E27FC236}">
                    <a16:creationId xmlns:a16="http://schemas.microsoft.com/office/drawing/2014/main" id="{935E1B6F-F8A5-4B61-B616-DB4887ED64F7}"/>
                  </a:ext>
                </a:extLst>
              </p:cNvPr>
              <p:cNvSpPr txBox="1"/>
              <p:nvPr/>
            </p:nvSpPr>
            <p:spPr>
              <a:xfrm>
                <a:off x="6335211" y="5941819"/>
                <a:ext cx="1428215" cy="461665"/>
              </a:xfrm>
              <a:prstGeom prst="rect">
                <a:avLst/>
              </a:prstGeom>
              <a:noFill/>
            </p:spPr>
            <p:txBody>
              <a:bodyPr wrap="square" rtlCol="0">
                <a:spAutoFit/>
              </a:bodyPr>
              <a:lstStyle/>
              <a:p>
                <a:pPr algn="ctr"/>
                <a:r>
                  <a:rPr lang="en-US" sz="1200" dirty="0"/>
                  <a:t>compute exposure using user model</a:t>
                </a:r>
                <a:endParaRPr lang="en-CA" sz="1200" dirty="0"/>
              </a:p>
            </p:txBody>
          </p:sp>
          <p:sp>
            <p:nvSpPr>
              <p:cNvPr id="293" name="TextBox 292">
                <a:extLst>
                  <a:ext uri="{FF2B5EF4-FFF2-40B4-BE49-F238E27FC236}">
                    <a16:creationId xmlns:a16="http://schemas.microsoft.com/office/drawing/2014/main" id="{6ED21644-BEC6-471D-8959-6DBDADD3CF08}"/>
                  </a:ext>
                </a:extLst>
              </p:cNvPr>
              <p:cNvSpPr txBox="1"/>
              <p:nvPr/>
            </p:nvSpPr>
            <p:spPr>
              <a:xfrm>
                <a:off x="9829777" y="5938501"/>
                <a:ext cx="1693391" cy="461665"/>
              </a:xfrm>
              <a:prstGeom prst="rect">
                <a:avLst/>
              </a:prstGeom>
              <a:noFill/>
            </p:spPr>
            <p:txBody>
              <a:bodyPr wrap="square" rtlCol="0">
                <a:spAutoFit/>
              </a:bodyPr>
              <a:lstStyle/>
              <a:p>
                <a:pPr algn="ctr"/>
                <a:r>
                  <a:rPr lang="en-US" sz="1200" dirty="0"/>
                  <a:t>compute loss with target exposure</a:t>
                </a:r>
                <a:endParaRPr lang="en-CA" sz="1200" dirty="0"/>
              </a:p>
            </p:txBody>
          </p:sp>
          <p:sp>
            <p:nvSpPr>
              <p:cNvPr id="294" name="TextBox 293">
                <a:extLst>
                  <a:ext uri="{FF2B5EF4-FFF2-40B4-BE49-F238E27FC236}">
                    <a16:creationId xmlns:a16="http://schemas.microsoft.com/office/drawing/2014/main" id="{83FE63BA-1218-4660-A1EF-B9E85904D950}"/>
                  </a:ext>
                </a:extLst>
              </p:cNvPr>
              <p:cNvSpPr txBox="1"/>
              <p:nvPr/>
            </p:nvSpPr>
            <p:spPr>
              <a:xfrm>
                <a:off x="8273168" y="5938501"/>
                <a:ext cx="1428215" cy="461665"/>
              </a:xfrm>
              <a:prstGeom prst="rect">
                <a:avLst/>
              </a:prstGeom>
              <a:noFill/>
            </p:spPr>
            <p:txBody>
              <a:bodyPr wrap="square" rtlCol="0">
                <a:spAutoFit/>
              </a:bodyPr>
              <a:lstStyle/>
              <a:p>
                <a:pPr algn="ctr"/>
                <a:r>
                  <a:rPr lang="en-US" sz="1200" dirty="0"/>
                  <a:t>compute average exposure</a:t>
                </a:r>
                <a:endParaRPr lang="en-CA" sz="1200" dirty="0"/>
              </a:p>
            </p:txBody>
          </p:sp>
          <p:sp>
            <p:nvSpPr>
              <p:cNvPr id="295" name="TextBox 294">
                <a:extLst>
                  <a:ext uri="{FF2B5EF4-FFF2-40B4-BE49-F238E27FC236}">
                    <a16:creationId xmlns:a16="http://schemas.microsoft.com/office/drawing/2014/main" id="{C6560B82-93FB-4EAA-83C6-B877CA7F913A}"/>
                  </a:ext>
                </a:extLst>
              </p:cNvPr>
              <p:cNvSpPr txBox="1"/>
              <p:nvPr/>
            </p:nvSpPr>
            <p:spPr>
              <a:xfrm>
                <a:off x="449533" y="5945130"/>
                <a:ext cx="536590" cy="276999"/>
              </a:xfrm>
              <a:prstGeom prst="rect">
                <a:avLst/>
              </a:prstGeom>
              <a:noFill/>
            </p:spPr>
            <p:txBody>
              <a:bodyPr wrap="square" rtlCol="0">
                <a:spAutoFit/>
              </a:bodyPr>
              <a:lstStyle/>
              <a:p>
                <a:pPr algn="ctr"/>
                <a:r>
                  <a:rPr lang="en-US" sz="1200" dirty="0"/>
                  <a:t>items</a:t>
                </a:r>
                <a:endParaRPr lang="en-CA" sz="1200" dirty="0"/>
              </a:p>
            </p:txBody>
          </p:sp>
          <p:sp>
            <p:nvSpPr>
              <p:cNvPr id="296" name="TextBox 295">
                <a:extLst>
                  <a:ext uri="{FF2B5EF4-FFF2-40B4-BE49-F238E27FC236}">
                    <a16:creationId xmlns:a16="http://schemas.microsoft.com/office/drawing/2014/main" id="{42EBB869-C640-4496-B2EF-112188846E6A}"/>
                  </a:ext>
                </a:extLst>
              </p:cNvPr>
              <p:cNvSpPr txBox="1"/>
              <p:nvPr/>
            </p:nvSpPr>
            <p:spPr>
              <a:xfrm>
                <a:off x="11280918" y="5943901"/>
                <a:ext cx="786251" cy="461665"/>
              </a:xfrm>
              <a:prstGeom prst="rect">
                <a:avLst/>
              </a:prstGeom>
              <a:noFill/>
            </p:spPr>
            <p:txBody>
              <a:bodyPr wrap="square" rtlCol="0">
                <a:spAutoFit/>
              </a:bodyPr>
              <a:lstStyle/>
              <a:p>
                <a:pPr algn="ctr"/>
                <a:r>
                  <a:rPr lang="en-US" sz="1200" dirty="0"/>
                  <a:t>target exposure</a:t>
                </a:r>
                <a:endParaRPr lang="en-CA" sz="1200" dirty="0"/>
              </a:p>
            </p:txBody>
          </p:sp>
        </p:grpSp>
        <p:pic>
          <p:nvPicPr>
            <p:cNvPr id="158" name="Graphic 157" descr="Badge Cross">
              <a:extLst>
                <a:ext uri="{FF2B5EF4-FFF2-40B4-BE49-F238E27FC236}">
                  <a16:creationId xmlns:a16="http://schemas.microsoft.com/office/drawing/2014/main" id="{F8EA93BB-D04B-4DDB-B882-4B96E2BBF74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45026" y="3073246"/>
              <a:ext cx="235509" cy="235509"/>
            </a:xfrm>
            <a:prstGeom prst="rect">
              <a:avLst/>
            </a:prstGeom>
          </p:spPr>
        </p:pic>
        <p:pic>
          <p:nvPicPr>
            <p:cNvPr id="159" name="Graphic 158" descr="Badge Tick1">
              <a:extLst>
                <a:ext uri="{FF2B5EF4-FFF2-40B4-BE49-F238E27FC236}">
                  <a16:creationId xmlns:a16="http://schemas.microsoft.com/office/drawing/2014/main" id="{9141ED19-1ED3-4682-B938-F7FE13691B7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40085" y="2179053"/>
              <a:ext cx="235509" cy="235509"/>
            </a:xfrm>
            <a:prstGeom prst="rect">
              <a:avLst/>
            </a:prstGeom>
          </p:spPr>
        </p:pic>
        <p:pic>
          <p:nvPicPr>
            <p:cNvPr id="160" name="Graphic 159" descr="Badge Cross">
              <a:extLst>
                <a:ext uri="{FF2B5EF4-FFF2-40B4-BE49-F238E27FC236}">
                  <a16:creationId xmlns:a16="http://schemas.microsoft.com/office/drawing/2014/main" id="{EB6D9B06-8498-4998-8E77-9B30CA60A70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4508" y="3991792"/>
              <a:ext cx="235509" cy="235509"/>
            </a:xfrm>
            <a:prstGeom prst="rect">
              <a:avLst/>
            </a:prstGeom>
          </p:spPr>
        </p:pic>
        <p:pic>
          <p:nvPicPr>
            <p:cNvPr id="161" name="Graphic 160" descr="Badge Tick1">
              <a:extLst>
                <a:ext uri="{FF2B5EF4-FFF2-40B4-BE49-F238E27FC236}">
                  <a16:creationId xmlns:a16="http://schemas.microsoft.com/office/drawing/2014/main" id="{1BD6F2A8-3A35-4DC0-935B-5A6B11B2B2C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40906" y="4871309"/>
              <a:ext cx="235509" cy="235509"/>
            </a:xfrm>
            <a:prstGeom prst="rect">
              <a:avLst/>
            </a:prstGeom>
          </p:spPr>
        </p:pic>
      </p:grpSp>
      <p:sp>
        <p:nvSpPr>
          <p:cNvPr id="316" name="TextBox 315">
            <a:extLst>
              <a:ext uri="{FF2B5EF4-FFF2-40B4-BE49-F238E27FC236}">
                <a16:creationId xmlns:a16="http://schemas.microsoft.com/office/drawing/2014/main" id="{B73C93C9-C512-41C3-9649-CD41DB0659C2}"/>
              </a:ext>
            </a:extLst>
          </p:cNvPr>
          <p:cNvSpPr txBox="1"/>
          <p:nvPr/>
        </p:nvSpPr>
        <p:spPr>
          <a:xfrm>
            <a:off x="2112257" y="6492875"/>
            <a:ext cx="7967487" cy="276999"/>
          </a:xfrm>
          <a:prstGeom prst="rect">
            <a:avLst/>
          </a:prstGeom>
          <a:noFill/>
        </p:spPr>
        <p:txBody>
          <a:bodyPr wrap="square">
            <a:spAutoFit/>
          </a:bodyPr>
          <a:lstStyle/>
          <a:p>
            <a:pPr algn="ctr"/>
            <a:r>
              <a:rPr lang="en-US" sz="1200" dirty="0"/>
              <a:t>Diaz, Mitra, Ekstrand, Biega, and Carterette. Evaluating stochastic rankings with expected exposure. In CIKM, ACM. (2020)</a:t>
            </a:r>
          </a:p>
        </p:txBody>
      </p:sp>
    </p:spTree>
    <p:extLst>
      <p:ext uri="{BB962C8B-B14F-4D97-AF65-F5344CB8AC3E}">
        <p14:creationId xmlns:p14="http://schemas.microsoft.com/office/powerpoint/2010/main" val="3575992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4F91-EB80-47AB-BC2D-2722968B0DB2}"/>
              </a:ext>
            </a:extLst>
          </p:cNvPr>
          <p:cNvSpPr>
            <a:spLocks noGrp="1"/>
          </p:cNvSpPr>
          <p:nvPr>
            <p:ph type="title"/>
          </p:nvPr>
        </p:nvSpPr>
        <p:spPr>
          <a:xfrm>
            <a:off x="839788" y="457200"/>
            <a:ext cx="7155228" cy="1600200"/>
          </a:xfrm>
        </p:spPr>
        <p:txBody>
          <a:bodyPr anchor="ctr">
            <a:normAutofit/>
          </a:bodyPr>
          <a:lstStyle/>
          <a:p>
            <a:r>
              <a:rPr lang="en-US" dirty="0"/>
              <a:t>Trading-off different JME-fairness metrics</a:t>
            </a:r>
          </a:p>
        </p:txBody>
      </p:sp>
      <p:sp>
        <p:nvSpPr>
          <p:cNvPr id="8" name="Text Placeholder 7">
            <a:extLst>
              <a:ext uri="{FF2B5EF4-FFF2-40B4-BE49-F238E27FC236}">
                <a16:creationId xmlns:a16="http://schemas.microsoft.com/office/drawing/2014/main" id="{8327DB59-B586-45E3-8E8D-7379DEEC603F}"/>
              </a:ext>
            </a:extLst>
          </p:cNvPr>
          <p:cNvSpPr>
            <a:spLocks noGrp="1"/>
          </p:cNvSpPr>
          <p:nvPr>
            <p:ph type="body" sz="half" idx="2"/>
          </p:nvPr>
        </p:nvSpPr>
        <p:spPr>
          <a:xfrm>
            <a:off x="839788" y="2057400"/>
            <a:ext cx="7155228" cy="3811588"/>
          </a:xfrm>
        </p:spPr>
        <p:txBody>
          <a:bodyPr>
            <a:normAutofit/>
          </a:bodyPr>
          <a:lstStyle/>
          <a:p>
            <a:pPr>
              <a:lnSpc>
                <a:spcPct val="100000"/>
              </a:lnSpc>
              <a:spcBef>
                <a:spcPts val="1800"/>
              </a:spcBef>
            </a:pPr>
            <a:r>
              <a:rPr lang="en-US" sz="2000" dirty="0"/>
              <a:t>We can simultaneously optimize for multiple exposure metrics by combining them linearly</a:t>
            </a:r>
          </a:p>
          <a:p>
            <a:pPr>
              <a:lnSpc>
                <a:spcPct val="100000"/>
              </a:lnSpc>
              <a:spcBef>
                <a:spcPts val="1800"/>
              </a:spcBef>
            </a:pPr>
            <a:r>
              <a:rPr lang="en-US" sz="2000" dirty="0"/>
              <a:t>For example,</a:t>
            </a:r>
          </a:p>
          <a:p>
            <a:pPr>
              <a:lnSpc>
                <a:spcPct val="100000"/>
              </a:lnSpc>
              <a:spcBef>
                <a:spcPts val="1800"/>
              </a:spcBef>
            </a:pPr>
            <a:endParaRPr lang="en-US" sz="2000" dirty="0"/>
          </a:p>
          <a:p>
            <a:pPr>
              <a:lnSpc>
                <a:spcPct val="100000"/>
              </a:lnSpc>
              <a:spcBef>
                <a:spcPts val="1800"/>
              </a:spcBef>
            </a:pPr>
            <a:r>
              <a:rPr lang="en-US" sz="2000" dirty="0"/>
              <a:t>Preliminary experiments indicate that we can significantly minimize GG-F with minimal degradation to II-F and relevance</a:t>
            </a:r>
          </a:p>
        </p:txBody>
      </p:sp>
      <p:grpSp>
        <p:nvGrpSpPr>
          <p:cNvPr id="16" name="Group 15">
            <a:extLst>
              <a:ext uri="{FF2B5EF4-FFF2-40B4-BE49-F238E27FC236}">
                <a16:creationId xmlns:a16="http://schemas.microsoft.com/office/drawing/2014/main" id="{6B00744E-90FB-4F1B-A74B-013C821C59C6}"/>
              </a:ext>
            </a:extLst>
          </p:cNvPr>
          <p:cNvGrpSpPr/>
          <p:nvPr/>
        </p:nvGrpSpPr>
        <p:grpSpPr>
          <a:xfrm>
            <a:off x="7774794" y="95636"/>
            <a:ext cx="4328594" cy="6666729"/>
            <a:chOff x="7774794" y="381695"/>
            <a:chExt cx="4328594" cy="6666729"/>
          </a:xfrm>
        </p:grpSpPr>
        <p:pic>
          <p:nvPicPr>
            <p:cNvPr id="10" name="Picture 9">
              <a:extLst>
                <a:ext uri="{FF2B5EF4-FFF2-40B4-BE49-F238E27FC236}">
                  <a16:creationId xmlns:a16="http://schemas.microsoft.com/office/drawing/2014/main" id="{66C9A572-1B48-4478-AC83-ACB664DFBF21}"/>
                </a:ext>
              </a:extLst>
            </p:cNvPr>
            <p:cNvPicPr>
              <a:picLocks noChangeAspect="1"/>
            </p:cNvPicPr>
            <p:nvPr/>
          </p:nvPicPr>
          <p:blipFill rotWithShape="1">
            <a:blip r:embed="rId2"/>
            <a:srcRect r="50224"/>
            <a:stretch/>
          </p:blipFill>
          <p:spPr>
            <a:xfrm>
              <a:off x="8343311" y="381695"/>
              <a:ext cx="3008901" cy="3018661"/>
            </a:xfrm>
            <a:prstGeom prst="rect">
              <a:avLst/>
            </a:prstGeom>
          </p:spPr>
        </p:pic>
        <p:pic>
          <p:nvPicPr>
            <p:cNvPr id="12" name="Picture 11">
              <a:extLst>
                <a:ext uri="{FF2B5EF4-FFF2-40B4-BE49-F238E27FC236}">
                  <a16:creationId xmlns:a16="http://schemas.microsoft.com/office/drawing/2014/main" id="{C6474B96-E7F9-49B9-A2B9-716BD7277040}"/>
                </a:ext>
              </a:extLst>
            </p:cNvPr>
            <p:cNvPicPr>
              <a:picLocks noChangeAspect="1"/>
            </p:cNvPicPr>
            <p:nvPr/>
          </p:nvPicPr>
          <p:blipFill rotWithShape="1">
            <a:blip r:embed="rId2"/>
            <a:srcRect l="50224"/>
            <a:stretch/>
          </p:blipFill>
          <p:spPr>
            <a:xfrm>
              <a:off x="8343310" y="3457645"/>
              <a:ext cx="3008901" cy="3018661"/>
            </a:xfrm>
            <a:prstGeom prst="rect">
              <a:avLst/>
            </a:prstGeom>
          </p:spPr>
        </p:pic>
        <p:pic>
          <p:nvPicPr>
            <p:cNvPr id="15" name="Picture 14">
              <a:extLst>
                <a:ext uri="{FF2B5EF4-FFF2-40B4-BE49-F238E27FC236}">
                  <a16:creationId xmlns:a16="http://schemas.microsoft.com/office/drawing/2014/main" id="{A091A8D4-2A94-431D-B65F-C9447C8616B6}"/>
                </a:ext>
              </a:extLst>
            </p:cNvPr>
            <p:cNvPicPr>
              <a:picLocks noChangeAspect="1"/>
            </p:cNvPicPr>
            <p:nvPr/>
          </p:nvPicPr>
          <p:blipFill>
            <a:blip r:embed="rId3"/>
            <a:stretch>
              <a:fillRect/>
            </a:stretch>
          </p:blipFill>
          <p:spPr>
            <a:xfrm>
              <a:off x="7774794" y="6476305"/>
              <a:ext cx="4328594" cy="572119"/>
            </a:xfrm>
            <a:prstGeom prst="rect">
              <a:avLst/>
            </a:prstGeom>
          </p:spPr>
        </p:pic>
      </p:grpSp>
      <p:pic>
        <p:nvPicPr>
          <p:cNvPr id="18" name="Picture 17">
            <a:extLst>
              <a:ext uri="{FF2B5EF4-FFF2-40B4-BE49-F238E27FC236}">
                <a16:creationId xmlns:a16="http://schemas.microsoft.com/office/drawing/2014/main" id="{F2A4067B-3A4D-403A-8A2D-C4A088B53D2B}"/>
              </a:ext>
            </a:extLst>
          </p:cNvPr>
          <p:cNvPicPr>
            <a:picLocks noChangeAspect="1"/>
          </p:cNvPicPr>
          <p:nvPr/>
        </p:nvPicPr>
        <p:blipFill rotWithShape="1">
          <a:blip r:embed="rId4"/>
          <a:srcRect r="372"/>
          <a:stretch/>
        </p:blipFill>
        <p:spPr>
          <a:xfrm>
            <a:off x="3292527" y="3289226"/>
            <a:ext cx="2249750" cy="398247"/>
          </a:xfrm>
          <a:prstGeom prst="rect">
            <a:avLst/>
          </a:prstGeom>
        </p:spPr>
      </p:pic>
      <p:pic>
        <p:nvPicPr>
          <p:cNvPr id="20" name="Picture 19">
            <a:extLst>
              <a:ext uri="{FF2B5EF4-FFF2-40B4-BE49-F238E27FC236}">
                <a16:creationId xmlns:a16="http://schemas.microsoft.com/office/drawing/2014/main" id="{4711BD4A-3C2B-4783-BDB2-6B64F75586AA}"/>
              </a:ext>
            </a:extLst>
          </p:cNvPr>
          <p:cNvPicPr>
            <a:picLocks noChangeAspect="1"/>
          </p:cNvPicPr>
          <p:nvPr/>
        </p:nvPicPr>
        <p:blipFill>
          <a:blip r:embed="rId5"/>
          <a:stretch>
            <a:fillRect/>
          </a:stretch>
        </p:blipFill>
        <p:spPr>
          <a:xfrm>
            <a:off x="1728365" y="5014135"/>
            <a:ext cx="5377684" cy="1502268"/>
          </a:xfrm>
          <a:prstGeom prst="rect">
            <a:avLst/>
          </a:prstGeom>
        </p:spPr>
      </p:pic>
    </p:spTree>
    <p:extLst>
      <p:ext uri="{BB962C8B-B14F-4D97-AF65-F5344CB8AC3E}">
        <p14:creationId xmlns:p14="http://schemas.microsoft.com/office/powerpoint/2010/main" val="1208467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2F617C-04F7-4AD5-9F06-7FF74A00389F}"/>
              </a:ext>
            </a:extLst>
          </p:cNvPr>
          <p:cNvSpPr>
            <a:spLocks noGrp="1"/>
          </p:cNvSpPr>
          <p:nvPr>
            <p:ph type="title"/>
          </p:nvPr>
        </p:nvSpPr>
        <p:spPr/>
        <p:txBody>
          <a:bodyPr/>
          <a:lstStyle/>
          <a:p>
            <a:r>
              <a:rPr lang="en-US" dirty="0"/>
              <a:t>Discussion</a:t>
            </a:r>
          </a:p>
        </p:txBody>
      </p:sp>
      <p:sp>
        <p:nvSpPr>
          <p:cNvPr id="6" name="Content Placeholder 5">
            <a:extLst>
              <a:ext uri="{FF2B5EF4-FFF2-40B4-BE49-F238E27FC236}">
                <a16:creationId xmlns:a16="http://schemas.microsoft.com/office/drawing/2014/main" id="{5B77546E-D5F9-4C7D-B799-492422D131EA}"/>
              </a:ext>
            </a:extLst>
          </p:cNvPr>
          <p:cNvSpPr>
            <a:spLocks noGrp="1"/>
          </p:cNvSpPr>
          <p:nvPr>
            <p:ph idx="1"/>
          </p:nvPr>
        </p:nvSpPr>
        <p:spPr/>
        <p:txBody>
          <a:bodyPr>
            <a:normAutofit fontScale="85000" lnSpcReduction="10000"/>
          </a:bodyPr>
          <a:lstStyle/>
          <a:p>
            <a:pPr marL="0" indent="0">
              <a:lnSpc>
                <a:spcPct val="120000"/>
              </a:lnSpc>
              <a:spcBef>
                <a:spcPts val="1800"/>
              </a:spcBef>
              <a:buNone/>
            </a:pPr>
            <a:r>
              <a:rPr lang="en-US" sz="1800" b="1" dirty="0"/>
              <a:t>True vs. observed relevance labels. </a:t>
            </a:r>
            <a:r>
              <a:rPr lang="en-US" sz="1800" dirty="0"/>
              <a:t>The computation of target exposure itself raises fairness questions. E.g., the </a:t>
            </a:r>
            <a:r>
              <a:rPr lang="en-US" sz="1800" i="1" dirty="0"/>
              <a:t>equal expected exposure principle </a:t>
            </a:r>
            <a:r>
              <a:rPr lang="en-US" sz="1800" dirty="0"/>
              <a:t>assumes we have access to true relevance labels, but in fact the observed labels reflect huge historical social biases. E.g., In the job recommendation scenario, it may be more appropriate to define GG-F target exposure for high and low paying jobs to be uniform across user groups, irrespective of historical disparities reflected in the data.</a:t>
            </a:r>
          </a:p>
          <a:p>
            <a:pPr marL="0" indent="0">
              <a:lnSpc>
                <a:spcPct val="120000"/>
              </a:lnSpc>
              <a:spcBef>
                <a:spcPts val="1800"/>
              </a:spcBef>
              <a:buNone/>
            </a:pPr>
            <a:r>
              <a:rPr lang="en-US" sz="1800" b="1" dirty="0"/>
              <a:t>Choice of group attributes. </a:t>
            </a:r>
            <a:r>
              <a:rPr lang="en-US" sz="1800" dirty="0"/>
              <a:t>The choice of group attributes necessitates reflecting on historical and socioeconomic contexts. We note that our formulation can also be extended to handling multiple group attributes on each side. However, that raises questions of intersectional fairness that we haven’t yet studied in our work.</a:t>
            </a:r>
          </a:p>
          <a:p>
            <a:pPr marL="0" indent="0">
              <a:lnSpc>
                <a:spcPct val="120000"/>
              </a:lnSpc>
              <a:spcBef>
                <a:spcPts val="1800"/>
              </a:spcBef>
              <a:buNone/>
            </a:pPr>
            <a:r>
              <a:rPr lang="en-US" sz="1800" b="1" dirty="0"/>
              <a:t>Beyond two-sided exposure fairness. </a:t>
            </a:r>
            <a:r>
              <a:rPr lang="en-US" sz="1800" dirty="0"/>
              <a:t>While we have primarily focused on two-sided exposure fairness so far, we envision that extending that to additional stakeholder may also be important. E.g., in product search exposure fairness may concern with being fair to consumers, manufacturers, and retailers.</a:t>
            </a:r>
          </a:p>
          <a:p>
            <a:pPr marL="0" indent="0">
              <a:lnSpc>
                <a:spcPct val="120000"/>
              </a:lnSpc>
              <a:spcBef>
                <a:spcPts val="1800"/>
              </a:spcBef>
              <a:buNone/>
            </a:pPr>
            <a:r>
              <a:rPr lang="en-US" sz="1800" b="1" dirty="0"/>
              <a:t>Incorporating model uncertainty. </a:t>
            </a:r>
            <a:r>
              <a:rPr lang="en-US" sz="1800" dirty="0"/>
              <a:t>The stochastic ranking policies we have considered so far involves randomizing a static policy with model-independent sampling of noise. In contrast, the stochasticity could also be informed by the model’s own uncertainty in its prediction. This is an area for potential future work.</a:t>
            </a:r>
          </a:p>
        </p:txBody>
      </p:sp>
    </p:spTree>
    <p:extLst>
      <p:ext uri="{BB962C8B-B14F-4D97-AF65-F5344CB8AC3E}">
        <p14:creationId xmlns:p14="http://schemas.microsoft.com/office/powerpoint/2010/main" val="128273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1539-6D2D-49BA-A62C-26F43B35E014}"/>
              </a:ext>
            </a:extLst>
          </p:cNvPr>
          <p:cNvSpPr>
            <a:spLocks noGrp="1"/>
          </p:cNvSpPr>
          <p:nvPr>
            <p:ph type="title"/>
          </p:nvPr>
        </p:nvSpPr>
        <p:spPr>
          <a:xfrm>
            <a:off x="838200" y="2548195"/>
            <a:ext cx="10515600" cy="1325563"/>
          </a:xfrm>
        </p:spPr>
        <p:txBody>
          <a:bodyPr/>
          <a:lstStyle/>
          <a:p>
            <a:pPr algn="ctr"/>
            <a:r>
              <a:rPr lang="en-US" dirty="0"/>
              <a:t>Exposure fairness is a multisided problem</a:t>
            </a:r>
          </a:p>
        </p:txBody>
      </p:sp>
      <p:sp>
        <p:nvSpPr>
          <p:cNvPr id="3" name="Content Placeholder 2">
            <a:extLst>
              <a:ext uri="{FF2B5EF4-FFF2-40B4-BE49-F238E27FC236}">
                <a16:creationId xmlns:a16="http://schemas.microsoft.com/office/drawing/2014/main" id="{C045208C-E54A-435A-88F0-7E5B9F135B80}"/>
              </a:ext>
            </a:extLst>
          </p:cNvPr>
          <p:cNvSpPr>
            <a:spLocks noGrp="1"/>
          </p:cNvSpPr>
          <p:nvPr>
            <p:ph idx="1"/>
          </p:nvPr>
        </p:nvSpPr>
        <p:spPr/>
        <p:txBody>
          <a:bodyPr anchor="ctr"/>
          <a:lstStyle/>
          <a:p>
            <a:pPr marL="0" indent="0" algn="ctr">
              <a:buNone/>
            </a:pPr>
            <a:r>
              <a:rPr lang="en-US" dirty="0"/>
              <a:t>It is important to ask not just whether specific content receives exposure, but </a:t>
            </a:r>
            <a:r>
              <a:rPr lang="en-US" i="1" dirty="0"/>
              <a:t>who</a:t>
            </a:r>
            <a:r>
              <a:rPr lang="en-US" dirty="0"/>
              <a:t> it is exposed to and in </a:t>
            </a:r>
            <a:r>
              <a:rPr lang="en-US" i="1" dirty="0"/>
              <a:t>what </a:t>
            </a:r>
            <a:r>
              <a:rPr lang="en-US" dirty="0"/>
              <a:t>context</a:t>
            </a:r>
          </a:p>
        </p:txBody>
      </p:sp>
      <p:sp>
        <p:nvSpPr>
          <p:cNvPr id="9" name="TextBox 8">
            <a:extLst>
              <a:ext uri="{FF2B5EF4-FFF2-40B4-BE49-F238E27FC236}">
                <a16:creationId xmlns:a16="http://schemas.microsoft.com/office/drawing/2014/main" id="{62966653-2909-4CB6-8542-8AB6A5E7B924}"/>
              </a:ext>
            </a:extLst>
          </p:cNvPr>
          <p:cNvSpPr txBox="1"/>
          <p:nvPr/>
        </p:nvSpPr>
        <p:spPr>
          <a:xfrm>
            <a:off x="2112257" y="6492875"/>
            <a:ext cx="7967487" cy="276999"/>
          </a:xfrm>
          <a:prstGeom prst="rect">
            <a:avLst/>
          </a:prstGeom>
          <a:noFill/>
        </p:spPr>
        <p:txBody>
          <a:bodyPr wrap="square">
            <a:spAutoFit/>
          </a:bodyPr>
          <a:lstStyle/>
          <a:p>
            <a:pPr algn="ctr"/>
            <a:r>
              <a:rPr lang="en-US" sz="1200" dirty="0"/>
              <a:t>Haolun, Mitra, Ma, and Liu. Joint Multisided Exposure Fairness for Recommendation. Under review for SIGIR, ACM. (2022)</a:t>
            </a:r>
          </a:p>
        </p:txBody>
      </p:sp>
    </p:spTree>
    <p:extLst>
      <p:ext uri="{BB962C8B-B14F-4D97-AF65-F5344CB8AC3E}">
        <p14:creationId xmlns:p14="http://schemas.microsoft.com/office/powerpoint/2010/main" val="123348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1539-6D2D-49BA-A62C-26F43B35E014}"/>
              </a:ext>
            </a:extLst>
          </p:cNvPr>
          <p:cNvSpPr>
            <a:spLocks noGrp="1"/>
          </p:cNvSpPr>
          <p:nvPr>
            <p:ph type="title"/>
          </p:nvPr>
        </p:nvSpPr>
        <p:spPr>
          <a:xfrm>
            <a:off x="838200" y="365126"/>
            <a:ext cx="10515600" cy="640236"/>
          </a:xfrm>
        </p:spPr>
        <p:txBody>
          <a:bodyPr>
            <a:normAutofit fontScale="90000"/>
          </a:bodyPr>
          <a:lstStyle/>
          <a:p>
            <a:pPr algn="ctr"/>
            <a:r>
              <a:rPr lang="en-US" dirty="0"/>
              <a:t>Exposure fairness is a multisided problem</a:t>
            </a:r>
          </a:p>
        </p:txBody>
      </p:sp>
      <p:sp>
        <p:nvSpPr>
          <p:cNvPr id="3" name="Content Placeholder 2">
            <a:extLst>
              <a:ext uri="{FF2B5EF4-FFF2-40B4-BE49-F238E27FC236}">
                <a16:creationId xmlns:a16="http://schemas.microsoft.com/office/drawing/2014/main" id="{C045208C-E54A-435A-88F0-7E5B9F135B80}"/>
              </a:ext>
            </a:extLst>
          </p:cNvPr>
          <p:cNvSpPr>
            <a:spLocks noGrp="1"/>
          </p:cNvSpPr>
          <p:nvPr>
            <p:ph idx="1"/>
          </p:nvPr>
        </p:nvSpPr>
        <p:spPr>
          <a:xfrm>
            <a:off x="838200" y="1005363"/>
            <a:ext cx="10515600" cy="536192"/>
          </a:xfrm>
        </p:spPr>
        <p:txBody>
          <a:bodyPr anchor="t"/>
          <a:lstStyle/>
          <a:p>
            <a:pPr marL="0" indent="0" algn="ctr">
              <a:buNone/>
            </a:pPr>
            <a:r>
              <a:rPr lang="en-US" dirty="0"/>
              <a:t>Take the example of a job recommendation system</a:t>
            </a:r>
          </a:p>
        </p:txBody>
      </p:sp>
      <p:grpSp>
        <p:nvGrpSpPr>
          <p:cNvPr id="637" name="Group 636">
            <a:extLst>
              <a:ext uri="{FF2B5EF4-FFF2-40B4-BE49-F238E27FC236}">
                <a16:creationId xmlns:a16="http://schemas.microsoft.com/office/drawing/2014/main" id="{3A9CA571-AE35-46E5-A990-8D0E28CF212A}"/>
              </a:ext>
            </a:extLst>
          </p:cNvPr>
          <p:cNvGrpSpPr/>
          <p:nvPr/>
        </p:nvGrpSpPr>
        <p:grpSpPr>
          <a:xfrm>
            <a:off x="6230330" y="3524011"/>
            <a:ext cx="5625236" cy="1445805"/>
            <a:chOff x="6230330" y="3524011"/>
            <a:chExt cx="5625236" cy="1445805"/>
          </a:xfrm>
        </p:grpSpPr>
        <p:sp>
          <p:nvSpPr>
            <p:cNvPr id="267" name="Rectangle: Rounded Corners 266">
              <a:extLst>
                <a:ext uri="{FF2B5EF4-FFF2-40B4-BE49-F238E27FC236}">
                  <a16:creationId xmlns:a16="http://schemas.microsoft.com/office/drawing/2014/main" id="{8DB2D502-BD69-42F6-BA34-A9FB9D93E4C7}"/>
                </a:ext>
              </a:extLst>
            </p:cNvPr>
            <p:cNvSpPr/>
            <p:nvPr/>
          </p:nvSpPr>
          <p:spPr>
            <a:xfrm>
              <a:off x="6230330" y="3524011"/>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id="{40E1EC2A-E3A9-4607-A168-7F3B02834C6C}"/>
                </a:ext>
              </a:extLst>
            </p:cNvPr>
            <p:cNvGrpSpPr/>
            <p:nvPr/>
          </p:nvGrpSpPr>
          <p:grpSpPr>
            <a:xfrm>
              <a:off x="6351927" y="3949987"/>
              <a:ext cx="701448" cy="616475"/>
              <a:chOff x="5905212" y="4469959"/>
              <a:chExt cx="2259158" cy="1985484"/>
            </a:xfrm>
          </p:grpSpPr>
          <p:sp>
            <p:nvSpPr>
              <p:cNvPr id="281" name="Hexagon 280">
                <a:extLst>
                  <a:ext uri="{FF2B5EF4-FFF2-40B4-BE49-F238E27FC236}">
                    <a16:creationId xmlns:a16="http://schemas.microsoft.com/office/drawing/2014/main" id="{983DF312-53D1-4754-A9FF-772735272A16}"/>
                  </a:ext>
                </a:extLst>
              </p:cNvPr>
              <p:cNvSpPr/>
              <p:nvPr/>
            </p:nvSpPr>
            <p:spPr>
              <a:xfrm>
                <a:off x="5905212" y="446995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2" name="Graphic 281" descr="Briefcase with solid fill">
                <a:extLst>
                  <a:ext uri="{FF2B5EF4-FFF2-40B4-BE49-F238E27FC236}">
                    <a16:creationId xmlns:a16="http://schemas.microsoft.com/office/drawing/2014/main" id="{818138F9-42F8-48CC-95BF-A9E5AD8DA5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2152" y="5474663"/>
                <a:ext cx="980780" cy="980780"/>
              </a:xfrm>
              <a:prstGeom prst="rect">
                <a:avLst/>
              </a:prstGeom>
            </p:spPr>
          </p:pic>
          <p:pic>
            <p:nvPicPr>
              <p:cNvPr id="283" name="Graphic 282" descr="Coins with solid fill">
                <a:extLst>
                  <a:ext uri="{FF2B5EF4-FFF2-40B4-BE49-F238E27FC236}">
                    <a16:creationId xmlns:a16="http://schemas.microsoft.com/office/drawing/2014/main" id="{8290647D-BEAB-444D-B9E1-ABBC95BE71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6580" y="4950464"/>
                <a:ext cx="410399" cy="410399"/>
              </a:xfrm>
              <a:prstGeom prst="rect">
                <a:avLst/>
              </a:prstGeom>
            </p:spPr>
          </p:pic>
          <p:pic>
            <p:nvPicPr>
              <p:cNvPr id="284" name="Graphic 283" descr="Coins with solid fill">
                <a:extLst>
                  <a:ext uri="{FF2B5EF4-FFF2-40B4-BE49-F238E27FC236}">
                    <a16:creationId xmlns:a16="http://schemas.microsoft.com/office/drawing/2014/main" id="{FB82F654-F2F2-46A6-9680-EB1B5F56A6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2542" y="5067483"/>
                <a:ext cx="410399" cy="410399"/>
              </a:xfrm>
              <a:prstGeom prst="rect">
                <a:avLst/>
              </a:prstGeom>
            </p:spPr>
          </p:pic>
          <p:pic>
            <p:nvPicPr>
              <p:cNvPr id="285" name="Graphic 284" descr="Briefcase with solid fill">
                <a:extLst>
                  <a:ext uri="{FF2B5EF4-FFF2-40B4-BE49-F238E27FC236}">
                    <a16:creationId xmlns:a16="http://schemas.microsoft.com/office/drawing/2014/main" id="{D8C55148-9E5F-4CA5-8CC4-98DDF33A7D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7496" y="4791854"/>
                <a:ext cx="980780" cy="980780"/>
              </a:xfrm>
              <a:prstGeom prst="rect">
                <a:avLst/>
              </a:prstGeom>
            </p:spPr>
          </p:pic>
        </p:grpSp>
        <p:grpSp>
          <p:nvGrpSpPr>
            <p:cNvPr id="264" name="Group 263">
              <a:extLst>
                <a:ext uri="{FF2B5EF4-FFF2-40B4-BE49-F238E27FC236}">
                  <a16:creationId xmlns:a16="http://schemas.microsoft.com/office/drawing/2014/main" id="{863B13BA-BDB2-45EE-B51E-08ABDD637A53}"/>
                </a:ext>
              </a:extLst>
            </p:cNvPr>
            <p:cNvGrpSpPr/>
            <p:nvPr/>
          </p:nvGrpSpPr>
          <p:grpSpPr>
            <a:xfrm>
              <a:off x="6967894" y="3595722"/>
              <a:ext cx="701448" cy="612133"/>
              <a:chOff x="597667" y="4483941"/>
              <a:chExt cx="2259158" cy="1971502"/>
            </a:xfrm>
          </p:grpSpPr>
          <p:sp>
            <p:nvSpPr>
              <p:cNvPr id="277" name="Hexagon 276">
                <a:extLst>
                  <a:ext uri="{FF2B5EF4-FFF2-40B4-BE49-F238E27FC236}">
                    <a16:creationId xmlns:a16="http://schemas.microsoft.com/office/drawing/2014/main" id="{E9935E4D-FF35-4002-8CAD-EC95DE7EFE90}"/>
                  </a:ext>
                </a:extLst>
              </p:cNvPr>
              <p:cNvSpPr/>
              <p:nvPr/>
            </p:nvSpPr>
            <p:spPr>
              <a:xfrm>
                <a:off x="597667" y="4507892"/>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8" name="Graphic 277" descr="Office worker female with solid fill">
                <a:extLst>
                  <a:ext uri="{FF2B5EF4-FFF2-40B4-BE49-F238E27FC236}">
                    <a16:creationId xmlns:a16="http://schemas.microsoft.com/office/drawing/2014/main" id="{B1EC00BE-0E4B-47C9-B50C-B8A3CE26FC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23" y="4834606"/>
                <a:ext cx="978408" cy="978408"/>
              </a:xfrm>
              <a:prstGeom prst="rect">
                <a:avLst/>
              </a:prstGeom>
            </p:spPr>
          </p:pic>
          <p:pic>
            <p:nvPicPr>
              <p:cNvPr id="279" name="Graphic 278" descr="Office worker female with solid fill">
                <a:extLst>
                  <a:ext uri="{FF2B5EF4-FFF2-40B4-BE49-F238E27FC236}">
                    <a16:creationId xmlns:a16="http://schemas.microsoft.com/office/drawing/2014/main" id="{F75860BA-D839-4F12-8581-B797DF9729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3146" y="5451577"/>
                <a:ext cx="978408" cy="978408"/>
              </a:xfrm>
              <a:prstGeom prst="rect">
                <a:avLst/>
              </a:prstGeom>
            </p:spPr>
          </p:pic>
          <p:pic>
            <p:nvPicPr>
              <p:cNvPr id="280" name="Graphic 279" descr="Office worker female with solid fill">
                <a:extLst>
                  <a:ext uri="{FF2B5EF4-FFF2-40B4-BE49-F238E27FC236}">
                    <a16:creationId xmlns:a16="http://schemas.microsoft.com/office/drawing/2014/main" id="{344EDD96-D0CE-4B2D-91A7-14FD389B1E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6523" y="4483941"/>
                <a:ext cx="978408" cy="978408"/>
              </a:xfrm>
              <a:prstGeom prst="rect">
                <a:avLst/>
              </a:prstGeom>
            </p:spPr>
          </p:pic>
        </p:grpSp>
        <p:grpSp>
          <p:nvGrpSpPr>
            <p:cNvPr id="265" name="Group 264">
              <a:extLst>
                <a:ext uri="{FF2B5EF4-FFF2-40B4-BE49-F238E27FC236}">
                  <a16:creationId xmlns:a16="http://schemas.microsoft.com/office/drawing/2014/main" id="{E30CCBC2-929E-4A9D-ACF7-45331476ED88}"/>
                </a:ext>
              </a:extLst>
            </p:cNvPr>
            <p:cNvGrpSpPr/>
            <p:nvPr/>
          </p:nvGrpSpPr>
          <p:grpSpPr>
            <a:xfrm>
              <a:off x="6965953" y="4282418"/>
              <a:ext cx="701448" cy="604697"/>
              <a:chOff x="3152023" y="4531843"/>
              <a:chExt cx="2259158" cy="1947551"/>
            </a:xfrm>
          </p:grpSpPr>
          <p:sp>
            <p:nvSpPr>
              <p:cNvPr id="273" name="Hexagon 272">
                <a:extLst>
                  <a:ext uri="{FF2B5EF4-FFF2-40B4-BE49-F238E27FC236}">
                    <a16:creationId xmlns:a16="http://schemas.microsoft.com/office/drawing/2014/main" id="{CC9C5E57-F3AF-4555-9975-7AC3AF67924F}"/>
                  </a:ext>
                </a:extLst>
              </p:cNvPr>
              <p:cNvSpPr/>
              <p:nvPr/>
            </p:nvSpPr>
            <p:spPr>
              <a:xfrm>
                <a:off x="3152023" y="4531843"/>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4" name="Graphic 273" descr="Office worker male with solid fill">
                <a:extLst>
                  <a:ext uri="{FF2B5EF4-FFF2-40B4-BE49-F238E27FC236}">
                    <a16:creationId xmlns:a16="http://schemas.microsoft.com/office/drawing/2014/main" id="{5A2FF933-0AC9-43F3-8398-433D846164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1481" y="4629407"/>
                <a:ext cx="978408" cy="978408"/>
              </a:xfrm>
              <a:prstGeom prst="rect">
                <a:avLst/>
              </a:prstGeom>
            </p:spPr>
          </p:pic>
          <p:pic>
            <p:nvPicPr>
              <p:cNvPr id="275" name="Graphic 274" descr="Office worker male with solid fill">
                <a:extLst>
                  <a:ext uri="{FF2B5EF4-FFF2-40B4-BE49-F238E27FC236}">
                    <a16:creationId xmlns:a16="http://schemas.microsoft.com/office/drawing/2014/main" id="{D75ABE31-1A6D-4639-B014-3A6BC1FFCD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7262" y="4875045"/>
                <a:ext cx="978408" cy="978408"/>
              </a:xfrm>
              <a:prstGeom prst="rect">
                <a:avLst/>
              </a:prstGeom>
            </p:spPr>
          </p:pic>
          <p:pic>
            <p:nvPicPr>
              <p:cNvPr id="276" name="Graphic 275" descr="Office worker male with solid fill">
                <a:extLst>
                  <a:ext uri="{FF2B5EF4-FFF2-40B4-BE49-F238E27FC236}">
                    <a16:creationId xmlns:a16="http://schemas.microsoft.com/office/drawing/2014/main" id="{5D732B9B-AAA9-4A06-A647-43C21E4EEE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6054" y="5481667"/>
                <a:ext cx="978408" cy="978408"/>
              </a:xfrm>
              <a:prstGeom prst="rect">
                <a:avLst/>
              </a:prstGeom>
            </p:spPr>
          </p:pic>
        </p:grpSp>
        <p:grpSp>
          <p:nvGrpSpPr>
            <p:cNvPr id="266" name="Group 265">
              <a:extLst>
                <a:ext uri="{FF2B5EF4-FFF2-40B4-BE49-F238E27FC236}">
                  <a16:creationId xmlns:a16="http://schemas.microsoft.com/office/drawing/2014/main" id="{ED0CB066-F9C2-4422-971B-5DA96F59B898}"/>
                </a:ext>
              </a:extLst>
            </p:cNvPr>
            <p:cNvGrpSpPr/>
            <p:nvPr/>
          </p:nvGrpSpPr>
          <p:grpSpPr>
            <a:xfrm>
              <a:off x="7584946" y="3949987"/>
              <a:ext cx="701448" cy="616475"/>
              <a:chOff x="8459568" y="4483941"/>
              <a:chExt cx="2259158" cy="1985484"/>
            </a:xfrm>
          </p:grpSpPr>
          <p:sp>
            <p:nvSpPr>
              <p:cNvPr id="269" name="Hexagon 268">
                <a:extLst>
                  <a:ext uri="{FF2B5EF4-FFF2-40B4-BE49-F238E27FC236}">
                    <a16:creationId xmlns:a16="http://schemas.microsoft.com/office/drawing/2014/main" id="{D94018DE-6DC0-48A6-809B-67E012669ED1}"/>
                  </a:ext>
                </a:extLst>
              </p:cNvPr>
              <p:cNvSpPr/>
              <p:nvPr/>
            </p:nvSpPr>
            <p:spPr>
              <a:xfrm>
                <a:off x="8459568" y="4483941"/>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0" name="Graphic 269" descr="Briefcase with solid fill">
                <a:extLst>
                  <a:ext uri="{FF2B5EF4-FFF2-40B4-BE49-F238E27FC236}">
                    <a16:creationId xmlns:a16="http://schemas.microsoft.com/office/drawing/2014/main" id="{6C367A8B-CB84-4678-8D6F-582DAD8337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508" y="5488645"/>
                <a:ext cx="980780" cy="980780"/>
              </a:xfrm>
              <a:prstGeom prst="rect">
                <a:avLst/>
              </a:prstGeom>
            </p:spPr>
          </p:pic>
          <p:pic>
            <p:nvPicPr>
              <p:cNvPr id="271" name="Graphic 270" descr="Coins with solid fill">
                <a:extLst>
                  <a:ext uri="{FF2B5EF4-FFF2-40B4-BE49-F238E27FC236}">
                    <a16:creationId xmlns:a16="http://schemas.microsoft.com/office/drawing/2014/main" id="{AAAB9C67-5B22-4F47-BFD9-8A3D540680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765" y="5037338"/>
                <a:ext cx="410399" cy="410399"/>
              </a:xfrm>
              <a:prstGeom prst="rect">
                <a:avLst/>
              </a:prstGeom>
            </p:spPr>
          </p:pic>
          <p:pic>
            <p:nvPicPr>
              <p:cNvPr id="272" name="Graphic 271" descr="Briefcase with solid fill">
                <a:extLst>
                  <a:ext uri="{FF2B5EF4-FFF2-40B4-BE49-F238E27FC236}">
                    <a16:creationId xmlns:a16="http://schemas.microsoft.com/office/drawing/2014/main" id="{A4B740E3-6AD9-4605-BFAD-307531014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852" y="4805836"/>
                <a:ext cx="980780" cy="980780"/>
              </a:xfrm>
              <a:prstGeom prst="rect">
                <a:avLst/>
              </a:prstGeom>
            </p:spPr>
          </p:pic>
        </p:grpSp>
        <p:sp>
          <p:nvSpPr>
            <p:cNvPr id="268" name="TextBox 267">
              <a:extLst>
                <a:ext uri="{FF2B5EF4-FFF2-40B4-BE49-F238E27FC236}">
                  <a16:creationId xmlns:a16="http://schemas.microsoft.com/office/drawing/2014/main" id="{96AB9582-1B8A-40A6-9798-9D17F4472D49}"/>
                </a:ext>
              </a:extLst>
            </p:cNvPr>
            <p:cNvSpPr txBox="1"/>
            <p:nvPr/>
          </p:nvSpPr>
          <p:spPr>
            <a:xfrm>
              <a:off x="8420455" y="3662137"/>
              <a:ext cx="3435111" cy="1169551"/>
            </a:xfrm>
            <a:prstGeom prst="rect">
              <a:avLst/>
            </a:prstGeom>
            <a:noFill/>
          </p:spPr>
          <p:txBody>
            <a:bodyPr wrap="square" anchor="ctr">
              <a:spAutoFit/>
            </a:bodyPr>
            <a:lstStyle/>
            <a:p>
              <a:pPr>
                <a:spcBef>
                  <a:spcPts val="600"/>
                </a:spcBef>
              </a:pPr>
              <a:r>
                <a:rPr lang="en-US" sz="1200" b="1" dirty="0"/>
                <a:t>Group-of-users-to-group-of-items fairness (GG-F)</a:t>
              </a:r>
            </a:p>
            <a:p>
              <a:pPr>
                <a:spcBef>
                  <a:spcPts val="600"/>
                </a:spcBef>
              </a:pPr>
              <a:r>
                <a:rPr lang="en-US" sz="1200" i="1" dirty="0"/>
                <a:t>Are groups of items under/over-exposed to groups of users?</a:t>
              </a:r>
            </a:p>
            <a:p>
              <a:pPr>
                <a:spcBef>
                  <a:spcPts val="600"/>
                </a:spcBef>
              </a:pPr>
              <a:r>
                <a:rPr lang="en-US" sz="1200" dirty="0"/>
                <a:t>E.g., men being disproportionately recommended high-paying jobs and women low-paying jobs.</a:t>
              </a:r>
            </a:p>
          </p:txBody>
        </p:sp>
      </p:grpSp>
      <p:grpSp>
        <p:nvGrpSpPr>
          <p:cNvPr id="633" name="Group 632">
            <a:extLst>
              <a:ext uri="{FF2B5EF4-FFF2-40B4-BE49-F238E27FC236}">
                <a16:creationId xmlns:a16="http://schemas.microsoft.com/office/drawing/2014/main" id="{26F4F6E1-3731-421A-80AD-09F8AB0E9EF6}"/>
              </a:ext>
            </a:extLst>
          </p:cNvPr>
          <p:cNvGrpSpPr/>
          <p:nvPr/>
        </p:nvGrpSpPr>
        <p:grpSpPr>
          <a:xfrm>
            <a:off x="336434" y="1880900"/>
            <a:ext cx="5625236" cy="1445805"/>
            <a:chOff x="336434" y="1880900"/>
            <a:chExt cx="5625236" cy="1445805"/>
          </a:xfrm>
        </p:grpSpPr>
        <p:sp>
          <p:nvSpPr>
            <p:cNvPr id="217" name="Rectangle: Rounded Corners 216">
              <a:extLst>
                <a:ext uri="{FF2B5EF4-FFF2-40B4-BE49-F238E27FC236}">
                  <a16:creationId xmlns:a16="http://schemas.microsoft.com/office/drawing/2014/main" id="{38FD5130-4A40-46D9-9720-55684E2483DD}"/>
                </a:ext>
              </a:extLst>
            </p:cNvPr>
            <p:cNvSpPr/>
            <p:nvPr/>
          </p:nvSpPr>
          <p:spPr>
            <a:xfrm>
              <a:off x="336434" y="1880900"/>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2D4A93E-C007-4FB4-84B3-D93B938B8A99}"/>
                </a:ext>
              </a:extLst>
            </p:cNvPr>
            <p:cNvSpPr txBox="1"/>
            <p:nvPr/>
          </p:nvSpPr>
          <p:spPr>
            <a:xfrm>
              <a:off x="2526559" y="2111359"/>
              <a:ext cx="3435111" cy="984885"/>
            </a:xfrm>
            <a:prstGeom prst="rect">
              <a:avLst/>
            </a:prstGeom>
            <a:noFill/>
          </p:spPr>
          <p:txBody>
            <a:bodyPr wrap="square" anchor="ctr">
              <a:spAutoFit/>
            </a:bodyPr>
            <a:lstStyle/>
            <a:p>
              <a:pPr>
                <a:spcBef>
                  <a:spcPts val="600"/>
                </a:spcBef>
              </a:pPr>
              <a:r>
                <a:rPr lang="en-US" sz="1200" b="1" dirty="0"/>
                <a:t>Individual-user-to-Individual-item fairness (II-F)</a:t>
              </a:r>
            </a:p>
            <a:p>
              <a:pPr>
                <a:spcBef>
                  <a:spcPts val="600"/>
                </a:spcBef>
              </a:pPr>
              <a:r>
                <a:rPr lang="en-US" sz="1200" i="1" dirty="0"/>
                <a:t>Are Individual items under/over-exposed to Individual users?</a:t>
              </a:r>
            </a:p>
            <a:p>
              <a:pPr>
                <a:spcBef>
                  <a:spcPts val="600"/>
                </a:spcBef>
              </a:pPr>
              <a:endParaRPr lang="en-US" sz="1200" dirty="0"/>
            </a:p>
          </p:txBody>
        </p:sp>
        <p:grpSp>
          <p:nvGrpSpPr>
            <p:cNvPr id="580" name="Group 579">
              <a:extLst>
                <a:ext uri="{FF2B5EF4-FFF2-40B4-BE49-F238E27FC236}">
                  <a16:creationId xmlns:a16="http://schemas.microsoft.com/office/drawing/2014/main" id="{698CFE80-F52B-481B-8FF6-6DE01151606D}"/>
                </a:ext>
              </a:extLst>
            </p:cNvPr>
            <p:cNvGrpSpPr/>
            <p:nvPr/>
          </p:nvGrpSpPr>
          <p:grpSpPr>
            <a:xfrm>
              <a:off x="1410243" y="2473025"/>
              <a:ext cx="701448" cy="604697"/>
              <a:chOff x="5905212" y="2100876"/>
              <a:chExt cx="2259158" cy="1947551"/>
            </a:xfrm>
          </p:grpSpPr>
          <p:sp>
            <p:nvSpPr>
              <p:cNvPr id="581" name="Hexagon 580">
                <a:extLst>
                  <a:ext uri="{FF2B5EF4-FFF2-40B4-BE49-F238E27FC236}">
                    <a16:creationId xmlns:a16="http://schemas.microsoft.com/office/drawing/2014/main" id="{16A5A66F-8E77-4CF2-8535-8BE59634CA7E}"/>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2" name="Graphic 581" descr="Briefcase with solid fill">
                <a:extLst>
                  <a:ext uri="{FF2B5EF4-FFF2-40B4-BE49-F238E27FC236}">
                    <a16:creationId xmlns:a16="http://schemas.microsoft.com/office/drawing/2014/main" id="{D7899069-4E49-4159-A3E2-EF02EF494B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nvGrpSpPr>
            <p:cNvPr id="583" name="Group 582">
              <a:extLst>
                <a:ext uri="{FF2B5EF4-FFF2-40B4-BE49-F238E27FC236}">
                  <a16:creationId xmlns:a16="http://schemas.microsoft.com/office/drawing/2014/main" id="{0624503D-5808-4209-A327-1F1343FC7816}"/>
                </a:ext>
              </a:extLst>
            </p:cNvPr>
            <p:cNvGrpSpPr/>
            <p:nvPr/>
          </p:nvGrpSpPr>
          <p:grpSpPr>
            <a:xfrm>
              <a:off x="792812" y="2110058"/>
              <a:ext cx="701448" cy="604697"/>
              <a:chOff x="597667" y="2138809"/>
              <a:chExt cx="2259158" cy="1947551"/>
            </a:xfrm>
          </p:grpSpPr>
          <p:sp>
            <p:nvSpPr>
              <p:cNvPr id="584" name="Hexagon 583">
                <a:extLst>
                  <a:ext uri="{FF2B5EF4-FFF2-40B4-BE49-F238E27FC236}">
                    <a16:creationId xmlns:a16="http://schemas.microsoft.com/office/drawing/2014/main" id="{54F87382-0B7E-41C5-9EF4-AE225A581037}"/>
                  </a:ext>
                </a:extLst>
              </p:cNvPr>
              <p:cNvSpPr/>
              <p:nvPr/>
            </p:nvSpPr>
            <p:spPr>
              <a:xfrm>
                <a:off x="597667" y="213880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5" name="Graphic 584" descr="Office worker female with solid fill">
                <a:extLst>
                  <a:ext uri="{FF2B5EF4-FFF2-40B4-BE49-F238E27FC236}">
                    <a16:creationId xmlns:a16="http://schemas.microsoft.com/office/drawing/2014/main" id="{0B96658C-068C-4F63-B0BC-01ACC02E17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8042" y="2599429"/>
                <a:ext cx="978408" cy="978408"/>
              </a:xfrm>
              <a:prstGeom prst="rect">
                <a:avLst/>
              </a:prstGeom>
            </p:spPr>
          </p:pic>
        </p:grpSp>
      </p:grpSp>
      <p:grpSp>
        <p:nvGrpSpPr>
          <p:cNvPr id="634" name="Group 633">
            <a:extLst>
              <a:ext uri="{FF2B5EF4-FFF2-40B4-BE49-F238E27FC236}">
                <a16:creationId xmlns:a16="http://schemas.microsoft.com/office/drawing/2014/main" id="{235E2C05-3AF3-4F75-9C95-F8E335CCD0D8}"/>
              </a:ext>
            </a:extLst>
          </p:cNvPr>
          <p:cNvGrpSpPr/>
          <p:nvPr/>
        </p:nvGrpSpPr>
        <p:grpSpPr>
          <a:xfrm>
            <a:off x="6230331" y="1880900"/>
            <a:ext cx="5625236" cy="1445805"/>
            <a:chOff x="6230331" y="1880900"/>
            <a:chExt cx="5625236" cy="1445805"/>
          </a:xfrm>
        </p:grpSpPr>
        <p:sp>
          <p:nvSpPr>
            <p:cNvPr id="48" name="Rectangle: Rounded Corners 47">
              <a:extLst>
                <a:ext uri="{FF2B5EF4-FFF2-40B4-BE49-F238E27FC236}">
                  <a16:creationId xmlns:a16="http://schemas.microsoft.com/office/drawing/2014/main" id="{12218264-870E-4BD3-93E8-12E1379F03DA}"/>
                </a:ext>
              </a:extLst>
            </p:cNvPr>
            <p:cNvSpPr/>
            <p:nvPr/>
          </p:nvSpPr>
          <p:spPr>
            <a:xfrm>
              <a:off x="6230331" y="1880900"/>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1425A-5F9E-44F7-BF7E-320CC0FFEBFD}"/>
                </a:ext>
              </a:extLst>
            </p:cNvPr>
            <p:cNvGrpSpPr/>
            <p:nvPr/>
          </p:nvGrpSpPr>
          <p:grpSpPr>
            <a:xfrm>
              <a:off x="6359218" y="2406517"/>
              <a:ext cx="701448" cy="616475"/>
              <a:chOff x="5905212" y="4469959"/>
              <a:chExt cx="2259158" cy="1985484"/>
            </a:xfrm>
          </p:grpSpPr>
          <p:sp>
            <p:nvSpPr>
              <p:cNvPr id="28" name="Hexagon 27">
                <a:extLst>
                  <a:ext uri="{FF2B5EF4-FFF2-40B4-BE49-F238E27FC236}">
                    <a16:creationId xmlns:a16="http://schemas.microsoft.com/office/drawing/2014/main" id="{3982F06F-620E-44D2-A5AD-1BC7C974E189}"/>
                  </a:ext>
                </a:extLst>
              </p:cNvPr>
              <p:cNvSpPr/>
              <p:nvPr/>
            </p:nvSpPr>
            <p:spPr>
              <a:xfrm>
                <a:off x="5905212" y="446995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Briefcase with solid fill">
                <a:extLst>
                  <a:ext uri="{FF2B5EF4-FFF2-40B4-BE49-F238E27FC236}">
                    <a16:creationId xmlns:a16="http://schemas.microsoft.com/office/drawing/2014/main" id="{68603EDE-2BB0-4A7B-A3E1-C0836809B8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2152" y="5474663"/>
                <a:ext cx="980780" cy="980780"/>
              </a:xfrm>
              <a:prstGeom prst="rect">
                <a:avLst/>
              </a:prstGeom>
            </p:spPr>
          </p:pic>
          <p:pic>
            <p:nvPicPr>
              <p:cNvPr id="30" name="Graphic 29" descr="Coins with solid fill">
                <a:extLst>
                  <a:ext uri="{FF2B5EF4-FFF2-40B4-BE49-F238E27FC236}">
                    <a16:creationId xmlns:a16="http://schemas.microsoft.com/office/drawing/2014/main" id="{9A653A53-9FA0-4134-92E1-8F1971B97A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6580" y="4950464"/>
                <a:ext cx="410399" cy="410399"/>
              </a:xfrm>
              <a:prstGeom prst="rect">
                <a:avLst/>
              </a:prstGeom>
            </p:spPr>
          </p:pic>
          <p:pic>
            <p:nvPicPr>
              <p:cNvPr id="31" name="Graphic 30" descr="Coins with solid fill">
                <a:extLst>
                  <a:ext uri="{FF2B5EF4-FFF2-40B4-BE49-F238E27FC236}">
                    <a16:creationId xmlns:a16="http://schemas.microsoft.com/office/drawing/2014/main" id="{720E9404-E646-4601-BEAA-4E9CF8DDAB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2542" y="5067483"/>
                <a:ext cx="410399" cy="410399"/>
              </a:xfrm>
              <a:prstGeom prst="rect">
                <a:avLst/>
              </a:prstGeom>
            </p:spPr>
          </p:pic>
          <p:pic>
            <p:nvPicPr>
              <p:cNvPr id="32" name="Graphic 31" descr="Briefcase with solid fill">
                <a:extLst>
                  <a:ext uri="{FF2B5EF4-FFF2-40B4-BE49-F238E27FC236}">
                    <a16:creationId xmlns:a16="http://schemas.microsoft.com/office/drawing/2014/main" id="{A52A5E66-4385-4AD6-96BE-3837587C5F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7496" y="4791854"/>
                <a:ext cx="980780" cy="980780"/>
              </a:xfrm>
              <a:prstGeom prst="rect">
                <a:avLst/>
              </a:prstGeom>
            </p:spPr>
          </p:pic>
        </p:grpSp>
        <p:grpSp>
          <p:nvGrpSpPr>
            <p:cNvPr id="43" name="Group 42">
              <a:extLst>
                <a:ext uri="{FF2B5EF4-FFF2-40B4-BE49-F238E27FC236}">
                  <a16:creationId xmlns:a16="http://schemas.microsoft.com/office/drawing/2014/main" id="{AF1334E2-0D37-45B3-BE0A-44B8072D7665}"/>
                </a:ext>
              </a:extLst>
            </p:cNvPr>
            <p:cNvGrpSpPr/>
            <p:nvPr/>
          </p:nvGrpSpPr>
          <p:grpSpPr>
            <a:xfrm>
              <a:off x="7592237" y="2406517"/>
              <a:ext cx="701448" cy="616475"/>
              <a:chOff x="8459568" y="4483941"/>
              <a:chExt cx="2259158" cy="1985484"/>
            </a:xfrm>
          </p:grpSpPr>
          <p:sp>
            <p:nvSpPr>
              <p:cNvPr id="44" name="Hexagon 43">
                <a:extLst>
                  <a:ext uri="{FF2B5EF4-FFF2-40B4-BE49-F238E27FC236}">
                    <a16:creationId xmlns:a16="http://schemas.microsoft.com/office/drawing/2014/main" id="{250A2268-3A4B-4A8D-8099-79BBE5603D87}"/>
                  </a:ext>
                </a:extLst>
              </p:cNvPr>
              <p:cNvSpPr/>
              <p:nvPr/>
            </p:nvSpPr>
            <p:spPr>
              <a:xfrm>
                <a:off x="8459568" y="4483941"/>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descr="Briefcase with solid fill">
                <a:extLst>
                  <a:ext uri="{FF2B5EF4-FFF2-40B4-BE49-F238E27FC236}">
                    <a16:creationId xmlns:a16="http://schemas.microsoft.com/office/drawing/2014/main" id="{3EE02B94-DD21-4EFF-980F-B98AD9E8EE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508" y="5488645"/>
                <a:ext cx="980780" cy="980780"/>
              </a:xfrm>
              <a:prstGeom prst="rect">
                <a:avLst/>
              </a:prstGeom>
            </p:spPr>
          </p:pic>
          <p:pic>
            <p:nvPicPr>
              <p:cNvPr id="46" name="Graphic 45" descr="Coins with solid fill">
                <a:extLst>
                  <a:ext uri="{FF2B5EF4-FFF2-40B4-BE49-F238E27FC236}">
                    <a16:creationId xmlns:a16="http://schemas.microsoft.com/office/drawing/2014/main" id="{3CF72ABE-D185-4E56-855E-A7CABEF6D0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765" y="5037338"/>
                <a:ext cx="410399" cy="410399"/>
              </a:xfrm>
              <a:prstGeom prst="rect">
                <a:avLst/>
              </a:prstGeom>
            </p:spPr>
          </p:pic>
          <p:pic>
            <p:nvPicPr>
              <p:cNvPr id="47" name="Graphic 46" descr="Briefcase with solid fill">
                <a:extLst>
                  <a:ext uri="{FF2B5EF4-FFF2-40B4-BE49-F238E27FC236}">
                    <a16:creationId xmlns:a16="http://schemas.microsoft.com/office/drawing/2014/main" id="{9F5B0ED3-6654-4F75-BE65-BF2213B45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852" y="4805836"/>
                <a:ext cx="980780" cy="980780"/>
              </a:xfrm>
              <a:prstGeom prst="rect">
                <a:avLst/>
              </a:prstGeom>
            </p:spPr>
          </p:pic>
        </p:grpSp>
        <p:sp>
          <p:nvSpPr>
            <p:cNvPr id="49" name="TextBox 48">
              <a:extLst>
                <a:ext uri="{FF2B5EF4-FFF2-40B4-BE49-F238E27FC236}">
                  <a16:creationId xmlns:a16="http://schemas.microsoft.com/office/drawing/2014/main" id="{E681222E-1E2C-4F06-B50A-007F8A1DECAE}"/>
                </a:ext>
              </a:extLst>
            </p:cNvPr>
            <p:cNvSpPr txBox="1"/>
            <p:nvPr/>
          </p:nvSpPr>
          <p:spPr>
            <a:xfrm>
              <a:off x="8420456" y="2019026"/>
              <a:ext cx="3435111" cy="1169551"/>
            </a:xfrm>
            <a:prstGeom prst="rect">
              <a:avLst/>
            </a:prstGeom>
            <a:noFill/>
          </p:spPr>
          <p:txBody>
            <a:bodyPr wrap="square" anchor="ctr">
              <a:spAutoFit/>
            </a:bodyPr>
            <a:lstStyle/>
            <a:p>
              <a:pPr>
                <a:spcBef>
                  <a:spcPts val="600"/>
                </a:spcBef>
              </a:pPr>
              <a:r>
                <a:rPr lang="en-US" sz="1200" b="1" dirty="0"/>
                <a:t>Individual-user-to-group-of-items fairness (IG-F)</a:t>
              </a:r>
            </a:p>
            <a:p>
              <a:pPr>
                <a:spcBef>
                  <a:spcPts val="600"/>
                </a:spcBef>
              </a:pPr>
              <a:r>
                <a:rPr lang="en-US" sz="1200" i="1" dirty="0"/>
                <a:t>Are groups of items under/over-exposed to individual users?</a:t>
              </a:r>
            </a:p>
            <a:p>
              <a:pPr>
                <a:spcBef>
                  <a:spcPts val="600"/>
                </a:spcBef>
              </a:pPr>
              <a:r>
                <a:rPr lang="en-US" sz="1200" dirty="0"/>
                <a:t>E.g., a specific user being disproportionately recommended low-paying jobs.</a:t>
              </a:r>
            </a:p>
          </p:txBody>
        </p:sp>
        <p:grpSp>
          <p:nvGrpSpPr>
            <p:cNvPr id="589" name="Group 588">
              <a:extLst>
                <a:ext uri="{FF2B5EF4-FFF2-40B4-BE49-F238E27FC236}">
                  <a16:creationId xmlns:a16="http://schemas.microsoft.com/office/drawing/2014/main" id="{1095831E-DD82-4E2B-B4E2-7306BF6F4B67}"/>
                </a:ext>
              </a:extLst>
            </p:cNvPr>
            <p:cNvGrpSpPr/>
            <p:nvPr/>
          </p:nvGrpSpPr>
          <p:grpSpPr>
            <a:xfrm>
              <a:off x="6969903" y="2050888"/>
              <a:ext cx="701448" cy="604697"/>
              <a:chOff x="597667" y="2138809"/>
              <a:chExt cx="2259158" cy="1947551"/>
            </a:xfrm>
          </p:grpSpPr>
          <p:sp>
            <p:nvSpPr>
              <p:cNvPr id="590" name="Hexagon 589">
                <a:extLst>
                  <a:ext uri="{FF2B5EF4-FFF2-40B4-BE49-F238E27FC236}">
                    <a16:creationId xmlns:a16="http://schemas.microsoft.com/office/drawing/2014/main" id="{B7491EF0-6123-4A10-9A9D-C27EB99BC0DB}"/>
                  </a:ext>
                </a:extLst>
              </p:cNvPr>
              <p:cNvSpPr/>
              <p:nvPr/>
            </p:nvSpPr>
            <p:spPr>
              <a:xfrm>
                <a:off x="597667" y="213880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1" name="Graphic 590" descr="Office worker female with solid fill">
                <a:extLst>
                  <a:ext uri="{FF2B5EF4-FFF2-40B4-BE49-F238E27FC236}">
                    <a16:creationId xmlns:a16="http://schemas.microsoft.com/office/drawing/2014/main" id="{EB4D29F2-BDF2-4E5F-9675-2EF5CFAEEC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8042" y="2599429"/>
                <a:ext cx="978408" cy="978408"/>
              </a:xfrm>
              <a:prstGeom prst="rect">
                <a:avLst/>
              </a:prstGeom>
            </p:spPr>
          </p:pic>
        </p:grpSp>
      </p:grpSp>
      <p:grpSp>
        <p:nvGrpSpPr>
          <p:cNvPr id="635" name="Group 634">
            <a:extLst>
              <a:ext uri="{FF2B5EF4-FFF2-40B4-BE49-F238E27FC236}">
                <a16:creationId xmlns:a16="http://schemas.microsoft.com/office/drawing/2014/main" id="{01B5E92A-57AC-4D64-A642-0E062810E2B9}"/>
              </a:ext>
            </a:extLst>
          </p:cNvPr>
          <p:cNvGrpSpPr/>
          <p:nvPr/>
        </p:nvGrpSpPr>
        <p:grpSpPr>
          <a:xfrm>
            <a:off x="336433" y="3524011"/>
            <a:ext cx="5625236" cy="1445805"/>
            <a:chOff x="336433" y="3524011"/>
            <a:chExt cx="5625236" cy="1445805"/>
          </a:xfrm>
        </p:grpSpPr>
        <p:sp>
          <p:nvSpPr>
            <p:cNvPr id="244" name="Rectangle: Rounded Corners 243">
              <a:extLst>
                <a:ext uri="{FF2B5EF4-FFF2-40B4-BE49-F238E27FC236}">
                  <a16:creationId xmlns:a16="http://schemas.microsoft.com/office/drawing/2014/main" id="{23C074ED-E3FE-4E50-9344-FF414A3DEF64}"/>
                </a:ext>
              </a:extLst>
            </p:cNvPr>
            <p:cNvSpPr/>
            <p:nvPr/>
          </p:nvSpPr>
          <p:spPr>
            <a:xfrm>
              <a:off x="336433" y="3524011"/>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1" name="Group 240">
              <a:extLst>
                <a:ext uri="{FF2B5EF4-FFF2-40B4-BE49-F238E27FC236}">
                  <a16:creationId xmlns:a16="http://schemas.microsoft.com/office/drawing/2014/main" id="{61B181C0-CCCD-462D-9B3A-B6CC27E0E7A8}"/>
                </a:ext>
              </a:extLst>
            </p:cNvPr>
            <p:cNvGrpSpPr/>
            <p:nvPr/>
          </p:nvGrpSpPr>
          <p:grpSpPr>
            <a:xfrm>
              <a:off x="838200" y="3595722"/>
              <a:ext cx="701448" cy="612133"/>
              <a:chOff x="597667" y="4483941"/>
              <a:chExt cx="2259158" cy="1971502"/>
            </a:xfrm>
          </p:grpSpPr>
          <p:sp>
            <p:nvSpPr>
              <p:cNvPr id="254" name="Hexagon 253">
                <a:extLst>
                  <a:ext uri="{FF2B5EF4-FFF2-40B4-BE49-F238E27FC236}">
                    <a16:creationId xmlns:a16="http://schemas.microsoft.com/office/drawing/2014/main" id="{785C95AD-B570-4F1D-8139-08DE589024C0}"/>
                  </a:ext>
                </a:extLst>
              </p:cNvPr>
              <p:cNvSpPr/>
              <p:nvPr/>
            </p:nvSpPr>
            <p:spPr>
              <a:xfrm>
                <a:off x="597667" y="4507892"/>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5" name="Graphic 254" descr="Office worker female with solid fill">
                <a:extLst>
                  <a:ext uri="{FF2B5EF4-FFF2-40B4-BE49-F238E27FC236}">
                    <a16:creationId xmlns:a16="http://schemas.microsoft.com/office/drawing/2014/main" id="{87747C17-C6A0-4F4E-BBDC-4F1D0AA636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23" y="4834606"/>
                <a:ext cx="978408" cy="978408"/>
              </a:xfrm>
              <a:prstGeom prst="rect">
                <a:avLst/>
              </a:prstGeom>
            </p:spPr>
          </p:pic>
          <p:pic>
            <p:nvPicPr>
              <p:cNvPr id="256" name="Graphic 255" descr="Office worker female with solid fill">
                <a:extLst>
                  <a:ext uri="{FF2B5EF4-FFF2-40B4-BE49-F238E27FC236}">
                    <a16:creationId xmlns:a16="http://schemas.microsoft.com/office/drawing/2014/main" id="{62FDA9ED-C648-466E-A5DB-4169C21C84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3146" y="5451577"/>
                <a:ext cx="978408" cy="978408"/>
              </a:xfrm>
              <a:prstGeom prst="rect">
                <a:avLst/>
              </a:prstGeom>
            </p:spPr>
          </p:pic>
          <p:pic>
            <p:nvPicPr>
              <p:cNvPr id="257" name="Graphic 256" descr="Office worker female with solid fill">
                <a:extLst>
                  <a:ext uri="{FF2B5EF4-FFF2-40B4-BE49-F238E27FC236}">
                    <a16:creationId xmlns:a16="http://schemas.microsoft.com/office/drawing/2014/main" id="{F7E90190-1BE8-42EF-9359-4B6B10B4BB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6523" y="4483941"/>
                <a:ext cx="978408" cy="978408"/>
              </a:xfrm>
              <a:prstGeom prst="rect">
                <a:avLst/>
              </a:prstGeom>
            </p:spPr>
          </p:pic>
        </p:grpSp>
        <p:grpSp>
          <p:nvGrpSpPr>
            <p:cNvPr id="242" name="Group 241">
              <a:extLst>
                <a:ext uri="{FF2B5EF4-FFF2-40B4-BE49-F238E27FC236}">
                  <a16:creationId xmlns:a16="http://schemas.microsoft.com/office/drawing/2014/main" id="{90B94067-A26E-4DEA-B1F8-ABA015D8F37C}"/>
                </a:ext>
              </a:extLst>
            </p:cNvPr>
            <p:cNvGrpSpPr/>
            <p:nvPr/>
          </p:nvGrpSpPr>
          <p:grpSpPr>
            <a:xfrm>
              <a:off x="836259" y="4282418"/>
              <a:ext cx="701448" cy="604697"/>
              <a:chOff x="3152023" y="4531843"/>
              <a:chExt cx="2259158" cy="1947551"/>
            </a:xfrm>
          </p:grpSpPr>
          <p:sp>
            <p:nvSpPr>
              <p:cNvPr id="250" name="Hexagon 249">
                <a:extLst>
                  <a:ext uri="{FF2B5EF4-FFF2-40B4-BE49-F238E27FC236}">
                    <a16:creationId xmlns:a16="http://schemas.microsoft.com/office/drawing/2014/main" id="{4EEF16C0-5D6A-454D-B938-FEECBB2DB375}"/>
                  </a:ext>
                </a:extLst>
              </p:cNvPr>
              <p:cNvSpPr/>
              <p:nvPr/>
            </p:nvSpPr>
            <p:spPr>
              <a:xfrm>
                <a:off x="3152023" y="4531843"/>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1" name="Graphic 250" descr="Office worker male with solid fill">
                <a:extLst>
                  <a:ext uri="{FF2B5EF4-FFF2-40B4-BE49-F238E27FC236}">
                    <a16:creationId xmlns:a16="http://schemas.microsoft.com/office/drawing/2014/main" id="{92B0BA88-0F97-45FD-9949-71B30720F4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1481" y="4629407"/>
                <a:ext cx="978408" cy="978408"/>
              </a:xfrm>
              <a:prstGeom prst="rect">
                <a:avLst/>
              </a:prstGeom>
            </p:spPr>
          </p:pic>
          <p:pic>
            <p:nvPicPr>
              <p:cNvPr id="252" name="Graphic 251" descr="Office worker male with solid fill">
                <a:extLst>
                  <a:ext uri="{FF2B5EF4-FFF2-40B4-BE49-F238E27FC236}">
                    <a16:creationId xmlns:a16="http://schemas.microsoft.com/office/drawing/2014/main" id="{24474938-8814-492D-9CEE-A68DE19B4E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7262" y="4875045"/>
                <a:ext cx="978408" cy="978408"/>
              </a:xfrm>
              <a:prstGeom prst="rect">
                <a:avLst/>
              </a:prstGeom>
            </p:spPr>
          </p:pic>
          <p:pic>
            <p:nvPicPr>
              <p:cNvPr id="253" name="Graphic 252" descr="Office worker male with solid fill">
                <a:extLst>
                  <a:ext uri="{FF2B5EF4-FFF2-40B4-BE49-F238E27FC236}">
                    <a16:creationId xmlns:a16="http://schemas.microsoft.com/office/drawing/2014/main" id="{FCF1C9F8-B4D7-4960-9274-DDC8465EA3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6054" y="5481667"/>
                <a:ext cx="978408" cy="978408"/>
              </a:xfrm>
              <a:prstGeom prst="rect">
                <a:avLst/>
              </a:prstGeom>
            </p:spPr>
          </p:pic>
        </p:grpSp>
        <p:sp>
          <p:nvSpPr>
            <p:cNvPr id="245" name="TextBox 244">
              <a:extLst>
                <a:ext uri="{FF2B5EF4-FFF2-40B4-BE49-F238E27FC236}">
                  <a16:creationId xmlns:a16="http://schemas.microsoft.com/office/drawing/2014/main" id="{2A211DDE-31C1-4286-BF42-4C3FECD94789}"/>
                </a:ext>
              </a:extLst>
            </p:cNvPr>
            <p:cNvSpPr txBox="1"/>
            <p:nvPr/>
          </p:nvSpPr>
          <p:spPr>
            <a:xfrm>
              <a:off x="2526558" y="3569804"/>
              <a:ext cx="3435111" cy="1354217"/>
            </a:xfrm>
            <a:prstGeom prst="rect">
              <a:avLst/>
            </a:prstGeom>
            <a:noFill/>
          </p:spPr>
          <p:txBody>
            <a:bodyPr wrap="square" anchor="ctr">
              <a:spAutoFit/>
            </a:bodyPr>
            <a:lstStyle/>
            <a:p>
              <a:pPr>
                <a:spcBef>
                  <a:spcPts val="600"/>
                </a:spcBef>
              </a:pPr>
              <a:r>
                <a:rPr lang="en-US" sz="1200" b="1" dirty="0"/>
                <a:t>Group-of-users-to-Individual-item fairness (GI-F)</a:t>
              </a:r>
            </a:p>
            <a:p>
              <a:pPr>
                <a:spcBef>
                  <a:spcPts val="600"/>
                </a:spcBef>
              </a:pPr>
              <a:r>
                <a:rPr lang="en-US" sz="1200" i="1" dirty="0"/>
                <a:t>Are Individual items under/over-exposed to groups of users?</a:t>
              </a:r>
            </a:p>
            <a:p>
              <a:pPr>
                <a:spcBef>
                  <a:spcPts val="600"/>
                </a:spcBef>
              </a:pPr>
              <a:r>
                <a:rPr lang="en-US" sz="1200" dirty="0"/>
                <a:t>E.g., a specific job being disproportionately recommended to men and not to women and non-binary people.</a:t>
              </a:r>
            </a:p>
          </p:txBody>
        </p:sp>
        <p:grpSp>
          <p:nvGrpSpPr>
            <p:cNvPr id="595" name="Group 594">
              <a:extLst>
                <a:ext uri="{FF2B5EF4-FFF2-40B4-BE49-F238E27FC236}">
                  <a16:creationId xmlns:a16="http://schemas.microsoft.com/office/drawing/2014/main" id="{D6B59410-30B8-47A3-A992-3680AC2C8149}"/>
                </a:ext>
              </a:extLst>
            </p:cNvPr>
            <p:cNvGrpSpPr/>
            <p:nvPr/>
          </p:nvGrpSpPr>
          <p:grpSpPr>
            <a:xfrm>
              <a:off x="1466782" y="3946888"/>
              <a:ext cx="701448" cy="604697"/>
              <a:chOff x="5905212" y="2100876"/>
              <a:chExt cx="2259158" cy="1947551"/>
            </a:xfrm>
          </p:grpSpPr>
          <p:sp>
            <p:nvSpPr>
              <p:cNvPr id="596" name="Hexagon 595">
                <a:extLst>
                  <a:ext uri="{FF2B5EF4-FFF2-40B4-BE49-F238E27FC236}">
                    <a16:creationId xmlns:a16="http://schemas.microsoft.com/office/drawing/2014/main" id="{42EF5B30-102F-4594-B7D3-C4C56029796F}"/>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7" name="Graphic 596" descr="Briefcase with solid fill">
                <a:extLst>
                  <a:ext uri="{FF2B5EF4-FFF2-40B4-BE49-F238E27FC236}">
                    <a16:creationId xmlns:a16="http://schemas.microsoft.com/office/drawing/2014/main" id="{D3D84B8C-B4BE-4A4C-B3B6-D3088A8519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grpSp>
        <p:nvGrpSpPr>
          <p:cNvPr id="636" name="Group 635">
            <a:extLst>
              <a:ext uri="{FF2B5EF4-FFF2-40B4-BE49-F238E27FC236}">
                <a16:creationId xmlns:a16="http://schemas.microsoft.com/office/drawing/2014/main" id="{E675A2F6-221B-4FF0-AD9D-BA47EC52A3B1}"/>
              </a:ext>
            </a:extLst>
          </p:cNvPr>
          <p:cNvGrpSpPr/>
          <p:nvPr/>
        </p:nvGrpSpPr>
        <p:grpSpPr>
          <a:xfrm>
            <a:off x="336432" y="5167122"/>
            <a:ext cx="5625236" cy="1445805"/>
            <a:chOff x="336432" y="5167122"/>
            <a:chExt cx="5625236" cy="1445805"/>
          </a:xfrm>
        </p:grpSpPr>
        <p:sp>
          <p:nvSpPr>
            <p:cNvPr id="538" name="Rectangle: Rounded Corners 537">
              <a:extLst>
                <a:ext uri="{FF2B5EF4-FFF2-40B4-BE49-F238E27FC236}">
                  <a16:creationId xmlns:a16="http://schemas.microsoft.com/office/drawing/2014/main" id="{F5B731E3-762D-4712-96A3-D68325B6A6A7}"/>
                </a:ext>
              </a:extLst>
            </p:cNvPr>
            <p:cNvSpPr/>
            <p:nvPr/>
          </p:nvSpPr>
          <p:spPr>
            <a:xfrm>
              <a:off x="336432" y="5167122"/>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9" name="TextBox 538">
              <a:extLst>
                <a:ext uri="{FF2B5EF4-FFF2-40B4-BE49-F238E27FC236}">
                  <a16:creationId xmlns:a16="http://schemas.microsoft.com/office/drawing/2014/main" id="{EACF9013-3883-4A30-BF56-CD4672CCACFC}"/>
                </a:ext>
              </a:extLst>
            </p:cNvPr>
            <p:cNvSpPr txBox="1"/>
            <p:nvPr/>
          </p:nvSpPr>
          <p:spPr>
            <a:xfrm>
              <a:off x="2526557" y="5305248"/>
              <a:ext cx="3435111" cy="1169551"/>
            </a:xfrm>
            <a:prstGeom prst="rect">
              <a:avLst/>
            </a:prstGeom>
            <a:noFill/>
          </p:spPr>
          <p:txBody>
            <a:bodyPr wrap="square" anchor="ctr">
              <a:spAutoFit/>
            </a:bodyPr>
            <a:lstStyle/>
            <a:p>
              <a:pPr>
                <a:spcBef>
                  <a:spcPts val="600"/>
                </a:spcBef>
              </a:pPr>
              <a:r>
                <a:rPr lang="en-US" sz="1200" b="1" dirty="0"/>
                <a:t>All-users-to-Individual-item fairness (AI-F)</a:t>
              </a:r>
            </a:p>
            <a:p>
              <a:pPr>
                <a:spcBef>
                  <a:spcPts val="600"/>
                </a:spcBef>
              </a:pPr>
              <a:r>
                <a:rPr lang="en-US" sz="1200" i="1" dirty="0"/>
                <a:t>Are Individual items under/over-exposed to all users overall?</a:t>
              </a:r>
            </a:p>
            <a:p>
              <a:pPr>
                <a:spcBef>
                  <a:spcPts val="600"/>
                </a:spcBef>
              </a:pPr>
              <a:r>
                <a:rPr lang="en-US" sz="1200" dirty="0"/>
                <a:t>E.g., a specific job being disproportionately under-exposed to all users.</a:t>
              </a:r>
            </a:p>
          </p:txBody>
        </p:sp>
        <p:grpSp>
          <p:nvGrpSpPr>
            <p:cNvPr id="600" name="Group 599">
              <a:extLst>
                <a:ext uri="{FF2B5EF4-FFF2-40B4-BE49-F238E27FC236}">
                  <a16:creationId xmlns:a16="http://schemas.microsoft.com/office/drawing/2014/main" id="{E5F0E7DF-02AC-41AE-95C6-81FA6C45C041}"/>
                </a:ext>
              </a:extLst>
            </p:cNvPr>
            <p:cNvGrpSpPr/>
            <p:nvPr/>
          </p:nvGrpSpPr>
          <p:grpSpPr>
            <a:xfrm>
              <a:off x="661371" y="5581996"/>
              <a:ext cx="1020739" cy="874919"/>
              <a:chOff x="2101593" y="634915"/>
              <a:chExt cx="1020739" cy="874919"/>
            </a:xfrm>
          </p:grpSpPr>
          <p:sp>
            <p:nvSpPr>
              <p:cNvPr id="601" name="Hexagon 600">
                <a:extLst>
                  <a:ext uri="{FF2B5EF4-FFF2-40B4-BE49-F238E27FC236}">
                    <a16:creationId xmlns:a16="http://schemas.microsoft.com/office/drawing/2014/main" id="{4D93465C-316D-49E0-AF41-9FA0249C2343}"/>
                  </a:ext>
                </a:extLst>
              </p:cNvPr>
              <p:cNvSpPr/>
              <p:nvPr/>
            </p:nvSpPr>
            <p:spPr>
              <a:xfrm>
                <a:off x="2101593" y="634915"/>
                <a:ext cx="1020739" cy="874919"/>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2" name="Graphic 601" descr="Office worker female with solid fill">
                <a:extLst>
                  <a:ext uri="{FF2B5EF4-FFF2-40B4-BE49-F238E27FC236}">
                    <a16:creationId xmlns:a16="http://schemas.microsoft.com/office/drawing/2014/main" id="{29911C8E-C4F5-4131-9A18-08D756316A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8536" y="676730"/>
                <a:ext cx="303787" cy="303787"/>
              </a:xfrm>
              <a:prstGeom prst="rect">
                <a:avLst/>
              </a:prstGeom>
            </p:spPr>
          </p:pic>
          <p:pic>
            <p:nvPicPr>
              <p:cNvPr id="603" name="Graphic 602" descr="Office worker female with solid fill">
                <a:extLst>
                  <a:ext uri="{FF2B5EF4-FFF2-40B4-BE49-F238E27FC236}">
                    <a16:creationId xmlns:a16="http://schemas.microsoft.com/office/drawing/2014/main" id="{A02B1CE9-5856-4F4B-A475-8EF82B9F31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3057" y="903242"/>
                <a:ext cx="303787" cy="303787"/>
              </a:xfrm>
              <a:prstGeom prst="rect">
                <a:avLst/>
              </a:prstGeom>
            </p:spPr>
          </p:pic>
          <p:pic>
            <p:nvPicPr>
              <p:cNvPr id="604" name="Graphic 603" descr="Office worker male with solid fill">
                <a:extLst>
                  <a:ext uri="{FF2B5EF4-FFF2-40B4-BE49-F238E27FC236}">
                    <a16:creationId xmlns:a16="http://schemas.microsoft.com/office/drawing/2014/main" id="{B0ECC4AE-9D88-4AAB-9C4F-3188F45B89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1958" y="676596"/>
                <a:ext cx="303787" cy="303787"/>
              </a:xfrm>
              <a:prstGeom prst="rect">
                <a:avLst/>
              </a:prstGeom>
            </p:spPr>
          </p:pic>
          <p:pic>
            <p:nvPicPr>
              <p:cNvPr id="605" name="Graphic 604" descr="Office worker male with solid fill">
                <a:extLst>
                  <a:ext uri="{FF2B5EF4-FFF2-40B4-BE49-F238E27FC236}">
                    <a16:creationId xmlns:a16="http://schemas.microsoft.com/office/drawing/2014/main" id="{878087A7-F340-4561-A7E7-E0438583C0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2876" y="974255"/>
                <a:ext cx="303787" cy="303787"/>
              </a:xfrm>
              <a:prstGeom prst="rect">
                <a:avLst/>
              </a:prstGeom>
            </p:spPr>
          </p:pic>
          <p:pic>
            <p:nvPicPr>
              <p:cNvPr id="606" name="Graphic 605" descr="Office worker female with solid fill">
                <a:extLst>
                  <a:ext uri="{FF2B5EF4-FFF2-40B4-BE49-F238E27FC236}">
                    <a16:creationId xmlns:a16="http://schemas.microsoft.com/office/drawing/2014/main" id="{52A17130-E587-4487-BE32-B8B1FC7237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4487" y="1083741"/>
                <a:ext cx="303787" cy="303787"/>
              </a:xfrm>
              <a:prstGeom prst="rect">
                <a:avLst/>
              </a:prstGeom>
            </p:spPr>
          </p:pic>
          <p:pic>
            <p:nvPicPr>
              <p:cNvPr id="607" name="Graphic 606" descr="Office worker male with solid fill">
                <a:extLst>
                  <a:ext uri="{FF2B5EF4-FFF2-40B4-BE49-F238E27FC236}">
                    <a16:creationId xmlns:a16="http://schemas.microsoft.com/office/drawing/2014/main" id="{B7896842-0BC5-470F-B4E1-012FB799E2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7600" y="1191254"/>
                <a:ext cx="303787" cy="303787"/>
              </a:xfrm>
              <a:prstGeom prst="rect">
                <a:avLst/>
              </a:prstGeom>
            </p:spPr>
          </p:pic>
        </p:grpSp>
        <p:grpSp>
          <p:nvGrpSpPr>
            <p:cNvPr id="608" name="Group 607">
              <a:extLst>
                <a:ext uri="{FF2B5EF4-FFF2-40B4-BE49-F238E27FC236}">
                  <a16:creationId xmlns:a16="http://schemas.microsoft.com/office/drawing/2014/main" id="{AD5FDC92-242A-4E70-A35E-72BE5453F813}"/>
                </a:ext>
              </a:extLst>
            </p:cNvPr>
            <p:cNvGrpSpPr/>
            <p:nvPr/>
          </p:nvGrpSpPr>
          <p:grpSpPr>
            <a:xfrm>
              <a:off x="1543157" y="5316639"/>
              <a:ext cx="701448" cy="604697"/>
              <a:chOff x="5905212" y="2100876"/>
              <a:chExt cx="2259158" cy="1947551"/>
            </a:xfrm>
          </p:grpSpPr>
          <p:sp>
            <p:nvSpPr>
              <p:cNvPr id="609" name="Hexagon 608">
                <a:extLst>
                  <a:ext uri="{FF2B5EF4-FFF2-40B4-BE49-F238E27FC236}">
                    <a16:creationId xmlns:a16="http://schemas.microsoft.com/office/drawing/2014/main" id="{6EA29FDE-9E9C-4323-84CA-FFF7C1E25FD3}"/>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0" name="Graphic 609" descr="Briefcase with solid fill">
                <a:extLst>
                  <a:ext uri="{FF2B5EF4-FFF2-40B4-BE49-F238E27FC236}">
                    <a16:creationId xmlns:a16="http://schemas.microsoft.com/office/drawing/2014/main" id="{96134EF3-5E8C-4164-B6ED-AD4E7AA7E8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grpSp>
        <p:nvGrpSpPr>
          <p:cNvPr id="638" name="Group 637">
            <a:extLst>
              <a:ext uri="{FF2B5EF4-FFF2-40B4-BE49-F238E27FC236}">
                <a16:creationId xmlns:a16="http://schemas.microsoft.com/office/drawing/2014/main" id="{EE5E3B9E-417F-43AA-BF86-83F31BB7BC42}"/>
              </a:ext>
            </a:extLst>
          </p:cNvPr>
          <p:cNvGrpSpPr/>
          <p:nvPr/>
        </p:nvGrpSpPr>
        <p:grpSpPr>
          <a:xfrm>
            <a:off x="6230329" y="5167122"/>
            <a:ext cx="5625236" cy="1445805"/>
            <a:chOff x="6230329" y="5167122"/>
            <a:chExt cx="5625236" cy="1445805"/>
          </a:xfrm>
        </p:grpSpPr>
        <p:sp>
          <p:nvSpPr>
            <p:cNvPr id="561" name="Rectangle: Rounded Corners 560">
              <a:extLst>
                <a:ext uri="{FF2B5EF4-FFF2-40B4-BE49-F238E27FC236}">
                  <a16:creationId xmlns:a16="http://schemas.microsoft.com/office/drawing/2014/main" id="{2DAD2069-1C92-4E22-BE13-BEFCEB9F8EDB}"/>
                </a:ext>
              </a:extLst>
            </p:cNvPr>
            <p:cNvSpPr/>
            <p:nvPr/>
          </p:nvSpPr>
          <p:spPr>
            <a:xfrm>
              <a:off x="6230329" y="5167122"/>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TextBox 561">
              <a:extLst>
                <a:ext uri="{FF2B5EF4-FFF2-40B4-BE49-F238E27FC236}">
                  <a16:creationId xmlns:a16="http://schemas.microsoft.com/office/drawing/2014/main" id="{BA29CFD3-A877-4A47-A47E-2151BAC0A6B9}"/>
                </a:ext>
              </a:extLst>
            </p:cNvPr>
            <p:cNvSpPr txBox="1"/>
            <p:nvPr/>
          </p:nvSpPr>
          <p:spPr>
            <a:xfrm>
              <a:off x="8420454" y="5305248"/>
              <a:ext cx="3435111" cy="1169551"/>
            </a:xfrm>
            <a:prstGeom prst="rect">
              <a:avLst/>
            </a:prstGeom>
            <a:noFill/>
          </p:spPr>
          <p:txBody>
            <a:bodyPr wrap="square" anchor="ctr">
              <a:spAutoFit/>
            </a:bodyPr>
            <a:lstStyle/>
            <a:p>
              <a:pPr>
                <a:spcBef>
                  <a:spcPts val="600"/>
                </a:spcBef>
              </a:pPr>
              <a:r>
                <a:rPr lang="en-US" sz="1200" b="1" dirty="0"/>
                <a:t>All-users-to-group-of-items fairness (AG-F)</a:t>
              </a:r>
            </a:p>
            <a:p>
              <a:pPr>
                <a:spcBef>
                  <a:spcPts val="600"/>
                </a:spcBef>
              </a:pPr>
              <a:r>
                <a:rPr lang="en-US" sz="1200" i="1" dirty="0"/>
                <a:t>Are groups of items under/over-exposed to all users overall?</a:t>
              </a:r>
            </a:p>
            <a:p>
              <a:pPr>
                <a:spcBef>
                  <a:spcPts val="600"/>
                </a:spcBef>
              </a:pPr>
              <a:r>
                <a:rPr lang="en-US" sz="1200" dirty="0"/>
                <a:t>E.g., jobs at Black-owned businesses being disproportionately under-exposed to all users.</a:t>
              </a:r>
            </a:p>
          </p:txBody>
        </p:sp>
        <p:grpSp>
          <p:nvGrpSpPr>
            <p:cNvPr id="611" name="Group 610">
              <a:extLst>
                <a:ext uri="{FF2B5EF4-FFF2-40B4-BE49-F238E27FC236}">
                  <a16:creationId xmlns:a16="http://schemas.microsoft.com/office/drawing/2014/main" id="{4F19E049-9D94-43F3-BDDB-A741579C8117}"/>
                </a:ext>
              </a:extLst>
            </p:cNvPr>
            <p:cNvGrpSpPr/>
            <p:nvPr/>
          </p:nvGrpSpPr>
          <p:grpSpPr>
            <a:xfrm>
              <a:off x="6561078" y="5583600"/>
              <a:ext cx="1020739" cy="874919"/>
              <a:chOff x="2101593" y="634915"/>
              <a:chExt cx="1020739" cy="874919"/>
            </a:xfrm>
          </p:grpSpPr>
          <p:sp>
            <p:nvSpPr>
              <p:cNvPr id="612" name="Hexagon 611">
                <a:extLst>
                  <a:ext uri="{FF2B5EF4-FFF2-40B4-BE49-F238E27FC236}">
                    <a16:creationId xmlns:a16="http://schemas.microsoft.com/office/drawing/2014/main" id="{9301B44A-E4B7-4891-863A-A99FE285339C}"/>
                  </a:ext>
                </a:extLst>
              </p:cNvPr>
              <p:cNvSpPr/>
              <p:nvPr/>
            </p:nvSpPr>
            <p:spPr>
              <a:xfrm>
                <a:off x="2101593" y="634915"/>
                <a:ext cx="1020739" cy="874919"/>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3" name="Graphic 612" descr="Office worker female with solid fill">
                <a:extLst>
                  <a:ext uri="{FF2B5EF4-FFF2-40B4-BE49-F238E27FC236}">
                    <a16:creationId xmlns:a16="http://schemas.microsoft.com/office/drawing/2014/main" id="{8ABDCDAA-6359-443B-AAF0-18891D86DB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8536" y="676730"/>
                <a:ext cx="303787" cy="303787"/>
              </a:xfrm>
              <a:prstGeom prst="rect">
                <a:avLst/>
              </a:prstGeom>
            </p:spPr>
          </p:pic>
          <p:pic>
            <p:nvPicPr>
              <p:cNvPr id="614" name="Graphic 613" descr="Office worker female with solid fill">
                <a:extLst>
                  <a:ext uri="{FF2B5EF4-FFF2-40B4-BE49-F238E27FC236}">
                    <a16:creationId xmlns:a16="http://schemas.microsoft.com/office/drawing/2014/main" id="{2FBAAFBD-E489-43FF-B920-DE758CA4E3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3057" y="903242"/>
                <a:ext cx="303787" cy="303787"/>
              </a:xfrm>
              <a:prstGeom prst="rect">
                <a:avLst/>
              </a:prstGeom>
            </p:spPr>
          </p:pic>
          <p:pic>
            <p:nvPicPr>
              <p:cNvPr id="615" name="Graphic 614" descr="Office worker male with solid fill">
                <a:extLst>
                  <a:ext uri="{FF2B5EF4-FFF2-40B4-BE49-F238E27FC236}">
                    <a16:creationId xmlns:a16="http://schemas.microsoft.com/office/drawing/2014/main" id="{146F578D-E32A-4AF5-9C21-24854F6231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1958" y="676596"/>
                <a:ext cx="303787" cy="303787"/>
              </a:xfrm>
              <a:prstGeom prst="rect">
                <a:avLst/>
              </a:prstGeom>
            </p:spPr>
          </p:pic>
          <p:pic>
            <p:nvPicPr>
              <p:cNvPr id="616" name="Graphic 615" descr="Office worker male with solid fill">
                <a:extLst>
                  <a:ext uri="{FF2B5EF4-FFF2-40B4-BE49-F238E27FC236}">
                    <a16:creationId xmlns:a16="http://schemas.microsoft.com/office/drawing/2014/main" id="{59BE1E6B-01D2-4A62-99D5-9C0CA42F9D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2876" y="974255"/>
                <a:ext cx="303787" cy="303787"/>
              </a:xfrm>
              <a:prstGeom prst="rect">
                <a:avLst/>
              </a:prstGeom>
            </p:spPr>
          </p:pic>
          <p:pic>
            <p:nvPicPr>
              <p:cNvPr id="617" name="Graphic 616" descr="Office worker female with solid fill">
                <a:extLst>
                  <a:ext uri="{FF2B5EF4-FFF2-40B4-BE49-F238E27FC236}">
                    <a16:creationId xmlns:a16="http://schemas.microsoft.com/office/drawing/2014/main" id="{44ED2E56-B933-4985-B378-9CD0148E0E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4487" y="1083741"/>
                <a:ext cx="303787" cy="303787"/>
              </a:xfrm>
              <a:prstGeom prst="rect">
                <a:avLst/>
              </a:prstGeom>
            </p:spPr>
          </p:pic>
          <p:pic>
            <p:nvPicPr>
              <p:cNvPr id="618" name="Graphic 617" descr="Office worker male with solid fill">
                <a:extLst>
                  <a:ext uri="{FF2B5EF4-FFF2-40B4-BE49-F238E27FC236}">
                    <a16:creationId xmlns:a16="http://schemas.microsoft.com/office/drawing/2014/main" id="{54207004-6085-4676-91FB-A0CCC949F8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7600" y="1191254"/>
                <a:ext cx="303787" cy="303787"/>
              </a:xfrm>
              <a:prstGeom prst="rect">
                <a:avLst/>
              </a:prstGeom>
            </p:spPr>
          </p:pic>
        </p:grpSp>
        <p:grpSp>
          <p:nvGrpSpPr>
            <p:cNvPr id="632" name="Group 631">
              <a:extLst>
                <a:ext uri="{FF2B5EF4-FFF2-40B4-BE49-F238E27FC236}">
                  <a16:creationId xmlns:a16="http://schemas.microsoft.com/office/drawing/2014/main" id="{60F77F65-9428-4608-B3FA-205D19C30FEF}"/>
                </a:ext>
              </a:extLst>
            </p:cNvPr>
            <p:cNvGrpSpPr/>
            <p:nvPr/>
          </p:nvGrpSpPr>
          <p:grpSpPr>
            <a:xfrm>
              <a:off x="7446753" y="5313964"/>
              <a:ext cx="701448" cy="604697"/>
              <a:chOff x="7446753" y="5313964"/>
              <a:chExt cx="701448" cy="604697"/>
            </a:xfrm>
          </p:grpSpPr>
          <p:sp>
            <p:nvSpPr>
              <p:cNvPr id="628" name="Hexagon 627">
                <a:extLst>
                  <a:ext uri="{FF2B5EF4-FFF2-40B4-BE49-F238E27FC236}">
                    <a16:creationId xmlns:a16="http://schemas.microsoft.com/office/drawing/2014/main" id="{7CB29AF3-EC05-47C3-8050-BB1707A17EFF}"/>
                  </a:ext>
                </a:extLst>
              </p:cNvPr>
              <p:cNvSpPr/>
              <p:nvPr/>
            </p:nvSpPr>
            <p:spPr>
              <a:xfrm>
                <a:off x="7446753" y="5313964"/>
                <a:ext cx="701448" cy="604697"/>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9" name="Graphic 628" descr="Briefcase with solid fill">
                <a:extLst>
                  <a:ext uri="{FF2B5EF4-FFF2-40B4-BE49-F238E27FC236}">
                    <a16:creationId xmlns:a16="http://schemas.microsoft.com/office/drawing/2014/main" id="{8701F6B3-7B8C-4453-AE06-84D73AEBC9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2907" y="5597762"/>
                <a:ext cx="304523" cy="304523"/>
              </a:xfrm>
              <a:prstGeom prst="rect">
                <a:avLst/>
              </a:prstGeom>
            </p:spPr>
          </p:pic>
          <p:pic>
            <p:nvPicPr>
              <p:cNvPr id="631" name="Graphic 630" descr="Briefcase with solid fill">
                <a:extLst>
                  <a:ext uri="{FF2B5EF4-FFF2-40B4-BE49-F238E27FC236}">
                    <a16:creationId xmlns:a16="http://schemas.microsoft.com/office/drawing/2014/main" id="{99095A04-A9CF-45DF-ABA1-682F60B40A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587" y="5385756"/>
                <a:ext cx="304523" cy="304523"/>
              </a:xfrm>
              <a:prstGeom prst="rect">
                <a:avLst/>
              </a:prstGeom>
            </p:spPr>
          </p:pic>
        </p:grpSp>
      </p:grpSp>
    </p:spTree>
    <p:extLst>
      <p:ext uri="{BB962C8B-B14F-4D97-AF65-F5344CB8AC3E}">
        <p14:creationId xmlns:p14="http://schemas.microsoft.com/office/powerpoint/2010/main" val="174122272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1539-6D2D-49BA-A62C-26F43B35E014}"/>
              </a:ext>
            </a:extLst>
          </p:cNvPr>
          <p:cNvSpPr>
            <a:spLocks noGrp="1"/>
          </p:cNvSpPr>
          <p:nvPr>
            <p:ph type="title"/>
          </p:nvPr>
        </p:nvSpPr>
        <p:spPr>
          <a:xfrm>
            <a:off x="838200" y="365126"/>
            <a:ext cx="10515600" cy="640236"/>
          </a:xfrm>
        </p:spPr>
        <p:txBody>
          <a:bodyPr>
            <a:normAutofit fontScale="90000"/>
          </a:bodyPr>
          <a:lstStyle/>
          <a:p>
            <a:pPr algn="ctr"/>
            <a:r>
              <a:rPr lang="en-US" dirty="0"/>
              <a:t>Exposure fairness is a multisided problem</a:t>
            </a:r>
          </a:p>
        </p:txBody>
      </p:sp>
      <p:sp>
        <p:nvSpPr>
          <p:cNvPr id="3" name="Content Placeholder 2">
            <a:extLst>
              <a:ext uri="{FF2B5EF4-FFF2-40B4-BE49-F238E27FC236}">
                <a16:creationId xmlns:a16="http://schemas.microsoft.com/office/drawing/2014/main" id="{C045208C-E54A-435A-88F0-7E5B9F135B80}"/>
              </a:ext>
            </a:extLst>
          </p:cNvPr>
          <p:cNvSpPr>
            <a:spLocks noGrp="1"/>
          </p:cNvSpPr>
          <p:nvPr>
            <p:ph idx="1"/>
          </p:nvPr>
        </p:nvSpPr>
        <p:spPr>
          <a:xfrm>
            <a:off x="838200" y="1005363"/>
            <a:ext cx="10515600" cy="536192"/>
          </a:xfrm>
        </p:spPr>
        <p:txBody>
          <a:bodyPr anchor="t"/>
          <a:lstStyle/>
          <a:p>
            <a:pPr marL="0" indent="0" algn="ctr">
              <a:buNone/>
            </a:pPr>
            <a:r>
              <a:rPr lang="en-US" dirty="0"/>
              <a:t>Take the example of a job recommendation system</a:t>
            </a:r>
          </a:p>
        </p:txBody>
      </p:sp>
      <p:grpSp>
        <p:nvGrpSpPr>
          <p:cNvPr id="637" name="Group 636">
            <a:extLst>
              <a:ext uri="{FF2B5EF4-FFF2-40B4-BE49-F238E27FC236}">
                <a16:creationId xmlns:a16="http://schemas.microsoft.com/office/drawing/2014/main" id="{3A9CA571-AE35-46E5-A990-8D0E28CF212A}"/>
              </a:ext>
            </a:extLst>
          </p:cNvPr>
          <p:cNvGrpSpPr/>
          <p:nvPr/>
        </p:nvGrpSpPr>
        <p:grpSpPr>
          <a:xfrm>
            <a:off x="6230330" y="3524011"/>
            <a:ext cx="5625236" cy="1445805"/>
            <a:chOff x="6230330" y="3524011"/>
            <a:chExt cx="5625236" cy="1445805"/>
          </a:xfrm>
        </p:grpSpPr>
        <p:sp>
          <p:nvSpPr>
            <p:cNvPr id="267" name="Rectangle: Rounded Corners 266">
              <a:extLst>
                <a:ext uri="{FF2B5EF4-FFF2-40B4-BE49-F238E27FC236}">
                  <a16:creationId xmlns:a16="http://schemas.microsoft.com/office/drawing/2014/main" id="{8DB2D502-BD69-42F6-BA34-A9FB9D93E4C7}"/>
                </a:ext>
              </a:extLst>
            </p:cNvPr>
            <p:cNvSpPr/>
            <p:nvPr/>
          </p:nvSpPr>
          <p:spPr>
            <a:xfrm>
              <a:off x="6230330" y="3524011"/>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id="{40E1EC2A-E3A9-4607-A168-7F3B02834C6C}"/>
                </a:ext>
              </a:extLst>
            </p:cNvPr>
            <p:cNvGrpSpPr/>
            <p:nvPr/>
          </p:nvGrpSpPr>
          <p:grpSpPr>
            <a:xfrm>
              <a:off x="6351927" y="3949987"/>
              <a:ext cx="701448" cy="616475"/>
              <a:chOff x="5905212" y="4469959"/>
              <a:chExt cx="2259158" cy="1985484"/>
            </a:xfrm>
          </p:grpSpPr>
          <p:sp>
            <p:nvSpPr>
              <p:cNvPr id="281" name="Hexagon 280">
                <a:extLst>
                  <a:ext uri="{FF2B5EF4-FFF2-40B4-BE49-F238E27FC236}">
                    <a16:creationId xmlns:a16="http://schemas.microsoft.com/office/drawing/2014/main" id="{983DF312-53D1-4754-A9FF-772735272A16}"/>
                  </a:ext>
                </a:extLst>
              </p:cNvPr>
              <p:cNvSpPr/>
              <p:nvPr/>
            </p:nvSpPr>
            <p:spPr>
              <a:xfrm>
                <a:off x="5905212" y="446995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2" name="Graphic 281" descr="Briefcase with solid fill">
                <a:extLst>
                  <a:ext uri="{FF2B5EF4-FFF2-40B4-BE49-F238E27FC236}">
                    <a16:creationId xmlns:a16="http://schemas.microsoft.com/office/drawing/2014/main" id="{818138F9-42F8-48CC-95BF-A9E5AD8DA5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2152" y="5474663"/>
                <a:ext cx="980780" cy="980780"/>
              </a:xfrm>
              <a:prstGeom prst="rect">
                <a:avLst/>
              </a:prstGeom>
            </p:spPr>
          </p:pic>
          <p:pic>
            <p:nvPicPr>
              <p:cNvPr id="283" name="Graphic 282" descr="Coins with solid fill">
                <a:extLst>
                  <a:ext uri="{FF2B5EF4-FFF2-40B4-BE49-F238E27FC236}">
                    <a16:creationId xmlns:a16="http://schemas.microsoft.com/office/drawing/2014/main" id="{8290647D-BEAB-444D-B9E1-ABBC95BE71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6580" y="4950464"/>
                <a:ext cx="410399" cy="410399"/>
              </a:xfrm>
              <a:prstGeom prst="rect">
                <a:avLst/>
              </a:prstGeom>
            </p:spPr>
          </p:pic>
          <p:pic>
            <p:nvPicPr>
              <p:cNvPr id="284" name="Graphic 283" descr="Coins with solid fill">
                <a:extLst>
                  <a:ext uri="{FF2B5EF4-FFF2-40B4-BE49-F238E27FC236}">
                    <a16:creationId xmlns:a16="http://schemas.microsoft.com/office/drawing/2014/main" id="{FB82F654-F2F2-46A6-9680-EB1B5F56A6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2542" y="5067483"/>
                <a:ext cx="410399" cy="410399"/>
              </a:xfrm>
              <a:prstGeom prst="rect">
                <a:avLst/>
              </a:prstGeom>
            </p:spPr>
          </p:pic>
          <p:pic>
            <p:nvPicPr>
              <p:cNvPr id="285" name="Graphic 284" descr="Briefcase with solid fill">
                <a:extLst>
                  <a:ext uri="{FF2B5EF4-FFF2-40B4-BE49-F238E27FC236}">
                    <a16:creationId xmlns:a16="http://schemas.microsoft.com/office/drawing/2014/main" id="{D8C55148-9E5F-4CA5-8CC4-98DDF33A7D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7496" y="4791854"/>
                <a:ext cx="980780" cy="980780"/>
              </a:xfrm>
              <a:prstGeom prst="rect">
                <a:avLst/>
              </a:prstGeom>
            </p:spPr>
          </p:pic>
        </p:grpSp>
        <p:grpSp>
          <p:nvGrpSpPr>
            <p:cNvPr id="264" name="Group 263">
              <a:extLst>
                <a:ext uri="{FF2B5EF4-FFF2-40B4-BE49-F238E27FC236}">
                  <a16:creationId xmlns:a16="http://schemas.microsoft.com/office/drawing/2014/main" id="{863B13BA-BDB2-45EE-B51E-08ABDD637A53}"/>
                </a:ext>
              </a:extLst>
            </p:cNvPr>
            <p:cNvGrpSpPr/>
            <p:nvPr/>
          </p:nvGrpSpPr>
          <p:grpSpPr>
            <a:xfrm>
              <a:off x="6967894" y="3595722"/>
              <a:ext cx="701448" cy="612133"/>
              <a:chOff x="597667" y="4483941"/>
              <a:chExt cx="2259158" cy="1971502"/>
            </a:xfrm>
          </p:grpSpPr>
          <p:sp>
            <p:nvSpPr>
              <p:cNvPr id="277" name="Hexagon 276">
                <a:extLst>
                  <a:ext uri="{FF2B5EF4-FFF2-40B4-BE49-F238E27FC236}">
                    <a16:creationId xmlns:a16="http://schemas.microsoft.com/office/drawing/2014/main" id="{E9935E4D-FF35-4002-8CAD-EC95DE7EFE90}"/>
                  </a:ext>
                </a:extLst>
              </p:cNvPr>
              <p:cNvSpPr/>
              <p:nvPr/>
            </p:nvSpPr>
            <p:spPr>
              <a:xfrm>
                <a:off x="597667" y="4507892"/>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8" name="Graphic 277" descr="Office worker female with solid fill">
                <a:extLst>
                  <a:ext uri="{FF2B5EF4-FFF2-40B4-BE49-F238E27FC236}">
                    <a16:creationId xmlns:a16="http://schemas.microsoft.com/office/drawing/2014/main" id="{B1EC00BE-0E4B-47C9-B50C-B8A3CE26FC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23" y="4834606"/>
                <a:ext cx="978408" cy="978408"/>
              </a:xfrm>
              <a:prstGeom prst="rect">
                <a:avLst/>
              </a:prstGeom>
            </p:spPr>
          </p:pic>
          <p:pic>
            <p:nvPicPr>
              <p:cNvPr id="279" name="Graphic 278" descr="Office worker female with solid fill">
                <a:extLst>
                  <a:ext uri="{FF2B5EF4-FFF2-40B4-BE49-F238E27FC236}">
                    <a16:creationId xmlns:a16="http://schemas.microsoft.com/office/drawing/2014/main" id="{F75860BA-D839-4F12-8581-B797DF9729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3146" y="5451577"/>
                <a:ext cx="978408" cy="978408"/>
              </a:xfrm>
              <a:prstGeom prst="rect">
                <a:avLst/>
              </a:prstGeom>
            </p:spPr>
          </p:pic>
          <p:pic>
            <p:nvPicPr>
              <p:cNvPr id="280" name="Graphic 279" descr="Office worker female with solid fill">
                <a:extLst>
                  <a:ext uri="{FF2B5EF4-FFF2-40B4-BE49-F238E27FC236}">
                    <a16:creationId xmlns:a16="http://schemas.microsoft.com/office/drawing/2014/main" id="{344EDD96-D0CE-4B2D-91A7-14FD389B1E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6523" y="4483941"/>
                <a:ext cx="978408" cy="978408"/>
              </a:xfrm>
              <a:prstGeom prst="rect">
                <a:avLst/>
              </a:prstGeom>
            </p:spPr>
          </p:pic>
        </p:grpSp>
        <p:grpSp>
          <p:nvGrpSpPr>
            <p:cNvPr id="265" name="Group 264">
              <a:extLst>
                <a:ext uri="{FF2B5EF4-FFF2-40B4-BE49-F238E27FC236}">
                  <a16:creationId xmlns:a16="http://schemas.microsoft.com/office/drawing/2014/main" id="{E30CCBC2-929E-4A9D-ACF7-45331476ED88}"/>
                </a:ext>
              </a:extLst>
            </p:cNvPr>
            <p:cNvGrpSpPr/>
            <p:nvPr/>
          </p:nvGrpSpPr>
          <p:grpSpPr>
            <a:xfrm>
              <a:off x="6965953" y="4282418"/>
              <a:ext cx="701448" cy="604697"/>
              <a:chOff x="3152023" y="4531843"/>
              <a:chExt cx="2259158" cy="1947551"/>
            </a:xfrm>
          </p:grpSpPr>
          <p:sp>
            <p:nvSpPr>
              <p:cNvPr id="273" name="Hexagon 272">
                <a:extLst>
                  <a:ext uri="{FF2B5EF4-FFF2-40B4-BE49-F238E27FC236}">
                    <a16:creationId xmlns:a16="http://schemas.microsoft.com/office/drawing/2014/main" id="{CC9C5E57-F3AF-4555-9975-7AC3AF67924F}"/>
                  </a:ext>
                </a:extLst>
              </p:cNvPr>
              <p:cNvSpPr/>
              <p:nvPr/>
            </p:nvSpPr>
            <p:spPr>
              <a:xfrm>
                <a:off x="3152023" y="4531843"/>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4" name="Graphic 273" descr="Office worker male with solid fill">
                <a:extLst>
                  <a:ext uri="{FF2B5EF4-FFF2-40B4-BE49-F238E27FC236}">
                    <a16:creationId xmlns:a16="http://schemas.microsoft.com/office/drawing/2014/main" id="{5A2FF933-0AC9-43F3-8398-433D846164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1481" y="4629407"/>
                <a:ext cx="978408" cy="978408"/>
              </a:xfrm>
              <a:prstGeom prst="rect">
                <a:avLst/>
              </a:prstGeom>
            </p:spPr>
          </p:pic>
          <p:pic>
            <p:nvPicPr>
              <p:cNvPr id="275" name="Graphic 274" descr="Office worker male with solid fill">
                <a:extLst>
                  <a:ext uri="{FF2B5EF4-FFF2-40B4-BE49-F238E27FC236}">
                    <a16:creationId xmlns:a16="http://schemas.microsoft.com/office/drawing/2014/main" id="{D75ABE31-1A6D-4639-B014-3A6BC1FFCD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7262" y="4875045"/>
                <a:ext cx="978408" cy="978408"/>
              </a:xfrm>
              <a:prstGeom prst="rect">
                <a:avLst/>
              </a:prstGeom>
            </p:spPr>
          </p:pic>
          <p:pic>
            <p:nvPicPr>
              <p:cNvPr id="276" name="Graphic 275" descr="Office worker male with solid fill">
                <a:extLst>
                  <a:ext uri="{FF2B5EF4-FFF2-40B4-BE49-F238E27FC236}">
                    <a16:creationId xmlns:a16="http://schemas.microsoft.com/office/drawing/2014/main" id="{5D732B9B-AAA9-4A06-A647-43C21E4EEE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6054" y="5481667"/>
                <a:ext cx="978408" cy="978408"/>
              </a:xfrm>
              <a:prstGeom prst="rect">
                <a:avLst/>
              </a:prstGeom>
            </p:spPr>
          </p:pic>
        </p:grpSp>
        <p:grpSp>
          <p:nvGrpSpPr>
            <p:cNvPr id="266" name="Group 265">
              <a:extLst>
                <a:ext uri="{FF2B5EF4-FFF2-40B4-BE49-F238E27FC236}">
                  <a16:creationId xmlns:a16="http://schemas.microsoft.com/office/drawing/2014/main" id="{ED0CB066-F9C2-4422-971B-5DA96F59B898}"/>
                </a:ext>
              </a:extLst>
            </p:cNvPr>
            <p:cNvGrpSpPr/>
            <p:nvPr/>
          </p:nvGrpSpPr>
          <p:grpSpPr>
            <a:xfrm>
              <a:off x="7584946" y="3949987"/>
              <a:ext cx="701448" cy="616475"/>
              <a:chOff x="8459568" y="4483941"/>
              <a:chExt cx="2259158" cy="1985484"/>
            </a:xfrm>
          </p:grpSpPr>
          <p:sp>
            <p:nvSpPr>
              <p:cNvPr id="269" name="Hexagon 268">
                <a:extLst>
                  <a:ext uri="{FF2B5EF4-FFF2-40B4-BE49-F238E27FC236}">
                    <a16:creationId xmlns:a16="http://schemas.microsoft.com/office/drawing/2014/main" id="{D94018DE-6DC0-48A6-809B-67E012669ED1}"/>
                  </a:ext>
                </a:extLst>
              </p:cNvPr>
              <p:cNvSpPr/>
              <p:nvPr/>
            </p:nvSpPr>
            <p:spPr>
              <a:xfrm>
                <a:off x="8459568" y="4483941"/>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0" name="Graphic 269" descr="Briefcase with solid fill">
                <a:extLst>
                  <a:ext uri="{FF2B5EF4-FFF2-40B4-BE49-F238E27FC236}">
                    <a16:creationId xmlns:a16="http://schemas.microsoft.com/office/drawing/2014/main" id="{6C367A8B-CB84-4678-8D6F-582DAD8337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508" y="5488645"/>
                <a:ext cx="980780" cy="980780"/>
              </a:xfrm>
              <a:prstGeom prst="rect">
                <a:avLst/>
              </a:prstGeom>
            </p:spPr>
          </p:pic>
          <p:pic>
            <p:nvPicPr>
              <p:cNvPr id="271" name="Graphic 270" descr="Coins with solid fill">
                <a:extLst>
                  <a:ext uri="{FF2B5EF4-FFF2-40B4-BE49-F238E27FC236}">
                    <a16:creationId xmlns:a16="http://schemas.microsoft.com/office/drawing/2014/main" id="{AAAB9C67-5B22-4F47-BFD9-8A3D540680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765" y="5037338"/>
                <a:ext cx="410399" cy="410399"/>
              </a:xfrm>
              <a:prstGeom prst="rect">
                <a:avLst/>
              </a:prstGeom>
            </p:spPr>
          </p:pic>
          <p:pic>
            <p:nvPicPr>
              <p:cNvPr id="272" name="Graphic 271" descr="Briefcase with solid fill">
                <a:extLst>
                  <a:ext uri="{FF2B5EF4-FFF2-40B4-BE49-F238E27FC236}">
                    <a16:creationId xmlns:a16="http://schemas.microsoft.com/office/drawing/2014/main" id="{A4B740E3-6AD9-4605-BFAD-307531014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852" y="4805836"/>
                <a:ext cx="980780" cy="980780"/>
              </a:xfrm>
              <a:prstGeom prst="rect">
                <a:avLst/>
              </a:prstGeom>
            </p:spPr>
          </p:pic>
        </p:grpSp>
        <p:sp>
          <p:nvSpPr>
            <p:cNvPr id="268" name="TextBox 267">
              <a:extLst>
                <a:ext uri="{FF2B5EF4-FFF2-40B4-BE49-F238E27FC236}">
                  <a16:creationId xmlns:a16="http://schemas.microsoft.com/office/drawing/2014/main" id="{96AB9582-1B8A-40A6-9798-9D17F4472D49}"/>
                </a:ext>
              </a:extLst>
            </p:cNvPr>
            <p:cNvSpPr txBox="1"/>
            <p:nvPr/>
          </p:nvSpPr>
          <p:spPr>
            <a:xfrm>
              <a:off x="8420455" y="3662137"/>
              <a:ext cx="3435111" cy="1169551"/>
            </a:xfrm>
            <a:prstGeom prst="rect">
              <a:avLst/>
            </a:prstGeom>
            <a:noFill/>
          </p:spPr>
          <p:txBody>
            <a:bodyPr wrap="square" anchor="ctr">
              <a:spAutoFit/>
            </a:bodyPr>
            <a:lstStyle/>
            <a:p>
              <a:pPr>
                <a:spcBef>
                  <a:spcPts val="600"/>
                </a:spcBef>
              </a:pPr>
              <a:r>
                <a:rPr lang="en-US" sz="1200" b="1" dirty="0"/>
                <a:t>Group-of-users-to-group-of-items fairness (GG-F)</a:t>
              </a:r>
            </a:p>
            <a:p>
              <a:pPr>
                <a:spcBef>
                  <a:spcPts val="600"/>
                </a:spcBef>
              </a:pPr>
              <a:r>
                <a:rPr lang="en-US" sz="1200" i="1" dirty="0"/>
                <a:t>Are groups of items under/over-exposed to groups of users?</a:t>
              </a:r>
            </a:p>
            <a:p>
              <a:pPr>
                <a:spcBef>
                  <a:spcPts val="600"/>
                </a:spcBef>
              </a:pPr>
              <a:r>
                <a:rPr lang="en-US" sz="1200" dirty="0"/>
                <a:t>E.g., men being disproportionately recommended high-paying jobs and women low-paying jobs.</a:t>
              </a:r>
            </a:p>
          </p:txBody>
        </p:sp>
      </p:grpSp>
      <p:grpSp>
        <p:nvGrpSpPr>
          <p:cNvPr id="633" name="Group 632">
            <a:extLst>
              <a:ext uri="{FF2B5EF4-FFF2-40B4-BE49-F238E27FC236}">
                <a16:creationId xmlns:a16="http://schemas.microsoft.com/office/drawing/2014/main" id="{26F4F6E1-3731-421A-80AD-09F8AB0E9EF6}"/>
              </a:ext>
            </a:extLst>
          </p:cNvPr>
          <p:cNvGrpSpPr/>
          <p:nvPr/>
        </p:nvGrpSpPr>
        <p:grpSpPr>
          <a:xfrm>
            <a:off x="336434" y="1880900"/>
            <a:ext cx="5625236" cy="1445805"/>
            <a:chOff x="336434" y="1880900"/>
            <a:chExt cx="5625236" cy="1445805"/>
          </a:xfrm>
        </p:grpSpPr>
        <p:sp>
          <p:nvSpPr>
            <p:cNvPr id="217" name="Rectangle: Rounded Corners 216">
              <a:extLst>
                <a:ext uri="{FF2B5EF4-FFF2-40B4-BE49-F238E27FC236}">
                  <a16:creationId xmlns:a16="http://schemas.microsoft.com/office/drawing/2014/main" id="{38FD5130-4A40-46D9-9720-55684E2483DD}"/>
                </a:ext>
              </a:extLst>
            </p:cNvPr>
            <p:cNvSpPr/>
            <p:nvPr/>
          </p:nvSpPr>
          <p:spPr>
            <a:xfrm>
              <a:off x="336434" y="1880900"/>
              <a:ext cx="5591724" cy="1445805"/>
            </a:xfrm>
            <a:prstGeom prst="roundRect">
              <a:avLst/>
            </a:prstGeom>
            <a:solidFill>
              <a:schemeClr val="bg1"/>
            </a:solidFill>
            <a:ln w="19050">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TextBox 217">
              <a:extLst>
                <a:ext uri="{FF2B5EF4-FFF2-40B4-BE49-F238E27FC236}">
                  <a16:creationId xmlns:a16="http://schemas.microsoft.com/office/drawing/2014/main" id="{E2D4A93E-C007-4FB4-84B3-D93B938B8A99}"/>
                </a:ext>
              </a:extLst>
            </p:cNvPr>
            <p:cNvSpPr txBox="1"/>
            <p:nvPr/>
          </p:nvSpPr>
          <p:spPr>
            <a:xfrm>
              <a:off x="2526559" y="2111359"/>
              <a:ext cx="3435111" cy="984885"/>
            </a:xfrm>
            <a:prstGeom prst="rect">
              <a:avLst/>
            </a:prstGeom>
            <a:noFill/>
          </p:spPr>
          <p:txBody>
            <a:bodyPr wrap="square" anchor="ctr">
              <a:spAutoFit/>
            </a:bodyPr>
            <a:lstStyle/>
            <a:p>
              <a:pPr>
                <a:spcBef>
                  <a:spcPts val="600"/>
                </a:spcBef>
              </a:pPr>
              <a:r>
                <a:rPr lang="en-US" sz="1200" b="1" dirty="0"/>
                <a:t>Individual-user-to-Individual-item fairness (II-F)</a:t>
              </a:r>
            </a:p>
            <a:p>
              <a:pPr>
                <a:spcBef>
                  <a:spcPts val="600"/>
                </a:spcBef>
              </a:pPr>
              <a:r>
                <a:rPr lang="en-US" sz="1200" i="1" dirty="0"/>
                <a:t>Are Individual items under/over-exposed to Individual users?</a:t>
              </a:r>
            </a:p>
            <a:p>
              <a:pPr>
                <a:spcBef>
                  <a:spcPts val="600"/>
                </a:spcBef>
              </a:pPr>
              <a:endParaRPr lang="en-US" sz="1200" dirty="0"/>
            </a:p>
          </p:txBody>
        </p:sp>
        <p:grpSp>
          <p:nvGrpSpPr>
            <p:cNvPr id="580" name="Group 579">
              <a:extLst>
                <a:ext uri="{FF2B5EF4-FFF2-40B4-BE49-F238E27FC236}">
                  <a16:creationId xmlns:a16="http://schemas.microsoft.com/office/drawing/2014/main" id="{698CFE80-F52B-481B-8FF6-6DE01151606D}"/>
                </a:ext>
              </a:extLst>
            </p:cNvPr>
            <p:cNvGrpSpPr/>
            <p:nvPr/>
          </p:nvGrpSpPr>
          <p:grpSpPr>
            <a:xfrm>
              <a:off x="1410243" y="2473025"/>
              <a:ext cx="701448" cy="604697"/>
              <a:chOff x="5905212" y="2100876"/>
              <a:chExt cx="2259158" cy="1947551"/>
            </a:xfrm>
          </p:grpSpPr>
          <p:sp>
            <p:nvSpPr>
              <p:cNvPr id="581" name="Hexagon 580">
                <a:extLst>
                  <a:ext uri="{FF2B5EF4-FFF2-40B4-BE49-F238E27FC236}">
                    <a16:creationId xmlns:a16="http://schemas.microsoft.com/office/drawing/2014/main" id="{16A5A66F-8E77-4CF2-8535-8BE59634CA7E}"/>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2" name="Graphic 581" descr="Briefcase with solid fill">
                <a:extLst>
                  <a:ext uri="{FF2B5EF4-FFF2-40B4-BE49-F238E27FC236}">
                    <a16:creationId xmlns:a16="http://schemas.microsoft.com/office/drawing/2014/main" id="{D7899069-4E49-4159-A3E2-EF02EF494B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nvGrpSpPr>
            <p:cNvPr id="583" name="Group 582">
              <a:extLst>
                <a:ext uri="{FF2B5EF4-FFF2-40B4-BE49-F238E27FC236}">
                  <a16:creationId xmlns:a16="http://schemas.microsoft.com/office/drawing/2014/main" id="{0624503D-5808-4209-A327-1F1343FC7816}"/>
                </a:ext>
              </a:extLst>
            </p:cNvPr>
            <p:cNvGrpSpPr/>
            <p:nvPr/>
          </p:nvGrpSpPr>
          <p:grpSpPr>
            <a:xfrm>
              <a:off x="792812" y="2110058"/>
              <a:ext cx="701448" cy="604697"/>
              <a:chOff x="597667" y="2138809"/>
              <a:chExt cx="2259158" cy="1947551"/>
            </a:xfrm>
          </p:grpSpPr>
          <p:sp>
            <p:nvSpPr>
              <p:cNvPr id="584" name="Hexagon 583">
                <a:extLst>
                  <a:ext uri="{FF2B5EF4-FFF2-40B4-BE49-F238E27FC236}">
                    <a16:creationId xmlns:a16="http://schemas.microsoft.com/office/drawing/2014/main" id="{54F87382-0B7E-41C5-9EF4-AE225A581037}"/>
                  </a:ext>
                </a:extLst>
              </p:cNvPr>
              <p:cNvSpPr/>
              <p:nvPr/>
            </p:nvSpPr>
            <p:spPr>
              <a:xfrm>
                <a:off x="597667" y="213880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5" name="Graphic 584" descr="Office worker female with solid fill">
                <a:extLst>
                  <a:ext uri="{FF2B5EF4-FFF2-40B4-BE49-F238E27FC236}">
                    <a16:creationId xmlns:a16="http://schemas.microsoft.com/office/drawing/2014/main" id="{0B96658C-068C-4F63-B0BC-01ACC02E17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8042" y="2599429"/>
                <a:ext cx="978408" cy="978408"/>
              </a:xfrm>
              <a:prstGeom prst="rect">
                <a:avLst/>
              </a:prstGeom>
            </p:spPr>
          </p:pic>
        </p:grpSp>
      </p:grpSp>
      <p:grpSp>
        <p:nvGrpSpPr>
          <p:cNvPr id="634" name="Group 633">
            <a:extLst>
              <a:ext uri="{FF2B5EF4-FFF2-40B4-BE49-F238E27FC236}">
                <a16:creationId xmlns:a16="http://schemas.microsoft.com/office/drawing/2014/main" id="{235E2C05-3AF3-4F75-9C95-F8E335CCD0D8}"/>
              </a:ext>
            </a:extLst>
          </p:cNvPr>
          <p:cNvGrpSpPr/>
          <p:nvPr/>
        </p:nvGrpSpPr>
        <p:grpSpPr>
          <a:xfrm>
            <a:off x="6230331" y="1880900"/>
            <a:ext cx="5625236" cy="1445805"/>
            <a:chOff x="6230331" y="1880900"/>
            <a:chExt cx="5625236" cy="1445805"/>
          </a:xfrm>
        </p:grpSpPr>
        <p:sp>
          <p:nvSpPr>
            <p:cNvPr id="48" name="Rectangle: Rounded Corners 47">
              <a:extLst>
                <a:ext uri="{FF2B5EF4-FFF2-40B4-BE49-F238E27FC236}">
                  <a16:creationId xmlns:a16="http://schemas.microsoft.com/office/drawing/2014/main" id="{12218264-870E-4BD3-93E8-12E1379F03DA}"/>
                </a:ext>
              </a:extLst>
            </p:cNvPr>
            <p:cNvSpPr/>
            <p:nvPr/>
          </p:nvSpPr>
          <p:spPr>
            <a:xfrm>
              <a:off x="6230331" y="1880900"/>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1425A-5F9E-44F7-BF7E-320CC0FFEBFD}"/>
                </a:ext>
              </a:extLst>
            </p:cNvPr>
            <p:cNvGrpSpPr/>
            <p:nvPr/>
          </p:nvGrpSpPr>
          <p:grpSpPr>
            <a:xfrm>
              <a:off x="6359218" y="2406517"/>
              <a:ext cx="701448" cy="616475"/>
              <a:chOff x="5905212" y="4469959"/>
              <a:chExt cx="2259158" cy="1985484"/>
            </a:xfrm>
          </p:grpSpPr>
          <p:sp>
            <p:nvSpPr>
              <p:cNvPr id="28" name="Hexagon 27">
                <a:extLst>
                  <a:ext uri="{FF2B5EF4-FFF2-40B4-BE49-F238E27FC236}">
                    <a16:creationId xmlns:a16="http://schemas.microsoft.com/office/drawing/2014/main" id="{3982F06F-620E-44D2-A5AD-1BC7C974E189}"/>
                  </a:ext>
                </a:extLst>
              </p:cNvPr>
              <p:cNvSpPr/>
              <p:nvPr/>
            </p:nvSpPr>
            <p:spPr>
              <a:xfrm>
                <a:off x="5905212" y="446995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Briefcase with solid fill">
                <a:extLst>
                  <a:ext uri="{FF2B5EF4-FFF2-40B4-BE49-F238E27FC236}">
                    <a16:creationId xmlns:a16="http://schemas.microsoft.com/office/drawing/2014/main" id="{68603EDE-2BB0-4A7B-A3E1-C0836809B8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2152" y="5474663"/>
                <a:ext cx="980780" cy="980780"/>
              </a:xfrm>
              <a:prstGeom prst="rect">
                <a:avLst/>
              </a:prstGeom>
            </p:spPr>
          </p:pic>
          <p:pic>
            <p:nvPicPr>
              <p:cNvPr id="30" name="Graphic 29" descr="Coins with solid fill">
                <a:extLst>
                  <a:ext uri="{FF2B5EF4-FFF2-40B4-BE49-F238E27FC236}">
                    <a16:creationId xmlns:a16="http://schemas.microsoft.com/office/drawing/2014/main" id="{9A653A53-9FA0-4134-92E1-8F1971B97A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6580" y="4950464"/>
                <a:ext cx="410399" cy="410399"/>
              </a:xfrm>
              <a:prstGeom prst="rect">
                <a:avLst/>
              </a:prstGeom>
            </p:spPr>
          </p:pic>
          <p:pic>
            <p:nvPicPr>
              <p:cNvPr id="31" name="Graphic 30" descr="Coins with solid fill">
                <a:extLst>
                  <a:ext uri="{FF2B5EF4-FFF2-40B4-BE49-F238E27FC236}">
                    <a16:creationId xmlns:a16="http://schemas.microsoft.com/office/drawing/2014/main" id="{720E9404-E646-4601-BEAA-4E9CF8DDAB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2542" y="5067483"/>
                <a:ext cx="410399" cy="410399"/>
              </a:xfrm>
              <a:prstGeom prst="rect">
                <a:avLst/>
              </a:prstGeom>
            </p:spPr>
          </p:pic>
          <p:pic>
            <p:nvPicPr>
              <p:cNvPr id="32" name="Graphic 31" descr="Briefcase with solid fill">
                <a:extLst>
                  <a:ext uri="{FF2B5EF4-FFF2-40B4-BE49-F238E27FC236}">
                    <a16:creationId xmlns:a16="http://schemas.microsoft.com/office/drawing/2014/main" id="{A52A5E66-4385-4AD6-96BE-3837587C5F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7496" y="4791854"/>
                <a:ext cx="980780" cy="980780"/>
              </a:xfrm>
              <a:prstGeom prst="rect">
                <a:avLst/>
              </a:prstGeom>
            </p:spPr>
          </p:pic>
        </p:grpSp>
        <p:grpSp>
          <p:nvGrpSpPr>
            <p:cNvPr id="43" name="Group 42">
              <a:extLst>
                <a:ext uri="{FF2B5EF4-FFF2-40B4-BE49-F238E27FC236}">
                  <a16:creationId xmlns:a16="http://schemas.microsoft.com/office/drawing/2014/main" id="{AF1334E2-0D37-45B3-BE0A-44B8072D7665}"/>
                </a:ext>
              </a:extLst>
            </p:cNvPr>
            <p:cNvGrpSpPr/>
            <p:nvPr/>
          </p:nvGrpSpPr>
          <p:grpSpPr>
            <a:xfrm>
              <a:off x="7592237" y="2406517"/>
              <a:ext cx="701448" cy="616475"/>
              <a:chOff x="8459568" y="4483941"/>
              <a:chExt cx="2259158" cy="1985484"/>
            </a:xfrm>
          </p:grpSpPr>
          <p:sp>
            <p:nvSpPr>
              <p:cNvPr id="44" name="Hexagon 43">
                <a:extLst>
                  <a:ext uri="{FF2B5EF4-FFF2-40B4-BE49-F238E27FC236}">
                    <a16:creationId xmlns:a16="http://schemas.microsoft.com/office/drawing/2014/main" id="{250A2268-3A4B-4A8D-8099-79BBE5603D87}"/>
                  </a:ext>
                </a:extLst>
              </p:cNvPr>
              <p:cNvSpPr/>
              <p:nvPr/>
            </p:nvSpPr>
            <p:spPr>
              <a:xfrm>
                <a:off x="8459568" y="4483941"/>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descr="Briefcase with solid fill">
                <a:extLst>
                  <a:ext uri="{FF2B5EF4-FFF2-40B4-BE49-F238E27FC236}">
                    <a16:creationId xmlns:a16="http://schemas.microsoft.com/office/drawing/2014/main" id="{3EE02B94-DD21-4EFF-980F-B98AD9E8EE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508" y="5488645"/>
                <a:ext cx="980780" cy="980780"/>
              </a:xfrm>
              <a:prstGeom prst="rect">
                <a:avLst/>
              </a:prstGeom>
            </p:spPr>
          </p:pic>
          <p:pic>
            <p:nvPicPr>
              <p:cNvPr id="46" name="Graphic 45" descr="Coins with solid fill">
                <a:extLst>
                  <a:ext uri="{FF2B5EF4-FFF2-40B4-BE49-F238E27FC236}">
                    <a16:creationId xmlns:a16="http://schemas.microsoft.com/office/drawing/2014/main" id="{3CF72ABE-D185-4E56-855E-A7CABEF6D0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765" y="5037338"/>
                <a:ext cx="410399" cy="410399"/>
              </a:xfrm>
              <a:prstGeom prst="rect">
                <a:avLst/>
              </a:prstGeom>
            </p:spPr>
          </p:pic>
          <p:pic>
            <p:nvPicPr>
              <p:cNvPr id="47" name="Graphic 46" descr="Briefcase with solid fill">
                <a:extLst>
                  <a:ext uri="{FF2B5EF4-FFF2-40B4-BE49-F238E27FC236}">
                    <a16:creationId xmlns:a16="http://schemas.microsoft.com/office/drawing/2014/main" id="{9F5B0ED3-6654-4F75-BE65-BF2213B45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852" y="4805836"/>
                <a:ext cx="980780" cy="980780"/>
              </a:xfrm>
              <a:prstGeom prst="rect">
                <a:avLst/>
              </a:prstGeom>
            </p:spPr>
          </p:pic>
        </p:grpSp>
        <p:sp>
          <p:nvSpPr>
            <p:cNvPr id="49" name="TextBox 48">
              <a:extLst>
                <a:ext uri="{FF2B5EF4-FFF2-40B4-BE49-F238E27FC236}">
                  <a16:creationId xmlns:a16="http://schemas.microsoft.com/office/drawing/2014/main" id="{E681222E-1E2C-4F06-B50A-007F8A1DECAE}"/>
                </a:ext>
              </a:extLst>
            </p:cNvPr>
            <p:cNvSpPr txBox="1"/>
            <p:nvPr/>
          </p:nvSpPr>
          <p:spPr>
            <a:xfrm>
              <a:off x="8420456" y="2019026"/>
              <a:ext cx="3435111" cy="1169551"/>
            </a:xfrm>
            <a:prstGeom prst="rect">
              <a:avLst/>
            </a:prstGeom>
            <a:noFill/>
          </p:spPr>
          <p:txBody>
            <a:bodyPr wrap="square" anchor="ctr">
              <a:spAutoFit/>
            </a:bodyPr>
            <a:lstStyle/>
            <a:p>
              <a:pPr>
                <a:spcBef>
                  <a:spcPts val="600"/>
                </a:spcBef>
              </a:pPr>
              <a:r>
                <a:rPr lang="en-US" sz="1200" b="1" dirty="0"/>
                <a:t>Individual-user-to-group-of-items fairness (IG-F)</a:t>
              </a:r>
            </a:p>
            <a:p>
              <a:pPr>
                <a:spcBef>
                  <a:spcPts val="600"/>
                </a:spcBef>
              </a:pPr>
              <a:r>
                <a:rPr lang="en-US" sz="1200" i="1" dirty="0"/>
                <a:t>Are groups of items under/over-exposed to individual users?</a:t>
              </a:r>
            </a:p>
            <a:p>
              <a:pPr>
                <a:spcBef>
                  <a:spcPts val="600"/>
                </a:spcBef>
              </a:pPr>
              <a:r>
                <a:rPr lang="en-US" sz="1200" dirty="0"/>
                <a:t>E.g., a specific user being disproportionately recommended low-paying jobs.</a:t>
              </a:r>
            </a:p>
          </p:txBody>
        </p:sp>
        <p:grpSp>
          <p:nvGrpSpPr>
            <p:cNvPr id="589" name="Group 588">
              <a:extLst>
                <a:ext uri="{FF2B5EF4-FFF2-40B4-BE49-F238E27FC236}">
                  <a16:creationId xmlns:a16="http://schemas.microsoft.com/office/drawing/2014/main" id="{1095831E-DD82-4E2B-B4E2-7306BF6F4B67}"/>
                </a:ext>
              </a:extLst>
            </p:cNvPr>
            <p:cNvGrpSpPr/>
            <p:nvPr/>
          </p:nvGrpSpPr>
          <p:grpSpPr>
            <a:xfrm>
              <a:off x="6969903" y="2050888"/>
              <a:ext cx="701448" cy="604697"/>
              <a:chOff x="597667" y="2138809"/>
              <a:chExt cx="2259158" cy="1947551"/>
            </a:xfrm>
          </p:grpSpPr>
          <p:sp>
            <p:nvSpPr>
              <p:cNvPr id="590" name="Hexagon 589">
                <a:extLst>
                  <a:ext uri="{FF2B5EF4-FFF2-40B4-BE49-F238E27FC236}">
                    <a16:creationId xmlns:a16="http://schemas.microsoft.com/office/drawing/2014/main" id="{B7491EF0-6123-4A10-9A9D-C27EB99BC0DB}"/>
                  </a:ext>
                </a:extLst>
              </p:cNvPr>
              <p:cNvSpPr/>
              <p:nvPr/>
            </p:nvSpPr>
            <p:spPr>
              <a:xfrm>
                <a:off x="597667" y="213880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1" name="Graphic 590" descr="Office worker female with solid fill">
                <a:extLst>
                  <a:ext uri="{FF2B5EF4-FFF2-40B4-BE49-F238E27FC236}">
                    <a16:creationId xmlns:a16="http://schemas.microsoft.com/office/drawing/2014/main" id="{EB4D29F2-BDF2-4E5F-9675-2EF5CFAEEC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8042" y="2599429"/>
                <a:ext cx="978408" cy="978408"/>
              </a:xfrm>
              <a:prstGeom prst="rect">
                <a:avLst/>
              </a:prstGeom>
            </p:spPr>
          </p:pic>
        </p:grpSp>
      </p:grpSp>
      <p:grpSp>
        <p:nvGrpSpPr>
          <p:cNvPr id="635" name="Group 634">
            <a:extLst>
              <a:ext uri="{FF2B5EF4-FFF2-40B4-BE49-F238E27FC236}">
                <a16:creationId xmlns:a16="http://schemas.microsoft.com/office/drawing/2014/main" id="{01B5E92A-57AC-4D64-A642-0E062810E2B9}"/>
              </a:ext>
            </a:extLst>
          </p:cNvPr>
          <p:cNvGrpSpPr/>
          <p:nvPr/>
        </p:nvGrpSpPr>
        <p:grpSpPr>
          <a:xfrm>
            <a:off x="336433" y="3524011"/>
            <a:ext cx="5625236" cy="1445805"/>
            <a:chOff x="336433" y="3524011"/>
            <a:chExt cx="5625236" cy="1445805"/>
          </a:xfrm>
        </p:grpSpPr>
        <p:sp>
          <p:nvSpPr>
            <p:cNvPr id="244" name="Rectangle: Rounded Corners 243">
              <a:extLst>
                <a:ext uri="{FF2B5EF4-FFF2-40B4-BE49-F238E27FC236}">
                  <a16:creationId xmlns:a16="http://schemas.microsoft.com/office/drawing/2014/main" id="{23C074ED-E3FE-4E50-9344-FF414A3DEF64}"/>
                </a:ext>
              </a:extLst>
            </p:cNvPr>
            <p:cNvSpPr/>
            <p:nvPr/>
          </p:nvSpPr>
          <p:spPr>
            <a:xfrm>
              <a:off x="336433" y="3524011"/>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1" name="Group 240">
              <a:extLst>
                <a:ext uri="{FF2B5EF4-FFF2-40B4-BE49-F238E27FC236}">
                  <a16:creationId xmlns:a16="http://schemas.microsoft.com/office/drawing/2014/main" id="{61B181C0-CCCD-462D-9B3A-B6CC27E0E7A8}"/>
                </a:ext>
              </a:extLst>
            </p:cNvPr>
            <p:cNvGrpSpPr/>
            <p:nvPr/>
          </p:nvGrpSpPr>
          <p:grpSpPr>
            <a:xfrm>
              <a:off x="838200" y="3595722"/>
              <a:ext cx="701448" cy="612133"/>
              <a:chOff x="597667" y="4483941"/>
              <a:chExt cx="2259158" cy="1971502"/>
            </a:xfrm>
          </p:grpSpPr>
          <p:sp>
            <p:nvSpPr>
              <p:cNvPr id="254" name="Hexagon 253">
                <a:extLst>
                  <a:ext uri="{FF2B5EF4-FFF2-40B4-BE49-F238E27FC236}">
                    <a16:creationId xmlns:a16="http://schemas.microsoft.com/office/drawing/2014/main" id="{785C95AD-B570-4F1D-8139-08DE589024C0}"/>
                  </a:ext>
                </a:extLst>
              </p:cNvPr>
              <p:cNvSpPr/>
              <p:nvPr/>
            </p:nvSpPr>
            <p:spPr>
              <a:xfrm>
                <a:off x="597667" y="4507892"/>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5" name="Graphic 254" descr="Office worker female with solid fill">
                <a:extLst>
                  <a:ext uri="{FF2B5EF4-FFF2-40B4-BE49-F238E27FC236}">
                    <a16:creationId xmlns:a16="http://schemas.microsoft.com/office/drawing/2014/main" id="{87747C17-C6A0-4F4E-BBDC-4F1D0AA636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23" y="4834606"/>
                <a:ext cx="978408" cy="978408"/>
              </a:xfrm>
              <a:prstGeom prst="rect">
                <a:avLst/>
              </a:prstGeom>
            </p:spPr>
          </p:pic>
          <p:pic>
            <p:nvPicPr>
              <p:cNvPr id="256" name="Graphic 255" descr="Office worker female with solid fill">
                <a:extLst>
                  <a:ext uri="{FF2B5EF4-FFF2-40B4-BE49-F238E27FC236}">
                    <a16:creationId xmlns:a16="http://schemas.microsoft.com/office/drawing/2014/main" id="{62FDA9ED-C648-466E-A5DB-4169C21C84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3146" y="5451577"/>
                <a:ext cx="978408" cy="978408"/>
              </a:xfrm>
              <a:prstGeom prst="rect">
                <a:avLst/>
              </a:prstGeom>
            </p:spPr>
          </p:pic>
          <p:pic>
            <p:nvPicPr>
              <p:cNvPr id="257" name="Graphic 256" descr="Office worker female with solid fill">
                <a:extLst>
                  <a:ext uri="{FF2B5EF4-FFF2-40B4-BE49-F238E27FC236}">
                    <a16:creationId xmlns:a16="http://schemas.microsoft.com/office/drawing/2014/main" id="{F7E90190-1BE8-42EF-9359-4B6B10B4BB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6523" y="4483941"/>
                <a:ext cx="978408" cy="978408"/>
              </a:xfrm>
              <a:prstGeom prst="rect">
                <a:avLst/>
              </a:prstGeom>
            </p:spPr>
          </p:pic>
        </p:grpSp>
        <p:grpSp>
          <p:nvGrpSpPr>
            <p:cNvPr id="242" name="Group 241">
              <a:extLst>
                <a:ext uri="{FF2B5EF4-FFF2-40B4-BE49-F238E27FC236}">
                  <a16:creationId xmlns:a16="http://schemas.microsoft.com/office/drawing/2014/main" id="{90B94067-A26E-4DEA-B1F8-ABA015D8F37C}"/>
                </a:ext>
              </a:extLst>
            </p:cNvPr>
            <p:cNvGrpSpPr/>
            <p:nvPr/>
          </p:nvGrpSpPr>
          <p:grpSpPr>
            <a:xfrm>
              <a:off x="836259" y="4282418"/>
              <a:ext cx="701448" cy="604697"/>
              <a:chOff x="3152023" y="4531843"/>
              <a:chExt cx="2259158" cy="1947551"/>
            </a:xfrm>
          </p:grpSpPr>
          <p:sp>
            <p:nvSpPr>
              <p:cNvPr id="250" name="Hexagon 249">
                <a:extLst>
                  <a:ext uri="{FF2B5EF4-FFF2-40B4-BE49-F238E27FC236}">
                    <a16:creationId xmlns:a16="http://schemas.microsoft.com/office/drawing/2014/main" id="{4EEF16C0-5D6A-454D-B938-FEECBB2DB375}"/>
                  </a:ext>
                </a:extLst>
              </p:cNvPr>
              <p:cNvSpPr/>
              <p:nvPr/>
            </p:nvSpPr>
            <p:spPr>
              <a:xfrm>
                <a:off x="3152023" y="4531843"/>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1" name="Graphic 250" descr="Office worker male with solid fill">
                <a:extLst>
                  <a:ext uri="{FF2B5EF4-FFF2-40B4-BE49-F238E27FC236}">
                    <a16:creationId xmlns:a16="http://schemas.microsoft.com/office/drawing/2014/main" id="{92B0BA88-0F97-45FD-9949-71B30720F4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1481" y="4629407"/>
                <a:ext cx="978408" cy="978408"/>
              </a:xfrm>
              <a:prstGeom prst="rect">
                <a:avLst/>
              </a:prstGeom>
            </p:spPr>
          </p:pic>
          <p:pic>
            <p:nvPicPr>
              <p:cNvPr id="252" name="Graphic 251" descr="Office worker male with solid fill">
                <a:extLst>
                  <a:ext uri="{FF2B5EF4-FFF2-40B4-BE49-F238E27FC236}">
                    <a16:creationId xmlns:a16="http://schemas.microsoft.com/office/drawing/2014/main" id="{24474938-8814-492D-9CEE-A68DE19B4E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7262" y="4875045"/>
                <a:ext cx="978408" cy="978408"/>
              </a:xfrm>
              <a:prstGeom prst="rect">
                <a:avLst/>
              </a:prstGeom>
            </p:spPr>
          </p:pic>
          <p:pic>
            <p:nvPicPr>
              <p:cNvPr id="253" name="Graphic 252" descr="Office worker male with solid fill">
                <a:extLst>
                  <a:ext uri="{FF2B5EF4-FFF2-40B4-BE49-F238E27FC236}">
                    <a16:creationId xmlns:a16="http://schemas.microsoft.com/office/drawing/2014/main" id="{FCF1C9F8-B4D7-4960-9274-DDC8465EA3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6054" y="5481667"/>
                <a:ext cx="978408" cy="978408"/>
              </a:xfrm>
              <a:prstGeom prst="rect">
                <a:avLst/>
              </a:prstGeom>
            </p:spPr>
          </p:pic>
        </p:grpSp>
        <p:sp>
          <p:nvSpPr>
            <p:cNvPr id="245" name="TextBox 244">
              <a:extLst>
                <a:ext uri="{FF2B5EF4-FFF2-40B4-BE49-F238E27FC236}">
                  <a16:creationId xmlns:a16="http://schemas.microsoft.com/office/drawing/2014/main" id="{2A211DDE-31C1-4286-BF42-4C3FECD94789}"/>
                </a:ext>
              </a:extLst>
            </p:cNvPr>
            <p:cNvSpPr txBox="1"/>
            <p:nvPr/>
          </p:nvSpPr>
          <p:spPr>
            <a:xfrm>
              <a:off x="2526558" y="3569804"/>
              <a:ext cx="3435111" cy="1354217"/>
            </a:xfrm>
            <a:prstGeom prst="rect">
              <a:avLst/>
            </a:prstGeom>
            <a:noFill/>
          </p:spPr>
          <p:txBody>
            <a:bodyPr wrap="square" anchor="ctr">
              <a:spAutoFit/>
            </a:bodyPr>
            <a:lstStyle/>
            <a:p>
              <a:pPr>
                <a:spcBef>
                  <a:spcPts val="600"/>
                </a:spcBef>
              </a:pPr>
              <a:r>
                <a:rPr lang="en-US" sz="1200" b="1" dirty="0"/>
                <a:t>Group-of-users-to-Individual-item fairness (GI-F)</a:t>
              </a:r>
            </a:p>
            <a:p>
              <a:pPr>
                <a:spcBef>
                  <a:spcPts val="600"/>
                </a:spcBef>
              </a:pPr>
              <a:r>
                <a:rPr lang="en-US" sz="1200" i="1" dirty="0"/>
                <a:t>Are Individual items under/over-exposed to groups of users?</a:t>
              </a:r>
            </a:p>
            <a:p>
              <a:pPr>
                <a:spcBef>
                  <a:spcPts val="600"/>
                </a:spcBef>
              </a:pPr>
              <a:r>
                <a:rPr lang="en-US" sz="1200" dirty="0"/>
                <a:t>E.g., a specific job being disproportionately recommended to men and not to women and non-binary people.</a:t>
              </a:r>
            </a:p>
          </p:txBody>
        </p:sp>
        <p:grpSp>
          <p:nvGrpSpPr>
            <p:cNvPr id="595" name="Group 594">
              <a:extLst>
                <a:ext uri="{FF2B5EF4-FFF2-40B4-BE49-F238E27FC236}">
                  <a16:creationId xmlns:a16="http://schemas.microsoft.com/office/drawing/2014/main" id="{D6B59410-30B8-47A3-A992-3680AC2C8149}"/>
                </a:ext>
              </a:extLst>
            </p:cNvPr>
            <p:cNvGrpSpPr/>
            <p:nvPr/>
          </p:nvGrpSpPr>
          <p:grpSpPr>
            <a:xfrm>
              <a:off x="1466782" y="3946888"/>
              <a:ext cx="701448" cy="604697"/>
              <a:chOff x="5905212" y="2100876"/>
              <a:chExt cx="2259158" cy="1947551"/>
            </a:xfrm>
          </p:grpSpPr>
          <p:sp>
            <p:nvSpPr>
              <p:cNvPr id="596" name="Hexagon 595">
                <a:extLst>
                  <a:ext uri="{FF2B5EF4-FFF2-40B4-BE49-F238E27FC236}">
                    <a16:creationId xmlns:a16="http://schemas.microsoft.com/office/drawing/2014/main" id="{42EF5B30-102F-4594-B7D3-C4C56029796F}"/>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7" name="Graphic 596" descr="Briefcase with solid fill">
                <a:extLst>
                  <a:ext uri="{FF2B5EF4-FFF2-40B4-BE49-F238E27FC236}">
                    <a16:creationId xmlns:a16="http://schemas.microsoft.com/office/drawing/2014/main" id="{D3D84B8C-B4BE-4A4C-B3B6-D3088A8519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grpSp>
        <p:nvGrpSpPr>
          <p:cNvPr id="636" name="Group 635">
            <a:extLst>
              <a:ext uri="{FF2B5EF4-FFF2-40B4-BE49-F238E27FC236}">
                <a16:creationId xmlns:a16="http://schemas.microsoft.com/office/drawing/2014/main" id="{E675A2F6-221B-4FF0-AD9D-BA47EC52A3B1}"/>
              </a:ext>
            </a:extLst>
          </p:cNvPr>
          <p:cNvGrpSpPr/>
          <p:nvPr/>
        </p:nvGrpSpPr>
        <p:grpSpPr>
          <a:xfrm>
            <a:off x="336432" y="5167122"/>
            <a:ext cx="5625236" cy="1445805"/>
            <a:chOff x="336432" y="5167122"/>
            <a:chExt cx="5625236" cy="1445805"/>
          </a:xfrm>
        </p:grpSpPr>
        <p:sp>
          <p:nvSpPr>
            <p:cNvPr id="538" name="Rectangle: Rounded Corners 537">
              <a:extLst>
                <a:ext uri="{FF2B5EF4-FFF2-40B4-BE49-F238E27FC236}">
                  <a16:creationId xmlns:a16="http://schemas.microsoft.com/office/drawing/2014/main" id="{F5B731E3-762D-4712-96A3-D68325B6A6A7}"/>
                </a:ext>
              </a:extLst>
            </p:cNvPr>
            <p:cNvSpPr/>
            <p:nvPr/>
          </p:nvSpPr>
          <p:spPr>
            <a:xfrm>
              <a:off x="336432" y="5167122"/>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9" name="TextBox 538">
              <a:extLst>
                <a:ext uri="{FF2B5EF4-FFF2-40B4-BE49-F238E27FC236}">
                  <a16:creationId xmlns:a16="http://schemas.microsoft.com/office/drawing/2014/main" id="{EACF9013-3883-4A30-BF56-CD4672CCACFC}"/>
                </a:ext>
              </a:extLst>
            </p:cNvPr>
            <p:cNvSpPr txBox="1"/>
            <p:nvPr/>
          </p:nvSpPr>
          <p:spPr>
            <a:xfrm>
              <a:off x="2526557" y="5305248"/>
              <a:ext cx="3435111" cy="1169551"/>
            </a:xfrm>
            <a:prstGeom prst="rect">
              <a:avLst/>
            </a:prstGeom>
            <a:noFill/>
          </p:spPr>
          <p:txBody>
            <a:bodyPr wrap="square" anchor="ctr">
              <a:spAutoFit/>
            </a:bodyPr>
            <a:lstStyle/>
            <a:p>
              <a:pPr>
                <a:spcBef>
                  <a:spcPts val="600"/>
                </a:spcBef>
              </a:pPr>
              <a:r>
                <a:rPr lang="en-US" sz="1200" b="1" dirty="0"/>
                <a:t>All-users-to-Individual-item fairness (AI-F)</a:t>
              </a:r>
            </a:p>
            <a:p>
              <a:pPr>
                <a:spcBef>
                  <a:spcPts val="600"/>
                </a:spcBef>
              </a:pPr>
              <a:r>
                <a:rPr lang="en-US" sz="1200" i="1" dirty="0"/>
                <a:t>Are Individual items under/over-exposed to all users overall?</a:t>
              </a:r>
            </a:p>
            <a:p>
              <a:pPr>
                <a:spcBef>
                  <a:spcPts val="600"/>
                </a:spcBef>
              </a:pPr>
              <a:r>
                <a:rPr lang="en-US" sz="1200" dirty="0"/>
                <a:t>E.g., a specific job being disproportionately under-exposed to all users.</a:t>
              </a:r>
            </a:p>
          </p:txBody>
        </p:sp>
        <p:grpSp>
          <p:nvGrpSpPr>
            <p:cNvPr id="600" name="Group 599">
              <a:extLst>
                <a:ext uri="{FF2B5EF4-FFF2-40B4-BE49-F238E27FC236}">
                  <a16:creationId xmlns:a16="http://schemas.microsoft.com/office/drawing/2014/main" id="{E5F0E7DF-02AC-41AE-95C6-81FA6C45C041}"/>
                </a:ext>
              </a:extLst>
            </p:cNvPr>
            <p:cNvGrpSpPr/>
            <p:nvPr/>
          </p:nvGrpSpPr>
          <p:grpSpPr>
            <a:xfrm>
              <a:off x="661371" y="5581996"/>
              <a:ext cx="1020739" cy="874919"/>
              <a:chOff x="2101593" y="634915"/>
              <a:chExt cx="1020739" cy="874919"/>
            </a:xfrm>
          </p:grpSpPr>
          <p:sp>
            <p:nvSpPr>
              <p:cNvPr id="601" name="Hexagon 600">
                <a:extLst>
                  <a:ext uri="{FF2B5EF4-FFF2-40B4-BE49-F238E27FC236}">
                    <a16:creationId xmlns:a16="http://schemas.microsoft.com/office/drawing/2014/main" id="{4D93465C-316D-49E0-AF41-9FA0249C2343}"/>
                  </a:ext>
                </a:extLst>
              </p:cNvPr>
              <p:cNvSpPr/>
              <p:nvPr/>
            </p:nvSpPr>
            <p:spPr>
              <a:xfrm>
                <a:off x="2101593" y="634915"/>
                <a:ext cx="1020739" cy="874919"/>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2" name="Graphic 601" descr="Office worker female with solid fill">
                <a:extLst>
                  <a:ext uri="{FF2B5EF4-FFF2-40B4-BE49-F238E27FC236}">
                    <a16:creationId xmlns:a16="http://schemas.microsoft.com/office/drawing/2014/main" id="{29911C8E-C4F5-4131-9A18-08D756316A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8536" y="676730"/>
                <a:ext cx="303787" cy="303787"/>
              </a:xfrm>
              <a:prstGeom prst="rect">
                <a:avLst/>
              </a:prstGeom>
            </p:spPr>
          </p:pic>
          <p:pic>
            <p:nvPicPr>
              <p:cNvPr id="603" name="Graphic 602" descr="Office worker female with solid fill">
                <a:extLst>
                  <a:ext uri="{FF2B5EF4-FFF2-40B4-BE49-F238E27FC236}">
                    <a16:creationId xmlns:a16="http://schemas.microsoft.com/office/drawing/2014/main" id="{A02B1CE9-5856-4F4B-A475-8EF82B9F31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3057" y="903242"/>
                <a:ext cx="303787" cy="303787"/>
              </a:xfrm>
              <a:prstGeom prst="rect">
                <a:avLst/>
              </a:prstGeom>
            </p:spPr>
          </p:pic>
          <p:pic>
            <p:nvPicPr>
              <p:cNvPr id="604" name="Graphic 603" descr="Office worker male with solid fill">
                <a:extLst>
                  <a:ext uri="{FF2B5EF4-FFF2-40B4-BE49-F238E27FC236}">
                    <a16:creationId xmlns:a16="http://schemas.microsoft.com/office/drawing/2014/main" id="{B0ECC4AE-9D88-4AAB-9C4F-3188F45B89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1958" y="676596"/>
                <a:ext cx="303787" cy="303787"/>
              </a:xfrm>
              <a:prstGeom prst="rect">
                <a:avLst/>
              </a:prstGeom>
            </p:spPr>
          </p:pic>
          <p:pic>
            <p:nvPicPr>
              <p:cNvPr id="605" name="Graphic 604" descr="Office worker male with solid fill">
                <a:extLst>
                  <a:ext uri="{FF2B5EF4-FFF2-40B4-BE49-F238E27FC236}">
                    <a16:creationId xmlns:a16="http://schemas.microsoft.com/office/drawing/2014/main" id="{878087A7-F340-4561-A7E7-E0438583C0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2876" y="974255"/>
                <a:ext cx="303787" cy="303787"/>
              </a:xfrm>
              <a:prstGeom prst="rect">
                <a:avLst/>
              </a:prstGeom>
            </p:spPr>
          </p:pic>
          <p:pic>
            <p:nvPicPr>
              <p:cNvPr id="606" name="Graphic 605" descr="Office worker female with solid fill">
                <a:extLst>
                  <a:ext uri="{FF2B5EF4-FFF2-40B4-BE49-F238E27FC236}">
                    <a16:creationId xmlns:a16="http://schemas.microsoft.com/office/drawing/2014/main" id="{52A17130-E587-4487-BE32-B8B1FC7237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4487" y="1083741"/>
                <a:ext cx="303787" cy="303787"/>
              </a:xfrm>
              <a:prstGeom prst="rect">
                <a:avLst/>
              </a:prstGeom>
            </p:spPr>
          </p:pic>
          <p:pic>
            <p:nvPicPr>
              <p:cNvPr id="607" name="Graphic 606" descr="Office worker male with solid fill">
                <a:extLst>
                  <a:ext uri="{FF2B5EF4-FFF2-40B4-BE49-F238E27FC236}">
                    <a16:creationId xmlns:a16="http://schemas.microsoft.com/office/drawing/2014/main" id="{B7896842-0BC5-470F-B4E1-012FB799E2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7600" y="1191254"/>
                <a:ext cx="303787" cy="303787"/>
              </a:xfrm>
              <a:prstGeom prst="rect">
                <a:avLst/>
              </a:prstGeom>
            </p:spPr>
          </p:pic>
        </p:grpSp>
        <p:grpSp>
          <p:nvGrpSpPr>
            <p:cNvPr id="608" name="Group 607">
              <a:extLst>
                <a:ext uri="{FF2B5EF4-FFF2-40B4-BE49-F238E27FC236}">
                  <a16:creationId xmlns:a16="http://schemas.microsoft.com/office/drawing/2014/main" id="{AD5FDC92-242A-4E70-A35E-72BE5453F813}"/>
                </a:ext>
              </a:extLst>
            </p:cNvPr>
            <p:cNvGrpSpPr/>
            <p:nvPr/>
          </p:nvGrpSpPr>
          <p:grpSpPr>
            <a:xfrm>
              <a:off x="1543157" y="5316639"/>
              <a:ext cx="701448" cy="604697"/>
              <a:chOff x="5905212" y="2100876"/>
              <a:chExt cx="2259158" cy="1947551"/>
            </a:xfrm>
          </p:grpSpPr>
          <p:sp>
            <p:nvSpPr>
              <p:cNvPr id="609" name="Hexagon 608">
                <a:extLst>
                  <a:ext uri="{FF2B5EF4-FFF2-40B4-BE49-F238E27FC236}">
                    <a16:creationId xmlns:a16="http://schemas.microsoft.com/office/drawing/2014/main" id="{6EA29FDE-9E9C-4323-84CA-FFF7C1E25FD3}"/>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0" name="Graphic 609" descr="Briefcase with solid fill">
                <a:extLst>
                  <a:ext uri="{FF2B5EF4-FFF2-40B4-BE49-F238E27FC236}">
                    <a16:creationId xmlns:a16="http://schemas.microsoft.com/office/drawing/2014/main" id="{96134EF3-5E8C-4164-B6ED-AD4E7AA7E8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grpSp>
        <p:nvGrpSpPr>
          <p:cNvPr id="638" name="Group 637">
            <a:extLst>
              <a:ext uri="{FF2B5EF4-FFF2-40B4-BE49-F238E27FC236}">
                <a16:creationId xmlns:a16="http://schemas.microsoft.com/office/drawing/2014/main" id="{EE5E3B9E-417F-43AA-BF86-83F31BB7BC42}"/>
              </a:ext>
            </a:extLst>
          </p:cNvPr>
          <p:cNvGrpSpPr/>
          <p:nvPr/>
        </p:nvGrpSpPr>
        <p:grpSpPr>
          <a:xfrm>
            <a:off x="6230329" y="5167122"/>
            <a:ext cx="5625236" cy="1445805"/>
            <a:chOff x="6230329" y="5167122"/>
            <a:chExt cx="5625236" cy="1445805"/>
          </a:xfrm>
        </p:grpSpPr>
        <p:sp>
          <p:nvSpPr>
            <p:cNvPr id="561" name="Rectangle: Rounded Corners 560">
              <a:extLst>
                <a:ext uri="{FF2B5EF4-FFF2-40B4-BE49-F238E27FC236}">
                  <a16:creationId xmlns:a16="http://schemas.microsoft.com/office/drawing/2014/main" id="{2DAD2069-1C92-4E22-BE13-BEFCEB9F8EDB}"/>
                </a:ext>
              </a:extLst>
            </p:cNvPr>
            <p:cNvSpPr/>
            <p:nvPr/>
          </p:nvSpPr>
          <p:spPr>
            <a:xfrm>
              <a:off x="6230329" y="5167122"/>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TextBox 561">
              <a:extLst>
                <a:ext uri="{FF2B5EF4-FFF2-40B4-BE49-F238E27FC236}">
                  <a16:creationId xmlns:a16="http://schemas.microsoft.com/office/drawing/2014/main" id="{BA29CFD3-A877-4A47-A47E-2151BAC0A6B9}"/>
                </a:ext>
              </a:extLst>
            </p:cNvPr>
            <p:cNvSpPr txBox="1"/>
            <p:nvPr/>
          </p:nvSpPr>
          <p:spPr>
            <a:xfrm>
              <a:off x="8420454" y="5305248"/>
              <a:ext cx="3435111" cy="1169551"/>
            </a:xfrm>
            <a:prstGeom prst="rect">
              <a:avLst/>
            </a:prstGeom>
            <a:noFill/>
          </p:spPr>
          <p:txBody>
            <a:bodyPr wrap="square" anchor="ctr">
              <a:spAutoFit/>
            </a:bodyPr>
            <a:lstStyle/>
            <a:p>
              <a:pPr>
                <a:spcBef>
                  <a:spcPts val="600"/>
                </a:spcBef>
              </a:pPr>
              <a:r>
                <a:rPr lang="en-US" sz="1200" b="1" dirty="0"/>
                <a:t>All-users-to-group-of-items fairness (AG-F)</a:t>
              </a:r>
            </a:p>
            <a:p>
              <a:pPr>
                <a:spcBef>
                  <a:spcPts val="600"/>
                </a:spcBef>
              </a:pPr>
              <a:r>
                <a:rPr lang="en-US" sz="1200" i="1" dirty="0"/>
                <a:t>Are groups of items under/over-exposed to all users overall?</a:t>
              </a:r>
            </a:p>
            <a:p>
              <a:pPr>
                <a:spcBef>
                  <a:spcPts val="600"/>
                </a:spcBef>
              </a:pPr>
              <a:r>
                <a:rPr lang="en-US" sz="1200" dirty="0"/>
                <a:t>E.g., jobs at Black-owned businesses being disproportionately under-exposed to all users.</a:t>
              </a:r>
            </a:p>
          </p:txBody>
        </p:sp>
        <p:grpSp>
          <p:nvGrpSpPr>
            <p:cNvPr id="611" name="Group 610">
              <a:extLst>
                <a:ext uri="{FF2B5EF4-FFF2-40B4-BE49-F238E27FC236}">
                  <a16:creationId xmlns:a16="http://schemas.microsoft.com/office/drawing/2014/main" id="{4F19E049-9D94-43F3-BDDB-A741579C8117}"/>
                </a:ext>
              </a:extLst>
            </p:cNvPr>
            <p:cNvGrpSpPr/>
            <p:nvPr/>
          </p:nvGrpSpPr>
          <p:grpSpPr>
            <a:xfrm>
              <a:off x="6561078" y="5583600"/>
              <a:ext cx="1020739" cy="874919"/>
              <a:chOff x="2101593" y="634915"/>
              <a:chExt cx="1020739" cy="874919"/>
            </a:xfrm>
          </p:grpSpPr>
          <p:sp>
            <p:nvSpPr>
              <p:cNvPr id="612" name="Hexagon 611">
                <a:extLst>
                  <a:ext uri="{FF2B5EF4-FFF2-40B4-BE49-F238E27FC236}">
                    <a16:creationId xmlns:a16="http://schemas.microsoft.com/office/drawing/2014/main" id="{9301B44A-E4B7-4891-863A-A99FE285339C}"/>
                  </a:ext>
                </a:extLst>
              </p:cNvPr>
              <p:cNvSpPr/>
              <p:nvPr/>
            </p:nvSpPr>
            <p:spPr>
              <a:xfrm>
                <a:off x="2101593" y="634915"/>
                <a:ext cx="1020739" cy="874919"/>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3" name="Graphic 612" descr="Office worker female with solid fill">
                <a:extLst>
                  <a:ext uri="{FF2B5EF4-FFF2-40B4-BE49-F238E27FC236}">
                    <a16:creationId xmlns:a16="http://schemas.microsoft.com/office/drawing/2014/main" id="{8ABDCDAA-6359-443B-AAF0-18891D86DB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8536" y="676730"/>
                <a:ext cx="303787" cy="303787"/>
              </a:xfrm>
              <a:prstGeom prst="rect">
                <a:avLst/>
              </a:prstGeom>
            </p:spPr>
          </p:pic>
          <p:pic>
            <p:nvPicPr>
              <p:cNvPr id="614" name="Graphic 613" descr="Office worker female with solid fill">
                <a:extLst>
                  <a:ext uri="{FF2B5EF4-FFF2-40B4-BE49-F238E27FC236}">
                    <a16:creationId xmlns:a16="http://schemas.microsoft.com/office/drawing/2014/main" id="{2FBAAFBD-E489-43FF-B920-DE758CA4E3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3057" y="903242"/>
                <a:ext cx="303787" cy="303787"/>
              </a:xfrm>
              <a:prstGeom prst="rect">
                <a:avLst/>
              </a:prstGeom>
            </p:spPr>
          </p:pic>
          <p:pic>
            <p:nvPicPr>
              <p:cNvPr id="615" name="Graphic 614" descr="Office worker male with solid fill">
                <a:extLst>
                  <a:ext uri="{FF2B5EF4-FFF2-40B4-BE49-F238E27FC236}">
                    <a16:creationId xmlns:a16="http://schemas.microsoft.com/office/drawing/2014/main" id="{146F578D-E32A-4AF5-9C21-24854F6231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1958" y="676596"/>
                <a:ext cx="303787" cy="303787"/>
              </a:xfrm>
              <a:prstGeom prst="rect">
                <a:avLst/>
              </a:prstGeom>
            </p:spPr>
          </p:pic>
          <p:pic>
            <p:nvPicPr>
              <p:cNvPr id="616" name="Graphic 615" descr="Office worker male with solid fill">
                <a:extLst>
                  <a:ext uri="{FF2B5EF4-FFF2-40B4-BE49-F238E27FC236}">
                    <a16:creationId xmlns:a16="http://schemas.microsoft.com/office/drawing/2014/main" id="{59BE1E6B-01D2-4A62-99D5-9C0CA42F9D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2876" y="974255"/>
                <a:ext cx="303787" cy="303787"/>
              </a:xfrm>
              <a:prstGeom prst="rect">
                <a:avLst/>
              </a:prstGeom>
            </p:spPr>
          </p:pic>
          <p:pic>
            <p:nvPicPr>
              <p:cNvPr id="617" name="Graphic 616" descr="Office worker female with solid fill">
                <a:extLst>
                  <a:ext uri="{FF2B5EF4-FFF2-40B4-BE49-F238E27FC236}">
                    <a16:creationId xmlns:a16="http://schemas.microsoft.com/office/drawing/2014/main" id="{44ED2E56-B933-4985-B378-9CD0148E0E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4487" y="1083741"/>
                <a:ext cx="303787" cy="303787"/>
              </a:xfrm>
              <a:prstGeom prst="rect">
                <a:avLst/>
              </a:prstGeom>
            </p:spPr>
          </p:pic>
          <p:pic>
            <p:nvPicPr>
              <p:cNvPr id="618" name="Graphic 617" descr="Office worker male with solid fill">
                <a:extLst>
                  <a:ext uri="{FF2B5EF4-FFF2-40B4-BE49-F238E27FC236}">
                    <a16:creationId xmlns:a16="http://schemas.microsoft.com/office/drawing/2014/main" id="{54207004-6085-4676-91FB-A0CCC949F8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7600" y="1191254"/>
                <a:ext cx="303787" cy="303787"/>
              </a:xfrm>
              <a:prstGeom prst="rect">
                <a:avLst/>
              </a:prstGeom>
            </p:spPr>
          </p:pic>
        </p:grpSp>
        <p:grpSp>
          <p:nvGrpSpPr>
            <p:cNvPr id="632" name="Group 631">
              <a:extLst>
                <a:ext uri="{FF2B5EF4-FFF2-40B4-BE49-F238E27FC236}">
                  <a16:creationId xmlns:a16="http://schemas.microsoft.com/office/drawing/2014/main" id="{60F77F65-9428-4608-B3FA-205D19C30FEF}"/>
                </a:ext>
              </a:extLst>
            </p:cNvPr>
            <p:cNvGrpSpPr/>
            <p:nvPr/>
          </p:nvGrpSpPr>
          <p:grpSpPr>
            <a:xfrm>
              <a:off x="7446753" y="5313964"/>
              <a:ext cx="701448" cy="604697"/>
              <a:chOff x="7446753" y="5313964"/>
              <a:chExt cx="701448" cy="604697"/>
            </a:xfrm>
          </p:grpSpPr>
          <p:sp>
            <p:nvSpPr>
              <p:cNvPr id="628" name="Hexagon 627">
                <a:extLst>
                  <a:ext uri="{FF2B5EF4-FFF2-40B4-BE49-F238E27FC236}">
                    <a16:creationId xmlns:a16="http://schemas.microsoft.com/office/drawing/2014/main" id="{7CB29AF3-EC05-47C3-8050-BB1707A17EFF}"/>
                  </a:ext>
                </a:extLst>
              </p:cNvPr>
              <p:cNvSpPr/>
              <p:nvPr/>
            </p:nvSpPr>
            <p:spPr>
              <a:xfrm>
                <a:off x="7446753" y="5313964"/>
                <a:ext cx="701448" cy="604697"/>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9" name="Graphic 628" descr="Briefcase with solid fill">
                <a:extLst>
                  <a:ext uri="{FF2B5EF4-FFF2-40B4-BE49-F238E27FC236}">
                    <a16:creationId xmlns:a16="http://schemas.microsoft.com/office/drawing/2014/main" id="{8701F6B3-7B8C-4453-AE06-84D73AEBC9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2907" y="5597762"/>
                <a:ext cx="304523" cy="304523"/>
              </a:xfrm>
              <a:prstGeom prst="rect">
                <a:avLst/>
              </a:prstGeom>
            </p:spPr>
          </p:pic>
          <p:pic>
            <p:nvPicPr>
              <p:cNvPr id="631" name="Graphic 630" descr="Briefcase with solid fill">
                <a:extLst>
                  <a:ext uri="{FF2B5EF4-FFF2-40B4-BE49-F238E27FC236}">
                    <a16:creationId xmlns:a16="http://schemas.microsoft.com/office/drawing/2014/main" id="{99095A04-A9CF-45DF-ABA1-682F60B40A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587" y="5385756"/>
                <a:ext cx="304523" cy="304523"/>
              </a:xfrm>
              <a:prstGeom prst="rect">
                <a:avLst/>
              </a:prstGeom>
            </p:spPr>
          </p:pic>
        </p:grpSp>
      </p:grpSp>
    </p:spTree>
    <p:extLst>
      <p:ext uri="{BB962C8B-B14F-4D97-AF65-F5344CB8AC3E}">
        <p14:creationId xmlns:p14="http://schemas.microsoft.com/office/powerpoint/2010/main" val="389665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1539-6D2D-49BA-A62C-26F43B35E014}"/>
              </a:ext>
            </a:extLst>
          </p:cNvPr>
          <p:cNvSpPr>
            <a:spLocks noGrp="1"/>
          </p:cNvSpPr>
          <p:nvPr>
            <p:ph type="title"/>
          </p:nvPr>
        </p:nvSpPr>
        <p:spPr>
          <a:xfrm>
            <a:off x="838200" y="365126"/>
            <a:ext cx="10515600" cy="640236"/>
          </a:xfrm>
        </p:spPr>
        <p:txBody>
          <a:bodyPr>
            <a:normAutofit fontScale="90000"/>
          </a:bodyPr>
          <a:lstStyle/>
          <a:p>
            <a:pPr algn="ctr"/>
            <a:r>
              <a:rPr lang="en-US" dirty="0"/>
              <a:t>Exposure fairness is a multisided problem</a:t>
            </a:r>
          </a:p>
        </p:txBody>
      </p:sp>
      <p:sp>
        <p:nvSpPr>
          <p:cNvPr id="3" name="Content Placeholder 2">
            <a:extLst>
              <a:ext uri="{FF2B5EF4-FFF2-40B4-BE49-F238E27FC236}">
                <a16:creationId xmlns:a16="http://schemas.microsoft.com/office/drawing/2014/main" id="{C045208C-E54A-435A-88F0-7E5B9F135B80}"/>
              </a:ext>
            </a:extLst>
          </p:cNvPr>
          <p:cNvSpPr>
            <a:spLocks noGrp="1"/>
          </p:cNvSpPr>
          <p:nvPr>
            <p:ph idx="1"/>
          </p:nvPr>
        </p:nvSpPr>
        <p:spPr>
          <a:xfrm>
            <a:off x="838200" y="1005363"/>
            <a:ext cx="10515600" cy="536192"/>
          </a:xfrm>
        </p:spPr>
        <p:txBody>
          <a:bodyPr anchor="t"/>
          <a:lstStyle/>
          <a:p>
            <a:pPr marL="0" indent="0" algn="ctr">
              <a:buNone/>
            </a:pPr>
            <a:r>
              <a:rPr lang="en-US" dirty="0"/>
              <a:t>Take the example of a job recommendation system</a:t>
            </a:r>
          </a:p>
        </p:txBody>
      </p:sp>
      <p:grpSp>
        <p:nvGrpSpPr>
          <p:cNvPr id="637" name="Group 636">
            <a:extLst>
              <a:ext uri="{FF2B5EF4-FFF2-40B4-BE49-F238E27FC236}">
                <a16:creationId xmlns:a16="http://schemas.microsoft.com/office/drawing/2014/main" id="{3A9CA571-AE35-46E5-A990-8D0E28CF212A}"/>
              </a:ext>
            </a:extLst>
          </p:cNvPr>
          <p:cNvGrpSpPr/>
          <p:nvPr/>
        </p:nvGrpSpPr>
        <p:grpSpPr>
          <a:xfrm>
            <a:off x="6230330" y="3524011"/>
            <a:ext cx="5625236" cy="1445805"/>
            <a:chOff x="6230330" y="3524011"/>
            <a:chExt cx="5625236" cy="1445805"/>
          </a:xfrm>
        </p:grpSpPr>
        <p:sp>
          <p:nvSpPr>
            <p:cNvPr id="267" name="Rectangle: Rounded Corners 266">
              <a:extLst>
                <a:ext uri="{FF2B5EF4-FFF2-40B4-BE49-F238E27FC236}">
                  <a16:creationId xmlns:a16="http://schemas.microsoft.com/office/drawing/2014/main" id="{8DB2D502-BD69-42F6-BA34-A9FB9D93E4C7}"/>
                </a:ext>
              </a:extLst>
            </p:cNvPr>
            <p:cNvSpPr/>
            <p:nvPr/>
          </p:nvSpPr>
          <p:spPr>
            <a:xfrm>
              <a:off x="6230330" y="3524011"/>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id="{40E1EC2A-E3A9-4607-A168-7F3B02834C6C}"/>
                </a:ext>
              </a:extLst>
            </p:cNvPr>
            <p:cNvGrpSpPr/>
            <p:nvPr/>
          </p:nvGrpSpPr>
          <p:grpSpPr>
            <a:xfrm>
              <a:off x="6351927" y="3949987"/>
              <a:ext cx="701448" cy="616475"/>
              <a:chOff x="5905212" y="4469959"/>
              <a:chExt cx="2259158" cy="1985484"/>
            </a:xfrm>
          </p:grpSpPr>
          <p:sp>
            <p:nvSpPr>
              <p:cNvPr id="281" name="Hexagon 280">
                <a:extLst>
                  <a:ext uri="{FF2B5EF4-FFF2-40B4-BE49-F238E27FC236}">
                    <a16:creationId xmlns:a16="http://schemas.microsoft.com/office/drawing/2014/main" id="{983DF312-53D1-4754-A9FF-772735272A16}"/>
                  </a:ext>
                </a:extLst>
              </p:cNvPr>
              <p:cNvSpPr/>
              <p:nvPr/>
            </p:nvSpPr>
            <p:spPr>
              <a:xfrm>
                <a:off x="5905212" y="446995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2" name="Graphic 281" descr="Briefcase with solid fill">
                <a:extLst>
                  <a:ext uri="{FF2B5EF4-FFF2-40B4-BE49-F238E27FC236}">
                    <a16:creationId xmlns:a16="http://schemas.microsoft.com/office/drawing/2014/main" id="{818138F9-42F8-48CC-95BF-A9E5AD8DA5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2152" y="5474663"/>
                <a:ext cx="980780" cy="980780"/>
              </a:xfrm>
              <a:prstGeom prst="rect">
                <a:avLst/>
              </a:prstGeom>
            </p:spPr>
          </p:pic>
          <p:pic>
            <p:nvPicPr>
              <p:cNvPr id="283" name="Graphic 282" descr="Coins with solid fill">
                <a:extLst>
                  <a:ext uri="{FF2B5EF4-FFF2-40B4-BE49-F238E27FC236}">
                    <a16:creationId xmlns:a16="http://schemas.microsoft.com/office/drawing/2014/main" id="{8290647D-BEAB-444D-B9E1-ABBC95BE71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6580" y="4950464"/>
                <a:ext cx="410399" cy="410399"/>
              </a:xfrm>
              <a:prstGeom prst="rect">
                <a:avLst/>
              </a:prstGeom>
            </p:spPr>
          </p:pic>
          <p:pic>
            <p:nvPicPr>
              <p:cNvPr id="284" name="Graphic 283" descr="Coins with solid fill">
                <a:extLst>
                  <a:ext uri="{FF2B5EF4-FFF2-40B4-BE49-F238E27FC236}">
                    <a16:creationId xmlns:a16="http://schemas.microsoft.com/office/drawing/2014/main" id="{FB82F654-F2F2-46A6-9680-EB1B5F56A6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2542" y="5067483"/>
                <a:ext cx="410399" cy="410399"/>
              </a:xfrm>
              <a:prstGeom prst="rect">
                <a:avLst/>
              </a:prstGeom>
            </p:spPr>
          </p:pic>
          <p:pic>
            <p:nvPicPr>
              <p:cNvPr id="285" name="Graphic 284" descr="Briefcase with solid fill">
                <a:extLst>
                  <a:ext uri="{FF2B5EF4-FFF2-40B4-BE49-F238E27FC236}">
                    <a16:creationId xmlns:a16="http://schemas.microsoft.com/office/drawing/2014/main" id="{D8C55148-9E5F-4CA5-8CC4-98DDF33A7D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7496" y="4791854"/>
                <a:ext cx="980780" cy="980780"/>
              </a:xfrm>
              <a:prstGeom prst="rect">
                <a:avLst/>
              </a:prstGeom>
            </p:spPr>
          </p:pic>
        </p:grpSp>
        <p:grpSp>
          <p:nvGrpSpPr>
            <p:cNvPr id="264" name="Group 263">
              <a:extLst>
                <a:ext uri="{FF2B5EF4-FFF2-40B4-BE49-F238E27FC236}">
                  <a16:creationId xmlns:a16="http://schemas.microsoft.com/office/drawing/2014/main" id="{863B13BA-BDB2-45EE-B51E-08ABDD637A53}"/>
                </a:ext>
              </a:extLst>
            </p:cNvPr>
            <p:cNvGrpSpPr/>
            <p:nvPr/>
          </p:nvGrpSpPr>
          <p:grpSpPr>
            <a:xfrm>
              <a:off x="6967894" y="3595722"/>
              <a:ext cx="701448" cy="612133"/>
              <a:chOff x="597667" y="4483941"/>
              <a:chExt cx="2259158" cy="1971502"/>
            </a:xfrm>
          </p:grpSpPr>
          <p:sp>
            <p:nvSpPr>
              <p:cNvPr id="277" name="Hexagon 276">
                <a:extLst>
                  <a:ext uri="{FF2B5EF4-FFF2-40B4-BE49-F238E27FC236}">
                    <a16:creationId xmlns:a16="http://schemas.microsoft.com/office/drawing/2014/main" id="{E9935E4D-FF35-4002-8CAD-EC95DE7EFE90}"/>
                  </a:ext>
                </a:extLst>
              </p:cNvPr>
              <p:cNvSpPr/>
              <p:nvPr/>
            </p:nvSpPr>
            <p:spPr>
              <a:xfrm>
                <a:off x="597667" y="4507892"/>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8" name="Graphic 277" descr="Office worker female with solid fill">
                <a:extLst>
                  <a:ext uri="{FF2B5EF4-FFF2-40B4-BE49-F238E27FC236}">
                    <a16:creationId xmlns:a16="http://schemas.microsoft.com/office/drawing/2014/main" id="{B1EC00BE-0E4B-47C9-B50C-B8A3CE26FC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23" y="4834606"/>
                <a:ext cx="978408" cy="978408"/>
              </a:xfrm>
              <a:prstGeom prst="rect">
                <a:avLst/>
              </a:prstGeom>
            </p:spPr>
          </p:pic>
          <p:pic>
            <p:nvPicPr>
              <p:cNvPr id="279" name="Graphic 278" descr="Office worker female with solid fill">
                <a:extLst>
                  <a:ext uri="{FF2B5EF4-FFF2-40B4-BE49-F238E27FC236}">
                    <a16:creationId xmlns:a16="http://schemas.microsoft.com/office/drawing/2014/main" id="{F75860BA-D839-4F12-8581-B797DF9729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3146" y="5451577"/>
                <a:ext cx="978408" cy="978408"/>
              </a:xfrm>
              <a:prstGeom prst="rect">
                <a:avLst/>
              </a:prstGeom>
            </p:spPr>
          </p:pic>
          <p:pic>
            <p:nvPicPr>
              <p:cNvPr id="280" name="Graphic 279" descr="Office worker female with solid fill">
                <a:extLst>
                  <a:ext uri="{FF2B5EF4-FFF2-40B4-BE49-F238E27FC236}">
                    <a16:creationId xmlns:a16="http://schemas.microsoft.com/office/drawing/2014/main" id="{344EDD96-D0CE-4B2D-91A7-14FD389B1E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6523" y="4483941"/>
                <a:ext cx="978408" cy="978408"/>
              </a:xfrm>
              <a:prstGeom prst="rect">
                <a:avLst/>
              </a:prstGeom>
            </p:spPr>
          </p:pic>
        </p:grpSp>
        <p:grpSp>
          <p:nvGrpSpPr>
            <p:cNvPr id="265" name="Group 264">
              <a:extLst>
                <a:ext uri="{FF2B5EF4-FFF2-40B4-BE49-F238E27FC236}">
                  <a16:creationId xmlns:a16="http://schemas.microsoft.com/office/drawing/2014/main" id="{E30CCBC2-929E-4A9D-ACF7-45331476ED88}"/>
                </a:ext>
              </a:extLst>
            </p:cNvPr>
            <p:cNvGrpSpPr/>
            <p:nvPr/>
          </p:nvGrpSpPr>
          <p:grpSpPr>
            <a:xfrm>
              <a:off x="6965953" y="4282418"/>
              <a:ext cx="701448" cy="604697"/>
              <a:chOff x="3152023" y="4531843"/>
              <a:chExt cx="2259158" cy="1947551"/>
            </a:xfrm>
          </p:grpSpPr>
          <p:sp>
            <p:nvSpPr>
              <p:cNvPr id="273" name="Hexagon 272">
                <a:extLst>
                  <a:ext uri="{FF2B5EF4-FFF2-40B4-BE49-F238E27FC236}">
                    <a16:creationId xmlns:a16="http://schemas.microsoft.com/office/drawing/2014/main" id="{CC9C5E57-F3AF-4555-9975-7AC3AF67924F}"/>
                  </a:ext>
                </a:extLst>
              </p:cNvPr>
              <p:cNvSpPr/>
              <p:nvPr/>
            </p:nvSpPr>
            <p:spPr>
              <a:xfrm>
                <a:off x="3152023" y="4531843"/>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4" name="Graphic 273" descr="Office worker male with solid fill">
                <a:extLst>
                  <a:ext uri="{FF2B5EF4-FFF2-40B4-BE49-F238E27FC236}">
                    <a16:creationId xmlns:a16="http://schemas.microsoft.com/office/drawing/2014/main" id="{5A2FF933-0AC9-43F3-8398-433D846164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1481" y="4629407"/>
                <a:ext cx="978408" cy="978408"/>
              </a:xfrm>
              <a:prstGeom prst="rect">
                <a:avLst/>
              </a:prstGeom>
            </p:spPr>
          </p:pic>
          <p:pic>
            <p:nvPicPr>
              <p:cNvPr id="275" name="Graphic 274" descr="Office worker male with solid fill">
                <a:extLst>
                  <a:ext uri="{FF2B5EF4-FFF2-40B4-BE49-F238E27FC236}">
                    <a16:creationId xmlns:a16="http://schemas.microsoft.com/office/drawing/2014/main" id="{D75ABE31-1A6D-4639-B014-3A6BC1FFCD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7262" y="4875045"/>
                <a:ext cx="978408" cy="978408"/>
              </a:xfrm>
              <a:prstGeom prst="rect">
                <a:avLst/>
              </a:prstGeom>
            </p:spPr>
          </p:pic>
          <p:pic>
            <p:nvPicPr>
              <p:cNvPr id="276" name="Graphic 275" descr="Office worker male with solid fill">
                <a:extLst>
                  <a:ext uri="{FF2B5EF4-FFF2-40B4-BE49-F238E27FC236}">
                    <a16:creationId xmlns:a16="http://schemas.microsoft.com/office/drawing/2014/main" id="{5D732B9B-AAA9-4A06-A647-43C21E4EEE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6054" y="5481667"/>
                <a:ext cx="978408" cy="978408"/>
              </a:xfrm>
              <a:prstGeom prst="rect">
                <a:avLst/>
              </a:prstGeom>
            </p:spPr>
          </p:pic>
        </p:grpSp>
        <p:grpSp>
          <p:nvGrpSpPr>
            <p:cNvPr id="266" name="Group 265">
              <a:extLst>
                <a:ext uri="{FF2B5EF4-FFF2-40B4-BE49-F238E27FC236}">
                  <a16:creationId xmlns:a16="http://schemas.microsoft.com/office/drawing/2014/main" id="{ED0CB066-F9C2-4422-971B-5DA96F59B898}"/>
                </a:ext>
              </a:extLst>
            </p:cNvPr>
            <p:cNvGrpSpPr/>
            <p:nvPr/>
          </p:nvGrpSpPr>
          <p:grpSpPr>
            <a:xfrm>
              <a:off x="7584946" y="3949987"/>
              <a:ext cx="701448" cy="616475"/>
              <a:chOff x="8459568" y="4483941"/>
              <a:chExt cx="2259158" cy="1985484"/>
            </a:xfrm>
          </p:grpSpPr>
          <p:sp>
            <p:nvSpPr>
              <p:cNvPr id="269" name="Hexagon 268">
                <a:extLst>
                  <a:ext uri="{FF2B5EF4-FFF2-40B4-BE49-F238E27FC236}">
                    <a16:creationId xmlns:a16="http://schemas.microsoft.com/office/drawing/2014/main" id="{D94018DE-6DC0-48A6-809B-67E012669ED1}"/>
                  </a:ext>
                </a:extLst>
              </p:cNvPr>
              <p:cNvSpPr/>
              <p:nvPr/>
            </p:nvSpPr>
            <p:spPr>
              <a:xfrm>
                <a:off x="8459568" y="4483941"/>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0" name="Graphic 269" descr="Briefcase with solid fill">
                <a:extLst>
                  <a:ext uri="{FF2B5EF4-FFF2-40B4-BE49-F238E27FC236}">
                    <a16:creationId xmlns:a16="http://schemas.microsoft.com/office/drawing/2014/main" id="{6C367A8B-CB84-4678-8D6F-582DAD8337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508" y="5488645"/>
                <a:ext cx="980780" cy="980780"/>
              </a:xfrm>
              <a:prstGeom prst="rect">
                <a:avLst/>
              </a:prstGeom>
            </p:spPr>
          </p:pic>
          <p:pic>
            <p:nvPicPr>
              <p:cNvPr id="271" name="Graphic 270" descr="Coins with solid fill">
                <a:extLst>
                  <a:ext uri="{FF2B5EF4-FFF2-40B4-BE49-F238E27FC236}">
                    <a16:creationId xmlns:a16="http://schemas.microsoft.com/office/drawing/2014/main" id="{AAAB9C67-5B22-4F47-BFD9-8A3D540680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765" y="5037338"/>
                <a:ext cx="410399" cy="410399"/>
              </a:xfrm>
              <a:prstGeom prst="rect">
                <a:avLst/>
              </a:prstGeom>
            </p:spPr>
          </p:pic>
          <p:pic>
            <p:nvPicPr>
              <p:cNvPr id="272" name="Graphic 271" descr="Briefcase with solid fill">
                <a:extLst>
                  <a:ext uri="{FF2B5EF4-FFF2-40B4-BE49-F238E27FC236}">
                    <a16:creationId xmlns:a16="http://schemas.microsoft.com/office/drawing/2014/main" id="{A4B740E3-6AD9-4605-BFAD-307531014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852" y="4805836"/>
                <a:ext cx="980780" cy="980780"/>
              </a:xfrm>
              <a:prstGeom prst="rect">
                <a:avLst/>
              </a:prstGeom>
            </p:spPr>
          </p:pic>
        </p:grpSp>
        <p:sp>
          <p:nvSpPr>
            <p:cNvPr id="268" name="TextBox 267">
              <a:extLst>
                <a:ext uri="{FF2B5EF4-FFF2-40B4-BE49-F238E27FC236}">
                  <a16:creationId xmlns:a16="http://schemas.microsoft.com/office/drawing/2014/main" id="{96AB9582-1B8A-40A6-9798-9D17F4472D49}"/>
                </a:ext>
              </a:extLst>
            </p:cNvPr>
            <p:cNvSpPr txBox="1"/>
            <p:nvPr/>
          </p:nvSpPr>
          <p:spPr>
            <a:xfrm>
              <a:off x="8420455" y="3662137"/>
              <a:ext cx="3435111" cy="1169551"/>
            </a:xfrm>
            <a:prstGeom prst="rect">
              <a:avLst/>
            </a:prstGeom>
            <a:noFill/>
          </p:spPr>
          <p:txBody>
            <a:bodyPr wrap="square" anchor="ctr">
              <a:spAutoFit/>
            </a:bodyPr>
            <a:lstStyle/>
            <a:p>
              <a:pPr>
                <a:spcBef>
                  <a:spcPts val="600"/>
                </a:spcBef>
              </a:pPr>
              <a:r>
                <a:rPr lang="en-US" sz="1200" b="1" dirty="0"/>
                <a:t>Group-of-users-to-group-of-items fairness (GG-F)</a:t>
              </a:r>
            </a:p>
            <a:p>
              <a:pPr>
                <a:spcBef>
                  <a:spcPts val="600"/>
                </a:spcBef>
              </a:pPr>
              <a:r>
                <a:rPr lang="en-US" sz="1200" i="1" dirty="0"/>
                <a:t>Are groups of items under/over-exposed to groups of users?</a:t>
              </a:r>
            </a:p>
            <a:p>
              <a:pPr>
                <a:spcBef>
                  <a:spcPts val="600"/>
                </a:spcBef>
              </a:pPr>
              <a:r>
                <a:rPr lang="en-US" sz="1200" dirty="0"/>
                <a:t>E.g., men being disproportionately recommended high-paying jobs and women low-paying jobs.</a:t>
              </a:r>
            </a:p>
          </p:txBody>
        </p:sp>
      </p:grpSp>
      <p:grpSp>
        <p:nvGrpSpPr>
          <p:cNvPr id="633" name="Group 632">
            <a:extLst>
              <a:ext uri="{FF2B5EF4-FFF2-40B4-BE49-F238E27FC236}">
                <a16:creationId xmlns:a16="http://schemas.microsoft.com/office/drawing/2014/main" id="{26F4F6E1-3731-421A-80AD-09F8AB0E9EF6}"/>
              </a:ext>
            </a:extLst>
          </p:cNvPr>
          <p:cNvGrpSpPr/>
          <p:nvPr/>
        </p:nvGrpSpPr>
        <p:grpSpPr>
          <a:xfrm>
            <a:off x="336434" y="1880900"/>
            <a:ext cx="5625236" cy="1445805"/>
            <a:chOff x="336434" y="1880900"/>
            <a:chExt cx="5625236" cy="1445805"/>
          </a:xfrm>
        </p:grpSpPr>
        <p:sp>
          <p:nvSpPr>
            <p:cNvPr id="217" name="Rectangle: Rounded Corners 216">
              <a:extLst>
                <a:ext uri="{FF2B5EF4-FFF2-40B4-BE49-F238E27FC236}">
                  <a16:creationId xmlns:a16="http://schemas.microsoft.com/office/drawing/2014/main" id="{38FD5130-4A40-46D9-9720-55684E2483DD}"/>
                </a:ext>
              </a:extLst>
            </p:cNvPr>
            <p:cNvSpPr/>
            <p:nvPr/>
          </p:nvSpPr>
          <p:spPr>
            <a:xfrm>
              <a:off x="336434" y="1880900"/>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2D4A93E-C007-4FB4-84B3-D93B938B8A99}"/>
                </a:ext>
              </a:extLst>
            </p:cNvPr>
            <p:cNvSpPr txBox="1"/>
            <p:nvPr/>
          </p:nvSpPr>
          <p:spPr>
            <a:xfrm>
              <a:off x="2526559" y="2111359"/>
              <a:ext cx="3435111" cy="984885"/>
            </a:xfrm>
            <a:prstGeom prst="rect">
              <a:avLst/>
            </a:prstGeom>
            <a:noFill/>
          </p:spPr>
          <p:txBody>
            <a:bodyPr wrap="square" anchor="ctr">
              <a:spAutoFit/>
            </a:bodyPr>
            <a:lstStyle/>
            <a:p>
              <a:pPr>
                <a:spcBef>
                  <a:spcPts val="600"/>
                </a:spcBef>
              </a:pPr>
              <a:r>
                <a:rPr lang="en-US" sz="1200" b="1" dirty="0"/>
                <a:t>Individual-user-to-Individual-item fairness (II-F)</a:t>
              </a:r>
            </a:p>
            <a:p>
              <a:pPr>
                <a:spcBef>
                  <a:spcPts val="600"/>
                </a:spcBef>
              </a:pPr>
              <a:r>
                <a:rPr lang="en-US" sz="1200" i="1" dirty="0"/>
                <a:t>Are Individual items under/over-exposed to Individual users?</a:t>
              </a:r>
            </a:p>
            <a:p>
              <a:pPr>
                <a:spcBef>
                  <a:spcPts val="600"/>
                </a:spcBef>
              </a:pPr>
              <a:endParaRPr lang="en-US" sz="1200" dirty="0"/>
            </a:p>
          </p:txBody>
        </p:sp>
        <p:grpSp>
          <p:nvGrpSpPr>
            <p:cNvPr id="580" name="Group 579">
              <a:extLst>
                <a:ext uri="{FF2B5EF4-FFF2-40B4-BE49-F238E27FC236}">
                  <a16:creationId xmlns:a16="http://schemas.microsoft.com/office/drawing/2014/main" id="{698CFE80-F52B-481B-8FF6-6DE01151606D}"/>
                </a:ext>
              </a:extLst>
            </p:cNvPr>
            <p:cNvGrpSpPr/>
            <p:nvPr/>
          </p:nvGrpSpPr>
          <p:grpSpPr>
            <a:xfrm>
              <a:off x="1410243" y="2473025"/>
              <a:ext cx="701448" cy="604697"/>
              <a:chOff x="5905212" y="2100876"/>
              <a:chExt cx="2259158" cy="1947551"/>
            </a:xfrm>
          </p:grpSpPr>
          <p:sp>
            <p:nvSpPr>
              <p:cNvPr id="581" name="Hexagon 580">
                <a:extLst>
                  <a:ext uri="{FF2B5EF4-FFF2-40B4-BE49-F238E27FC236}">
                    <a16:creationId xmlns:a16="http://schemas.microsoft.com/office/drawing/2014/main" id="{16A5A66F-8E77-4CF2-8535-8BE59634CA7E}"/>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2" name="Graphic 581" descr="Briefcase with solid fill">
                <a:extLst>
                  <a:ext uri="{FF2B5EF4-FFF2-40B4-BE49-F238E27FC236}">
                    <a16:creationId xmlns:a16="http://schemas.microsoft.com/office/drawing/2014/main" id="{D7899069-4E49-4159-A3E2-EF02EF494B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nvGrpSpPr>
            <p:cNvPr id="583" name="Group 582">
              <a:extLst>
                <a:ext uri="{FF2B5EF4-FFF2-40B4-BE49-F238E27FC236}">
                  <a16:creationId xmlns:a16="http://schemas.microsoft.com/office/drawing/2014/main" id="{0624503D-5808-4209-A327-1F1343FC7816}"/>
                </a:ext>
              </a:extLst>
            </p:cNvPr>
            <p:cNvGrpSpPr/>
            <p:nvPr/>
          </p:nvGrpSpPr>
          <p:grpSpPr>
            <a:xfrm>
              <a:off x="792812" y="2110058"/>
              <a:ext cx="701448" cy="604697"/>
              <a:chOff x="597667" y="2138809"/>
              <a:chExt cx="2259158" cy="1947551"/>
            </a:xfrm>
          </p:grpSpPr>
          <p:sp>
            <p:nvSpPr>
              <p:cNvPr id="584" name="Hexagon 583">
                <a:extLst>
                  <a:ext uri="{FF2B5EF4-FFF2-40B4-BE49-F238E27FC236}">
                    <a16:creationId xmlns:a16="http://schemas.microsoft.com/office/drawing/2014/main" id="{54F87382-0B7E-41C5-9EF4-AE225A581037}"/>
                  </a:ext>
                </a:extLst>
              </p:cNvPr>
              <p:cNvSpPr/>
              <p:nvPr/>
            </p:nvSpPr>
            <p:spPr>
              <a:xfrm>
                <a:off x="597667" y="213880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5" name="Graphic 584" descr="Office worker female with solid fill">
                <a:extLst>
                  <a:ext uri="{FF2B5EF4-FFF2-40B4-BE49-F238E27FC236}">
                    <a16:creationId xmlns:a16="http://schemas.microsoft.com/office/drawing/2014/main" id="{0B96658C-068C-4F63-B0BC-01ACC02E17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8042" y="2599429"/>
                <a:ext cx="978408" cy="978408"/>
              </a:xfrm>
              <a:prstGeom prst="rect">
                <a:avLst/>
              </a:prstGeom>
            </p:spPr>
          </p:pic>
        </p:grpSp>
      </p:grpSp>
      <p:grpSp>
        <p:nvGrpSpPr>
          <p:cNvPr id="634" name="Group 633">
            <a:extLst>
              <a:ext uri="{FF2B5EF4-FFF2-40B4-BE49-F238E27FC236}">
                <a16:creationId xmlns:a16="http://schemas.microsoft.com/office/drawing/2014/main" id="{235E2C05-3AF3-4F75-9C95-F8E335CCD0D8}"/>
              </a:ext>
            </a:extLst>
          </p:cNvPr>
          <p:cNvGrpSpPr/>
          <p:nvPr/>
        </p:nvGrpSpPr>
        <p:grpSpPr>
          <a:xfrm>
            <a:off x="6230331" y="1880900"/>
            <a:ext cx="5625236" cy="1445805"/>
            <a:chOff x="6230331" y="1880900"/>
            <a:chExt cx="5625236" cy="1445805"/>
          </a:xfrm>
        </p:grpSpPr>
        <p:sp>
          <p:nvSpPr>
            <p:cNvPr id="48" name="Rectangle: Rounded Corners 47">
              <a:extLst>
                <a:ext uri="{FF2B5EF4-FFF2-40B4-BE49-F238E27FC236}">
                  <a16:creationId xmlns:a16="http://schemas.microsoft.com/office/drawing/2014/main" id="{12218264-870E-4BD3-93E8-12E1379F03DA}"/>
                </a:ext>
              </a:extLst>
            </p:cNvPr>
            <p:cNvSpPr/>
            <p:nvPr/>
          </p:nvSpPr>
          <p:spPr>
            <a:xfrm>
              <a:off x="6230331" y="1880900"/>
              <a:ext cx="5591724" cy="1445805"/>
            </a:xfrm>
            <a:prstGeom prst="roundRect">
              <a:avLst/>
            </a:prstGeom>
            <a:solidFill>
              <a:schemeClr val="bg1"/>
            </a:solidFill>
            <a:ln w="19050">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1425A-5F9E-44F7-BF7E-320CC0FFEBFD}"/>
                </a:ext>
              </a:extLst>
            </p:cNvPr>
            <p:cNvGrpSpPr/>
            <p:nvPr/>
          </p:nvGrpSpPr>
          <p:grpSpPr>
            <a:xfrm>
              <a:off x="6359218" y="2406517"/>
              <a:ext cx="701448" cy="616475"/>
              <a:chOff x="5905212" y="4469959"/>
              <a:chExt cx="2259158" cy="1985484"/>
            </a:xfrm>
          </p:grpSpPr>
          <p:sp>
            <p:nvSpPr>
              <p:cNvPr id="28" name="Hexagon 27">
                <a:extLst>
                  <a:ext uri="{FF2B5EF4-FFF2-40B4-BE49-F238E27FC236}">
                    <a16:creationId xmlns:a16="http://schemas.microsoft.com/office/drawing/2014/main" id="{3982F06F-620E-44D2-A5AD-1BC7C974E189}"/>
                  </a:ext>
                </a:extLst>
              </p:cNvPr>
              <p:cNvSpPr/>
              <p:nvPr/>
            </p:nvSpPr>
            <p:spPr>
              <a:xfrm>
                <a:off x="5905212" y="446995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Briefcase with solid fill">
                <a:extLst>
                  <a:ext uri="{FF2B5EF4-FFF2-40B4-BE49-F238E27FC236}">
                    <a16:creationId xmlns:a16="http://schemas.microsoft.com/office/drawing/2014/main" id="{68603EDE-2BB0-4A7B-A3E1-C0836809B8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2152" y="5474663"/>
                <a:ext cx="980780" cy="980780"/>
              </a:xfrm>
              <a:prstGeom prst="rect">
                <a:avLst/>
              </a:prstGeom>
            </p:spPr>
          </p:pic>
          <p:pic>
            <p:nvPicPr>
              <p:cNvPr id="30" name="Graphic 29" descr="Coins with solid fill">
                <a:extLst>
                  <a:ext uri="{FF2B5EF4-FFF2-40B4-BE49-F238E27FC236}">
                    <a16:creationId xmlns:a16="http://schemas.microsoft.com/office/drawing/2014/main" id="{9A653A53-9FA0-4134-92E1-8F1971B97A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6580" y="4950464"/>
                <a:ext cx="410399" cy="410399"/>
              </a:xfrm>
              <a:prstGeom prst="rect">
                <a:avLst/>
              </a:prstGeom>
            </p:spPr>
          </p:pic>
          <p:pic>
            <p:nvPicPr>
              <p:cNvPr id="31" name="Graphic 30" descr="Coins with solid fill">
                <a:extLst>
                  <a:ext uri="{FF2B5EF4-FFF2-40B4-BE49-F238E27FC236}">
                    <a16:creationId xmlns:a16="http://schemas.microsoft.com/office/drawing/2014/main" id="{720E9404-E646-4601-BEAA-4E9CF8DDAB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2542" y="5067483"/>
                <a:ext cx="410399" cy="410399"/>
              </a:xfrm>
              <a:prstGeom prst="rect">
                <a:avLst/>
              </a:prstGeom>
            </p:spPr>
          </p:pic>
          <p:pic>
            <p:nvPicPr>
              <p:cNvPr id="32" name="Graphic 31" descr="Briefcase with solid fill">
                <a:extLst>
                  <a:ext uri="{FF2B5EF4-FFF2-40B4-BE49-F238E27FC236}">
                    <a16:creationId xmlns:a16="http://schemas.microsoft.com/office/drawing/2014/main" id="{A52A5E66-4385-4AD6-96BE-3837587C5F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7496" y="4791854"/>
                <a:ext cx="980780" cy="980780"/>
              </a:xfrm>
              <a:prstGeom prst="rect">
                <a:avLst/>
              </a:prstGeom>
            </p:spPr>
          </p:pic>
        </p:grpSp>
        <p:grpSp>
          <p:nvGrpSpPr>
            <p:cNvPr id="43" name="Group 42">
              <a:extLst>
                <a:ext uri="{FF2B5EF4-FFF2-40B4-BE49-F238E27FC236}">
                  <a16:creationId xmlns:a16="http://schemas.microsoft.com/office/drawing/2014/main" id="{AF1334E2-0D37-45B3-BE0A-44B8072D7665}"/>
                </a:ext>
              </a:extLst>
            </p:cNvPr>
            <p:cNvGrpSpPr/>
            <p:nvPr/>
          </p:nvGrpSpPr>
          <p:grpSpPr>
            <a:xfrm>
              <a:off x="7592237" y="2406517"/>
              <a:ext cx="701448" cy="616475"/>
              <a:chOff x="8459568" y="4483941"/>
              <a:chExt cx="2259158" cy="1985484"/>
            </a:xfrm>
          </p:grpSpPr>
          <p:sp>
            <p:nvSpPr>
              <p:cNvPr id="44" name="Hexagon 43">
                <a:extLst>
                  <a:ext uri="{FF2B5EF4-FFF2-40B4-BE49-F238E27FC236}">
                    <a16:creationId xmlns:a16="http://schemas.microsoft.com/office/drawing/2014/main" id="{250A2268-3A4B-4A8D-8099-79BBE5603D87}"/>
                  </a:ext>
                </a:extLst>
              </p:cNvPr>
              <p:cNvSpPr/>
              <p:nvPr/>
            </p:nvSpPr>
            <p:spPr>
              <a:xfrm>
                <a:off x="8459568" y="4483941"/>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descr="Briefcase with solid fill">
                <a:extLst>
                  <a:ext uri="{FF2B5EF4-FFF2-40B4-BE49-F238E27FC236}">
                    <a16:creationId xmlns:a16="http://schemas.microsoft.com/office/drawing/2014/main" id="{3EE02B94-DD21-4EFF-980F-B98AD9E8EE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508" y="5488645"/>
                <a:ext cx="980780" cy="980780"/>
              </a:xfrm>
              <a:prstGeom prst="rect">
                <a:avLst/>
              </a:prstGeom>
            </p:spPr>
          </p:pic>
          <p:pic>
            <p:nvPicPr>
              <p:cNvPr id="46" name="Graphic 45" descr="Coins with solid fill">
                <a:extLst>
                  <a:ext uri="{FF2B5EF4-FFF2-40B4-BE49-F238E27FC236}">
                    <a16:creationId xmlns:a16="http://schemas.microsoft.com/office/drawing/2014/main" id="{3CF72ABE-D185-4E56-855E-A7CABEF6D0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765" y="5037338"/>
                <a:ext cx="410399" cy="410399"/>
              </a:xfrm>
              <a:prstGeom prst="rect">
                <a:avLst/>
              </a:prstGeom>
            </p:spPr>
          </p:pic>
          <p:pic>
            <p:nvPicPr>
              <p:cNvPr id="47" name="Graphic 46" descr="Briefcase with solid fill">
                <a:extLst>
                  <a:ext uri="{FF2B5EF4-FFF2-40B4-BE49-F238E27FC236}">
                    <a16:creationId xmlns:a16="http://schemas.microsoft.com/office/drawing/2014/main" id="{9F5B0ED3-6654-4F75-BE65-BF2213B45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852" y="4805836"/>
                <a:ext cx="980780" cy="980780"/>
              </a:xfrm>
              <a:prstGeom prst="rect">
                <a:avLst/>
              </a:prstGeom>
            </p:spPr>
          </p:pic>
        </p:grpSp>
        <p:sp>
          <p:nvSpPr>
            <p:cNvPr id="49" name="TextBox 48">
              <a:extLst>
                <a:ext uri="{FF2B5EF4-FFF2-40B4-BE49-F238E27FC236}">
                  <a16:creationId xmlns:a16="http://schemas.microsoft.com/office/drawing/2014/main" id="{E681222E-1E2C-4F06-B50A-007F8A1DECAE}"/>
                </a:ext>
              </a:extLst>
            </p:cNvPr>
            <p:cNvSpPr txBox="1"/>
            <p:nvPr/>
          </p:nvSpPr>
          <p:spPr>
            <a:xfrm>
              <a:off x="8420456" y="2019026"/>
              <a:ext cx="3435111" cy="1169551"/>
            </a:xfrm>
            <a:prstGeom prst="rect">
              <a:avLst/>
            </a:prstGeom>
            <a:noFill/>
          </p:spPr>
          <p:txBody>
            <a:bodyPr wrap="square" anchor="ctr">
              <a:spAutoFit/>
            </a:bodyPr>
            <a:lstStyle/>
            <a:p>
              <a:pPr>
                <a:spcBef>
                  <a:spcPts val="600"/>
                </a:spcBef>
              </a:pPr>
              <a:r>
                <a:rPr lang="en-US" sz="1200" b="1" dirty="0"/>
                <a:t>Individual-user-to-group-of-items fairness (IG-F)</a:t>
              </a:r>
            </a:p>
            <a:p>
              <a:pPr>
                <a:spcBef>
                  <a:spcPts val="600"/>
                </a:spcBef>
              </a:pPr>
              <a:r>
                <a:rPr lang="en-US" sz="1200" i="1" dirty="0"/>
                <a:t>Are groups of items under/over-exposed to individual users?</a:t>
              </a:r>
            </a:p>
            <a:p>
              <a:pPr>
                <a:spcBef>
                  <a:spcPts val="600"/>
                </a:spcBef>
              </a:pPr>
              <a:r>
                <a:rPr lang="en-US" sz="1200" dirty="0"/>
                <a:t>E.g., a specific user being disproportionately recommended low-paying jobs.</a:t>
              </a:r>
            </a:p>
          </p:txBody>
        </p:sp>
        <p:grpSp>
          <p:nvGrpSpPr>
            <p:cNvPr id="589" name="Group 588">
              <a:extLst>
                <a:ext uri="{FF2B5EF4-FFF2-40B4-BE49-F238E27FC236}">
                  <a16:creationId xmlns:a16="http://schemas.microsoft.com/office/drawing/2014/main" id="{1095831E-DD82-4E2B-B4E2-7306BF6F4B67}"/>
                </a:ext>
              </a:extLst>
            </p:cNvPr>
            <p:cNvGrpSpPr/>
            <p:nvPr/>
          </p:nvGrpSpPr>
          <p:grpSpPr>
            <a:xfrm>
              <a:off x="6969903" y="2050888"/>
              <a:ext cx="701448" cy="604697"/>
              <a:chOff x="597667" y="2138809"/>
              <a:chExt cx="2259158" cy="1947551"/>
            </a:xfrm>
          </p:grpSpPr>
          <p:sp>
            <p:nvSpPr>
              <p:cNvPr id="590" name="Hexagon 589">
                <a:extLst>
                  <a:ext uri="{FF2B5EF4-FFF2-40B4-BE49-F238E27FC236}">
                    <a16:creationId xmlns:a16="http://schemas.microsoft.com/office/drawing/2014/main" id="{B7491EF0-6123-4A10-9A9D-C27EB99BC0DB}"/>
                  </a:ext>
                </a:extLst>
              </p:cNvPr>
              <p:cNvSpPr/>
              <p:nvPr/>
            </p:nvSpPr>
            <p:spPr>
              <a:xfrm>
                <a:off x="597667" y="213880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1" name="Graphic 590" descr="Office worker female with solid fill">
                <a:extLst>
                  <a:ext uri="{FF2B5EF4-FFF2-40B4-BE49-F238E27FC236}">
                    <a16:creationId xmlns:a16="http://schemas.microsoft.com/office/drawing/2014/main" id="{EB4D29F2-BDF2-4E5F-9675-2EF5CFAEEC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8042" y="2599429"/>
                <a:ext cx="978408" cy="978408"/>
              </a:xfrm>
              <a:prstGeom prst="rect">
                <a:avLst/>
              </a:prstGeom>
            </p:spPr>
          </p:pic>
        </p:grpSp>
      </p:grpSp>
      <p:grpSp>
        <p:nvGrpSpPr>
          <p:cNvPr id="635" name="Group 634">
            <a:extLst>
              <a:ext uri="{FF2B5EF4-FFF2-40B4-BE49-F238E27FC236}">
                <a16:creationId xmlns:a16="http://schemas.microsoft.com/office/drawing/2014/main" id="{01B5E92A-57AC-4D64-A642-0E062810E2B9}"/>
              </a:ext>
            </a:extLst>
          </p:cNvPr>
          <p:cNvGrpSpPr/>
          <p:nvPr/>
        </p:nvGrpSpPr>
        <p:grpSpPr>
          <a:xfrm>
            <a:off x="336433" y="3524011"/>
            <a:ext cx="5625236" cy="1445805"/>
            <a:chOff x="336433" y="3524011"/>
            <a:chExt cx="5625236" cy="1445805"/>
          </a:xfrm>
        </p:grpSpPr>
        <p:sp>
          <p:nvSpPr>
            <p:cNvPr id="244" name="Rectangle: Rounded Corners 243">
              <a:extLst>
                <a:ext uri="{FF2B5EF4-FFF2-40B4-BE49-F238E27FC236}">
                  <a16:creationId xmlns:a16="http://schemas.microsoft.com/office/drawing/2014/main" id="{23C074ED-E3FE-4E50-9344-FF414A3DEF64}"/>
                </a:ext>
              </a:extLst>
            </p:cNvPr>
            <p:cNvSpPr/>
            <p:nvPr/>
          </p:nvSpPr>
          <p:spPr>
            <a:xfrm>
              <a:off x="336433" y="3524011"/>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1" name="Group 240">
              <a:extLst>
                <a:ext uri="{FF2B5EF4-FFF2-40B4-BE49-F238E27FC236}">
                  <a16:creationId xmlns:a16="http://schemas.microsoft.com/office/drawing/2014/main" id="{61B181C0-CCCD-462D-9B3A-B6CC27E0E7A8}"/>
                </a:ext>
              </a:extLst>
            </p:cNvPr>
            <p:cNvGrpSpPr/>
            <p:nvPr/>
          </p:nvGrpSpPr>
          <p:grpSpPr>
            <a:xfrm>
              <a:off x="838200" y="3595722"/>
              <a:ext cx="701448" cy="612133"/>
              <a:chOff x="597667" y="4483941"/>
              <a:chExt cx="2259158" cy="1971502"/>
            </a:xfrm>
          </p:grpSpPr>
          <p:sp>
            <p:nvSpPr>
              <p:cNvPr id="254" name="Hexagon 253">
                <a:extLst>
                  <a:ext uri="{FF2B5EF4-FFF2-40B4-BE49-F238E27FC236}">
                    <a16:creationId xmlns:a16="http://schemas.microsoft.com/office/drawing/2014/main" id="{785C95AD-B570-4F1D-8139-08DE589024C0}"/>
                  </a:ext>
                </a:extLst>
              </p:cNvPr>
              <p:cNvSpPr/>
              <p:nvPr/>
            </p:nvSpPr>
            <p:spPr>
              <a:xfrm>
                <a:off x="597667" y="4507892"/>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5" name="Graphic 254" descr="Office worker female with solid fill">
                <a:extLst>
                  <a:ext uri="{FF2B5EF4-FFF2-40B4-BE49-F238E27FC236}">
                    <a16:creationId xmlns:a16="http://schemas.microsoft.com/office/drawing/2014/main" id="{87747C17-C6A0-4F4E-BBDC-4F1D0AA636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23" y="4834606"/>
                <a:ext cx="978408" cy="978408"/>
              </a:xfrm>
              <a:prstGeom prst="rect">
                <a:avLst/>
              </a:prstGeom>
            </p:spPr>
          </p:pic>
          <p:pic>
            <p:nvPicPr>
              <p:cNvPr id="256" name="Graphic 255" descr="Office worker female with solid fill">
                <a:extLst>
                  <a:ext uri="{FF2B5EF4-FFF2-40B4-BE49-F238E27FC236}">
                    <a16:creationId xmlns:a16="http://schemas.microsoft.com/office/drawing/2014/main" id="{62FDA9ED-C648-466E-A5DB-4169C21C84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3146" y="5451577"/>
                <a:ext cx="978408" cy="978408"/>
              </a:xfrm>
              <a:prstGeom prst="rect">
                <a:avLst/>
              </a:prstGeom>
            </p:spPr>
          </p:pic>
          <p:pic>
            <p:nvPicPr>
              <p:cNvPr id="257" name="Graphic 256" descr="Office worker female with solid fill">
                <a:extLst>
                  <a:ext uri="{FF2B5EF4-FFF2-40B4-BE49-F238E27FC236}">
                    <a16:creationId xmlns:a16="http://schemas.microsoft.com/office/drawing/2014/main" id="{F7E90190-1BE8-42EF-9359-4B6B10B4BB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6523" y="4483941"/>
                <a:ext cx="978408" cy="978408"/>
              </a:xfrm>
              <a:prstGeom prst="rect">
                <a:avLst/>
              </a:prstGeom>
            </p:spPr>
          </p:pic>
        </p:grpSp>
        <p:grpSp>
          <p:nvGrpSpPr>
            <p:cNvPr id="242" name="Group 241">
              <a:extLst>
                <a:ext uri="{FF2B5EF4-FFF2-40B4-BE49-F238E27FC236}">
                  <a16:creationId xmlns:a16="http://schemas.microsoft.com/office/drawing/2014/main" id="{90B94067-A26E-4DEA-B1F8-ABA015D8F37C}"/>
                </a:ext>
              </a:extLst>
            </p:cNvPr>
            <p:cNvGrpSpPr/>
            <p:nvPr/>
          </p:nvGrpSpPr>
          <p:grpSpPr>
            <a:xfrm>
              <a:off x="836259" y="4282418"/>
              <a:ext cx="701448" cy="604697"/>
              <a:chOff x="3152023" y="4531843"/>
              <a:chExt cx="2259158" cy="1947551"/>
            </a:xfrm>
          </p:grpSpPr>
          <p:sp>
            <p:nvSpPr>
              <p:cNvPr id="250" name="Hexagon 249">
                <a:extLst>
                  <a:ext uri="{FF2B5EF4-FFF2-40B4-BE49-F238E27FC236}">
                    <a16:creationId xmlns:a16="http://schemas.microsoft.com/office/drawing/2014/main" id="{4EEF16C0-5D6A-454D-B938-FEECBB2DB375}"/>
                  </a:ext>
                </a:extLst>
              </p:cNvPr>
              <p:cNvSpPr/>
              <p:nvPr/>
            </p:nvSpPr>
            <p:spPr>
              <a:xfrm>
                <a:off x="3152023" y="4531843"/>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1" name="Graphic 250" descr="Office worker male with solid fill">
                <a:extLst>
                  <a:ext uri="{FF2B5EF4-FFF2-40B4-BE49-F238E27FC236}">
                    <a16:creationId xmlns:a16="http://schemas.microsoft.com/office/drawing/2014/main" id="{92B0BA88-0F97-45FD-9949-71B30720F4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1481" y="4629407"/>
                <a:ext cx="978408" cy="978408"/>
              </a:xfrm>
              <a:prstGeom prst="rect">
                <a:avLst/>
              </a:prstGeom>
            </p:spPr>
          </p:pic>
          <p:pic>
            <p:nvPicPr>
              <p:cNvPr id="252" name="Graphic 251" descr="Office worker male with solid fill">
                <a:extLst>
                  <a:ext uri="{FF2B5EF4-FFF2-40B4-BE49-F238E27FC236}">
                    <a16:creationId xmlns:a16="http://schemas.microsoft.com/office/drawing/2014/main" id="{24474938-8814-492D-9CEE-A68DE19B4E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7262" y="4875045"/>
                <a:ext cx="978408" cy="978408"/>
              </a:xfrm>
              <a:prstGeom prst="rect">
                <a:avLst/>
              </a:prstGeom>
            </p:spPr>
          </p:pic>
          <p:pic>
            <p:nvPicPr>
              <p:cNvPr id="253" name="Graphic 252" descr="Office worker male with solid fill">
                <a:extLst>
                  <a:ext uri="{FF2B5EF4-FFF2-40B4-BE49-F238E27FC236}">
                    <a16:creationId xmlns:a16="http://schemas.microsoft.com/office/drawing/2014/main" id="{FCF1C9F8-B4D7-4960-9274-DDC8465EA3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6054" y="5481667"/>
                <a:ext cx="978408" cy="978408"/>
              </a:xfrm>
              <a:prstGeom prst="rect">
                <a:avLst/>
              </a:prstGeom>
            </p:spPr>
          </p:pic>
        </p:grpSp>
        <p:sp>
          <p:nvSpPr>
            <p:cNvPr id="245" name="TextBox 244">
              <a:extLst>
                <a:ext uri="{FF2B5EF4-FFF2-40B4-BE49-F238E27FC236}">
                  <a16:creationId xmlns:a16="http://schemas.microsoft.com/office/drawing/2014/main" id="{2A211DDE-31C1-4286-BF42-4C3FECD94789}"/>
                </a:ext>
              </a:extLst>
            </p:cNvPr>
            <p:cNvSpPr txBox="1"/>
            <p:nvPr/>
          </p:nvSpPr>
          <p:spPr>
            <a:xfrm>
              <a:off x="2526558" y="3569804"/>
              <a:ext cx="3435111" cy="1354217"/>
            </a:xfrm>
            <a:prstGeom prst="rect">
              <a:avLst/>
            </a:prstGeom>
            <a:noFill/>
          </p:spPr>
          <p:txBody>
            <a:bodyPr wrap="square" anchor="ctr">
              <a:spAutoFit/>
            </a:bodyPr>
            <a:lstStyle/>
            <a:p>
              <a:pPr>
                <a:spcBef>
                  <a:spcPts val="600"/>
                </a:spcBef>
              </a:pPr>
              <a:r>
                <a:rPr lang="en-US" sz="1200" b="1" dirty="0"/>
                <a:t>Group-of-users-to-Individual-item fairness (GI-F)</a:t>
              </a:r>
            </a:p>
            <a:p>
              <a:pPr>
                <a:spcBef>
                  <a:spcPts val="600"/>
                </a:spcBef>
              </a:pPr>
              <a:r>
                <a:rPr lang="en-US" sz="1200" i="1" dirty="0"/>
                <a:t>Are Individual items under/over-exposed to groups of users?</a:t>
              </a:r>
            </a:p>
            <a:p>
              <a:pPr>
                <a:spcBef>
                  <a:spcPts val="600"/>
                </a:spcBef>
              </a:pPr>
              <a:r>
                <a:rPr lang="en-US" sz="1200" dirty="0"/>
                <a:t>E.g., a specific job being disproportionately recommended to men and not to women and non-binary people.</a:t>
              </a:r>
            </a:p>
          </p:txBody>
        </p:sp>
        <p:grpSp>
          <p:nvGrpSpPr>
            <p:cNvPr id="595" name="Group 594">
              <a:extLst>
                <a:ext uri="{FF2B5EF4-FFF2-40B4-BE49-F238E27FC236}">
                  <a16:creationId xmlns:a16="http://schemas.microsoft.com/office/drawing/2014/main" id="{D6B59410-30B8-47A3-A992-3680AC2C8149}"/>
                </a:ext>
              </a:extLst>
            </p:cNvPr>
            <p:cNvGrpSpPr/>
            <p:nvPr/>
          </p:nvGrpSpPr>
          <p:grpSpPr>
            <a:xfrm>
              <a:off x="1466782" y="3946888"/>
              <a:ext cx="701448" cy="604697"/>
              <a:chOff x="5905212" y="2100876"/>
              <a:chExt cx="2259158" cy="1947551"/>
            </a:xfrm>
          </p:grpSpPr>
          <p:sp>
            <p:nvSpPr>
              <p:cNvPr id="596" name="Hexagon 595">
                <a:extLst>
                  <a:ext uri="{FF2B5EF4-FFF2-40B4-BE49-F238E27FC236}">
                    <a16:creationId xmlns:a16="http://schemas.microsoft.com/office/drawing/2014/main" id="{42EF5B30-102F-4594-B7D3-C4C56029796F}"/>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7" name="Graphic 596" descr="Briefcase with solid fill">
                <a:extLst>
                  <a:ext uri="{FF2B5EF4-FFF2-40B4-BE49-F238E27FC236}">
                    <a16:creationId xmlns:a16="http://schemas.microsoft.com/office/drawing/2014/main" id="{D3D84B8C-B4BE-4A4C-B3B6-D3088A8519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grpSp>
        <p:nvGrpSpPr>
          <p:cNvPr id="636" name="Group 635">
            <a:extLst>
              <a:ext uri="{FF2B5EF4-FFF2-40B4-BE49-F238E27FC236}">
                <a16:creationId xmlns:a16="http://schemas.microsoft.com/office/drawing/2014/main" id="{E675A2F6-221B-4FF0-AD9D-BA47EC52A3B1}"/>
              </a:ext>
            </a:extLst>
          </p:cNvPr>
          <p:cNvGrpSpPr/>
          <p:nvPr/>
        </p:nvGrpSpPr>
        <p:grpSpPr>
          <a:xfrm>
            <a:off x="336432" y="5167122"/>
            <a:ext cx="5625236" cy="1445805"/>
            <a:chOff x="336432" y="5167122"/>
            <a:chExt cx="5625236" cy="1445805"/>
          </a:xfrm>
        </p:grpSpPr>
        <p:sp>
          <p:nvSpPr>
            <p:cNvPr id="538" name="Rectangle: Rounded Corners 537">
              <a:extLst>
                <a:ext uri="{FF2B5EF4-FFF2-40B4-BE49-F238E27FC236}">
                  <a16:creationId xmlns:a16="http://schemas.microsoft.com/office/drawing/2014/main" id="{F5B731E3-762D-4712-96A3-D68325B6A6A7}"/>
                </a:ext>
              </a:extLst>
            </p:cNvPr>
            <p:cNvSpPr/>
            <p:nvPr/>
          </p:nvSpPr>
          <p:spPr>
            <a:xfrm>
              <a:off x="336432" y="5167122"/>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9" name="TextBox 538">
              <a:extLst>
                <a:ext uri="{FF2B5EF4-FFF2-40B4-BE49-F238E27FC236}">
                  <a16:creationId xmlns:a16="http://schemas.microsoft.com/office/drawing/2014/main" id="{EACF9013-3883-4A30-BF56-CD4672CCACFC}"/>
                </a:ext>
              </a:extLst>
            </p:cNvPr>
            <p:cNvSpPr txBox="1"/>
            <p:nvPr/>
          </p:nvSpPr>
          <p:spPr>
            <a:xfrm>
              <a:off x="2526557" y="5305248"/>
              <a:ext cx="3435111" cy="1169551"/>
            </a:xfrm>
            <a:prstGeom prst="rect">
              <a:avLst/>
            </a:prstGeom>
            <a:noFill/>
          </p:spPr>
          <p:txBody>
            <a:bodyPr wrap="square" anchor="ctr">
              <a:spAutoFit/>
            </a:bodyPr>
            <a:lstStyle/>
            <a:p>
              <a:pPr>
                <a:spcBef>
                  <a:spcPts val="600"/>
                </a:spcBef>
              </a:pPr>
              <a:r>
                <a:rPr lang="en-US" sz="1200" b="1" dirty="0"/>
                <a:t>All-users-to-Individual-item fairness (AI-F)</a:t>
              </a:r>
            </a:p>
            <a:p>
              <a:pPr>
                <a:spcBef>
                  <a:spcPts val="600"/>
                </a:spcBef>
              </a:pPr>
              <a:r>
                <a:rPr lang="en-US" sz="1200" i="1" dirty="0"/>
                <a:t>Are Individual items under/over-exposed to all users overall?</a:t>
              </a:r>
            </a:p>
            <a:p>
              <a:pPr>
                <a:spcBef>
                  <a:spcPts val="600"/>
                </a:spcBef>
              </a:pPr>
              <a:r>
                <a:rPr lang="en-US" sz="1200" dirty="0"/>
                <a:t>E.g., a specific job being disproportionately under-exposed to all users.</a:t>
              </a:r>
            </a:p>
          </p:txBody>
        </p:sp>
        <p:grpSp>
          <p:nvGrpSpPr>
            <p:cNvPr id="600" name="Group 599">
              <a:extLst>
                <a:ext uri="{FF2B5EF4-FFF2-40B4-BE49-F238E27FC236}">
                  <a16:creationId xmlns:a16="http://schemas.microsoft.com/office/drawing/2014/main" id="{E5F0E7DF-02AC-41AE-95C6-81FA6C45C041}"/>
                </a:ext>
              </a:extLst>
            </p:cNvPr>
            <p:cNvGrpSpPr/>
            <p:nvPr/>
          </p:nvGrpSpPr>
          <p:grpSpPr>
            <a:xfrm>
              <a:off x="661371" y="5581996"/>
              <a:ext cx="1020739" cy="874919"/>
              <a:chOff x="2101593" y="634915"/>
              <a:chExt cx="1020739" cy="874919"/>
            </a:xfrm>
          </p:grpSpPr>
          <p:sp>
            <p:nvSpPr>
              <p:cNvPr id="601" name="Hexagon 600">
                <a:extLst>
                  <a:ext uri="{FF2B5EF4-FFF2-40B4-BE49-F238E27FC236}">
                    <a16:creationId xmlns:a16="http://schemas.microsoft.com/office/drawing/2014/main" id="{4D93465C-316D-49E0-AF41-9FA0249C2343}"/>
                  </a:ext>
                </a:extLst>
              </p:cNvPr>
              <p:cNvSpPr/>
              <p:nvPr/>
            </p:nvSpPr>
            <p:spPr>
              <a:xfrm>
                <a:off x="2101593" y="634915"/>
                <a:ext cx="1020739" cy="874919"/>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2" name="Graphic 601" descr="Office worker female with solid fill">
                <a:extLst>
                  <a:ext uri="{FF2B5EF4-FFF2-40B4-BE49-F238E27FC236}">
                    <a16:creationId xmlns:a16="http://schemas.microsoft.com/office/drawing/2014/main" id="{29911C8E-C4F5-4131-9A18-08D756316A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8536" y="676730"/>
                <a:ext cx="303787" cy="303787"/>
              </a:xfrm>
              <a:prstGeom prst="rect">
                <a:avLst/>
              </a:prstGeom>
            </p:spPr>
          </p:pic>
          <p:pic>
            <p:nvPicPr>
              <p:cNvPr id="603" name="Graphic 602" descr="Office worker female with solid fill">
                <a:extLst>
                  <a:ext uri="{FF2B5EF4-FFF2-40B4-BE49-F238E27FC236}">
                    <a16:creationId xmlns:a16="http://schemas.microsoft.com/office/drawing/2014/main" id="{A02B1CE9-5856-4F4B-A475-8EF82B9F31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3057" y="903242"/>
                <a:ext cx="303787" cy="303787"/>
              </a:xfrm>
              <a:prstGeom prst="rect">
                <a:avLst/>
              </a:prstGeom>
            </p:spPr>
          </p:pic>
          <p:pic>
            <p:nvPicPr>
              <p:cNvPr id="604" name="Graphic 603" descr="Office worker male with solid fill">
                <a:extLst>
                  <a:ext uri="{FF2B5EF4-FFF2-40B4-BE49-F238E27FC236}">
                    <a16:creationId xmlns:a16="http://schemas.microsoft.com/office/drawing/2014/main" id="{B0ECC4AE-9D88-4AAB-9C4F-3188F45B89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1958" y="676596"/>
                <a:ext cx="303787" cy="303787"/>
              </a:xfrm>
              <a:prstGeom prst="rect">
                <a:avLst/>
              </a:prstGeom>
            </p:spPr>
          </p:pic>
          <p:pic>
            <p:nvPicPr>
              <p:cNvPr id="605" name="Graphic 604" descr="Office worker male with solid fill">
                <a:extLst>
                  <a:ext uri="{FF2B5EF4-FFF2-40B4-BE49-F238E27FC236}">
                    <a16:creationId xmlns:a16="http://schemas.microsoft.com/office/drawing/2014/main" id="{878087A7-F340-4561-A7E7-E0438583C0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2876" y="974255"/>
                <a:ext cx="303787" cy="303787"/>
              </a:xfrm>
              <a:prstGeom prst="rect">
                <a:avLst/>
              </a:prstGeom>
            </p:spPr>
          </p:pic>
          <p:pic>
            <p:nvPicPr>
              <p:cNvPr id="606" name="Graphic 605" descr="Office worker female with solid fill">
                <a:extLst>
                  <a:ext uri="{FF2B5EF4-FFF2-40B4-BE49-F238E27FC236}">
                    <a16:creationId xmlns:a16="http://schemas.microsoft.com/office/drawing/2014/main" id="{52A17130-E587-4487-BE32-B8B1FC7237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4487" y="1083741"/>
                <a:ext cx="303787" cy="303787"/>
              </a:xfrm>
              <a:prstGeom prst="rect">
                <a:avLst/>
              </a:prstGeom>
            </p:spPr>
          </p:pic>
          <p:pic>
            <p:nvPicPr>
              <p:cNvPr id="607" name="Graphic 606" descr="Office worker male with solid fill">
                <a:extLst>
                  <a:ext uri="{FF2B5EF4-FFF2-40B4-BE49-F238E27FC236}">
                    <a16:creationId xmlns:a16="http://schemas.microsoft.com/office/drawing/2014/main" id="{B7896842-0BC5-470F-B4E1-012FB799E2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7600" y="1191254"/>
                <a:ext cx="303787" cy="303787"/>
              </a:xfrm>
              <a:prstGeom prst="rect">
                <a:avLst/>
              </a:prstGeom>
            </p:spPr>
          </p:pic>
        </p:grpSp>
        <p:grpSp>
          <p:nvGrpSpPr>
            <p:cNvPr id="608" name="Group 607">
              <a:extLst>
                <a:ext uri="{FF2B5EF4-FFF2-40B4-BE49-F238E27FC236}">
                  <a16:creationId xmlns:a16="http://schemas.microsoft.com/office/drawing/2014/main" id="{AD5FDC92-242A-4E70-A35E-72BE5453F813}"/>
                </a:ext>
              </a:extLst>
            </p:cNvPr>
            <p:cNvGrpSpPr/>
            <p:nvPr/>
          </p:nvGrpSpPr>
          <p:grpSpPr>
            <a:xfrm>
              <a:off x="1543157" y="5316639"/>
              <a:ext cx="701448" cy="604697"/>
              <a:chOff x="5905212" y="2100876"/>
              <a:chExt cx="2259158" cy="1947551"/>
            </a:xfrm>
          </p:grpSpPr>
          <p:sp>
            <p:nvSpPr>
              <p:cNvPr id="609" name="Hexagon 608">
                <a:extLst>
                  <a:ext uri="{FF2B5EF4-FFF2-40B4-BE49-F238E27FC236}">
                    <a16:creationId xmlns:a16="http://schemas.microsoft.com/office/drawing/2014/main" id="{6EA29FDE-9E9C-4323-84CA-FFF7C1E25FD3}"/>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0" name="Graphic 609" descr="Briefcase with solid fill">
                <a:extLst>
                  <a:ext uri="{FF2B5EF4-FFF2-40B4-BE49-F238E27FC236}">
                    <a16:creationId xmlns:a16="http://schemas.microsoft.com/office/drawing/2014/main" id="{96134EF3-5E8C-4164-B6ED-AD4E7AA7E8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grpSp>
        <p:nvGrpSpPr>
          <p:cNvPr id="638" name="Group 637">
            <a:extLst>
              <a:ext uri="{FF2B5EF4-FFF2-40B4-BE49-F238E27FC236}">
                <a16:creationId xmlns:a16="http://schemas.microsoft.com/office/drawing/2014/main" id="{EE5E3B9E-417F-43AA-BF86-83F31BB7BC42}"/>
              </a:ext>
            </a:extLst>
          </p:cNvPr>
          <p:cNvGrpSpPr/>
          <p:nvPr/>
        </p:nvGrpSpPr>
        <p:grpSpPr>
          <a:xfrm>
            <a:off x="6230329" y="5167122"/>
            <a:ext cx="5625236" cy="1445805"/>
            <a:chOff x="6230329" y="5167122"/>
            <a:chExt cx="5625236" cy="1445805"/>
          </a:xfrm>
        </p:grpSpPr>
        <p:sp>
          <p:nvSpPr>
            <p:cNvPr id="561" name="Rectangle: Rounded Corners 560">
              <a:extLst>
                <a:ext uri="{FF2B5EF4-FFF2-40B4-BE49-F238E27FC236}">
                  <a16:creationId xmlns:a16="http://schemas.microsoft.com/office/drawing/2014/main" id="{2DAD2069-1C92-4E22-BE13-BEFCEB9F8EDB}"/>
                </a:ext>
              </a:extLst>
            </p:cNvPr>
            <p:cNvSpPr/>
            <p:nvPr/>
          </p:nvSpPr>
          <p:spPr>
            <a:xfrm>
              <a:off x="6230329" y="5167122"/>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TextBox 561">
              <a:extLst>
                <a:ext uri="{FF2B5EF4-FFF2-40B4-BE49-F238E27FC236}">
                  <a16:creationId xmlns:a16="http://schemas.microsoft.com/office/drawing/2014/main" id="{BA29CFD3-A877-4A47-A47E-2151BAC0A6B9}"/>
                </a:ext>
              </a:extLst>
            </p:cNvPr>
            <p:cNvSpPr txBox="1"/>
            <p:nvPr/>
          </p:nvSpPr>
          <p:spPr>
            <a:xfrm>
              <a:off x="8420454" y="5305248"/>
              <a:ext cx="3435111" cy="1169551"/>
            </a:xfrm>
            <a:prstGeom prst="rect">
              <a:avLst/>
            </a:prstGeom>
            <a:noFill/>
          </p:spPr>
          <p:txBody>
            <a:bodyPr wrap="square" anchor="ctr">
              <a:spAutoFit/>
            </a:bodyPr>
            <a:lstStyle/>
            <a:p>
              <a:pPr>
                <a:spcBef>
                  <a:spcPts val="600"/>
                </a:spcBef>
              </a:pPr>
              <a:r>
                <a:rPr lang="en-US" sz="1200" b="1" dirty="0"/>
                <a:t>All-users-to-group-of-items fairness (AG-F)</a:t>
              </a:r>
            </a:p>
            <a:p>
              <a:pPr>
                <a:spcBef>
                  <a:spcPts val="600"/>
                </a:spcBef>
              </a:pPr>
              <a:r>
                <a:rPr lang="en-US" sz="1200" i="1" dirty="0"/>
                <a:t>Are groups of items under/over-exposed to all users overall?</a:t>
              </a:r>
            </a:p>
            <a:p>
              <a:pPr>
                <a:spcBef>
                  <a:spcPts val="600"/>
                </a:spcBef>
              </a:pPr>
              <a:r>
                <a:rPr lang="en-US" sz="1200" dirty="0"/>
                <a:t>E.g., jobs at Black-owned businesses being disproportionately under-exposed to all users.</a:t>
              </a:r>
            </a:p>
          </p:txBody>
        </p:sp>
        <p:grpSp>
          <p:nvGrpSpPr>
            <p:cNvPr id="611" name="Group 610">
              <a:extLst>
                <a:ext uri="{FF2B5EF4-FFF2-40B4-BE49-F238E27FC236}">
                  <a16:creationId xmlns:a16="http://schemas.microsoft.com/office/drawing/2014/main" id="{4F19E049-9D94-43F3-BDDB-A741579C8117}"/>
                </a:ext>
              </a:extLst>
            </p:cNvPr>
            <p:cNvGrpSpPr/>
            <p:nvPr/>
          </p:nvGrpSpPr>
          <p:grpSpPr>
            <a:xfrm>
              <a:off x="6561078" y="5583600"/>
              <a:ext cx="1020739" cy="874919"/>
              <a:chOff x="2101593" y="634915"/>
              <a:chExt cx="1020739" cy="874919"/>
            </a:xfrm>
          </p:grpSpPr>
          <p:sp>
            <p:nvSpPr>
              <p:cNvPr id="612" name="Hexagon 611">
                <a:extLst>
                  <a:ext uri="{FF2B5EF4-FFF2-40B4-BE49-F238E27FC236}">
                    <a16:creationId xmlns:a16="http://schemas.microsoft.com/office/drawing/2014/main" id="{9301B44A-E4B7-4891-863A-A99FE285339C}"/>
                  </a:ext>
                </a:extLst>
              </p:cNvPr>
              <p:cNvSpPr/>
              <p:nvPr/>
            </p:nvSpPr>
            <p:spPr>
              <a:xfrm>
                <a:off x="2101593" y="634915"/>
                <a:ext cx="1020739" cy="874919"/>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3" name="Graphic 612" descr="Office worker female with solid fill">
                <a:extLst>
                  <a:ext uri="{FF2B5EF4-FFF2-40B4-BE49-F238E27FC236}">
                    <a16:creationId xmlns:a16="http://schemas.microsoft.com/office/drawing/2014/main" id="{8ABDCDAA-6359-443B-AAF0-18891D86DB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8536" y="676730"/>
                <a:ext cx="303787" cy="303787"/>
              </a:xfrm>
              <a:prstGeom prst="rect">
                <a:avLst/>
              </a:prstGeom>
            </p:spPr>
          </p:pic>
          <p:pic>
            <p:nvPicPr>
              <p:cNvPr id="614" name="Graphic 613" descr="Office worker female with solid fill">
                <a:extLst>
                  <a:ext uri="{FF2B5EF4-FFF2-40B4-BE49-F238E27FC236}">
                    <a16:creationId xmlns:a16="http://schemas.microsoft.com/office/drawing/2014/main" id="{2FBAAFBD-E489-43FF-B920-DE758CA4E3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3057" y="903242"/>
                <a:ext cx="303787" cy="303787"/>
              </a:xfrm>
              <a:prstGeom prst="rect">
                <a:avLst/>
              </a:prstGeom>
            </p:spPr>
          </p:pic>
          <p:pic>
            <p:nvPicPr>
              <p:cNvPr id="615" name="Graphic 614" descr="Office worker male with solid fill">
                <a:extLst>
                  <a:ext uri="{FF2B5EF4-FFF2-40B4-BE49-F238E27FC236}">
                    <a16:creationId xmlns:a16="http://schemas.microsoft.com/office/drawing/2014/main" id="{146F578D-E32A-4AF5-9C21-24854F6231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1958" y="676596"/>
                <a:ext cx="303787" cy="303787"/>
              </a:xfrm>
              <a:prstGeom prst="rect">
                <a:avLst/>
              </a:prstGeom>
            </p:spPr>
          </p:pic>
          <p:pic>
            <p:nvPicPr>
              <p:cNvPr id="616" name="Graphic 615" descr="Office worker male with solid fill">
                <a:extLst>
                  <a:ext uri="{FF2B5EF4-FFF2-40B4-BE49-F238E27FC236}">
                    <a16:creationId xmlns:a16="http://schemas.microsoft.com/office/drawing/2014/main" id="{59BE1E6B-01D2-4A62-99D5-9C0CA42F9D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2876" y="974255"/>
                <a:ext cx="303787" cy="303787"/>
              </a:xfrm>
              <a:prstGeom prst="rect">
                <a:avLst/>
              </a:prstGeom>
            </p:spPr>
          </p:pic>
          <p:pic>
            <p:nvPicPr>
              <p:cNvPr id="617" name="Graphic 616" descr="Office worker female with solid fill">
                <a:extLst>
                  <a:ext uri="{FF2B5EF4-FFF2-40B4-BE49-F238E27FC236}">
                    <a16:creationId xmlns:a16="http://schemas.microsoft.com/office/drawing/2014/main" id="{44ED2E56-B933-4985-B378-9CD0148E0E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4487" y="1083741"/>
                <a:ext cx="303787" cy="303787"/>
              </a:xfrm>
              <a:prstGeom prst="rect">
                <a:avLst/>
              </a:prstGeom>
            </p:spPr>
          </p:pic>
          <p:pic>
            <p:nvPicPr>
              <p:cNvPr id="618" name="Graphic 617" descr="Office worker male with solid fill">
                <a:extLst>
                  <a:ext uri="{FF2B5EF4-FFF2-40B4-BE49-F238E27FC236}">
                    <a16:creationId xmlns:a16="http://schemas.microsoft.com/office/drawing/2014/main" id="{54207004-6085-4676-91FB-A0CCC949F8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7600" y="1191254"/>
                <a:ext cx="303787" cy="303787"/>
              </a:xfrm>
              <a:prstGeom prst="rect">
                <a:avLst/>
              </a:prstGeom>
            </p:spPr>
          </p:pic>
        </p:grpSp>
        <p:grpSp>
          <p:nvGrpSpPr>
            <p:cNvPr id="632" name="Group 631">
              <a:extLst>
                <a:ext uri="{FF2B5EF4-FFF2-40B4-BE49-F238E27FC236}">
                  <a16:creationId xmlns:a16="http://schemas.microsoft.com/office/drawing/2014/main" id="{60F77F65-9428-4608-B3FA-205D19C30FEF}"/>
                </a:ext>
              </a:extLst>
            </p:cNvPr>
            <p:cNvGrpSpPr/>
            <p:nvPr/>
          </p:nvGrpSpPr>
          <p:grpSpPr>
            <a:xfrm>
              <a:off x="7446753" y="5313964"/>
              <a:ext cx="701448" cy="604697"/>
              <a:chOff x="7446753" y="5313964"/>
              <a:chExt cx="701448" cy="604697"/>
            </a:xfrm>
          </p:grpSpPr>
          <p:sp>
            <p:nvSpPr>
              <p:cNvPr id="628" name="Hexagon 627">
                <a:extLst>
                  <a:ext uri="{FF2B5EF4-FFF2-40B4-BE49-F238E27FC236}">
                    <a16:creationId xmlns:a16="http://schemas.microsoft.com/office/drawing/2014/main" id="{7CB29AF3-EC05-47C3-8050-BB1707A17EFF}"/>
                  </a:ext>
                </a:extLst>
              </p:cNvPr>
              <p:cNvSpPr/>
              <p:nvPr/>
            </p:nvSpPr>
            <p:spPr>
              <a:xfrm>
                <a:off x="7446753" y="5313964"/>
                <a:ext cx="701448" cy="604697"/>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9" name="Graphic 628" descr="Briefcase with solid fill">
                <a:extLst>
                  <a:ext uri="{FF2B5EF4-FFF2-40B4-BE49-F238E27FC236}">
                    <a16:creationId xmlns:a16="http://schemas.microsoft.com/office/drawing/2014/main" id="{8701F6B3-7B8C-4453-AE06-84D73AEBC9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2907" y="5597762"/>
                <a:ext cx="304523" cy="304523"/>
              </a:xfrm>
              <a:prstGeom prst="rect">
                <a:avLst/>
              </a:prstGeom>
            </p:spPr>
          </p:pic>
          <p:pic>
            <p:nvPicPr>
              <p:cNvPr id="631" name="Graphic 630" descr="Briefcase with solid fill">
                <a:extLst>
                  <a:ext uri="{FF2B5EF4-FFF2-40B4-BE49-F238E27FC236}">
                    <a16:creationId xmlns:a16="http://schemas.microsoft.com/office/drawing/2014/main" id="{99095A04-A9CF-45DF-ABA1-682F60B40A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587" y="5385756"/>
                <a:ext cx="304523" cy="304523"/>
              </a:xfrm>
              <a:prstGeom prst="rect">
                <a:avLst/>
              </a:prstGeom>
            </p:spPr>
          </p:pic>
        </p:grpSp>
      </p:grpSp>
    </p:spTree>
    <p:extLst>
      <p:ext uri="{BB962C8B-B14F-4D97-AF65-F5344CB8AC3E}">
        <p14:creationId xmlns:p14="http://schemas.microsoft.com/office/powerpoint/2010/main" val="333238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1539-6D2D-49BA-A62C-26F43B35E014}"/>
              </a:ext>
            </a:extLst>
          </p:cNvPr>
          <p:cNvSpPr>
            <a:spLocks noGrp="1"/>
          </p:cNvSpPr>
          <p:nvPr>
            <p:ph type="title"/>
          </p:nvPr>
        </p:nvSpPr>
        <p:spPr>
          <a:xfrm>
            <a:off x="838200" y="365126"/>
            <a:ext cx="10515600" cy="640236"/>
          </a:xfrm>
        </p:spPr>
        <p:txBody>
          <a:bodyPr>
            <a:normAutofit fontScale="90000"/>
          </a:bodyPr>
          <a:lstStyle/>
          <a:p>
            <a:pPr algn="ctr"/>
            <a:r>
              <a:rPr lang="en-US" dirty="0"/>
              <a:t>Exposure fairness is a multisided problem</a:t>
            </a:r>
          </a:p>
        </p:txBody>
      </p:sp>
      <p:sp>
        <p:nvSpPr>
          <p:cNvPr id="3" name="Content Placeholder 2">
            <a:extLst>
              <a:ext uri="{FF2B5EF4-FFF2-40B4-BE49-F238E27FC236}">
                <a16:creationId xmlns:a16="http://schemas.microsoft.com/office/drawing/2014/main" id="{C045208C-E54A-435A-88F0-7E5B9F135B80}"/>
              </a:ext>
            </a:extLst>
          </p:cNvPr>
          <p:cNvSpPr>
            <a:spLocks noGrp="1"/>
          </p:cNvSpPr>
          <p:nvPr>
            <p:ph idx="1"/>
          </p:nvPr>
        </p:nvSpPr>
        <p:spPr>
          <a:xfrm>
            <a:off x="838200" y="1005363"/>
            <a:ext cx="10515600" cy="536192"/>
          </a:xfrm>
        </p:spPr>
        <p:txBody>
          <a:bodyPr anchor="t"/>
          <a:lstStyle/>
          <a:p>
            <a:pPr marL="0" indent="0" algn="ctr">
              <a:buNone/>
            </a:pPr>
            <a:r>
              <a:rPr lang="en-US" dirty="0"/>
              <a:t>Take the example of a job recommendation system</a:t>
            </a:r>
          </a:p>
        </p:txBody>
      </p:sp>
      <p:grpSp>
        <p:nvGrpSpPr>
          <p:cNvPr id="637" name="Group 636">
            <a:extLst>
              <a:ext uri="{FF2B5EF4-FFF2-40B4-BE49-F238E27FC236}">
                <a16:creationId xmlns:a16="http://schemas.microsoft.com/office/drawing/2014/main" id="{3A9CA571-AE35-46E5-A990-8D0E28CF212A}"/>
              </a:ext>
            </a:extLst>
          </p:cNvPr>
          <p:cNvGrpSpPr/>
          <p:nvPr/>
        </p:nvGrpSpPr>
        <p:grpSpPr>
          <a:xfrm>
            <a:off x="6230330" y="3524011"/>
            <a:ext cx="5625236" cy="1445805"/>
            <a:chOff x="6230330" y="3524011"/>
            <a:chExt cx="5625236" cy="1445805"/>
          </a:xfrm>
        </p:grpSpPr>
        <p:sp>
          <p:nvSpPr>
            <p:cNvPr id="267" name="Rectangle: Rounded Corners 266">
              <a:extLst>
                <a:ext uri="{FF2B5EF4-FFF2-40B4-BE49-F238E27FC236}">
                  <a16:creationId xmlns:a16="http://schemas.microsoft.com/office/drawing/2014/main" id="{8DB2D502-BD69-42F6-BA34-A9FB9D93E4C7}"/>
                </a:ext>
              </a:extLst>
            </p:cNvPr>
            <p:cNvSpPr/>
            <p:nvPr/>
          </p:nvSpPr>
          <p:spPr>
            <a:xfrm>
              <a:off x="6230330" y="3524011"/>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id="{40E1EC2A-E3A9-4607-A168-7F3B02834C6C}"/>
                </a:ext>
              </a:extLst>
            </p:cNvPr>
            <p:cNvGrpSpPr/>
            <p:nvPr/>
          </p:nvGrpSpPr>
          <p:grpSpPr>
            <a:xfrm>
              <a:off x="6351927" y="3949987"/>
              <a:ext cx="701448" cy="616475"/>
              <a:chOff x="5905212" y="4469959"/>
              <a:chExt cx="2259158" cy="1985484"/>
            </a:xfrm>
          </p:grpSpPr>
          <p:sp>
            <p:nvSpPr>
              <p:cNvPr id="281" name="Hexagon 280">
                <a:extLst>
                  <a:ext uri="{FF2B5EF4-FFF2-40B4-BE49-F238E27FC236}">
                    <a16:creationId xmlns:a16="http://schemas.microsoft.com/office/drawing/2014/main" id="{983DF312-53D1-4754-A9FF-772735272A16}"/>
                  </a:ext>
                </a:extLst>
              </p:cNvPr>
              <p:cNvSpPr/>
              <p:nvPr/>
            </p:nvSpPr>
            <p:spPr>
              <a:xfrm>
                <a:off x="5905212" y="446995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2" name="Graphic 281" descr="Briefcase with solid fill">
                <a:extLst>
                  <a:ext uri="{FF2B5EF4-FFF2-40B4-BE49-F238E27FC236}">
                    <a16:creationId xmlns:a16="http://schemas.microsoft.com/office/drawing/2014/main" id="{818138F9-42F8-48CC-95BF-A9E5AD8DA5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2152" y="5474663"/>
                <a:ext cx="980780" cy="980780"/>
              </a:xfrm>
              <a:prstGeom prst="rect">
                <a:avLst/>
              </a:prstGeom>
            </p:spPr>
          </p:pic>
          <p:pic>
            <p:nvPicPr>
              <p:cNvPr id="283" name="Graphic 282" descr="Coins with solid fill">
                <a:extLst>
                  <a:ext uri="{FF2B5EF4-FFF2-40B4-BE49-F238E27FC236}">
                    <a16:creationId xmlns:a16="http://schemas.microsoft.com/office/drawing/2014/main" id="{8290647D-BEAB-444D-B9E1-ABBC95BE71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6580" y="4950464"/>
                <a:ext cx="410399" cy="410399"/>
              </a:xfrm>
              <a:prstGeom prst="rect">
                <a:avLst/>
              </a:prstGeom>
            </p:spPr>
          </p:pic>
          <p:pic>
            <p:nvPicPr>
              <p:cNvPr id="284" name="Graphic 283" descr="Coins with solid fill">
                <a:extLst>
                  <a:ext uri="{FF2B5EF4-FFF2-40B4-BE49-F238E27FC236}">
                    <a16:creationId xmlns:a16="http://schemas.microsoft.com/office/drawing/2014/main" id="{FB82F654-F2F2-46A6-9680-EB1B5F56A6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2542" y="5067483"/>
                <a:ext cx="410399" cy="410399"/>
              </a:xfrm>
              <a:prstGeom prst="rect">
                <a:avLst/>
              </a:prstGeom>
            </p:spPr>
          </p:pic>
          <p:pic>
            <p:nvPicPr>
              <p:cNvPr id="285" name="Graphic 284" descr="Briefcase with solid fill">
                <a:extLst>
                  <a:ext uri="{FF2B5EF4-FFF2-40B4-BE49-F238E27FC236}">
                    <a16:creationId xmlns:a16="http://schemas.microsoft.com/office/drawing/2014/main" id="{D8C55148-9E5F-4CA5-8CC4-98DDF33A7D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7496" y="4791854"/>
                <a:ext cx="980780" cy="980780"/>
              </a:xfrm>
              <a:prstGeom prst="rect">
                <a:avLst/>
              </a:prstGeom>
            </p:spPr>
          </p:pic>
        </p:grpSp>
        <p:grpSp>
          <p:nvGrpSpPr>
            <p:cNvPr id="264" name="Group 263">
              <a:extLst>
                <a:ext uri="{FF2B5EF4-FFF2-40B4-BE49-F238E27FC236}">
                  <a16:creationId xmlns:a16="http://schemas.microsoft.com/office/drawing/2014/main" id="{863B13BA-BDB2-45EE-B51E-08ABDD637A53}"/>
                </a:ext>
              </a:extLst>
            </p:cNvPr>
            <p:cNvGrpSpPr/>
            <p:nvPr/>
          </p:nvGrpSpPr>
          <p:grpSpPr>
            <a:xfrm>
              <a:off x="6967894" y="3595722"/>
              <a:ext cx="701448" cy="612133"/>
              <a:chOff x="597667" y="4483941"/>
              <a:chExt cx="2259158" cy="1971502"/>
            </a:xfrm>
          </p:grpSpPr>
          <p:sp>
            <p:nvSpPr>
              <p:cNvPr id="277" name="Hexagon 276">
                <a:extLst>
                  <a:ext uri="{FF2B5EF4-FFF2-40B4-BE49-F238E27FC236}">
                    <a16:creationId xmlns:a16="http://schemas.microsoft.com/office/drawing/2014/main" id="{E9935E4D-FF35-4002-8CAD-EC95DE7EFE90}"/>
                  </a:ext>
                </a:extLst>
              </p:cNvPr>
              <p:cNvSpPr/>
              <p:nvPr/>
            </p:nvSpPr>
            <p:spPr>
              <a:xfrm>
                <a:off x="597667" y="4507892"/>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8" name="Graphic 277" descr="Office worker female with solid fill">
                <a:extLst>
                  <a:ext uri="{FF2B5EF4-FFF2-40B4-BE49-F238E27FC236}">
                    <a16:creationId xmlns:a16="http://schemas.microsoft.com/office/drawing/2014/main" id="{B1EC00BE-0E4B-47C9-B50C-B8A3CE26FC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23" y="4834606"/>
                <a:ext cx="978408" cy="978408"/>
              </a:xfrm>
              <a:prstGeom prst="rect">
                <a:avLst/>
              </a:prstGeom>
            </p:spPr>
          </p:pic>
          <p:pic>
            <p:nvPicPr>
              <p:cNvPr id="279" name="Graphic 278" descr="Office worker female with solid fill">
                <a:extLst>
                  <a:ext uri="{FF2B5EF4-FFF2-40B4-BE49-F238E27FC236}">
                    <a16:creationId xmlns:a16="http://schemas.microsoft.com/office/drawing/2014/main" id="{F75860BA-D839-4F12-8581-B797DF9729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3146" y="5451577"/>
                <a:ext cx="978408" cy="978408"/>
              </a:xfrm>
              <a:prstGeom prst="rect">
                <a:avLst/>
              </a:prstGeom>
            </p:spPr>
          </p:pic>
          <p:pic>
            <p:nvPicPr>
              <p:cNvPr id="280" name="Graphic 279" descr="Office worker female with solid fill">
                <a:extLst>
                  <a:ext uri="{FF2B5EF4-FFF2-40B4-BE49-F238E27FC236}">
                    <a16:creationId xmlns:a16="http://schemas.microsoft.com/office/drawing/2014/main" id="{344EDD96-D0CE-4B2D-91A7-14FD389B1E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6523" y="4483941"/>
                <a:ext cx="978408" cy="978408"/>
              </a:xfrm>
              <a:prstGeom prst="rect">
                <a:avLst/>
              </a:prstGeom>
            </p:spPr>
          </p:pic>
        </p:grpSp>
        <p:grpSp>
          <p:nvGrpSpPr>
            <p:cNvPr id="265" name="Group 264">
              <a:extLst>
                <a:ext uri="{FF2B5EF4-FFF2-40B4-BE49-F238E27FC236}">
                  <a16:creationId xmlns:a16="http://schemas.microsoft.com/office/drawing/2014/main" id="{E30CCBC2-929E-4A9D-ACF7-45331476ED88}"/>
                </a:ext>
              </a:extLst>
            </p:cNvPr>
            <p:cNvGrpSpPr/>
            <p:nvPr/>
          </p:nvGrpSpPr>
          <p:grpSpPr>
            <a:xfrm>
              <a:off x="6965953" y="4282418"/>
              <a:ext cx="701448" cy="604697"/>
              <a:chOff x="3152023" y="4531843"/>
              <a:chExt cx="2259158" cy="1947551"/>
            </a:xfrm>
          </p:grpSpPr>
          <p:sp>
            <p:nvSpPr>
              <p:cNvPr id="273" name="Hexagon 272">
                <a:extLst>
                  <a:ext uri="{FF2B5EF4-FFF2-40B4-BE49-F238E27FC236}">
                    <a16:creationId xmlns:a16="http://schemas.microsoft.com/office/drawing/2014/main" id="{CC9C5E57-F3AF-4555-9975-7AC3AF67924F}"/>
                  </a:ext>
                </a:extLst>
              </p:cNvPr>
              <p:cNvSpPr/>
              <p:nvPr/>
            </p:nvSpPr>
            <p:spPr>
              <a:xfrm>
                <a:off x="3152023" y="4531843"/>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4" name="Graphic 273" descr="Office worker male with solid fill">
                <a:extLst>
                  <a:ext uri="{FF2B5EF4-FFF2-40B4-BE49-F238E27FC236}">
                    <a16:creationId xmlns:a16="http://schemas.microsoft.com/office/drawing/2014/main" id="{5A2FF933-0AC9-43F3-8398-433D846164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1481" y="4629407"/>
                <a:ext cx="978408" cy="978408"/>
              </a:xfrm>
              <a:prstGeom prst="rect">
                <a:avLst/>
              </a:prstGeom>
            </p:spPr>
          </p:pic>
          <p:pic>
            <p:nvPicPr>
              <p:cNvPr id="275" name="Graphic 274" descr="Office worker male with solid fill">
                <a:extLst>
                  <a:ext uri="{FF2B5EF4-FFF2-40B4-BE49-F238E27FC236}">
                    <a16:creationId xmlns:a16="http://schemas.microsoft.com/office/drawing/2014/main" id="{D75ABE31-1A6D-4639-B014-3A6BC1FFCD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7262" y="4875045"/>
                <a:ext cx="978408" cy="978408"/>
              </a:xfrm>
              <a:prstGeom prst="rect">
                <a:avLst/>
              </a:prstGeom>
            </p:spPr>
          </p:pic>
          <p:pic>
            <p:nvPicPr>
              <p:cNvPr id="276" name="Graphic 275" descr="Office worker male with solid fill">
                <a:extLst>
                  <a:ext uri="{FF2B5EF4-FFF2-40B4-BE49-F238E27FC236}">
                    <a16:creationId xmlns:a16="http://schemas.microsoft.com/office/drawing/2014/main" id="{5D732B9B-AAA9-4A06-A647-43C21E4EEE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6054" y="5481667"/>
                <a:ext cx="978408" cy="978408"/>
              </a:xfrm>
              <a:prstGeom prst="rect">
                <a:avLst/>
              </a:prstGeom>
            </p:spPr>
          </p:pic>
        </p:grpSp>
        <p:grpSp>
          <p:nvGrpSpPr>
            <p:cNvPr id="266" name="Group 265">
              <a:extLst>
                <a:ext uri="{FF2B5EF4-FFF2-40B4-BE49-F238E27FC236}">
                  <a16:creationId xmlns:a16="http://schemas.microsoft.com/office/drawing/2014/main" id="{ED0CB066-F9C2-4422-971B-5DA96F59B898}"/>
                </a:ext>
              </a:extLst>
            </p:cNvPr>
            <p:cNvGrpSpPr/>
            <p:nvPr/>
          </p:nvGrpSpPr>
          <p:grpSpPr>
            <a:xfrm>
              <a:off x="7584946" y="3949987"/>
              <a:ext cx="701448" cy="616475"/>
              <a:chOff x="8459568" y="4483941"/>
              <a:chExt cx="2259158" cy="1985484"/>
            </a:xfrm>
          </p:grpSpPr>
          <p:sp>
            <p:nvSpPr>
              <p:cNvPr id="269" name="Hexagon 268">
                <a:extLst>
                  <a:ext uri="{FF2B5EF4-FFF2-40B4-BE49-F238E27FC236}">
                    <a16:creationId xmlns:a16="http://schemas.microsoft.com/office/drawing/2014/main" id="{D94018DE-6DC0-48A6-809B-67E012669ED1}"/>
                  </a:ext>
                </a:extLst>
              </p:cNvPr>
              <p:cNvSpPr/>
              <p:nvPr/>
            </p:nvSpPr>
            <p:spPr>
              <a:xfrm>
                <a:off x="8459568" y="4483941"/>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0" name="Graphic 269" descr="Briefcase with solid fill">
                <a:extLst>
                  <a:ext uri="{FF2B5EF4-FFF2-40B4-BE49-F238E27FC236}">
                    <a16:creationId xmlns:a16="http://schemas.microsoft.com/office/drawing/2014/main" id="{6C367A8B-CB84-4678-8D6F-582DAD8337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508" y="5488645"/>
                <a:ext cx="980780" cy="980780"/>
              </a:xfrm>
              <a:prstGeom prst="rect">
                <a:avLst/>
              </a:prstGeom>
            </p:spPr>
          </p:pic>
          <p:pic>
            <p:nvPicPr>
              <p:cNvPr id="271" name="Graphic 270" descr="Coins with solid fill">
                <a:extLst>
                  <a:ext uri="{FF2B5EF4-FFF2-40B4-BE49-F238E27FC236}">
                    <a16:creationId xmlns:a16="http://schemas.microsoft.com/office/drawing/2014/main" id="{AAAB9C67-5B22-4F47-BFD9-8A3D540680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765" y="5037338"/>
                <a:ext cx="410399" cy="410399"/>
              </a:xfrm>
              <a:prstGeom prst="rect">
                <a:avLst/>
              </a:prstGeom>
            </p:spPr>
          </p:pic>
          <p:pic>
            <p:nvPicPr>
              <p:cNvPr id="272" name="Graphic 271" descr="Briefcase with solid fill">
                <a:extLst>
                  <a:ext uri="{FF2B5EF4-FFF2-40B4-BE49-F238E27FC236}">
                    <a16:creationId xmlns:a16="http://schemas.microsoft.com/office/drawing/2014/main" id="{A4B740E3-6AD9-4605-BFAD-307531014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852" y="4805836"/>
                <a:ext cx="980780" cy="980780"/>
              </a:xfrm>
              <a:prstGeom prst="rect">
                <a:avLst/>
              </a:prstGeom>
            </p:spPr>
          </p:pic>
        </p:grpSp>
        <p:sp>
          <p:nvSpPr>
            <p:cNvPr id="268" name="TextBox 267">
              <a:extLst>
                <a:ext uri="{FF2B5EF4-FFF2-40B4-BE49-F238E27FC236}">
                  <a16:creationId xmlns:a16="http://schemas.microsoft.com/office/drawing/2014/main" id="{96AB9582-1B8A-40A6-9798-9D17F4472D49}"/>
                </a:ext>
              </a:extLst>
            </p:cNvPr>
            <p:cNvSpPr txBox="1"/>
            <p:nvPr/>
          </p:nvSpPr>
          <p:spPr>
            <a:xfrm>
              <a:off x="8420455" y="3662137"/>
              <a:ext cx="3435111" cy="1169551"/>
            </a:xfrm>
            <a:prstGeom prst="rect">
              <a:avLst/>
            </a:prstGeom>
            <a:noFill/>
          </p:spPr>
          <p:txBody>
            <a:bodyPr wrap="square" anchor="ctr">
              <a:spAutoFit/>
            </a:bodyPr>
            <a:lstStyle/>
            <a:p>
              <a:pPr>
                <a:spcBef>
                  <a:spcPts val="600"/>
                </a:spcBef>
              </a:pPr>
              <a:r>
                <a:rPr lang="en-US" sz="1200" b="1" dirty="0"/>
                <a:t>Group-of-users-to-group-of-items fairness (GG-F)</a:t>
              </a:r>
            </a:p>
            <a:p>
              <a:pPr>
                <a:spcBef>
                  <a:spcPts val="600"/>
                </a:spcBef>
              </a:pPr>
              <a:r>
                <a:rPr lang="en-US" sz="1200" i="1" dirty="0"/>
                <a:t>Are groups of items under/over-exposed to groups of users?</a:t>
              </a:r>
            </a:p>
            <a:p>
              <a:pPr>
                <a:spcBef>
                  <a:spcPts val="600"/>
                </a:spcBef>
              </a:pPr>
              <a:r>
                <a:rPr lang="en-US" sz="1200" dirty="0"/>
                <a:t>E.g., men being disproportionately recommended high-paying jobs and women low-paying jobs.</a:t>
              </a:r>
            </a:p>
          </p:txBody>
        </p:sp>
      </p:grpSp>
      <p:grpSp>
        <p:nvGrpSpPr>
          <p:cNvPr id="633" name="Group 632">
            <a:extLst>
              <a:ext uri="{FF2B5EF4-FFF2-40B4-BE49-F238E27FC236}">
                <a16:creationId xmlns:a16="http://schemas.microsoft.com/office/drawing/2014/main" id="{26F4F6E1-3731-421A-80AD-09F8AB0E9EF6}"/>
              </a:ext>
            </a:extLst>
          </p:cNvPr>
          <p:cNvGrpSpPr/>
          <p:nvPr/>
        </p:nvGrpSpPr>
        <p:grpSpPr>
          <a:xfrm>
            <a:off x="336434" y="1880900"/>
            <a:ext cx="5625236" cy="1445805"/>
            <a:chOff x="336434" y="1880900"/>
            <a:chExt cx="5625236" cy="1445805"/>
          </a:xfrm>
        </p:grpSpPr>
        <p:sp>
          <p:nvSpPr>
            <p:cNvPr id="217" name="Rectangle: Rounded Corners 216">
              <a:extLst>
                <a:ext uri="{FF2B5EF4-FFF2-40B4-BE49-F238E27FC236}">
                  <a16:creationId xmlns:a16="http://schemas.microsoft.com/office/drawing/2014/main" id="{38FD5130-4A40-46D9-9720-55684E2483DD}"/>
                </a:ext>
              </a:extLst>
            </p:cNvPr>
            <p:cNvSpPr/>
            <p:nvPr/>
          </p:nvSpPr>
          <p:spPr>
            <a:xfrm>
              <a:off x="336434" y="1880900"/>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2D4A93E-C007-4FB4-84B3-D93B938B8A99}"/>
                </a:ext>
              </a:extLst>
            </p:cNvPr>
            <p:cNvSpPr txBox="1"/>
            <p:nvPr/>
          </p:nvSpPr>
          <p:spPr>
            <a:xfrm>
              <a:off x="2526559" y="2111359"/>
              <a:ext cx="3435111" cy="984885"/>
            </a:xfrm>
            <a:prstGeom prst="rect">
              <a:avLst/>
            </a:prstGeom>
            <a:noFill/>
          </p:spPr>
          <p:txBody>
            <a:bodyPr wrap="square" anchor="ctr">
              <a:spAutoFit/>
            </a:bodyPr>
            <a:lstStyle/>
            <a:p>
              <a:pPr>
                <a:spcBef>
                  <a:spcPts val="600"/>
                </a:spcBef>
              </a:pPr>
              <a:r>
                <a:rPr lang="en-US" sz="1200" b="1" dirty="0"/>
                <a:t>Individual-user-to-Individual-item fairness (II-F)</a:t>
              </a:r>
            </a:p>
            <a:p>
              <a:pPr>
                <a:spcBef>
                  <a:spcPts val="600"/>
                </a:spcBef>
              </a:pPr>
              <a:r>
                <a:rPr lang="en-US" sz="1200" i="1" dirty="0"/>
                <a:t>Are Individual items under/over-exposed to Individual users?</a:t>
              </a:r>
            </a:p>
            <a:p>
              <a:pPr>
                <a:spcBef>
                  <a:spcPts val="600"/>
                </a:spcBef>
              </a:pPr>
              <a:endParaRPr lang="en-US" sz="1200" dirty="0"/>
            </a:p>
          </p:txBody>
        </p:sp>
        <p:grpSp>
          <p:nvGrpSpPr>
            <p:cNvPr id="580" name="Group 579">
              <a:extLst>
                <a:ext uri="{FF2B5EF4-FFF2-40B4-BE49-F238E27FC236}">
                  <a16:creationId xmlns:a16="http://schemas.microsoft.com/office/drawing/2014/main" id="{698CFE80-F52B-481B-8FF6-6DE01151606D}"/>
                </a:ext>
              </a:extLst>
            </p:cNvPr>
            <p:cNvGrpSpPr/>
            <p:nvPr/>
          </p:nvGrpSpPr>
          <p:grpSpPr>
            <a:xfrm>
              <a:off x="1410243" y="2473025"/>
              <a:ext cx="701448" cy="604697"/>
              <a:chOff x="5905212" y="2100876"/>
              <a:chExt cx="2259158" cy="1947551"/>
            </a:xfrm>
          </p:grpSpPr>
          <p:sp>
            <p:nvSpPr>
              <p:cNvPr id="581" name="Hexagon 580">
                <a:extLst>
                  <a:ext uri="{FF2B5EF4-FFF2-40B4-BE49-F238E27FC236}">
                    <a16:creationId xmlns:a16="http://schemas.microsoft.com/office/drawing/2014/main" id="{16A5A66F-8E77-4CF2-8535-8BE59634CA7E}"/>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2" name="Graphic 581" descr="Briefcase with solid fill">
                <a:extLst>
                  <a:ext uri="{FF2B5EF4-FFF2-40B4-BE49-F238E27FC236}">
                    <a16:creationId xmlns:a16="http://schemas.microsoft.com/office/drawing/2014/main" id="{D7899069-4E49-4159-A3E2-EF02EF494B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nvGrpSpPr>
            <p:cNvPr id="583" name="Group 582">
              <a:extLst>
                <a:ext uri="{FF2B5EF4-FFF2-40B4-BE49-F238E27FC236}">
                  <a16:creationId xmlns:a16="http://schemas.microsoft.com/office/drawing/2014/main" id="{0624503D-5808-4209-A327-1F1343FC7816}"/>
                </a:ext>
              </a:extLst>
            </p:cNvPr>
            <p:cNvGrpSpPr/>
            <p:nvPr/>
          </p:nvGrpSpPr>
          <p:grpSpPr>
            <a:xfrm>
              <a:off x="792812" y="2110058"/>
              <a:ext cx="701448" cy="604697"/>
              <a:chOff x="597667" y="2138809"/>
              <a:chExt cx="2259158" cy="1947551"/>
            </a:xfrm>
          </p:grpSpPr>
          <p:sp>
            <p:nvSpPr>
              <p:cNvPr id="584" name="Hexagon 583">
                <a:extLst>
                  <a:ext uri="{FF2B5EF4-FFF2-40B4-BE49-F238E27FC236}">
                    <a16:creationId xmlns:a16="http://schemas.microsoft.com/office/drawing/2014/main" id="{54F87382-0B7E-41C5-9EF4-AE225A581037}"/>
                  </a:ext>
                </a:extLst>
              </p:cNvPr>
              <p:cNvSpPr/>
              <p:nvPr/>
            </p:nvSpPr>
            <p:spPr>
              <a:xfrm>
                <a:off x="597667" y="213880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5" name="Graphic 584" descr="Office worker female with solid fill">
                <a:extLst>
                  <a:ext uri="{FF2B5EF4-FFF2-40B4-BE49-F238E27FC236}">
                    <a16:creationId xmlns:a16="http://schemas.microsoft.com/office/drawing/2014/main" id="{0B96658C-068C-4F63-B0BC-01ACC02E17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8042" y="2599429"/>
                <a:ext cx="978408" cy="978408"/>
              </a:xfrm>
              <a:prstGeom prst="rect">
                <a:avLst/>
              </a:prstGeom>
            </p:spPr>
          </p:pic>
        </p:grpSp>
      </p:grpSp>
      <p:grpSp>
        <p:nvGrpSpPr>
          <p:cNvPr id="634" name="Group 633">
            <a:extLst>
              <a:ext uri="{FF2B5EF4-FFF2-40B4-BE49-F238E27FC236}">
                <a16:creationId xmlns:a16="http://schemas.microsoft.com/office/drawing/2014/main" id="{235E2C05-3AF3-4F75-9C95-F8E335CCD0D8}"/>
              </a:ext>
            </a:extLst>
          </p:cNvPr>
          <p:cNvGrpSpPr/>
          <p:nvPr/>
        </p:nvGrpSpPr>
        <p:grpSpPr>
          <a:xfrm>
            <a:off x="6230331" y="1880900"/>
            <a:ext cx="5625236" cy="1445805"/>
            <a:chOff x="6230331" y="1880900"/>
            <a:chExt cx="5625236" cy="1445805"/>
          </a:xfrm>
        </p:grpSpPr>
        <p:sp>
          <p:nvSpPr>
            <p:cNvPr id="48" name="Rectangle: Rounded Corners 47">
              <a:extLst>
                <a:ext uri="{FF2B5EF4-FFF2-40B4-BE49-F238E27FC236}">
                  <a16:creationId xmlns:a16="http://schemas.microsoft.com/office/drawing/2014/main" id="{12218264-870E-4BD3-93E8-12E1379F03DA}"/>
                </a:ext>
              </a:extLst>
            </p:cNvPr>
            <p:cNvSpPr/>
            <p:nvPr/>
          </p:nvSpPr>
          <p:spPr>
            <a:xfrm>
              <a:off x="6230331" y="1880900"/>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1425A-5F9E-44F7-BF7E-320CC0FFEBFD}"/>
                </a:ext>
              </a:extLst>
            </p:cNvPr>
            <p:cNvGrpSpPr/>
            <p:nvPr/>
          </p:nvGrpSpPr>
          <p:grpSpPr>
            <a:xfrm>
              <a:off x="6359218" y="2406517"/>
              <a:ext cx="701448" cy="616475"/>
              <a:chOff x="5905212" y="4469959"/>
              <a:chExt cx="2259158" cy="1985484"/>
            </a:xfrm>
          </p:grpSpPr>
          <p:sp>
            <p:nvSpPr>
              <p:cNvPr id="28" name="Hexagon 27">
                <a:extLst>
                  <a:ext uri="{FF2B5EF4-FFF2-40B4-BE49-F238E27FC236}">
                    <a16:creationId xmlns:a16="http://schemas.microsoft.com/office/drawing/2014/main" id="{3982F06F-620E-44D2-A5AD-1BC7C974E189}"/>
                  </a:ext>
                </a:extLst>
              </p:cNvPr>
              <p:cNvSpPr/>
              <p:nvPr/>
            </p:nvSpPr>
            <p:spPr>
              <a:xfrm>
                <a:off x="5905212" y="446995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Briefcase with solid fill">
                <a:extLst>
                  <a:ext uri="{FF2B5EF4-FFF2-40B4-BE49-F238E27FC236}">
                    <a16:creationId xmlns:a16="http://schemas.microsoft.com/office/drawing/2014/main" id="{68603EDE-2BB0-4A7B-A3E1-C0836809B8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2152" y="5474663"/>
                <a:ext cx="980780" cy="980780"/>
              </a:xfrm>
              <a:prstGeom prst="rect">
                <a:avLst/>
              </a:prstGeom>
            </p:spPr>
          </p:pic>
          <p:pic>
            <p:nvPicPr>
              <p:cNvPr id="30" name="Graphic 29" descr="Coins with solid fill">
                <a:extLst>
                  <a:ext uri="{FF2B5EF4-FFF2-40B4-BE49-F238E27FC236}">
                    <a16:creationId xmlns:a16="http://schemas.microsoft.com/office/drawing/2014/main" id="{9A653A53-9FA0-4134-92E1-8F1971B97A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6580" y="4950464"/>
                <a:ext cx="410399" cy="410399"/>
              </a:xfrm>
              <a:prstGeom prst="rect">
                <a:avLst/>
              </a:prstGeom>
            </p:spPr>
          </p:pic>
          <p:pic>
            <p:nvPicPr>
              <p:cNvPr id="31" name="Graphic 30" descr="Coins with solid fill">
                <a:extLst>
                  <a:ext uri="{FF2B5EF4-FFF2-40B4-BE49-F238E27FC236}">
                    <a16:creationId xmlns:a16="http://schemas.microsoft.com/office/drawing/2014/main" id="{720E9404-E646-4601-BEAA-4E9CF8DDAB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2542" y="5067483"/>
                <a:ext cx="410399" cy="410399"/>
              </a:xfrm>
              <a:prstGeom prst="rect">
                <a:avLst/>
              </a:prstGeom>
            </p:spPr>
          </p:pic>
          <p:pic>
            <p:nvPicPr>
              <p:cNvPr id="32" name="Graphic 31" descr="Briefcase with solid fill">
                <a:extLst>
                  <a:ext uri="{FF2B5EF4-FFF2-40B4-BE49-F238E27FC236}">
                    <a16:creationId xmlns:a16="http://schemas.microsoft.com/office/drawing/2014/main" id="{A52A5E66-4385-4AD6-96BE-3837587C5F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7496" y="4791854"/>
                <a:ext cx="980780" cy="980780"/>
              </a:xfrm>
              <a:prstGeom prst="rect">
                <a:avLst/>
              </a:prstGeom>
            </p:spPr>
          </p:pic>
        </p:grpSp>
        <p:grpSp>
          <p:nvGrpSpPr>
            <p:cNvPr id="43" name="Group 42">
              <a:extLst>
                <a:ext uri="{FF2B5EF4-FFF2-40B4-BE49-F238E27FC236}">
                  <a16:creationId xmlns:a16="http://schemas.microsoft.com/office/drawing/2014/main" id="{AF1334E2-0D37-45B3-BE0A-44B8072D7665}"/>
                </a:ext>
              </a:extLst>
            </p:cNvPr>
            <p:cNvGrpSpPr/>
            <p:nvPr/>
          </p:nvGrpSpPr>
          <p:grpSpPr>
            <a:xfrm>
              <a:off x="7592237" y="2406517"/>
              <a:ext cx="701448" cy="616475"/>
              <a:chOff x="8459568" y="4483941"/>
              <a:chExt cx="2259158" cy="1985484"/>
            </a:xfrm>
          </p:grpSpPr>
          <p:sp>
            <p:nvSpPr>
              <p:cNvPr id="44" name="Hexagon 43">
                <a:extLst>
                  <a:ext uri="{FF2B5EF4-FFF2-40B4-BE49-F238E27FC236}">
                    <a16:creationId xmlns:a16="http://schemas.microsoft.com/office/drawing/2014/main" id="{250A2268-3A4B-4A8D-8099-79BBE5603D87}"/>
                  </a:ext>
                </a:extLst>
              </p:cNvPr>
              <p:cNvSpPr/>
              <p:nvPr/>
            </p:nvSpPr>
            <p:spPr>
              <a:xfrm>
                <a:off x="8459568" y="4483941"/>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descr="Briefcase with solid fill">
                <a:extLst>
                  <a:ext uri="{FF2B5EF4-FFF2-40B4-BE49-F238E27FC236}">
                    <a16:creationId xmlns:a16="http://schemas.microsoft.com/office/drawing/2014/main" id="{3EE02B94-DD21-4EFF-980F-B98AD9E8EE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508" y="5488645"/>
                <a:ext cx="980780" cy="980780"/>
              </a:xfrm>
              <a:prstGeom prst="rect">
                <a:avLst/>
              </a:prstGeom>
            </p:spPr>
          </p:pic>
          <p:pic>
            <p:nvPicPr>
              <p:cNvPr id="46" name="Graphic 45" descr="Coins with solid fill">
                <a:extLst>
                  <a:ext uri="{FF2B5EF4-FFF2-40B4-BE49-F238E27FC236}">
                    <a16:creationId xmlns:a16="http://schemas.microsoft.com/office/drawing/2014/main" id="{3CF72ABE-D185-4E56-855E-A7CABEF6D0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765" y="5037338"/>
                <a:ext cx="410399" cy="410399"/>
              </a:xfrm>
              <a:prstGeom prst="rect">
                <a:avLst/>
              </a:prstGeom>
            </p:spPr>
          </p:pic>
          <p:pic>
            <p:nvPicPr>
              <p:cNvPr id="47" name="Graphic 46" descr="Briefcase with solid fill">
                <a:extLst>
                  <a:ext uri="{FF2B5EF4-FFF2-40B4-BE49-F238E27FC236}">
                    <a16:creationId xmlns:a16="http://schemas.microsoft.com/office/drawing/2014/main" id="{9F5B0ED3-6654-4F75-BE65-BF2213B45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852" y="4805836"/>
                <a:ext cx="980780" cy="980780"/>
              </a:xfrm>
              <a:prstGeom prst="rect">
                <a:avLst/>
              </a:prstGeom>
            </p:spPr>
          </p:pic>
        </p:grpSp>
        <p:sp>
          <p:nvSpPr>
            <p:cNvPr id="49" name="TextBox 48">
              <a:extLst>
                <a:ext uri="{FF2B5EF4-FFF2-40B4-BE49-F238E27FC236}">
                  <a16:creationId xmlns:a16="http://schemas.microsoft.com/office/drawing/2014/main" id="{E681222E-1E2C-4F06-B50A-007F8A1DECAE}"/>
                </a:ext>
              </a:extLst>
            </p:cNvPr>
            <p:cNvSpPr txBox="1"/>
            <p:nvPr/>
          </p:nvSpPr>
          <p:spPr>
            <a:xfrm>
              <a:off x="8420456" y="2019026"/>
              <a:ext cx="3435111" cy="1169551"/>
            </a:xfrm>
            <a:prstGeom prst="rect">
              <a:avLst/>
            </a:prstGeom>
            <a:noFill/>
          </p:spPr>
          <p:txBody>
            <a:bodyPr wrap="square" anchor="ctr">
              <a:spAutoFit/>
            </a:bodyPr>
            <a:lstStyle/>
            <a:p>
              <a:pPr>
                <a:spcBef>
                  <a:spcPts val="600"/>
                </a:spcBef>
              </a:pPr>
              <a:r>
                <a:rPr lang="en-US" sz="1200" b="1" dirty="0"/>
                <a:t>Individual-user-to-group-of-items fairness (IG-F)</a:t>
              </a:r>
            </a:p>
            <a:p>
              <a:pPr>
                <a:spcBef>
                  <a:spcPts val="600"/>
                </a:spcBef>
              </a:pPr>
              <a:r>
                <a:rPr lang="en-US" sz="1200" i="1" dirty="0"/>
                <a:t>Are groups of items under/over-exposed to individual users?</a:t>
              </a:r>
            </a:p>
            <a:p>
              <a:pPr>
                <a:spcBef>
                  <a:spcPts val="600"/>
                </a:spcBef>
              </a:pPr>
              <a:r>
                <a:rPr lang="en-US" sz="1200" dirty="0"/>
                <a:t>E.g., a specific user being disproportionately recommended low-paying jobs.</a:t>
              </a:r>
            </a:p>
          </p:txBody>
        </p:sp>
        <p:grpSp>
          <p:nvGrpSpPr>
            <p:cNvPr id="589" name="Group 588">
              <a:extLst>
                <a:ext uri="{FF2B5EF4-FFF2-40B4-BE49-F238E27FC236}">
                  <a16:creationId xmlns:a16="http://schemas.microsoft.com/office/drawing/2014/main" id="{1095831E-DD82-4E2B-B4E2-7306BF6F4B67}"/>
                </a:ext>
              </a:extLst>
            </p:cNvPr>
            <p:cNvGrpSpPr/>
            <p:nvPr/>
          </p:nvGrpSpPr>
          <p:grpSpPr>
            <a:xfrm>
              <a:off x="6969903" y="2050888"/>
              <a:ext cx="701448" cy="604697"/>
              <a:chOff x="597667" y="2138809"/>
              <a:chExt cx="2259158" cy="1947551"/>
            </a:xfrm>
          </p:grpSpPr>
          <p:sp>
            <p:nvSpPr>
              <p:cNvPr id="590" name="Hexagon 589">
                <a:extLst>
                  <a:ext uri="{FF2B5EF4-FFF2-40B4-BE49-F238E27FC236}">
                    <a16:creationId xmlns:a16="http://schemas.microsoft.com/office/drawing/2014/main" id="{B7491EF0-6123-4A10-9A9D-C27EB99BC0DB}"/>
                  </a:ext>
                </a:extLst>
              </p:cNvPr>
              <p:cNvSpPr/>
              <p:nvPr/>
            </p:nvSpPr>
            <p:spPr>
              <a:xfrm>
                <a:off x="597667" y="213880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1" name="Graphic 590" descr="Office worker female with solid fill">
                <a:extLst>
                  <a:ext uri="{FF2B5EF4-FFF2-40B4-BE49-F238E27FC236}">
                    <a16:creationId xmlns:a16="http://schemas.microsoft.com/office/drawing/2014/main" id="{EB4D29F2-BDF2-4E5F-9675-2EF5CFAEEC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8042" y="2599429"/>
                <a:ext cx="978408" cy="978408"/>
              </a:xfrm>
              <a:prstGeom prst="rect">
                <a:avLst/>
              </a:prstGeom>
            </p:spPr>
          </p:pic>
        </p:grpSp>
      </p:grpSp>
      <p:grpSp>
        <p:nvGrpSpPr>
          <p:cNvPr id="635" name="Group 634">
            <a:extLst>
              <a:ext uri="{FF2B5EF4-FFF2-40B4-BE49-F238E27FC236}">
                <a16:creationId xmlns:a16="http://schemas.microsoft.com/office/drawing/2014/main" id="{01B5E92A-57AC-4D64-A642-0E062810E2B9}"/>
              </a:ext>
            </a:extLst>
          </p:cNvPr>
          <p:cNvGrpSpPr/>
          <p:nvPr/>
        </p:nvGrpSpPr>
        <p:grpSpPr>
          <a:xfrm>
            <a:off x="336433" y="3524011"/>
            <a:ext cx="5625236" cy="1445805"/>
            <a:chOff x="336433" y="3524011"/>
            <a:chExt cx="5625236" cy="1445805"/>
          </a:xfrm>
        </p:grpSpPr>
        <p:sp>
          <p:nvSpPr>
            <p:cNvPr id="244" name="Rectangle: Rounded Corners 243">
              <a:extLst>
                <a:ext uri="{FF2B5EF4-FFF2-40B4-BE49-F238E27FC236}">
                  <a16:creationId xmlns:a16="http://schemas.microsoft.com/office/drawing/2014/main" id="{23C074ED-E3FE-4E50-9344-FF414A3DEF64}"/>
                </a:ext>
              </a:extLst>
            </p:cNvPr>
            <p:cNvSpPr/>
            <p:nvPr/>
          </p:nvSpPr>
          <p:spPr>
            <a:xfrm>
              <a:off x="336433" y="3524011"/>
              <a:ext cx="5591724" cy="1445805"/>
            </a:xfrm>
            <a:prstGeom prst="roundRect">
              <a:avLst/>
            </a:prstGeom>
            <a:solidFill>
              <a:schemeClr val="bg1"/>
            </a:solidFill>
            <a:ln w="19050">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1" name="Group 240">
              <a:extLst>
                <a:ext uri="{FF2B5EF4-FFF2-40B4-BE49-F238E27FC236}">
                  <a16:creationId xmlns:a16="http://schemas.microsoft.com/office/drawing/2014/main" id="{61B181C0-CCCD-462D-9B3A-B6CC27E0E7A8}"/>
                </a:ext>
              </a:extLst>
            </p:cNvPr>
            <p:cNvGrpSpPr/>
            <p:nvPr/>
          </p:nvGrpSpPr>
          <p:grpSpPr>
            <a:xfrm>
              <a:off x="838200" y="3595722"/>
              <a:ext cx="701448" cy="612133"/>
              <a:chOff x="597667" y="4483941"/>
              <a:chExt cx="2259158" cy="1971502"/>
            </a:xfrm>
          </p:grpSpPr>
          <p:sp>
            <p:nvSpPr>
              <p:cNvPr id="254" name="Hexagon 253">
                <a:extLst>
                  <a:ext uri="{FF2B5EF4-FFF2-40B4-BE49-F238E27FC236}">
                    <a16:creationId xmlns:a16="http://schemas.microsoft.com/office/drawing/2014/main" id="{785C95AD-B570-4F1D-8139-08DE589024C0}"/>
                  </a:ext>
                </a:extLst>
              </p:cNvPr>
              <p:cNvSpPr/>
              <p:nvPr/>
            </p:nvSpPr>
            <p:spPr>
              <a:xfrm>
                <a:off x="597667" y="4507892"/>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5" name="Graphic 254" descr="Office worker female with solid fill">
                <a:extLst>
                  <a:ext uri="{FF2B5EF4-FFF2-40B4-BE49-F238E27FC236}">
                    <a16:creationId xmlns:a16="http://schemas.microsoft.com/office/drawing/2014/main" id="{87747C17-C6A0-4F4E-BBDC-4F1D0AA636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23" y="4834606"/>
                <a:ext cx="978408" cy="978408"/>
              </a:xfrm>
              <a:prstGeom prst="rect">
                <a:avLst/>
              </a:prstGeom>
            </p:spPr>
          </p:pic>
          <p:pic>
            <p:nvPicPr>
              <p:cNvPr id="256" name="Graphic 255" descr="Office worker female with solid fill">
                <a:extLst>
                  <a:ext uri="{FF2B5EF4-FFF2-40B4-BE49-F238E27FC236}">
                    <a16:creationId xmlns:a16="http://schemas.microsoft.com/office/drawing/2014/main" id="{62FDA9ED-C648-466E-A5DB-4169C21C84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3146" y="5451577"/>
                <a:ext cx="978408" cy="978408"/>
              </a:xfrm>
              <a:prstGeom prst="rect">
                <a:avLst/>
              </a:prstGeom>
            </p:spPr>
          </p:pic>
          <p:pic>
            <p:nvPicPr>
              <p:cNvPr id="257" name="Graphic 256" descr="Office worker female with solid fill">
                <a:extLst>
                  <a:ext uri="{FF2B5EF4-FFF2-40B4-BE49-F238E27FC236}">
                    <a16:creationId xmlns:a16="http://schemas.microsoft.com/office/drawing/2014/main" id="{F7E90190-1BE8-42EF-9359-4B6B10B4BB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6523" y="4483941"/>
                <a:ext cx="978408" cy="978408"/>
              </a:xfrm>
              <a:prstGeom prst="rect">
                <a:avLst/>
              </a:prstGeom>
            </p:spPr>
          </p:pic>
        </p:grpSp>
        <p:grpSp>
          <p:nvGrpSpPr>
            <p:cNvPr id="242" name="Group 241">
              <a:extLst>
                <a:ext uri="{FF2B5EF4-FFF2-40B4-BE49-F238E27FC236}">
                  <a16:creationId xmlns:a16="http://schemas.microsoft.com/office/drawing/2014/main" id="{90B94067-A26E-4DEA-B1F8-ABA015D8F37C}"/>
                </a:ext>
              </a:extLst>
            </p:cNvPr>
            <p:cNvGrpSpPr/>
            <p:nvPr/>
          </p:nvGrpSpPr>
          <p:grpSpPr>
            <a:xfrm>
              <a:off x="836259" y="4282418"/>
              <a:ext cx="701448" cy="604697"/>
              <a:chOff x="3152023" y="4531843"/>
              <a:chExt cx="2259158" cy="1947551"/>
            </a:xfrm>
          </p:grpSpPr>
          <p:sp>
            <p:nvSpPr>
              <p:cNvPr id="250" name="Hexagon 249">
                <a:extLst>
                  <a:ext uri="{FF2B5EF4-FFF2-40B4-BE49-F238E27FC236}">
                    <a16:creationId xmlns:a16="http://schemas.microsoft.com/office/drawing/2014/main" id="{4EEF16C0-5D6A-454D-B938-FEECBB2DB375}"/>
                  </a:ext>
                </a:extLst>
              </p:cNvPr>
              <p:cNvSpPr/>
              <p:nvPr/>
            </p:nvSpPr>
            <p:spPr>
              <a:xfrm>
                <a:off x="3152023" y="4531843"/>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1" name="Graphic 250" descr="Office worker male with solid fill">
                <a:extLst>
                  <a:ext uri="{FF2B5EF4-FFF2-40B4-BE49-F238E27FC236}">
                    <a16:creationId xmlns:a16="http://schemas.microsoft.com/office/drawing/2014/main" id="{92B0BA88-0F97-45FD-9949-71B30720F4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1481" y="4629407"/>
                <a:ext cx="978408" cy="978408"/>
              </a:xfrm>
              <a:prstGeom prst="rect">
                <a:avLst/>
              </a:prstGeom>
            </p:spPr>
          </p:pic>
          <p:pic>
            <p:nvPicPr>
              <p:cNvPr id="252" name="Graphic 251" descr="Office worker male with solid fill">
                <a:extLst>
                  <a:ext uri="{FF2B5EF4-FFF2-40B4-BE49-F238E27FC236}">
                    <a16:creationId xmlns:a16="http://schemas.microsoft.com/office/drawing/2014/main" id="{24474938-8814-492D-9CEE-A68DE19B4E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7262" y="4875045"/>
                <a:ext cx="978408" cy="978408"/>
              </a:xfrm>
              <a:prstGeom prst="rect">
                <a:avLst/>
              </a:prstGeom>
            </p:spPr>
          </p:pic>
          <p:pic>
            <p:nvPicPr>
              <p:cNvPr id="253" name="Graphic 252" descr="Office worker male with solid fill">
                <a:extLst>
                  <a:ext uri="{FF2B5EF4-FFF2-40B4-BE49-F238E27FC236}">
                    <a16:creationId xmlns:a16="http://schemas.microsoft.com/office/drawing/2014/main" id="{FCF1C9F8-B4D7-4960-9274-DDC8465EA3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6054" y="5481667"/>
                <a:ext cx="978408" cy="978408"/>
              </a:xfrm>
              <a:prstGeom prst="rect">
                <a:avLst/>
              </a:prstGeom>
            </p:spPr>
          </p:pic>
        </p:grpSp>
        <p:sp>
          <p:nvSpPr>
            <p:cNvPr id="245" name="TextBox 244">
              <a:extLst>
                <a:ext uri="{FF2B5EF4-FFF2-40B4-BE49-F238E27FC236}">
                  <a16:creationId xmlns:a16="http://schemas.microsoft.com/office/drawing/2014/main" id="{2A211DDE-31C1-4286-BF42-4C3FECD94789}"/>
                </a:ext>
              </a:extLst>
            </p:cNvPr>
            <p:cNvSpPr txBox="1"/>
            <p:nvPr/>
          </p:nvSpPr>
          <p:spPr>
            <a:xfrm>
              <a:off x="2526558" y="3569804"/>
              <a:ext cx="3435111" cy="1354217"/>
            </a:xfrm>
            <a:prstGeom prst="rect">
              <a:avLst/>
            </a:prstGeom>
            <a:noFill/>
          </p:spPr>
          <p:txBody>
            <a:bodyPr wrap="square" anchor="ctr">
              <a:spAutoFit/>
            </a:bodyPr>
            <a:lstStyle/>
            <a:p>
              <a:pPr>
                <a:spcBef>
                  <a:spcPts val="600"/>
                </a:spcBef>
              </a:pPr>
              <a:r>
                <a:rPr lang="en-US" sz="1200" b="1" dirty="0"/>
                <a:t>Group-of-users-to-Individual-item fairness (GI-F)</a:t>
              </a:r>
            </a:p>
            <a:p>
              <a:pPr>
                <a:spcBef>
                  <a:spcPts val="600"/>
                </a:spcBef>
              </a:pPr>
              <a:r>
                <a:rPr lang="en-US" sz="1200" i="1" dirty="0"/>
                <a:t>Are Individual items under/over-exposed to groups of users?</a:t>
              </a:r>
            </a:p>
            <a:p>
              <a:pPr>
                <a:spcBef>
                  <a:spcPts val="600"/>
                </a:spcBef>
              </a:pPr>
              <a:r>
                <a:rPr lang="en-US" sz="1200" dirty="0"/>
                <a:t>E.g., a specific job being disproportionately recommended to men and not to women and non-binary people.</a:t>
              </a:r>
            </a:p>
          </p:txBody>
        </p:sp>
        <p:grpSp>
          <p:nvGrpSpPr>
            <p:cNvPr id="595" name="Group 594">
              <a:extLst>
                <a:ext uri="{FF2B5EF4-FFF2-40B4-BE49-F238E27FC236}">
                  <a16:creationId xmlns:a16="http://schemas.microsoft.com/office/drawing/2014/main" id="{D6B59410-30B8-47A3-A992-3680AC2C8149}"/>
                </a:ext>
              </a:extLst>
            </p:cNvPr>
            <p:cNvGrpSpPr/>
            <p:nvPr/>
          </p:nvGrpSpPr>
          <p:grpSpPr>
            <a:xfrm>
              <a:off x="1466782" y="3946888"/>
              <a:ext cx="701448" cy="604697"/>
              <a:chOff x="5905212" y="2100876"/>
              <a:chExt cx="2259158" cy="1947551"/>
            </a:xfrm>
          </p:grpSpPr>
          <p:sp>
            <p:nvSpPr>
              <p:cNvPr id="596" name="Hexagon 595">
                <a:extLst>
                  <a:ext uri="{FF2B5EF4-FFF2-40B4-BE49-F238E27FC236}">
                    <a16:creationId xmlns:a16="http://schemas.microsoft.com/office/drawing/2014/main" id="{42EF5B30-102F-4594-B7D3-C4C56029796F}"/>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7" name="Graphic 596" descr="Briefcase with solid fill">
                <a:extLst>
                  <a:ext uri="{FF2B5EF4-FFF2-40B4-BE49-F238E27FC236}">
                    <a16:creationId xmlns:a16="http://schemas.microsoft.com/office/drawing/2014/main" id="{D3D84B8C-B4BE-4A4C-B3B6-D3088A8519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grpSp>
        <p:nvGrpSpPr>
          <p:cNvPr id="636" name="Group 635">
            <a:extLst>
              <a:ext uri="{FF2B5EF4-FFF2-40B4-BE49-F238E27FC236}">
                <a16:creationId xmlns:a16="http://schemas.microsoft.com/office/drawing/2014/main" id="{E675A2F6-221B-4FF0-AD9D-BA47EC52A3B1}"/>
              </a:ext>
            </a:extLst>
          </p:cNvPr>
          <p:cNvGrpSpPr/>
          <p:nvPr/>
        </p:nvGrpSpPr>
        <p:grpSpPr>
          <a:xfrm>
            <a:off x="336432" y="5167122"/>
            <a:ext cx="5625236" cy="1445805"/>
            <a:chOff x="336432" y="5167122"/>
            <a:chExt cx="5625236" cy="1445805"/>
          </a:xfrm>
        </p:grpSpPr>
        <p:sp>
          <p:nvSpPr>
            <p:cNvPr id="538" name="Rectangle: Rounded Corners 537">
              <a:extLst>
                <a:ext uri="{FF2B5EF4-FFF2-40B4-BE49-F238E27FC236}">
                  <a16:creationId xmlns:a16="http://schemas.microsoft.com/office/drawing/2014/main" id="{F5B731E3-762D-4712-96A3-D68325B6A6A7}"/>
                </a:ext>
              </a:extLst>
            </p:cNvPr>
            <p:cNvSpPr/>
            <p:nvPr/>
          </p:nvSpPr>
          <p:spPr>
            <a:xfrm>
              <a:off x="336432" y="5167122"/>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9" name="TextBox 538">
              <a:extLst>
                <a:ext uri="{FF2B5EF4-FFF2-40B4-BE49-F238E27FC236}">
                  <a16:creationId xmlns:a16="http://schemas.microsoft.com/office/drawing/2014/main" id="{EACF9013-3883-4A30-BF56-CD4672CCACFC}"/>
                </a:ext>
              </a:extLst>
            </p:cNvPr>
            <p:cNvSpPr txBox="1"/>
            <p:nvPr/>
          </p:nvSpPr>
          <p:spPr>
            <a:xfrm>
              <a:off x="2526557" y="5305248"/>
              <a:ext cx="3435111" cy="1169551"/>
            </a:xfrm>
            <a:prstGeom prst="rect">
              <a:avLst/>
            </a:prstGeom>
            <a:noFill/>
          </p:spPr>
          <p:txBody>
            <a:bodyPr wrap="square" anchor="ctr">
              <a:spAutoFit/>
            </a:bodyPr>
            <a:lstStyle/>
            <a:p>
              <a:pPr>
                <a:spcBef>
                  <a:spcPts val="600"/>
                </a:spcBef>
              </a:pPr>
              <a:r>
                <a:rPr lang="en-US" sz="1200" b="1" dirty="0"/>
                <a:t>All-users-to-Individual-item fairness (AI-F)</a:t>
              </a:r>
            </a:p>
            <a:p>
              <a:pPr>
                <a:spcBef>
                  <a:spcPts val="600"/>
                </a:spcBef>
              </a:pPr>
              <a:r>
                <a:rPr lang="en-US" sz="1200" i="1" dirty="0"/>
                <a:t>Are Individual items under/over-exposed to all users overall?</a:t>
              </a:r>
            </a:p>
            <a:p>
              <a:pPr>
                <a:spcBef>
                  <a:spcPts val="600"/>
                </a:spcBef>
              </a:pPr>
              <a:r>
                <a:rPr lang="en-US" sz="1200" dirty="0"/>
                <a:t>E.g., a specific job being disproportionately under-exposed to all users.</a:t>
              </a:r>
            </a:p>
          </p:txBody>
        </p:sp>
        <p:grpSp>
          <p:nvGrpSpPr>
            <p:cNvPr id="600" name="Group 599">
              <a:extLst>
                <a:ext uri="{FF2B5EF4-FFF2-40B4-BE49-F238E27FC236}">
                  <a16:creationId xmlns:a16="http://schemas.microsoft.com/office/drawing/2014/main" id="{E5F0E7DF-02AC-41AE-95C6-81FA6C45C041}"/>
                </a:ext>
              </a:extLst>
            </p:cNvPr>
            <p:cNvGrpSpPr/>
            <p:nvPr/>
          </p:nvGrpSpPr>
          <p:grpSpPr>
            <a:xfrm>
              <a:off x="661371" y="5581996"/>
              <a:ext cx="1020739" cy="874919"/>
              <a:chOff x="2101593" y="634915"/>
              <a:chExt cx="1020739" cy="874919"/>
            </a:xfrm>
          </p:grpSpPr>
          <p:sp>
            <p:nvSpPr>
              <p:cNvPr id="601" name="Hexagon 600">
                <a:extLst>
                  <a:ext uri="{FF2B5EF4-FFF2-40B4-BE49-F238E27FC236}">
                    <a16:creationId xmlns:a16="http://schemas.microsoft.com/office/drawing/2014/main" id="{4D93465C-316D-49E0-AF41-9FA0249C2343}"/>
                  </a:ext>
                </a:extLst>
              </p:cNvPr>
              <p:cNvSpPr/>
              <p:nvPr/>
            </p:nvSpPr>
            <p:spPr>
              <a:xfrm>
                <a:off x="2101593" y="634915"/>
                <a:ext cx="1020739" cy="874919"/>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2" name="Graphic 601" descr="Office worker female with solid fill">
                <a:extLst>
                  <a:ext uri="{FF2B5EF4-FFF2-40B4-BE49-F238E27FC236}">
                    <a16:creationId xmlns:a16="http://schemas.microsoft.com/office/drawing/2014/main" id="{29911C8E-C4F5-4131-9A18-08D756316A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8536" y="676730"/>
                <a:ext cx="303787" cy="303787"/>
              </a:xfrm>
              <a:prstGeom prst="rect">
                <a:avLst/>
              </a:prstGeom>
            </p:spPr>
          </p:pic>
          <p:pic>
            <p:nvPicPr>
              <p:cNvPr id="603" name="Graphic 602" descr="Office worker female with solid fill">
                <a:extLst>
                  <a:ext uri="{FF2B5EF4-FFF2-40B4-BE49-F238E27FC236}">
                    <a16:creationId xmlns:a16="http://schemas.microsoft.com/office/drawing/2014/main" id="{A02B1CE9-5856-4F4B-A475-8EF82B9F31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3057" y="903242"/>
                <a:ext cx="303787" cy="303787"/>
              </a:xfrm>
              <a:prstGeom prst="rect">
                <a:avLst/>
              </a:prstGeom>
            </p:spPr>
          </p:pic>
          <p:pic>
            <p:nvPicPr>
              <p:cNvPr id="604" name="Graphic 603" descr="Office worker male with solid fill">
                <a:extLst>
                  <a:ext uri="{FF2B5EF4-FFF2-40B4-BE49-F238E27FC236}">
                    <a16:creationId xmlns:a16="http://schemas.microsoft.com/office/drawing/2014/main" id="{B0ECC4AE-9D88-4AAB-9C4F-3188F45B89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1958" y="676596"/>
                <a:ext cx="303787" cy="303787"/>
              </a:xfrm>
              <a:prstGeom prst="rect">
                <a:avLst/>
              </a:prstGeom>
            </p:spPr>
          </p:pic>
          <p:pic>
            <p:nvPicPr>
              <p:cNvPr id="605" name="Graphic 604" descr="Office worker male with solid fill">
                <a:extLst>
                  <a:ext uri="{FF2B5EF4-FFF2-40B4-BE49-F238E27FC236}">
                    <a16:creationId xmlns:a16="http://schemas.microsoft.com/office/drawing/2014/main" id="{878087A7-F340-4561-A7E7-E0438583C0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2876" y="974255"/>
                <a:ext cx="303787" cy="303787"/>
              </a:xfrm>
              <a:prstGeom prst="rect">
                <a:avLst/>
              </a:prstGeom>
            </p:spPr>
          </p:pic>
          <p:pic>
            <p:nvPicPr>
              <p:cNvPr id="606" name="Graphic 605" descr="Office worker female with solid fill">
                <a:extLst>
                  <a:ext uri="{FF2B5EF4-FFF2-40B4-BE49-F238E27FC236}">
                    <a16:creationId xmlns:a16="http://schemas.microsoft.com/office/drawing/2014/main" id="{52A17130-E587-4487-BE32-B8B1FC7237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4487" y="1083741"/>
                <a:ext cx="303787" cy="303787"/>
              </a:xfrm>
              <a:prstGeom prst="rect">
                <a:avLst/>
              </a:prstGeom>
            </p:spPr>
          </p:pic>
          <p:pic>
            <p:nvPicPr>
              <p:cNvPr id="607" name="Graphic 606" descr="Office worker male with solid fill">
                <a:extLst>
                  <a:ext uri="{FF2B5EF4-FFF2-40B4-BE49-F238E27FC236}">
                    <a16:creationId xmlns:a16="http://schemas.microsoft.com/office/drawing/2014/main" id="{B7896842-0BC5-470F-B4E1-012FB799E2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7600" y="1191254"/>
                <a:ext cx="303787" cy="303787"/>
              </a:xfrm>
              <a:prstGeom prst="rect">
                <a:avLst/>
              </a:prstGeom>
            </p:spPr>
          </p:pic>
        </p:grpSp>
        <p:grpSp>
          <p:nvGrpSpPr>
            <p:cNvPr id="608" name="Group 607">
              <a:extLst>
                <a:ext uri="{FF2B5EF4-FFF2-40B4-BE49-F238E27FC236}">
                  <a16:creationId xmlns:a16="http://schemas.microsoft.com/office/drawing/2014/main" id="{AD5FDC92-242A-4E70-A35E-72BE5453F813}"/>
                </a:ext>
              </a:extLst>
            </p:cNvPr>
            <p:cNvGrpSpPr/>
            <p:nvPr/>
          </p:nvGrpSpPr>
          <p:grpSpPr>
            <a:xfrm>
              <a:off x="1543157" y="5316639"/>
              <a:ext cx="701448" cy="604697"/>
              <a:chOff x="5905212" y="2100876"/>
              <a:chExt cx="2259158" cy="1947551"/>
            </a:xfrm>
          </p:grpSpPr>
          <p:sp>
            <p:nvSpPr>
              <p:cNvPr id="609" name="Hexagon 608">
                <a:extLst>
                  <a:ext uri="{FF2B5EF4-FFF2-40B4-BE49-F238E27FC236}">
                    <a16:creationId xmlns:a16="http://schemas.microsoft.com/office/drawing/2014/main" id="{6EA29FDE-9E9C-4323-84CA-FFF7C1E25FD3}"/>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0" name="Graphic 609" descr="Briefcase with solid fill">
                <a:extLst>
                  <a:ext uri="{FF2B5EF4-FFF2-40B4-BE49-F238E27FC236}">
                    <a16:creationId xmlns:a16="http://schemas.microsoft.com/office/drawing/2014/main" id="{96134EF3-5E8C-4164-B6ED-AD4E7AA7E8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grpSp>
        <p:nvGrpSpPr>
          <p:cNvPr id="638" name="Group 637">
            <a:extLst>
              <a:ext uri="{FF2B5EF4-FFF2-40B4-BE49-F238E27FC236}">
                <a16:creationId xmlns:a16="http://schemas.microsoft.com/office/drawing/2014/main" id="{EE5E3B9E-417F-43AA-BF86-83F31BB7BC42}"/>
              </a:ext>
            </a:extLst>
          </p:cNvPr>
          <p:cNvGrpSpPr/>
          <p:nvPr/>
        </p:nvGrpSpPr>
        <p:grpSpPr>
          <a:xfrm>
            <a:off x="6230329" y="5167122"/>
            <a:ext cx="5625236" cy="1445805"/>
            <a:chOff x="6230329" y="5167122"/>
            <a:chExt cx="5625236" cy="1445805"/>
          </a:xfrm>
        </p:grpSpPr>
        <p:sp>
          <p:nvSpPr>
            <p:cNvPr id="561" name="Rectangle: Rounded Corners 560">
              <a:extLst>
                <a:ext uri="{FF2B5EF4-FFF2-40B4-BE49-F238E27FC236}">
                  <a16:creationId xmlns:a16="http://schemas.microsoft.com/office/drawing/2014/main" id="{2DAD2069-1C92-4E22-BE13-BEFCEB9F8EDB}"/>
                </a:ext>
              </a:extLst>
            </p:cNvPr>
            <p:cNvSpPr/>
            <p:nvPr/>
          </p:nvSpPr>
          <p:spPr>
            <a:xfrm>
              <a:off x="6230329" y="5167122"/>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TextBox 561">
              <a:extLst>
                <a:ext uri="{FF2B5EF4-FFF2-40B4-BE49-F238E27FC236}">
                  <a16:creationId xmlns:a16="http://schemas.microsoft.com/office/drawing/2014/main" id="{BA29CFD3-A877-4A47-A47E-2151BAC0A6B9}"/>
                </a:ext>
              </a:extLst>
            </p:cNvPr>
            <p:cNvSpPr txBox="1"/>
            <p:nvPr/>
          </p:nvSpPr>
          <p:spPr>
            <a:xfrm>
              <a:off x="8420454" y="5305248"/>
              <a:ext cx="3435111" cy="1169551"/>
            </a:xfrm>
            <a:prstGeom prst="rect">
              <a:avLst/>
            </a:prstGeom>
            <a:noFill/>
          </p:spPr>
          <p:txBody>
            <a:bodyPr wrap="square" anchor="ctr">
              <a:spAutoFit/>
            </a:bodyPr>
            <a:lstStyle/>
            <a:p>
              <a:pPr>
                <a:spcBef>
                  <a:spcPts val="600"/>
                </a:spcBef>
              </a:pPr>
              <a:r>
                <a:rPr lang="en-US" sz="1200" b="1" dirty="0"/>
                <a:t>All-users-to-group-of-items fairness (AG-F)</a:t>
              </a:r>
            </a:p>
            <a:p>
              <a:pPr>
                <a:spcBef>
                  <a:spcPts val="600"/>
                </a:spcBef>
              </a:pPr>
              <a:r>
                <a:rPr lang="en-US" sz="1200" i="1" dirty="0"/>
                <a:t>Are groups of items under/over-exposed to all users overall?</a:t>
              </a:r>
            </a:p>
            <a:p>
              <a:pPr>
                <a:spcBef>
                  <a:spcPts val="600"/>
                </a:spcBef>
              </a:pPr>
              <a:r>
                <a:rPr lang="en-US" sz="1200" dirty="0"/>
                <a:t>E.g., jobs at Black-owned businesses being disproportionately under-exposed to all users.</a:t>
              </a:r>
            </a:p>
          </p:txBody>
        </p:sp>
        <p:grpSp>
          <p:nvGrpSpPr>
            <p:cNvPr id="611" name="Group 610">
              <a:extLst>
                <a:ext uri="{FF2B5EF4-FFF2-40B4-BE49-F238E27FC236}">
                  <a16:creationId xmlns:a16="http://schemas.microsoft.com/office/drawing/2014/main" id="{4F19E049-9D94-43F3-BDDB-A741579C8117}"/>
                </a:ext>
              </a:extLst>
            </p:cNvPr>
            <p:cNvGrpSpPr/>
            <p:nvPr/>
          </p:nvGrpSpPr>
          <p:grpSpPr>
            <a:xfrm>
              <a:off x="6561078" y="5583600"/>
              <a:ext cx="1020739" cy="874919"/>
              <a:chOff x="2101593" y="634915"/>
              <a:chExt cx="1020739" cy="874919"/>
            </a:xfrm>
          </p:grpSpPr>
          <p:sp>
            <p:nvSpPr>
              <p:cNvPr id="612" name="Hexagon 611">
                <a:extLst>
                  <a:ext uri="{FF2B5EF4-FFF2-40B4-BE49-F238E27FC236}">
                    <a16:creationId xmlns:a16="http://schemas.microsoft.com/office/drawing/2014/main" id="{9301B44A-E4B7-4891-863A-A99FE285339C}"/>
                  </a:ext>
                </a:extLst>
              </p:cNvPr>
              <p:cNvSpPr/>
              <p:nvPr/>
            </p:nvSpPr>
            <p:spPr>
              <a:xfrm>
                <a:off x="2101593" y="634915"/>
                <a:ext cx="1020739" cy="874919"/>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3" name="Graphic 612" descr="Office worker female with solid fill">
                <a:extLst>
                  <a:ext uri="{FF2B5EF4-FFF2-40B4-BE49-F238E27FC236}">
                    <a16:creationId xmlns:a16="http://schemas.microsoft.com/office/drawing/2014/main" id="{8ABDCDAA-6359-443B-AAF0-18891D86DB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8536" y="676730"/>
                <a:ext cx="303787" cy="303787"/>
              </a:xfrm>
              <a:prstGeom prst="rect">
                <a:avLst/>
              </a:prstGeom>
            </p:spPr>
          </p:pic>
          <p:pic>
            <p:nvPicPr>
              <p:cNvPr id="614" name="Graphic 613" descr="Office worker female with solid fill">
                <a:extLst>
                  <a:ext uri="{FF2B5EF4-FFF2-40B4-BE49-F238E27FC236}">
                    <a16:creationId xmlns:a16="http://schemas.microsoft.com/office/drawing/2014/main" id="{2FBAAFBD-E489-43FF-B920-DE758CA4E3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3057" y="903242"/>
                <a:ext cx="303787" cy="303787"/>
              </a:xfrm>
              <a:prstGeom prst="rect">
                <a:avLst/>
              </a:prstGeom>
            </p:spPr>
          </p:pic>
          <p:pic>
            <p:nvPicPr>
              <p:cNvPr id="615" name="Graphic 614" descr="Office worker male with solid fill">
                <a:extLst>
                  <a:ext uri="{FF2B5EF4-FFF2-40B4-BE49-F238E27FC236}">
                    <a16:creationId xmlns:a16="http://schemas.microsoft.com/office/drawing/2014/main" id="{146F578D-E32A-4AF5-9C21-24854F6231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1958" y="676596"/>
                <a:ext cx="303787" cy="303787"/>
              </a:xfrm>
              <a:prstGeom prst="rect">
                <a:avLst/>
              </a:prstGeom>
            </p:spPr>
          </p:pic>
          <p:pic>
            <p:nvPicPr>
              <p:cNvPr id="616" name="Graphic 615" descr="Office worker male with solid fill">
                <a:extLst>
                  <a:ext uri="{FF2B5EF4-FFF2-40B4-BE49-F238E27FC236}">
                    <a16:creationId xmlns:a16="http://schemas.microsoft.com/office/drawing/2014/main" id="{59BE1E6B-01D2-4A62-99D5-9C0CA42F9D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2876" y="974255"/>
                <a:ext cx="303787" cy="303787"/>
              </a:xfrm>
              <a:prstGeom prst="rect">
                <a:avLst/>
              </a:prstGeom>
            </p:spPr>
          </p:pic>
          <p:pic>
            <p:nvPicPr>
              <p:cNvPr id="617" name="Graphic 616" descr="Office worker female with solid fill">
                <a:extLst>
                  <a:ext uri="{FF2B5EF4-FFF2-40B4-BE49-F238E27FC236}">
                    <a16:creationId xmlns:a16="http://schemas.microsoft.com/office/drawing/2014/main" id="{44ED2E56-B933-4985-B378-9CD0148E0E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4487" y="1083741"/>
                <a:ext cx="303787" cy="303787"/>
              </a:xfrm>
              <a:prstGeom prst="rect">
                <a:avLst/>
              </a:prstGeom>
            </p:spPr>
          </p:pic>
          <p:pic>
            <p:nvPicPr>
              <p:cNvPr id="618" name="Graphic 617" descr="Office worker male with solid fill">
                <a:extLst>
                  <a:ext uri="{FF2B5EF4-FFF2-40B4-BE49-F238E27FC236}">
                    <a16:creationId xmlns:a16="http://schemas.microsoft.com/office/drawing/2014/main" id="{54207004-6085-4676-91FB-A0CCC949F8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7600" y="1191254"/>
                <a:ext cx="303787" cy="303787"/>
              </a:xfrm>
              <a:prstGeom prst="rect">
                <a:avLst/>
              </a:prstGeom>
            </p:spPr>
          </p:pic>
        </p:grpSp>
        <p:grpSp>
          <p:nvGrpSpPr>
            <p:cNvPr id="632" name="Group 631">
              <a:extLst>
                <a:ext uri="{FF2B5EF4-FFF2-40B4-BE49-F238E27FC236}">
                  <a16:creationId xmlns:a16="http://schemas.microsoft.com/office/drawing/2014/main" id="{60F77F65-9428-4608-B3FA-205D19C30FEF}"/>
                </a:ext>
              </a:extLst>
            </p:cNvPr>
            <p:cNvGrpSpPr/>
            <p:nvPr/>
          </p:nvGrpSpPr>
          <p:grpSpPr>
            <a:xfrm>
              <a:off x="7446753" y="5313964"/>
              <a:ext cx="701448" cy="604697"/>
              <a:chOff x="7446753" y="5313964"/>
              <a:chExt cx="701448" cy="604697"/>
            </a:xfrm>
          </p:grpSpPr>
          <p:sp>
            <p:nvSpPr>
              <p:cNvPr id="628" name="Hexagon 627">
                <a:extLst>
                  <a:ext uri="{FF2B5EF4-FFF2-40B4-BE49-F238E27FC236}">
                    <a16:creationId xmlns:a16="http://schemas.microsoft.com/office/drawing/2014/main" id="{7CB29AF3-EC05-47C3-8050-BB1707A17EFF}"/>
                  </a:ext>
                </a:extLst>
              </p:cNvPr>
              <p:cNvSpPr/>
              <p:nvPr/>
            </p:nvSpPr>
            <p:spPr>
              <a:xfrm>
                <a:off x="7446753" y="5313964"/>
                <a:ext cx="701448" cy="604697"/>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9" name="Graphic 628" descr="Briefcase with solid fill">
                <a:extLst>
                  <a:ext uri="{FF2B5EF4-FFF2-40B4-BE49-F238E27FC236}">
                    <a16:creationId xmlns:a16="http://schemas.microsoft.com/office/drawing/2014/main" id="{8701F6B3-7B8C-4453-AE06-84D73AEBC9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2907" y="5597762"/>
                <a:ext cx="304523" cy="304523"/>
              </a:xfrm>
              <a:prstGeom prst="rect">
                <a:avLst/>
              </a:prstGeom>
            </p:spPr>
          </p:pic>
          <p:pic>
            <p:nvPicPr>
              <p:cNvPr id="631" name="Graphic 630" descr="Briefcase with solid fill">
                <a:extLst>
                  <a:ext uri="{FF2B5EF4-FFF2-40B4-BE49-F238E27FC236}">
                    <a16:creationId xmlns:a16="http://schemas.microsoft.com/office/drawing/2014/main" id="{99095A04-A9CF-45DF-ABA1-682F60B40A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587" y="5385756"/>
                <a:ext cx="304523" cy="304523"/>
              </a:xfrm>
              <a:prstGeom prst="rect">
                <a:avLst/>
              </a:prstGeom>
            </p:spPr>
          </p:pic>
        </p:grpSp>
      </p:grpSp>
    </p:spTree>
    <p:extLst>
      <p:ext uri="{BB962C8B-B14F-4D97-AF65-F5344CB8AC3E}">
        <p14:creationId xmlns:p14="http://schemas.microsoft.com/office/powerpoint/2010/main" val="26872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1539-6D2D-49BA-A62C-26F43B35E014}"/>
              </a:ext>
            </a:extLst>
          </p:cNvPr>
          <p:cNvSpPr>
            <a:spLocks noGrp="1"/>
          </p:cNvSpPr>
          <p:nvPr>
            <p:ph type="title"/>
          </p:nvPr>
        </p:nvSpPr>
        <p:spPr>
          <a:xfrm>
            <a:off x="838200" y="365126"/>
            <a:ext cx="10515600" cy="640236"/>
          </a:xfrm>
        </p:spPr>
        <p:txBody>
          <a:bodyPr>
            <a:normAutofit fontScale="90000"/>
          </a:bodyPr>
          <a:lstStyle/>
          <a:p>
            <a:pPr algn="ctr"/>
            <a:r>
              <a:rPr lang="en-US" dirty="0"/>
              <a:t>Exposure fairness is a multisided problem</a:t>
            </a:r>
          </a:p>
        </p:txBody>
      </p:sp>
      <p:sp>
        <p:nvSpPr>
          <p:cNvPr id="3" name="Content Placeholder 2">
            <a:extLst>
              <a:ext uri="{FF2B5EF4-FFF2-40B4-BE49-F238E27FC236}">
                <a16:creationId xmlns:a16="http://schemas.microsoft.com/office/drawing/2014/main" id="{C045208C-E54A-435A-88F0-7E5B9F135B80}"/>
              </a:ext>
            </a:extLst>
          </p:cNvPr>
          <p:cNvSpPr>
            <a:spLocks noGrp="1"/>
          </p:cNvSpPr>
          <p:nvPr>
            <p:ph idx="1"/>
          </p:nvPr>
        </p:nvSpPr>
        <p:spPr>
          <a:xfrm>
            <a:off x="838200" y="1005363"/>
            <a:ext cx="10515600" cy="536192"/>
          </a:xfrm>
        </p:spPr>
        <p:txBody>
          <a:bodyPr anchor="t"/>
          <a:lstStyle/>
          <a:p>
            <a:pPr marL="0" indent="0" algn="ctr">
              <a:buNone/>
            </a:pPr>
            <a:r>
              <a:rPr lang="en-US" dirty="0"/>
              <a:t>Take the example of a job recommendation system</a:t>
            </a:r>
          </a:p>
        </p:txBody>
      </p:sp>
      <p:grpSp>
        <p:nvGrpSpPr>
          <p:cNvPr id="637" name="Group 636">
            <a:extLst>
              <a:ext uri="{FF2B5EF4-FFF2-40B4-BE49-F238E27FC236}">
                <a16:creationId xmlns:a16="http://schemas.microsoft.com/office/drawing/2014/main" id="{3A9CA571-AE35-46E5-A990-8D0E28CF212A}"/>
              </a:ext>
            </a:extLst>
          </p:cNvPr>
          <p:cNvGrpSpPr/>
          <p:nvPr/>
        </p:nvGrpSpPr>
        <p:grpSpPr>
          <a:xfrm>
            <a:off x="6230330" y="3524011"/>
            <a:ext cx="5625236" cy="1445805"/>
            <a:chOff x="6230330" y="3524011"/>
            <a:chExt cx="5625236" cy="1445805"/>
          </a:xfrm>
        </p:grpSpPr>
        <p:sp>
          <p:nvSpPr>
            <p:cNvPr id="267" name="Rectangle: Rounded Corners 266">
              <a:extLst>
                <a:ext uri="{FF2B5EF4-FFF2-40B4-BE49-F238E27FC236}">
                  <a16:creationId xmlns:a16="http://schemas.microsoft.com/office/drawing/2014/main" id="{8DB2D502-BD69-42F6-BA34-A9FB9D93E4C7}"/>
                </a:ext>
              </a:extLst>
            </p:cNvPr>
            <p:cNvSpPr/>
            <p:nvPr/>
          </p:nvSpPr>
          <p:spPr>
            <a:xfrm>
              <a:off x="6230330" y="3524011"/>
              <a:ext cx="5591724" cy="1445805"/>
            </a:xfrm>
            <a:prstGeom prst="roundRect">
              <a:avLst/>
            </a:prstGeom>
            <a:solidFill>
              <a:schemeClr val="bg1"/>
            </a:solidFill>
            <a:ln w="19050">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id="{40E1EC2A-E3A9-4607-A168-7F3B02834C6C}"/>
                </a:ext>
              </a:extLst>
            </p:cNvPr>
            <p:cNvGrpSpPr/>
            <p:nvPr/>
          </p:nvGrpSpPr>
          <p:grpSpPr>
            <a:xfrm>
              <a:off x="6351927" y="3949987"/>
              <a:ext cx="701448" cy="616475"/>
              <a:chOff x="5905212" y="4469959"/>
              <a:chExt cx="2259158" cy="1985484"/>
            </a:xfrm>
          </p:grpSpPr>
          <p:sp>
            <p:nvSpPr>
              <p:cNvPr id="281" name="Hexagon 280">
                <a:extLst>
                  <a:ext uri="{FF2B5EF4-FFF2-40B4-BE49-F238E27FC236}">
                    <a16:creationId xmlns:a16="http://schemas.microsoft.com/office/drawing/2014/main" id="{983DF312-53D1-4754-A9FF-772735272A16}"/>
                  </a:ext>
                </a:extLst>
              </p:cNvPr>
              <p:cNvSpPr/>
              <p:nvPr/>
            </p:nvSpPr>
            <p:spPr>
              <a:xfrm>
                <a:off x="5905212" y="446995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2" name="Graphic 281" descr="Briefcase with solid fill">
                <a:extLst>
                  <a:ext uri="{FF2B5EF4-FFF2-40B4-BE49-F238E27FC236}">
                    <a16:creationId xmlns:a16="http://schemas.microsoft.com/office/drawing/2014/main" id="{818138F9-42F8-48CC-95BF-A9E5AD8DA5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2152" y="5474663"/>
                <a:ext cx="980780" cy="980780"/>
              </a:xfrm>
              <a:prstGeom prst="rect">
                <a:avLst/>
              </a:prstGeom>
            </p:spPr>
          </p:pic>
          <p:pic>
            <p:nvPicPr>
              <p:cNvPr id="283" name="Graphic 282" descr="Coins with solid fill">
                <a:extLst>
                  <a:ext uri="{FF2B5EF4-FFF2-40B4-BE49-F238E27FC236}">
                    <a16:creationId xmlns:a16="http://schemas.microsoft.com/office/drawing/2014/main" id="{8290647D-BEAB-444D-B9E1-ABBC95BE71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6580" y="4950464"/>
                <a:ext cx="410399" cy="410399"/>
              </a:xfrm>
              <a:prstGeom prst="rect">
                <a:avLst/>
              </a:prstGeom>
            </p:spPr>
          </p:pic>
          <p:pic>
            <p:nvPicPr>
              <p:cNvPr id="284" name="Graphic 283" descr="Coins with solid fill">
                <a:extLst>
                  <a:ext uri="{FF2B5EF4-FFF2-40B4-BE49-F238E27FC236}">
                    <a16:creationId xmlns:a16="http://schemas.microsoft.com/office/drawing/2014/main" id="{FB82F654-F2F2-46A6-9680-EB1B5F56A6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2542" y="5067483"/>
                <a:ext cx="410399" cy="410399"/>
              </a:xfrm>
              <a:prstGeom prst="rect">
                <a:avLst/>
              </a:prstGeom>
            </p:spPr>
          </p:pic>
          <p:pic>
            <p:nvPicPr>
              <p:cNvPr id="285" name="Graphic 284" descr="Briefcase with solid fill">
                <a:extLst>
                  <a:ext uri="{FF2B5EF4-FFF2-40B4-BE49-F238E27FC236}">
                    <a16:creationId xmlns:a16="http://schemas.microsoft.com/office/drawing/2014/main" id="{D8C55148-9E5F-4CA5-8CC4-98DDF33A7D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7496" y="4791854"/>
                <a:ext cx="980780" cy="980780"/>
              </a:xfrm>
              <a:prstGeom prst="rect">
                <a:avLst/>
              </a:prstGeom>
            </p:spPr>
          </p:pic>
        </p:grpSp>
        <p:grpSp>
          <p:nvGrpSpPr>
            <p:cNvPr id="264" name="Group 263">
              <a:extLst>
                <a:ext uri="{FF2B5EF4-FFF2-40B4-BE49-F238E27FC236}">
                  <a16:creationId xmlns:a16="http://schemas.microsoft.com/office/drawing/2014/main" id="{863B13BA-BDB2-45EE-B51E-08ABDD637A53}"/>
                </a:ext>
              </a:extLst>
            </p:cNvPr>
            <p:cNvGrpSpPr/>
            <p:nvPr/>
          </p:nvGrpSpPr>
          <p:grpSpPr>
            <a:xfrm>
              <a:off x="6967894" y="3595722"/>
              <a:ext cx="701448" cy="612133"/>
              <a:chOff x="597667" y="4483941"/>
              <a:chExt cx="2259158" cy="1971502"/>
            </a:xfrm>
          </p:grpSpPr>
          <p:sp>
            <p:nvSpPr>
              <p:cNvPr id="277" name="Hexagon 276">
                <a:extLst>
                  <a:ext uri="{FF2B5EF4-FFF2-40B4-BE49-F238E27FC236}">
                    <a16:creationId xmlns:a16="http://schemas.microsoft.com/office/drawing/2014/main" id="{E9935E4D-FF35-4002-8CAD-EC95DE7EFE90}"/>
                  </a:ext>
                </a:extLst>
              </p:cNvPr>
              <p:cNvSpPr/>
              <p:nvPr/>
            </p:nvSpPr>
            <p:spPr>
              <a:xfrm>
                <a:off x="597667" y="4507892"/>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8" name="Graphic 277" descr="Office worker female with solid fill">
                <a:extLst>
                  <a:ext uri="{FF2B5EF4-FFF2-40B4-BE49-F238E27FC236}">
                    <a16:creationId xmlns:a16="http://schemas.microsoft.com/office/drawing/2014/main" id="{B1EC00BE-0E4B-47C9-B50C-B8A3CE26FC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23" y="4834606"/>
                <a:ext cx="978408" cy="978408"/>
              </a:xfrm>
              <a:prstGeom prst="rect">
                <a:avLst/>
              </a:prstGeom>
            </p:spPr>
          </p:pic>
          <p:pic>
            <p:nvPicPr>
              <p:cNvPr id="279" name="Graphic 278" descr="Office worker female with solid fill">
                <a:extLst>
                  <a:ext uri="{FF2B5EF4-FFF2-40B4-BE49-F238E27FC236}">
                    <a16:creationId xmlns:a16="http://schemas.microsoft.com/office/drawing/2014/main" id="{F75860BA-D839-4F12-8581-B797DF9729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3146" y="5451577"/>
                <a:ext cx="978408" cy="978408"/>
              </a:xfrm>
              <a:prstGeom prst="rect">
                <a:avLst/>
              </a:prstGeom>
            </p:spPr>
          </p:pic>
          <p:pic>
            <p:nvPicPr>
              <p:cNvPr id="280" name="Graphic 279" descr="Office worker female with solid fill">
                <a:extLst>
                  <a:ext uri="{FF2B5EF4-FFF2-40B4-BE49-F238E27FC236}">
                    <a16:creationId xmlns:a16="http://schemas.microsoft.com/office/drawing/2014/main" id="{344EDD96-D0CE-4B2D-91A7-14FD389B1E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6523" y="4483941"/>
                <a:ext cx="978408" cy="978408"/>
              </a:xfrm>
              <a:prstGeom prst="rect">
                <a:avLst/>
              </a:prstGeom>
            </p:spPr>
          </p:pic>
        </p:grpSp>
        <p:grpSp>
          <p:nvGrpSpPr>
            <p:cNvPr id="265" name="Group 264">
              <a:extLst>
                <a:ext uri="{FF2B5EF4-FFF2-40B4-BE49-F238E27FC236}">
                  <a16:creationId xmlns:a16="http://schemas.microsoft.com/office/drawing/2014/main" id="{E30CCBC2-929E-4A9D-ACF7-45331476ED88}"/>
                </a:ext>
              </a:extLst>
            </p:cNvPr>
            <p:cNvGrpSpPr/>
            <p:nvPr/>
          </p:nvGrpSpPr>
          <p:grpSpPr>
            <a:xfrm>
              <a:off x="6965953" y="4282418"/>
              <a:ext cx="701448" cy="604697"/>
              <a:chOff x="3152023" y="4531843"/>
              <a:chExt cx="2259158" cy="1947551"/>
            </a:xfrm>
          </p:grpSpPr>
          <p:sp>
            <p:nvSpPr>
              <p:cNvPr id="273" name="Hexagon 272">
                <a:extLst>
                  <a:ext uri="{FF2B5EF4-FFF2-40B4-BE49-F238E27FC236}">
                    <a16:creationId xmlns:a16="http://schemas.microsoft.com/office/drawing/2014/main" id="{CC9C5E57-F3AF-4555-9975-7AC3AF67924F}"/>
                  </a:ext>
                </a:extLst>
              </p:cNvPr>
              <p:cNvSpPr/>
              <p:nvPr/>
            </p:nvSpPr>
            <p:spPr>
              <a:xfrm>
                <a:off x="3152023" y="4531843"/>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4" name="Graphic 273" descr="Office worker male with solid fill">
                <a:extLst>
                  <a:ext uri="{FF2B5EF4-FFF2-40B4-BE49-F238E27FC236}">
                    <a16:creationId xmlns:a16="http://schemas.microsoft.com/office/drawing/2014/main" id="{5A2FF933-0AC9-43F3-8398-433D846164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1481" y="4629407"/>
                <a:ext cx="978408" cy="978408"/>
              </a:xfrm>
              <a:prstGeom prst="rect">
                <a:avLst/>
              </a:prstGeom>
            </p:spPr>
          </p:pic>
          <p:pic>
            <p:nvPicPr>
              <p:cNvPr id="275" name="Graphic 274" descr="Office worker male with solid fill">
                <a:extLst>
                  <a:ext uri="{FF2B5EF4-FFF2-40B4-BE49-F238E27FC236}">
                    <a16:creationId xmlns:a16="http://schemas.microsoft.com/office/drawing/2014/main" id="{D75ABE31-1A6D-4639-B014-3A6BC1FFCD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7262" y="4875045"/>
                <a:ext cx="978408" cy="978408"/>
              </a:xfrm>
              <a:prstGeom prst="rect">
                <a:avLst/>
              </a:prstGeom>
            </p:spPr>
          </p:pic>
          <p:pic>
            <p:nvPicPr>
              <p:cNvPr id="276" name="Graphic 275" descr="Office worker male with solid fill">
                <a:extLst>
                  <a:ext uri="{FF2B5EF4-FFF2-40B4-BE49-F238E27FC236}">
                    <a16:creationId xmlns:a16="http://schemas.microsoft.com/office/drawing/2014/main" id="{5D732B9B-AAA9-4A06-A647-43C21E4EEE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6054" y="5481667"/>
                <a:ext cx="978408" cy="978408"/>
              </a:xfrm>
              <a:prstGeom prst="rect">
                <a:avLst/>
              </a:prstGeom>
            </p:spPr>
          </p:pic>
        </p:grpSp>
        <p:grpSp>
          <p:nvGrpSpPr>
            <p:cNvPr id="266" name="Group 265">
              <a:extLst>
                <a:ext uri="{FF2B5EF4-FFF2-40B4-BE49-F238E27FC236}">
                  <a16:creationId xmlns:a16="http://schemas.microsoft.com/office/drawing/2014/main" id="{ED0CB066-F9C2-4422-971B-5DA96F59B898}"/>
                </a:ext>
              </a:extLst>
            </p:cNvPr>
            <p:cNvGrpSpPr/>
            <p:nvPr/>
          </p:nvGrpSpPr>
          <p:grpSpPr>
            <a:xfrm>
              <a:off x="7584946" y="3949987"/>
              <a:ext cx="701448" cy="616475"/>
              <a:chOff x="8459568" y="4483941"/>
              <a:chExt cx="2259158" cy="1985484"/>
            </a:xfrm>
          </p:grpSpPr>
          <p:sp>
            <p:nvSpPr>
              <p:cNvPr id="269" name="Hexagon 268">
                <a:extLst>
                  <a:ext uri="{FF2B5EF4-FFF2-40B4-BE49-F238E27FC236}">
                    <a16:creationId xmlns:a16="http://schemas.microsoft.com/office/drawing/2014/main" id="{D94018DE-6DC0-48A6-809B-67E012669ED1}"/>
                  </a:ext>
                </a:extLst>
              </p:cNvPr>
              <p:cNvSpPr/>
              <p:nvPr/>
            </p:nvSpPr>
            <p:spPr>
              <a:xfrm>
                <a:off x="8459568" y="4483941"/>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0" name="Graphic 269" descr="Briefcase with solid fill">
                <a:extLst>
                  <a:ext uri="{FF2B5EF4-FFF2-40B4-BE49-F238E27FC236}">
                    <a16:creationId xmlns:a16="http://schemas.microsoft.com/office/drawing/2014/main" id="{6C367A8B-CB84-4678-8D6F-582DAD8337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508" y="5488645"/>
                <a:ext cx="980780" cy="980780"/>
              </a:xfrm>
              <a:prstGeom prst="rect">
                <a:avLst/>
              </a:prstGeom>
            </p:spPr>
          </p:pic>
          <p:pic>
            <p:nvPicPr>
              <p:cNvPr id="271" name="Graphic 270" descr="Coins with solid fill">
                <a:extLst>
                  <a:ext uri="{FF2B5EF4-FFF2-40B4-BE49-F238E27FC236}">
                    <a16:creationId xmlns:a16="http://schemas.microsoft.com/office/drawing/2014/main" id="{AAAB9C67-5B22-4F47-BFD9-8A3D540680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765" y="5037338"/>
                <a:ext cx="410399" cy="410399"/>
              </a:xfrm>
              <a:prstGeom prst="rect">
                <a:avLst/>
              </a:prstGeom>
            </p:spPr>
          </p:pic>
          <p:pic>
            <p:nvPicPr>
              <p:cNvPr id="272" name="Graphic 271" descr="Briefcase with solid fill">
                <a:extLst>
                  <a:ext uri="{FF2B5EF4-FFF2-40B4-BE49-F238E27FC236}">
                    <a16:creationId xmlns:a16="http://schemas.microsoft.com/office/drawing/2014/main" id="{A4B740E3-6AD9-4605-BFAD-307531014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852" y="4805836"/>
                <a:ext cx="980780" cy="980780"/>
              </a:xfrm>
              <a:prstGeom prst="rect">
                <a:avLst/>
              </a:prstGeom>
            </p:spPr>
          </p:pic>
        </p:grpSp>
        <p:sp>
          <p:nvSpPr>
            <p:cNvPr id="268" name="TextBox 267">
              <a:extLst>
                <a:ext uri="{FF2B5EF4-FFF2-40B4-BE49-F238E27FC236}">
                  <a16:creationId xmlns:a16="http://schemas.microsoft.com/office/drawing/2014/main" id="{96AB9582-1B8A-40A6-9798-9D17F4472D49}"/>
                </a:ext>
              </a:extLst>
            </p:cNvPr>
            <p:cNvSpPr txBox="1"/>
            <p:nvPr/>
          </p:nvSpPr>
          <p:spPr>
            <a:xfrm>
              <a:off x="8420455" y="3662137"/>
              <a:ext cx="3435111" cy="1169551"/>
            </a:xfrm>
            <a:prstGeom prst="rect">
              <a:avLst/>
            </a:prstGeom>
            <a:noFill/>
          </p:spPr>
          <p:txBody>
            <a:bodyPr wrap="square" anchor="ctr">
              <a:spAutoFit/>
            </a:bodyPr>
            <a:lstStyle/>
            <a:p>
              <a:pPr>
                <a:spcBef>
                  <a:spcPts val="600"/>
                </a:spcBef>
              </a:pPr>
              <a:r>
                <a:rPr lang="en-US" sz="1200" b="1" dirty="0"/>
                <a:t>Group-of-users-to-group-of-items fairness (GG-F)</a:t>
              </a:r>
            </a:p>
            <a:p>
              <a:pPr>
                <a:spcBef>
                  <a:spcPts val="600"/>
                </a:spcBef>
              </a:pPr>
              <a:r>
                <a:rPr lang="en-US" sz="1200" i="1" dirty="0"/>
                <a:t>Are groups of items under/over-exposed to groups of users?</a:t>
              </a:r>
            </a:p>
            <a:p>
              <a:pPr>
                <a:spcBef>
                  <a:spcPts val="600"/>
                </a:spcBef>
              </a:pPr>
              <a:r>
                <a:rPr lang="en-US" sz="1200" dirty="0"/>
                <a:t>E.g., men being disproportionately recommended high-paying jobs and women low-paying jobs.</a:t>
              </a:r>
            </a:p>
          </p:txBody>
        </p:sp>
      </p:grpSp>
      <p:grpSp>
        <p:nvGrpSpPr>
          <p:cNvPr id="633" name="Group 632">
            <a:extLst>
              <a:ext uri="{FF2B5EF4-FFF2-40B4-BE49-F238E27FC236}">
                <a16:creationId xmlns:a16="http://schemas.microsoft.com/office/drawing/2014/main" id="{26F4F6E1-3731-421A-80AD-09F8AB0E9EF6}"/>
              </a:ext>
            </a:extLst>
          </p:cNvPr>
          <p:cNvGrpSpPr/>
          <p:nvPr/>
        </p:nvGrpSpPr>
        <p:grpSpPr>
          <a:xfrm>
            <a:off x="336434" y="1880900"/>
            <a:ext cx="5625236" cy="1445805"/>
            <a:chOff x="336434" y="1880900"/>
            <a:chExt cx="5625236" cy="1445805"/>
          </a:xfrm>
        </p:grpSpPr>
        <p:sp>
          <p:nvSpPr>
            <p:cNvPr id="217" name="Rectangle: Rounded Corners 216">
              <a:extLst>
                <a:ext uri="{FF2B5EF4-FFF2-40B4-BE49-F238E27FC236}">
                  <a16:creationId xmlns:a16="http://schemas.microsoft.com/office/drawing/2014/main" id="{38FD5130-4A40-46D9-9720-55684E2483DD}"/>
                </a:ext>
              </a:extLst>
            </p:cNvPr>
            <p:cNvSpPr/>
            <p:nvPr/>
          </p:nvSpPr>
          <p:spPr>
            <a:xfrm>
              <a:off x="336434" y="1880900"/>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2D4A93E-C007-4FB4-84B3-D93B938B8A99}"/>
                </a:ext>
              </a:extLst>
            </p:cNvPr>
            <p:cNvSpPr txBox="1"/>
            <p:nvPr/>
          </p:nvSpPr>
          <p:spPr>
            <a:xfrm>
              <a:off x="2526559" y="2111359"/>
              <a:ext cx="3435111" cy="984885"/>
            </a:xfrm>
            <a:prstGeom prst="rect">
              <a:avLst/>
            </a:prstGeom>
            <a:noFill/>
          </p:spPr>
          <p:txBody>
            <a:bodyPr wrap="square" anchor="ctr">
              <a:spAutoFit/>
            </a:bodyPr>
            <a:lstStyle/>
            <a:p>
              <a:pPr>
                <a:spcBef>
                  <a:spcPts val="600"/>
                </a:spcBef>
              </a:pPr>
              <a:r>
                <a:rPr lang="en-US" sz="1200" b="1" dirty="0"/>
                <a:t>Individual-user-to-Individual-item fairness (II-F)</a:t>
              </a:r>
            </a:p>
            <a:p>
              <a:pPr>
                <a:spcBef>
                  <a:spcPts val="600"/>
                </a:spcBef>
              </a:pPr>
              <a:r>
                <a:rPr lang="en-US" sz="1200" i="1" dirty="0"/>
                <a:t>Are Individual items under/over-exposed to Individual users?</a:t>
              </a:r>
            </a:p>
            <a:p>
              <a:pPr>
                <a:spcBef>
                  <a:spcPts val="600"/>
                </a:spcBef>
              </a:pPr>
              <a:endParaRPr lang="en-US" sz="1200" dirty="0"/>
            </a:p>
          </p:txBody>
        </p:sp>
        <p:grpSp>
          <p:nvGrpSpPr>
            <p:cNvPr id="580" name="Group 579">
              <a:extLst>
                <a:ext uri="{FF2B5EF4-FFF2-40B4-BE49-F238E27FC236}">
                  <a16:creationId xmlns:a16="http://schemas.microsoft.com/office/drawing/2014/main" id="{698CFE80-F52B-481B-8FF6-6DE01151606D}"/>
                </a:ext>
              </a:extLst>
            </p:cNvPr>
            <p:cNvGrpSpPr/>
            <p:nvPr/>
          </p:nvGrpSpPr>
          <p:grpSpPr>
            <a:xfrm>
              <a:off x="1410243" y="2473025"/>
              <a:ext cx="701448" cy="604697"/>
              <a:chOff x="5905212" y="2100876"/>
              <a:chExt cx="2259158" cy="1947551"/>
            </a:xfrm>
          </p:grpSpPr>
          <p:sp>
            <p:nvSpPr>
              <p:cNvPr id="581" name="Hexagon 580">
                <a:extLst>
                  <a:ext uri="{FF2B5EF4-FFF2-40B4-BE49-F238E27FC236}">
                    <a16:creationId xmlns:a16="http://schemas.microsoft.com/office/drawing/2014/main" id="{16A5A66F-8E77-4CF2-8535-8BE59634CA7E}"/>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2" name="Graphic 581" descr="Briefcase with solid fill">
                <a:extLst>
                  <a:ext uri="{FF2B5EF4-FFF2-40B4-BE49-F238E27FC236}">
                    <a16:creationId xmlns:a16="http://schemas.microsoft.com/office/drawing/2014/main" id="{D7899069-4E49-4159-A3E2-EF02EF494B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nvGrpSpPr>
            <p:cNvPr id="583" name="Group 582">
              <a:extLst>
                <a:ext uri="{FF2B5EF4-FFF2-40B4-BE49-F238E27FC236}">
                  <a16:creationId xmlns:a16="http://schemas.microsoft.com/office/drawing/2014/main" id="{0624503D-5808-4209-A327-1F1343FC7816}"/>
                </a:ext>
              </a:extLst>
            </p:cNvPr>
            <p:cNvGrpSpPr/>
            <p:nvPr/>
          </p:nvGrpSpPr>
          <p:grpSpPr>
            <a:xfrm>
              <a:off x="792812" y="2110058"/>
              <a:ext cx="701448" cy="604697"/>
              <a:chOff x="597667" y="2138809"/>
              <a:chExt cx="2259158" cy="1947551"/>
            </a:xfrm>
          </p:grpSpPr>
          <p:sp>
            <p:nvSpPr>
              <p:cNvPr id="584" name="Hexagon 583">
                <a:extLst>
                  <a:ext uri="{FF2B5EF4-FFF2-40B4-BE49-F238E27FC236}">
                    <a16:creationId xmlns:a16="http://schemas.microsoft.com/office/drawing/2014/main" id="{54F87382-0B7E-41C5-9EF4-AE225A581037}"/>
                  </a:ext>
                </a:extLst>
              </p:cNvPr>
              <p:cNvSpPr/>
              <p:nvPr/>
            </p:nvSpPr>
            <p:spPr>
              <a:xfrm>
                <a:off x="597667" y="213880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5" name="Graphic 584" descr="Office worker female with solid fill">
                <a:extLst>
                  <a:ext uri="{FF2B5EF4-FFF2-40B4-BE49-F238E27FC236}">
                    <a16:creationId xmlns:a16="http://schemas.microsoft.com/office/drawing/2014/main" id="{0B96658C-068C-4F63-B0BC-01ACC02E17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8042" y="2599429"/>
                <a:ext cx="978408" cy="978408"/>
              </a:xfrm>
              <a:prstGeom prst="rect">
                <a:avLst/>
              </a:prstGeom>
            </p:spPr>
          </p:pic>
        </p:grpSp>
      </p:grpSp>
      <p:grpSp>
        <p:nvGrpSpPr>
          <p:cNvPr id="634" name="Group 633">
            <a:extLst>
              <a:ext uri="{FF2B5EF4-FFF2-40B4-BE49-F238E27FC236}">
                <a16:creationId xmlns:a16="http://schemas.microsoft.com/office/drawing/2014/main" id="{235E2C05-3AF3-4F75-9C95-F8E335CCD0D8}"/>
              </a:ext>
            </a:extLst>
          </p:cNvPr>
          <p:cNvGrpSpPr/>
          <p:nvPr/>
        </p:nvGrpSpPr>
        <p:grpSpPr>
          <a:xfrm>
            <a:off x="6230331" y="1880900"/>
            <a:ext cx="5625236" cy="1445805"/>
            <a:chOff x="6230331" y="1880900"/>
            <a:chExt cx="5625236" cy="1445805"/>
          </a:xfrm>
        </p:grpSpPr>
        <p:sp>
          <p:nvSpPr>
            <p:cNvPr id="48" name="Rectangle: Rounded Corners 47">
              <a:extLst>
                <a:ext uri="{FF2B5EF4-FFF2-40B4-BE49-F238E27FC236}">
                  <a16:creationId xmlns:a16="http://schemas.microsoft.com/office/drawing/2014/main" id="{12218264-870E-4BD3-93E8-12E1379F03DA}"/>
                </a:ext>
              </a:extLst>
            </p:cNvPr>
            <p:cNvSpPr/>
            <p:nvPr/>
          </p:nvSpPr>
          <p:spPr>
            <a:xfrm>
              <a:off x="6230331" y="1880900"/>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1425A-5F9E-44F7-BF7E-320CC0FFEBFD}"/>
                </a:ext>
              </a:extLst>
            </p:cNvPr>
            <p:cNvGrpSpPr/>
            <p:nvPr/>
          </p:nvGrpSpPr>
          <p:grpSpPr>
            <a:xfrm>
              <a:off x="6359218" y="2406517"/>
              <a:ext cx="701448" cy="616475"/>
              <a:chOff x="5905212" y="4469959"/>
              <a:chExt cx="2259158" cy="1985484"/>
            </a:xfrm>
          </p:grpSpPr>
          <p:sp>
            <p:nvSpPr>
              <p:cNvPr id="28" name="Hexagon 27">
                <a:extLst>
                  <a:ext uri="{FF2B5EF4-FFF2-40B4-BE49-F238E27FC236}">
                    <a16:creationId xmlns:a16="http://schemas.microsoft.com/office/drawing/2014/main" id="{3982F06F-620E-44D2-A5AD-1BC7C974E189}"/>
                  </a:ext>
                </a:extLst>
              </p:cNvPr>
              <p:cNvSpPr/>
              <p:nvPr/>
            </p:nvSpPr>
            <p:spPr>
              <a:xfrm>
                <a:off x="5905212" y="446995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Briefcase with solid fill">
                <a:extLst>
                  <a:ext uri="{FF2B5EF4-FFF2-40B4-BE49-F238E27FC236}">
                    <a16:creationId xmlns:a16="http://schemas.microsoft.com/office/drawing/2014/main" id="{68603EDE-2BB0-4A7B-A3E1-C0836809B8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2152" y="5474663"/>
                <a:ext cx="980780" cy="980780"/>
              </a:xfrm>
              <a:prstGeom prst="rect">
                <a:avLst/>
              </a:prstGeom>
            </p:spPr>
          </p:pic>
          <p:pic>
            <p:nvPicPr>
              <p:cNvPr id="30" name="Graphic 29" descr="Coins with solid fill">
                <a:extLst>
                  <a:ext uri="{FF2B5EF4-FFF2-40B4-BE49-F238E27FC236}">
                    <a16:creationId xmlns:a16="http://schemas.microsoft.com/office/drawing/2014/main" id="{9A653A53-9FA0-4134-92E1-8F1971B97A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6580" y="4950464"/>
                <a:ext cx="410399" cy="410399"/>
              </a:xfrm>
              <a:prstGeom prst="rect">
                <a:avLst/>
              </a:prstGeom>
            </p:spPr>
          </p:pic>
          <p:pic>
            <p:nvPicPr>
              <p:cNvPr id="31" name="Graphic 30" descr="Coins with solid fill">
                <a:extLst>
                  <a:ext uri="{FF2B5EF4-FFF2-40B4-BE49-F238E27FC236}">
                    <a16:creationId xmlns:a16="http://schemas.microsoft.com/office/drawing/2014/main" id="{720E9404-E646-4601-BEAA-4E9CF8DDAB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2542" y="5067483"/>
                <a:ext cx="410399" cy="410399"/>
              </a:xfrm>
              <a:prstGeom prst="rect">
                <a:avLst/>
              </a:prstGeom>
            </p:spPr>
          </p:pic>
          <p:pic>
            <p:nvPicPr>
              <p:cNvPr id="32" name="Graphic 31" descr="Briefcase with solid fill">
                <a:extLst>
                  <a:ext uri="{FF2B5EF4-FFF2-40B4-BE49-F238E27FC236}">
                    <a16:creationId xmlns:a16="http://schemas.microsoft.com/office/drawing/2014/main" id="{A52A5E66-4385-4AD6-96BE-3837587C5F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7496" y="4791854"/>
                <a:ext cx="980780" cy="980780"/>
              </a:xfrm>
              <a:prstGeom prst="rect">
                <a:avLst/>
              </a:prstGeom>
            </p:spPr>
          </p:pic>
        </p:grpSp>
        <p:grpSp>
          <p:nvGrpSpPr>
            <p:cNvPr id="43" name="Group 42">
              <a:extLst>
                <a:ext uri="{FF2B5EF4-FFF2-40B4-BE49-F238E27FC236}">
                  <a16:creationId xmlns:a16="http://schemas.microsoft.com/office/drawing/2014/main" id="{AF1334E2-0D37-45B3-BE0A-44B8072D7665}"/>
                </a:ext>
              </a:extLst>
            </p:cNvPr>
            <p:cNvGrpSpPr/>
            <p:nvPr/>
          </p:nvGrpSpPr>
          <p:grpSpPr>
            <a:xfrm>
              <a:off x="7592237" y="2406517"/>
              <a:ext cx="701448" cy="616475"/>
              <a:chOff x="8459568" y="4483941"/>
              <a:chExt cx="2259158" cy="1985484"/>
            </a:xfrm>
          </p:grpSpPr>
          <p:sp>
            <p:nvSpPr>
              <p:cNvPr id="44" name="Hexagon 43">
                <a:extLst>
                  <a:ext uri="{FF2B5EF4-FFF2-40B4-BE49-F238E27FC236}">
                    <a16:creationId xmlns:a16="http://schemas.microsoft.com/office/drawing/2014/main" id="{250A2268-3A4B-4A8D-8099-79BBE5603D87}"/>
                  </a:ext>
                </a:extLst>
              </p:cNvPr>
              <p:cNvSpPr/>
              <p:nvPr/>
            </p:nvSpPr>
            <p:spPr>
              <a:xfrm>
                <a:off x="8459568" y="4483941"/>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descr="Briefcase with solid fill">
                <a:extLst>
                  <a:ext uri="{FF2B5EF4-FFF2-40B4-BE49-F238E27FC236}">
                    <a16:creationId xmlns:a16="http://schemas.microsoft.com/office/drawing/2014/main" id="{3EE02B94-DD21-4EFF-980F-B98AD9E8EE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6508" y="5488645"/>
                <a:ext cx="980780" cy="980780"/>
              </a:xfrm>
              <a:prstGeom prst="rect">
                <a:avLst/>
              </a:prstGeom>
            </p:spPr>
          </p:pic>
          <p:pic>
            <p:nvPicPr>
              <p:cNvPr id="46" name="Graphic 45" descr="Coins with solid fill">
                <a:extLst>
                  <a:ext uri="{FF2B5EF4-FFF2-40B4-BE49-F238E27FC236}">
                    <a16:creationId xmlns:a16="http://schemas.microsoft.com/office/drawing/2014/main" id="{3CF72ABE-D185-4E56-855E-A7CABEF6D0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765" y="5037338"/>
                <a:ext cx="410399" cy="410399"/>
              </a:xfrm>
              <a:prstGeom prst="rect">
                <a:avLst/>
              </a:prstGeom>
            </p:spPr>
          </p:pic>
          <p:pic>
            <p:nvPicPr>
              <p:cNvPr id="47" name="Graphic 46" descr="Briefcase with solid fill">
                <a:extLst>
                  <a:ext uri="{FF2B5EF4-FFF2-40B4-BE49-F238E27FC236}">
                    <a16:creationId xmlns:a16="http://schemas.microsoft.com/office/drawing/2014/main" id="{9F5B0ED3-6654-4F75-BE65-BF2213B45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852" y="4805836"/>
                <a:ext cx="980780" cy="980780"/>
              </a:xfrm>
              <a:prstGeom prst="rect">
                <a:avLst/>
              </a:prstGeom>
            </p:spPr>
          </p:pic>
        </p:grpSp>
        <p:sp>
          <p:nvSpPr>
            <p:cNvPr id="49" name="TextBox 48">
              <a:extLst>
                <a:ext uri="{FF2B5EF4-FFF2-40B4-BE49-F238E27FC236}">
                  <a16:creationId xmlns:a16="http://schemas.microsoft.com/office/drawing/2014/main" id="{E681222E-1E2C-4F06-B50A-007F8A1DECAE}"/>
                </a:ext>
              </a:extLst>
            </p:cNvPr>
            <p:cNvSpPr txBox="1"/>
            <p:nvPr/>
          </p:nvSpPr>
          <p:spPr>
            <a:xfrm>
              <a:off x="8420456" y="2019026"/>
              <a:ext cx="3435111" cy="1169551"/>
            </a:xfrm>
            <a:prstGeom prst="rect">
              <a:avLst/>
            </a:prstGeom>
            <a:noFill/>
          </p:spPr>
          <p:txBody>
            <a:bodyPr wrap="square" anchor="ctr">
              <a:spAutoFit/>
            </a:bodyPr>
            <a:lstStyle/>
            <a:p>
              <a:pPr>
                <a:spcBef>
                  <a:spcPts val="600"/>
                </a:spcBef>
              </a:pPr>
              <a:r>
                <a:rPr lang="en-US" sz="1200" b="1" dirty="0"/>
                <a:t>Individual-user-to-group-of-items fairness (IG-F)</a:t>
              </a:r>
            </a:p>
            <a:p>
              <a:pPr>
                <a:spcBef>
                  <a:spcPts val="600"/>
                </a:spcBef>
              </a:pPr>
              <a:r>
                <a:rPr lang="en-US" sz="1200" i="1" dirty="0"/>
                <a:t>Are groups of items under/over-exposed to individual users?</a:t>
              </a:r>
            </a:p>
            <a:p>
              <a:pPr>
                <a:spcBef>
                  <a:spcPts val="600"/>
                </a:spcBef>
              </a:pPr>
              <a:r>
                <a:rPr lang="en-US" sz="1200" dirty="0"/>
                <a:t>E.g., a specific user being disproportionately recommended low-paying jobs.</a:t>
              </a:r>
            </a:p>
          </p:txBody>
        </p:sp>
        <p:grpSp>
          <p:nvGrpSpPr>
            <p:cNvPr id="589" name="Group 588">
              <a:extLst>
                <a:ext uri="{FF2B5EF4-FFF2-40B4-BE49-F238E27FC236}">
                  <a16:creationId xmlns:a16="http://schemas.microsoft.com/office/drawing/2014/main" id="{1095831E-DD82-4E2B-B4E2-7306BF6F4B67}"/>
                </a:ext>
              </a:extLst>
            </p:cNvPr>
            <p:cNvGrpSpPr/>
            <p:nvPr/>
          </p:nvGrpSpPr>
          <p:grpSpPr>
            <a:xfrm>
              <a:off x="6969903" y="2050888"/>
              <a:ext cx="701448" cy="604697"/>
              <a:chOff x="597667" y="2138809"/>
              <a:chExt cx="2259158" cy="1947551"/>
            </a:xfrm>
          </p:grpSpPr>
          <p:sp>
            <p:nvSpPr>
              <p:cNvPr id="590" name="Hexagon 589">
                <a:extLst>
                  <a:ext uri="{FF2B5EF4-FFF2-40B4-BE49-F238E27FC236}">
                    <a16:creationId xmlns:a16="http://schemas.microsoft.com/office/drawing/2014/main" id="{B7491EF0-6123-4A10-9A9D-C27EB99BC0DB}"/>
                  </a:ext>
                </a:extLst>
              </p:cNvPr>
              <p:cNvSpPr/>
              <p:nvPr/>
            </p:nvSpPr>
            <p:spPr>
              <a:xfrm>
                <a:off x="597667" y="2138809"/>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1" name="Graphic 590" descr="Office worker female with solid fill">
                <a:extLst>
                  <a:ext uri="{FF2B5EF4-FFF2-40B4-BE49-F238E27FC236}">
                    <a16:creationId xmlns:a16="http://schemas.microsoft.com/office/drawing/2014/main" id="{EB4D29F2-BDF2-4E5F-9675-2EF5CFAEEC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8042" y="2599429"/>
                <a:ext cx="978408" cy="978408"/>
              </a:xfrm>
              <a:prstGeom prst="rect">
                <a:avLst/>
              </a:prstGeom>
            </p:spPr>
          </p:pic>
        </p:grpSp>
      </p:grpSp>
      <p:grpSp>
        <p:nvGrpSpPr>
          <p:cNvPr id="635" name="Group 634">
            <a:extLst>
              <a:ext uri="{FF2B5EF4-FFF2-40B4-BE49-F238E27FC236}">
                <a16:creationId xmlns:a16="http://schemas.microsoft.com/office/drawing/2014/main" id="{01B5E92A-57AC-4D64-A642-0E062810E2B9}"/>
              </a:ext>
            </a:extLst>
          </p:cNvPr>
          <p:cNvGrpSpPr/>
          <p:nvPr/>
        </p:nvGrpSpPr>
        <p:grpSpPr>
          <a:xfrm>
            <a:off x="336433" y="3524011"/>
            <a:ext cx="5625236" cy="1445805"/>
            <a:chOff x="336433" y="3524011"/>
            <a:chExt cx="5625236" cy="1445805"/>
          </a:xfrm>
        </p:grpSpPr>
        <p:sp>
          <p:nvSpPr>
            <p:cNvPr id="244" name="Rectangle: Rounded Corners 243">
              <a:extLst>
                <a:ext uri="{FF2B5EF4-FFF2-40B4-BE49-F238E27FC236}">
                  <a16:creationId xmlns:a16="http://schemas.microsoft.com/office/drawing/2014/main" id="{23C074ED-E3FE-4E50-9344-FF414A3DEF64}"/>
                </a:ext>
              </a:extLst>
            </p:cNvPr>
            <p:cNvSpPr/>
            <p:nvPr/>
          </p:nvSpPr>
          <p:spPr>
            <a:xfrm>
              <a:off x="336433" y="3524011"/>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1" name="Group 240">
              <a:extLst>
                <a:ext uri="{FF2B5EF4-FFF2-40B4-BE49-F238E27FC236}">
                  <a16:creationId xmlns:a16="http://schemas.microsoft.com/office/drawing/2014/main" id="{61B181C0-CCCD-462D-9B3A-B6CC27E0E7A8}"/>
                </a:ext>
              </a:extLst>
            </p:cNvPr>
            <p:cNvGrpSpPr/>
            <p:nvPr/>
          </p:nvGrpSpPr>
          <p:grpSpPr>
            <a:xfrm>
              <a:off x="838200" y="3595722"/>
              <a:ext cx="701448" cy="612133"/>
              <a:chOff x="597667" y="4483941"/>
              <a:chExt cx="2259158" cy="1971502"/>
            </a:xfrm>
          </p:grpSpPr>
          <p:sp>
            <p:nvSpPr>
              <p:cNvPr id="254" name="Hexagon 253">
                <a:extLst>
                  <a:ext uri="{FF2B5EF4-FFF2-40B4-BE49-F238E27FC236}">
                    <a16:creationId xmlns:a16="http://schemas.microsoft.com/office/drawing/2014/main" id="{785C95AD-B570-4F1D-8139-08DE589024C0}"/>
                  </a:ext>
                </a:extLst>
              </p:cNvPr>
              <p:cNvSpPr/>
              <p:nvPr/>
            </p:nvSpPr>
            <p:spPr>
              <a:xfrm>
                <a:off x="597667" y="4507892"/>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5" name="Graphic 254" descr="Office worker female with solid fill">
                <a:extLst>
                  <a:ext uri="{FF2B5EF4-FFF2-40B4-BE49-F238E27FC236}">
                    <a16:creationId xmlns:a16="http://schemas.microsoft.com/office/drawing/2014/main" id="{87747C17-C6A0-4F4E-BBDC-4F1D0AA636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23" y="4834606"/>
                <a:ext cx="978408" cy="978408"/>
              </a:xfrm>
              <a:prstGeom prst="rect">
                <a:avLst/>
              </a:prstGeom>
            </p:spPr>
          </p:pic>
          <p:pic>
            <p:nvPicPr>
              <p:cNvPr id="256" name="Graphic 255" descr="Office worker female with solid fill">
                <a:extLst>
                  <a:ext uri="{FF2B5EF4-FFF2-40B4-BE49-F238E27FC236}">
                    <a16:creationId xmlns:a16="http://schemas.microsoft.com/office/drawing/2014/main" id="{62FDA9ED-C648-466E-A5DB-4169C21C84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3146" y="5451577"/>
                <a:ext cx="978408" cy="978408"/>
              </a:xfrm>
              <a:prstGeom prst="rect">
                <a:avLst/>
              </a:prstGeom>
            </p:spPr>
          </p:pic>
          <p:pic>
            <p:nvPicPr>
              <p:cNvPr id="257" name="Graphic 256" descr="Office worker female with solid fill">
                <a:extLst>
                  <a:ext uri="{FF2B5EF4-FFF2-40B4-BE49-F238E27FC236}">
                    <a16:creationId xmlns:a16="http://schemas.microsoft.com/office/drawing/2014/main" id="{F7E90190-1BE8-42EF-9359-4B6B10B4BB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6523" y="4483941"/>
                <a:ext cx="978408" cy="978408"/>
              </a:xfrm>
              <a:prstGeom prst="rect">
                <a:avLst/>
              </a:prstGeom>
            </p:spPr>
          </p:pic>
        </p:grpSp>
        <p:grpSp>
          <p:nvGrpSpPr>
            <p:cNvPr id="242" name="Group 241">
              <a:extLst>
                <a:ext uri="{FF2B5EF4-FFF2-40B4-BE49-F238E27FC236}">
                  <a16:creationId xmlns:a16="http://schemas.microsoft.com/office/drawing/2014/main" id="{90B94067-A26E-4DEA-B1F8-ABA015D8F37C}"/>
                </a:ext>
              </a:extLst>
            </p:cNvPr>
            <p:cNvGrpSpPr/>
            <p:nvPr/>
          </p:nvGrpSpPr>
          <p:grpSpPr>
            <a:xfrm>
              <a:off x="836259" y="4282418"/>
              <a:ext cx="701448" cy="604697"/>
              <a:chOff x="3152023" y="4531843"/>
              <a:chExt cx="2259158" cy="1947551"/>
            </a:xfrm>
          </p:grpSpPr>
          <p:sp>
            <p:nvSpPr>
              <p:cNvPr id="250" name="Hexagon 249">
                <a:extLst>
                  <a:ext uri="{FF2B5EF4-FFF2-40B4-BE49-F238E27FC236}">
                    <a16:creationId xmlns:a16="http://schemas.microsoft.com/office/drawing/2014/main" id="{4EEF16C0-5D6A-454D-B938-FEECBB2DB375}"/>
                  </a:ext>
                </a:extLst>
              </p:cNvPr>
              <p:cNvSpPr/>
              <p:nvPr/>
            </p:nvSpPr>
            <p:spPr>
              <a:xfrm>
                <a:off x="3152023" y="4531843"/>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1" name="Graphic 250" descr="Office worker male with solid fill">
                <a:extLst>
                  <a:ext uri="{FF2B5EF4-FFF2-40B4-BE49-F238E27FC236}">
                    <a16:creationId xmlns:a16="http://schemas.microsoft.com/office/drawing/2014/main" id="{92B0BA88-0F97-45FD-9949-71B30720F4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1481" y="4629407"/>
                <a:ext cx="978408" cy="978408"/>
              </a:xfrm>
              <a:prstGeom prst="rect">
                <a:avLst/>
              </a:prstGeom>
            </p:spPr>
          </p:pic>
          <p:pic>
            <p:nvPicPr>
              <p:cNvPr id="252" name="Graphic 251" descr="Office worker male with solid fill">
                <a:extLst>
                  <a:ext uri="{FF2B5EF4-FFF2-40B4-BE49-F238E27FC236}">
                    <a16:creationId xmlns:a16="http://schemas.microsoft.com/office/drawing/2014/main" id="{24474938-8814-492D-9CEE-A68DE19B4E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7262" y="4875045"/>
                <a:ext cx="978408" cy="978408"/>
              </a:xfrm>
              <a:prstGeom prst="rect">
                <a:avLst/>
              </a:prstGeom>
            </p:spPr>
          </p:pic>
          <p:pic>
            <p:nvPicPr>
              <p:cNvPr id="253" name="Graphic 252" descr="Office worker male with solid fill">
                <a:extLst>
                  <a:ext uri="{FF2B5EF4-FFF2-40B4-BE49-F238E27FC236}">
                    <a16:creationId xmlns:a16="http://schemas.microsoft.com/office/drawing/2014/main" id="{FCF1C9F8-B4D7-4960-9274-DDC8465EA3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6054" y="5481667"/>
                <a:ext cx="978408" cy="978408"/>
              </a:xfrm>
              <a:prstGeom prst="rect">
                <a:avLst/>
              </a:prstGeom>
            </p:spPr>
          </p:pic>
        </p:grpSp>
        <p:sp>
          <p:nvSpPr>
            <p:cNvPr id="245" name="TextBox 244">
              <a:extLst>
                <a:ext uri="{FF2B5EF4-FFF2-40B4-BE49-F238E27FC236}">
                  <a16:creationId xmlns:a16="http://schemas.microsoft.com/office/drawing/2014/main" id="{2A211DDE-31C1-4286-BF42-4C3FECD94789}"/>
                </a:ext>
              </a:extLst>
            </p:cNvPr>
            <p:cNvSpPr txBox="1"/>
            <p:nvPr/>
          </p:nvSpPr>
          <p:spPr>
            <a:xfrm>
              <a:off x="2526558" y="3569804"/>
              <a:ext cx="3435111" cy="1354217"/>
            </a:xfrm>
            <a:prstGeom prst="rect">
              <a:avLst/>
            </a:prstGeom>
            <a:noFill/>
          </p:spPr>
          <p:txBody>
            <a:bodyPr wrap="square" anchor="ctr">
              <a:spAutoFit/>
            </a:bodyPr>
            <a:lstStyle/>
            <a:p>
              <a:pPr>
                <a:spcBef>
                  <a:spcPts val="600"/>
                </a:spcBef>
              </a:pPr>
              <a:r>
                <a:rPr lang="en-US" sz="1200" b="1" dirty="0"/>
                <a:t>Group-of-users-to-Individual-item fairness (GI-F)</a:t>
              </a:r>
            </a:p>
            <a:p>
              <a:pPr>
                <a:spcBef>
                  <a:spcPts val="600"/>
                </a:spcBef>
              </a:pPr>
              <a:r>
                <a:rPr lang="en-US" sz="1200" i="1" dirty="0"/>
                <a:t>Are Individual items under/over-exposed to groups of users?</a:t>
              </a:r>
            </a:p>
            <a:p>
              <a:pPr>
                <a:spcBef>
                  <a:spcPts val="600"/>
                </a:spcBef>
              </a:pPr>
              <a:r>
                <a:rPr lang="en-US" sz="1200" dirty="0"/>
                <a:t>E.g., a specific job being disproportionately recommended to men and not to women and non-binary people.</a:t>
              </a:r>
            </a:p>
          </p:txBody>
        </p:sp>
        <p:grpSp>
          <p:nvGrpSpPr>
            <p:cNvPr id="595" name="Group 594">
              <a:extLst>
                <a:ext uri="{FF2B5EF4-FFF2-40B4-BE49-F238E27FC236}">
                  <a16:creationId xmlns:a16="http://schemas.microsoft.com/office/drawing/2014/main" id="{D6B59410-30B8-47A3-A992-3680AC2C8149}"/>
                </a:ext>
              </a:extLst>
            </p:cNvPr>
            <p:cNvGrpSpPr/>
            <p:nvPr/>
          </p:nvGrpSpPr>
          <p:grpSpPr>
            <a:xfrm>
              <a:off x="1466782" y="3946888"/>
              <a:ext cx="701448" cy="604697"/>
              <a:chOff x="5905212" y="2100876"/>
              <a:chExt cx="2259158" cy="1947551"/>
            </a:xfrm>
          </p:grpSpPr>
          <p:sp>
            <p:nvSpPr>
              <p:cNvPr id="596" name="Hexagon 595">
                <a:extLst>
                  <a:ext uri="{FF2B5EF4-FFF2-40B4-BE49-F238E27FC236}">
                    <a16:creationId xmlns:a16="http://schemas.microsoft.com/office/drawing/2014/main" id="{42EF5B30-102F-4594-B7D3-C4C56029796F}"/>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7" name="Graphic 596" descr="Briefcase with solid fill">
                <a:extLst>
                  <a:ext uri="{FF2B5EF4-FFF2-40B4-BE49-F238E27FC236}">
                    <a16:creationId xmlns:a16="http://schemas.microsoft.com/office/drawing/2014/main" id="{D3D84B8C-B4BE-4A4C-B3B6-D3088A8519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grpSp>
        <p:nvGrpSpPr>
          <p:cNvPr id="636" name="Group 635">
            <a:extLst>
              <a:ext uri="{FF2B5EF4-FFF2-40B4-BE49-F238E27FC236}">
                <a16:creationId xmlns:a16="http://schemas.microsoft.com/office/drawing/2014/main" id="{E675A2F6-221B-4FF0-AD9D-BA47EC52A3B1}"/>
              </a:ext>
            </a:extLst>
          </p:cNvPr>
          <p:cNvGrpSpPr/>
          <p:nvPr/>
        </p:nvGrpSpPr>
        <p:grpSpPr>
          <a:xfrm>
            <a:off x="336432" y="5167122"/>
            <a:ext cx="5625236" cy="1445805"/>
            <a:chOff x="336432" y="5167122"/>
            <a:chExt cx="5625236" cy="1445805"/>
          </a:xfrm>
        </p:grpSpPr>
        <p:sp>
          <p:nvSpPr>
            <p:cNvPr id="538" name="Rectangle: Rounded Corners 537">
              <a:extLst>
                <a:ext uri="{FF2B5EF4-FFF2-40B4-BE49-F238E27FC236}">
                  <a16:creationId xmlns:a16="http://schemas.microsoft.com/office/drawing/2014/main" id="{F5B731E3-762D-4712-96A3-D68325B6A6A7}"/>
                </a:ext>
              </a:extLst>
            </p:cNvPr>
            <p:cNvSpPr/>
            <p:nvPr/>
          </p:nvSpPr>
          <p:spPr>
            <a:xfrm>
              <a:off x="336432" y="5167122"/>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9" name="TextBox 538">
              <a:extLst>
                <a:ext uri="{FF2B5EF4-FFF2-40B4-BE49-F238E27FC236}">
                  <a16:creationId xmlns:a16="http://schemas.microsoft.com/office/drawing/2014/main" id="{EACF9013-3883-4A30-BF56-CD4672CCACFC}"/>
                </a:ext>
              </a:extLst>
            </p:cNvPr>
            <p:cNvSpPr txBox="1"/>
            <p:nvPr/>
          </p:nvSpPr>
          <p:spPr>
            <a:xfrm>
              <a:off x="2526557" y="5305248"/>
              <a:ext cx="3435111" cy="1169551"/>
            </a:xfrm>
            <a:prstGeom prst="rect">
              <a:avLst/>
            </a:prstGeom>
            <a:noFill/>
          </p:spPr>
          <p:txBody>
            <a:bodyPr wrap="square" anchor="ctr">
              <a:spAutoFit/>
            </a:bodyPr>
            <a:lstStyle/>
            <a:p>
              <a:pPr>
                <a:spcBef>
                  <a:spcPts val="600"/>
                </a:spcBef>
              </a:pPr>
              <a:r>
                <a:rPr lang="en-US" sz="1200" b="1" dirty="0"/>
                <a:t>All-users-to-Individual-item fairness (AI-F)</a:t>
              </a:r>
            </a:p>
            <a:p>
              <a:pPr>
                <a:spcBef>
                  <a:spcPts val="600"/>
                </a:spcBef>
              </a:pPr>
              <a:r>
                <a:rPr lang="en-US" sz="1200" i="1" dirty="0"/>
                <a:t>Are Individual items under/over-exposed to all users overall?</a:t>
              </a:r>
            </a:p>
            <a:p>
              <a:pPr>
                <a:spcBef>
                  <a:spcPts val="600"/>
                </a:spcBef>
              </a:pPr>
              <a:r>
                <a:rPr lang="en-US" sz="1200" dirty="0"/>
                <a:t>E.g., a specific job being disproportionately under-exposed to all users.</a:t>
              </a:r>
            </a:p>
          </p:txBody>
        </p:sp>
        <p:grpSp>
          <p:nvGrpSpPr>
            <p:cNvPr id="600" name="Group 599">
              <a:extLst>
                <a:ext uri="{FF2B5EF4-FFF2-40B4-BE49-F238E27FC236}">
                  <a16:creationId xmlns:a16="http://schemas.microsoft.com/office/drawing/2014/main" id="{E5F0E7DF-02AC-41AE-95C6-81FA6C45C041}"/>
                </a:ext>
              </a:extLst>
            </p:cNvPr>
            <p:cNvGrpSpPr/>
            <p:nvPr/>
          </p:nvGrpSpPr>
          <p:grpSpPr>
            <a:xfrm>
              <a:off x="661371" y="5581996"/>
              <a:ext cx="1020739" cy="874919"/>
              <a:chOff x="2101593" y="634915"/>
              <a:chExt cx="1020739" cy="874919"/>
            </a:xfrm>
          </p:grpSpPr>
          <p:sp>
            <p:nvSpPr>
              <p:cNvPr id="601" name="Hexagon 600">
                <a:extLst>
                  <a:ext uri="{FF2B5EF4-FFF2-40B4-BE49-F238E27FC236}">
                    <a16:creationId xmlns:a16="http://schemas.microsoft.com/office/drawing/2014/main" id="{4D93465C-316D-49E0-AF41-9FA0249C2343}"/>
                  </a:ext>
                </a:extLst>
              </p:cNvPr>
              <p:cNvSpPr/>
              <p:nvPr/>
            </p:nvSpPr>
            <p:spPr>
              <a:xfrm>
                <a:off x="2101593" y="634915"/>
                <a:ext cx="1020739" cy="874919"/>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2" name="Graphic 601" descr="Office worker female with solid fill">
                <a:extLst>
                  <a:ext uri="{FF2B5EF4-FFF2-40B4-BE49-F238E27FC236}">
                    <a16:creationId xmlns:a16="http://schemas.microsoft.com/office/drawing/2014/main" id="{29911C8E-C4F5-4131-9A18-08D756316A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8536" y="676730"/>
                <a:ext cx="303787" cy="303787"/>
              </a:xfrm>
              <a:prstGeom prst="rect">
                <a:avLst/>
              </a:prstGeom>
            </p:spPr>
          </p:pic>
          <p:pic>
            <p:nvPicPr>
              <p:cNvPr id="603" name="Graphic 602" descr="Office worker female with solid fill">
                <a:extLst>
                  <a:ext uri="{FF2B5EF4-FFF2-40B4-BE49-F238E27FC236}">
                    <a16:creationId xmlns:a16="http://schemas.microsoft.com/office/drawing/2014/main" id="{A02B1CE9-5856-4F4B-A475-8EF82B9F31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3057" y="903242"/>
                <a:ext cx="303787" cy="303787"/>
              </a:xfrm>
              <a:prstGeom prst="rect">
                <a:avLst/>
              </a:prstGeom>
            </p:spPr>
          </p:pic>
          <p:pic>
            <p:nvPicPr>
              <p:cNvPr id="604" name="Graphic 603" descr="Office worker male with solid fill">
                <a:extLst>
                  <a:ext uri="{FF2B5EF4-FFF2-40B4-BE49-F238E27FC236}">
                    <a16:creationId xmlns:a16="http://schemas.microsoft.com/office/drawing/2014/main" id="{B0ECC4AE-9D88-4AAB-9C4F-3188F45B89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1958" y="676596"/>
                <a:ext cx="303787" cy="303787"/>
              </a:xfrm>
              <a:prstGeom prst="rect">
                <a:avLst/>
              </a:prstGeom>
            </p:spPr>
          </p:pic>
          <p:pic>
            <p:nvPicPr>
              <p:cNvPr id="605" name="Graphic 604" descr="Office worker male with solid fill">
                <a:extLst>
                  <a:ext uri="{FF2B5EF4-FFF2-40B4-BE49-F238E27FC236}">
                    <a16:creationId xmlns:a16="http://schemas.microsoft.com/office/drawing/2014/main" id="{878087A7-F340-4561-A7E7-E0438583C0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2876" y="974255"/>
                <a:ext cx="303787" cy="303787"/>
              </a:xfrm>
              <a:prstGeom prst="rect">
                <a:avLst/>
              </a:prstGeom>
            </p:spPr>
          </p:pic>
          <p:pic>
            <p:nvPicPr>
              <p:cNvPr id="606" name="Graphic 605" descr="Office worker female with solid fill">
                <a:extLst>
                  <a:ext uri="{FF2B5EF4-FFF2-40B4-BE49-F238E27FC236}">
                    <a16:creationId xmlns:a16="http://schemas.microsoft.com/office/drawing/2014/main" id="{52A17130-E587-4487-BE32-B8B1FC7237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4487" y="1083741"/>
                <a:ext cx="303787" cy="303787"/>
              </a:xfrm>
              <a:prstGeom prst="rect">
                <a:avLst/>
              </a:prstGeom>
            </p:spPr>
          </p:pic>
          <p:pic>
            <p:nvPicPr>
              <p:cNvPr id="607" name="Graphic 606" descr="Office worker male with solid fill">
                <a:extLst>
                  <a:ext uri="{FF2B5EF4-FFF2-40B4-BE49-F238E27FC236}">
                    <a16:creationId xmlns:a16="http://schemas.microsoft.com/office/drawing/2014/main" id="{B7896842-0BC5-470F-B4E1-012FB799E2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7600" y="1191254"/>
                <a:ext cx="303787" cy="303787"/>
              </a:xfrm>
              <a:prstGeom prst="rect">
                <a:avLst/>
              </a:prstGeom>
            </p:spPr>
          </p:pic>
        </p:grpSp>
        <p:grpSp>
          <p:nvGrpSpPr>
            <p:cNvPr id="608" name="Group 607">
              <a:extLst>
                <a:ext uri="{FF2B5EF4-FFF2-40B4-BE49-F238E27FC236}">
                  <a16:creationId xmlns:a16="http://schemas.microsoft.com/office/drawing/2014/main" id="{AD5FDC92-242A-4E70-A35E-72BE5453F813}"/>
                </a:ext>
              </a:extLst>
            </p:cNvPr>
            <p:cNvGrpSpPr/>
            <p:nvPr/>
          </p:nvGrpSpPr>
          <p:grpSpPr>
            <a:xfrm>
              <a:off x="1543157" y="5316639"/>
              <a:ext cx="701448" cy="604697"/>
              <a:chOff x="5905212" y="2100876"/>
              <a:chExt cx="2259158" cy="1947551"/>
            </a:xfrm>
          </p:grpSpPr>
          <p:sp>
            <p:nvSpPr>
              <p:cNvPr id="609" name="Hexagon 608">
                <a:extLst>
                  <a:ext uri="{FF2B5EF4-FFF2-40B4-BE49-F238E27FC236}">
                    <a16:creationId xmlns:a16="http://schemas.microsoft.com/office/drawing/2014/main" id="{6EA29FDE-9E9C-4323-84CA-FFF7C1E25FD3}"/>
                  </a:ext>
                </a:extLst>
              </p:cNvPr>
              <p:cNvSpPr/>
              <p:nvPr/>
            </p:nvSpPr>
            <p:spPr>
              <a:xfrm>
                <a:off x="5905212" y="2100876"/>
                <a:ext cx="2259158" cy="194755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0" name="Graphic 609" descr="Briefcase with solid fill">
                <a:extLst>
                  <a:ext uri="{FF2B5EF4-FFF2-40B4-BE49-F238E27FC236}">
                    <a16:creationId xmlns:a16="http://schemas.microsoft.com/office/drawing/2014/main" id="{96134EF3-5E8C-4164-B6ED-AD4E7AA7E8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401" y="2647220"/>
                <a:ext cx="980780" cy="980780"/>
              </a:xfrm>
              <a:prstGeom prst="rect">
                <a:avLst/>
              </a:prstGeom>
            </p:spPr>
          </p:pic>
        </p:grpSp>
      </p:grpSp>
      <p:grpSp>
        <p:nvGrpSpPr>
          <p:cNvPr id="638" name="Group 637">
            <a:extLst>
              <a:ext uri="{FF2B5EF4-FFF2-40B4-BE49-F238E27FC236}">
                <a16:creationId xmlns:a16="http://schemas.microsoft.com/office/drawing/2014/main" id="{EE5E3B9E-417F-43AA-BF86-83F31BB7BC42}"/>
              </a:ext>
            </a:extLst>
          </p:cNvPr>
          <p:cNvGrpSpPr/>
          <p:nvPr/>
        </p:nvGrpSpPr>
        <p:grpSpPr>
          <a:xfrm>
            <a:off x="6230329" y="5167122"/>
            <a:ext cx="5625236" cy="1445805"/>
            <a:chOff x="6230329" y="5167122"/>
            <a:chExt cx="5625236" cy="1445805"/>
          </a:xfrm>
        </p:grpSpPr>
        <p:sp>
          <p:nvSpPr>
            <p:cNvPr id="561" name="Rectangle: Rounded Corners 560">
              <a:extLst>
                <a:ext uri="{FF2B5EF4-FFF2-40B4-BE49-F238E27FC236}">
                  <a16:creationId xmlns:a16="http://schemas.microsoft.com/office/drawing/2014/main" id="{2DAD2069-1C92-4E22-BE13-BEFCEB9F8EDB}"/>
                </a:ext>
              </a:extLst>
            </p:cNvPr>
            <p:cNvSpPr/>
            <p:nvPr/>
          </p:nvSpPr>
          <p:spPr>
            <a:xfrm>
              <a:off x="6230329" y="5167122"/>
              <a:ext cx="5591724" cy="144580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TextBox 561">
              <a:extLst>
                <a:ext uri="{FF2B5EF4-FFF2-40B4-BE49-F238E27FC236}">
                  <a16:creationId xmlns:a16="http://schemas.microsoft.com/office/drawing/2014/main" id="{BA29CFD3-A877-4A47-A47E-2151BAC0A6B9}"/>
                </a:ext>
              </a:extLst>
            </p:cNvPr>
            <p:cNvSpPr txBox="1"/>
            <p:nvPr/>
          </p:nvSpPr>
          <p:spPr>
            <a:xfrm>
              <a:off x="8420454" y="5305248"/>
              <a:ext cx="3435111" cy="1169551"/>
            </a:xfrm>
            <a:prstGeom prst="rect">
              <a:avLst/>
            </a:prstGeom>
            <a:noFill/>
          </p:spPr>
          <p:txBody>
            <a:bodyPr wrap="square" anchor="ctr">
              <a:spAutoFit/>
            </a:bodyPr>
            <a:lstStyle/>
            <a:p>
              <a:pPr>
                <a:spcBef>
                  <a:spcPts val="600"/>
                </a:spcBef>
              </a:pPr>
              <a:r>
                <a:rPr lang="en-US" sz="1200" b="1" dirty="0"/>
                <a:t>All-users-to-group-of-items fairness (AG-F)</a:t>
              </a:r>
            </a:p>
            <a:p>
              <a:pPr>
                <a:spcBef>
                  <a:spcPts val="600"/>
                </a:spcBef>
              </a:pPr>
              <a:r>
                <a:rPr lang="en-US" sz="1200" i="1" dirty="0"/>
                <a:t>Are groups of items under/over-exposed to all users overall?</a:t>
              </a:r>
            </a:p>
            <a:p>
              <a:pPr>
                <a:spcBef>
                  <a:spcPts val="600"/>
                </a:spcBef>
              </a:pPr>
              <a:r>
                <a:rPr lang="en-US" sz="1200" dirty="0"/>
                <a:t>E.g., jobs at Black-owned businesses being disproportionately under-exposed to all users.</a:t>
              </a:r>
            </a:p>
          </p:txBody>
        </p:sp>
        <p:grpSp>
          <p:nvGrpSpPr>
            <p:cNvPr id="611" name="Group 610">
              <a:extLst>
                <a:ext uri="{FF2B5EF4-FFF2-40B4-BE49-F238E27FC236}">
                  <a16:creationId xmlns:a16="http://schemas.microsoft.com/office/drawing/2014/main" id="{4F19E049-9D94-43F3-BDDB-A741579C8117}"/>
                </a:ext>
              </a:extLst>
            </p:cNvPr>
            <p:cNvGrpSpPr/>
            <p:nvPr/>
          </p:nvGrpSpPr>
          <p:grpSpPr>
            <a:xfrm>
              <a:off x="6561078" y="5583600"/>
              <a:ext cx="1020739" cy="874919"/>
              <a:chOff x="2101593" y="634915"/>
              <a:chExt cx="1020739" cy="874919"/>
            </a:xfrm>
          </p:grpSpPr>
          <p:sp>
            <p:nvSpPr>
              <p:cNvPr id="612" name="Hexagon 611">
                <a:extLst>
                  <a:ext uri="{FF2B5EF4-FFF2-40B4-BE49-F238E27FC236}">
                    <a16:creationId xmlns:a16="http://schemas.microsoft.com/office/drawing/2014/main" id="{9301B44A-E4B7-4891-863A-A99FE285339C}"/>
                  </a:ext>
                </a:extLst>
              </p:cNvPr>
              <p:cNvSpPr/>
              <p:nvPr/>
            </p:nvSpPr>
            <p:spPr>
              <a:xfrm>
                <a:off x="2101593" y="634915"/>
                <a:ext cx="1020739" cy="874919"/>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3" name="Graphic 612" descr="Office worker female with solid fill">
                <a:extLst>
                  <a:ext uri="{FF2B5EF4-FFF2-40B4-BE49-F238E27FC236}">
                    <a16:creationId xmlns:a16="http://schemas.microsoft.com/office/drawing/2014/main" id="{8ABDCDAA-6359-443B-AAF0-18891D86DB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8536" y="676730"/>
                <a:ext cx="303787" cy="303787"/>
              </a:xfrm>
              <a:prstGeom prst="rect">
                <a:avLst/>
              </a:prstGeom>
            </p:spPr>
          </p:pic>
          <p:pic>
            <p:nvPicPr>
              <p:cNvPr id="614" name="Graphic 613" descr="Office worker female with solid fill">
                <a:extLst>
                  <a:ext uri="{FF2B5EF4-FFF2-40B4-BE49-F238E27FC236}">
                    <a16:creationId xmlns:a16="http://schemas.microsoft.com/office/drawing/2014/main" id="{2FBAAFBD-E489-43FF-B920-DE758CA4E3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3057" y="903242"/>
                <a:ext cx="303787" cy="303787"/>
              </a:xfrm>
              <a:prstGeom prst="rect">
                <a:avLst/>
              </a:prstGeom>
            </p:spPr>
          </p:pic>
          <p:pic>
            <p:nvPicPr>
              <p:cNvPr id="615" name="Graphic 614" descr="Office worker male with solid fill">
                <a:extLst>
                  <a:ext uri="{FF2B5EF4-FFF2-40B4-BE49-F238E27FC236}">
                    <a16:creationId xmlns:a16="http://schemas.microsoft.com/office/drawing/2014/main" id="{146F578D-E32A-4AF5-9C21-24854F6231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1958" y="676596"/>
                <a:ext cx="303787" cy="303787"/>
              </a:xfrm>
              <a:prstGeom prst="rect">
                <a:avLst/>
              </a:prstGeom>
            </p:spPr>
          </p:pic>
          <p:pic>
            <p:nvPicPr>
              <p:cNvPr id="616" name="Graphic 615" descr="Office worker male with solid fill">
                <a:extLst>
                  <a:ext uri="{FF2B5EF4-FFF2-40B4-BE49-F238E27FC236}">
                    <a16:creationId xmlns:a16="http://schemas.microsoft.com/office/drawing/2014/main" id="{59BE1E6B-01D2-4A62-99D5-9C0CA42F9D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2876" y="974255"/>
                <a:ext cx="303787" cy="303787"/>
              </a:xfrm>
              <a:prstGeom prst="rect">
                <a:avLst/>
              </a:prstGeom>
            </p:spPr>
          </p:pic>
          <p:pic>
            <p:nvPicPr>
              <p:cNvPr id="617" name="Graphic 616" descr="Office worker female with solid fill">
                <a:extLst>
                  <a:ext uri="{FF2B5EF4-FFF2-40B4-BE49-F238E27FC236}">
                    <a16:creationId xmlns:a16="http://schemas.microsoft.com/office/drawing/2014/main" id="{44ED2E56-B933-4985-B378-9CD0148E0E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4487" y="1083741"/>
                <a:ext cx="303787" cy="303787"/>
              </a:xfrm>
              <a:prstGeom prst="rect">
                <a:avLst/>
              </a:prstGeom>
            </p:spPr>
          </p:pic>
          <p:pic>
            <p:nvPicPr>
              <p:cNvPr id="618" name="Graphic 617" descr="Office worker male with solid fill">
                <a:extLst>
                  <a:ext uri="{FF2B5EF4-FFF2-40B4-BE49-F238E27FC236}">
                    <a16:creationId xmlns:a16="http://schemas.microsoft.com/office/drawing/2014/main" id="{54207004-6085-4676-91FB-A0CCC949F8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7600" y="1191254"/>
                <a:ext cx="303787" cy="303787"/>
              </a:xfrm>
              <a:prstGeom prst="rect">
                <a:avLst/>
              </a:prstGeom>
            </p:spPr>
          </p:pic>
        </p:grpSp>
        <p:grpSp>
          <p:nvGrpSpPr>
            <p:cNvPr id="632" name="Group 631">
              <a:extLst>
                <a:ext uri="{FF2B5EF4-FFF2-40B4-BE49-F238E27FC236}">
                  <a16:creationId xmlns:a16="http://schemas.microsoft.com/office/drawing/2014/main" id="{60F77F65-9428-4608-B3FA-205D19C30FEF}"/>
                </a:ext>
              </a:extLst>
            </p:cNvPr>
            <p:cNvGrpSpPr/>
            <p:nvPr/>
          </p:nvGrpSpPr>
          <p:grpSpPr>
            <a:xfrm>
              <a:off x="7446753" y="5313964"/>
              <a:ext cx="701448" cy="604697"/>
              <a:chOff x="7446753" y="5313964"/>
              <a:chExt cx="701448" cy="604697"/>
            </a:xfrm>
          </p:grpSpPr>
          <p:sp>
            <p:nvSpPr>
              <p:cNvPr id="628" name="Hexagon 627">
                <a:extLst>
                  <a:ext uri="{FF2B5EF4-FFF2-40B4-BE49-F238E27FC236}">
                    <a16:creationId xmlns:a16="http://schemas.microsoft.com/office/drawing/2014/main" id="{7CB29AF3-EC05-47C3-8050-BB1707A17EFF}"/>
                  </a:ext>
                </a:extLst>
              </p:cNvPr>
              <p:cNvSpPr/>
              <p:nvPr/>
            </p:nvSpPr>
            <p:spPr>
              <a:xfrm>
                <a:off x="7446753" y="5313964"/>
                <a:ext cx="701448" cy="604697"/>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9" name="Graphic 628" descr="Briefcase with solid fill">
                <a:extLst>
                  <a:ext uri="{FF2B5EF4-FFF2-40B4-BE49-F238E27FC236}">
                    <a16:creationId xmlns:a16="http://schemas.microsoft.com/office/drawing/2014/main" id="{8701F6B3-7B8C-4453-AE06-84D73AEBC9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2907" y="5597762"/>
                <a:ext cx="304523" cy="304523"/>
              </a:xfrm>
              <a:prstGeom prst="rect">
                <a:avLst/>
              </a:prstGeom>
            </p:spPr>
          </p:pic>
          <p:pic>
            <p:nvPicPr>
              <p:cNvPr id="631" name="Graphic 630" descr="Briefcase with solid fill">
                <a:extLst>
                  <a:ext uri="{FF2B5EF4-FFF2-40B4-BE49-F238E27FC236}">
                    <a16:creationId xmlns:a16="http://schemas.microsoft.com/office/drawing/2014/main" id="{99095A04-A9CF-45DF-ABA1-682F60B40A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587" y="5385756"/>
                <a:ext cx="304523" cy="304523"/>
              </a:xfrm>
              <a:prstGeom prst="rect">
                <a:avLst/>
              </a:prstGeom>
            </p:spPr>
          </p:pic>
        </p:grpSp>
      </p:grpSp>
    </p:spTree>
    <p:extLst>
      <p:ext uri="{BB962C8B-B14F-4D97-AF65-F5344CB8AC3E}">
        <p14:creationId xmlns:p14="http://schemas.microsoft.com/office/powerpoint/2010/main" val="838325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ll about Segoe">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8943</TotalTime>
  <Words>4526</Words>
  <Application>Microsoft Office PowerPoint</Application>
  <PresentationFormat>Widescreen</PresentationFormat>
  <Paragraphs>309</Paragraphs>
  <Slides>33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Arial</vt:lpstr>
      <vt:lpstr>Calibri</vt:lpstr>
      <vt:lpstr>Cambria Math</vt:lpstr>
      <vt:lpstr>CMR9</vt:lpstr>
      <vt:lpstr>LibertineMathMI</vt:lpstr>
      <vt:lpstr>LibertineMathMI5</vt:lpstr>
      <vt:lpstr>LibertineMathMI7</vt:lpstr>
      <vt:lpstr>Segoe UI Light</vt:lpstr>
      <vt:lpstr>Segoe UI Semilight</vt:lpstr>
      <vt:lpstr>SFSS0900</vt:lpstr>
      <vt:lpstr>txsys</vt:lpstr>
      <vt:lpstr>Wingdings</vt:lpstr>
      <vt:lpstr>Office Theme</vt:lpstr>
      <vt:lpstr>Joint Multisided Exposure Fairness for Search and Recommendation</vt:lpstr>
      <vt:lpstr>Digital information access and exposure</vt:lpstr>
      <vt:lpstr>Harms of disparate exposure</vt:lpstr>
      <vt:lpstr>Exposure fairness is a multisided problem</vt:lpstr>
      <vt:lpstr>Exposure fairness is a multisided problem</vt:lpstr>
      <vt:lpstr>Exposure fairness is a multisided problem</vt:lpstr>
      <vt:lpstr>Exposure fairness is a multisided problem</vt:lpstr>
      <vt:lpstr>Exposure fairness is a multisided problem</vt:lpstr>
      <vt:lpstr>Exposure fairness is a multisided problem</vt:lpstr>
      <vt:lpstr>Exposure fairness is a multisided problem</vt:lpstr>
      <vt:lpstr>Exposure fairness is a multisided problem</vt:lpstr>
      <vt:lpstr>User browsing models and exposure</vt:lpstr>
      <vt:lpstr>Stochastic ranking and expected exposure</vt:lpstr>
      <vt:lpstr>System, target, and random exposure</vt:lpstr>
      <vt:lpstr>Joint multisided exposure (JME) fairness metrics</vt:lpstr>
      <vt:lpstr>Toy example</vt:lpstr>
      <vt:lpstr>Toy example</vt:lpstr>
      <vt:lpstr>Toy example</vt:lpstr>
      <vt:lpstr>Toy example</vt:lpstr>
      <vt:lpstr>Toy example</vt:lpstr>
      <vt:lpstr>Toy example</vt:lpstr>
      <vt:lpstr>Toy example</vt:lpstr>
      <vt:lpstr>Relationship between different JME metrics</vt:lpstr>
      <vt:lpstr>Disparity and relevance</vt:lpstr>
      <vt:lpstr>Disparity and relevance</vt:lpstr>
      <vt:lpstr>Disparity and relevance</vt:lpstr>
      <vt:lpstr>How correlated are different JME-fairness dimensions?</vt:lpstr>
      <vt:lpstr>New metrics, new optimization opportunity!</vt:lpstr>
      <vt:lpstr>Stochastic ranking</vt:lpstr>
      <vt:lpstr>Gradient-based optimization for target exposure</vt:lpstr>
      <vt:lpstr>Gradient-based optimization for target exposure</vt:lpstr>
      <vt:lpstr>Trading-off different JME-fairness metrics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Multisided Exposure fairness for Search and Recommendation</dc:title>
  <dc:creator>Bhaskar Mitra (HE/HIM)</dc:creator>
  <cp:lastModifiedBy>Bhaskar Mitra (HE/HIM)</cp:lastModifiedBy>
  <cp:revision>286</cp:revision>
  <dcterms:created xsi:type="dcterms:W3CDTF">2022-02-15T13:55:25Z</dcterms:created>
  <dcterms:modified xsi:type="dcterms:W3CDTF">2022-06-08T13:33:16Z</dcterms:modified>
</cp:coreProperties>
</file>