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23" r:id="rId3"/>
    <p:sldId id="324" r:id="rId4"/>
    <p:sldId id="325" r:id="rId5"/>
    <p:sldId id="328" r:id="rId6"/>
    <p:sldId id="327" r:id="rId7"/>
    <p:sldId id="329" r:id="rId8"/>
    <p:sldId id="330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6" r:id="rId20"/>
    <p:sldId id="347" r:id="rId21"/>
    <p:sldId id="326" r:id="rId22"/>
    <p:sldId id="3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71542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71542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3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71542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3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2D08-F0FC-498E-97A3-5E7699EEF2F7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nthology.aclweb.org/W/W14/W14-16.pdf#page=18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b.unt.edu/itds/faculty/evangelopoulos/dsci5910/LSA_Deerwester1990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papers.nips.cc/paper/5021-distributed-representations-of-words-and-phrases-and-their-compositionality.pdf" TargetMode="External"/><Relationship Id="rId4" Type="http://schemas.openxmlformats.org/officeDocument/2006/relationships/hyperlink" Target="http://nlp.stanford.edu/pubs/glove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2.03520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apers.nips.cc/paper/5021-distributed-representations-of-words-and-phrases-and-their-compositionality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26086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esearch.microsoft.com/apps/pubs/default.aspx?id=2609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apps/pubs/default.aspx?id=255377" TargetMode="External"/><Relationship Id="rId4" Type="http://schemas.openxmlformats.org/officeDocument/2006/relationships/hyperlink" Target="http://research.microsoft.com/en-us/um/people/jfgao/paper/2013/cikm2013_dssm_fullversio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downloads/c8facd76-3772-4035-a26c-1aeddf08be91/" TargetMode="External"/><Relationship Id="rId2" Type="http://schemas.openxmlformats.org/officeDocument/2006/relationships/hyperlink" Target="https://code.google.com/archive/p/word2ve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en-us/downloads/731572aa-98e4-4c50-b99d-ae3f0c9562b9/" TargetMode="External"/><Relationship Id="rId4" Type="http://schemas.openxmlformats.org/officeDocument/2006/relationships/hyperlink" Target="http://nlp.stanford.edu/projects/glov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v-foundation.org/openaccess/content_cvpr_2015/papers/Fang_From_Captions_to_2015_CVPR_paper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rxiv.org/pdf/1506.05869.pdf%20(http:/arxiv.org/pdf/1506.05869.pdf)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twitter.com/neuir2016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research.microsoft.com/neuir201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34" t="18347" r="18088" b="18420"/>
          <a:stretch/>
        </p:blipFill>
        <p:spPr>
          <a:xfrm>
            <a:off x="-15498" y="-15498"/>
            <a:ext cx="12212664" cy="6881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95607"/>
            <a:ext cx="9066508" cy="24487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439" y="3719599"/>
            <a:ext cx="6700025" cy="12398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Simple Introduction to Word Embeddings</a:t>
            </a:r>
            <a:endParaRPr lang="en-GB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3435" y="5237018"/>
            <a:ext cx="8245099" cy="729830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Bhaskar Mitra, Microsoft (Bing Sciences)</a:t>
            </a:r>
            <a:endPara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2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word </a:t>
            </a:r>
            <a:r>
              <a:rPr lang="en-US" smtClean="0"/>
              <a:t>context vectors…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40266" y="1706727"/>
            <a:ext cx="9906370" cy="4440921"/>
            <a:chOff x="2084246" y="1706727"/>
            <a:chExt cx="9906370" cy="4440921"/>
          </a:xfrm>
        </p:grpSpPr>
        <p:sp>
          <p:nvSpPr>
            <p:cNvPr id="4" name="Rounded Rectangle 3"/>
            <p:cNvSpPr/>
            <p:nvPr/>
          </p:nvSpPr>
          <p:spPr>
            <a:xfrm>
              <a:off x="3756030" y="2877881"/>
              <a:ext cx="6192577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902717" y="2941069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672879" y="2941068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43041" y="294106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13204" y="294106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979474" y="2941069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49636" y="2941068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519798" y="294106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289961" y="2941067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90439" y="2958470"/>
              <a:ext cx="1013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seattle</a:t>
              </a:r>
              <a:endParaRPr lang="en-US" sz="2400" dirty="0" smtClean="0"/>
            </a:p>
          </p:txBody>
        </p:sp>
        <p:cxnSp>
          <p:nvCxnSpPr>
            <p:cNvPr id="22" name="Straight Arrow Connector 21"/>
            <p:cNvCxnSpPr>
              <a:stCxn id="35" idx="2"/>
            </p:cNvCxnSpPr>
            <p:nvPr/>
          </p:nvCxnSpPr>
          <p:spPr>
            <a:xfrm flipH="1">
              <a:off x="4925008" y="2427279"/>
              <a:ext cx="7175" cy="473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66743" y="1706727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seattle</a:t>
              </a:r>
              <a:r>
                <a:rPr lang="en-US" sz="1400" dirty="0" smtClean="0"/>
                <a:t>, -1)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460924" y="2449067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93940" y="1709345"/>
              <a:ext cx="1013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denver</a:t>
              </a:r>
              <a:r>
                <a:rPr lang="en-US" sz="1400" dirty="0" smtClean="0"/>
                <a:t>, -1)</a:t>
              </a:r>
            </a:p>
          </p:txBody>
        </p:sp>
        <p:cxnSp>
          <p:nvCxnSpPr>
            <p:cNvPr id="30" name="Straight Arrow Connector 29"/>
            <p:cNvCxnSpPr>
              <a:stCxn id="23" idx="2"/>
            </p:cNvCxnSpPr>
            <p:nvPr/>
          </p:nvCxnSpPr>
          <p:spPr>
            <a:xfrm>
              <a:off x="4164636" y="2014504"/>
              <a:ext cx="1" cy="886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2"/>
            </p:cNvCxnSpPr>
            <p:nvPr/>
          </p:nvCxnSpPr>
          <p:spPr>
            <a:xfrm>
              <a:off x="5700553" y="2017122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01241" y="211950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seahawks</a:t>
              </a:r>
              <a:r>
                <a:rPr lang="en-US" sz="1400" dirty="0" smtClean="0"/>
                <a:t>, +1)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25196" y="2133853"/>
              <a:ext cx="1162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(broncos, +1)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8001311" y="2450192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86878" y="1710470"/>
              <a:ext cx="1108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(jerseys, + 1)</a:t>
              </a:r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7240940" y="2018247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378151" y="2134978"/>
              <a:ext cx="1136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(jerseys, + 2)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9541697" y="2449067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40767" y="1709345"/>
              <a:ext cx="1281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(highlights, +1)</a:t>
              </a:r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8781327" y="2017122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832040" y="2133853"/>
              <a:ext cx="1309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(highlights, +2)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760399" y="3760186"/>
              <a:ext cx="6192577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907086" y="3823374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677248" y="3823373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447410" y="382337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217573" y="382337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983843" y="3823374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754005" y="3823373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524167" y="382337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294330" y="382337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4246" y="3840775"/>
              <a:ext cx="1394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seahawks</a:t>
              </a:r>
              <a:endParaRPr lang="en-US" sz="2400" dirty="0" smtClean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756030" y="4642491"/>
              <a:ext cx="6192577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3902717" y="4705679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672879" y="4705678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43041" y="470567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213204" y="4705677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979474" y="4705679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749636" y="4705678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8519798" y="470567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289961" y="4705677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4246" y="472308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denver</a:t>
              </a:r>
              <a:endParaRPr lang="en-US" sz="2400" dirty="0" smtClean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760399" y="5524796"/>
              <a:ext cx="6192577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3907086" y="5587984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677248" y="5587983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447410" y="558798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217573" y="558798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983843" y="5587984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7754005" y="5587983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524167" y="558798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9294330" y="558798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87199" y="5605385"/>
              <a:ext cx="1220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broncos</a:t>
              </a:r>
            </a:p>
          </p:txBody>
        </p:sp>
        <p:sp>
          <p:nvSpPr>
            <p:cNvPr id="9" name="Arc 8"/>
            <p:cNvSpPr/>
            <p:nvPr/>
          </p:nvSpPr>
          <p:spPr>
            <a:xfrm>
              <a:off x="9123453" y="3173260"/>
              <a:ext cx="1873271" cy="1798790"/>
            </a:xfrm>
            <a:prstGeom prst="arc">
              <a:avLst>
                <a:gd name="adj1" fmla="val 16200000"/>
                <a:gd name="adj2" fmla="val 5433643"/>
              </a:avLst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991625" y="3755772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similar</a:t>
              </a:r>
            </a:p>
          </p:txBody>
        </p:sp>
        <p:sp>
          <p:nvSpPr>
            <p:cNvPr id="73" name="Arc 72"/>
            <p:cNvSpPr/>
            <p:nvPr/>
          </p:nvSpPr>
          <p:spPr>
            <a:xfrm>
              <a:off x="9127855" y="4020720"/>
              <a:ext cx="1873271" cy="1798790"/>
            </a:xfrm>
            <a:prstGeom prst="arc">
              <a:avLst>
                <a:gd name="adj1" fmla="val 16200000"/>
                <a:gd name="adj2" fmla="val 5433643"/>
              </a:avLst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988563" y="4689282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similar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664639" y="6384026"/>
            <a:ext cx="87526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 the rest of this talk, we refer to this notion of relatedness as </a:t>
            </a:r>
            <a:r>
              <a:rPr lang="en-US" i="1" dirty="0" smtClean="0"/>
              <a:t>Typical</a:t>
            </a:r>
            <a:r>
              <a:rPr lang="en-US" dirty="0" smtClean="0"/>
              <a:t> (by-type) similarity.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5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character trigram vectors…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2664639" y="6384026"/>
            <a:ext cx="87526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This notion of relatedness is similar to string edit-distance.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8774" y="2341727"/>
            <a:ext cx="10574452" cy="2676311"/>
            <a:chOff x="1806199" y="2341727"/>
            <a:chExt cx="10574452" cy="2676311"/>
          </a:xfrm>
        </p:grpSpPr>
        <p:sp>
          <p:nvSpPr>
            <p:cNvPr id="4" name="Rounded Rectangle 3"/>
            <p:cNvSpPr/>
            <p:nvPr/>
          </p:nvSpPr>
          <p:spPr>
            <a:xfrm>
              <a:off x="3477983" y="3512881"/>
              <a:ext cx="6903450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24670" y="3576069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94832" y="3576068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164994" y="357606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35157" y="3576067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01427" y="3576069"/>
              <a:ext cx="496476" cy="496476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71589" y="3576068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241751" y="3576067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011914" y="3576067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12392" y="3593470"/>
              <a:ext cx="1013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seattle</a:t>
              </a:r>
              <a:endParaRPr lang="en-US" sz="2400" dirty="0" smtClean="0"/>
            </a:p>
          </p:txBody>
        </p:sp>
        <p:cxnSp>
          <p:nvCxnSpPr>
            <p:cNvPr id="22" name="Straight Arrow Connector 21"/>
            <p:cNvCxnSpPr>
              <a:stCxn id="35" idx="2"/>
            </p:cNvCxnSpPr>
            <p:nvPr/>
          </p:nvCxnSpPr>
          <p:spPr>
            <a:xfrm flipH="1">
              <a:off x="4646962" y="3062279"/>
              <a:ext cx="7174" cy="473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59604" y="234172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#se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182877" y="3084067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223573" y="2344345"/>
              <a:ext cx="39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set</a:t>
              </a:r>
            </a:p>
          </p:txBody>
        </p:sp>
        <p:cxnSp>
          <p:nvCxnSpPr>
            <p:cNvPr id="30" name="Straight Arrow Connector 29"/>
            <p:cNvCxnSpPr>
              <a:stCxn id="23" idx="2"/>
            </p:cNvCxnSpPr>
            <p:nvPr/>
          </p:nvCxnSpPr>
          <p:spPr>
            <a:xfrm>
              <a:off x="3886589" y="2649504"/>
              <a:ext cx="1" cy="886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2"/>
            </p:cNvCxnSpPr>
            <p:nvPr/>
          </p:nvCxnSpPr>
          <p:spPr>
            <a:xfrm>
              <a:off x="5422506" y="2652122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37570" y="275450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sea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19655" y="2768853"/>
              <a:ext cx="417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eat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7723264" y="3085192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771975" y="2345470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e</a:t>
              </a:r>
              <a:r>
                <a:rPr lang="en-US" sz="1400" dirty="0" err="1" smtClean="0"/>
                <a:t>tt</a:t>
              </a:r>
              <a:endParaRPr lang="en-US" sz="1400" dirty="0" smtClean="0"/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6962893" y="2653247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9278" y="2769978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</a:t>
              </a:r>
              <a:r>
                <a:rPr lang="en-US" sz="1400" dirty="0" err="1" smtClean="0"/>
                <a:t>tt</a:t>
              </a:r>
              <a:endParaRPr lang="en-US" sz="1400" dirty="0" smtClean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9263650" y="3084067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339613" y="2344345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ttl</a:t>
              </a:r>
              <a:endParaRPr lang="en-US" sz="1400" dirty="0" smtClean="0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8503280" y="2652122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026079" y="2768853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tle</a:t>
              </a:r>
              <a:endParaRPr lang="en-US" sz="1400" dirty="0" smtClean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482352" y="4395186"/>
              <a:ext cx="6903450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29039" y="4458374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399201" y="4458373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69363" y="445837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39526" y="445837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705796" y="4458374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475958" y="4458373"/>
              <a:ext cx="496476" cy="496476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246120" y="445837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016283" y="445837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06199" y="4475775"/>
              <a:ext cx="86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settle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9725064" y="3561716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9729433" y="4444021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69828" y="2344345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le#</a:t>
              </a:r>
            </a:p>
          </p:txBody>
        </p:sp>
        <p:cxnSp>
          <p:nvCxnSpPr>
            <p:cNvPr id="80" name="Straight Arrow Connector 79"/>
            <p:cNvCxnSpPr>
              <a:stCxn id="79" idx="2"/>
            </p:cNvCxnSpPr>
            <p:nvPr/>
          </p:nvCxnSpPr>
          <p:spPr>
            <a:xfrm>
              <a:off x="9980783" y="2652122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9508390" y="3788931"/>
              <a:ext cx="1873271" cy="859230"/>
            </a:xfrm>
            <a:prstGeom prst="arc">
              <a:avLst>
                <a:gd name="adj1" fmla="val 16200000"/>
                <a:gd name="adj2" fmla="val 5433643"/>
              </a:avLst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81660" y="3944574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similar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9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57200"/>
            <a:ext cx="4578032" cy="1143000"/>
          </a:xfrm>
        </p:spPr>
        <p:txBody>
          <a:bodyPr/>
          <a:lstStyle/>
          <a:p>
            <a:r>
              <a:rPr lang="en-US" dirty="0" smtClean="0"/>
              <a:t>DIY: Learning Word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1885950"/>
            <a:ext cx="4578032" cy="39830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en-US" sz="1800" dirty="0" smtClean="0"/>
              <a:t>Take a sentence or query corpus and extract Word-Context pairs, where Context is the &lt;</a:t>
            </a:r>
            <a:r>
              <a:rPr lang="en-US" sz="1800" dirty="0" err="1" smtClean="0"/>
              <a:t>neighbouring</a:t>
            </a:r>
            <a:r>
              <a:rPr lang="en-US" sz="1800" dirty="0" smtClean="0"/>
              <a:t> word, distance&gt; tuple.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en-GB" sz="1800" dirty="0"/>
              <a:t>Compute </a:t>
            </a:r>
            <a:r>
              <a:rPr lang="en-GB" sz="1800" dirty="0" smtClean="0"/>
              <a:t>(Positive) Pointwise </a:t>
            </a:r>
            <a:r>
              <a:rPr lang="en-GB" sz="1800" dirty="0"/>
              <a:t>Mutual Information </a:t>
            </a:r>
            <a:r>
              <a:rPr lang="en-GB" sz="1800" dirty="0" smtClean="0"/>
              <a:t>for </a:t>
            </a:r>
            <a:r>
              <a:rPr lang="en-GB" sz="1800" dirty="0"/>
              <a:t>every Word-Context pair</a:t>
            </a:r>
            <a:r>
              <a:rPr lang="en-GB" sz="18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endParaRPr lang="en-US" sz="1800" dirty="0"/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en-US" sz="1800" dirty="0" smtClean="0"/>
              <a:t>Compute the cosine similarity between the context score vectors to estimate word similarity by type.</a:t>
            </a:r>
            <a:endParaRPr lang="en-GB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60878" y="1102043"/>
            <a:ext cx="2971800" cy="2045970"/>
            <a:chOff x="4518660" y="457200"/>
            <a:chExt cx="2971800" cy="20459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87826"/>
            <a:stretch/>
          </p:blipFill>
          <p:spPr>
            <a:xfrm>
              <a:off x="4518660" y="457200"/>
              <a:ext cx="2971800" cy="3200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7391"/>
            <a:stretch/>
          </p:blipFill>
          <p:spPr>
            <a:xfrm>
              <a:off x="4518660" y="857250"/>
              <a:ext cx="2971800" cy="16459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978582" y="1102043"/>
            <a:ext cx="2971800" cy="2045970"/>
            <a:chOff x="8197532" y="457200"/>
            <a:chExt cx="2971800" cy="20459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88613"/>
            <a:stretch/>
          </p:blipFill>
          <p:spPr>
            <a:xfrm>
              <a:off x="8197532" y="457200"/>
              <a:ext cx="2971800" cy="2971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36788"/>
            <a:stretch/>
          </p:blipFill>
          <p:spPr>
            <a:xfrm>
              <a:off x="8197532" y="853440"/>
              <a:ext cx="2971800" cy="164973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60878" y="3850423"/>
            <a:ext cx="2971800" cy="2008744"/>
            <a:chOff x="4518660" y="3907155"/>
            <a:chExt cx="2971800" cy="20087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b="88540"/>
            <a:stretch/>
          </p:blipFill>
          <p:spPr>
            <a:xfrm>
              <a:off x="4518660" y="3907155"/>
              <a:ext cx="2971800" cy="2990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37676"/>
            <a:stretch/>
          </p:blipFill>
          <p:spPr>
            <a:xfrm>
              <a:off x="4518660" y="4289346"/>
              <a:ext cx="2971800" cy="16265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978582" y="3834368"/>
            <a:ext cx="2971800" cy="2034620"/>
            <a:chOff x="8039100" y="3881279"/>
            <a:chExt cx="2971800" cy="20346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b="88030"/>
            <a:stretch/>
          </p:blipFill>
          <p:spPr>
            <a:xfrm>
              <a:off x="8039100" y="3881279"/>
              <a:ext cx="2971800" cy="3135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38006"/>
            <a:stretch/>
          </p:blipFill>
          <p:spPr>
            <a:xfrm>
              <a:off x="8039100" y="4292045"/>
              <a:ext cx="2971800" cy="162385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766" y="3899477"/>
            <a:ext cx="21240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Analogy Task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i="1" dirty="0"/>
              <a:t>m</a:t>
            </a:r>
            <a:r>
              <a:rPr lang="en-US" i="1" dirty="0" smtClean="0"/>
              <a:t>an</a:t>
            </a:r>
            <a:r>
              <a:rPr lang="en-US" dirty="0" smtClean="0"/>
              <a:t> is to </a:t>
            </a:r>
            <a:r>
              <a:rPr lang="en-US" i="1" dirty="0" smtClean="0"/>
              <a:t>woman</a:t>
            </a:r>
            <a:r>
              <a:rPr lang="en-US" dirty="0" smtClean="0"/>
              <a:t> as </a:t>
            </a:r>
            <a:r>
              <a:rPr lang="en-US" i="1" dirty="0" smtClean="0"/>
              <a:t>king</a:t>
            </a:r>
            <a:r>
              <a:rPr lang="en-US" dirty="0" smtClean="0"/>
              <a:t> is to </a:t>
            </a:r>
            <a:r>
              <a:rPr lang="en-US" u="sng" dirty="0" smtClean="0"/>
              <a:t>      </a:t>
            </a:r>
            <a:r>
              <a:rPr lang="en-US" dirty="0" smtClean="0"/>
              <a:t> ?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i="1" dirty="0" smtClean="0"/>
              <a:t>good</a:t>
            </a:r>
            <a:r>
              <a:rPr lang="en-US" dirty="0" smtClean="0"/>
              <a:t> </a:t>
            </a:r>
            <a:r>
              <a:rPr lang="en-US" dirty="0"/>
              <a:t>is to </a:t>
            </a:r>
            <a:r>
              <a:rPr lang="en-US" i="1" dirty="0" smtClean="0"/>
              <a:t>best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i="1" dirty="0" smtClean="0"/>
              <a:t>smart</a:t>
            </a:r>
            <a:r>
              <a:rPr lang="en-US" dirty="0" smtClean="0"/>
              <a:t> </a:t>
            </a:r>
            <a:r>
              <a:rPr lang="en-US" dirty="0"/>
              <a:t>is to </a:t>
            </a:r>
            <a:r>
              <a:rPr lang="en-US" u="sng" dirty="0"/>
              <a:t>      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i="1" dirty="0" smtClean="0"/>
              <a:t>china </a:t>
            </a:r>
            <a:r>
              <a:rPr lang="en-US" dirty="0" smtClean="0"/>
              <a:t>is </a:t>
            </a:r>
            <a:r>
              <a:rPr lang="en-US" dirty="0"/>
              <a:t>to </a:t>
            </a:r>
            <a:r>
              <a:rPr lang="en-US" i="1" dirty="0" err="1" smtClean="0"/>
              <a:t>beijing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i="1" dirty="0" err="1" smtClean="0"/>
              <a:t>russia</a:t>
            </a:r>
            <a:r>
              <a:rPr lang="en-US" dirty="0" smtClean="0"/>
              <a:t> </a:t>
            </a:r>
            <a:r>
              <a:rPr lang="en-US" dirty="0"/>
              <a:t>is to </a:t>
            </a:r>
            <a:r>
              <a:rPr lang="en-US" u="sng" dirty="0"/>
              <a:t>      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GB" dirty="0"/>
          </a:p>
          <a:p>
            <a:pPr marL="0" indent="0" algn="just">
              <a:lnSpc>
                <a:spcPct val="100000"/>
              </a:lnSpc>
              <a:spcBef>
                <a:spcPts val="3600"/>
              </a:spcBef>
              <a:buNone/>
            </a:pPr>
            <a:r>
              <a:rPr lang="en-US" dirty="0" smtClean="0"/>
              <a:t>Turns out the word-context based vector model we just learnt is good for such analogy tasks,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 smtClean="0"/>
              <a:t>[king] – [man] + [woman] ≈ [queen]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44216" y="6408738"/>
            <a:ext cx="830355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/>
              <a:t>Levy</a:t>
            </a:r>
            <a:r>
              <a:rPr lang="en-GB" sz="1400" dirty="0" smtClean="0"/>
              <a:t>, Goldberg</a:t>
            </a:r>
            <a:r>
              <a:rPr lang="en-GB" sz="1400" dirty="0"/>
              <a:t>, and </a:t>
            </a:r>
            <a:r>
              <a:rPr lang="en-GB" sz="1400" dirty="0" smtClean="0"/>
              <a:t>Israel, </a:t>
            </a:r>
            <a:r>
              <a:rPr lang="en-GB" sz="1400" i="1" dirty="0" smtClean="0">
                <a:hlinkClick r:id="rId2"/>
              </a:rPr>
              <a:t>Linguistic </a:t>
            </a:r>
            <a:r>
              <a:rPr lang="en-GB" sz="1400" i="1" dirty="0">
                <a:hlinkClick r:id="rId2"/>
              </a:rPr>
              <a:t>Regularities in Sparse and Explicit Word </a:t>
            </a:r>
            <a:r>
              <a:rPr lang="en-GB" sz="1400" i="1" dirty="0" smtClean="0">
                <a:hlinkClick r:id="rId2"/>
              </a:rPr>
              <a:t>Representations</a:t>
            </a:r>
            <a:r>
              <a:rPr lang="en-GB" sz="1400" dirty="0" smtClean="0"/>
              <a:t>,</a:t>
            </a:r>
            <a:r>
              <a:rPr lang="en-GB" sz="1400" dirty="0"/>
              <a:t> </a:t>
            </a:r>
            <a:r>
              <a:rPr lang="en-GB" sz="1400" i="1" dirty="0" err="1"/>
              <a:t>CoNLL</a:t>
            </a:r>
            <a:r>
              <a:rPr lang="en-GB" sz="1400" dirty="0"/>
              <a:t>. 2014.</a:t>
            </a:r>
          </a:p>
        </p:txBody>
      </p:sp>
    </p:spTree>
    <p:extLst>
      <p:ext uri="{BB962C8B-B14F-4D97-AF65-F5344CB8AC3E}">
        <p14:creationId xmlns:p14="http://schemas.microsoft.com/office/powerpoint/2010/main" val="25136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 smtClean="0"/>
              <a:t>The vectors we have been discussing so far are very high-dimensional (thousands, or even millions) and sparse.</a:t>
            </a: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 smtClean="0"/>
              <a:t>But there are techniques to learn lower-dimensional dense vectors for words using the same intuitions.</a:t>
            </a: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 smtClean="0"/>
              <a:t>These dense vectors are called embeddings.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9960" y="2074791"/>
            <a:ext cx="4426080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Dense Embeddings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427163"/>
            <a:ext cx="5157787" cy="823912"/>
          </a:xfrm>
        </p:spPr>
        <p:txBody>
          <a:bodyPr/>
          <a:lstStyle/>
          <a:p>
            <a:r>
              <a:rPr lang="en-US" sz="2000" dirty="0" smtClean="0"/>
              <a:t>Matrix Factorization</a:t>
            </a:r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251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Factorize word-context matrix.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E.g.,</a:t>
            </a:r>
          </a:p>
          <a:p>
            <a:pPr marL="0" indent="0">
              <a:buNone/>
            </a:pPr>
            <a:r>
              <a:rPr lang="en-US" sz="2000" dirty="0" smtClean="0"/>
              <a:t>  LDA (Word-Document),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GloVe</a:t>
            </a:r>
            <a:r>
              <a:rPr lang="en-US" sz="2000" dirty="0" smtClean="0"/>
              <a:t> (Word-</a:t>
            </a:r>
            <a:r>
              <a:rPr lang="en-US" sz="2000" dirty="0" err="1" smtClean="0"/>
              <a:t>NeighboringWord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427163"/>
            <a:ext cx="5183188" cy="823912"/>
          </a:xfrm>
        </p:spPr>
        <p:txBody>
          <a:bodyPr/>
          <a:lstStyle/>
          <a:p>
            <a:r>
              <a:rPr lang="en-US" sz="2000" dirty="0" smtClean="0"/>
              <a:t>Neural Networks</a:t>
            </a:r>
            <a:endParaRPr lang="en-GB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51075"/>
            <a:ext cx="5183188" cy="36845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A neural network with a bottleneck, word and context as input and output respectively.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E.g.,</a:t>
            </a:r>
          </a:p>
          <a:p>
            <a:pPr marL="0" indent="0" algn="just">
              <a:buNone/>
            </a:pPr>
            <a:r>
              <a:rPr lang="en-US" sz="2000" dirty="0" smtClean="0"/>
              <a:t>  Word2vec (Word-</a:t>
            </a:r>
            <a:r>
              <a:rPr lang="en-US" sz="2000" dirty="0" err="1" smtClean="0"/>
              <a:t>NeighboringWord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841966"/>
              </p:ext>
            </p:extLst>
          </p:nvPr>
        </p:nvGraphicFramePr>
        <p:xfrm>
          <a:off x="1180259" y="2933267"/>
          <a:ext cx="3680255" cy="1371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36051"/>
                <a:gridCol w="736051"/>
                <a:gridCol w="736051"/>
                <a:gridCol w="736051"/>
                <a:gridCol w="736051"/>
              </a:tblGrid>
              <a:tr h="20499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Context</a:t>
                      </a:r>
                      <a:r>
                        <a:rPr lang="en-US" sz="1200" baseline="-25000" dirty="0" smtClean="0"/>
                        <a:t>1</a:t>
                      </a:r>
                      <a:endParaRPr lang="en-GB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Context</a:t>
                      </a:r>
                      <a:r>
                        <a:rPr lang="en-US" sz="1200" baseline="-25000" dirty="0" smtClean="0"/>
                        <a:t>1</a:t>
                      </a:r>
                      <a:endParaRPr lang="en-GB" sz="12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Context</a:t>
                      </a:r>
                      <a:r>
                        <a:rPr lang="en-US" sz="1200" baseline="-25000" dirty="0" err="1" smtClean="0"/>
                        <a:t>k</a:t>
                      </a:r>
                      <a:endParaRPr lang="en-GB" sz="1200" baseline="-25000" dirty="0" smtClean="0"/>
                    </a:p>
                  </a:txBody>
                  <a:tcPr anchor="ctr"/>
                </a:tc>
              </a:tr>
              <a:tr h="2049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Word</a:t>
                      </a:r>
                      <a:r>
                        <a:rPr lang="en-US" sz="1200" baseline="-25000" dirty="0" smtClean="0"/>
                        <a:t>1</a:t>
                      </a:r>
                      <a:endParaRPr lang="en-GB" sz="1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</a:tr>
              <a:tr h="2049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Word</a:t>
                      </a:r>
                      <a:r>
                        <a:rPr lang="en-US" sz="1200" baseline="-25000" dirty="0" smtClean="0"/>
                        <a:t>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</a:tr>
              <a:tr h="2049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⁞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2049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Word</a:t>
                      </a:r>
                      <a:r>
                        <a:rPr lang="en-US" sz="1200" baseline="-25000" dirty="0" err="1" smtClean="0"/>
                        <a:t>n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16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083" y="3032754"/>
            <a:ext cx="3069422" cy="1977590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1930340" y="6027738"/>
            <a:ext cx="10109306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 err="1"/>
              <a:t>Deerwester</a:t>
            </a:r>
            <a:r>
              <a:rPr lang="en-GB" sz="1400" dirty="0"/>
              <a:t>, Dumais, </a:t>
            </a:r>
            <a:r>
              <a:rPr lang="en-GB" sz="1400" dirty="0" err="1"/>
              <a:t>Landauer</a:t>
            </a:r>
            <a:r>
              <a:rPr lang="en-GB" sz="1400" dirty="0"/>
              <a:t>, </a:t>
            </a:r>
            <a:r>
              <a:rPr lang="en-GB" sz="1400" dirty="0" err="1"/>
              <a:t>Furnas</a:t>
            </a:r>
            <a:r>
              <a:rPr lang="en-GB" sz="1400" dirty="0"/>
              <a:t>, and </a:t>
            </a:r>
            <a:r>
              <a:rPr lang="en-GB" sz="1400" dirty="0" err="1"/>
              <a:t>Harshman</a:t>
            </a:r>
            <a:r>
              <a:rPr lang="en-GB" sz="1400" dirty="0"/>
              <a:t>, </a:t>
            </a:r>
            <a:r>
              <a:rPr lang="en-GB" sz="1400" i="1" dirty="0">
                <a:hlinkClick r:id="rId3"/>
              </a:rPr>
              <a:t>Indexing by latent semantic analysis</a:t>
            </a:r>
            <a:r>
              <a:rPr lang="en-GB" sz="1400" dirty="0"/>
              <a:t>, JASIS, 1990.</a:t>
            </a:r>
          </a:p>
          <a:p>
            <a:pPr algn="ctr">
              <a:lnSpc>
                <a:spcPct val="120000"/>
              </a:lnSpc>
            </a:pPr>
            <a:r>
              <a:rPr lang="en-GB" sz="1400" dirty="0" smtClean="0"/>
              <a:t>Pennington</a:t>
            </a:r>
            <a:r>
              <a:rPr lang="en-GB" sz="1400" dirty="0"/>
              <a:t>, </a:t>
            </a:r>
            <a:r>
              <a:rPr lang="en-GB" sz="1400" dirty="0" err="1"/>
              <a:t>Socher</a:t>
            </a:r>
            <a:r>
              <a:rPr lang="en-GB" sz="1400" dirty="0"/>
              <a:t>, and Manning, </a:t>
            </a:r>
            <a:r>
              <a:rPr lang="en-GB" sz="1400" i="1" dirty="0">
                <a:hlinkClick r:id="rId4"/>
              </a:rPr>
              <a:t>GloVe: Global Vectors for Word Representation</a:t>
            </a:r>
            <a:r>
              <a:rPr lang="en-GB" sz="1400" dirty="0"/>
              <a:t>, </a:t>
            </a:r>
            <a:r>
              <a:rPr lang="en-GB" sz="1400" dirty="0" smtClean="0"/>
              <a:t>EMNLP, 2014</a:t>
            </a:r>
            <a:r>
              <a:rPr lang="en-GB" sz="1400" dirty="0"/>
              <a:t>.</a:t>
            </a:r>
          </a:p>
          <a:p>
            <a:pPr algn="ctr">
              <a:lnSpc>
                <a:spcPct val="120000"/>
              </a:lnSpc>
            </a:pPr>
            <a:r>
              <a:rPr lang="en-GB" sz="1400" dirty="0" err="1" smtClean="0"/>
              <a:t>Mikolov</a:t>
            </a:r>
            <a:r>
              <a:rPr lang="en-GB" sz="1400" dirty="0"/>
              <a:t>, </a:t>
            </a:r>
            <a:r>
              <a:rPr lang="en-GB" sz="1400" dirty="0" err="1"/>
              <a:t>Sutskever</a:t>
            </a:r>
            <a:r>
              <a:rPr lang="en-GB" sz="1400" dirty="0"/>
              <a:t>, Chen, </a:t>
            </a:r>
            <a:r>
              <a:rPr lang="en-GB" sz="1400" dirty="0" err="1"/>
              <a:t>Corrado</a:t>
            </a:r>
            <a:r>
              <a:rPr lang="en-GB" sz="1400" dirty="0"/>
              <a:t>, and Dean, </a:t>
            </a:r>
            <a:r>
              <a:rPr lang="en-GB" sz="1400" i="1" dirty="0">
                <a:hlinkClick r:id="rId5"/>
              </a:rPr>
              <a:t>Distributed representations of words and phrases and </a:t>
            </a:r>
            <a:r>
              <a:rPr lang="en-GB" sz="1400" i="1" dirty="0" smtClean="0">
                <a:hlinkClick r:id="rId5"/>
              </a:rPr>
              <a:t>their compositionality</a:t>
            </a:r>
            <a:r>
              <a:rPr lang="en-GB" sz="1400" dirty="0"/>
              <a:t>, NIPS, 2013</a:t>
            </a:r>
            <a:r>
              <a:rPr lang="en-GB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5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word analogies work?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4064" cy="22891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dirty="0" smtClean="0"/>
              <a:t>Visually, the vector {china → </a:t>
            </a:r>
            <a:r>
              <a:rPr lang="en-US" dirty="0" err="1" smtClean="0"/>
              <a:t>beijing</a:t>
            </a:r>
            <a:r>
              <a:rPr lang="en-US" dirty="0" smtClean="0"/>
              <a:t>} turns out to be almost parallel to the vector {</a:t>
            </a:r>
            <a:r>
              <a:rPr lang="en-US" dirty="0" err="1" smtClean="0"/>
              <a:t>russia</a:t>
            </a:r>
            <a:r>
              <a:rPr lang="en-US" dirty="0" smtClean="0"/>
              <a:t> → </a:t>
            </a:r>
            <a:r>
              <a:rPr lang="en-US" dirty="0" err="1" smtClean="0"/>
              <a:t>moscow</a:t>
            </a:r>
            <a:r>
              <a:rPr lang="en-US" dirty="0" smtClean="0"/>
              <a:t>}.</a:t>
            </a:r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dirty="0" smtClean="0"/>
              <a:t>But if you aren’t queasy about reading a lot of equations, read the following paper…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3827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241800"/>
            <a:ext cx="4804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/>
              <a:t>Arora</a:t>
            </a:r>
            <a:r>
              <a:rPr lang="en-GB" dirty="0" smtClean="0"/>
              <a:t>, </a:t>
            </a:r>
            <a:r>
              <a:rPr lang="en-GB" dirty="0"/>
              <a:t>et al. </a:t>
            </a:r>
            <a:r>
              <a:rPr lang="en-GB" i="1" dirty="0" smtClean="0">
                <a:hlinkClick r:id="rId3"/>
              </a:rPr>
              <a:t>RAND-WALK</a:t>
            </a:r>
            <a:r>
              <a:rPr lang="en-GB" i="1" dirty="0">
                <a:hlinkClick r:id="rId3"/>
              </a:rPr>
              <a:t>: A Latent Variable Model Approach to Word </a:t>
            </a:r>
            <a:r>
              <a:rPr lang="en-GB" i="1" dirty="0" smtClean="0">
                <a:hlinkClick r:id="rId3"/>
              </a:rPr>
              <a:t>Embeddings</a:t>
            </a:r>
            <a:r>
              <a:rPr lang="en-GB" dirty="0" smtClean="0"/>
              <a:t>,</a:t>
            </a:r>
            <a:r>
              <a:rPr lang="en-GB" dirty="0"/>
              <a:t> </a:t>
            </a:r>
            <a:r>
              <a:rPr lang="en-GB" dirty="0" smtClean="0"/>
              <a:t>2015.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199" y="5773738"/>
            <a:ext cx="561109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1400" dirty="0" err="1" smtClean="0"/>
              <a:t>Mikolov</a:t>
            </a:r>
            <a:r>
              <a:rPr lang="en-GB" sz="1400" dirty="0"/>
              <a:t>, </a:t>
            </a:r>
            <a:r>
              <a:rPr lang="en-GB" sz="1400" dirty="0" err="1"/>
              <a:t>Sutskever</a:t>
            </a:r>
            <a:r>
              <a:rPr lang="en-GB" sz="1400" dirty="0"/>
              <a:t>, Chen, </a:t>
            </a:r>
            <a:r>
              <a:rPr lang="en-GB" sz="1400" dirty="0" err="1"/>
              <a:t>Corrado</a:t>
            </a:r>
            <a:r>
              <a:rPr lang="en-GB" sz="1400" dirty="0"/>
              <a:t>, and Dean, </a:t>
            </a:r>
            <a:r>
              <a:rPr lang="en-GB" sz="1400" i="1" dirty="0">
                <a:hlinkClick r:id="rId4"/>
              </a:rPr>
              <a:t>Distributed representations of words and phrases and </a:t>
            </a:r>
            <a:r>
              <a:rPr lang="en-GB" sz="1400" i="1" dirty="0" smtClean="0">
                <a:hlinkClick r:id="rId4"/>
              </a:rPr>
              <a:t>their compositionality</a:t>
            </a:r>
            <a:r>
              <a:rPr lang="en-GB" sz="1400" dirty="0"/>
              <a:t>, NIPS, 2013</a:t>
            </a:r>
            <a:r>
              <a:rPr lang="en-GB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5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embeddings for Document Ranking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73092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Traditional IR uses Term matching,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→ # of times the doc says </a:t>
            </a:r>
            <a:r>
              <a:rPr lang="en-US" i="1" dirty="0"/>
              <a:t>Albuquerque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dirty="0"/>
              <a:t>We </a:t>
            </a:r>
            <a:r>
              <a:rPr lang="en-US" dirty="0" smtClean="0"/>
              <a:t>can use word embeddings to </a:t>
            </a:r>
            <a:r>
              <a:rPr lang="en-US" dirty="0"/>
              <a:t>compare all-pairs of </a:t>
            </a:r>
            <a:r>
              <a:rPr lang="en-US" dirty="0" smtClean="0"/>
              <a:t>query-document </a:t>
            </a:r>
            <a:r>
              <a:rPr lang="en-US" dirty="0"/>
              <a:t>terms,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→ # of terms in the doc that relate to </a:t>
            </a:r>
            <a:r>
              <a:rPr lang="en-US" i="1" dirty="0"/>
              <a:t>Albuquerque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680480" y="1825625"/>
            <a:ext cx="3673320" cy="3956381"/>
            <a:chOff x="7029316" y="1690689"/>
            <a:chExt cx="4324484" cy="4657723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/>
            <a:srcRect b="60580"/>
            <a:stretch/>
          </p:blipFill>
          <p:spPr>
            <a:xfrm>
              <a:off x="7029316" y="1690689"/>
              <a:ext cx="4324484" cy="1921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94407" y="3525552"/>
              <a:ext cx="25943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Passage </a:t>
              </a:r>
              <a:r>
                <a:rPr lang="en-US" sz="1600" i="1" dirty="0" smtClean="0"/>
                <a:t>about</a:t>
              </a:r>
              <a:r>
                <a:rPr lang="en-US" sz="1600" dirty="0" smtClean="0"/>
                <a:t> Albuquerque</a:t>
              </a:r>
              <a:endParaRPr lang="en-GB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27695" y="6009858"/>
              <a:ext cx="292772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Passage </a:t>
              </a:r>
              <a:r>
                <a:rPr lang="en-US" sz="1600" i="1" u="sng" dirty="0" smtClean="0"/>
                <a:t>not</a:t>
              </a:r>
              <a:r>
                <a:rPr lang="en-US" sz="1600" i="1" dirty="0" smtClean="0"/>
                <a:t> about </a:t>
              </a:r>
              <a:r>
                <a:rPr lang="en-US" sz="1600" dirty="0" smtClean="0"/>
                <a:t>Albuquerque</a:t>
              </a:r>
              <a:endParaRPr lang="en-GB" sz="1600" dirty="0"/>
            </a:p>
          </p:txBody>
        </p:sp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2"/>
            <a:srcRect t="51896" b="9607"/>
            <a:stretch/>
          </p:blipFill>
          <p:spPr>
            <a:xfrm>
              <a:off x="7029316" y="4047749"/>
              <a:ext cx="4324484" cy="187622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51542" y="6154738"/>
            <a:ext cx="9066905" cy="585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 smtClean="0">
                <a:latin typeface="+mj-lt"/>
              </a:rPr>
              <a:t>Nalisnick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  <a:cs typeface="Segoe UI" panose="020B0502040204020203" pitchFamily="34" charset="0"/>
              </a:rPr>
              <a:t>Mitra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  <a:cs typeface="Segoe UI" panose="020B0502040204020203" pitchFamily="34" charset="0"/>
              </a:rPr>
              <a:t>Craswell</a:t>
            </a:r>
            <a:r>
              <a:rPr lang="en-GB" sz="1400" dirty="0">
                <a:latin typeface="+mj-lt"/>
              </a:rPr>
              <a:t>, and </a:t>
            </a:r>
            <a:r>
              <a:rPr lang="en-GB" sz="1400" dirty="0" smtClean="0">
                <a:latin typeface="+mj-lt"/>
              </a:rPr>
              <a:t>Caruana</a:t>
            </a:r>
            <a:r>
              <a:rPr lang="en-GB" sz="1400" dirty="0">
                <a:latin typeface="+mj-lt"/>
              </a:rPr>
              <a:t>, </a:t>
            </a:r>
            <a:r>
              <a:rPr lang="en-GB" sz="1400" i="1" dirty="0">
                <a:latin typeface="+mj-lt"/>
                <a:hlinkClick r:id="rId3"/>
              </a:rPr>
              <a:t>Improving Document Ranking with Dual Word Embeddings</a:t>
            </a:r>
            <a:r>
              <a:rPr lang="en-GB" sz="1400" dirty="0">
                <a:latin typeface="+mj-lt"/>
              </a:rPr>
              <a:t>, in </a:t>
            </a:r>
            <a:r>
              <a:rPr lang="en-GB" sz="1400" i="1" dirty="0" smtClean="0">
                <a:latin typeface="+mj-lt"/>
              </a:rPr>
              <a:t>WWW</a:t>
            </a:r>
            <a:r>
              <a:rPr lang="en-GB" sz="1400" dirty="0" smtClean="0">
                <a:latin typeface="+mj-lt"/>
              </a:rPr>
              <a:t>, 2016.</a:t>
            </a:r>
          </a:p>
          <a:p>
            <a:pPr algn="ctr">
              <a:lnSpc>
                <a:spcPct val="120000"/>
              </a:lnSpc>
            </a:pPr>
            <a:r>
              <a:rPr lang="en-GB" sz="1400" dirty="0" smtClean="0">
                <a:latin typeface="+mj-lt"/>
                <a:cs typeface="Segoe UI" panose="020B0502040204020203" pitchFamily="34" charset="0"/>
              </a:rPr>
              <a:t>Mitra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Nalisnick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  <a:cs typeface="Segoe UI" panose="020B0502040204020203" pitchFamily="34" charset="0"/>
              </a:rPr>
              <a:t>Craswell</a:t>
            </a:r>
            <a:r>
              <a:rPr lang="en-GB" sz="1400" dirty="0">
                <a:latin typeface="+mj-lt"/>
              </a:rPr>
              <a:t>, and </a:t>
            </a:r>
            <a:r>
              <a:rPr lang="en-GB" sz="1400" dirty="0" smtClean="0">
                <a:latin typeface="+mj-lt"/>
              </a:rPr>
              <a:t>Caruana</a:t>
            </a:r>
            <a:r>
              <a:rPr lang="en-GB" sz="1400" dirty="0">
                <a:latin typeface="+mj-lt"/>
              </a:rPr>
              <a:t>, </a:t>
            </a:r>
            <a:r>
              <a:rPr lang="en-GB" sz="1400" dirty="0">
                <a:latin typeface="+mj-lt"/>
                <a:hlinkClick r:id="rId4"/>
              </a:rPr>
              <a:t>A Dual Embedding Space Model for Document Ranking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arXiv:1602.01137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2016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words…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7513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 smtClean="0"/>
              <a:t>Deep Semantic Similarity Model (DSSM) trains on multi-word short-text. Like with word embeddings, you can train them to capture either </a:t>
            </a:r>
            <a:r>
              <a:rPr lang="en-US" i="1" dirty="0" smtClean="0"/>
              <a:t>Typical</a:t>
            </a:r>
            <a:r>
              <a:rPr lang="en-US" dirty="0" smtClean="0"/>
              <a:t> or </a:t>
            </a:r>
            <a:r>
              <a:rPr lang="en-US" i="1" dirty="0" smtClean="0"/>
              <a:t>Topical </a:t>
            </a:r>
            <a:r>
              <a:rPr lang="en-US" dirty="0" smtClean="0"/>
              <a:t>relationships.</a:t>
            </a:r>
            <a:endParaRPr lang="en-GB" dirty="0"/>
          </a:p>
        </p:txBody>
      </p:sp>
      <p:pic>
        <p:nvPicPr>
          <p:cNvPr id="5" name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3" y="2819400"/>
            <a:ext cx="4990913" cy="2976563"/>
          </a:xfrm>
          <a:prstGeom prst="rect">
            <a:avLst/>
          </a:prstGeom>
        </p:spPr>
      </p:pic>
      <p:pic>
        <p:nvPicPr>
          <p:cNvPr id="6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21" y="2819400"/>
            <a:ext cx="4936957" cy="2976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622" y="6154738"/>
            <a:ext cx="9040745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/>
              <a:t>Huang, Po-Sen, et al</a:t>
            </a:r>
            <a:r>
              <a:rPr lang="en-GB" sz="1400" dirty="0" smtClean="0"/>
              <a:t>., </a:t>
            </a:r>
            <a:r>
              <a:rPr lang="en-GB" sz="1400" i="1" dirty="0" smtClean="0">
                <a:hlinkClick r:id="rId4"/>
              </a:rPr>
              <a:t>Learning </a:t>
            </a:r>
            <a:r>
              <a:rPr lang="en-GB" sz="1400" i="1" dirty="0">
                <a:hlinkClick r:id="rId4"/>
              </a:rPr>
              <a:t>deep structured semantic models for web search using clickthrough </a:t>
            </a:r>
            <a:r>
              <a:rPr lang="en-GB" sz="1400" i="1" dirty="0" smtClean="0">
                <a:hlinkClick r:id="rId4"/>
              </a:rPr>
              <a:t>data</a:t>
            </a:r>
            <a:r>
              <a:rPr lang="en-GB" sz="1400" dirty="0" smtClean="0"/>
              <a:t>,</a:t>
            </a:r>
            <a:r>
              <a:rPr lang="en-GB" sz="1400" dirty="0"/>
              <a:t> </a:t>
            </a:r>
            <a:r>
              <a:rPr lang="en-GB" sz="1400" i="1" dirty="0" smtClean="0"/>
              <a:t>CIKM</a:t>
            </a:r>
            <a:r>
              <a:rPr lang="en-GB" sz="1400" dirty="0" smtClean="0"/>
              <a:t>, </a:t>
            </a:r>
            <a:r>
              <a:rPr lang="en-GB" sz="1400" dirty="0"/>
              <a:t>2013.</a:t>
            </a:r>
            <a:endParaRPr lang="en-GB" sz="1400" dirty="0" smtClean="0"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1400" dirty="0" smtClean="0">
                <a:cs typeface="Segoe UI" panose="020B0502040204020203" pitchFamily="34" charset="0"/>
              </a:rPr>
              <a:t>Mitra </a:t>
            </a:r>
            <a:r>
              <a:rPr lang="en-GB" sz="1400" dirty="0">
                <a:cs typeface="Segoe UI" panose="020B0502040204020203" pitchFamily="34" charset="0"/>
              </a:rPr>
              <a:t>and </a:t>
            </a:r>
            <a:r>
              <a:rPr lang="en-GB" sz="1400" dirty="0" smtClean="0">
                <a:cs typeface="Segoe UI" panose="020B0502040204020203" pitchFamily="34" charset="0"/>
              </a:rPr>
              <a:t>Craswell</a:t>
            </a:r>
            <a:r>
              <a:rPr lang="en-GB" sz="1400" dirty="0"/>
              <a:t>, </a:t>
            </a:r>
            <a:r>
              <a:rPr lang="en-GB" sz="1400" dirty="0">
                <a:hlinkClick r:id="rId5"/>
              </a:rPr>
              <a:t>Query Auto-Completion for Rare Prefixes</a:t>
            </a:r>
            <a:r>
              <a:rPr lang="en-GB" sz="1400" dirty="0"/>
              <a:t>, in </a:t>
            </a:r>
            <a:r>
              <a:rPr lang="en-GB" sz="1400" i="1" dirty="0" smtClean="0"/>
              <a:t>CIKM</a:t>
            </a:r>
            <a:r>
              <a:rPr lang="en-GB" sz="1400" dirty="0" smtClean="0"/>
              <a:t>, 2015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8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Train your own or use a pre-trained embedding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Word2vec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3"/>
              </a:rPr>
              <a:t>Word2vec trained on queries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GloVe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5"/>
              </a:rPr>
              <a:t>DSSM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dirty="0" smtClean="0"/>
              <a:t>Get your hands dirty and try to build some fun demos!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3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The value of science is not to make things complex, but to find the inherent </a:t>
            </a:r>
            <a:r>
              <a:rPr lang="en-GB" dirty="0" smtClean="0"/>
              <a:t>simplicity.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759036"/>
            <a:ext cx="10515600" cy="1330614"/>
          </a:xfrm>
        </p:spPr>
        <p:txBody>
          <a:bodyPr/>
          <a:lstStyle/>
          <a:p>
            <a:pPr algn="r"/>
            <a:r>
              <a:rPr lang="en-US" dirty="0" smtClean="0"/>
              <a:t>- Frank Seide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these are exciting times…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92028" y="2625854"/>
            <a:ext cx="5273944" cy="2750880"/>
            <a:chOff x="6998201" y="1200150"/>
            <a:chExt cx="5273944" cy="2750880"/>
          </a:xfrm>
        </p:grpSpPr>
        <p:sp>
          <p:nvSpPr>
            <p:cNvPr id="7" name="TextBox 6"/>
            <p:cNvSpPr txBox="1"/>
            <p:nvPr/>
          </p:nvSpPr>
          <p:spPr>
            <a:xfrm>
              <a:off x="6998201" y="3643253"/>
              <a:ext cx="5273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Fang et. al., </a:t>
              </a:r>
              <a:r>
                <a:rPr lang="en-GB" sz="1400" i="1" dirty="0" smtClean="0">
                  <a:hlinkClick r:id="rId2"/>
                </a:rPr>
                <a:t>From Captions to Visual Concepts and Back</a:t>
              </a:r>
              <a:r>
                <a:rPr lang="en-GB" sz="1400" dirty="0" smtClean="0"/>
                <a:t>,</a:t>
              </a:r>
              <a:r>
                <a:rPr lang="en-US" sz="1400" dirty="0" smtClean="0"/>
                <a:t> </a:t>
              </a:r>
              <a:r>
                <a:rPr lang="en-GB" sz="1400" dirty="0" smtClean="0"/>
                <a:t>CVPR, </a:t>
              </a:r>
              <a:r>
                <a:rPr lang="en-US" sz="1400" dirty="0" smtClean="0"/>
                <a:t>2015.</a:t>
              </a:r>
              <a:endParaRPr lang="en-GB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769283" y="1200150"/>
              <a:ext cx="3731777" cy="2443103"/>
              <a:chOff x="800894" y="3499990"/>
              <a:chExt cx="4095750" cy="26813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b="43698"/>
              <a:stretch/>
            </p:blipFill>
            <p:spPr>
              <a:xfrm>
                <a:off x="800894" y="3499990"/>
                <a:ext cx="4095750" cy="268138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48221" t="87650" r="4058" b="2990"/>
              <a:stretch/>
            </p:blipFill>
            <p:spPr>
              <a:xfrm>
                <a:off x="905669" y="5712747"/>
                <a:ext cx="1954530" cy="44577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6462177" y="1928118"/>
            <a:ext cx="4601645" cy="4146352"/>
            <a:chOff x="7098389" y="160156"/>
            <a:chExt cx="4601645" cy="41463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4672" y="160156"/>
              <a:ext cx="4029075" cy="38385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98389" y="3998731"/>
              <a:ext cx="4601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/>
                <a:t>Vinyals</a:t>
              </a:r>
              <a:r>
                <a:rPr lang="en-US" sz="1400" dirty="0" smtClean="0"/>
                <a:t> et. </a:t>
              </a:r>
              <a:r>
                <a:rPr lang="en-US" sz="1400" dirty="0"/>
                <a:t>a</a:t>
              </a:r>
              <a:r>
                <a:rPr lang="en-US" sz="1400" dirty="0" smtClean="0"/>
                <a:t>l., </a:t>
              </a:r>
              <a:r>
                <a:rPr lang="en-US" sz="1400" i="1" dirty="0" smtClean="0">
                  <a:hlinkClick r:id="rId5"/>
                </a:rPr>
                <a:t>A Neural Conversational Model</a:t>
              </a:r>
              <a:r>
                <a:rPr lang="en-US" sz="1400" dirty="0" smtClean="0"/>
                <a:t>, ICML, 2015.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34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3133726"/>
            <a:ext cx="10515600" cy="2852737"/>
          </a:xfrm>
        </p:spPr>
        <p:txBody>
          <a:bodyPr/>
          <a:lstStyle/>
          <a:p>
            <a:r>
              <a:rPr lang="en-US" dirty="0" smtClean="0"/>
              <a:t>Thank you for listening!</a:t>
            </a:r>
            <a:endParaRPr lang="en-GB" dirty="0"/>
          </a:p>
        </p:txBody>
      </p:sp>
      <p:pic>
        <p:nvPicPr>
          <p:cNvPr id="1026" name="Picture 2" descr="https://s-media-cache-ak0.pinimg.com/736x/70/0b/c7/700bc79bb81f9a9aa743b201d8be0b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0044"/>
            <a:ext cx="4286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8656"/>
            <a:ext cx="12192000" cy="26293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57564"/>
            <a:ext cx="3932237" cy="872836"/>
          </a:xfrm>
        </p:spPr>
        <p:txBody>
          <a:bodyPr>
            <a:normAutofit/>
          </a:bodyPr>
          <a:lstStyle/>
          <a:p>
            <a:pPr algn="ctr"/>
            <a:r>
              <a:rPr lang="en-GB" sz="4800" dirty="0" err="1" smtClean="0"/>
              <a:t>Neu</a:t>
            </a:r>
            <a:r>
              <a:rPr lang="en-GB" sz="4800" dirty="0" smtClean="0"/>
              <a:t>-IR 2016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88075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sz="2400" dirty="0" smtClean="0"/>
              <a:t>The SIGIR 2016 Workshop on Neural Information Retrieval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July 21st, 2016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Pisa, Tuscany, Italy</a:t>
            </a:r>
          </a:p>
          <a:p>
            <a:pPr algn="ctr">
              <a:lnSpc>
                <a:spcPct val="100000"/>
              </a:lnSpc>
            </a:pPr>
            <a:r>
              <a:rPr lang="en-GB" dirty="0" smtClean="0">
                <a:hlinkClick r:id="rId2"/>
              </a:rPr>
              <a:t>http://research.microsoft.com/neuir2016</a:t>
            </a:r>
            <a:endParaRPr lang="en-GB" dirty="0" smtClean="0"/>
          </a:p>
          <a:p>
            <a:pPr algn="ctr">
              <a:lnSpc>
                <a:spcPct val="100000"/>
              </a:lnSpc>
            </a:pPr>
            <a:r>
              <a:rPr lang="en-GB" dirty="0" smtClean="0">
                <a:hlinkClick r:id="rId3"/>
              </a:rPr>
              <a:t>https://twitter.com/neuir2016</a:t>
            </a:r>
            <a:endParaRPr lang="en-GB" dirty="0" smtClean="0"/>
          </a:p>
        </p:txBody>
      </p:sp>
      <p:pic>
        <p:nvPicPr>
          <p:cNvPr id="2054" name="Picture 6" descr="http://research.microsoft.com/en-US/events/neuir2016/neuir-2016-logo-large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98" y="1383284"/>
            <a:ext cx="5114202" cy="2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20"/>
          <p:cNvSpPr txBox="1">
            <a:spLocks/>
          </p:cNvSpPr>
          <p:nvPr/>
        </p:nvSpPr>
        <p:spPr>
          <a:xfrm>
            <a:off x="838200" y="238126"/>
            <a:ext cx="10515600" cy="611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(Call for Participation)</a:t>
            </a:r>
            <a:endParaRPr lang="en-GB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4647" y="4258729"/>
            <a:ext cx="11996706" cy="2483095"/>
            <a:chOff x="224647" y="4258729"/>
            <a:chExt cx="11996706" cy="2483095"/>
          </a:xfrm>
        </p:grpSpPr>
        <p:grpSp>
          <p:nvGrpSpPr>
            <p:cNvPr id="26" name="Group 25"/>
            <p:cNvGrpSpPr/>
            <p:nvPr/>
          </p:nvGrpSpPr>
          <p:grpSpPr>
            <a:xfrm>
              <a:off x="224647" y="4776933"/>
              <a:ext cx="11996706" cy="1964891"/>
              <a:chOff x="-5836" y="4745090"/>
              <a:chExt cx="11996706" cy="1964891"/>
            </a:xfrm>
          </p:grpSpPr>
          <p:pic>
            <p:nvPicPr>
              <p:cNvPr id="27" name="Picture 10" descr="http://research.microsoft.com/en-US/events/neuir2016/bruce_croft_thumb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" b="5000"/>
              <a:stretch/>
            </p:blipFill>
            <p:spPr bwMode="auto">
              <a:xfrm>
                <a:off x="5162407" y="4753291"/>
                <a:ext cx="1099417" cy="1099417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4" descr="http://research.microsoft.com/en-US/events/neuir2016/jiafeng_guo_thum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237500" y="4757908"/>
                <a:ext cx="1097107" cy="1097107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D6DB2939-C065-40CA-A452-A4D7372D61C1" descr="1628E714-5755-4580-8CF3-9477B9D66376@wireles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63" b="10965"/>
              <a:stretch/>
            </p:blipFill>
            <p:spPr bwMode="auto">
              <a:xfrm>
                <a:off x="7697645" y="4753291"/>
                <a:ext cx="1101724" cy="1101724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599406" y="5971317"/>
                <a:ext cx="222541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W. Bruce Croft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University of Massachusetts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Amherst, US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89" t="3062" r="24713" b="41288"/>
              <a:stretch/>
            </p:blipFill>
            <p:spPr>
              <a:xfrm>
                <a:off x="2631637" y="4745090"/>
                <a:ext cx="1092639" cy="1107618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9581235" y="5971317"/>
                <a:ext cx="240963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Jiafeng</a:t>
                </a:r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Guo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Chinese Academy of Sciences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Beijing, China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43690" y="5971317"/>
                <a:ext cx="240963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Maarten de Rijke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University of Amsterdam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Amsterdam, The Netherlands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4" name="Picture 8" descr="http://research.microsoft.com/en-US/events/neuir2016/nickcr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4090" y="4745090"/>
                <a:ext cx="1101725" cy="1101725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515755" y="5971317"/>
                <a:ext cx="13244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Bhaskar Mitra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Bing, Microsoft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Cambridge, UK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5836" y="5971317"/>
                <a:ext cx="130157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Nick Craswell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Bing, Microsoft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Bellevue, US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85494" y="4258729"/>
              <a:ext cx="1314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Organizers</a:t>
              </a:r>
              <a:endParaRPr lang="en-GB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0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Represent an item (e.g., word) as a vector of numbers.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39204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Represent an item (e.g., word) as a vector of numbers.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vector can correspond to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documents in which the word occurs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 smtClean="0"/>
              <a:t> 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316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20049" y="384710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00317" y="3863367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Doc9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4507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6089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16175" y="3847104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Doc2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4280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96491" y="384710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Doc4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444585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077428" y="38471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Doc11</a:t>
            </a:r>
          </a:p>
        </p:txBody>
      </p:sp>
    </p:spTree>
    <p:extLst>
      <p:ext uri="{BB962C8B-B14F-4D97-AF65-F5344CB8AC3E}">
        <p14:creationId xmlns:p14="http://schemas.microsoft.com/office/powerpoint/2010/main" val="26551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Represent an item (e.g., word) as a vector of numbers.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vector can correspond to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neighboring word context</a:t>
            </a:r>
            <a:r>
              <a:rPr lang="en-US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 smtClean="0"/>
              <a:t>e.g., “yellow banana grows on trees in </a:t>
            </a:r>
            <a:r>
              <a:rPr lang="en-US" i="1" dirty="0" err="1" smtClean="0"/>
              <a:t>africa</a:t>
            </a:r>
            <a:r>
              <a:rPr lang="en-US" i="1" dirty="0" smtClean="0"/>
              <a:t>”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316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4237" y="3847104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(grows, +1)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08662" y="3863367"/>
            <a:ext cx="107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(tree, +3)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4507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6089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66622" y="3847104"/>
            <a:ext cx="119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(yellow, -1)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4280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67450" y="3847104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(on, +2)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444585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836180" y="384710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africa</a:t>
            </a:r>
            <a:r>
              <a:rPr lang="en-US" dirty="0" smtClean="0"/>
              <a:t>, +5)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0161" y="5884497"/>
            <a:ext cx="4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83080" y="58844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91500" y="588406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14131" y="588484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88782" y="58816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29397" y="58816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7984328" y="5889201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+4</a:t>
            </a:r>
          </a:p>
        </p:txBody>
      </p:sp>
    </p:spTree>
    <p:extLst>
      <p:ext uri="{BB962C8B-B14F-4D97-AF65-F5344CB8AC3E}">
        <p14:creationId xmlns:p14="http://schemas.microsoft.com/office/powerpoint/2010/main" val="5844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Represent an item (e.g., word) as a vector of numbers.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vector can correspond to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character trigrams in the word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316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96190" y="38471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ana</a:t>
            </a:r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873254" y="386336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4507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6089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77890" y="384710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ba</a:t>
            </a:r>
            <a:endParaRPr lang="en-US" dirty="0" smtClean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4280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63014" y="384710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na</a:t>
            </a:r>
            <a:r>
              <a:rPr lang="en-US" dirty="0" smtClean="0"/>
              <a:t>#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444585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69600" y="384710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ban</a:t>
            </a:r>
          </a:p>
        </p:txBody>
      </p:sp>
    </p:spTree>
    <p:extLst>
      <p:ext uri="{BB962C8B-B14F-4D97-AF65-F5344CB8AC3E}">
        <p14:creationId xmlns:p14="http://schemas.microsoft.com/office/powerpoint/2010/main" val="27871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Notions of Relatedness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/>
              <a:t>Comparing two vectors (e.g., using cosine similarity) estimates how similar the two words are. However, </a:t>
            </a:r>
            <a:r>
              <a:rPr lang="en-US" i="1" dirty="0" smtClean="0"/>
              <a:t>the notion of relatedness</a:t>
            </a:r>
            <a:r>
              <a:rPr lang="en-US" dirty="0" smtClean="0"/>
              <a:t> depends on what vector representation you have chosen for the words.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en-US" dirty="0" smtClean="0"/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200" dirty="0" smtClean="0"/>
              <a:t>or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3990110"/>
            <a:ext cx="4700155" cy="218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seattle</a:t>
            </a:r>
            <a:r>
              <a:rPr lang="en-US" sz="2400" dirty="0" smtClean="0"/>
              <a:t> similar to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denver</a:t>
            </a:r>
            <a:r>
              <a:rPr lang="en-US" sz="2400" dirty="0" smtClean="0"/>
              <a:t>?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Because they are both cities.</a:t>
            </a:r>
            <a:endParaRPr lang="en-GB" sz="24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653645" y="3990109"/>
            <a:ext cx="4700155" cy="2186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seattle</a:t>
            </a:r>
            <a:r>
              <a:rPr lang="en-US" sz="2400" dirty="0" smtClean="0"/>
              <a:t> similar to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seahawks</a:t>
            </a:r>
            <a:r>
              <a:rPr lang="en-US" sz="2400" dirty="0" smtClean="0"/>
              <a:t>?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Because “Seattle Seahawks”.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(Go Seahawks!)</a:t>
            </a: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677390" y="6028134"/>
            <a:ext cx="87526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Important note</a:t>
            </a:r>
            <a:r>
              <a:rPr lang="en-US" dirty="0"/>
              <a:t>: In previous slides I showed raw </a:t>
            </a:r>
            <a:r>
              <a:rPr lang="en-US" dirty="0" smtClean="0"/>
              <a:t>counts. They should either be normalized (</a:t>
            </a:r>
            <a:r>
              <a:rPr lang="en-US" dirty="0"/>
              <a:t>e.g., using pointwise-mutual information</a:t>
            </a:r>
            <a:r>
              <a:rPr lang="en-US" dirty="0" smtClean="0"/>
              <a:t>) or (matrix) factorized. More on that later…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consider the following example…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3000"/>
              </a:spcAft>
              <a:buNone/>
            </a:pPr>
            <a:r>
              <a:rPr lang="en-US" dirty="0" smtClean="0"/>
              <a:t>We have four (tiny) documents,</a:t>
            </a:r>
            <a:endParaRPr lang="en-US" dirty="0"/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 smtClean="0"/>
              <a:t>Document </a:t>
            </a:r>
            <a:r>
              <a:rPr lang="en-US" sz="2800" dirty="0"/>
              <a:t>1 : “</a:t>
            </a:r>
            <a:r>
              <a:rPr lang="en-US" sz="2800" dirty="0" err="1"/>
              <a:t>seattle</a:t>
            </a:r>
            <a:r>
              <a:rPr lang="en-US" sz="2800" dirty="0"/>
              <a:t> </a:t>
            </a:r>
            <a:r>
              <a:rPr lang="en-US" sz="2800" dirty="0" err="1"/>
              <a:t>seahawks</a:t>
            </a:r>
            <a:r>
              <a:rPr lang="en-US" sz="2800" dirty="0"/>
              <a:t> jerseys</a:t>
            </a:r>
            <a:r>
              <a:rPr lang="en-US" sz="2800" dirty="0" smtClean="0"/>
              <a:t>”</a:t>
            </a:r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Document </a:t>
            </a:r>
            <a:r>
              <a:rPr lang="en-US" sz="2800" dirty="0" smtClean="0"/>
              <a:t>2 </a:t>
            </a:r>
            <a:r>
              <a:rPr lang="en-US" sz="2800" dirty="0"/>
              <a:t>: “</a:t>
            </a:r>
            <a:r>
              <a:rPr lang="en-US" sz="2800" dirty="0" err="1"/>
              <a:t>seattle</a:t>
            </a:r>
            <a:r>
              <a:rPr lang="en-US" sz="2800" dirty="0"/>
              <a:t> </a:t>
            </a:r>
            <a:r>
              <a:rPr lang="en-US" sz="2800" dirty="0" err="1"/>
              <a:t>seahawks</a:t>
            </a:r>
            <a:r>
              <a:rPr lang="en-US" sz="2800" dirty="0"/>
              <a:t> </a:t>
            </a:r>
            <a:r>
              <a:rPr lang="en-US" sz="2800" dirty="0" smtClean="0"/>
              <a:t>highlights”</a:t>
            </a:r>
            <a:endParaRPr lang="en-GB" sz="2800" dirty="0"/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Document </a:t>
            </a:r>
            <a:r>
              <a:rPr lang="en-US" sz="2800" dirty="0" smtClean="0"/>
              <a:t>3 </a:t>
            </a:r>
            <a:r>
              <a:rPr lang="en-US" sz="2800" dirty="0"/>
              <a:t>: “</a:t>
            </a:r>
            <a:r>
              <a:rPr lang="en-US" sz="2800" dirty="0" err="1"/>
              <a:t>denver</a:t>
            </a:r>
            <a:r>
              <a:rPr lang="en-US" sz="2800" dirty="0"/>
              <a:t> broncos jerseys”</a:t>
            </a:r>
            <a:endParaRPr lang="en-GB" sz="2800" dirty="0"/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Document </a:t>
            </a:r>
            <a:r>
              <a:rPr lang="en-US" sz="2800" dirty="0" smtClean="0"/>
              <a:t>4 </a:t>
            </a:r>
            <a:r>
              <a:rPr lang="en-US" sz="2800" dirty="0"/>
              <a:t>: “</a:t>
            </a:r>
            <a:r>
              <a:rPr lang="en-US" sz="2800" dirty="0" err="1"/>
              <a:t>denver</a:t>
            </a:r>
            <a:r>
              <a:rPr lang="en-US" sz="2800" dirty="0"/>
              <a:t> broncos highlights</a:t>
            </a:r>
            <a:r>
              <a:rPr lang="en-US" sz="2800" dirty="0" smtClean="0"/>
              <a:t>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83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document occurrence vectors…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64266" y="1706727"/>
            <a:ext cx="6863468" cy="4440921"/>
            <a:chOff x="1140266" y="1706727"/>
            <a:chExt cx="6863468" cy="4440921"/>
          </a:xfrm>
        </p:grpSpPr>
        <p:sp>
          <p:nvSpPr>
            <p:cNvPr id="4" name="Rounded Rectangle 3"/>
            <p:cNvSpPr/>
            <p:nvPr/>
          </p:nvSpPr>
          <p:spPr>
            <a:xfrm>
              <a:off x="2812051" y="2877881"/>
              <a:ext cx="3085830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958737" y="2941069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728899" y="2941068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99061" y="294106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69224" y="2941067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6459" y="2958470"/>
              <a:ext cx="1013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seattle</a:t>
              </a:r>
              <a:endParaRPr lang="en-US" sz="2400" dirty="0" smtClean="0"/>
            </a:p>
          </p:txBody>
        </p:sp>
        <p:cxnSp>
          <p:nvCxnSpPr>
            <p:cNvPr id="22" name="Straight Arrow Connector 21"/>
            <p:cNvCxnSpPr>
              <a:stCxn id="35" idx="2"/>
            </p:cNvCxnSpPr>
            <p:nvPr/>
          </p:nvCxnSpPr>
          <p:spPr>
            <a:xfrm flipH="1">
              <a:off x="3981031" y="2427279"/>
              <a:ext cx="7174" cy="473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78681" y="1706727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Document 1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516944" y="2449067"/>
              <a:ext cx="1691" cy="451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00173" y="1709345"/>
              <a:ext cx="111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Document 3</a:t>
              </a:r>
            </a:p>
          </p:txBody>
        </p:sp>
        <p:cxnSp>
          <p:nvCxnSpPr>
            <p:cNvPr id="30" name="Straight Arrow Connector 29"/>
            <p:cNvCxnSpPr>
              <a:stCxn id="23" idx="2"/>
            </p:cNvCxnSpPr>
            <p:nvPr/>
          </p:nvCxnSpPr>
          <p:spPr>
            <a:xfrm>
              <a:off x="3220657" y="2014504"/>
              <a:ext cx="0" cy="886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2"/>
            </p:cNvCxnSpPr>
            <p:nvPr/>
          </p:nvCxnSpPr>
          <p:spPr>
            <a:xfrm flipH="1">
              <a:off x="4756575" y="2017122"/>
              <a:ext cx="1" cy="88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431802" y="2119502"/>
              <a:ext cx="111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Document 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05070" y="2133853"/>
              <a:ext cx="1114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Document 4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16420" y="3760186"/>
              <a:ext cx="3085830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963106" y="3823374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733268" y="3823373"/>
              <a:ext cx="496476" cy="4964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503430" y="382337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73593" y="3823372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40266" y="3840775"/>
              <a:ext cx="1394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seahawks</a:t>
              </a:r>
              <a:endParaRPr lang="en-US" sz="2400" dirty="0" smtClean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812051" y="4642491"/>
              <a:ext cx="3085830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958737" y="4705679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28899" y="4705678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499061" y="4705677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69224" y="4705677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40266" y="4723080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denver</a:t>
              </a:r>
              <a:endParaRPr lang="en-US" sz="2400" dirty="0" smtClean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16420" y="5524796"/>
              <a:ext cx="3085830" cy="62285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2963106" y="5587984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33268" y="5587983"/>
              <a:ext cx="496476" cy="49647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03430" y="558798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273593" y="5587982"/>
              <a:ext cx="496476" cy="4964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GB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43219" y="5605385"/>
              <a:ext cx="1220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broncos</a:t>
              </a:r>
            </a:p>
          </p:txBody>
        </p:sp>
        <p:sp>
          <p:nvSpPr>
            <p:cNvPr id="9" name="Arc 8"/>
            <p:cNvSpPr/>
            <p:nvPr/>
          </p:nvSpPr>
          <p:spPr>
            <a:xfrm>
              <a:off x="5131473" y="3203510"/>
              <a:ext cx="1873271" cy="859230"/>
            </a:xfrm>
            <a:prstGeom prst="arc">
              <a:avLst>
                <a:gd name="adj1" fmla="val 16200000"/>
                <a:gd name="adj2" fmla="val 5433643"/>
              </a:avLst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04743" y="3402292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similar</a:t>
              </a:r>
            </a:p>
          </p:txBody>
        </p:sp>
        <p:sp>
          <p:nvSpPr>
            <p:cNvPr id="73" name="Arc 72"/>
            <p:cNvSpPr/>
            <p:nvPr/>
          </p:nvSpPr>
          <p:spPr>
            <a:xfrm>
              <a:off x="5131473" y="4970674"/>
              <a:ext cx="1873271" cy="859230"/>
            </a:xfrm>
            <a:prstGeom prst="arc">
              <a:avLst>
                <a:gd name="adj1" fmla="val 16200000"/>
                <a:gd name="adj2" fmla="val 5433643"/>
              </a:avLst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004743" y="5126317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similar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664639" y="6384026"/>
            <a:ext cx="87526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 the rest of this talk, we refer to this notion of relatedness as </a:t>
            </a:r>
            <a:r>
              <a:rPr lang="en-US" i="1" dirty="0" smtClean="0"/>
              <a:t>Topical</a:t>
            </a:r>
            <a:r>
              <a:rPr lang="en-US" dirty="0" smtClean="0"/>
              <a:t> similarity.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9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 about that Segoe!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19160</TotalTime>
  <Words>1265</Words>
  <Application>Microsoft Office PowerPoint</Application>
  <PresentationFormat>Widescreen</PresentationFormat>
  <Paragraphs>338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Segoe UI</vt:lpstr>
      <vt:lpstr>Segoe UI Light</vt:lpstr>
      <vt:lpstr>Segoe UI Semibold</vt:lpstr>
      <vt:lpstr>Office Theme</vt:lpstr>
      <vt:lpstr>A Simple Introduction to Word Embeddings</vt:lpstr>
      <vt:lpstr>The value of science is not to make things complex, but to find the inherent simplicity.</vt:lpstr>
      <vt:lpstr>Vector Space Models</vt:lpstr>
      <vt:lpstr>Vector Space Models</vt:lpstr>
      <vt:lpstr>Vector Space Models</vt:lpstr>
      <vt:lpstr>Vector Space Models</vt:lpstr>
      <vt:lpstr>Notions of Relatedness</vt:lpstr>
      <vt:lpstr>Let’s consider the following example…</vt:lpstr>
      <vt:lpstr>If we use document occurrence vectors…</vt:lpstr>
      <vt:lpstr>If we use word context vectors…</vt:lpstr>
      <vt:lpstr>If we use character trigram vectors…</vt:lpstr>
      <vt:lpstr>DIY: Learning Word Types</vt:lpstr>
      <vt:lpstr>Word Analogy Task</vt:lpstr>
      <vt:lpstr>Embeddings</vt:lpstr>
      <vt:lpstr>Learning Dense Embeddings</vt:lpstr>
      <vt:lpstr>How do word analogies work?</vt:lpstr>
      <vt:lpstr>Word embeddings for Document Ranking</vt:lpstr>
      <vt:lpstr>Beyond words…</vt:lpstr>
      <vt:lpstr>What’s next?</vt:lpstr>
      <vt:lpstr>Remember these are exciting times…</vt:lpstr>
      <vt:lpstr>Thank you for listening!</vt:lpstr>
      <vt:lpstr>Neu-IR 2016</vt:lpstr>
    </vt:vector>
  </TitlesOfParts>
  <Company>Microsoft Research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Mitra</dc:creator>
  <cp:lastModifiedBy>Bhaskar Mitra</cp:lastModifiedBy>
  <cp:revision>380</cp:revision>
  <dcterms:created xsi:type="dcterms:W3CDTF">2015-11-13T12:30:58Z</dcterms:created>
  <dcterms:modified xsi:type="dcterms:W3CDTF">2016-04-05T01:10:12Z</dcterms:modified>
</cp:coreProperties>
</file>