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9412" r:id="rId2"/>
    <p:sldId id="9384" r:id="rId3"/>
    <p:sldId id="263" r:id="rId4"/>
    <p:sldId id="269" r:id="rId5"/>
    <p:sldId id="9376" r:id="rId6"/>
    <p:sldId id="9413" r:id="rId7"/>
    <p:sldId id="9375" r:id="rId8"/>
    <p:sldId id="9377" r:id="rId9"/>
    <p:sldId id="9381" r:id="rId10"/>
    <p:sldId id="9385" r:id="rId11"/>
    <p:sldId id="9395" r:id="rId12"/>
    <p:sldId id="9396" r:id="rId13"/>
    <p:sldId id="9387" r:id="rId14"/>
    <p:sldId id="9397" r:id="rId15"/>
    <p:sldId id="9398" r:id="rId16"/>
    <p:sldId id="262" r:id="rId17"/>
    <p:sldId id="9378" r:id="rId18"/>
    <p:sldId id="9379" r:id="rId19"/>
    <p:sldId id="9383" r:id="rId20"/>
    <p:sldId id="9382" r:id="rId21"/>
    <p:sldId id="9404" r:id="rId22"/>
    <p:sldId id="93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02EC9-76B4-4133-AA16-8E5871C9EAF4}" v="124" dt="2024-10-12T17:59:21.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75467" autoAdjust="0"/>
  </p:normalViewPr>
  <p:slideViewPr>
    <p:cSldViewPr snapToGrid="0">
      <p:cViewPr varScale="1">
        <p:scale>
          <a:sx n="75" d="100"/>
          <a:sy n="75" d="100"/>
        </p:scale>
        <p:origin x="932" y="276"/>
      </p:cViewPr>
      <p:guideLst/>
    </p:cSldViewPr>
  </p:slideViewPr>
  <p:notesTextViewPr>
    <p:cViewPr>
      <p:scale>
        <a:sx n="1" d="1"/>
        <a:sy n="1" d="1"/>
      </p:scale>
      <p:origin x="0" y="0"/>
    </p:cViewPr>
  </p:notesTextViewPr>
  <p:notesViewPr>
    <p:cSldViewPr snapToGrid="0">
      <p:cViewPr varScale="1">
        <p:scale>
          <a:sx n="80" d="100"/>
          <a:sy n="80" d="100"/>
        </p:scale>
        <p:origin x="3024"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012BC-9B27-41C9-82D4-D8F9FB8BABE7}" type="doc">
      <dgm:prSet loTypeId="urn:microsoft.com/office/officeart/2005/8/layout/cycle6" loCatId="relationship" qsTypeId="urn:microsoft.com/office/officeart/2005/8/quickstyle/simple1" qsCatId="simple" csTypeId="urn:microsoft.com/office/officeart/2005/8/colors/accent0_1" csCatId="mainScheme" phldr="1"/>
      <dgm:spPr/>
      <dgm:t>
        <a:bodyPr/>
        <a:lstStyle/>
        <a:p>
          <a:endParaRPr lang="en-CA"/>
        </a:p>
      </dgm:t>
    </dgm:pt>
    <dgm:pt modelId="{93E6CAF7-9366-4820-95EE-E9099314E1FE}">
      <dgm:prSet phldrT="[Text]"/>
      <dgm:spPr>
        <a:ln w="38100"/>
      </dgm:spPr>
      <dgm:t>
        <a:bodyPr/>
        <a:lstStyle/>
        <a:p>
          <a:pPr>
            <a:buNone/>
          </a:pPr>
          <a:r>
            <a:rPr lang="en-CA" b="1"/>
            <a:t>Consequences</a:t>
          </a:r>
          <a:br>
            <a:rPr lang="en-CA"/>
          </a:br>
          <a:br>
            <a:rPr lang="en-CA"/>
          </a:br>
          <a:br>
            <a:rPr lang="en-CA"/>
          </a:br>
          <a:endParaRPr lang="en-CA"/>
        </a:p>
      </dgm:t>
    </dgm:pt>
    <dgm:pt modelId="{239673F4-6D27-43D7-B272-05B5AA9A7618}" type="parTrans" cxnId="{C953B467-FE48-4AF7-8929-67FB5EB3C81F}">
      <dgm:prSet/>
      <dgm:spPr/>
      <dgm:t>
        <a:bodyPr/>
        <a:lstStyle/>
        <a:p>
          <a:endParaRPr lang="en-CA"/>
        </a:p>
      </dgm:t>
    </dgm:pt>
    <dgm:pt modelId="{5E5DFC9A-D2E4-4A76-969A-74738E60FCE0}" type="sibTrans" cxnId="{C953B467-FE48-4AF7-8929-67FB5EB3C81F}">
      <dgm:prSet/>
      <dgm:spPr>
        <a:ln w="38100"/>
      </dgm:spPr>
      <dgm:t>
        <a:bodyPr/>
        <a:lstStyle/>
        <a:p>
          <a:endParaRPr lang="en-CA"/>
        </a:p>
      </dgm:t>
    </dgm:pt>
    <dgm:pt modelId="{FFF25152-A72F-43CF-A228-048583AEABCE}">
      <dgm:prSet phldrT="[Text]"/>
      <dgm:spPr>
        <a:ln w="38100"/>
      </dgm:spPr>
      <dgm:t>
        <a:bodyPr/>
        <a:lstStyle/>
        <a:p>
          <a:r>
            <a:rPr lang="en-CA" b="1"/>
            <a:t>Mechanisms</a:t>
          </a:r>
          <a:br>
            <a:rPr lang="en-CA"/>
          </a:br>
          <a:br>
            <a:rPr lang="en-CA"/>
          </a:br>
          <a:br>
            <a:rPr lang="en-CA"/>
          </a:br>
          <a:endParaRPr lang="en-CA"/>
        </a:p>
      </dgm:t>
    </dgm:pt>
    <dgm:pt modelId="{27093D87-8186-4A9E-BAB6-9D3C6AB145DF}" type="parTrans" cxnId="{C68E4138-63A8-4E17-BDB3-089B5086F309}">
      <dgm:prSet/>
      <dgm:spPr/>
      <dgm:t>
        <a:bodyPr/>
        <a:lstStyle/>
        <a:p>
          <a:endParaRPr lang="en-CA"/>
        </a:p>
      </dgm:t>
    </dgm:pt>
    <dgm:pt modelId="{56C4ED2B-8AAE-490D-B048-73209F0B678D}" type="sibTrans" cxnId="{C68E4138-63A8-4E17-BDB3-089B5086F309}">
      <dgm:prSet/>
      <dgm:spPr>
        <a:ln w="38100"/>
      </dgm:spPr>
      <dgm:t>
        <a:bodyPr/>
        <a:lstStyle/>
        <a:p>
          <a:endParaRPr lang="en-CA"/>
        </a:p>
      </dgm:t>
    </dgm:pt>
    <dgm:pt modelId="{3874FDAA-F9E4-4B46-8FF5-FEB4A169B797}">
      <dgm:prSet phldrT="[Text]"/>
      <dgm:spPr>
        <a:ln w="38100"/>
      </dgm:spPr>
      <dgm:t>
        <a:bodyPr/>
        <a:lstStyle/>
        <a:p>
          <a:pPr>
            <a:buNone/>
          </a:pPr>
          <a:r>
            <a:rPr lang="en-CA" b="1"/>
            <a:t>Risks</a:t>
          </a:r>
          <a:br>
            <a:rPr lang="en-CA"/>
          </a:br>
          <a:br>
            <a:rPr lang="en-CA"/>
          </a:br>
          <a:br>
            <a:rPr lang="en-CA"/>
          </a:br>
          <a:endParaRPr lang="en-CA"/>
        </a:p>
      </dgm:t>
    </dgm:pt>
    <dgm:pt modelId="{890B7212-6736-4378-961A-5D7F2AF47022}" type="parTrans" cxnId="{0DF0A662-7BFE-4EA0-9C49-13B5C3550C56}">
      <dgm:prSet/>
      <dgm:spPr/>
      <dgm:t>
        <a:bodyPr/>
        <a:lstStyle/>
        <a:p>
          <a:endParaRPr lang="en-CA"/>
        </a:p>
      </dgm:t>
    </dgm:pt>
    <dgm:pt modelId="{59E5914B-BB1B-4267-AC2F-D48345A876EB}" type="sibTrans" cxnId="{0DF0A662-7BFE-4EA0-9C49-13B5C3550C56}">
      <dgm:prSet/>
      <dgm:spPr>
        <a:ln w="38100"/>
      </dgm:spPr>
      <dgm:t>
        <a:bodyPr/>
        <a:lstStyle/>
        <a:p>
          <a:endParaRPr lang="en-CA"/>
        </a:p>
      </dgm:t>
    </dgm:pt>
    <dgm:pt modelId="{542396D9-34D5-494B-9F17-6CE7B324329A}" type="pres">
      <dgm:prSet presAssocID="{4DF012BC-9B27-41C9-82D4-D8F9FB8BABE7}" presName="cycle" presStyleCnt="0">
        <dgm:presLayoutVars>
          <dgm:dir/>
          <dgm:resizeHandles val="exact"/>
        </dgm:presLayoutVars>
      </dgm:prSet>
      <dgm:spPr/>
    </dgm:pt>
    <dgm:pt modelId="{442CF253-4442-4D6D-AD9B-EE42A68FA121}" type="pres">
      <dgm:prSet presAssocID="{93E6CAF7-9366-4820-95EE-E9099314E1FE}" presName="node" presStyleLbl="node1" presStyleIdx="0" presStyleCnt="3">
        <dgm:presLayoutVars>
          <dgm:bulletEnabled val="1"/>
        </dgm:presLayoutVars>
      </dgm:prSet>
      <dgm:spPr/>
    </dgm:pt>
    <dgm:pt modelId="{366FF474-CAA0-429C-AE4B-24FA8DC28682}" type="pres">
      <dgm:prSet presAssocID="{93E6CAF7-9366-4820-95EE-E9099314E1FE}" presName="spNode" presStyleCnt="0"/>
      <dgm:spPr/>
    </dgm:pt>
    <dgm:pt modelId="{80A31979-9205-4149-8E77-EAAA704CC28B}" type="pres">
      <dgm:prSet presAssocID="{5E5DFC9A-D2E4-4A76-969A-74738E60FCE0}" presName="sibTrans" presStyleLbl="sibTrans1D1" presStyleIdx="0" presStyleCnt="3"/>
      <dgm:spPr/>
    </dgm:pt>
    <dgm:pt modelId="{899FDA7D-A000-4D4A-A0D4-9E9EC0F9F549}" type="pres">
      <dgm:prSet presAssocID="{3874FDAA-F9E4-4B46-8FF5-FEB4A169B797}" presName="node" presStyleLbl="node1" presStyleIdx="1" presStyleCnt="3">
        <dgm:presLayoutVars>
          <dgm:bulletEnabled val="1"/>
        </dgm:presLayoutVars>
      </dgm:prSet>
      <dgm:spPr/>
    </dgm:pt>
    <dgm:pt modelId="{E09E8636-4384-48D3-9A09-2E6008C4C955}" type="pres">
      <dgm:prSet presAssocID="{3874FDAA-F9E4-4B46-8FF5-FEB4A169B797}" presName="spNode" presStyleCnt="0"/>
      <dgm:spPr/>
    </dgm:pt>
    <dgm:pt modelId="{87309E4D-6791-4EF0-90BE-0A02DD3EDF53}" type="pres">
      <dgm:prSet presAssocID="{59E5914B-BB1B-4267-AC2F-D48345A876EB}" presName="sibTrans" presStyleLbl="sibTrans1D1" presStyleIdx="1" presStyleCnt="3"/>
      <dgm:spPr/>
    </dgm:pt>
    <dgm:pt modelId="{2A6829E1-7935-418F-B2C6-6056F3631001}" type="pres">
      <dgm:prSet presAssocID="{FFF25152-A72F-43CF-A228-048583AEABCE}" presName="node" presStyleLbl="node1" presStyleIdx="2" presStyleCnt="3">
        <dgm:presLayoutVars>
          <dgm:bulletEnabled val="1"/>
        </dgm:presLayoutVars>
      </dgm:prSet>
      <dgm:spPr/>
    </dgm:pt>
    <dgm:pt modelId="{8F7C6FC1-7F14-4FCE-9982-F92DF6D29973}" type="pres">
      <dgm:prSet presAssocID="{FFF25152-A72F-43CF-A228-048583AEABCE}" presName="spNode" presStyleCnt="0"/>
      <dgm:spPr/>
    </dgm:pt>
    <dgm:pt modelId="{C13C0988-8087-4A5F-A9F3-14AFBBAB2524}" type="pres">
      <dgm:prSet presAssocID="{56C4ED2B-8AAE-490D-B048-73209F0B678D}" presName="sibTrans" presStyleLbl="sibTrans1D1" presStyleIdx="2" presStyleCnt="3"/>
      <dgm:spPr/>
    </dgm:pt>
  </dgm:ptLst>
  <dgm:cxnLst>
    <dgm:cxn modelId="{C037A125-506A-4917-A3E5-FA1A055109AA}" type="presOf" srcId="{FFF25152-A72F-43CF-A228-048583AEABCE}" destId="{2A6829E1-7935-418F-B2C6-6056F3631001}" srcOrd="0" destOrd="0" presId="urn:microsoft.com/office/officeart/2005/8/layout/cycle6"/>
    <dgm:cxn modelId="{C68E4138-63A8-4E17-BDB3-089B5086F309}" srcId="{4DF012BC-9B27-41C9-82D4-D8F9FB8BABE7}" destId="{FFF25152-A72F-43CF-A228-048583AEABCE}" srcOrd="2" destOrd="0" parTransId="{27093D87-8186-4A9E-BAB6-9D3C6AB145DF}" sibTransId="{56C4ED2B-8AAE-490D-B048-73209F0B678D}"/>
    <dgm:cxn modelId="{52613140-A087-4424-9E8B-F8823243D55C}" type="presOf" srcId="{93E6CAF7-9366-4820-95EE-E9099314E1FE}" destId="{442CF253-4442-4D6D-AD9B-EE42A68FA121}" srcOrd="0" destOrd="0" presId="urn:microsoft.com/office/officeart/2005/8/layout/cycle6"/>
    <dgm:cxn modelId="{0DF0A662-7BFE-4EA0-9C49-13B5C3550C56}" srcId="{4DF012BC-9B27-41C9-82D4-D8F9FB8BABE7}" destId="{3874FDAA-F9E4-4B46-8FF5-FEB4A169B797}" srcOrd="1" destOrd="0" parTransId="{890B7212-6736-4378-961A-5D7F2AF47022}" sibTransId="{59E5914B-BB1B-4267-AC2F-D48345A876EB}"/>
    <dgm:cxn modelId="{C953B467-FE48-4AF7-8929-67FB5EB3C81F}" srcId="{4DF012BC-9B27-41C9-82D4-D8F9FB8BABE7}" destId="{93E6CAF7-9366-4820-95EE-E9099314E1FE}" srcOrd="0" destOrd="0" parTransId="{239673F4-6D27-43D7-B272-05B5AA9A7618}" sibTransId="{5E5DFC9A-D2E4-4A76-969A-74738E60FCE0}"/>
    <dgm:cxn modelId="{74F0DD6C-D5A6-4AB3-A490-E0D02B1D58AB}" type="presOf" srcId="{56C4ED2B-8AAE-490D-B048-73209F0B678D}" destId="{C13C0988-8087-4A5F-A9F3-14AFBBAB2524}" srcOrd="0" destOrd="0" presId="urn:microsoft.com/office/officeart/2005/8/layout/cycle6"/>
    <dgm:cxn modelId="{8DE2524F-52F7-42AA-91FD-FF074CFB7924}" type="presOf" srcId="{5E5DFC9A-D2E4-4A76-969A-74738E60FCE0}" destId="{80A31979-9205-4149-8E77-EAAA704CC28B}" srcOrd="0" destOrd="0" presId="urn:microsoft.com/office/officeart/2005/8/layout/cycle6"/>
    <dgm:cxn modelId="{68039B96-F629-46F3-AC0A-01CD3C3CB9A0}" type="presOf" srcId="{3874FDAA-F9E4-4B46-8FF5-FEB4A169B797}" destId="{899FDA7D-A000-4D4A-A0D4-9E9EC0F9F549}" srcOrd="0" destOrd="0" presId="urn:microsoft.com/office/officeart/2005/8/layout/cycle6"/>
    <dgm:cxn modelId="{9CAC67B3-4D25-4199-9D6F-9CF5965AE581}" type="presOf" srcId="{59E5914B-BB1B-4267-AC2F-D48345A876EB}" destId="{87309E4D-6791-4EF0-90BE-0A02DD3EDF53}" srcOrd="0" destOrd="0" presId="urn:microsoft.com/office/officeart/2005/8/layout/cycle6"/>
    <dgm:cxn modelId="{62A07CC0-FDBE-460A-86A2-746306CFDEAA}" type="presOf" srcId="{4DF012BC-9B27-41C9-82D4-D8F9FB8BABE7}" destId="{542396D9-34D5-494B-9F17-6CE7B324329A}" srcOrd="0" destOrd="0" presId="urn:microsoft.com/office/officeart/2005/8/layout/cycle6"/>
    <dgm:cxn modelId="{5E02CC30-7ECC-4903-A4A8-EC95C1B3281E}" type="presParOf" srcId="{542396D9-34D5-494B-9F17-6CE7B324329A}" destId="{442CF253-4442-4D6D-AD9B-EE42A68FA121}" srcOrd="0" destOrd="0" presId="urn:microsoft.com/office/officeart/2005/8/layout/cycle6"/>
    <dgm:cxn modelId="{422E324A-0263-409A-8F49-CD286CCD6652}" type="presParOf" srcId="{542396D9-34D5-494B-9F17-6CE7B324329A}" destId="{366FF474-CAA0-429C-AE4B-24FA8DC28682}" srcOrd="1" destOrd="0" presId="urn:microsoft.com/office/officeart/2005/8/layout/cycle6"/>
    <dgm:cxn modelId="{00792938-8278-4AA0-B19B-42C82C7DF434}" type="presParOf" srcId="{542396D9-34D5-494B-9F17-6CE7B324329A}" destId="{80A31979-9205-4149-8E77-EAAA704CC28B}" srcOrd="2" destOrd="0" presId="urn:microsoft.com/office/officeart/2005/8/layout/cycle6"/>
    <dgm:cxn modelId="{E7E9BA8F-FC24-439D-8215-854B8444E323}" type="presParOf" srcId="{542396D9-34D5-494B-9F17-6CE7B324329A}" destId="{899FDA7D-A000-4D4A-A0D4-9E9EC0F9F549}" srcOrd="3" destOrd="0" presId="urn:microsoft.com/office/officeart/2005/8/layout/cycle6"/>
    <dgm:cxn modelId="{4C825A5A-1200-47ED-82B4-E257E6F681E8}" type="presParOf" srcId="{542396D9-34D5-494B-9F17-6CE7B324329A}" destId="{E09E8636-4384-48D3-9A09-2E6008C4C955}" srcOrd="4" destOrd="0" presId="urn:microsoft.com/office/officeart/2005/8/layout/cycle6"/>
    <dgm:cxn modelId="{A78C6A22-1E58-49F8-A91E-3CF2EDCD9EA2}" type="presParOf" srcId="{542396D9-34D5-494B-9F17-6CE7B324329A}" destId="{87309E4D-6791-4EF0-90BE-0A02DD3EDF53}" srcOrd="5" destOrd="0" presId="urn:microsoft.com/office/officeart/2005/8/layout/cycle6"/>
    <dgm:cxn modelId="{53A7F03B-AB67-46CD-9501-F9C8D640D10E}" type="presParOf" srcId="{542396D9-34D5-494B-9F17-6CE7B324329A}" destId="{2A6829E1-7935-418F-B2C6-6056F3631001}" srcOrd="6" destOrd="0" presId="urn:microsoft.com/office/officeart/2005/8/layout/cycle6"/>
    <dgm:cxn modelId="{FCDA1985-6C63-4700-8687-4DB1A93ECB47}" type="presParOf" srcId="{542396D9-34D5-494B-9F17-6CE7B324329A}" destId="{8F7C6FC1-7F14-4FCE-9982-F92DF6D29973}" srcOrd="7" destOrd="0" presId="urn:microsoft.com/office/officeart/2005/8/layout/cycle6"/>
    <dgm:cxn modelId="{4473164C-9BB4-4A97-9780-244DCE9CE220}" type="presParOf" srcId="{542396D9-34D5-494B-9F17-6CE7B324329A}" destId="{C13C0988-8087-4A5F-A9F3-14AFBBAB2524}"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C83AD8-3717-410D-A0AF-ED14095BBB0F}" type="doc">
      <dgm:prSet loTypeId="urn:microsoft.com/office/officeart/2018/5/layout/CenteredIconLabelDescriptionList" loCatId="icon" qsTypeId="urn:microsoft.com/office/officeart/2005/8/quickstyle/simple1" qsCatId="simple" csTypeId="urn:microsoft.com/office/officeart/2018/5/colors/Iconchunking_neutralbg_accent5_2" csCatId="accent5" phldr="1"/>
      <dgm:spPr/>
      <dgm:t>
        <a:bodyPr/>
        <a:lstStyle/>
        <a:p>
          <a:endParaRPr lang="en-US"/>
        </a:p>
      </dgm:t>
    </dgm:pt>
    <dgm:pt modelId="{178802EF-CE22-401A-A082-5177DB0BD5D4}">
      <dgm:prSet custT="1"/>
      <dgm:spPr/>
      <dgm:t>
        <a:bodyPr/>
        <a:lstStyle/>
        <a:p>
          <a:pPr>
            <a:lnSpc>
              <a:spcPct val="100000"/>
            </a:lnSpc>
            <a:defRPr b="1"/>
          </a:pPr>
          <a:r>
            <a:rPr lang="en-CA" sz="2000" dirty="0"/>
            <a:t>Information ecosystem disruption</a:t>
          </a:r>
          <a:endParaRPr lang="en-US" sz="2000" dirty="0"/>
        </a:p>
      </dgm:t>
    </dgm:pt>
    <dgm:pt modelId="{3050DC5C-BC16-4D35-8142-AE3887F90F12}" type="parTrans" cxnId="{083984BB-F197-4D8B-8966-18AF0F8BADB4}">
      <dgm:prSet/>
      <dgm:spPr/>
      <dgm:t>
        <a:bodyPr/>
        <a:lstStyle/>
        <a:p>
          <a:endParaRPr lang="en-US" sz="2400"/>
        </a:p>
      </dgm:t>
    </dgm:pt>
    <dgm:pt modelId="{35481AD9-CFDB-4DBB-BC84-C072525E77FC}" type="sibTrans" cxnId="{083984BB-F197-4D8B-8966-18AF0F8BADB4}">
      <dgm:prSet/>
      <dgm:spPr/>
      <dgm:t>
        <a:bodyPr/>
        <a:lstStyle/>
        <a:p>
          <a:endParaRPr lang="en-US" sz="2400"/>
        </a:p>
      </dgm:t>
    </dgm:pt>
    <dgm:pt modelId="{6CBF89EA-1054-4851-9A76-F876ACCDD208}">
      <dgm:prSet custT="1"/>
      <dgm:spPr/>
      <dgm:t>
        <a:bodyPr/>
        <a:lstStyle/>
        <a:p>
          <a:pPr>
            <a:lnSpc>
              <a:spcPct val="100000"/>
            </a:lnSpc>
          </a:pPr>
          <a:r>
            <a:rPr lang="en-US" sz="1600" dirty="0"/>
            <a:t>Significantly changing how different actors and stakeholders in the online information ecosystem operate on their own and how they relate to each other</a:t>
          </a:r>
        </a:p>
      </dgm:t>
    </dgm:pt>
    <dgm:pt modelId="{E230209A-D135-4EE0-B2DB-6C1BBDCF96F2}" type="parTrans" cxnId="{8F6CFB09-E3A8-4E96-9EAC-9E01FDB41C42}">
      <dgm:prSet/>
      <dgm:spPr/>
      <dgm:t>
        <a:bodyPr/>
        <a:lstStyle/>
        <a:p>
          <a:endParaRPr lang="en-US" sz="2400"/>
        </a:p>
      </dgm:t>
    </dgm:pt>
    <dgm:pt modelId="{70B752AE-DAFD-44FD-956A-EC6FE1D8328E}" type="sibTrans" cxnId="{8F6CFB09-E3A8-4E96-9EAC-9E01FDB41C42}">
      <dgm:prSet/>
      <dgm:spPr/>
      <dgm:t>
        <a:bodyPr/>
        <a:lstStyle/>
        <a:p>
          <a:endParaRPr lang="en-US" sz="2400"/>
        </a:p>
      </dgm:t>
    </dgm:pt>
    <dgm:pt modelId="{103D74A9-EAEC-4DFB-9BFC-B6AB92F5C9F0}">
      <dgm:prSet custT="1"/>
      <dgm:spPr/>
      <dgm:t>
        <a:bodyPr/>
        <a:lstStyle/>
        <a:p>
          <a:pPr>
            <a:lnSpc>
              <a:spcPct val="100000"/>
            </a:lnSpc>
            <a:defRPr b="1"/>
          </a:pPr>
          <a:r>
            <a:rPr lang="en-CA" sz="2000" dirty="0"/>
            <a:t>Concentration of power</a:t>
          </a:r>
          <a:endParaRPr lang="en-US" sz="2000" dirty="0"/>
        </a:p>
      </dgm:t>
    </dgm:pt>
    <dgm:pt modelId="{CE3EF8A3-0AEA-4057-99AC-EA055577BAA1}" type="parTrans" cxnId="{4AE119B3-6218-40BD-9C3C-CF2F5A800E22}">
      <dgm:prSet/>
      <dgm:spPr/>
      <dgm:t>
        <a:bodyPr/>
        <a:lstStyle/>
        <a:p>
          <a:endParaRPr lang="en-US" sz="2400"/>
        </a:p>
      </dgm:t>
    </dgm:pt>
    <dgm:pt modelId="{BEC6147D-611D-4C2A-A3A4-A8337AEF3E3B}" type="sibTrans" cxnId="{4AE119B3-6218-40BD-9C3C-CF2F5A800E22}">
      <dgm:prSet/>
      <dgm:spPr/>
      <dgm:t>
        <a:bodyPr/>
        <a:lstStyle/>
        <a:p>
          <a:endParaRPr lang="en-US" sz="2400"/>
        </a:p>
      </dgm:t>
    </dgm:pt>
    <dgm:pt modelId="{8962E734-63F7-48B2-AA2C-F0BF6C515B1B}">
      <dgm:prSet custT="1"/>
      <dgm:spPr/>
      <dgm:t>
        <a:bodyPr/>
        <a:lstStyle/>
        <a:p>
          <a:pPr>
            <a:lnSpc>
              <a:spcPct val="100000"/>
            </a:lnSpc>
          </a:pPr>
          <a:r>
            <a:rPr lang="en-US" sz="1600" dirty="0"/>
            <a:t>Worsening inequities in how power and control are distributed within our society and different communities</a:t>
          </a:r>
        </a:p>
      </dgm:t>
    </dgm:pt>
    <dgm:pt modelId="{03355098-644D-4270-93EE-AA1227254319}" type="parTrans" cxnId="{2DB738D2-FEDC-4574-A0B0-AAC17E12A0A0}">
      <dgm:prSet/>
      <dgm:spPr/>
      <dgm:t>
        <a:bodyPr/>
        <a:lstStyle/>
        <a:p>
          <a:endParaRPr lang="en-US" sz="2400"/>
        </a:p>
      </dgm:t>
    </dgm:pt>
    <dgm:pt modelId="{E06D5691-25E8-4422-B83F-031323F4FC4E}" type="sibTrans" cxnId="{2DB738D2-FEDC-4574-A0B0-AAC17E12A0A0}">
      <dgm:prSet/>
      <dgm:spPr/>
      <dgm:t>
        <a:bodyPr/>
        <a:lstStyle/>
        <a:p>
          <a:endParaRPr lang="en-US" sz="2400"/>
        </a:p>
      </dgm:t>
    </dgm:pt>
    <dgm:pt modelId="{F5FD3F40-FF23-47FE-8676-7EAAFDBAED45}">
      <dgm:prSet custT="1"/>
      <dgm:spPr/>
      <dgm:t>
        <a:bodyPr/>
        <a:lstStyle/>
        <a:p>
          <a:pPr>
            <a:lnSpc>
              <a:spcPct val="100000"/>
            </a:lnSpc>
            <a:defRPr b="1"/>
          </a:pPr>
          <a:r>
            <a:rPr lang="en-US" sz="2000" dirty="0"/>
            <a:t>Marginalization</a:t>
          </a:r>
        </a:p>
      </dgm:t>
    </dgm:pt>
    <dgm:pt modelId="{E4D8E858-D86E-43A3-A640-43E29A77B571}" type="parTrans" cxnId="{5256D5BE-6DFC-443E-819A-07C77C16704E}">
      <dgm:prSet/>
      <dgm:spPr/>
      <dgm:t>
        <a:bodyPr/>
        <a:lstStyle/>
        <a:p>
          <a:endParaRPr lang="en-CA" sz="2400"/>
        </a:p>
      </dgm:t>
    </dgm:pt>
    <dgm:pt modelId="{7DCC8384-CD70-4B80-872C-D5565C2BF488}" type="sibTrans" cxnId="{5256D5BE-6DFC-443E-819A-07C77C16704E}">
      <dgm:prSet/>
      <dgm:spPr/>
      <dgm:t>
        <a:bodyPr/>
        <a:lstStyle/>
        <a:p>
          <a:endParaRPr lang="en-CA" sz="2400"/>
        </a:p>
      </dgm:t>
    </dgm:pt>
    <dgm:pt modelId="{7F8668F9-27C6-4A7F-9782-001CF3909E99}">
      <dgm:prSet custT="1"/>
      <dgm:spPr/>
      <dgm:t>
        <a:bodyPr/>
        <a:lstStyle/>
        <a:p>
          <a:pPr>
            <a:lnSpc>
              <a:spcPct val="100000"/>
            </a:lnSpc>
          </a:pPr>
          <a:r>
            <a:rPr lang="en-US" sz="1600" dirty="0"/>
            <a:t>Relegating certain individuals and groups to the margins of society and corresponding discrimination</a:t>
          </a:r>
        </a:p>
      </dgm:t>
    </dgm:pt>
    <dgm:pt modelId="{B8968C09-EF87-4CFE-9972-7C2668B02D41}" type="parTrans" cxnId="{CC48B341-5BB9-4CA3-96AD-F78120D2C5F7}">
      <dgm:prSet/>
      <dgm:spPr/>
      <dgm:t>
        <a:bodyPr/>
        <a:lstStyle/>
        <a:p>
          <a:endParaRPr lang="en-CA" sz="2400"/>
        </a:p>
      </dgm:t>
    </dgm:pt>
    <dgm:pt modelId="{E85BC71D-4D4F-40BF-99F6-E7BFF2A3BF60}" type="sibTrans" cxnId="{CC48B341-5BB9-4CA3-96AD-F78120D2C5F7}">
      <dgm:prSet/>
      <dgm:spPr/>
      <dgm:t>
        <a:bodyPr/>
        <a:lstStyle/>
        <a:p>
          <a:endParaRPr lang="en-CA" sz="2400"/>
        </a:p>
      </dgm:t>
    </dgm:pt>
    <dgm:pt modelId="{E423D4FE-FA20-40FD-A334-660B1DF54BEB}">
      <dgm:prSet custT="1"/>
      <dgm:spPr/>
      <dgm:t>
        <a:bodyPr/>
        <a:lstStyle/>
        <a:p>
          <a:pPr>
            <a:lnSpc>
              <a:spcPct val="100000"/>
            </a:lnSpc>
            <a:defRPr b="1"/>
          </a:pPr>
          <a:r>
            <a:rPr lang="en-CA" sz="2000" dirty="0"/>
            <a:t>Innovation decay</a:t>
          </a:r>
          <a:endParaRPr lang="en-US" sz="2000" dirty="0"/>
        </a:p>
      </dgm:t>
    </dgm:pt>
    <dgm:pt modelId="{2EF52785-0858-4C61-B709-414938D21279}" type="parTrans" cxnId="{3D4B0AAE-1AC0-416C-8A22-1C3EE403E022}">
      <dgm:prSet/>
      <dgm:spPr/>
      <dgm:t>
        <a:bodyPr/>
        <a:lstStyle/>
        <a:p>
          <a:endParaRPr lang="en-CA"/>
        </a:p>
      </dgm:t>
    </dgm:pt>
    <dgm:pt modelId="{7B58E416-9345-4EBF-B82C-EC19C0340049}" type="sibTrans" cxnId="{3D4B0AAE-1AC0-416C-8A22-1C3EE403E022}">
      <dgm:prSet/>
      <dgm:spPr/>
      <dgm:t>
        <a:bodyPr/>
        <a:lstStyle/>
        <a:p>
          <a:endParaRPr lang="en-CA"/>
        </a:p>
      </dgm:t>
    </dgm:pt>
    <dgm:pt modelId="{64B9A5F6-5248-4EEB-811A-CE4F2EA2DDA2}">
      <dgm:prSet custT="1"/>
      <dgm:spPr/>
      <dgm:t>
        <a:bodyPr/>
        <a:lstStyle/>
        <a:p>
          <a:pPr>
            <a:lnSpc>
              <a:spcPct val="100000"/>
            </a:lnSpc>
            <a:defRPr b="1"/>
          </a:pPr>
          <a:r>
            <a:rPr lang="en-CA" sz="2000" dirty="0"/>
            <a:t>Ecological impact</a:t>
          </a:r>
          <a:endParaRPr lang="en-US" sz="2000" dirty="0"/>
        </a:p>
      </dgm:t>
    </dgm:pt>
    <dgm:pt modelId="{BFDF7810-59D7-4B0E-960A-D3B2A131004D}" type="parTrans" cxnId="{062CFD96-5E7D-4099-AB99-2DBBC226F010}">
      <dgm:prSet/>
      <dgm:spPr/>
      <dgm:t>
        <a:bodyPr/>
        <a:lstStyle/>
        <a:p>
          <a:endParaRPr lang="en-CA"/>
        </a:p>
      </dgm:t>
    </dgm:pt>
    <dgm:pt modelId="{9CD265FD-BDB7-4F13-8C92-4A15E72B94AB}" type="sibTrans" cxnId="{062CFD96-5E7D-4099-AB99-2DBBC226F010}">
      <dgm:prSet/>
      <dgm:spPr/>
      <dgm:t>
        <a:bodyPr/>
        <a:lstStyle/>
        <a:p>
          <a:endParaRPr lang="en-CA"/>
        </a:p>
      </dgm:t>
    </dgm:pt>
    <dgm:pt modelId="{12CA25E9-57FA-4286-A3BB-359E9A3B0EDD}">
      <dgm:prSet custT="1"/>
      <dgm:spPr/>
      <dgm:t>
        <a:bodyPr/>
        <a:lstStyle/>
        <a:p>
          <a:pPr>
            <a:lnSpc>
              <a:spcPct val="100000"/>
            </a:lnSpc>
          </a:pPr>
          <a:r>
            <a:rPr lang="en-US" sz="1600" dirty="0"/>
            <a:t>Constraining scientific explorations to specific narrow directions while throttling progress in other areas of information access research</a:t>
          </a:r>
        </a:p>
      </dgm:t>
    </dgm:pt>
    <dgm:pt modelId="{F3AA1AB9-74AA-433B-87EC-E4AA608A339E}" type="parTrans" cxnId="{A627A590-B557-44B8-B767-AC72200E8D0C}">
      <dgm:prSet/>
      <dgm:spPr/>
      <dgm:t>
        <a:bodyPr/>
        <a:lstStyle/>
        <a:p>
          <a:endParaRPr lang="en-CA"/>
        </a:p>
      </dgm:t>
    </dgm:pt>
    <dgm:pt modelId="{C4B7B6E1-84CE-48C7-BF93-F496DF899269}" type="sibTrans" cxnId="{A627A590-B557-44B8-B767-AC72200E8D0C}">
      <dgm:prSet/>
      <dgm:spPr/>
      <dgm:t>
        <a:bodyPr/>
        <a:lstStyle/>
        <a:p>
          <a:endParaRPr lang="en-CA"/>
        </a:p>
      </dgm:t>
    </dgm:pt>
    <dgm:pt modelId="{38DCB2A7-3DD3-42BA-8882-572A8048E3E4}">
      <dgm:prSet custT="1"/>
      <dgm:spPr/>
      <dgm:t>
        <a:bodyPr/>
        <a:lstStyle/>
        <a:p>
          <a:pPr>
            <a:lnSpc>
              <a:spcPct val="100000"/>
            </a:lnSpc>
          </a:pPr>
          <a:r>
            <a:rPr lang="en-US" sz="1600" dirty="0"/>
            <a:t>Worsening anthropogenic climate change</a:t>
          </a:r>
        </a:p>
      </dgm:t>
    </dgm:pt>
    <dgm:pt modelId="{68CDC416-259C-4728-917F-7946692B9CA6}" type="parTrans" cxnId="{AFEB408A-17BD-4BFE-B8CC-12F33FBC24C0}">
      <dgm:prSet/>
      <dgm:spPr/>
      <dgm:t>
        <a:bodyPr/>
        <a:lstStyle/>
        <a:p>
          <a:endParaRPr lang="en-CA"/>
        </a:p>
      </dgm:t>
    </dgm:pt>
    <dgm:pt modelId="{13B1987C-EDB5-434D-9C2E-0C90B9BDA0DA}" type="sibTrans" cxnId="{AFEB408A-17BD-4BFE-B8CC-12F33FBC24C0}">
      <dgm:prSet/>
      <dgm:spPr/>
      <dgm:t>
        <a:bodyPr/>
        <a:lstStyle/>
        <a:p>
          <a:endParaRPr lang="en-CA"/>
        </a:p>
      </dgm:t>
    </dgm:pt>
    <dgm:pt modelId="{3529BBB1-51DF-4834-BECE-2639D58AA1D1}" type="pres">
      <dgm:prSet presAssocID="{ADC83AD8-3717-410D-A0AF-ED14095BBB0F}" presName="root" presStyleCnt="0">
        <dgm:presLayoutVars>
          <dgm:dir/>
          <dgm:resizeHandles val="exact"/>
        </dgm:presLayoutVars>
      </dgm:prSet>
      <dgm:spPr/>
    </dgm:pt>
    <dgm:pt modelId="{7DD4195C-8F04-47B9-84EC-3BCB5AB3C8A6}" type="pres">
      <dgm:prSet presAssocID="{178802EF-CE22-401A-A082-5177DB0BD5D4}" presName="compNode" presStyleCnt="0"/>
      <dgm:spPr/>
    </dgm:pt>
    <dgm:pt modelId="{F48CFC9F-CD21-4AEA-B513-40B18BCB1FC3}" type="pres">
      <dgm:prSet presAssocID="{178802EF-CE22-401A-A082-5177DB0BD5D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F52A1DF3-B2ED-4BE5-B4F0-CEA441DAA9A6}" type="pres">
      <dgm:prSet presAssocID="{178802EF-CE22-401A-A082-5177DB0BD5D4}" presName="iconSpace" presStyleCnt="0"/>
      <dgm:spPr/>
    </dgm:pt>
    <dgm:pt modelId="{4CE05C9C-823F-4927-9A35-EA039A1F39AF}" type="pres">
      <dgm:prSet presAssocID="{178802EF-CE22-401A-A082-5177DB0BD5D4}" presName="parTx" presStyleLbl="revTx" presStyleIdx="0" presStyleCnt="10">
        <dgm:presLayoutVars>
          <dgm:chMax val="0"/>
          <dgm:chPref val="0"/>
        </dgm:presLayoutVars>
      </dgm:prSet>
      <dgm:spPr/>
    </dgm:pt>
    <dgm:pt modelId="{86EA0085-F04E-4307-8BEB-EA6AF181815C}" type="pres">
      <dgm:prSet presAssocID="{178802EF-CE22-401A-A082-5177DB0BD5D4}" presName="txSpace" presStyleCnt="0"/>
      <dgm:spPr/>
    </dgm:pt>
    <dgm:pt modelId="{A80699ED-1464-4453-82CA-4037B0B824C1}" type="pres">
      <dgm:prSet presAssocID="{178802EF-CE22-401A-A082-5177DB0BD5D4}" presName="desTx" presStyleLbl="revTx" presStyleIdx="1" presStyleCnt="10">
        <dgm:presLayoutVars/>
      </dgm:prSet>
      <dgm:spPr/>
    </dgm:pt>
    <dgm:pt modelId="{2990D3B2-D04D-47D1-96ED-E914BABB00BD}" type="pres">
      <dgm:prSet presAssocID="{35481AD9-CFDB-4DBB-BC84-C072525E77FC}" presName="sibTrans" presStyleCnt="0"/>
      <dgm:spPr/>
    </dgm:pt>
    <dgm:pt modelId="{2E471B54-A6B2-48EA-BC8B-FDB07E949E07}" type="pres">
      <dgm:prSet presAssocID="{103D74A9-EAEC-4DFB-9BFC-B6AB92F5C9F0}" presName="compNode" presStyleCnt="0"/>
      <dgm:spPr/>
    </dgm:pt>
    <dgm:pt modelId="{CAAEE2EE-8C0D-4091-8B75-53FCC8869212}" type="pres">
      <dgm:prSet presAssocID="{103D74A9-EAEC-4DFB-9BFC-B6AB92F5C9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own with solid fill"/>
        </a:ext>
      </dgm:extLst>
    </dgm:pt>
    <dgm:pt modelId="{3C1BFFF1-C969-4A98-A5C4-944CDD24FF6B}" type="pres">
      <dgm:prSet presAssocID="{103D74A9-EAEC-4DFB-9BFC-B6AB92F5C9F0}" presName="iconSpace" presStyleCnt="0"/>
      <dgm:spPr/>
    </dgm:pt>
    <dgm:pt modelId="{6A7E36DE-2AC2-43DD-9886-F9B4A0400B35}" type="pres">
      <dgm:prSet presAssocID="{103D74A9-EAEC-4DFB-9BFC-B6AB92F5C9F0}" presName="parTx" presStyleLbl="revTx" presStyleIdx="2" presStyleCnt="10">
        <dgm:presLayoutVars>
          <dgm:chMax val="0"/>
          <dgm:chPref val="0"/>
        </dgm:presLayoutVars>
      </dgm:prSet>
      <dgm:spPr/>
    </dgm:pt>
    <dgm:pt modelId="{9CEFB39E-04D7-45EE-8E58-58F2FCA776E3}" type="pres">
      <dgm:prSet presAssocID="{103D74A9-EAEC-4DFB-9BFC-B6AB92F5C9F0}" presName="txSpace" presStyleCnt="0"/>
      <dgm:spPr/>
    </dgm:pt>
    <dgm:pt modelId="{0E4C1E1C-1B53-4941-ABB0-C65BEC3D8FB5}" type="pres">
      <dgm:prSet presAssocID="{103D74A9-EAEC-4DFB-9BFC-B6AB92F5C9F0}" presName="desTx" presStyleLbl="revTx" presStyleIdx="3" presStyleCnt="10">
        <dgm:presLayoutVars/>
      </dgm:prSet>
      <dgm:spPr/>
    </dgm:pt>
    <dgm:pt modelId="{E726E2EA-4571-4158-8628-794EB30B9390}" type="pres">
      <dgm:prSet presAssocID="{BEC6147D-611D-4C2A-A3A4-A8337AEF3E3B}" presName="sibTrans" presStyleCnt="0"/>
      <dgm:spPr/>
    </dgm:pt>
    <dgm:pt modelId="{D4B4E332-C014-4161-B7F8-D4AE7956CDED}" type="pres">
      <dgm:prSet presAssocID="{F5FD3F40-FF23-47FE-8676-7EAAFDBAED45}" presName="compNode" presStyleCnt="0"/>
      <dgm:spPr/>
    </dgm:pt>
    <dgm:pt modelId="{ACC90E9E-6ED7-4E93-A411-7DEE7F079BC3}" type="pres">
      <dgm:prSet presAssocID="{F5FD3F40-FF23-47FE-8676-7EAAFDBAED4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niversal access with solid fill"/>
        </a:ext>
      </dgm:extLst>
    </dgm:pt>
    <dgm:pt modelId="{A7448E91-8141-4C1A-B779-E9A7A874D926}" type="pres">
      <dgm:prSet presAssocID="{F5FD3F40-FF23-47FE-8676-7EAAFDBAED45}" presName="iconSpace" presStyleCnt="0"/>
      <dgm:spPr/>
    </dgm:pt>
    <dgm:pt modelId="{3C99BC94-C9D5-4F77-A396-13842CAE1054}" type="pres">
      <dgm:prSet presAssocID="{F5FD3F40-FF23-47FE-8676-7EAAFDBAED45}" presName="parTx" presStyleLbl="revTx" presStyleIdx="4" presStyleCnt="10">
        <dgm:presLayoutVars>
          <dgm:chMax val="0"/>
          <dgm:chPref val="0"/>
        </dgm:presLayoutVars>
      </dgm:prSet>
      <dgm:spPr/>
    </dgm:pt>
    <dgm:pt modelId="{92BE0904-FCFE-4F5D-B2D6-6B87A35560D6}" type="pres">
      <dgm:prSet presAssocID="{F5FD3F40-FF23-47FE-8676-7EAAFDBAED45}" presName="txSpace" presStyleCnt="0"/>
      <dgm:spPr/>
    </dgm:pt>
    <dgm:pt modelId="{5CD96415-929C-4F72-A7F0-162E35B78873}" type="pres">
      <dgm:prSet presAssocID="{F5FD3F40-FF23-47FE-8676-7EAAFDBAED45}" presName="desTx" presStyleLbl="revTx" presStyleIdx="5" presStyleCnt="10">
        <dgm:presLayoutVars/>
      </dgm:prSet>
      <dgm:spPr/>
    </dgm:pt>
    <dgm:pt modelId="{64979339-FC8D-47B9-96BC-D355DCB5E2B9}" type="pres">
      <dgm:prSet presAssocID="{7DCC8384-CD70-4B80-872C-D5565C2BF488}" presName="sibTrans" presStyleCnt="0"/>
      <dgm:spPr/>
    </dgm:pt>
    <dgm:pt modelId="{5419731E-996C-4701-ABEB-573F13ACE383}" type="pres">
      <dgm:prSet presAssocID="{E423D4FE-FA20-40FD-A334-660B1DF54BEB}" presName="compNode" presStyleCnt="0"/>
      <dgm:spPr/>
    </dgm:pt>
    <dgm:pt modelId="{B98B4A3F-B6D9-4272-89AF-CC90421CE54A}" type="pres">
      <dgm:prSet presAssocID="{E423D4FE-FA20-40FD-A334-660B1DF54BE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duation cap with solid fill"/>
        </a:ext>
      </dgm:extLst>
    </dgm:pt>
    <dgm:pt modelId="{40850072-5D30-4299-95C0-6279992B32A0}" type="pres">
      <dgm:prSet presAssocID="{E423D4FE-FA20-40FD-A334-660B1DF54BEB}" presName="iconSpace" presStyleCnt="0"/>
      <dgm:spPr/>
    </dgm:pt>
    <dgm:pt modelId="{621A043F-780C-49E8-A7CC-4054E9D9BD6C}" type="pres">
      <dgm:prSet presAssocID="{E423D4FE-FA20-40FD-A334-660B1DF54BEB}" presName="parTx" presStyleLbl="revTx" presStyleIdx="6" presStyleCnt="10">
        <dgm:presLayoutVars>
          <dgm:chMax val="0"/>
          <dgm:chPref val="0"/>
        </dgm:presLayoutVars>
      </dgm:prSet>
      <dgm:spPr/>
    </dgm:pt>
    <dgm:pt modelId="{2BF7D41D-6269-4262-B3F6-C6CE6DFCD998}" type="pres">
      <dgm:prSet presAssocID="{E423D4FE-FA20-40FD-A334-660B1DF54BEB}" presName="txSpace" presStyleCnt="0"/>
      <dgm:spPr/>
    </dgm:pt>
    <dgm:pt modelId="{E68094D9-D728-4C47-9B40-944F9EEDF171}" type="pres">
      <dgm:prSet presAssocID="{E423D4FE-FA20-40FD-A334-660B1DF54BEB}" presName="desTx" presStyleLbl="revTx" presStyleIdx="7" presStyleCnt="10">
        <dgm:presLayoutVars/>
      </dgm:prSet>
      <dgm:spPr/>
    </dgm:pt>
    <dgm:pt modelId="{A7CCF1D2-A031-4D34-BA7D-CF520FE0EBAE}" type="pres">
      <dgm:prSet presAssocID="{7B58E416-9345-4EBF-B82C-EC19C0340049}" presName="sibTrans" presStyleCnt="0"/>
      <dgm:spPr/>
    </dgm:pt>
    <dgm:pt modelId="{27342E1E-B685-4419-AF35-CD5B66FF31A4}" type="pres">
      <dgm:prSet presAssocID="{64B9A5F6-5248-4EEB-811A-CE4F2EA2DDA2}" presName="compNode" presStyleCnt="0"/>
      <dgm:spPr/>
    </dgm:pt>
    <dgm:pt modelId="{4F0F7109-EE54-4A6F-86C5-AD6872971EC6}" type="pres">
      <dgm:prSet presAssocID="{64B9A5F6-5248-4EEB-811A-CE4F2EA2DDA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ustainability with solid fill"/>
        </a:ext>
      </dgm:extLst>
    </dgm:pt>
    <dgm:pt modelId="{89C35B99-648B-4E63-88FD-C97149FEE43B}" type="pres">
      <dgm:prSet presAssocID="{64B9A5F6-5248-4EEB-811A-CE4F2EA2DDA2}" presName="iconSpace" presStyleCnt="0"/>
      <dgm:spPr/>
    </dgm:pt>
    <dgm:pt modelId="{276F3DED-B4E0-4F34-AFCC-67AAB13B7C63}" type="pres">
      <dgm:prSet presAssocID="{64B9A5F6-5248-4EEB-811A-CE4F2EA2DDA2}" presName="parTx" presStyleLbl="revTx" presStyleIdx="8" presStyleCnt="10">
        <dgm:presLayoutVars>
          <dgm:chMax val="0"/>
          <dgm:chPref val="0"/>
        </dgm:presLayoutVars>
      </dgm:prSet>
      <dgm:spPr/>
    </dgm:pt>
    <dgm:pt modelId="{31A0EABB-A9BB-41B9-A89C-30046C8645FE}" type="pres">
      <dgm:prSet presAssocID="{64B9A5F6-5248-4EEB-811A-CE4F2EA2DDA2}" presName="txSpace" presStyleCnt="0"/>
      <dgm:spPr/>
    </dgm:pt>
    <dgm:pt modelId="{53BE9F27-E9B9-41DE-9834-94D39AD59656}" type="pres">
      <dgm:prSet presAssocID="{64B9A5F6-5248-4EEB-811A-CE4F2EA2DDA2}" presName="desTx" presStyleLbl="revTx" presStyleIdx="9" presStyleCnt="10">
        <dgm:presLayoutVars/>
      </dgm:prSet>
      <dgm:spPr/>
    </dgm:pt>
  </dgm:ptLst>
  <dgm:cxnLst>
    <dgm:cxn modelId="{DAF89406-EF0F-4886-805D-75B2068FA782}" type="presOf" srcId="{12CA25E9-57FA-4286-A3BB-359E9A3B0EDD}" destId="{E68094D9-D728-4C47-9B40-944F9EEDF171}" srcOrd="0" destOrd="0" presId="urn:microsoft.com/office/officeart/2018/5/layout/CenteredIconLabelDescriptionList"/>
    <dgm:cxn modelId="{8F6CFB09-E3A8-4E96-9EAC-9E01FDB41C42}" srcId="{178802EF-CE22-401A-A082-5177DB0BD5D4}" destId="{6CBF89EA-1054-4851-9A76-F876ACCDD208}" srcOrd="0" destOrd="0" parTransId="{E230209A-D135-4EE0-B2DB-6C1BBDCF96F2}" sibTransId="{70B752AE-DAFD-44FD-956A-EC6FE1D8328E}"/>
    <dgm:cxn modelId="{D36E8517-7715-4140-8E06-FEB667010907}" type="presOf" srcId="{38DCB2A7-3DD3-42BA-8882-572A8048E3E4}" destId="{53BE9F27-E9B9-41DE-9834-94D39AD59656}" srcOrd="0" destOrd="0" presId="urn:microsoft.com/office/officeart/2018/5/layout/CenteredIconLabelDescriptionList"/>
    <dgm:cxn modelId="{03C3AC38-27D1-4C82-B7E0-7D393CB5CB64}" type="presOf" srcId="{E423D4FE-FA20-40FD-A334-660B1DF54BEB}" destId="{621A043F-780C-49E8-A7CC-4054E9D9BD6C}" srcOrd="0" destOrd="0" presId="urn:microsoft.com/office/officeart/2018/5/layout/CenteredIconLabelDescriptionList"/>
    <dgm:cxn modelId="{CC48B341-5BB9-4CA3-96AD-F78120D2C5F7}" srcId="{F5FD3F40-FF23-47FE-8676-7EAAFDBAED45}" destId="{7F8668F9-27C6-4A7F-9782-001CF3909E99}" srcOrd="0" destOrd="0" parTransId="{B8968C09-EF87-4CFE-9972-7C2668B02D41}" sibTransId="{E85BC71D-4D4F-40BF-99F6-E7BFF2A3BF60}"/>
    <dgm:cxn modelId="{245DBA6E-FDFD-4076-8A26-99D6322FAD26}" type="presOf" srcId="{64B9A5F6-5248-4EEB-811A-CE4F2EA2DDA2}" destId="{276F3DED-B4E0-4F34-AFCC-67AAB13B7C63}" srcOrd="0" destOrd="0" presId="urn:microsoft.com/office/officeart/2018/5/layout/CenteredIconLabelDescriptionList"/>
    <dgm:cxn modelId="{24D1C34E-D64D-4554-9C20-8B90422C7A5F}" type="presOf" srcId="{8962E734-63F7-48B2-AA2C-F0BF6C515B1B}" destId="{0E4C1E1C-1B53-4941-ABB0-C65BEC3D8FB5}" srcOrd="0" destOrd="0" presId="urn:microsoft.com/office/officeart/2018/5/layout/CenteredIconLabelDescriptionList"/>
    <dgm:cxn modelId="{29EC9C53-3397-49ED-8709-EE8F2D4E4CED}" type="presOf" srcId="{7F8668F9-27C6-4A7F-9782-001CF3909E99}" destId="{5CD96415-929C-4F72-A7F0-162E35B78873}" srcOrd="0" destOrd="0" presId="urn:microsoft.com/office/officeart/2018/5/layout/CenteredIconLabelDescriptionList"/>
    <dgm:cxn modelId="{E545AB75-3836-4AAE-840E-B5A0691E603D}" type="presOf" srcId="{6CBF89EA-1054-4851-9A76-F876ACCDD208}" destId="{A80699ED-1464-4453-82CA-4037B0B824C1}" srcOrd="0" destOrd="0" presId="urn:microsoft.com/office/officeart/2018/5/layout/CenteredIconLabelDescriptionList"/>
    <dgm:cxn modelId="{AFEB408A-17BD-4BFE-B8CC-12F33FBC24C0}" srcId="{64B9A5F6-5248-4EEB-811A-CE4F2EA2DDA2}" destId="{38DCB2A7-3DD3-42BA-8882-572A8048E3E4}" srcOrd="0" destOrd="0" parTransId="{68CDC416-259C-4728-917F-7946692B9CA6}" sibTransId="{13B1987C-EDB5-434D-9C2E-0C90B9BDA0DA}"/>
    <dgm:cxn modelId="{A627A590-B557-44B8-B767-AC72200E8D0C}" srcId="{E423D4FE-FA20-40FD-A334-660B1DF54BEB}" destId="{12CA25E9-57FA-4286-A3BB-359E9A3B0EDD}" srcOrd="0" destOrd="0" parTransId="{F3AA1AB9-74AA-433B-87EC-E4AA608A339E}" sibTransId="{C4B7B6E1-84CE-48C7-BF93-F496DF899269}"/>
    <dgm:cxn modelId="{062CFD96-5E7D-4099-AB99-2DBBC226F010}" srcId="{ADC83AD8-3717-410D-A0AF-ED14095BBB0F}" destId="{64B9A5F6-5248-4EEB-811A-CE4F2EA2DDA2}" srcOrd="4" destOrd="0" parTransId="{BFDF7810-59D7-4B0E-960A-D3B2A131004D}" sibTransId="{9CD265FD-BDB7-4F13-8C92-4A15E72B94AB}"/>
    <dgm:cxn modelId="{3D4B0AAE-1AC0-416C-8A22-1C3EE403E022}" srcId="{ADC83AD8-3717-410D-A0AF-ED14095BBB0F}" destId="{E423D4FE-FA20-40FD-A334-660B1DF54BEB}" srcOrd="3" destOrd="0" parTransId="{2EF52785-0858-4C61-B709-414938D21279}" sibTransId="{7B58E416-9345-4EBF-B82C-EC19C0340049}"/>
    <dgm:cxn modelId="{4AE119B3-6218-40BD-9C3C-CF2F5A800E22}" srcId="{ADC83AD8-3717-410D-A0AF-ED14095BBB0F}" destId="{103D74A9-EAEC-4DFB-9BFC-B6AB92F5C9F0}" srcOrd="1" destOrd="0" parTransId="{CE3EF8A3-0AEA-4057-99AC-EA055577BAA1}" sibTransId="{BEC6147D-611D-4C2A-A3A4-A8337AEF3E3B}"/>
    <dgm:cxn modelId="{083984BB-F197-4D8B-8966-18AF0F8BADB4}" srcId="{ADC83AD8-3717-410D-A0AF-ED14095BBB0F}" destId="{178802EF-CE22-401A-A082-5177DB0BD5D4}" srcOrd="0" destOrd="0" parTransId="{3050DC5C-BC16-4D35-8142-AE3887F90F12}" sibTransId="{35481AD9-CFDB-4DBB-BC84-C072525E77FC}"/>
    <dgm:cxn modelId="{5256D5BE-6DFC-443E-819A-07C77C16704E}" srcId="{ADC83AD8-3717-410D-A0AF-ED14095BBB0F}" destId="{F5FD3F40-FF23-47FE-8676-7EAAFDBAED45}" srcOrd="2" destOrd="0" parTransId="{E4D8E858-D86E-43A3-A640-43E29A77B571}" sibTransId="{7DCC8384-CD70-4B80-872C-D5565C2BF488}"/>
    <dgm:cxn modelId="{41E18EC9-3A28-4F1F-8BDC-6BE1E16BB7A2}" type="presOf" srcId="{F5FD3F40-FF23-47FE-8676-7EAAFDBAED45}" destId="{3C99BC94-C9D5-4F77-A396-13842CAE1054}" srcOrd="0" destOrd="0" presId="urn:microsoft.com/office/officeart/2018/5/layout/CenteredIconLabelDescriptionList"/>
    <dgm:cxn modelId="{452993CA-3FE2-4C2E-A7BA-B241FAD6CA51}" type="presOf" srcId="{103D74A9-EAEC-4DFB-9BFC-B6AB92F5C9F0}" destId="{6A7E36DE-2AC2-43DD-9886-F9B4A0400B35}" srcOrd="0" destOrd="0" presId="urn:microsoft.com/office/officeart/2018/5/layout/CenteredIconLabelDescriptionList"/>
    <dgm:cxn modelId="{2DB738D2-FEDC-4574-A0B0-AAC17E12A0A0}" srcId="{103D74A9-EAEC-4DFB-9BFC-B6AB92F5C9F0}" destId="{8962E734-63F7-48B2-AA2C-F0BF6C515B1B}" srcOrd="0" destOrd="0" parTransId="{03355098-644D-4270-93EE-AA1227254319}" sibTransId="{E06D5691-25E8-4422-B83F-031323F4FC4E}"/>
    <dgm:cxn modelId="{6217C2DE-5046-4AB8-BA33-D32186BD9731}" type="presOf" srcId="{178802EF-CE22-401A-A082-5177DB0BD5D4}" destId="{4CE05C9C-823F-4927-9A35-EA039A1F39AF}" srcOrd="0" destOrd="0" presId="urn:microsoft.com/office/officeart/2018/5/layout/CenteredIconLabelDescriptionList"/>
    <dgm:cxn modelId="{9892D4EC-0B15-4EEA-9E1F-FE8F71296C43}" type="presOf" srcId="{ADC83AD8-3717-410D-A0AF-ED14095BBB0F}" destId="{3529BBB1-51DF-4834-BECE-2639D58AA1D1}" srcOrd="0" destOrd="0" presId="urn:microsoft.com/office/officeart/2018/5/layout/CenteredIconLabelDescriptionList"/>
    <dgm:cxn modelId="{69223ADF-D5CF-4BF8-9021-0530934D816E}" type="presParOf" srcId="{3529BBB1-51DF-4834-BECE-2639D58AA1D1}" destId="{7DD4195C-8F04-47B9-84EC-3BCB5AB3C8A6}" srcOrd="0" destOrd="0" presId="urn:microsoft.com/office/officeart/2018/5/layout/CenteredIconLabelDescriptionList"/>
    <dgm:cxn modelId="{72B2F5A9-F4EE-46A3-8CC4-ACB5E91EC246}" type="presParOf" srcId="{7DD4195C-8F04-47B9-84EC-3BCB5AB3C8A6}" destId="{F48CFC9F-CD21-4AEA-B513-40B18BCB1FC3}" srcOrd="0" destOrd="0" presId="urn:microsoft.com/office/officeart/2018/5/layout/CenteredIconLabelDescriptionList"/>
    <dgm:cxn modelId="{D9682BC4-E8B5-4A92-B6B6-792378330F41}" type="presParOf" srcId="{7DD4195C-8F04-47B9-84EC-3BCB5AB3C8A6}" destId="{F52A1DF3-B2ED-4BE5-B4F0-CEA441DAA9A6}" srcOrd="1" destOrd="0" presId="urn:microsoft.com/office/officeart/2018/5/layout/CenteredIconLabelDescriptionList"/>
    <dgm:cxn modelId="{7C673F6C-A28C-49D6-A207-9B8867128007}" type="presParOf" srcId="{7DD4195C-8F04-47B9-84EC-3BCB5AB3C8A6}" destId="{4CE05C9C-823F-4927-9A35-EA039A1F39AF}" srcOrd="2" destOrd="0" presId="urn:microsoft.com/office/officeart/2018/5/layout/CenteredIconLabelDescriptionList"/>
    <dgm:cxn modelId="{C50650DF-3F6D-4295-9FDE-43816D0618D6}" type="presParOf" srcId="{7DD4195C-8F04-47B9-84EC-3BCB5AB3C8A6}" destId="{86EA0085-F04E-4307-8BEB-EA6AF181815C}" srcOrd="3" destOrd="0" presId="urn:microsoft.com/office/officeart/2018/5/layout/CenteredIconLabelDescriptionList"/>
    <dgm:cxn modelId="{DB25D5DA-2C48-4EB1-8694-CFAFED28C937}" type="presParOf" srcId="{7DD4195C-8F04-47B9-84EC-3BCB5AB3C8A6}" destId="{A80699ED-1464-4453-82CA-4037B0B824C1}" srcOrd="4" destOrd="0" presId="urn:microsoft.com/office/officeart/2018/5/layout/CenteredIconLabelDescriptionList"/>
    <dgm:cxn modelId="{9FDEA5C8-94DA-403C-92AC-BF7E4EF6D955}" type="presParOf" srcId="{3529BBB1-51DF-4834-BECE-2639D58AA1D1}" destId="{2990D3B2-D04D-47D1-96ED-E914BABB00BD}" srcOrd="1" destOrd="0" presId="urn:microsoft.com/office/officeart/2018/5/layout/CenteredIconLabelDescriptionList"/>
    <dgm:cxn modelId="{F0C64410-C02C-4E73-84C1-296228D0835B}" type="presParOf" srcId="{3529BBB1-51DF-4834-BECE-2639D58AA1D1}" destId="{2E471B54-A6B2-48EA-BC8B-FDB07E949E07}" srcOrd="2" destOrd="0" presId="urn:microsoft.com/office/officeart/2018/5/layout/CenteredIconLabelDescriptionList"/>
    <dgm:cxn modelId="{F65B4D53-3460-4275-B9AB-57B6521D7317}" type="presParOf" srcId="{2E471B54-A6B2-48EA-BC8B-FDB07E949E07}" destId="{CAAEE2EE-8C0D-4091-8B75-53FCC8869212}" srcOrd="0" destOrd="0" presId="urn:microsoft.com/office/officeart/2018/5/layout/CenteredIconLabelDescriptionList"/>
    <dgm:cxn modelId="{ACA30140-3C97-41FE-B459-D175EA01FB19}" type="presParOf" srcId="{2E471B54-A6B2-48EA-BC8B-FDB07E949E07}" destId="{3C1BFFF1-C969-4A98-A5C4-944CDD24FF6B}" srcOrd="1" destOrd="0" presId="urn:microsoft.com/office/officeart/2018/5/layout/CenteredIconLabelDescriptionList"/>
    <dgm:cxn modelId="{451E9BFE-FBF1-492F-B2A5-8C98AB4821C9}" type="presParOf" srcId="{2E471B54-A6B2-48EA-BC8B-FDB07E949E07}" destId="{6A7E36DE-2AC2-43DD-9886-F9B4A0400B35}" srcOrd="2" destOrd="0" presId="urn:microsoft.com/office/officeart/2018/5/layout/CenteredIconLabelDescriptionList"/>
    <dgm:cxn modelId="{50F4F397-3F4D-4573-A8D7-BE4638DB0B4F}" type="presParOf" srcId="{2E471B54-A6B2-48EA-BC8B-FDB07E949E07}" destId="{9CEFB39E-04D7-45EE-8E58-58F2FCA776E3}" srcOrd="3" destOrd="0" presId="urn:microsoft.com/office/officeart/2018/5/layout/CenteredIconLabelDescriptionList"/>
    <dgm:cxn modelId="{078E5EE8-8A86-4BD6-B4AE-D5B097C12BDF}" type="presParOf" srcId="{2E471B54-A6B2-48EA-BC8B-FDB07E949E07}" destId="{0E4C1E1C-1B53-4941-ABB0-C65BEC3D8FB5}" srcOrd="4" destOrd="0" presId="urn:microsoft.com/office/officeart/2018/5/layout/CenteredIconLabelDescriptionList"/>
    <dgm:cxn modelId="{04622095-CB2A-4A87-83E9-C1ACE6FD1AAC}" type="presParOf" srcId="{3529BBB1-51DF-4834-BECE-2639D58AA1D1}" destId="{E726E2EA-4571-4158-8628-794EB30B9390}" srcOrd="3" destOrd="0" presId="urn:microsoft.com/office/officeart/2018/5/layout/CenteredIconLabelDescriptionList"/>
    <dgm:cxn modelId="{AE3A9155-9414-47B6-91D6-7CA549BBCA4D}" type="presParOf" srcId="{3529BBB1-51DF-4834-BECE-2639D58AA1D1}" destId="{D4B4E332-C014-4161-B7F8-D4AE7956CDED}" srcOrd="4" destOrd="0" presId="urn:microsoft.com/office/officeart/2018/5/layout/CenteredIconLabelDescriptionList"/>
    <dgm:cxn modelId="{3C40FEFA-6D05-4455-B3BF-1EDB8E1215AE}" type="presParOf" srcId="{D4B4E332-C014-4161-B7F8-D4AE7956CDED}" destId="{ACC90E9E-6ED7-4E93-A411-7DEE7F079BC3}" srcOrd="0" destOrd="0" presId="urn:microsoft.com/office/officeart/2018/5/layout/CenteredIconLabelDescriptionList"/>
    <dgm:cxn modelId="{7B55372B-A75F-45BE-8B9F-25E71952EAA4}" type="presParOf" srcId="{D4B4E332-C014-4161-B7F8-D4AE7956CDED}" destId="{A7448E91-8141-4C1A-B779-E9A7A874D926}" srcOrd="1" destOrd="0" presId="urn:microsoft.com/office/officeart/2018/5/layout/CenteredIconLabelDescriptionList"/>
    <dgm:cxn modelId="{3D39E3DF-B7E1-4766-820C-47CDA2757E5E}" type="presParOf" srcId="{D4B4E332-C014-4161-B7F8-D4AE7956CDED}" destId="{3C99BC94-C9D5-4F77-A396-13842CAE1054}" srcOrd="2" destOrd="0" presId="urn:microsoft.com/office/officeart/2018/5/layout/CenteredIconLabelDescriptionList"/>
    <dgm:cxn modelId="{D818C667-E043-4160-8446-7BA181D4CA51}" type="presParOf" srcId="{D4B4E332-C014-4161-B7F8-D4AE7956CDED}" destId="{92BE0904-FCFE-4F5D-B2D6-6B87A35560D6}" srcOrd="3" destOrd="0" presId="urn:microsoft.com/office/officeart/2018/5/layout/CenteredIconLabelDescriptionList"/>
    <dgm:cxn modelId="{8DF70917-6691-4E8F-8BE3-EDB5DDF25148}" type="presParOf" srcId="{D4B4E332-C014-4161-B7F8-D4AE7956CDED}" destId="{5CD96415-929C-4F72-A7F0-162E35B78873}" srcOrd="4" destOrd="0" presId="urn:microsoft.com/office/officeart/2018/5/layout/CenteredIconLabelDescriptionList"/>
    <dgm:cxn modelId="{3694F0F8-52F3-4424-9A9B-4BF6B2CED33E}" type="presParOf" srcId="{3529BBB1-51DF-4834-BECE-2639D58AA1D1}" destId="{64979339-FC8D-47B9-96BC-D355DCB5E2B9}" srcOrd="5" destOrd="0" presId="urn:microsoft.com/office/officeart/2018/5/layout/CenteredIconLabelDescriptionList"/>
    <dgm:cxn modelId="{11CB9F24-A36A-4ACA-9BDE-90FD726CB8B2}" type="presParOf" srcId="{3529BBB1-51DF-4834-BECE-2639D58AA1D1}" destId="{5419731E-996C-4701-ABEB-573F13ACE383}" srcOrd="6" destOrd="0" presId="urn:microsoft.com/office/officeart/2018/5/layout/CenteredIconLabelDescriptionList"/>
    <dgm:cxn modelId="{8826A641-D81C-428A-A44C-7955B7476A92}" type="presParOf" srcId="{5419731E-996C-4701-ABEB-573F13ACE383}" destId="{B98B4A3F-B6D9-4272-89AF-CC90421CE54A}" srcOrd="0" destOrd="0" presId="urn:microsoft.com/office/officeart/2018/5/layout/CenteredIconLabelDescriptionList"/>
    <dgm:cxn modelId="{7FEE8519-2F1D-4DE7-AFD7-19A9DC0DDDDE}" type="presParOf" srcId="{5419731E-996C-4701-ABEB-573F13ACE383}" destId="{40850072-5D30-4299-95C0-6279992B32A0}" srcOrd="1" destOrd="0" presId="urn:microsoft.com/office/officeart/2018/5/layout/CenteredIconLabelDescriptionList"/>
    <dgm:cxn modelId="{02CA0ECA-FB5D-4070-B6E3-EB8FA0E3B4D4}" type="presParOf" srcId="{5419731E-996C-4701-ABEB-573F13ACE383}" destId="{621A043F-780C-49E8-A7CC-4054E9D9BD6C}" srcOrd="2" destOrd="0" presId="urn:microsoft.com/office/officeart/2018/5/layout/CenteredIconLabelDescriptionList"/>
    <dgm:cxn modelId="{2114F5B8-FBFA-44BD-9DA0-51991B144B1A}" type="presParOf" srcId="{5419731E-996C-4701-ABEB-573F13ACE383}" destId="{2BF7D41D-6269-4262-B3F6-C6CE6DFCD998}" srcOrd="3" destOrd="0" presId="urn:microsoft.com/office/officeart/2018/5/layout/CenteredIconLabelDescriptionList"/>
    <dgm:cxn modelId="{34733790-8FEC-4690-A00D-630953204332}" type="presParOf" srcId="{5419731E-996C-4701-ABEB-573F13ACE383}" destId="{E68094D9-D728-4C47-9B40-944F9EEDF171}" srcOrd="4" destOrd="0" presId="urn:microsoft.com/office/officeart/2018/5/layout/CenteredIconLabelDescriptionList"/>
    <dgm:cxn modelId="{D22C9263-4648-4706-B151-5599A2DA1B5F}" type="presParOf" srcId="{3529BBB1-51DF-4834-BECE-2639D58AA1D1}" destId="{A7CCF1D2-A031-4D34-BA7D-CF520FE0EBAE}" srcOrd="7" destOrd="0" presId="urn:microsoft.com/office/officeart/2018/5/layout/CenteredIconLabelDescriptionList"/>
    <dgm:cxn modelId="{ECE297CF-1D4D-41E3-94EC-74F8941371D9}" type="presParOf" srcId="{3529BBB1-51DF-4834-BECE-2639D58AA1D1}" destId="{27342E1E-B685-4419-AF35-CD5B66FF31A4}" srcOrd="8" destOrd="0" presId="urn:microsoft.com/office/officeart/2018/5/layout/CenteredIconLabelDescriptionList"/>
    <dgm:cxn modelId="{DF54F077-BF87-45D9-ACEC-8EB291493279}" type="presParOf" srcId="{27342E1E-B685-4419-AF35-CD5B66FF31A4}" destId="{4F0F7109-EE54-4A6F-86C5-AD6872971EC6}" srcOrd="0" destOrd="0" presId="urn:microsoft.com/office/officeart/2018/5/layout/CenteredIconLabelDescriptionList"/>
    <dgm:cxn modelId="{6E367914-C9D5-4287-A1EC-4877F6FCA035}" type="presParOf" srcId="{27342E1E-B685-4419-AF35-CD5B66FF31A4}" destId="{89C35B99-648B-4E63-88FD-C97149FEE43B}" srcOrd="1" destOrd="0" presId="urn:microsoft.com/office/officeart/2018/5/layout/CenteredIconLabelDescriptionList"/>
    <dgm:cxn modelId="{C429D469-B43E-4944-A030-8C56747EFB42}" type="presParOf" srcId="{27342E1E-B685-4419-AF35-CD5B66FF31A4}" destId="{276F3DED-B4E0-4F34-AFCC-67AAB13B7C63}" srcOrd="2" destOrd="0" presId="urn:microsoft.com/office/officeart/2018/5/layout/CenteredIconLabelDescriptionList"/>
    <dgm:cxn modelId="{DA2F3A36-D075-4E7E-82C0-4B85FB29EA61}" type="presParOf" srcId="{27342E1E-B685-4419-AF35-CD5B66FF31A4}" destId="{31A0EABB-A9BB-41B9-A89C-30046C8645FE}" srcOrd="3" destOrd="0" presId="urn:microsoft.com/office/officeart/2018/5/layout/CenteredIconLabelDescriptionList"/>
    <dgm:cxn modelId="{2354BCC3-47A0-4A06-952E-A00B36794D95}" type="presParOf" srcId="{27342E1E-B685-4419-AF35-CD5B66FF31A4}" destId="{53BE9F27-E9B9-41DE-9834-94D39AD5965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CF253-4442-4D6D-AD9B-EE42A68FA121}">
      <dsp:nvSpPr>
        <dsp:cNvPr id="0" name=""/>
        <dsp:cNvSpPr/>
      </dsp:nvSpPr>
      <dsp:spPr>
        <a:xfrm>
          <a:off x="1555998" y="861715"/>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Consequences</a:t>
          </a:r>
          <a:br>
            <a:rPr lang="en-CA" sz="1900" kern="1200"/>
          </a:br>
          <a:br>
            <a:rPr lang="en-CA" sz="1900" kern="1200"/>
          </a:br>
          <a:br>
            <a:rPr lang="en-CA" sz="1900" kern="1200"/>
          </a:br>
          <a:endParaRPr lang="en-CA" sz="1900" kern="1200"/>
        </a:p>
      </dsp:txBody>
      <dsp:txXfrm>
        <a:off x="1621667" y="927384"/>
        <a:ext cx="1938265" cy="1213904"/>
      </dsp:txXfrm>
    </dsp:sp>
    <dsp:sp modelId="{80A31979-9205-4149-8E77-EAAA704CC28B}">
      <dsp:nvSpPr>
        <dsp:cNvPr id="0" name=""/>
        <dsp:cNvSpPr/>
      </dsp:nvSpPr>
      <dsp:spPr>
        <a:xfrm>
          <a:off x="795412" y="1534336"/>
          <a:ext cx="3590775" cy="3590775"/>
        </a:xfrm>
        <a:custGeom>
          <a:avLst/>
          <a:gdLst/>
          <a:ahLst/>
          <a:cxnLst/>
          <a:rect l="0" t="0" r="0" b="0"/>
          <a:pathLst>
            <a:path>
              <a:moveTo>
                <a:pt x="2845249" y="338950"/>
              </a:moveTo>
              <a:arcTo wR="1795387" hR="1795387" stAng="18347139" swAng="3649545"/>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899FDA7D-A000-4D4A-A0D4-9E9EC0F9F549}">
      <dsp:nvSpPr>
        <dsp:cNvPr id="0" name=""/>
        <dsp:cNvSpPr/>
      </dsp:nvSpPr>
      <dsp:spPr>
        <a:xfrm>
          <a:off x="3110849" y="3554797"/>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Risks</a:t>
          </a:r>
          <a:br>
            <a:rPr lang="en-CA" sz="1900" kern="1200"/>
          </a:br>
          <a:br>
            <a:rPr lang="en-CA" sz="1900" kern="1200"/>
          </a:br>
          <a:br>
            <a:rPr lang="en-CA" sz="1900" kern="1200"/>
          </a:br>
          <a:endParaRPr lang="en-CA" sz="1900" kern="1200"/>
        </a:p>
      </dsp:txBody>
      <dsp:txXfrm>
        <a:off x="3176518" y="3620466"/>
        <a:ext cx="1938265" cy="1213904"/>
      </dsp:txXfrm>
    </dsp:sp>
    <dsp:sp modelId="{87309E4D-6791-4EF0-90BE-0A02DD3EDF53}">
      <dsp:nvSpPr>
        <dsp:cNvPr id="0" name=""/>
        <dsp:cNvSpPr/>
      </dsp:nvSpPr>
      <dsp:spPr>
        <a:xfrm>
          <a:off x="795412" y="1534336"/>
          <a:ext cx="3590775" cy="3590775"/>
        </a:xfrm>
        <a:custGeom>
          <a:avLst/>
          <a:gdLst/>
          <a:ahLst/>
          <a:cxnLst/>
          <a:rect l="0" t="0" r="0" b="0"/>
          <a:pathLst>
            <a:path>
              <a:moveTo>
                <a:pt x="2650482" y="3374067"/>
              </a:moveTo>
              <a:arcTo wR="1795387" hR="1795387" stAng="3693463" swAng="3413073"/>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2A6829E1-7935-418F-B2C6-6056F3631001}">
      <dsp:nvSpPr>
        <dsp:cNvPr id="0" name=""/>
        <dsp:cNvSpPr/>
      </dsp:nvSpPr>
      <dsp:spPr>
        <a:xfrm>
          <a:off x="1146" y="3554797"/>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Mechanisms</a:t>
          </a:r>
          <a:br>
            <a:rPr lang="en-CA" sz="1900" kern="1200"/>
          </a:br>
          <a:br>
            <a:rPr lang="en-CA" sz="1900" kern="1200"/>
          </a:br>
          <a:br>
            <a:rPr lang="en-CA" sz="1900" kern="1200"/>
          </a:br>
          <a:endParaRPr lang="en-CA" sz="1900" kern="1200"/>
        </a:p>
      </dsp:txBody>
      <dsp:txXfrm>
        <a:off x="66815" y="3620466"/>
        <a:ext cx="1938265" cy="1213904"/>
      </dsp:txXfrm>
    </dsp:sp>
    <dsp:sp modelId="{C13C0988-8087-4A5F-A9F3-14AFBBAB2524}">
      <dsp:nvSpPr>
        <dsp:cNvPr id="0" name=""/>
        <dsp:cNvSpPr/>
      </dsp:nvSpPr>
      <dsp:spPr>
        <a:xfrm>
          <a:off x="795412" y="1534336"/>
          <a:ext cx="3590775" cy="3590775"/>
        </a:xfrm>
        <a:custGeom>
          <a:avLst/>
          <a:gdLst/>
          <a:ahLst/>
          <a:cxnLst/>
          <a:rect l="0" t="0" r="0" b="0"/>
          <a:pathLst>
            <a:path>
              <a:moveTo>
                <a:pt x="11939" y="2002099"/>
              </a:moveTo>
              <a:arcTo wR="1795387" hR="1795387" stAng="10403316" swAng="3649545"/>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FC9F-CD21-4AEA-B513-40B18BCB1FC3}">
      <dsp:nvSpPr>
        <dsp:cNvPr id="0" name=""/>
        <dsp:cNvSpPr/>
      </dsp:nvSpPr>
      <dsp:spPr>
        <a:xfrm>
          <a:off x="602725" y="121585"/>
          <a:ext cx="645257" cy="645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05C9C-823F-4927-9A35-EA039A1F39AF}">
      <dsp:nvSpPr>
        <dsp:cNvPr id="0" name=""/>
        <dsp:cNvSpPr/>
      </dsp:nvSpPr>
      <dsp:spPr>
        <a:xfrm>
          <a:off x="3557"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Information ecosystem disruption</a:t>
          </a:r>
          <a:endParaRPr lang="en-US" sz="2000" kern="1200" dirty="0"/>
        </a:p>
      </dsp:txBody>
      <dsp:txXfrm>
        <a:off x="3557" y="942925"/>
        <a:ext cx="1843593" cy="933319"/>
      </dsp:txXfrm>
    </dsp:sp>
    <dsp:sp modelId="{A80699ED-1464-4453-82CA-4037B0B824C1}">
      <dsp:nvSpPr>
        <dsp:cNvPr id="0" name=""/>
        <dsp:cNvSpPr/>
      </dsp:nvSpPr>
      <dsp:spPr>
        <a:xfrm>
          <a:off x="3557"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Significantly changing how different actors and stakeholders in the online information ecosystem operate on their own and how they relate to each other</a:t>
          </a:r>
        </a:p>
      </dsp:txBody>
      <dsp:txXfrm>
        <a:off x="3557" y="1958143"/>
        <a:ext cx="1843593" cy="2258378"/>
      </dsp:txXfrm>
    </dsp:sp>
    <dsp:sp modelId="{CAAEE2EE-8C0D-4091-8B75-53FCC8869212}">
      <dsp:nvSpPr>
        <dsp:cNvPr id="0" name=""/>
        <dsp:cNvSpPr/>
      </dsp:nvSpPr>
      <dsp:spPr>
        <a:xfrm>
          <a:off x="2768948" y="121585"/>
          <a:ext cx="645257" cy="645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7E36DE-2AC2-43DD-9886-F9B4A0400B35}">
      <dsp:nvSpPr>
        <dsp:cNvPr id="0" name=""/>
        <dsp:cNvSpPr/>
      </dsp:nvSpPr>
      <dsp:spPr>
        <a:xfrm>
          <a:off x="2169780"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Concentration of power</a:t>
          </a:r>
          <a:endParaRPr lang="en-US" sz="2000" kern="1200" dirty="0"/>
        </a:p>
      </dsp:txBody>
      <dsp:txXfrm>
        <a:off x="2169780" y="942925"/>
        <a:ext cx="1843593" cy="933319"/>
      </dsp:txXfrm>
    </dsp:sp>
    <dsp:sp modelId="{0E4C1E1C-1B53-4941-ABB0-C65BEC3D8FB5}">
      <dsp:nvSpPr>
        <dsp:cNvPr id="0" name=""/>
        <dsp:cNvSpPr/>
      </dsp:nvSpPr>
      <dsp:spPr>
        <a:xfrm>
          <a:off x="2169780"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Worsening inequities in how power and control are distributed within our society and different communities</a:t>
          </a:r>
        </a:p>
      </dsp:txBody>
      <dsp:txXfrm>
        <a:off x="2169780" y="1958143"/>
        <a:ext cx="1843593" cy="2258378"/>
      </dsp:txXfrm>
    </dsp:sp>
    <dsp:sp modelId="{ACC90E9E-6ED7-4E93-A411-7DEE7F079BC3}">
      <dsp:nvSpPr>
        <dsp:cNvPr id="0" name=""/>
        <dsp:cNvSpPr/>
      </dsp:nvSpPr>
      <dsp:spPr>
        <a:xfrm>
          <a:off x="4935171" y="121585"/>
          <a:ext cx="645257" cy="645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99BC94-C9D5-4F77-A396-13842CAE1054}">
      <dsp:nvSpPr>
        <dsp:cNvPr id="0" name=""/>
        <dsp:cNvSpPr/>
      </dsp:nvSpPr>
      <dsp:spPr>
        <a:xfrm>
          <a:off x="4336003"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Marginalization</a:t>
          </a:r>
        </a:p>
      </dsp:txBody>
      <dsp:txXfrm>
        <a:off x="4336003" y="942925"/>
        <a:ext cx="1843593" cy="933319"/>
      </dsp:txXfrm>
    </dsp:sp>
    <dsp:sp modelId="{5CD96415-929C-4F72-A7F0-162E35B78873}">
      <dsp:nvSpPr>
        <dsp:cNvPr id="0" name=""/>
        <dsp:cNvSpPr/>
      </dsp:nvSpPr>
      <dsp:spPr>
        <a:xfrm>
          <a:off x="4336003"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Relegating certain individuals and groups to the margins of society and corresponding discrimination</a:t>
          </a:r>
        </a:p>
      </dsp:txBody>
      <dsp:txXfrm>
        <a:off x="4336003" y="1958143"/>
        <a:ext cx="1843593" cy="2258378"/>
      </dsp:txXfrm>
    </dsp:sp>
    <dsp:sp modelId="{B98B4A3F-B6D9-4272-89AF-CC90421CE54A}">
      <dsp:nvSpPr>
        <dsp:cNvPr id="0" name=""/>
        <dsp:cNvSpPr/>
      </dsp:nvSpPr>
      <dsp:spPr>
        <a:xfrm>
          <a:off x="7101393" y="121585"/>
          <a:ext cx="645257" cy="645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A043F-780C-49E8-A7CC-4054E9D9BD6C}">
      <dsp:nvSpPr>
        <dsp:cNvPr id="0" name=""/>
        <dsp:cNvSpPr/>
      </dsp:nvSpPr>
      <dsp:spPr>
        <a:xfrm>
          <a:off x="6502225"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Innovation decay</a:t>
          </a:r>
          <a:endParaRPr lang="en-US" sz="2000" kern="1200" dirty="0"/>
        </a:p>
      </dsp:txBody>
      <dsp:txXfrm>
        <a:off x="6502225" y="942925"/>
        <a:ext cx="1843593" cy="933319"/>
      </dsp:txXfrm>
    </dsp:sp>
    <dsp:sp modelId="{E68094D9-D728-4C47-9B40-944F9EEDF171}">
      <dsp:nvSpPr>
        <dsp:cNvPr id="0" name=""/>
        <dsp:cNvSpPr/>
      </dsp:nvSpPr>
      <dsp:spPr>
        <a:xfrm>
          <a:off x="6502225"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Constraining scientific explorations to specific narrow directions while throttling progress in other areas of information access research</a:t>
          </a:r>
        </a:p>
      </dsp:txBody>
      <dsp:txXfrm>
        <a:off x="6502225" y="1958143"/>
        <a:ext cx="1843593" cy="2258378"/>
      </dsp:txXfrm>
    </dsp:sp>
    <dsp:sp modelId="{4F0F7109-EE54-4A6F-86C5-AD6872971EC6}">
      <dsp:nvSpPr>
        <dsp:cNvPr id="0" name=""/>
        <dsp:cNvSpPr/>
      </dsp:nvSpPr>
      <dsp:spPr>
        <a:xfrm>
          <a:off x="9267616" y="121585"/>
          <a:ext cx="645257" cy="645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F3DED-B4E0-4F34-AFCC-67AAB13B7C63}">
      <dsp:nvSpPr>
        <dsp:cNvPr id="0" name=""/>
        <dsp:cNvSpPr/>
      </dsp:nvSpPr>
      <dsp:spPr>
        <a:xfrm>
          <a:off x="8668448"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Ecological impact</a:t>
          </a:r>
          <a:endParaRPr lang="en-US" sz="2000" kern="1200" dirty="0"/>
        </a:p>
      </dsp:txBody>
      <dsp:txXfrm>
        <a:off x="8668448" y="942925"/>
        <a:ext cx="1843593" cy="933319"/>
      </dsp:txXfrm>
    </dsp:sp>
    <dsp:sp modelId="{53BE9F27-E9B9-41DE-9834-94D39AD59656}">
      <dsp:nvSpPr>
        <dsp:cNvPr id="0" name=""/>
        <dsp:cNvSpPr/>
      </dsp:nvSpPr>
      <dsp:spPr>
        <a:xfrm>
          <a:off x="8668448"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Worsening anthropogenic climate change</a:t>
          </a:r>
        </a:p>
      </dsp:txBody>
      <dsp:txXfrm>
        <a:off x="8668448" y="1958143"/>
        <a:ext cx="1843593" cy="225837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92EF11-858B-0449-F96C-B43CDAC4D151}"/>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207D9CB-A154-F1A5-04DD-E027E53D8FBB}"/>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4500C52-A409-41F7-B5DA-5311004F737B}" type="datetimeFigureOut">
              <a:rPr lang="en-CA" smtClean="0"/>
              <a:t>2024-10-12</a:t>
            </a:fld>
            <a:endParaRPr lang="en-CA"/>
          </a:p>
        </p:txBody>
      </p:sp>
      <p:sp>
        <p:nvSpPr>
          <p:cNvPr id="4" name="Footer Placeholder 3">
            <a:extLst>
              <a:ext uri="{FF2B5EF4-FFF2-40B4-BE49-F238E27FC236}">
                <a16:creationId xmlns:a16="http://schemas.microsoft.com/office/drawing/2014/main" id="{268EF67E-80ED-DFB0-A201-FD973C7B14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CA7F42F2-E275-1893-C289-4081563962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7032FC-7533-49AE-942B-2B3DCA2EA593}" type="slidenum">
              <a:rPr lang="en-CA" smtClean="0"/>
              <a:t>‹#›</a:t>
            </a:fld>
            <a:endParaRPr lang="en-CA"/>
          </a:p>
        </p:txBody>
      </p:sp>
    </p:spTree>
    <p:extLst>
      <p:ext uri="{BB962C8B-B14F-4D97-AF65-F5344CB8AC3E}">
        <p14:creationId xmlns:p14="http://schemas.microsoft.com/office/powerpoint/2010/main" val="1879273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3225" y="266700"/>
            <a:ext cx="1693863" cy="954088"/>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316967" y="1472934"/>
            <a:ext cx="5486400" cy="266107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365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a:t>
            </a:fld>
            <a:endParaRPr lang="en-CA"/>
          </a:p>
        </p:txBody>
      </p:sp>
    </p:spTree>
    <p:extLst>
      <p:ext uri="{BB962C8B-B14F-4D97-AF65-F5344CB8AC3E}">
        <p14:creationId xmlns:p14="http://schemas.microsoft.com/office/powerpoint/2010/main" val="52082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just the technologies but the narratives (both the hype and the fear-mongering) around them questionably bolsters claims of “foundational” advancements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Report from the research institute AI Now asserts the concentration of economic and political power in the hands of the tech industry as the core challenge posed by AI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2024 edition of the World Economic Forum’s Global Risks Report lists “technological power concentration” as the 12th top global risk for the coming decade and as the biggest upward mover in their annual ranking of global risks compared to the previous year.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11</a:t>
            </a:fld>
            <a:endParaRPr lang="en-CA"/>
          </a:p>
        </p:txBody>
      </p:sp>
    </p:spTree>
    <p:extLst>
      <p:ext uri="{BB962C8B-B14F-4D97-AF65-F5344CB8AC3E}">
        <p14:creationId xmlns:p14="http://schemas.microsoft.com/office/powerpoint/2010/main" val="2834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Rage-baiting</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US" dirty="0"/>
              <a:t>Democratic and civil society oversight</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12</a:t>
            </a:fld>
            <a:endParaRPr lang="en-CA"/>
          </a:p>
        </p:txBody>
      </p:sp>
    </p:spTree>
    <p:extLst>
      <p:ext uri="{BB962C8B-B14F-4D97-AF65-F5344CB8AC3E}">
        <p14:creationId xmlns:p14="http://schemas.microsoft.com/office/powerpoint/2010/main" val="2164805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Data labor defined as </a:t>
            </a:r>
            <a:r>
              <a:rPr lang="en-US" dirty="0"/>
              <a:t>“activities that produce digital records useful for capital generation”</a:t>
            </a:r>
          </a:p>
          <a:p>
            <a:pPr marL="171450" indent="-171450">
              <a:buFont typeface="Arial" panose="020B0604020202020204" pitchFamily="34" charset="0"/>
              <a:buChar char="•"/>
            </a:pPr>
            <a:r>
              <a:rPr lang="en-US" dirty="0"/>
              <a:t>Appropriation of data labor includes both (i) the uncompensated appropriation of works by writers, authors, programmers, and peer production communities like Wikipedia, and (ii) under-compensated </a:t>
            </a:r>
            <a:r>
              <a:rPr lang="en-US" dirty="0" err="1"/>
              <a:t>crowdwork</a:t>
            </a:r>
            <a:r>
              <a:rPr lang="en-US" dirty="0"/>
              <a:t> for data labeling that have been instrumental in the development of these technologies</a:t>
            </a:r>
          </a:p>
          <a:p>
            <a:pPr marL="171450" indent="-171450">
              <a:buFont typeface="Arial" panose="020B0604020202020204" pitchFamily="34" charset="0"/>
              <a:buChar char="•"/>
            </a:pPr>
            <a:r>
              <a:rPr lang="en-US" dirty="0"/>
              <a:t>These dynamics mirror and reinforce historical dimensions of </a:t>
            </a:r>
            <a:r>
              <a:rPr lang="en-CA" dirty="0"/>
              <a:t>racial capitalism and coloniality</a:t>
            </a:r>
            <a:r>
              <a:rPr lang="en-US" dirty="0"/>
              <a:t> and global labor exploitation and extractive practices that may further amplify the global north and south divide</a:t>
            </a:r>
          </a:p>
          <a:p>
            <a:pPr marL="171450" indent="-171450">
              <a:buFont typeface="Arial" panose="020B0604020202020204" pitchFamily="34" charset="0"/>
              <a:buChar char="•"/>
            </a:pPr>
            <a:r>
              <a:rPr lang="en-US" dirty="0"/>
              <a:t>That is, while the global north accrues the benefits of AI, the global south is relegated to the role of producing data labor</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13</a:t>
            </a:fld>
            <a:endParaRPr lang="en-CA"/>
          </a:p>
        </p:txBody>
      </p:sp>
    </p:spTree>
    <p:extLst>
      <p:ext uri="{BB962C8B-B14F-4D97-AF65-F5344CB8AC3E}">
        <p14:creationId xmlns:p14="http://schemas.microsoft.com/office/powerpoint/2010/main" val="9827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NimbusRomNo9L-Regu"/>
              </a:rPr>
              <a:t>Thwart research that may not be immediately monetizable or challenges the status quo of power concentration</a:t>
            </a:r>
            <a:endParaRPr lang="en-CA" dirty="0"/>
          </a:p>
          <a:p>
            <a:pPr marL="0" indent="0">
              <a:buFont typeface="Arial" panose="020B0604020202020204" pitchFamily="34" charset="0"/>
              <a:buNone/>
            </a:pPr>
            <a:endParaRPr lang="en-CA" dirty="0"/>
          </a:p>
          <a:p>
            <a:r>
              <a:rPr lang="en-CA" dirty="0"/>
              <a:t>Ecological risks:</a:t>
            </a:r>
          </a:p>
          <a:p>
            <a:pPr marL="171450" indent="-171450">
              <a:buFont typeface="Arial" panose="020B0604020202020204" pitchFamily="34" charset="0"/>
              <a:buChar char="•"/>
            </a:pPr>
            <a:r>
              <a:rPr lang="en-US" dirty="0"/>
              <a:t>By some estimates, the computing power being utilized for deep learning research has been doubling every 3.4 months since 2012</a:t>
            </a:r>
          </a:p>
          <a:p>
            <a:pPr marL="171450" indent="-171450">
              <a:buFont typeface="Arial" panose="020B0604020202020204" pitchFamily="34" charset="0"/>
              <a:buChar char="•"/>
            </a:pPr>
            <a:r>
              <a:rPr lang="en-US" dirty="0"/>
              <a:t>In the US, data centers consumed more than 4% of their total national electricity in 2022, and that number is projected to grow to 6% by 2026</a:t>
            </a:r>
          </a:p>
          <a:p>
            <a:pPr marL="171450" indent="-171450">
              <a:buFont typeface="Arial" panose="020B0604020202020204" pitchFamily="34" charset="0"/>
              <a:buChar char="•"/>
            </a:pPr>
            <a:r>
              <a:rPr lang="en-US" dirty="0"/>
              <a:t>Another study estimates that by 2040 Information and Communications Technology industry on the whole alone would account for 14% of global emissions</a:t>
            </a:r>
          </a:p>
          <a:p>
            <a:pPr marL="171450" indent="-171450">
              <a:buFont typeface="Arial" panose="020B0604020202020204" pitchFamily="34" charset="0"/>
              <a:buChar char="•"/>
            </a:pPr>
            <a:r>
              <a:rPr lang="en-US" dirty="0"/>
              <a:t>By 2027, global AI demand may be responsible for withdrawal of 1.1 − 1.7 trillion gallons of fresh water annually</a:t>
            </a:r>
          </a:p>
          <a:p>
            <a:pPr marL="171450" indent="-171450">
              <a:buFont typeface="Arial" panose="020B0604020202020204" pitchFamily="34" charset="0"/>
              <a:buChar char="•"/>
            </a:pPr>
            <a:r>
              <a:rPr lang="en-US" dirty="0"/>
              <a:t>Serious concern also revolve around the rising levels of electronic wastes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effectLst/>
                <a:highlight>
                  <a:srgbClr val="FFFFFF"/>
                </a:highlight>
                <a:latin typeface="Linux Libertine"/>
              </a:rPr>
              <a:t>Jevons paradox</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14</a:t>
            </a:fld>
            <a:endParaRPr lang="en-CA"/>
          </a:p>
        </p:txBody>
      </p:sp>
    </p:spTree>
    <p:extLst>
      <p:ext uri="{BB962C8B-B14F-4D97-AF65-F5344CB8AC3E}">
        <p14:creationId xmlns:p14="http://schemas.microsoft.com/office/powerpoint/2010/main" val="361064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15</a:t>
            </a:fld>
            <a:endParaRPr lang="en-CA"/>
          </a:p>
        </p:txBody>
      </p:sp>
    </p:spTree>
    <p:extLst>
      <p:ext uri="{BB962C8B-B14F-4D97-AF65-F5344CB8AC3E}">
        <p14:creationId xmlns:p14="http://schemas.microsoft.com/office/powerpoint/2010/main" val="266362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16</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User needs: </a:t>
            </a:r>
            <a:r>
              <a:rPr lang="en" dirty="0"/>
              <a:t>relevance, personalization, and faster response times</a:t>
            </a:r>
          </a:p>
          <a:p>
            <a:pPr marL="171450" indent="-171450">
              <a:buFont typeface="Arial" panose="020B0604020202020204" pitchFamily="34" charset="0"/>
              <a:buChar char="•"/>
            </a:pPr>
            <a:r>
              <a:rPr lang="en" dirty="0"/>
              <a:t>System owner needs: revenue, market share, and brand</a:t>
            </a:r>
          </a:p>
          <a:p>
            <a:pPr marL="171450" indent="-171450">
              <a:buFont typeface="Arial" panose="020B0604020202020204" pitchFamily="34" charset="0"/>
              <a:buChar char="•"/>
            </a:pPr>
            <a:r>
              <a:rPr lang="en" dirty="0"/>
              <a:t>Content publisher needs: traffic, monetization, and exposure</a:t>
            </a:r>
          </a:p>
          <a:p>
            <a:pPr marL="171450" indent="-171450">
              <a:buFont typeface="Arial" panose="020B0604020202020204" pitchFamily="34" charset="0"/>
              <a:buChar char="•"/>
            </a:pPr>
            <a:r>
              <a:rPr lang="en" dirty="0"/>
              <a:t>Narrow lenses of harm mitigation: “how do we make the IR system fairer?” and “how do we reduce misinformation in search results?”</a:t>
            </a:r>
          </a:p>
          <a:p>
            <a:pPr marL="171450" indent="-171450">
              <a:buFont typeface="Arial" panose="020B0604020202020204" pitchFamily="34" charset="0"/>
              <a:buChar char="•"/>
            </a:pPr>
            <a:r>
              <a:rPr lang="en" dirty="0"/>
              <a:t>Without explicitly reflecting on how these systems should contribute to knowledge production, public education, and social justice</a:t>
            </a:r>
          </a:p>
          <a:p>
            <a:pPr marL="171450" indent="-171450">
              <a:buFont typeface="Arial" panose="020B0604020202020204" pitchFamily="34" charset="0"/>
              <a:buChar char="•"/>
            </a:pPr>
            <a:r>
              <a:rPr lang="en" dirty="0"/>
              <a:t>Explicitly articulate a hierarchy of stakeholder needs that place societal needs as the most critical and fundamental concern in IR system design and deployment</a:t>
            </a:r>
          </a:p>
          <a:p>
            <a:pPr marL="171450" indent="-171450">
              <a:buFont typeface="Arial" panose="020B0604020202020204" pitchFamily="34" charset="0"/>
              <a:buChar char="•"/>
            </a:pPr>
            <a:endParaRPr lang="en" dirty="0"/>
          </a:p>
          <a:p>
            <a:pPr marL="171450" indent="-171450">
              <a:buFont typeface="Arial" panose="020B0604020202020204" pitchFamily="34" charset="0"/>
              <a:buChar char="•"/>
            </a:pPr>
            <a:r>
              <a:rPr lang="en" dirty="0"/>
              <a:t>Dismantle the artificial separation between the research on fairness and ethics in IR and the rest of IR research</a:t>
            </a:r>
          </a:p>
          <a:p>
            <a:pPr marL="171450" indent="-171450">
              <a:buFont typeface="Arial" panose="020B0604020202020204" pitchFamily="34" charset="0"/>
              <a:buChar char="•"/>
            </a:pPr>
            <a:r>
              <a:rPr lang="en" dirty="0"/>
              <a:t>Societal needs cannot just be an afterthought nor the concern of a small subset of our research and technology communities</a:t>
            </a:r>
          </a:p>
          <a:p>
            <a:pPr marL="171450" indent="-171450">
              <a:buFont typeface="Arial" panose="020B0604020202020204" pitchFamily="34" charset="0"/>
              <a:buChar char="•"/>
            </a:pPr>
            <a:r>
              <a:rPr lang="en" dirty="0"/>
              <a:t>Instead of adopting a reactionary strategy of trying to mitigate potential social harms from emerging technologies, the community as a whole should engage in dialogs on societal good and aim to proactively set an IR research agenda for the kinds of systems we _should_ build centering on those grounded needs</a:t>
            </a:r>
          </a:p>
          <a:p>
            <a:pPr marL="171450" indent="-171450">
              <a:buFont typeface="Arial" panose="020B0604020202020204" pitchFamily="34" charset="0"/>
              <a:buChar char="•"/>
            </a:pPr>
            <a:r>
              <a:rPr lang="en-US" dirty="0"/>
              <a:t>Ultimately, research that attempts to affect sociotechnical change should not just transform the technology, but also every researcher and practitioner, and both are necessary for progress</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It is by intentionally centering societal needs and by engaging everyone in our communities in conversations on these topics that we can develop and explicate our sociotechnical imaginaries and our theories of change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17</a:t>
            </a:fld>
            <a:endParaRPr lang="en-CA"/>
          </a:p>
        </p:txBody>
      </p:sp>
    </p:spTree>
    <p:extLst>
      <p:ext uri="{BB962C8B-B14F-4D97-AF65-F5344CB8AC3E}">
        <p14:creationId xmlns:p14="http://schemas.microsoft.com/office/powerpoint/2010/main" val="1671867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Different paths forward:</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Reclaim that digital space as a site of resistance and emancipatory pedagogy by allowing feminist, queer, and anti-racist scholars, activists, and artists to create experiences that teach the history of these movements and struggles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t>
            </a:r>
            <a:r>
              <a:rPr lang="en-US" b="0" dirty="0"/>
              <a:t>mancipatory</a:t>
            </a:r>
            <a:r>
              <a:rPr lang="en-US" dirty="0"/>
              <a:t> and anti-capitalist perspectives may also motivate us to reimagine search and recommender systems as decentralized and federated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about dialogical search interfaces that enable conversations between people for knowledge production and consensus building, not between people and the system as is the focus of conversational 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Start from explicit sociotechnical futures and then work out what it would take to get us there, rather than starting from emerging technologies and asking how they can be made socially useful, or less harmful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change in mindset should also encourage us to think critically about the role of organizing, mobilizing, and movement building in socially focused IR research</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18</a:t>
            </a:fld>
            <a:endParaRPr lang="en-CA"/>
          </a:p>
        </p:txBody>
      </p:sp>
    </p:spTree>
    <p:extLst>
      <p:ext uri="{BB962C8B-B14F-4D97-AF65-F5344CB8AC3E}">
        <p14:creationId xmlns:p14="http://schemas.microsoft.com/office/powerpoint/2010/main" val="84724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Not </a:t>
            </a:r>
            <a:r>
              <a:rPr lang="en-CA" dirty="0" err="1"/>
              <a:t>technosolutionism</a:t>
            </a:r>
            <a:endParaRPr lang="en-CA" dirty="0"/>
          </a:p>
          <a:p>
            <a:pPr marL="171450" indent="-171450">
              <a:buFont typeface="Arial" panose="020B0604020202020204" pitchFamily="34" charset="0"/>
              <a:buChar char="•"/>
            </a:pPr>
            <a:r>
              <a:rPr lang="en-CA" dirty="0"/>
              <a:t>W</a:t>
            </a:r>
            <a:r>
              <a:rPr lang="en" dirty="0"/>
              <a:t>e need safe spaces where IR researchers can engage with </a:t>
            </a:r>
            <a:r>
              <a:rPr lang="en-US" dirty="0"/>
              <a:t>social and political scientists, legal and policy experts, critical theorists, activists, and artists</a:t>
            </a:r>
            <a:r>
              <a:rPr lang="en" dirty="0"/>
              <a:t>, in recognition of our collective struggle to develop shared understandings of the core challenges and what IR research can offer to this process</a:t>
            </a:r>
          </a:p>
          <a:p>
            <a:pPr marL="171450" indent="-171450">
              <a:buFont typeface="Arial" panose="020B0604020202020204" pitchFamily="34" charset="0"/>
              <a:buChar char="•"/>
            </a:pPr>
            <a:r>
              <a:rPr lang="en" dirty="0"/>
              <a:t>We must approach these spaces with curiosity and humility; in recognition of our own incomplete understanding of the world; open to change and be changed by these encounters</a:t>
            </a:r>
          </a:p>
          <a:p>
            <a:pPr marL="171450" indent="-171450">
              <a:buFont typeface="Arial" panose="020B0604020202020204" pitchFamily="34" charset="0"/>
              <a:buChar char="•"/>
            </a:pPr>
            <a:endParaRPr lang="e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dirty="0"/>
              <a:t>This is also a conversation about diversity and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our sociotechnical imaginaries to be informed by pluralistic social, cultural, and political perspectives we not only need significantly improved representation from historically underrepresented and marginalized groups, but to also be inclusive of their politics and world 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Light" panose="020B0004020202020204" pitchFamily="34" charset="0"/>
              </a:rPr>
              <a:t>Inclusion of people without inclusion of their history, struggles, and politics is simply tokenism and epistemic injustice; we should go beyond Diversity and Inclusion and enshrine Justice and Equity as </a:t>
            </a:r>
            <a:r>
              <a:rPr lang="en-US" sz="1800" dirty="0">
                <a:effectLst/>
                <a:latin typeface="Aptos" panose="020B0004020202020204" pitchFamily="34" charset="0"/>
                <a:ea typeface="Aptos" panose="020B0004020202020204" pitchFamily="34" charset="0"/>
                <a:cs typeface="Times New Roman" panose="02020603050405020304" pitchFamily="18" charset="0"/>
              </a:rPr>
              <a:t>also </a:t>
            </a:r>
            <a:r>
              <a:rPr lang="en-US" sz="1200" dirty="0">
                <a:latin typeface="Aptos Light" panose="020B0004020202020204" pitchFamily="34" charset="0"/>
              </a:rPr>
              <a:t>our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Light" panose="020B0004020202020204" pitchFamily="34" charset="0"/>
              </a:rPr>
              <a:t>To quote </a:t>
            </a:r>
            <a:r>
              <a:rPr lang="en-CA" dirty="0"/>
              <a:t>Keyes et al.: “</a:t>
            </a:r>
            <a:r>
              <a:rPr lang="en-US" dirty="0"/>
              <a:t>This must be about more than just bodies: it is not diversity if we only accept marginalized people who are stripped of the epistemic models that underpin experiences of being Other, or have the work they draw from those models held to an unequal standard of legitimacy</a:t>
            </a:r>
            <a:r>
              <a:rPr lang="en-CA" dirty="0"/>
              <a:t>”</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19</a:t>
            </a:fld>
            <a:endParaRPr lang="en-CA"/>
          </a:p>
        </p:txBody>
      </p:sp>
    </p:spTree>
    <p:extLst>
      <p:ext uri="{BB962C8B-B14F-4D97-AF65-F5344CB8AC3E}">
        <p14:creationId xmlns:p14="http://schemas.microsoft.com/office/powerpoint/2010/main" val="3698645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conclusion, I hope</a:t>
            </a:r>
            <a:r>
              <a:rPr lang="en-US" dirty="0"/>
              <a:t> this talk sparks many passionate conversations and debates and radicalizes us to work on issues of social import and reflect on why we do what we do. </a:t>
            </a:r>
            <a:r>
              <a:rPr lang="en" dirty="0"/>
              <a:t>This is also a call for emphasizing praxis over proxy quantitative measures of success. By praxis I am referring to a combination of action and reflection, where the actions in this context may refer to any research activity, including but not limited to: formalization, design, experimentation, publishing, artefact creation, open sourcing, and community building. And examples of proxies may include </a:t>
            </a:r>
            <a:r>
              <a:rPr lang="en-US" sz="1800" dirty="0">
                <a:effectLst/>
                <a:latin typeface="Aptos" panose="020B0004020202020204" pitchFamily="34" charset="0"/>
                <a:ea typeface="Aptos" panose="020B0004020202020204" pitchFamily="34" charset="0"/>
                <a:cs typeface="Times New Roman" panose="02020603050405020304" pitchFamily="18" charset="0"/>
              </a:rPr>
              <a:t>state-of-the-art</a:t>
            </a:r>
            <a:r>
              <a:rPr lang="en" dirty="0"/>
              <a:t> performances on benchmarks and leaderboard rankings that do not translate to better scientific understanding or positive impact on society.</a:t>
            </a:r>
            <a:r>
              <a:rPr lang="en-US" dirty="0"/>
              <a:t> But above all, I hope that as a community we continue to build technology not just out of excitement for technology itself, but as an act of radical love for all peoples and the worlds we share.</a:t>
            </a:r>
          </a:p>
          <a:p>
            <a:endParaRPr lang="en-CA"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20</a:t>
            </a:fld>
            <a:endParaRPr lang="en-CA"/>
          </a:p>
        </p:txBody>
      </p:sp>
    </p:spTree>
    <p:extLst>
      <p:ext uri="{BB962C8B-B14F-4D97-AF65-F5344CB8AC3E}">
        <p14:creationId xmlns:p14="http://schemas.microsoft.com/office/powerpoint/2010/main" val="69578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31A4-0AE9-43CD-ACD8-A1DDD14BA9C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11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21</a:t>
            </a:fld>
            <a:endParaRPr lang="en-CA"/>
          </a:p>
        </p:txBody>
      </p:sp>
    </p:spTree>
    <p:extLst>
      <p:ext uri="{BB962C8B-B14F-4D97-AF65-F5344CB8AC3E}">
        <p14:creationId xmlns:p14="http://schemas.microsoft.com/office/powerpoint/2010/main" val="11230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22</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of generative AI in information access:</a:t>
            </a:r>
          </a:p>
          <a:p>
            <a:pPr marL="171450" indent="-171450">
              <a:buFont typeface="Arial" panose="020B0604020202020204" pitchFamily="34" charset="0"/>
              <a:buChar char="•"/>
            </a:pPr>
            <a:r>
              <a:rPr lang="en-US" dirty="0"/>
              <a:t>Disrupt our online information ecosystem</a:t>
            </a:r>
          </a:p>
          <a:p>
            <a:pPr marL="171450" indent="-171450">
              <a:buFont typeface="Arial" panose="020B0604020202020204" pitchFamily="34" charset="0"/>
              <a:buChar char="•"/>
            </a:pPr>
            <a:r>
              <a:rPr lang="en-US" dirty="0"/>
              <a:t>Act as </a:t>
            </a:r>
            <a:r>
              <a:rPr lang="en-US" sz="1800" dirty="0">
                <a:effectLst/>
                <a:latin typeface="Aptos" panose="020B0004020202020204" pitchFamily="34" charset="0"/>
                <a:ea typeface="Aptos" panose="020B0004020202020204" pitchFamily="34" charset="0"/>
                <a:cs typeface="Times New Roman" panose="02020603050405020304" pitchFamily="18" charset="0"/>
              </a:rPr>
              <a:t>misinformation</a:t>
            </a:r>
            <a:r>
              <a:rPr lang="en-CA" dirty="0"/>
              <a:t> superspreaders</a:t>
            </a:r>
          </a:p>
          <a:p>
            <a:pPr marL="171450" indent="-171450">
              <a:buFont typeface="Arial" panose="020B0604020202020204" pitchFamily="34" charset="0"/>
              <a:buChar char="•"/>
            </a:pPr>
            <a:r>
              <a:rPr lang="en-CA" dirty="0"/>
              <a:t>Concentrate power</a:t>
            </a:r>
          </a:p>
          <a:p>
            <a:pPr marL="171450" indent="-171450">
              <a:buFont typeface="Arial" panose="020B0604020202020204" pitchFamily="34" charset="0"/>
              <a:buChar char="•"/>
            </a:pPr>
            <a:r>
              <a:rPr lang="en-CA" dirty="0"/>
              <a:t>Reproduce historical marginalization</a:t>
            </a:r>
          </a:p>
          <a:p>
            <a:pPr marL="171450" indent="-171450">
              <a:buFont typeface="Arial" panose="020B0604020202020204" pitchFamily="34" charset="0"/>
              <a:buChar char="•"/>
            </a:pPr>
            <a:r>
              <a:rPr lang="en-CA" dirty="0"/>
              <a:t>A heavy price tag of accelerating anthropogenic climate change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a:t>
            </a:fld>
            <a:endParaRPr lang="en-CA"/>
          </a:p>
        </p:txBody>
      </p:sp>
    </p:spTree>
    <p:extLst>
      <p:ext uri="{BB962C8B-B14F-4D97-AF65-F5344CB8AC3E}">
        <p14:creationId xmlns:p14="http://schemas.microsoft.com/office/powerpoint/2010/main" val="286726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4</a:t>
            </a:fld>
            <a:endParaRPr lang="en-CA"/>
          </a:p>
        </p:txBody>
      </p:sp>
    </p:spTree>
    <p:extLst>
      <p:ext uri="{BB962C8B-B14F-4D97-AF65-F5344CB8AC3E}">
        <p14:creationId xmlns:p14="http://schemas.microsoft.com/office/powerpoint/2010/main" val="279826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5</a:t>
            </a:fld>
            <a:endParaRPr lang="en-CA"/>
          </a:p>
        </p:txBody>
      </p:sp>
    </p:spTree>
    <p:extLst>
      <p:ext uri="{BB962C8B-B14F-4D97-AF65-F5344CB8AC3E}">
        <p14:creationId xmlns:p14="http://schemas.microsoft.com/office/powerpoint/2010/main" val="226518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7</a:t>
            </a:fld>
            <a:endParaRPr lang="en-CA"/>
          </a:p>
        </p:txBody>
      </p:sp>
    </p:spTree>
    <p:extLst>
      <p:ext uri="{BB962C8B-B14F-4D97-AF65-F5344CB8AC3E}">
        <p14:creationId xmlns:p14="http://schemas.microsoft.com/office/powerpoint/2010/main" val="314940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8</a:t>
            </a:fld>
            <a:endParaRPr lang="en-CA"/>
          </a:p>
        </p:txBody>
      </p:sp>
    </p:spTree>
    <p:extLst>
      <p:ext uri="{BB962C8B-B14F-4D97-AF65-F5344CB8AC3E}">
        <p14:creationId xmlns:p14="http://schemas.microsoft.com/office/powerpoint/2010/main" val="243587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How generative AI may potentially disrupt </a:t>
            </a:r>
            <a:r>
              <a:rPr lang="en-US" dirty="0"/>
              <a:t>how content is produced, consumed, monetized, and manipulated towards specific ends and</a:t>
            </a:r>
            <a:r>
              <a:rPr lang="en-CA" dirty="0"/>
              <a:t> how different </a:t>
            </a:r>
            <a:r>
              <a:rPr lang="en-US" sz="1200" dirty="0"/>
              <a:t>actors and stakeholders operate and related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they shift and concentrate power while further marginalizing those at the periphery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Impact on academic research and innovation itself as well as the ecological costs of our current AI technology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0820F04-3EAD-496B-94A0-FEE5EA1D4342}" type="slidenum">
              <a:rPr lang="en-GB" smtClean="0"/>
              <a:t>9</a:t>
            </a:fld>
            <a:endParaRPr lang="en-GB"/>
          </a:p>
        </p:txBody>
      </p:sp>
    </p:spTree>
    <p:extLst>
      <p:ext uri="{BB962C8B-B14F-4D97-AF65-F5344CB8AC3E}">
        <p14:creationId xmlns:p14="http://schemas.microsoft.com/office/powerpoint/2010/main" val="299019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Dario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Taraborelli’s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“paradox of reuse”</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Jeopardizing the “grand bargain at the heart of the web”</a:t>
            </a:r>
          </a:p>
          <a:p>
            <a:pPr marL="171450" indent="-171450">
              <a:lnSpc>
                <a:spcPct val="107000"/>
              </a:lnSpc>
              <a:spcAft>
                <a:spcPts val="800"/>
              </a:spcAft>
              <a:buFont typeface="Arial" panose="020B0604020202020204" pitchFamily="34" charset="0"/>
              <a:buChar char="•"/>
            </a:pPr>
            <a:endParaRPr lang="en-US" sz="1200" kern="100" dirty="0">
              <a:effectLst/>
              <a:latin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dirty="0">
                <a:effectLst/>
                <a:latin typeface="Aptos" panose="020B0004020202020204" pitchFamily="34" charset="0"/>
                <a:ea typeface="Aptos" panose="020B0004020202020204" pitchFamily="34" charset="0"/>
                <a:cs typeface="Times New Roman" panose="02020603050405020304" pitchFamily="18" charset="0"/>
              </a:rPr>
              <a:t>Noisy communication (instead </a:t>
            </a:r>
            <a:r>
              <a:rPr lang="en-US" sz="1200">
                <a:effectLst/>
                <a:latin typeface="Aptos" panose="020B0004020202020204" pitchFamily="34" charset="0"/>
                <a:ea typeface="Aptos" panose="020B0004020202020204" pitchFamily="34" charset="0"/>
                <a:cs typeface="Times New Roman" panose="02020603050405020304" pitchFamily="18" charset="0"/>
              </a:rPr>
              <a:t>of anthropomorphizing </a:t>
            </a:r>
            <a:r>
              <a:rPr lang="en-US" sz="1200" dirty="0">
                <a:effectLst/>
                <a:latin typeface="Aptos" panose="020B0004020202020204" pitchFamily="34" charset="0"/>
                <a:ea typeface="Aptos" panose="020B0004020202020204" pitchFamily="34" charset="0"/>
                <a:cs typeface="Times New Roman" panose="02020603050405020304" pitchFamily="18" charset="0"/>
              </a:rPr>
              <a:t>framing of “hallucinations”)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10</a:t>
            </a:fld>
            <a:endParaRPr lang="en-CA"/>
          </a:p>
        </p:txBody>
      </p:sp>
    </p:spTree>
    <p:extLst>
      <p:ext uri="{BB962C8B-B14F-4D97-AF65-F5344CB8AC3E}">
        <p14:creationId xmlns:p14="http://schemas.microsoft.com/office/powerpoint/2010/main" val="413140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B791-F4A0-2744-0EB3-4FEEDCB5B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8888F9D-131E-1F96-32C1-94CBF4A9C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33FA998-9B51-B4D5-ACC5-A0D66B26D6EF}"/>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CC4EBDFB-FA12-0A13-6848-7042BBEBA0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041F7FA-80AB-D8A1-EFDA-549B838D541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97607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6AE4-7AC0-D82E-F347-63332EA1582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2862611-3340-52B0-1837-78293BE090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373023-222B-2243-F82A-2C9104EA6BA2}"/>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635E457E-1D15-139D-6EDD-6F3F006F4E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253217-DE99-9877-31AB-66D51BB6D870}"/>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29363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59C23-77B5-E2EC-0030-558786F42A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0DC642-A31C-87E0-BB36-4297DF1DFC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9B0B3F-175D-0489-D936-C3FF19750B7E}"/>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122BC3CC-18B1-56C8-E24E-3E72582A231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E0BA4E-05E2-59C1-38F2-87CF45EF1F7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97222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3F5E-6406-46EA-4918-1050510C4B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13D8C0-9EFE-719D-8395-FDD76B00F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C74907-E99C-461F-2EA8-CA012B525785}"/>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777679B3-C0C4-FE11-39BC-8A773F8167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9513DB-4EB1-9FB5-2D4F-05BFE3660CB7}"/>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49342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E06B-8DB6-6ADB-4D5B-56EEEFB79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F5A203-9420-FDE2-9912-C2F5013F3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80A15-8806-C747-FD26-FABDF6A54E82}"/>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B2E5921A-CA37-C1D7-5347-309EF7D3D1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621A5E-BA04-7199-5CD3-C8D73B87592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79690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1A57-F545-9450-DE8D-2BC9751D85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115E66-2DEE-D199-1515-5F21B8C5B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5035D74-E4A8-39E7-19D7-82D68801D4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9AE0D89-20E8-FEB2-A5D8-8CCA73DC37EA}"/>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6" name="Footer Placeholder 5">
            <a:extLst>
              <a:ext uri="{FF2B5EF4-FFF2-40B4-BE49-F238E27FC236}">
                <a16:creationId xmlns:a16="http://schemas.microsoft.com/office/drawing/2014/main" id="{76D839AC-5F34-AF7A-4EC3-E7EA159C333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9A705D-90FD-23D6-AFCF-585A3D0513F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30631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B187-87DD-A37D-0BEF-3F0104D0A6D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0D5D99-EE88-BB71-DF7A-982D94ECD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8CF5E-19E7-D9C5-BF5F-7DC8A011A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CBC88A-FE10-5F7D-AAA6-BE14DC452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9F3DB-054B-58E4-11CE-19261DE27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23A437-C099-1168-37AD-88553C84E80B}"/>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8" name="Footer Placeholder 7">
            <a:extLst>
              <a:ext uri="{FF2B5EF4-FFF2-40B4-BE49-F238E27FC236}">
                <a16:creationId xmlns:a16="http://schemas.microsoft.com/office/drawing/2014/main" id="{AC171D39-F53B-A029-0995-6D8D05DA5A7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3CE70BF-FF7C-5CE9-5B8A-F377B75B121A}"/>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24659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C9C-F8DA-4321-55C2-0FD59E7F896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6369CC1-9F92-67AD-40FC-1D655FD41128}"/>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4" name="Footer Placeholder 3">
            <a:extLst>
              <a:ext uri="{FF2B5EF4-FFF2-40B4-BE49-F238E27FC236}">
                <a16:creationId xmlns:a16="http://schemas.microsoft.com/office/drawing/2014/main" id="{9A685A85-9A2A-D840-95C0-D2C2585B13C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FB4D830-D8B6-8949-086D-2D633C4335AE}"/>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60209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8DDB7-2DCE-9881-1A40-CCA30BEF9C41}"/>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3" name="Footer Placeholder 2">
            <a:extLst>
              <a:ext uri="{FF2B5EF4-FFF2-40B4-BE49-F238E27FC236}">
                <a16:creationId xmlns:a16="http://schemas.microsoft.com/office/drawing/2014/main" id="{619B7EA8-738D-51B2-3691-C8200FD130E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F813E28-37A6-AC10-3AA7-319DBAA77018}"/>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62814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1187-76EB-E62C-4A1E-47178037F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FB3B012-5364-C017-27F1-B75D4CD08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FC2928-841E-39B7-3ABD-79AC116F8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1070F-4719-837E-D16F-E6AB9A7D4092}"/>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6" name="Footer Placeholder 5">
            <a:extLst>
              <a:ext uri="{FF2B5EF4-FFF2-40B4-BE49-F238E27FC236}">
                <a16:creationId xmlns:a16="http://schemas.microsoft.com/office/drawing/2014/main" id="{E73A3978-3A02-3334-63AF-9E23D5167C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D3CEB16-ED58-1DF5-BA10-FAA8D5A81B7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53289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48F2-A27B-FC6D-458B-036BB3385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A903106-152A-A9ED-5E7B-001C275FF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C25AE0A-9358-79D5-86A2-16AA94F1B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6E327-6AFB-973D-FDDD-4F02C8FEE25F}"/>
              </a:ext>
            </a:extLst>
          </p:cNvPr>
          <p:cNvSpPr>
            <a:spLocks noGrp="1"/>
          </p:cNvSpPr>
          <p:nvPr>
            <p:ph type="dt" sz="half" idx="10"/>
          </p:nvPr>
        </p:nvSpPr>
        <p:spPr/>
        <p:txBody>
          <a:bodyPr/>
          <a:lstStyle/>
          <a:p>
            <a:fld id="{5AB8A486-DDAF-46E0-91DC-A5C60AB89976}" type="datetimeFigureOut">
              <a:rPr lang="en-CA" smtClean="0"/>
              <a:t>2024-10-12</a:t>
            </a:fld>
            <a:endParaRPr lang="en-CA"/>
          </a:p>
        </p:txBody>
      </p:sp>
      <p:sp>
        <p:nvSpPr>
          <p:cNvPr id="6" name="Footer Placeholder 5">
            <a:extLst>
              <a:ext uri="{FF2B5EF4-FFF2-40B4-BE49-F238E27FC236}">
                <a16:creationId xmlns:a16="http://schemas.microsoft.com/office/drawing/2014/main" id="{D7E59F94-E6C3-9039-74A5-15A20A67CB9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F261E9E-02BC-83E2-9642-F8136B868FE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406816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CAA49-D00D-EB02-904D-E9CAB39F8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BD8EB7-3E24-73EC-8605-2D09B787B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3DEB8A-E07E-4B3D-5792-F580CBE48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B8A486-DDAF-46E0-91DC-A5C60AB89976}" type="datetimeFigureOut">
              <a:rPr lang="en-CA" smtClean="0"/>
              <a:t>2024-10-12</a:t>
            </a:fld>
            <a:endParaRPr lang="en-CA"/>
          </a:p>
        </p:txBody>
      </p:sp>
      <p:sp>
        <p:nvSpPr>
          <p:cNvPr id="5" name="Footer Placeholder 4">
            <a:extLst>
              <a:ext uri="{FF2B5EF4-FFF2-40B4-BE49-F238E27FC236}">
                <a16:creationId xmlns:a16="http://schemas.microsoft.com/office/drawing/2014/main" id="{0971AF69-768F-4D40-A5FA-734B6E21A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A73DFE19-771F-CB3F-B81F-064BC0D10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C983-72E2-4FD1-9E90-1BABF0658BAB}" type="slidenum">
              <a:rPr lang="en-CA" smtClean="0"/>
              <a:t>‹#›</a:t>
            </a:fld>
            <a:endParaRPr lang="en-CA"/>
          </a:p>
        </p:txBody>
      </p:sp>
    </p:spTree>
    <p:extLst>
      <p:ext uri="{BB962C8B-B14F-4D97-AF65-F5344CB8AC3E}">
        <p14:creationId xmlns:p14="http://schemas.microsoft.com/office/powerpoint/2010/main" val="3522313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2405.1161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arxiv.org/abs/2405.11612"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abs/2405.1161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2405.11612"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2405.11612"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rxiv.org/abs/2403.179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arxiv.org/abs/2403.1790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2403.17901"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abs/2403.17901"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abs/2403.17901"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arxiv.org/abs/2302.11370" TargetMode="External"/><Relationship Id="rId13" Type="http://schemas.openxmlformats.org/officeDocument/2006/relationships/hyperlink" Target="https://dl.acm.org/doi/10.1145/3485447.3512262" TargetMode="External"/><Relationship Id="rId18" Type="http://schemas.openxmlformats.org/officeDocument/2006/relationships/hyperlink" Target="https://dl.acm.org/doi/10.1145/3340531.3411962" TargetMode="External"/><Relationship Id="rId3" Type="http://schemas.openxmlformats.org/officeDocument/2006/relationships/hyperlink" Target="https://arxiv.org/abs/2403.17901" TargetMode="External"/><Relationship Id="rId7" Type="http://schemas.openxmlformats.org/officeDocument/2006/relationships/hyperlink" Target="https://arxiv.org/abs/2401.09410" TargetMode="External"/><Relationship Id="rId12" Type="http://schemas.openxmlformats.org/officeDocument/2006/relationships/hyperlink" Target="https://dl.acm.org/doi/10.1145/3477495.3532007" TargetMode="External"/><Relationship Id="rId17" Type="http://schemas.openxmlformats.org/officeDocument/2006/relationships/hyperlink" Target="https://dl.acm.org/doi/10.1007/978-3-030-99736-6_43" TargetMode="External"/><Relationship Id="rId2" Type="http://schemas.openxmlformats.org/officeDocument/2006/relationships/notesSlide" Target="../notesSlides/notesSlide20.xml"/><Relationship Id="rId16" Type="http://schemas.openxmlformats.org/officeDocument/2006/relationships/hyperlink" Target="https://openproceedings.org/2022/conf/edbt/paper-134.pdf" TargetMode="External"/><Relationship Id="rId1" Type="http://schemas.openxmlformats.org/officeDocument/2006/relationships/slideLayout" Target="../slideLayouts/slideLayout2.xml"/><Relationship Id="rId6" Type="http://schemas.openxmlformats.org/officeDocument/2006/relationships/hyperlink" Target="https://dl.acm.org/doi/10.1145/3630106.3658900" TargetMode="External"/><Relationship Id="rId11" Type="http://schemas.openxmlformats.org/officeDocument/2006/relationships/hyperlink" Target="https://arxiv.org/abs/2209.03819" TargetMode="External"/><Relationship Id="rId5" Type="http://schemas.openxmlformats.org/officeDocument/2006/relationships/hyperlink" Target="https://arxiv.org/abs/2404.17313" TargetMode="External"/><Relationship Id="rId15" Type="http://schemas.openxmlformats.org/officeDocument/2006/relationships/hyperlink" Target="https://dl.acm.org/doi/10.1145/3477495.3531898" TargetMode="External"/><Relationship Id="rId10" Type="http://schemas.openxmlformats.org/officeDocument/2006/relationships/hyperlink" Target="https://dl.acm.org/doi/10.1007/978-3-031-28238-6_24" TargetMode="External"/><Relationship Id="rId4" Type="http://schemas.openxmlformats.org/officeDocument/2006/relationships/hyperlink" Target="https://arxiv.org/abs/2405.11612" TargetMode="External"/><Relationship Id="rId9" Type="http://schemas.openxmlformats.org/officeDocument/2006/relationships/hyperlink" Target="https://dl.acm.org/doi/abs/10.1145/3539618.3592034" TargetMode="External"/><Relationship Id="rId14" Type="http://schemas.openxmlformats.org/officeDocument/2006/relationships/hyperlink" Target="https://dl.acm.org/doi/abs/10.1145/356428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s://link.springer.com/book/9783031731464" TargetMode="External"/><Relationship Id="rId4" Type="http://schemas.openxmlformats.org/officeDocument/2006/relationships/hyperlink" Target="https://arxiv.org/abs/2405.11612"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l.acm.org/doi/10.1145/3630106.365890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xiv.org/abs/2405.11612"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rxiv.org/abs/2405.11612"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rowd of people">
            <a:extLst>
              <a:ext uri="{FF2B5EF4-FFF2-40B4-BE49-F238E27FC236}">
                <a16:creationId xmlns:a16="http://schemas.microsoft.com/office/drawing/2014/main" id="{68418906-0945-CD04-0139-E31D4AE0934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l="12318" r="4102"/>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FA3CB11D-4610-F4F0-59CD-D0E3F929DC45}"/>
              </a:ext>
            </a:extLst>
          </p:cNvPr>
          <p:cNvGrpSpPr/>
          <p:nvPr/>
        </p:nvGrpSpPr>
        <p:grpSpPr>
          <a:xfrm>
            <a:off x="1156090" y="2481472"/>
            <a:ext cx="9879820" cy="636952"/>
            <a:chOff x="1" y="2481472"/>
            <a:chExt cx="9879820" cy="636952"/>
          </a:xfrm>
        </p:grpSpPr>
        <p:sp>
          <p:nvSpPr>
            <p:cNvPr id="3" name="Rectangle: Rounded Corners 2">
              <a:extLst>
                <a:ext uri="{FF2B5EF4-FFF2-40B4-BE49-F238E27FC236}">
                  <a16:creationId xmlns:a16="http://schemas.microsoft.com/office/drawing/2014/main" id="{0AA70961-4A1C-EBB3-A853-3848A87D1D70}"/>
                </a:ext>
              </a:extLst>
            </p:cNvPr>
            <p:cNvSpPr/>
            <p:nvPr/>
          </p:nvSpPr>
          <p:spPr>
            <a:xfrm>
              <a:off x="1" y="2481472"/>
              <a:ext cx="9879820"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36989302-7E92-D3AE-C428-58ADE0F52FEC}"/>
                </a:ext>
              </a:extLst>
            </p:cNvPr>
            <p:cNvSpPr txBox="1"/>
            <p:nvPr/>
          </p:nvSpPr>
          <p:spPr>
            <a:xfrm>
              <a:off x="130651" y="2569115"/>
              <a:ext cx="9124596" cy="461665"/>
            </a:xfrm>
            <a:prstGeom prst="rect">
              <a:avLst/>
            </a:prstGeom>
            <a:noFill/>
          </p:spPr>
          <p:txBody>
            <a:bodyPr wrap="square">
              <a:spAutoFit/>
            </a:bodyPr>
            <a:lstStyle/>
            <a:p>
              <a:r>
                <a:rPr lang="en-CA" sz="2400" dirty="0"/>
                <a:t>Sociotechnical Implications of Generative AI for Information Access</a:t>
              </a:r>
              <a:endParaRPr lang="en-CA" sz="2400" dirty="0">
                <a:latin typeface="+mj-lt"/>
                <a:cs typeface="Segoe UI" panose="020B0502040204020203" pitchFamily="34" charset="0"/>
              </a:endParaRPr>
            </a:p>
          </p:txBody>
        </p:sp>
        <p:pic>
          <p:nvPicPr>
            <p:cNvPr id="5" name="Picture 2" descr="Social revolution - Wikipedia">
              <a:extLst>
                <a:ext uri="{FF2B5EF4-FFF2-40B4-BE49-F238E27FC236}">
                  <a16:creationId xmlns:a16="http://schemas.microsoft.com/office/drawing/2014/main" id="{F51F9EC8-B083-4624-A274-14E50FABD7DF}"/>
                </a:ext>
              </a:extLst>
            </p:cNvPr>
            <p:cNvPicPr>
              <a:picLocks noChangeAspect="1" noChangeArrowheads="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9248069"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BA6FA147-F1D0-45C7-4192-8980C8BAF72D}"/>
              </a:ext>
            </a:extLst>
          </p:cNvPr>
          <p:cNvGrpSpPr/>
          <p:nvPr/>
        </p:nvGrpSpPr>
        <p:grpSpPr>
          <a:xfrm>
            <a:off x="-1" y="4814677"/>
            <a:ext cx="9347201" cy="1848592"/>
            <a:chOff x="-1" y="4958608"/>
            <a:chExt cx="9347201" cy="1848592"/>
          </a:xfrm>
        </p:grpSpPr>
        <p:sp>
          <p:nvSpPr>
            <p:cNvPr id="11" name="Rectangle 10">
              <a:extLst>
                <a:ext uri="{FF2B5EF4-FFF2-40B4-BE49-F238E27FC236}">
                  <a16:creationId xmlns:a16="http://schemas.microsoft.com/office/drawing/2014/main" id="{D9C07A83-EBBE-1E25-6FC7-6BD992AC7D15}"/>
                </a:ext>
              </a:extLst>
            </p:cNvPr>
            <p:cNvSpPr/>
            <p:nvPr/>
          </p:nvSpPr>
          <p:spPr>
            <a:xfrm>
              <a:off x="-1" y="4958608"/>
              <a:ext cx="9347201" cy="184859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5B9075B4-1067-70D5-7E48-5C360AAE2687}"/>
                </a:ext>
              </a:extLst>
            </p:cNvPr>
            <p:cNvSpPr txBox="1"/>
            <p:nvPr/>
          </p:nvSpPr>
          <p:spPr>
            <a:xfrm>
              <a:off x="130651" y="5061414"/>
              <a:ext cx="9123416" cy="1661993"/>
            </a:xfrm>
            <a:prstGeom prst="rect">
              <a:avLst/>
            </a:prstGeom>
            <a:noFill/>
          </p:spPr>
          <p:txBody>
            <a:bodyPr wrap="square">
              <a:spAutoFit/>
            </a:bodyPr>
            <a:lstStyle/>
            <a:p>
              <a:r>
                <a:rPr lang="en-US" sz="2800" b="1" i="0" dirty="0">
                  <a:solidFill>
                    <a:schemeClr val="bg1"/>
                  </a:solidFill>
                  <a:effectLst>
                    <a:outerShdw blurRad="38100" dist="38100" dir="2700000" algn="tl">
                      <a:srgbClr val="000000">
                        <a:alpha val="43137"/>
                      </a:srgbClr>
                    </a:outerShdw>
                  </a:effectLst>
                  <a:latin typeface="Aptos Light" panose="020B0004020202020204" pitchFamily="34" charset="0"/>
                </a:rPr>
                <a:t>Bhaskar Mitra</a:t>
              </a:r>
            </a:p>
            <a:p>
              <a:r>
                <a:rPr lang="en-US" sz="2000" dirty="0">
                  <a:solidFill>
                    <a:schemeClr val="bg1"/>
                  </a:solidFill>
                  <a:effectLst>
                    <a:outerShdw blurRad="38100" dist="38100" dir="2700000" algn="tl">
                      <a:srgbClr val="000000">
                        <a:alpha val="43137"/>
                      </a:srgbClr>
                    </a:outerShdw>
                  </a:effectLst>
                  <a:latin typeface="Aptos Light" panose="020B0004020202020204" pitchFamily="34" charset="0"/>
                </a:rPr>
                <a:t>Principal Researcher, Microsoft Research</a:t>
              </a:r>
            </a:p>
            <a:p>
              <a:pPr>
                <a:spcBef>
                  <a:spcPts val="600"/>
                </a:spcBef>
              </a:pPr>
              <a:r>
                <a:rPr lang="en-US" i="0" dirty="0">
                  <a:solidFill>
                    <a:schemeClr val="bg1"/>
                  </a:solidFill>
                  <a:effectLst>
                    <a:outerShdw blurRad="38100" dist="38100" dir="2700000" algn="tl">
                      <a:srgbClr val="000000">
                        <a:alpha val="43137"/>
                      </a:srgbClr>
                    </a:outerShdw>
                  </a:effectLst>
                  <a:latin typeface="Aptos Light" panose="020B0004020202020204" pitchFamily="34" charset="0"/>
                </a:rPr>
                <a:t>       @UnderdogGeek             bmitra@microsoft.</a:t>
              </a:r>
              <a:r>
                <a:rPr lang="en-US" dirty="0">
                  <a:solidFill>
                    <a:schemeClr val="bg1"/>
                  </a:solidFill>
                  <a:effectLst>
                    <a:outerShdw blurRad="38100" dist="38100" dir="2700000" algn="tl">
                      <a:srgbClr val="000000">
                        <a:alpha val="43137"/>
                      </a:srgbClr>
                    </a:outerShdw>
                  </a:effectLst>
                  <a:latin typeface="Aptos Light" panose="020B0004020202020204" pitchFamily="34" charset="0"/>
                </a:rPr>
                <a:t>com             http://bit.ly/bmitraMSFT</a:t>
              </a:r>
              <a:endParaRPr lang="en-US" sz="1800" dirty="0">
                <a:solidFill>
                  <a:schemeClr val="bg1"/>
                </a:solidFill>
                <a:effectLst>
                  <a:outerShdw blurRad="38100" dist="38100" dir="2700000" algn="tl">
                    <a:srgbClr val="000000">
                      <a:alpha val="43137"/>
                    </a:srgbClr>
                  </a:outerShdw>
                </a:effectLst>
                <a:latin typeface="Aptos Light" panose="020B0004020202020204" pitchFamily="34" charset="0"/>
              </a:endParaRPr>
            </a:p>
            <a:p>
              <a:pPr>
                <a:spcBef>
                  <a:spcPts val="1800"/>
                </a:spcBef>
              </a:pPr>
              <a:r>
                <a:rPr lang="en-US" sz="1600" dirty="0">
                  <a:solidFill>
                    <a:schemeClr val="bg1"/>
                  </a:solidFill>
                  <a:effectLst>
                    <a:outerShdw blurRad="38100" dist="38100" dir="2700000" algn="tl">
                      <a:srgbClr val="000000">
                        <a:alpha val="43137"/>
                      </a:srgbClr>
                    </a:outerShdw>
                  </a:effectLst>
                  <a:latin typeface="Aptos Light" panose="020B0004020202020204" pitchFamily="34" charset="0"/>
                </a:rPr>
                <a:t>* The views expressed in this talk are my own and do not reflect that of any institutions I am affiliated with.</a:t>
              </a:r>
              <a:endParaRPr lang="en-US" sz="1600" i="0" dirty="0">
                <a:solidFill>
                  <a:schemeClr val="bg1"/>
                </a:solidFill>
                <a:effectLst>
                  <a:outerShdw blurRad="38100" dist="38100" dir="2700000" algn="tl">
                    <a:srgbClr val="000000">
                      <a:alpha val="43137"/>
                    </a:srgbClr>
                  </a:outerShdw>
                </a:effectLst>
                <a:latin typeface="Aptos Light" panose="020B0004020202020204" pitchFamily="34" charset="0"/>
              </a:endParaRPr>
            </a:p>
          </p:txBody>
        </p:sp>
        <p:pic>
          <p:nvPicPr>
            <p:cNvPr id="12" name="Picture 11" descr="File:&lt;strong&gt;Twitter&lt;/strong&gt; bird logo 2012.svg - Wikipedia, the free encyclopedia">
              <a:extLst>
                <a:ext uri="{FF2B5EF4-FFF2-40B4-BE49-F238E27FC236}">
                  <a16:creationId xmlns:a16="http://schemas.microsoft.com/office/drawing/2014/main" id="{A8FDBE49-70F1-6DA7-7211-1CDAF9633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860" y="5944838"/>
              <a:ext cx="270372" cy="219798"/>
            </a:xfrm>
            <a:prstGeom prst="rect">
              <a:avLst/>
            </a:prstGeom>
          </p:spPr>
        </p:pic>
        <p:pic>
          <p:nvPicPr>
            <p:cNvPr id="14" name="Picture 13" descr="File:&lt;strong&gt;Microsoft&lt;/strong&gt; &lt;strong&gt;Outlook&lt;/strong&gt; 2013 logo.svg - Wikipedia, the free ...">
              <a:extLst>
                <a:ext uri="{FF2B5EF4-FFF2-40B4-BE49-F238E27FC236}">
                  <a16:creationId xmlns:a16="http://schemas.microsoft.com/office/drawing/2014/main" id="{07702BDE-D770-640A-5214-80ABA5988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3075" y="5910596"/>
              <a:ext cx="293631" cy="288281"/>
            </a:xfrm>
            <a:prstGeom prst="rect">
              <a:avLst/>
            </a:prstGeom>
          </p:spPr>
        </p:pic>
        <p:pic>
          <p:nvPicPr>
            <p:cNvPr id="3076" name="Picture 4" descr="Internet Globe Icon Png">
              <a:extLst>
                <a:ext uri="{FF2B5EF4-FFF2-40B4-BE49-F238E27FC236}">
                  <a16:creationId xmlns:a16="http://schemas.microsoft.com/office/drawing/2014/main" id="{F81D36B6-462E-6A37-769F-57C555430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8959" y="5910596"/>
              <a:ext cx="288281" cy="288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7879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A0FCB-D33E-2C6B-A52A-6427CDC7CB8A}"/>
              </a:ext>
            </a:extLst>
          </p:cNvPr>
          <p:cNvSpPr>
            <a:spLocks noGrp="1"/>
          </p:cNvSpPr>
          <p:nvPr>
            <p:ph type="title"/>
          </p:nvPr>
        </p:nvSpPr>
        <p:spPr>
          <a:xfrm>
            <a:off x="838200" y="365125"/>
            <a:ext cx="6294120" cy="1325563"/>
          </a:xfrm>
        </p:spPr>
        <p:txBody>
          <a:bodyPr>
            <a:normAutofit/>
          </a:bodyPr>
          <a:lstStyle/>
          <a:p>
            <a:r>
              <a:rPr lang="en-CA" sz="3600" b="1" dirty="0"/>
              <a:t>Mechanisms of information ecosystem disruption</a:t>
            </a:r>
          </a:p>
        </p:txBody>
      </p:sp>
      <p:sp>
        <p:nvSpPr>
          <p:cNvPr id="8" name="Content Placeholder 7">
            <a:extLst>
              <a:ext uri="{FF2B5EF4-FFF2-40B4-BE49-F238E27FC236}">
                <a16:creationId xmlns:a16="http://schemas.microsoft.com/office/drawing/2014/main" id="{B02E6D8B-0226-C7D5-D708-8D2B7C18573B}"/>
              </a:ext>
            </a:extLst>
          </p:cNvPr>
          <p:cNvSpPr>
            <a:spLocks noGrp="1"/>
          </p:cNvSpPr>
          <p:nvPr>
            <p:ph sz="half" idx="1"/>
          </p:nvPr>
        </p:nvSpPr>
        <p:spPr>
          <a:xfrm>
            <a:off x="838200" y="1825625"/>
            <a:ext cx="6294120" cy="4667250"/>
          </a:xfrm>
        </p:spPr>
        <p:txBody>
          <a:bodyPr>
            <a:normAutofit/>
          </a:bodyPr>
          <a:lstStyle/>
          <a:p>
            <a:pPr marL="0" indent="0">
              <a:lnSpc>
                <a:spcPct val="100000"/>
              </a:lnSpc>
              <a:spcBef>
                <a:spcPts val="1800"/>
              </a:spcBef>
              <a:buNone/>
            </a:pPr>
            <a:r>
              <a:rPr lang="en-CA" sz="3200" dirty="0">
                <a:latin typeface="Aptos ExtraBold" panose="020F0502020204030204" pitchFamily="34" charset="0"/>
              </a:rPr>
              <a:t>The paradox of reuse</a:t>
            </a:r>
          </a:p>
          <a:p>
            <a:pPr marL="0" indent="0">
              <a:lnSpc>
                <a:spcPct val="100000"/>
              </a:lnSpc>
              <a:spcBef>
                <a:spcPts val="0"/>
              </a:spcBef>
              <a:buNone/>
            </a:pPr>
            <a:r>
              <a:rPr lang="en-US" sz="2400" dirty="0"/>
              <a:t>Websites like Wikipedia and </a:t>
            </a:r>
            <a:r>
              <a:rPr lang="en-CA" sz="2400" dirty="0" err="1"/>
              <a:t>StackExchange</a:t>
            </a:r>
            <a:r>
              <a:rPr lang="en-CA" sz="2400" dirty="0"/>
              <a:t> power online information access platforms, which in turn reduce the need to visit those websites</a:t>
            </a:r>
            <a:r>
              <a:rPr lang="en-US" sz="2400" dirty="0"/>
              <a:t>.</a:t>
            </a:r>
          </a:p>
          <a:p>
            <a:pPr marL="0" indent="0">
              <a:lnSpc>
                <a:spcPct val="100000"/>
              </a:lnSpc>
              <a:spcBef>
                <a:spcPts val="1800"/>
              </a:spcBef>
              <a:buNone/>
            </a:pPr>
            <a:r>
              <a:rPr lang="en-US" sz="2400" b="1" dirty="0"/>
              <a:t>Examples.</a:t>
            </a:r>
            <a:r>
              <a:rPr lang="en-US" sz="2400" dirty="0"/>
              <a:t> LLMs training on content from these websites that they later regurgitate without attribution. LLM-powered conversational search systems deemphasize source websites reducing the clickthrough relative to the classic ten-blue-links interface.</a:t>
            </a:r>
          </a:p>
          <a:p>
            <a:pPr marL="0" indent="0">
              <a:lnSpc>
                <a:spcPct val="100000"/>
              </a:lnSpc>
              <a:spcBef>
                <a:spcPts val="1800"/>
              </a:spcBef>
              <a:buNone/>
            </a:pPr>
            <a:endParaRPr lang="en-US" sz="2400" dirty="0"/>
          </a:p>
          <a:p>
            <a:pPr marL="0" indent="0">
              <a:lnSpc>
                <a:spcPct val="100000"/>
              </a:lnSpc>
              <a:spcBef>
                <a:spcPts val="1800"/>
              </a:spcBef>
              <a:buNone/>
            </a:pPr>
            <a:endParaRPr lang="en-US" sz="2400" dirty="0"/>
          </a:p>
          <a:p>
            <a:pPr marL="0" indent="0">
              <a:lnSpc>
                <a:spcPct val="100000"/>
              </a:lnSpc>
              <a:spcBef>
                <a:spcPts val="1800"/>
              </a:spcBef>
              <a:buNone/>
            </a:pPr>
            <a:endParaRPr lang="en-US" sz="2400" dirty="0"/>
          </a:p>
          <a:p>
            <a:pPr marL="0" indent="0">
              <a:lnSpc>
                <a:spcPct val="100000"/>
              </a:lnSpc>
              <a:spcBef>
                <a:spcPts val="1800"/>
              </a:spcBef>
              <a:buNone/>
            </a:pPr>
            <a:endParaRPr lang="en-CA" sz="2400" dirty="0"/>
          </a:p>
        </p:txBody>
      </p:sp>
      <p:sp>
        <p:nvSpPr>
          <p:cNvPr id="4" name="Content Placeholder 3">
            <a:extLst>
              <a:ext uri="{FF2B5EF4-FFF2-40B4-BE49-F238E27FC236}">
                <a16:creationId xmlns:a16="http://schemas.microsoft.com/office/drawing/2014/main" id="{7C96D12F-65A1-8871-8485-F87E38EA6A0A}"/>
              </a:ext>
            </a:extLst>
          </p:cNvPr>
          <p:cNvSpPr>
            <a:spLocks noGrp="1"/>
          </p:cNvSpPr>
          <p:nvPr>
            <p:ph sz="half" idx="2"/>
          </p:nvPr>
        </p:nvSpPr>
        <p:spPr>
          <a:xfrm>
            <a:off x="7448203" y="365125"/>
            <a:ext cx="4396047" cy="6127750"/>
          </a:xfrm>
        </p:spPr>
        <p:txBody>
          <a:bodyPr>
            <a:normAutofit/>
          </a:bodyPr>
          <a:lstStyle/>
          <a:p>
            <a:pPr marL="0" indent="0">
              <a:lnSpc>
                <a:spcPct val="100000"/>
              </a:lnSpc>
              <a:spcBef>
                <a:spcPts val="600"/>
              </a:spcBef>
              <a:buNone/>
            </a:pPr>
            <a:r>
              <a:rPr lang="en-CA" sz="3100" dirty="0">
                <a:latin typeface="Aptos ExtraBold" panose="020B0004020202020204" pitchFamily="34" charset="0"/>
              </a:rPr>
              <a:t>Other mechanisms</a:t>
            </a:r>
          </a:p>
          <a:p>
            <a:pPr marL="0" indent="0">
              <a:lnSpc>
                <a:spcPct val="100000"/>
              </a:lnSpc>
              <a:spcBef>
                <a:spcPts val="600"/>
              </a:spcBef>
              <a:buNone/>
            </a:pPr>
            <a:r>
              <a:rPr lang="en-CA" sz="2000" b="1" dirty="0"/>
              <a:t>Content pollution.</a:t>
            </a:r>
            <a:r>
              <a:rPr lang="en-CA" sz="2000" dirty="0"/>
              <a:t> </a:t>
            </a:r>
            <a:r>
              <a:rPr lang="en-US" sz="2000" dirty="0"/>
              <a:t>Enabling low-cost generation of derivative low-quality content at unprecedented scale that pollute the web.</a:t>
            </a:r>
            <a:endParaRPr lang="en-CA" sz="2000" dirty="0"/>
          </a:p>
          <a:p>
            <a:pPr marL="0" indent="0">
              <a:lnSpc>
                <a:spcPct val="100000"/>
              </a:lnSpc>
              <a:spcBef>
                <a:spcPts val="600"/>
              </a:spcBef>
              <a:buNone/>
            </a:pPr>
            <a:r>
              <a:rPr lang="en-US" sz="2000" b="1" dirty="0"/>
              <a:t>The “Game of telephone” effect.</a:t>
            </a:r>
            <a:r>
              <a:rPr lang="en-CA" sz="2000" dirty="0"/>
              <a:t> </a:t>
            </a:r>
            <a:r>
              <a:rPr lang="en-US" sz="2000" dirty="0"/>
              <a:t>LLMs inserted between users and search results shifts the responsibility of information inspection and interpretation to the LLM</a:t>
            </a:r>
            <a:r>
              <a:rPr lang="en-CA" sz="2000" dirty="0"/>
              <a:t>.</a:t>
            </a:r>
          </a:p>
          <a:p>
            <a:pPr marL="0" indent="0">
              <a:lnSpc>
                <a:spcPct val="100000"/>
              </a:lnSpc>
              <a:spcBef>
                <a:spcPts val="600"/>
              </a:spcBef>
              <a:buNone/>
            </a:pPr>
            <a:r>
              <a:rPr lang="en-US" sz="2000" b="1" dirty="0"/>
              <a:t>Search engine manipulation.</a:t>
            </a:r>
            <a:r>
              <a:rPr lang="en-CA" sz="2000" dirty="0"/>
              <a:t> E.g., prompt injection attacks.</a:t>
            </a:r>
          </a:p>
          <a:p>
            <a:pPr marL="0" indent="0">
              <a:lnSpc>
                <a:spcPct val="100000"/>
              </a:lnSpc>
              <a:spcBef>
                <a:spcPts val="600"/>
              </a:spcBef>
              <a:buNone/>
            </a:pPr>
            <a:r>
              <a:rPr lang="en-US" sz="2000" b="1" dirty="0"/>
              <a:t>Degrading retrieval quality.</a:t>
            </a:r>
            <a:r>
              <a:rPr lang="en-CA" sz="2000" dirty="0"/>
              <a:t> E.g., Minimizing click feedback signals.</a:t>
            </a:r>
          </a:p>
          <a:p>
            <a:pPr marL="0" indent="0">
              <a:lnSpc>
                <a:spcPct val="100000"/>
              </a:lnSpc>
              <a:spcBef>
                <a:spcPts val="600"/>
              </a:spcBef>
              <a:buNone/>
            </a:pPr>
            <a:r>
              <a:rPr lang="en-US" sz="2000" b="1" dirty="0"/>
              <a:t>Direct model access.</a:t>
            </a:r>
            <a:r>
              <a:rPr lang="en-CA" sz="2000" dirty="0"/>
              <a:t> Open access models pose challenges for content moderation.</a:t>
            </a:r>
            <a:endParaRPr lang="en-US" sz="2000" dirty="0"/>
          </a:p>
        </p:txBody>
      </p:sp>
      <p:sp>
        <p:nvSpPr>
          <p:cNvPr id="2" name="TextBox 1">
            <a:extLst>
              <a:ext uri="{FF2B5EF4-FFF2-40B4-BE49-F238E27FC236}">
                <a16:creationId xmlns:a16="http://schemas.microsoft.com/office/drawing/2014/main" id="{0F94EE86-61C4-8AF9-A309-1C2B1074656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208216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20">
            <a:extLst>
              <a:ext uri="{FF2B5EF4-FFF2-40B4-BE49-F238E27FC236}">
                <a16:creationId xmlns:a16="http://schemas.microsoft.com/office/drawing/2014/main" id="{8025178E-9B5F-6D64-6ADD-E17412492421}"/>
              </a:ext>
            </a:extLst>
          </p:cNvPr>
          <p:cNvSpPr>
            <a:spLocks noGrp="1"/>
          </p:cNvSpPr>
          <p:nvPr>
            <p:ph type="title"/>
          </p:nvPr>
        </p:nvSpPr>
        <p:spPr>
          <a:xfrm>
            <a:off x="549277" y="458033"/>
            <a:ext cx="4682852" cy="904854"/>
          </a:xfrm>
        </p:spPr>
        <p:txBody>
          <a:bodyPr vert="horz" wrap="square" lIns="91440" tIns="45720" rIns="91440" bIns="45720" rtlCol="0" anchor="ctr">
            <a:noAutofit/>
          </a:bodyPr>
          <a:lstStyle/>
          <a:p>
            <a:r>
              <a:rPr lang="en-US" sz="3600" b="1" dirty="0"/>
              <a:t>On technological power concentration</a:t>
            </a:r>
          </a:p>
        </p:txBody>
      </p:sp>
      <p:grpSp>
        <p:nvGrpSpPr>
          <p:cNvPr id="20" name="Group 19">
            <a:extLst>
              <a:ext uri="{FF2B5EF4-FFF2-40B4-BE49-F238E27FC236}">
                <a16:creationId xmlns:a16="http://schemas.microsoft.com/office/drawing/2014/main" id="{86D34EE6-0038-3313-6FA6-3B52EAC0F311}"/>
              </a:ext>
            </a:extLst>
          </p:cNvPr>
          <p:cNvGrpSpPr/>
          <p:nvPr/>
        </p:nvGrpSpPr>
        <p:grpSpPr>
          <a:xfrm>
            <a:off x="5286340" y="838200"/>
            <a:ext cx="6682034" cy="5471138"/>
            <a:chOff x="139966" y="438450"/>
            <a:chExt cx="6713230" cy="5496684"/>
          </a:xfrm>
        </p:grpSpPr>
        <p:pic>
          <p:nvPicPr>
            <p:cNvPr id="17" name="Picture 16" descr="A close up of a cover&#10;&#10;Description automatically generated">
              <a:extLst>
                <a:ext uri="{FF2B5EF4-FFF2-40B4-BE49-F238E27FC236}">
                  <a16:creationId xmlns:a16="http://schemas.microsoft.com/office/drawing/2014/main" id="{7EB7EDF5-37B5-331B-1ED9-A1A8CE42DF8B}"/>
                </a:ext>
              </a:extLst>
            </p:cNvPr>
            <p:cNvPicPr>
              <a:picLocks noChangeAspect="1"/>
            </p:cNvPicPr>
            <p:nvPr/>
          </p:nvPicPr>
          <p:blipFill>
            <a:blip r:embed="rId3"/>
            <a:stretch>
              <a:fillRect/>
            </a:stretch>
          </p:blipFill>
          <p:spPr>
            <a:xfrm>
              <a:off x="672434" y="438450"/>
              <a:ext cx="4231427" cy="5496684"/>
            </a:xfrm>
            <a:prstGeom prst="rect">
              <a:avLst/>
            </a:prstGeom>
          </p:spPr>
        </p:pic>
        <p:pic>
          <p:nvPicPr>
            <p:cNvPr id="19" name="Picture 18">
              <a:extLst>
                <a:ext uri="{FF2B5EF4-FFF2-40B4-BE49-F238E27FC236}">
                  <a16:creationId xmlns:a16="http://schemas.microsoft.com/office/drawing/2014/main" id="{D7C1886E-18FC-A707-8990-7C8C838A55C5}"/>
                </a:ext>
              </a:extLst>
            </p:cNvPr>
            <p:cNvPicPr>
              <a:picLocks noChangeAspect="1"/>
            </p:cNvPicPr>
            <p:nvPr/>
          </p:nvPicPr>
          <p:blipFill>
            <a:blip r:embed="rId4"/>
            <a:stretch>
              <a:fillRect/>
            </a:stretch>
          </p:blipFill>
          <p:spPr>
            <a:xfrm>
              <a:off x="139966" y="3637468"/>
              <a:ext cx="6713230" cy="589593"/>
            </a:xfrm>
            <a:prstGeom prst="rect">
              <a:avLst/>
            </a:prstGeom>
            <a:ln>
              <a:noFill/>
            </a:ln>
            <a:effectLst>
              <a:outerShdw blurRad="292100" dist="139700" dir="2700000" algn="tl" rotWithShape="0">
                <a:srgbClr val="333333">
                  <a:alpha val="65000"/>
                </a:srgbClr>
              </a:outerShdw>
            </a:effectLst>
          </p:spPr>
        </p:pic>
      </p:grpSp>
      <p:grpSp>
        <p:nvGrpSpPr>
          <p:cNvPr id="22" name="Group 21">
            <a:extLst>
              <a:ext uri="{FF2B5EF4-FFF2-40B4-BE49-F238E27FC236}">
                <a16:creationId xmlns:a16="http://schemas.microsoft.com/office/drawing/2014/main" id="{5391EA52-A0E8-6276-AE8C-3F1575464920}"/>
              </a:ext>
            </a:extLst>
          </p:cNvPr>
          <p:cNvGrpSpPr/>
          <p:nvPr/>
        </p:nvGrpSpPr>
        <p:grpSpPr>
          <a:xfrm>
            <a:off x="549277" y="1557338"/>
            <a:ext cx="4375843" cy="4752000"/>
            <a:chOff x="6627176" y="516467"/>
            <a:chExt cx="4153114" cy="4510125"/>
          </a:xfrm>
        </p:grpSpPr>
        <p:pic>
          <p:nvPicPr>
            <p:cNvPr id="23" name="Picture 22" descr="A screen shot of a graph&#10;&#10;Description automatically generated">
              <a:extLst>
                <a:ext uri="{FF2B5EF4-FFF2-40B4-BE49-F238E27FC236}">
                  <a16:creationId xmlns:a16="http://schemas.microsoft.com/office/drawing/2014/main" id="{1190E929-1FA1-98BB-51E2-4DBC6CA701DF}"/>
                </a:ext>
              </a:extLst>
            </p:cNvPr>
            <p:cNvPicPr>
              <a:picLocks noChangeAspect="1"/>
            </p:cNvPicPr>
            <p:nvPr/>
          </p:nvPicPr>
          <p:blipFill>
            <a:blip r:embed="rId5"/>
            <a:stretch>
              <a:fillRect/>
            </a:stretch>
          </p:blipFill>
          <p:spPr>
            <a:xfrm>
              <a:off x="6627177" y="1132338"/>
              <a:ext cx="4153113" cy="3035456"/>
            </a:xfrm>
            <a:prstGeom prst="rect">
              <a:avLst/>
            </a:prstGeom>
          </p:spPr>
        </p:pic>
        <p:pic>
          <p:nvPicPr>
            <p:cNvPr id="24" name="Picture 23" descr="A close-up of a number&#10;&#10;Description automatically generated">
              <a:extLst>
                <a:ext uri="{FF2B5EF4-FFF2-40B4-BE49-F238E27FC236}">
                  <a16:creationId xmlns:a16="http://schemas.microsoft.com/office/drawing/2014/main" id="{DE755353-19DF-91D0-77D1-42F43D228CD2}"/>
                </a:ext>
              </a:extLst>
            </p:cNvPr>
            <p:cNvPicPr>
              <a:picLocks noChangeAspect="1"/>
            </p:cNvPicPr>
            <p:nvPr/>
          </p:nvPicPr>
          <p:blipFill rotWithShape="1">
            <a:blip r:embed="rId6"/>
            <a:srcRect l="10058" r="5947"/>
            <a:stretch/>
          </p:blipFill>
          <p:spPr>
            <a:xfrm>
              <a:off x="6627177" y="4167794"/>
              <a:ext cx="4153113" cy="858798"/>
            </a:xfrm>
            <a:prstGeom prst="rect">
              <a:avLst/>
            </a:prstGeom>
          </p:spPr>
        </p:pic>
        <p:sp>
          <p:nvSpPr>
            <p:cNvPr id="25" name="TextBox 24">
              <a:extLst>
                <a:ext uri="{FF2B5EF4-FFF2-40B4-BE49-F238E27FC236}">
                  <a16:creationId xmlns:a16="http://schemas.microsoft.com/office/drawing/2014/main" id="{45286C90-6359-B26E-682A-BA34F891D0D4}"/>
                </a:ext>
              </a:extLst>
            </p:cNvPr>
            <p:cNvSpPr txBox="1"/>
            <p:nvPr/>
          </p:nvSpPr>
          <p:spPr>
            <a:xfrm>
              <a:off x="6627176" y="516467"/>
              <a:ext cx="4153113" cy="584775"/>
            </a:xfrm>
            <a:prstGeom prst="rect">
              <a:avLst/>
            </a:prstGeom>
            <a:noFill/>
          </p:spPr>
          <p:txBody>
            <a:bodyPr wrap="square" rtlCol="0">
              <a:spAutoFit/>
            </a:bodyPr>
            <a:lstStyle/>
            <a:p>
              <a:pPr defTabSz="960120">
                <a:spcAft>
                  <a:spcPts val="600"/>
                </a:spcAft>
              </a:pPr>
              <a:r>
                <a:rPr lang="en-CA" sz="1680" b="1" kern="1200" dirty="0">
                  <a:latin typeface="+mn-lt"/>
                  <a:ea typeface="+mn-ea"/>
                  <a:cs typeface="+mn-cs"/>
                </a:rPr>
                <a:t>Annual</a:t>
              </a:r>
              <a:r>
                <a:rPr lang="en-US" sz="1680" b="1" kern="1200" dirty="0">
                  <a:latin typeface="+mn-lt"/>
                  <a:ea typeface="+mn-ea"/>
                  <a:cs typeface="+mn-cs"/>
                </a:rPr>
                <a:t> change in global risk perceptions over the short term (2 years)</a:t>
              </a:r>
              <a:endParaRPr lang="en-CA" sz="1600" b="1" dirty="0"/>
            </a:p>
          </p:txBody>
        </p:sp>
      </p:grpSp>
      <p:sp>
        <p:nvSpPr>
          <p:cNvPr id="26" name="TextBox 25">
            <a:extLst>
              <a:ext uri="{FF2B5EF4-FFF2-40B4-BE49-F238E27FC236}">
                <a16:creationId xmlns:a16="http://schemas.microsoft.com/office/drawing/2014/main" id="{A3F3CFAD-1CD2-9D0D-D3F7-8C102BCBA3C8}"/>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7"/>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15438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A12A1-7D4B-20F8-0D67-51CF23670C2C}"/>
              </a:ext>
            </a:extLst>
          </p:cNvPr>
          <p:cNvSpPr>
            <a:spLocks noGrp="1"/>
          </p:cNvSpPr>
          <p:nvPr>
            <p:ph type="title"/>
          </p:nvPr>
        </p:nvSpPr>
        <p:spPr/>
        <p:txBody>
          <a:bodyPr/>
          <a:lstStyle/>
          <a:p>
            <a:r>
              <a:rPr lang="en-CA" sz="4400" b="1" dirty="0"/>
              <a:t>Mechanisms of concentration of power</a:t>
            </a:r>
            <a:endParaRPr lang="en-CA" dirty="0"/>
          </a:p>
        </p:txBody>
      </p:sp>
      <p:sp>
        <p:nvSpPr>
          <p:cNvPr id="4" name="Content Placeholder 3">
            <a:extLst>
              <a:ext uri="{FF2B5EF4-FFF2-40B4-BE49-F238E27FC236}">
                <a16:creationId xmlns:a16="http://schemas.microsoft.com/office/drawing/2014/main" id="{A9F62DDA-7A0D-279F-2B04-FA0DC61F5047}"/>
              </a:ext>
            </a:extLst>
          </p:cNvPr>
          <p:cNvSpPr>
            <a:spLocks noGrp="1"/>
          </p:cNvSpPr>
          <p:nvPr>
            <p:ph idx="1"/>
          </p:nvPr>
        </p:nvSpPr>
        <p:spPr/>
        <p:txBody>
          <a:bodyPr>
            <a:normAutofit fontScale="77500" lnSpcReduction="20000"/>
          </a:bodyPr>
          <a:lstStyle/>
          <a:p>
            <a:pPr marL="0" indent="0">
              <a:lnSpc>
                <a:spcPct val="120000"/>
              </a:lnSpc>
              <a:spcBef>
                <a:spcPts val="1800"/>
              </a:spcBef>
              <a:buNone/>
            </a:pPr>
            <a:r>
              <a:rPr lang="en-US" sz="2800" b="1" dirty="0"/>
              <a:t>Compute and data moat. </a:t>
            </a:r>
            <a:r>
              <a:rPr lang="en-US" sz="2800" dirty="0"/>
              <a:t>Only a handful of (typically private sector) institutions own and control the compute and data resources for training and deployment of generative AI models. Availability of “open access” models don’t fundamentally challenge the predominant vision of what AI looks like today, which would require dismantling the data and compute moat itself and turning them into public infrastructure.</a:t>
            </a:r>
            <a:endParaRPr lang="en-CA" sz="2800" b="1" dirty="0"/>
          </a:p>
          <a:p>
            <a:pPr marL="0" indent="0">
              <a:lnSpc>
                <a:spcPct val="120000"/>
              </a:lnSpc>
              <a:spcBef>
                <a:spcPts val="1800"/>
              </a:spcBef>
              <a:buNone/>
            </a:pPr>
            <a:r>
              <a:rPr lang="en-CA" sz="2800" b="1" dirty="0"/>
              <a:t>AI persuasion.</a:t>
            </a:r>
            <a:r>
              <a:rPr lang="en-CA" sz="2800" dirty="0"/>
              <a:t> </a:t>
            </a:r>
            <a:r>
              <a:rPr lang="en-US" dirty="0"/>
              <a:t>A</a:t>
            </a:r>
            <a:r>
              <a:rPr lang="en-US" sz="2800" dirty="0"/>
              <a:t> process by which AI systems alter the beliefs of their users</a:t>
            </a:r>
            <a:r>
              <a:rPr lang="en-CA" sz="2800" dirty="0"/>
              <a:t>. E.g., application of LLMs for hyper-personalized hyper-persuasive ads.</a:t>
            </a:r>
          </a:p>
          <a:p>
            <a:pPr marL="0" indent="0">
              <a:lnSpc>
                <a:spcPct val="120000"/>
              </a:lnSpc>
              <a:spcBef>
                <a:spcPts val="1800"/>
              </a:spcBef>
              <a:buNone/>
            </a:pPr>
            <a:r>
              <a:rPr lang="en-US" sz="2800" b="1" dirty="0"/>
              <a:t>AI alignment.</a:t>
            </a:r>
            <a:r>
              <a:rPr lang="en-CA" sz="2800" dirty="0"/>
              <a:t> </a:t>
            </a:r>
            <a:r>
              <a:rPr lang="en-US" sz="2800" dirty="0"/>
              <a:t>Approaches such as reinforcement learning from human feedback (RLHF)</a:t>
            </a:r>
            <a:r>
              <a:rPr lang="en-CA" dirty="0"/>
              <a:t> </a:t>
            </a:r>
            <a:r>
              <a:rPr lang="en-US" dirty="0"/>
              <a:t>presupposes some notions of desirable values to be determined and enforced by platform owners.</a:t>
            </a:r>
            <a:endParaRPr lang="en-US" sz="2800" dirty="0"/>
          </a:p>
        </p:txBody>
      </p:sp>
      <p:sp>
        <p:nvSpPr>
          <p:cNvPr id="5" name="TextBox 4">
            <a:extLst>
              <a:ext uri="{FF2B5EF4-FFF2-40B4-BE49-F238E27FC236}">
                <a16:creationId xmlns:a16="http://schemas.microsoft.com/office/drawing/2014/main" id="{D18F8B56-AE9A-DABC-B86D-5C173D98E3D2}"/>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1342363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A0FCB-D33E-2C6B-A52A-6427CDC7CB8A}"/>
              </a:ext>
            </a:extLst>
          </p:cNvPr>
          <p:cNvSpPr>
            <a:spLocks noGrp="1"/>
          </p:cNvSpPr>
          <p:nvPr>
            <p:ph type="title"/>
          </p:nvPr>
        </p:nvSpPr>
        <p:spPr/>
        <p:txBody>
          <a:bodyPr>
            <a:normAutofit/>
          </a:bodyPr>
          <a:lstStyle/>
          <a:p>
            <a:r>
              <a:rPr lang="en-CA" b="1" dirty="0"/>
              <a:t>Mechanisms of marginalization</a:t>
            </a:r>
          </a:p>
        </p:txBody>
      </p:sp>
      <p:sp>
        <p:nvSpPr>
          <p:cNvPr id="8" name="Content Placeholder 7">
            <a:extLst>
              <a:ext uri="{FF2B5EF4-FFF2-40B4-BE49-F238E27FC236}">
                <a16:creationId xmlns:a16="http://schemas.microsoft.com/office/drawing/2014/main" id="{B02E6D8B-0226-C7D5-D708-8D2B7C18573B}"/>
              </a:ext>
            </a:extLst>
          </p:cNvPr>
          <p:cNvSpPr>
            <a:spLocks noGrp="1"/>
          </p:cNvSpPr>
          <p:nvPr>
            <p:ph sz="half" idx="1"/>
          </p:nvPr>
        </p:nvSpPr>
        <p:spPr>
          <a:xfrm>
            <a:off x="838200" y="1825625"/>
            <a:ext cx="6294120" cy="4667250"/>
          </a:xfrm>
        </p:spPr>
        <p:txBody>
          <a:bodyPr>
            <a:normAutofit fontScale="77500" lnSpcReduction="20000"/>
          </a:bodyPr>
          <a:lstStyle/>
          <a:p>
            <a:pPr marL="0" indent="0">
              <a:lnSpc>
                <a:spcPct val="120000"/>
              </a:lnSpc>
              <a:spcBef>
                <a:spcPts val="1800"/>
              </a:spcBef>
              <a:buNone/>
            </a:pPr>
            <a:r>
              <a:rPr lang="en-CA" sz="3400" dirty="0">
                <a:latin typeface="Aptos ExtraBold" panose="020F0502020204030204" pitchFamily="34" charset="0"/>
              </a:rPr>
              <a:t>Appropriation of data labor</a:t>
            </a:r>
          </a:p>
          <a:p>
            <a:pPr marL="0" indent="0">
              <a:lnSpc>
                <a:spcPct val="120000"/>
              </a:lnSpc>
              <a:spcBef>
                <a:spcPts val="0"/>
              </a:spcBef>
              <a:buNone/>
            </a:pPr>
            <a:r>
              <a:rPr lang="en-US" dirty="0"/>
              <a:t>Includes the uncompensated appropriation of works by writers, authors, programmers, and peer production communities like Wikipedia and under-compensated </a:t>
            </a:r>
            <a:r>
              <a:rPr lang="en-US" dirty="0" err="1"/>
              <a:t>crowdwork</a:t>
            </a:r>
            <a:r>
              <a:rPr lang="en-US" dirty="0"/>
              <a:t> for data labeling that have been instrumental in the development of these technologies.</a:t>
            </a:r>
          </a:p>
          <a:p>
            <a:pPr marL="0" indent="0">
              <a:lnSpc>
                <a:spcPct val="120000"/>
              </a:lnSpc>
              <a:spcBef>
                <a:spcPts val="1800"/>
              </a:spcBef>
              <a:buNone/>
            </a:pPr>
            <a:r>
              <a:rPr lang="en-US" b="1" i="1" dirty="0"/>
              <a:t>AI for me, data labor for thee</a:t>
            </a:r>
            <a:r>
              <a:rPr lang="en-US" b="1" dirty="0"/>
              <a:t>.</a:t>
            </a:r>
            <a:r>
              <a:rPr lang="en-US" dirty="0"/>
              <a:t> AI data labor dynamics reinforces structures of racial capitalism and coloniality, employs global labor exploitation and extractive practices, and reinforces the global north and south divide.</a:t>
            </a:r>
          </a:p>
          <a:p>
            <a:pPr marL="0" indent="0">
              <a:lnSpc>
                <a:spcPct val="120000"/>
              </a:lnSpc>
              <a:spcBef>
                <a:spcPts val="1800"/>
              </a:spcBef>
              <a:buNone/>
            </a:pPr>
            <a:endParaRPr lang="en-US" dirty="0"/>
          </a:p>
          <a:p>
            <a:pPr marL="0" indent="0">
              <a:lnSpc>
                <a:spcPct val="120000"/>
              </a:lnSpc>
              <a:spcBef>
                <a:spcPts val="1800"/>
              </a:spcBef>
              <a:buNone/>
            </a:pPr>
            <a:endParaRPr lang="en-US" dirty="0"/>
          </a:p>
          <a:p>
            <a:pPr marL="0" indent="0">
              <a:lnSpc>
                <a:spcPct val="120000"/>
              </a:lnSpc>
              <a:spcBef>
                <a:spcPts val="1800"/>
              </a:spcBef>
              <a:buNone/>
            </a:pPr>
            <a:endParaRPr lang="en-US" dirty="0"/>
          </a:p>
          <a:p>
            <a:pPr marL="0" indent="0">
              <a:lnSpc>
                <a:spcPct val="120000"/>
              </a:lnSpc>
              <a:spcBef>
                <a:spcPts val="1800"/>
              </a:spcBef>
              <a:buNone/>
            </a:pPr>
            <a:endParaRPr lang="en-CA" dirty="0"/>
          </a:p>
        </p:txBody>
      </p:sp>
      <p:sp>
        <p:nvSpPr>
          <p:cNvPr id="4" name="Content Placeholder 3">
            <a:extLst>
              <a:ext uri="{FF2B5EF4-FFF2-40B4-BE49-F238E27FC236}">
                <a16:creationId xmlns:a16="http://schemas.microsoft.com/office/drawing/2014/main" id="{7C96D12F-65A1-8871-8485-F87E38EA6A0A}"/>
              </a:ext>
            </a:extLst>
          </p:cNvPr>
          <p:cNvSpPr>
            <a:spLocks noGrp="1"/>
          </p:cNvSpPr>
          <p:nvPr>
            <p:ph sz="half" idx="2"/>
          </p:nvPr>
        </p:nvSpPr>
        <p:spPr>
          <a:xfrm>
            <a:off x="7448203" y="1825625"/>
            <a:ext cx="4396047" cy="4667250"/>
          </a:xfrm>
        </p:spPr>
        <p:txBody>
          <a:bodyPr>
            <a:normAutofit fontScale="77500" lnSpcReduction="20000"/>
          </a:bodyPr>
          <a:lstStyle/>
          <a:p>
            <a:pPr marL="0" indent="0">
              <a:lnSpc>
                <a:spcPct val="120000"/>
              </a:lnSpc>
              <a:spcBef>
                <a:spcPts val="600"/>
              </a:spcBef>
              <a:buNone/>
            </a:pPr>
            <a:r>
              <a:rPr lang="en-CA" sz="4000" dirty="0">
                <a:latin typeface="Aptos ExtraBold" panose="020B0004020202020204" pitchFamily="34" charset="0"/>
              </a:rPr>
              <a:t>Other mechanisms</a:t>
            </a:r>
          </a:p>
          <a:p>
            <a:pPr marL="0" indent="0">
              <a:lnSpc>
                <a:spcPct val="120000"/>
              </a:lnSpc>
              <a:spcBef>
                <a:spcPts val="600"/>
              </a:spcBef>
              <a:buNone/>
            </a:pPr>
            <a:r>
              <a:rPr lang="en-CA" sz="2600" b="1" dirty="0"/>
              <a:t>Bias amplification.</a:t>
            </a:r>
            <a:r>
              <a:rPr lang="en-CA" sz="2600" dirty="0"/>
              <a:t> </a:t>
            </a:r>
            <a:r>
              <a:rPr lang="en-US" sz="2600" dirty="0"/>
              <a:t>AI models reproduce and amplify harmful biases and stereotypes from their training datasets leading to allocative and representational harms</a:t>
            </a:r>
            <a:r>
              <a:rPr lang="en-CA" sz="2600" dirty="0"/>
              <a:t>.</a:t>
            </a:r>
          </a:p>
          <a:p>
            <a:pPr marL="0" indent="0">
              <a:lnSpc>
                <a:spcPct val="120000"/>
              </a:lnSpc>
              <a:spcBef>
                <a:spcPts val="600"/>
              </a:spcBef>
              <a:buNone/>
            </a:pPr>
            <a:r>
              <a:rPr lang="en-US" sz="2600" b="1" dirty="0"/>
              <a:t>AI doxing.</a:t>
            </a:r>
            <a:r>
              <a:rPr lang="en-CA" sz="2600" dirty="0"/>
              <a:t> AI models may </a:t>
            </a:r>
            <a:r>
              <a:rPr lang="en-US" sz="2600" dirty="0"/>
              <a:t> leak private information about people present in their training data or be employed to predict people’s sensitive information  based on what is known about them publicly</a:t>
            </a:r>
            <a:r>
              <a:rPr lang="en-CA" sz="2600" dirty="0"/>
              <a:t>.</a:t>
            </a:r>
            <a:endParaRPr lang="en-US" sz="2000" dirty="0"/>
          </a:p>
        </p:txBody>
      </p:sp>
      <p:sp>
        <p:nvSpPr>
          <p:cNvPr id="2" name="TextBox 1">
            <a:extLst>
              <a:ext uri="{FF2B5EF4-FFF2-40B4-BE49-F238E27FC236}">
                <a16:creationId xmlns:a16="http://schemas.microsoft.com/office/drawing/2014/main" id="{2B1BF907-1717-1FC9-4045-4C3B90EC666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223458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B7F524-D4EE-5718-6F80-8AFFD9318EFA}"/>
              </a:ext>
            </a:extLst>
          </p:cNvPr>
          <p:cNvSpPr>
            <a:spLocks noGrp="1"/>
          </p:cNvSpPr>
          <p:nvPr>
            <p:ph type="title"/>
          </p:nvPr>
        </p:nvSpPr>
        <p:spPr/>
        <p:txBody>
          <a:bodyPr/>
          <a:lstStyle/>
          <a:p>
            <a:r>
              <a:rPr lang="en-CA" sz="4400" b="1" dirty="0"/>
              <a:t>Mechanisms of…</a:t>
            </a:r>
            <a:endParaRPr lang="en-CA" dirty="0"/>
          </a:p>
        </p:txBody>
      </p:sp>
      <p:sp>
        <p:nvSpPr>
          <p:cNvPr id="6" name="Text Placeholder 5">
            <a:extLst>
              <a:ext uri="{FF2B5EF4-FFF2-40B4-BE49-F238E27FC236}">
                <a16:creationId xmlns:a16="http://schemas.microsoft.com/office/drawing/2014/main" id="{30091D22-409F-ED7C-98B7-15C46D4C45E3}"/>
              </a:ext>
            </a:extLst>
          </p:cNvPr>
          <p:cNvSpPr>
            <a:spLocks noGrp="1"/>
          </p:cNvSpPr>
          <p:nvPr>
            <p:ph type="body" idx="1"/>
          </p:nvPr>
        </p:nvSpPr>
        <p:spPr>
          <a:xfrm>
            <a:off x="839788" y="1308626"/>
            <a:ext cx="5157787" cy="823912"/>
          </a:xfrm>
        </p:spPr>
        <p:txBody>
          <a:bodyPr>
            <a:normAutofit/>
          </a:bodyPr>
          <a:lstStyle/>
          <a:p>
            <a:r>
              <a:rPr lang="en-CA" sz="3200" dirty="0"/>
              <a:t>I</a:t>
            </a:r>
            <a:r>
              <a:rPr lang="en-CA" sz="3200" b="1" dirty="0"/>
              <a:t>nnovation decay</a:t>
            </a:r>
            <a:endParaRPr lang="en-CA" sz="3200" dirty="0"/>
          </a:p>
        </p:txBody>
      </p:sp>
      <p:sp>
        <p:nvSpPr>
          <p:cNvPr id="7" name="Content Placeholder 6">
            <a:extLst>
              <a:ext uri="{FF2B5EF4-FFF2-40B4-BE49-F238E27FC236}">
                <a16:creationId xmlns:a16="http://schemas.microsoft.com/office/drawing/2014/main" id="{5AB3F36B-BADE-D92D-569F-2F28FED867D8}"/>
              </a:ext>
            </a:extLst>
          </p:cNvPr>
          <p:cNvSpPr>
            <a:spLocks noGrp="1"/>
          </p:cNvSpPr>
          <p:nvPr>
            <p:ph sz="half" idx="2"/>
          </p:nvPr>
        </p:nvSpPr>
        <p:spPr>
          <a:xfrm>
            <a:off x="839788" y="2132538"/>
            <a:ext cx="5157787" cy="4360337"/>
          </a:xfrm>
        </p:spPr>
        <p:txBody>
          <a:bodyPr>
            <a:normAutofit fontScale="85000" lnSpcReduction="10000"/>
          </a:bodyPr>
          <a:lstStyle/>
          <a:p>
            <a:pPr marL="0" indent="0">
              <a:lnSpc>
                <a:spcPct val="120000"/>
              </a:lnSpc>
              <a:buNone/>
            </a:pPr>
            <a:r>
              <a:rPr lang="en-CA" sz="2000" dirty="0">
                <a:latin typeface="Aptos ExtraBold" panose="020F0502020204030204" pitchFamily="34" charset="0"/>
              </a:rPr>
              <a:t>Industry capture</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2000" dirty="0">
                <a:solidFill>
                  <a:prstClr val="black"/>
                </a:solidFill>
                <a:latin typeface="Aptos" panose="02110004020202020204"/>
              </a:rPr>
              <a:t>Profit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-driven goals inordinately influences scientific exploration and dissuade investments in research not immediately monetizable or which challenges the status quo</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indent="0">
              <a:lnSpc>
                <a:spcPct val="120000"/>
              </a:lnSpc>
              <a:spcBef>
                <a:spcPts val="16800"/>
              </a:spcBef>
              <a:buNone/>
            </a:pP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Pollution of research artefacts.</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Misapplications of LLMs in scholarly publications and reviewing may negatively impact IR scholarship.</a:t>
            </a:r>
            <a:endParaRPr lang="en-CA" dirty="0"/>
          </a:p>
        </p:txBody>
      </p:sp>
      <p:sp>
        <p:nvSpPr>
          <p:cNvPr id="8" name="Text Placeholder 7">
            <a:extLst>
              <a:ext uri="{FF2B5EF4-FFF2-40B4-BE49-F238E27FC236}">
                <a16:creationId xmlns:a16="http://schemas.microsoft.com/office/drawing/2014/main" id="{F5B87E15-652A-D46B-8C16-3E2FD637B128}"/>
              </a:ext>
            </a:extLst>
          </p:cNvPr>
          <p:cNvSpPr>
            <a:spLocks noGrp="1"/>
          </p:cNvSpPr>
          <p:nvPr>
            <p:ph type="body" sz="quarter" idx="3"/>
          </p:nvPr>
        </p:nvSpPr>
        <p:spPr>
          <a:xfrm>
            <a:off x="6172200" y="1308626"/>
            <a:ext cx="5183188" cy="823912"/>
          </a:xfrm>
        </p:spPr>
        <p:txBody>
          <a:bodyPr>
            <a:normAutofit/>
          </a:bodyPr>
          <a:lstStyle/>
          <a:p>
            <a:r>
              <a:rPr lang="en-CA" sz="3200" b="1" dirty="0"/>
              <a:t>Ecological impact</a:t>
            </a:r>
            <a:endParaRPr lang="en-CA" sz="3200" dirty="0"/>
          </a:p>
        </p:txBody>
      </p:sp>
      <p:sp>
        <p:nvSpPr>
          <p:cNvPr id="9" name="Content Placeholder 8">
            <a:extLst>
              <a:ext uri="{FF2B5EF4-FFF2-40B4-BE49-F238E27FC236}">
                <a16:creationId xmlns:a16="http://schemas.microsoft.com/office/drawing/2014/main" id="{1528273C-3172-B785-48FB-AA180FF127BA}"/>
              </a:ext>
            </a:extLst>
          </p:cNvPr>
          <p:cNvSpPr>
            <a:spLocks noGrp="1"/>
          </p:cNvSpPr>
          <p:nvPr>
            <p:ph sz="quarter" idx="4"/>
          </p:nvPr>
        </p:nvSpPr>
        <p:spPr>
          <a:xfrm>
            <a:off x="6172200" y="2132538"/>
            <a:ext cx="5183188" cy="4360337"/>
          </a:xfrm>
        </p:spPr>
        <p:txBody>
          <a:bodyPr>
            <a:normAutofit fontScale="85000" lnSpcReduction="10000"/>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CA" sz="2000" dirty="0">
                <a:latin typeface="Aptos ExtraBold" panose="020F0502020204030204" pitchFamily="34" charset="0"/>
              </a:rPr>
              <a:t>Resource demand and waste</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Increasing demand for electricity and water, and electronic wastes.</a:t>
            </a:r>
          </a:p>
          <a:p>
            <a:pPr marL="0" marR="0" lvl="0" indent="0" algn="l" defTabSz="914400" rtl="0" eaLnBrk="1" fontAlgn="auto" latinLnBrk="0" hangingPunct="1">
              <a:lnSpc>
                <a:spcPct val="110000"/>
              </a:lnSpc>
              <a:spcBef>
                <a:spcPts val="19800"/>
              </a:spcBef>
              <a:spcAft>
                <a:spcPts val="0"/>
              </a:spcAft>
              <a:buClrTx/>
              <a:buSzTx/>
              <a:buFont typeface="Arial" panose="020B0604020202020204" pitchFamily="34" charset="0"/>
              <a:buNone/>
              <a:tabLst/>
              <a:defRPr/>
            </a:pPr>
            <a:r>
              <a:rPr lang="en-CA" sz="2000" b="1" dirty="0"/>
              <a:t>Persuasive advertising</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Could  supercharge climate change disinformation and promote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environmentally unfriendly business models like fast-fashion</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4352E82-1B6C-E3C2-D0A2-651EE3F36A7B}"/>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pic>
        <p:nvPicPr>
          <p:cNvPr id="4098" name="Picture 2" descr="Image">
            <a:extLst>
              <a:ext uri="{FF2B5EF4-FFF2-40B4-BE49-F238E27FC236}">
                <a16:creationId xmlns:a16="http://schemas.microsoft.com/office/drawing/2014/main" id="{163358C6-1850-87A6-B4B8-905F1DEB1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144"/>
          <a:stretch/>
        </p:blipFill>
        <p:spPr bwMode="auto">
          <a:xfrm>
            <a:off x="1264709" y="3429000"/>
            <a:ext cx="4732866" cy="1721749"/>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A482FD-0EAD-1B97-77CC-242ABAFF3A7A}"/>
              </a:ext>
            </a:extLst>
          </p:cNvPr>
          <p:cNvPicPr>
            <a:picLocks noChangeAspect="1"/>
          </p:cNvPicPr>
          <p:nvPr/>
        </p:nvPicPr>
        <p:blipFill>
          <a:blip r:embed="rId5"/>
          <a:stretch>
            <a:fillRect/>
          </a:stretch>
        </p:blipFill>
        <p:spPr>
          <a:xfrm>
            <a:off x="6865726" y="2751543"/>
            <a:ext cx="3796135" cy="2323296"/>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438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reaking Chains Hands Images – Browse 8,197 Stock Photos, Vectors, and  Video | Adobe Stock">
            <a:extLst>
              <a:ext uri="{FF2B5EF4-FFF2-40B4-BE49-F238E27FC236}">
                <a16:creationId xmlns:a16="http://schemas.microsoft.com/office/drawing/2014/main" id="{8E321A6C-7F61-1126-5D21-5DA93A5AD37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1312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8EBA28E-9346-41F8-34AE-D1B29CB3F5E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Beyond harm mitigations: Information access for our collective emancipatory futures</a:t>
            </a:r>
          </a:p>
        </p:txBody>
      </p:sp>
    </p:spTree>
    <p:extLst>
      <p:ext uri="{BB962C8B-B14F-4D97-AF65-F5344CB8AC3E}">
        <p14:creationId xmlns:p14="http://schemas.microsoft.com/office/powerpoint/2010/main" val="273997747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ArXiv preprint, 2024.</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0DB0C-0D7A-B8F3-C93D-D2D1F3A5D316}"/>
              </a:ext>
            </a:extLst>
          </p:cNvPr>
          <p:cNvSpPr>
            <a:spLocks noGrp="1"/>
          </p:cNvSpPr>
          <p:nvPr>
            <p:ph type="title"/>
          </p:nvPr>
        </p:nvSpPr>
        <p:spPr/>
        <p:txBody>
          <a:bodyPr>
            <a:normAutofit/>
          </a:bodyPr>
          <a:lstStyle/>
          <a:p>
            <a:r>
              <a:rPr lang="en-CA" b="1" dirty="0"/>
              <a:t>Recommendations for re-centering IR on societal needs</a:t>
            </a:r>
          </a:p>
        </p:txBody>
      </p:sp>
      <p:sp>
        <p:nvSpPr>
          <p:cNvPr id="6" name="Content Placeholder 5">
            <a:extLst>
              <a:ext uri="{FF2B5EF4-FFF2-40B4-BE49-F238E27FC236}">
                <a16:creationId xmlns:a16="http://schemas.microsoft.com/office/drawing/2014/main" id="{5D0744CE-AE03-BBCB-D042-EBDE5057B8F6}"/>
              </a:ext>
            </a:extLst>
          </p:cNvPr>
          <p:cNvSpPr>
            <a:spLocks noGrp="1"/>
          </p:cNvSpPr>
          <p:nvPr>
            <p:ph sz="half" idx="2"/>
          </p:nvPr>
        </p:nvSpPr>
        <p:spPr>
          <a:xfrm>
            <a:off x="6172199" y="1825625"/>
            <a:ext cx="5449111" cy="4351338"/>
          </a:xfrm>
        </p:spPr>
        <p:txBody>
          <a:bodyPr>
            <a:normAutofit/>
          </a:bodyPr>
          <a:lstStyle/>
          <a:p>
            <a:pPr marL="0" indent="0">
              <a:lnSpc>
                <a:spcPct val="100000"/>
              </a:lnSpc>
              <a:spcBef>
                <a:spcPts val="2400"/>
              </a:spcBef>
              <a:buNone/>
            </a:pPr>
            <a:r>
              <a:rPr lang="en-US" sz="2000" dirty="0">
                <a:latin typeface="Aptos Light" panose="020B0004020202020204" pitchFamily="34" charset="0"/>
              </a:rPr>
              <a:t>Explicitly articulate a </a:t>
            </a:r>
            <a:r>
              <a:rPr lang="en-US" sz="2000" b="1" dirty="0">
                <a:latin typeface="+mj-lt"/>
              </a:rPr>
              <a:t>hierarchy of stakeholder needs</a:t>
            </a:r>
            <a:r>
              <a:rPr lang="en-US" sz="2000" dirty="0">
                <a:latin typeface="Aptos Light" panose="020B0004020202020204" pitchFamily="34" charset="0"/>
              </a:rPr>
              <a:t> that places societal needs as the most critical concern for IR research and development</a:t>
            </a:r>
          </a:p>
          <a:p>
            <a:pPr marL="0" indent="0">
              <a:lnSpc>
                <a:spcPct val="100000"/>
              </a:lnSpc>
              <a:spcBef>
                <a:spcPts val="2400"/>
              </a:spcBef>
              <a:buNone/>
            </a:pPr>
            <a:r>
              <a:rPr lang="en-US" sz="2000" b="1" dirty="0">
                <a:latin typeface="+mj-lt"/>
              </a:rPr>
              <a:t>Dismantle the artificial separation </a:t>
            </a:r>
            <a:r>
              <a:rPr lang="en-US" sz="2000" dirty="0">
                <a:latin typeface="Aptos Light" panose="020B0004020202020204" pitchFamily="34" charset="0"/>
              </a:rPr>
              <a:t>between fairness and ethics research in IR and the rest of IR research; Move away from </a:t>
            </a:r>
            <a:r>
              <a:rPr lang="en-US" sz="2000" b="1" dirty="0">
                <a:latin typeface="+mj-lt"/>
              </a:rPr>
              <a:t>reactionary mitigation strategies</a:t>
            </a:r>
            <a:r>
              <a:rPr lang="en-US" sz="2000" dirty="0">
                <a:latin typeface="Aptos Light" panose="020B0004020202020204" pitchFamily="34" charset="0"/>
              </a:rPr>
              <a:t> for emerging technologies to </a:t>
            </a:r>
            <a:r>
              <a:rPr lang="en-US" sz="2000" b="1" dirty="0">
                <a:latin typeface="+mj-lt"/>
              </a:rPr>
              <a:t>proactively design IR systems for social good</a:t>
            </a:r>
          </a:p>
          <a:p>
            <a:pPr marL="0" indent="0">
              <a:lnSpc>
                <a:spcPct val="100000"/>
              </a:lnSpc>
              <a:spcBef>
                <a:spcPts val="2400"/>
              </a:spcBef>
              <a:buNone/>
            </a:pPr>
            <a:r>
              <a:rPr lang="en-US" sz="2000" dirty="0">
                <a:latin typeface="Aptos Light" panose="020B0004020202020204" pitchFamily="34" charset="0"/>
              </a:rPr>
              <a:t>Develop </a:t>
            </a:r>
            <a:r>
              <a:rPr lang="en-US" sz="2000" b="1" dirty="0">
                <a:latin typeface="+mj-lt"/>
              </a:rPr>
              <a:t>sociotechnical imaginaries </a:t>
            </a:r>
            <a:r>
              <a:rPr lang="en-US" sz="2000" dirty="0">
                <a:latin typeface="Aptos Light" panose="020B0004020202020204" pitchFamily="34" charset="0"/>
              </a:rPr>
              <a:t>based on prefigurative politics and </a:t>
            </a:r>
            <a:r>
              <a:rPr lang="en-US" sz="2000" b="1" dirty="0">
                <a:latin typeface="+mj-lt"/>
              </a:rPr>
              <a:t>theories of change</a:t>
            </a:r>
            <a:endParaRPr lang="en-CA" sz="2000" dirty="0">
              <a:latin typeface="Aptos Light" panose="020B0004020202020204" pitchFamily="34" charset="0"/>
            </a:endParaRPr>
          </a:p>
        </p:txBody>
      </p:sp>
      <p:pic>
        <p:nvPicPr>
          <p:cNvPr id="1026" name="Picture 2">
            <a:extLst>
              <a:ext uri="{FF2B5EF4-FFF2-40B4-BE49-F238E27FC236}">
                <a16:creationId xmlns:a16="http://schemas.microsoft.com/office/drawing/2014/main" id="{43DC88B7-3C19-36B0-627E-AF30B59E5B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128780"/>
            <a:ext cx="5181600" cy="3745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8F276C-446B-E484-7459-2FB546D496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ArXiv preprint, 2024.</a:t>
            </a:r>
            <a:endParaRPr lang="en-CA" sz="1200" dirty="0"/>
          </a:p>
        </p:txBody>
      </p:sp>
    </p:spTree>
    <p:extLst>
      <p:ext uri="{BB962C8B-B14F-4D97-AF65-F5344CB8AC3E}">
        <p14:creationId xmlns:p14="http://schemas.microsoft.com/office/powerpoint/2010/main" val="2418161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115C-89BE-4EF2-7EAE-9AB34875853A}"/>
              </a:ext>
            </a:extLst>
          </p:cNvPr>
          <p:cNvSpPr>
            <a:spLocks noGrp="1"/>
          </p:cNvSpPr>
          <p:nvPr>
            <p:ph type="title"/>
          </p:nvPr>
        </p:nvSpPr>
        <p:spPr/>
        <p:txBody>
          <a:bodyPr>
            <a:normAutofit/>
          </a:bodyPr>
          <a:lstStyle/>
          <a:p>
            <a:r>
              <a:rPr lang="en-CA" b="1" dirty="0"/>
              <a:t>Reimagining IR through the lens of prefigurative politics</a:t>
            </a:r>
          </a:p>
        </p:txBody>
      </p:sp>
      <p:sp>
        <p:nvSpPr>
          <p:cNvPr id="5" name="TextBox 4">
            <a:extLst>
              <a:ext uri="{FF2B5EF4-FFF2-40B4-BE49-F238E27FC236}">
                <a16:creationId xmlns:a16="http://schemas.microsoft.com/office/drawing/2014/main" id="{F096EE1B-4A41-02A7-2E61-13D9BBCEC7DA}"/>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ArXiv preprint, 2024.</a:t>
            </a:r>
            <a:endParaRPr lang="en-CA" sz="1200" dirty="0"/>
          </a:p>
        </p:txBody>
      </p:sp>
      <p:grpSp>
        <p:nvGrpSpPr>
          <p:cNvPr id="12" name="Group 11">
            <a:extLst>
              <a:ext uri="{FF2B5EF4-FFF2-40B4-BE49-F238E27FC236}">
                <a16:creationId xmlns:a16="http://schemas.microsoft.com/office/drawing/2014/main" id="{EA2416B0-2258-3561-ACDD-E185AABA6E5F}"/>
              </a:ext>
            </a:extLst>
          </p:cNvPr>
          <p:cNvGrpSpPr/>
          <p:nvPr/>
        </p:nvGrpSpPr>
        <p:grpSpPr>
          <a:xfrm>
            <a:off x="1079600" y="1828708"/>
            <a:ext cx="10032801" cy="2350368"/>
            <a:chOff x="1115097" y="1600107"/>
            <a:chExt cx="10032801" cy="2350368"/>
          </a:xfrm>
        </p:grpSpPr>
        <p:pic>
          <p:nvPicPr>
            <p:cNvPr id="2050" name="Picture 2">
              <a:extLst>
                <a:ext uri="{FF2B5EF4-FFF2-40B4-BE49-F238E27FC236}">
                  <a16:creationId xmlns:a16="http://schemas.microsoft.com/office/drawing/2014/main" id="{6BB9E0D9-5293-A2CB-0FED-1CBB2F9B3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097" y="1600107"/>
              <a:ext cx="3717607" cy="2350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062FBD-B088-325D-D7D8-51921005A4FD}"/>
                </a:ext>
              </a:extLst>
            </p:cNvPr>
            <p:cNvSpPr txBox="1"/>
            <p:nvPr/>
          </p:nvSpPr>
          <p:spPr>
            <a:xfrm>
              <a:off x="5109601" y="1759628"/>
              <a:ext cx="6038297" cy="2031325"/>
            </a:xfrm>
            <a:prstGeom prst="rect">
              <a:avLst/>
            </a:prstGeom>
            <a:noFill/>
          </p:spPr>
          <p:txBody>
            <a:bodyPr wrap="square">
              <a:spAutoFit/>
            </a:bodyPr>
            <a:lstStyle/>
            <a:p>
              <a:r>
                <a:rPr lang="en-US" dirty="0"/>
                <a:t>Instead of trying to algorithmically fix under-representation of women and people of color in image search results for occupational roles, can we reclaim that digital space as a site of resistance and emancipatory pedagogy by allowing </a:t>
              </a:r>
              <a:r>
                <a:rPr lang="en-US" b="1" dirty="0"/>
                <a:t>feminist</a:t>
              </a:r>
              <a:r>
                <a:rPr lang="en-US" dirty="0"/>
                <a:t>, </a:t>
              </a:r>
              <a:r>
                <a:rPr lang="en-US" b="1" dirty="0"/>
                <a:t>queer</a:t>
              </a:r>
              <a:r>
                <a:rPr lang="en-US" dirty="0"/>
                <a:t>, and </a:t>
              </a:r>
              <a:r>
                <a:rPr lang="en-US" b="1" dirty="0"/>
                <a:t>anti-racist</a:t>
              </a:r>
              <a:r>
                <a:rPr lang="en-US" dirty="0"/>
                <a:t> scholars, activists, and artists to create experiences that teach the history of these movements and struggles?</a:t>
              </a:r>
              <a:endParaRPr lang="en-CA" dirty="0"/>
            </a:p>
          </p:txBody>
        </p:sp>
      </p:grpSp>
      <p:grpSp>
        <p:nvGrpSpPr>
          <p:cNvPr id="14" name="Group 13">
            <a:extLst>
              <a:ext uri="{FF2B5EF4-FFF2-40B4-BE49-F238E27FC236}">
                <a16:creationId xmlns:a16="http://schemas.microsoft.com/office/drawing/2014/main" id="{AD65C1B5-F775-A112-7B86-8C08F29A2FDC}"/>
              </a:ext>
            </a:extLst>
          </p:cNvPr>
          <p:cNvGrpSpPr/>
          <p:nvPr/>
        </p:nvGrpSpPr>
        <p:grpSpPr>
          <a:xfrm>
            <a:off x="6189439" y="4135957"/>
            <a:ext cx="5647123" cy="2319419"/>
            <a:chOff x="448877" y="4400081"/>
            <a:chExt cx="5647123" cy="2319419"/>
          </a:xfrm>
        </p:grpSpPr>
        <p:pic>
          <p:nvPicPr>
            <p:cNvPr id="2052" name="Picture 4" descr="Pedagogy of the Oppressed by Paolo Freire | by Reflective Reading | Medium">
              <a:extLst>
                <a:ext uri="{FF2B5EF4-FFF2-40B4-BE49-F238E27FC236}">
                  <a16:creationId xmlns:a16="http://schemas.microsoft.com/office/drawing/2014/main" id="{24715771-A617-796E-9259-2C09BFBBE3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88" t="1919" r="4414" b="3232"/>
            <a:stretch/>
          </p:blipFill>
          <p:spPr bwMode="auto">
            <a:xfrm>
              <a:off x="448877" y="4400081"/>
              <a:ext cx="1492286" cy="2319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604551-1647-87F3-F144-4C0234296987}"/>
                </a:ext>
              </a:extLst>
            </p:cNvPr>
            <p:cNvSpPr txBox="1"/>
            <p:nvPr/>
          </p:nvSpPr>
          <p:spPr>
            <a:xfrm>
              <a:off x="2127115" y="4400081"/>
              <a:ext cx="3968885" cy="2308324"/>
            </a:xfrm>
            <a:prstGeom prst="rect">
              <a:avLst/>
            </a:prstGeom>
            <a:noFill/>
          </p:spPr>
          <p:txBody>
            <a:bodyPr wrap="square">
              <a:spAutoFit/>
            </a:bodyPr>
            <a:lstStyle/>
            <a:p>
              <a:r>
                <a:rPr lang="en-US" dirty="0"/>
                <a:t>Can we translate Freire’s </a:t>
              </a:r>
              <a:r>
                <a:rPr lang="en-US" b="1" dirty="0"/>
                <a:t>emancipatory</a:t>
              </a:r>
              <a:r>
                <a:rPr lang="en-US" dirty="0"/>
                <a:t> pedagogy to strategies for anti-oppressive information access? Can search result pages support dialogical interactions between searchers that leads to knowledge production and better digital literacy?</a:t>
              </a:r>
              <a:endParaRPr lang="en-CA" dirty="0"/>
            </a:p>
          </p:txBody>
        </p:sp>
      </p:grpSp>
      <p:grpSp>
        <p:nvGrpSpPr>
          <p:cNvPr id="13" name="Group 12">
            <a:extLst>
              <a:ext uri="{FF2B5EF4-FFF2-40B4-BE49-F238E27FC236}">
                <a16:creationId xmlns:a16="http://schemas.microsoft.com/office/drawing/2014/main" id="{198ABA17-36F7-2DD1-12D8-BE88009E4471}"/>
              </a:ext>
            </a:extLst>
          </p:cNvPr>
          <p:cNvGrpSpPr/>
          <p:nvPr/>
        </p:nvGrpSpPr>
        <p:grpSpPr>
          <a:xfrm>
            <a:off x="355438" y="4423114"/>
            <a:ext cx="5463485" cy="1754326"/>
            <a:chOff x="6579357" y="4642497"/>
            <a:chExt cx="5463485" cy="1754326"/>
          </a:xfrm>
        </p:grpSpPr>
        <p:pic>
          <p:nvPicPr>
            <p:cNvPr id="2056" name="Picture 8" descr="OpenWebSearch.EU | Radboud University">
              <a:extLst>
                <a:ext uri="{FF2B5EF4-FFF2-40B4-BE49-F238E27FC236}">
                  <a16:creationId xmlns:a16="http://schemas.microsoft.com/office/drawing/2014/main" id="{696C192F-8A70-CAC9-A9A0-DCD8BE983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357" y="4741903"/>
              <a:ext cx="2091447" cy="1555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8D289C0-0771-4668-8548-BA377E075364}"/>
                </a:ext>
              </a:extLst>
            </p:cNvPr>
            <p:cNvSpPr txBox="1"/>
            <p:nvPr/>
          </p:nvSpPr>
          <p:spPr>
            <a:xfrm>
              <a:off x="8966092" y="4642497"/>
              <a:ext cx="3076750" cy="1754326"/>
            </a:xfrm>
            <a:prstGeom prst="rect">
              <a:avLst/>
            </a:prstGeom>
            <a:noFill/>
          </p:spPr>
          <p:txBody>
            <a:bodyPr wrap="square">
              <a:spAutoFit/>
            </a:bodyPr>
            <a:lstStyle/>
            <a:p>
              <a:r>
                <a:rPr lang="en-US" dirty="0"/>
                <a:t>Can </a:t>
              </a:r>
              <a:r>
                <a:rPr lang="en-US" b="1" dirty="0"/>
                <a:t>emancipatory</a:t>
              </a:r>
              <a:r>
                <a:rPr lang="en-US" dirty="0"/>
                <a:t> and </a:t>
              </a:r>
              <a:r>
                <a:rPr lang="en-US" b="1" dirty="0"/>
                <a:t>anti-capitalist</a:t>
              </a:r>
              <a:r>
                <a:rPr lang="en-US" dirty="0"/>
                <a:t> perspectives motivate us to reimagine search and recommender systems as decentralized and federated?</a:t>
              </a:r>
              <a:endParaRPr lang="en-CA" dirty="0"/>
            </a:p>
          </p:txBody>
        </p:sp>
      </p:grpSp>
    </p:spTree>
    <p:extLst>
      <p:ext uri="{BB962C8B-B14F-4D97-AF65-F5344CB8AC3E}">
        <p14:creationId xmlns:p14="http://schemas.microsoft.com/office/powerpoint/2010/main" val="354976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6A20-AC63-A1A4-47CE-0AA3B71A43CF}"/>
              </a:ext>
            </a:extLst>
          </p:cNvPr>
          <p:cNvSpPr>
            <a:spLocks noGrp="1"/>
          </p:cNvSpPr>
          <p:nvPr>
            <p:ph type="title"/>
          </p:nvPr>
        </p:nvSpPr>
        <p:spPr/>
        <p:txBody>
          <a:bodyPr/>
          <a:lstStyle/>
          <a:p>
            <a:r>
              <a:rPr lang="en-CA" b="1" dirty="0"/>
              <a:t>Who gets to participate?</a:t>
            </a:r>
          </a:p>
        </p:txBody>
      </p:sp>
      <p:sp>
        <p:nvSpPr>
          <p:cNvPr id="6" name="TextBox 5">
            <a:extLst>
              <a:ext uri="{FF2B5EF4-FFF2-40B4-BE49-F238E27FC236}">
                <a16:creationId xmlns:a16="http://schemas.microsoft.com/office/drawing/2014/main" id="{8FC6C61B-7F13-3AD8-1127-CB424CFC764D}"/>
              </a:ext>
            </a:extLst>
          </p:cNvPr>
          <p:cNvSpPr txBox="1"/>
          <p:nvPr/>
        </p:nvSpPr>
        <p:spPr>
          <a:xfrm>
            <a:off x="2510367" y="1821686"/>
            <a:ext cx="7171267" cy="4264501"/>
          </a:xfrm>
          <a:prstGeom prst="rect">
            <a:avLst/>
          </a:prstGeom>
          <a:noFill/>
        </p:spPr>
        <p:txBody>
          <a:bodyPr wrap="square" anchor="ctr">
            <a:spAutoFit/>
          </a:bodyPr>
          <a:lstStyle/>
          <a:p>
            <a:pPr marL="0" indent="0">
              <a:lnSpc>
                <a:spcPct val="110000"/>
              </a:lnSpc>
              <a:spcBef>
                <a:spcPts val="1800"/>
              </a:spcBef>
              <a:buNone/>
            </a:pPr>
            <a:r>
              <a:rPr lang="en-US" sz="2000" dirty="0">
                <a:latin typeface="Aptos Light" panose="020B0004020202020204" pitchFamily="34" charset="0"/>
              </a:rPr>
              <a:t>This is a call for </a:t>
            </a:r>
            <a:r>
              <a:rPr lang="en-US" sz="2000" b="1" dirty="0">
                <a:latin typeface="+mj-lt"/>
              </a:rPr>
              <a:t>collective struggle of solidarity</a:t>
            </a:r>
            <a:r>
              <a:rPr lang="en-US" sz="2000" dirty="0">
                <a:latin typeface="Aptos Light" panose="020B0004020202020204" pitchFamily="34" charset="0"/>
              </a:rPr>
              <a:t> with social and political scientists, legal and policy experts, critical theorists, activists, and artists; </a:t>
            </a:r>
            <a:r>
              <a:rPr lang="en-US" sz="2000" b="1" dirty="0">
                <a:latin typeface="+mj-lt"/>
              </a:rPr>
              <a:t>not for </a:t>
            </a:r>
            <a:r>
              <a:rPr lang="en-US" sz="2000" b="1" dirty="0" err="1">
                <a:latin typeface="+mj-lt"/>
              </a:rPr>
              <a:t>technosolutionism</a:t>
            </a:r>
            <a:r>
              <a:rPr lang="en-US" sz="2000" dirty="0">
                <a:latin typeface="Aptos Light" panose="020B0004020202020204" pitchFamily="34" charset="0"/>
              </a:rPr>
              <a:t>.</a:t>
            </a:r>
            <a:endParaRPr lang="en-US" sz="2000" b="1" dirty="0">
              <a:latin typeface="+mj-lt"/>
            </a:endParaRPr>
          </a:p>
          <a:p>
            <a:pPr marL="0" indent="0">
              <a:lnSpc>
                <a:spcPct val="110000"/>
              </a:lnSpc>
              <a:spcBef>
                <a:spcPts val="1800"/>
              </a:spcBef>
              <a:buNone/>
            </a:pPr>
            <a:r>
              <a:rPr lang="en-US" sz="2000" dirty="0">
                <a:latin typeface="Aptos Light" panose="020B0004020202020204" pitchFamily="34" charset="0"/>
              </a:rPr>
              <a:t>To challenge the homogeneity of the future imaginaries saliently bound by colonial, </a:t>
            </a:r>
            <a:r>
              <a:rPr lang="en-US" sz="2000" dirty="0" err="1">
                <a:latin typeface="Aptos Light" panose="020B0004020202020204" pitchFamily="34" charset="0"/>
              </a:rPr>
              <a:t>cisheteropatriarchal</a:t>
            </a:r>
            <a:r>
              <a:rPr lang="en-US" sz="2000" dirty="0">
                <a:latin typeface="Aptos Light" panose="020B0004020202020204" pitchFamily="34" charset="0"/>
              </a:rPr>
              <a:t>, and capitalist ways of knowing the world, </a:t>
            </a:r>
            <a:r>
              <a:rPr lang="en-US" sz="2000" b="1" dirty="0">
                <a:latin typeface="+mj-lt"/>
              </a:rPr>
              <a:t>we need broad and diverse participation from our community</a:t>
            </a:r>
            <a:r>
              <a:rPr lang="en-US" sz="2000" dirty="0">
                <a:latin typeface="Aptos Light" panose="020B0004020202020204" pitchFamily="34" charset="0"/>
              </a:rPr>
              <a:t>.</a:t>
            </a:r>
          </a:p>
          <a:p>
            <a:pPr marL="0" indent="0">
              <a:lnSpc>
                <a:spcPct val="110000"/>
              </a:lnSpc>
              <a:spcBef>
                <a:spcPts val="1800"/>
              </a:spcBef>
              <a:buNone/>
            </a:pPr>
            <a:r>
              <a:rPr lang="en-US" sz="2000" dirty="0">
                <a:latin typeface="Aptos Light" panose="020B0004020202020204" pitchFamily="34" charset="0"/>
              </a:rPr>
              <a:t>Inclusion of people without inclusion of their history, struggles, and politics is simply tokenism and epistemic injustice; we should </a:t>
            </a:r>
            <a:r>
              <a:rPr lang="en-US" sz="2000" b="1" dirty="0">
                <a:latin typeface="+mj-lt"/>
              </a:rPr>
              <a:t>go beyond Diversity and Inclusion (D&amp;I), and enshrine as our goal Justice, Equity, and Diversity &amp; Inclusivity (JEDI)</a:t>
            </a:r>
            <a:r>
              <a:rPr lang="en-US" sz="2000" dirty="0">
                <a:latin typeface="Aptos Light" panose="020B0004020202020204" pitchFamily="34" charset="0"/>
              </a:rPr>
              <a:t>.</a:t>
            </a:r>
            <a:endParaRPr lang="en-US" sz="2000" b="1" dirty="0">
              <a:latin typeface="+mj-lt"/>
            </a:endParaRPr>
          </a:p>
        </p:txBody>
      </p:sp>
      <p:sp>
        <p:nvSpPr>
          <p:cNvPr id="7" name="TextBox 6">
            <a:extLst>
              <a:ext uri="{FF2B5EF4-FFF2-40B4-BE49-F238E27FC236}">
                <a16:creationId xmlns:a16="http://schemas.microsoft.com/office/drawing/2014/main" id="{7751203F-9AE3-16B4-E1F0-E9046CDF085F}"/>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ArXiv preprint, 2024.</a:t>
            </a:r>
            <a:endParaRPr lang="en-CA" sz="1200" dirty="0"/>
          </a:p>
        </p:txBody>
      </p:sp>
    </p:spTree>
    <p:extLst>
      <p:ext uri="{BB962C8B-B14F-4D97-AF65-F5344CB8AC3E}">
        <p14:creationId xmlns:p14="http://schemas.microsoft.com/office/powerpoint/2010/main" val="149025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35EA3E-23B6-256A-23EB-B8C1971F65BA}"/>
              </a:ext>
            </a:extLst>
          </p:cNvPr>
          <p:cNvSpPr>
            <a:spLocks noGrp="1"/>
          </p:cNvSpPr>
          <p:nvPr>
            <p:ph type="title"/>
          </p:nvPr>
        </p:nvSpPr>
        <p:spPr>
          <a:xfrm>
            <a:off x="6547449" y="279400"/>
            <a:ext cx="4806351" cy="1892300"/>
          </a:xfrm>
        </p:spPr>
        <p:txBody>
          <a:bodyPr vert="horz" lIns="91440" tIns="45720" rIns="91440" bIns="45720" rtlCol="0" anchor="ctr">
            <a:normAutofit/>
          </a:bodyPr>
          <a:lstStyle/>
          <a:p>
            <a:r>
              <a:rPr kumimoji="0" lang="en-US" sz="3600" b="1" i="0" u="none" strike="noStrike" kern="1200" cap="none" spc="0" normalizeH="0" baseline="0" noProof="0" dirty="0">
                <a:ln>
                  <a:noFill/>
                </a:ln>
                <a:solidFill>
                  <a:schemeClr val="tx1"/>
                </a:solidFill>
                <a:effectLst/>
                <a:uLnTx/>
                <a:uFillTx/>
                <a:latin typeface="+mj-lt"/>
                <a:ea typeface="+mj-ea"/>
                <a:cs typeface="+mj-cs"/>
              </a:rPr>
              <a:t>Online information access is undergoing transformative changes</a:t>
            </a:r>
            <a:endParaRPr lang="en-US" sz="3600" b="1" kern="1200" dirty="0">
              <a:solidFill>
                <a:schemeClr val="tx1"/>
              </a:solidFill>
              <a:latin typeface="+mj-lt"/>
              <a:ea typeface="+mj-ea"/>
              <a:cs typeface="+mj-cs"/>
            </a:endParaRPr>
          </a:p>
        </p:txBody>
      </p:sp>
      <p:grpSp>
        <p:nvGrpSpPr>
          <p:cNvPr id="5" name="Group 4">
            <a:extLst>
              <a:ext uri="{FF2B5EF4-FFF2-40B4-BE49-F238E27FC236}">
                <a16:creationId xmlns:a16="http://schemas.microsoft.com/office/drawing/2014/main" id="{4EA83934-351A-32F7-8F72-2A2E8EB08B91}"/>
              </a:ext>
            </a:extLst>
          </p:cNvPr>
          <p:cNvGrpSpPr/>
          <p:nvPr/>
        </p:nvGrpSpPr>
        <p:grpSpPr>
          <a:xfrm>
            <a:off x="546044" y="2343614"/>
            <a:ext cx="11116240" cy="3999574"/>
            <a:chOff x="546044" y="2343614"/>
            <a:chExt cx="11116240" cy="3999574"/>
          </a:xfrm>
        </p:grpSpPr>
        <p:pic>
          <p:nvPicPr>
            <p:cNvPr id="11" name="Graphic 10" descr="Chevron arrows with solid fill">
              <a:extLst>
                <a:ext uri="{FF2B5EF4-FFF2-40B4-BE49-F238E27FC236}">
                  <a16:creationId xmlns:a16="http://schemas.microsoft.com/office/drawing/2014/main" id="{C6517830-BC76-DA37-FEF5-94B6030BD0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7944" y="3470246"/>
              <a:ext cx="614340" cy="614340"/>
            </a:xfrm>
            <a:prstGeom prst="rect">
              <a:avLst/>
            </a:prstGeom>
          </p:spPr>
        </p:pic>
        <p:pic>
          <p:nvPicPr>
            <p:cNvPr id="15" name="Graphic 14" descr="Chevron arrows with solid fill">
              <a:extLst>
                <a:ext uri="{FF2B5EF4-FFF2-40B4-BE49-F238E27FC236}">
                  <a16:creationId xmlns:a16="http://schemas.microsoft.com/office/drawing/2014/main" id="{1628A445-766B-BA41-9D49-B641C14D4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1365" y="3470247"/>
              <a:ext cx="614340" cy="614340"/>
            </a:xfrm>
            <a:prstGeom prst="rect">
              <a:avLst/>
            </a:prstGeom>
          </p:spPr>
        </p:pic>
        <p:grpSp>
          <p:nvGrpSpPr>
            <p:cNvPr id="16" name="Group 15">
              <a:extLst>
                <a:ext uri="{FF2B5EF4-FFF2-40B4-BE49-F238E27FC236}">
                  <a16:creationId xmlns:a16="http://schemas.microsoft.com/office/drawing/2014/main" id="{FB6F4686-67B6-C60A-E0AA-1A22141FC795}"/>
                </a:ext>
              </a:extLst>
            </p:cNvPr>
            <p:cNvGrpSpPr/>
            <p:nvPr/>
          </p:nvGrpSpPr>
          <p:grpSpPr>
            <a:xfrm>
              <a:off x="8062284" y="2343615"/>
              <a:ext cx="3600000" cy="3999572"/>
              <a:chOff x="8062284" y="1924148"/>
              <a:chExt cx="3600000" cy="3999572"/>
            </a:xfrm>
          </p:grpSpPr>
          <p:sp>
            <p:nvSpPr>
              <p:cNvPr id="23" name="Text Placeholder 3">
                <a:extLst>
                  <a:ext uri="{FF2B5EF4-FFF2-40B4-BE49-F238E27FC236}">
                    <a16:creationId xmlns:a16="http://schemas.microsoft.com/office/drawing/2014/main" id="{F99C055A-54BE-F81F-98A0-B421FD3CA751}"/>
                  </a:ext>
                </a:extLst>
              </p:cNvPr>
              <p:cNvSpPr txBox="1">
                <a:spLocks/>
              </p:cNvSpPr>
              <p:nvPr/>
            </p:nvSpPr>
            <p:spPr>
              <a:xfrm>
                <a:off x="806228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dirty="0">
                    <a:latin typeface="+mj-lt"/>
                  </a:rPr>
                  <a:t>What the world needs</a:t>
                </a:r>
              </a:p>
            </p:txBody>
          </p:sp>
          <p:sp>
            <p:nvSpPr>
              <p:cNvPr id="24" name="Content Placeholder 4">
                <a:extLst>
                  <a:ext uri="{FF2B5EF4-FFF2-40B4-BE49-F238E27FC236}">
                    <a16:creationId xmlns:a16="http://schemas.microsoft.com/office/drawing/2014/main" id="{01B0A49C-7CA1-EE25-C19B-EC1271C07535}"/>
                  </a:ext>
                </a:extLst>
              </p:cNvPr>
              <p:cNvSpPr txBox="1">
                <a:spLocks/>
              </p:cNvSpPr>
              <p:nvPr/>
            </p:nvSpPr>
            <p:spPr>
              <a:xfrm>
                <a:off x="8062284" y="2529865"/>
                <a:ext cx="3600000" cy="3393855"/>
              </a:xfrm>
              <a:prstGeom prst="rect">
                <a:avLst/>
              </a:prstGeom>
            </p:spPr>
            <p:txBody>
              <a:bodyPr vert="horz" lIns="91440" tIns="45720" rIns="91440" bIns="45720" rtlCol="0">
                <a:normAutofit/>
              </a:bodyPr>
              <a:lstStyle>
                <a:defPPr>
                  <a:defRPr lang="en-US"/>
                </a:defPPr>
                <a:lvl1pPr indent="0" algn="ctr">
                  <a:lnSpc>
                    <a:spcPct val="90000"/>
                  </a:lnSpc>
                  <a:spcBef>
                    <a:spcPts val="1000"/>
                  </a:spcBef>
                  <a:buFont typeface="Arial" panose="020B0604020202020204" pitchFamily="34" charset="0"/>
                  <a:buNone/>
                  <a:defRPr sz="2000">
                    <a:latin typeface="Aptos Light"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dirty="0"/>
                  <a:t>Our world is facing a confluence of forces pushing us towards precarity (e.g., global conflicts, pandemics, and climate change) and we need robust access to reliable information in this critical time</a:t>
                </a:r>
                <a:endParaRPr lang="en-CA" dirty="0"/>
              </a:p>
            </p:txBody>
          </p:sp>
        </p:grpSp>
        <p:grpSp>
          <p:nvGrpSpPr>
            <p:cNvPr id="17" name="Group 16">
              <a:extLst>
                <a:ext uri="{FF2B5EF4-FFF2-40B4-BE49-F238E27FC236}">
                  <a16:creationId xmlns:a16="http://schemas.microsoft.com/office/drawing/2014/main" id="{31A94BA1-CFFD-4963-4C5C-1F3C6A6728ED}"/>
                </a:ext>
              </a:extLst>
            </p:cNvPr>
            <p:cNvGrpSpPr/>
            <p:nvPr/>
          </p:nvGrpSpPr>
          <p:grpSpPr>
            <a:xfrm>
              <a:off x="546044" y="2343614"/>
              <a:ext cx="3600000" cy="3999574"/>
              <a:chOff x="546044" y="1924148"/>
              <a:chExt cx="3600000" cy="3999574"/>
            </a:xfrm>
          </p:grpSpPr>
          <p:sp>
            <p:nvSpPr>
              <p:cNvPr id="20" name="Text Placeholder 3">
                <a:extLst>
                  <a:ext uri="{FF2B5EF4-FFF2-40B4-BE49-F238E27FC236}">
                    <a16:creationId xmlns:a16="http://schemas.microsoft.com/office/drawing/2014/main" id="{6F458005-8ED3-D4AB-BB03-2FF949A37B59}"/>
                  </a:ext>
                </a:extLst>
              </p:cNvPr>
              <p:cNvSpPr txBox="1">
                <a:spLocks/>
              </p:cNvSpPr>
              <p:nvPr/>
            </p:nvSpPr>
            <p:spPr>
              <a:xfrm>
                <a:off x="54604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dirty="0">
                    <a:latin typeface="+mj-lt"/>
                  </a:rPr>
                  <a:t>What AI makes plausible</a:t>
                </a:r>
              </a:p>
            </p:txBody>
          </p:sp>
          <p:sp>
            <p:nvSpPr>
              <p:cNvPr id="22" name="Content Placeholder 4">
                <a:extLst>
                  <a:ext uri="{FF2B5EF4-FFF2-40B4-BE49-F238E27FC236}">
                    <a16:creationId xmlns:a16="http://schemas.microsoft.com/office/drawing/2014/main" id="{21587A14-2458-D10A-6454-01D02E54D099}"/>
                  </a:ext>
                </a:extLst>
              </p:cNvPr>
              <p:cNvSpPr txBox="1">
                <a:spLocks/>
              </p:cNvSpPr>
              <p:nvPr/>
            </p:nvSpPr>
            <p:spPr>
              <a:xfrm>
                <a:off x="546044" y="2529866"/>
                <a:ext cx="3600000" cy="3393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CA" sz="2000" dirty="0">
                    <a:latin typeface="Aptos Light" panose="020B0004020202020204" pitchFamily="34" charset="0"/>
                  </a:rPr>
                  <a:t>Generative AI may enable new ways in which we access information, but we are only starting to understand and grapple with their broader implications for society</a:t>
                </a:r>
              </a:p>
            </p:txBody>
          </p:sp>
        </p:grpSp>
        <p:sp>
          <p:nvSpPr>
            <p:cNvPr id="18" name="Content Placeholder 4">
              <a:extLst>
                <a:ext uri="{FF2B5EF4-FFF2-40B4-BE49-F238E27FC236}">
                  <a16:creationId xmlns:a16="http://schemas.microsoft.com/office/drawing/2014/main" id="{D5EFAD4B-27B1-62DC-FE1E-46CC88267B9E}"/>
                </a:ext>
              </a:extLst>
            </p:cNvPr>
            <p:cNvSpPr txBox="1">
              <a:spLocks/>
            </p:cNvSpPr>
            <p:nvPr/>
          </p:nvSpPr>
          <p:spPr>
            <a:xfrm>
              <a:off x="4703698" y="3209788"/>
              <a:ext cx="2781555" cy="113525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i="1" dirty="0">
                  <a:latin typeface="+mj-lt"/>
                </a:rPr>
                <a:t>What information access R&amp;D should we do?</a:t>
              </a:r>
            </a:p>
          </p:txBody>
        </p:sp>
      </p:grpSp>
    </p:spTree>
    <p:extLst>
      <p:ext uri="{BB962C8B-B14F-4D97-AF65-F5344CB8AC3E}">
        <p14:creationId xmlns:p14="http://schemas.microsoft.com/office/powerpoint/2010/main" val="618150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8AE1A3-2F99-8C94-87CB-F73DC4D1DDF8}"/>
              </a:ext>
            </a:extLst>
          </p:cNvPr>
          <p:cNvSpPr>
            <a:spLocks noGrp="1"/>
          </p:cNvSpPr>
          <p:nvPr>
            <p:ph type="title"/>
          </p:nvPr>
        </p:nvSpPr>
        <p:spPr>
          <a:xfrm>
            <a:off x="1452656" y="1444741"/>
            <a:ext cx="9357865" cy="1041901"/>
          </a:xfrm>
        </p:spPr>
        <p:txBody>
          <a:bodyPr>
            <a:normAutofit/>
          </a:bodyPr>
          <a:lstStyle/>
          <a:p>
            <a:r>
              <a:rPr lang="en-CA" sz="4000" b="1" dirty="0"/>
              <a:t>Concluding thoughts</a:t>
            </a:r>
          </a:p>
        </p:txBody>
      </p:sp>
      <p:sp>
        <p:nvSpPr>
          <p:cNvPr id="3" name="Content Placeholder 2">
            <a:extLst>
              <a:ext uri="{FF2B5EF4-FFF2-40B4-BE49-F238E27FC236}">
                <a16:creationId xmlns:a16="http://schemas.microsoft.com/office/drawing/2014/main" id="{AB573A7B-AFE6-9FBA-EA99-070A27C61030}"/>
              </a:ext>
            </a:extLst>
          </p:cNvPr>
          <p:cNvSpPr>
            <a:spLocks noGrp="1"/>
          </p:cNvSpPr>
          <p:nvPr>
            <p:ph sz="half" idx="1"/>
          </p:nvPr>
        </p:nvSpPr>
        <p:spPr>
          <a:xfrm>
            <a:off x="1452656" y="2486642"/>
            <a:ext cx="4483324" cy="2914753"/>
          </a:xfrm>
        </p:spPr>
        <p:txBody>
          <a:bodyPr anchor="ctr">
            <a:normAutofit lnSpcReduction="10000"/>
          </a:bodyPr>
          <a:lstStyle/>
          <a:p>
            <a:pPr marL="0" indent="0">
              <a:lnSpc>
                <a:spcPct val="110000"/>
              </a:lnSpc>
              <a:spcBef>
                <a:spcPts val="1800"/>
              </a:spcBef>
              <a:buNone/>
            </a:pPr>
            <a:r>
              <a:rPr lang="en-US" sz="1600" dirty="0">
                <a:latin typeface="Aptos Light" panose="020B0004020202020204" pitchFamily="34" charset="0"/>
              </a:rPr>
              <a:t>Hope this </a:t>
            </a:r>
            <a:r>
              <a:rPr lang="en-US" sz="1600" b="1" dirty="0">
                <a:latin typeface="+mj-lt"/>
              </a:rPr>
              <a:t>sparks many passionate conversations </a:t>
            </a:r>
            <a:r>
              <a:rPr lang="en-US" sz="1600" dirty="0">
                <a:latin typeface="Aptos Light" panose="020B0004020202020204" pitchFamily="34" charset="0"/>
              </a:rPr>
              <a:t>and debates; </a:t>
            </a:r>
            <a:r>
              <a:rPr lang="en-US" sz="1600" b="1" dirty="0">
                <a:latin typeface="+mj-lt"/>
              </a:rPr>
              <a:t>radicalizes us to work on issues of social import</a:t>
            </a:r>
            <a:r>
              <a:rPr lang="en-US" sz="1600" dirty="0">
                <a:latin typeface="Aptos Light" panose="020B0004020202020204" pitchFamily="34" charset="0"/>
              </a:rPr>
              <a:t> and reflect on why we do what we do; encourages us to </a:t>
            </a:r>
            <a:r>
              <a:rPr lang="en-US" sz="1600" b="1" dirty="0">
                <a:latin typeface="+mj-lt"/>
              </a:rPr>
              <a:t>prioritize praxis</a:t>
            </a:r>
            <a:r>
              <a:rPr lang="en-US" sz="1600" dirty="0">
                <a:latin typeface="Aptos Light" panose="020B0004020202020204" pitchFamily="34" charset="0"/>
              </a:rPr>
              <a:t> (research activities and reflection directed at structural change) </a:t>
            </a:r>
            <a:r>
              <a:rPr lang="en-US" sz="1600" b="1" dirty="0">
                <a:latin typeface="+mj-lt"/>
              </a:rPr>
              <a:t>over proxies</a:t>
            </a:r>
            <a:r>
              <a:rPr lang="en-US" sz="1600" dirty="0">
                <a:latin typeface="Aptos Light" panose="020B0004020202020204" pitchFamily="34" charset="0"/>
              </a:rPr>
              <a:t> (e.g., optimizing for SOTA / leaderboard rankings that do not translate to scientific or social progress); and inspires us to build technology not just out of excitement for technology, but </a:t>
            </a:r>
            <a:r>
              <a:rPr lang="en-US" sz="1600" b="1" dirty="0">
                <a:latin typeface="+mj-lt"/>
              </a:rPr>
              <a:t>as an act of radical love for all peoples and the worlds we share</a:t>
            </a:r>
            <a:r>
              <a:rPr lang="en-US" sz="1600" dirty="0">
                <a:latin typeface="Aptos Light" panose="020B0004020202020204" pitchFamily="34" charset="0"/>
              </a:rPr>
              <a:t>.</a:t>
            </a:r>
          </a:p>
        </p:txBody>
      </p:sp>
      <p:sp>
        <p:nvSpPr>
          <p:cNvPr id="4" name="Content Placeholder 3">
            <a:extLst>
              <a:ext uri="{FF2B5EF4-FFF2-40B4-BE49-F238E27FC236}">
                <a16:creationId xmlns:a16="http://schemas.microsoft.com/office/drawing/2014/main" id="{95A17877-A74E-CB6A-58A6-FC664161147E}"/>
              </a:ext>
            </a:extLst>
          </p:cNvPr>
          <p:cNvSpPr>
            <a:spLocks noGrp="1"/>
          </p:cNvSpPr>
          <p:nvPr>
            <p:ph sz="half" idx="2"/>
          </p:nvPr>
        </p:nvSpPr>
        <p:spPr>
          <a:xfrm>
            <a:off x="5935980" y="2486642"/>
            <a:ext cx="5079773" cy="2457892"/>
          </a:xfrm>
        </p:spPr>
        <p:txBody>
          <a:bodyPr anchor="ctr">
            <a:normAutofit lnSpcReduction="10000"/>
          </a:bodyPr>
          <a:lstStyle/>
          <a:p>
            <a:pPr marL="0" indent="0" algn="ctr">
              <a:lnSpc>
                <a:spcPct val="110000"/>
              </a:lnSpc>
              <a:spcBef>
                <a:spcPts val="1800"/>
              </a:spcBef>
              <a:buNone/>
            </a:pPr>
            <a:r>
              <a:rPr lang="en-US" sz="1600" dirty="0"/>
              <a:t>“</a:t>
            </a:r>
            <a:r>
              <a:rPr lang="en-US" sz="1600" i="1" dirty="0"/>
              <a:t>If you have come here to help me you are wasting your time, but if you have come because your liberation is bound up with mine, then let us work together.</a:t>
            </a:r>
            <a:r>
              <a:rPr lang="en-US" sz="1600" dirty="0"/>
              <a:t>”</a:t>
            </a:r>
          </a:p>
          <a:p>
            <a:pPr marL="0" indent="0" algn="r">
              <a:lnSpc>
                <a:spcPct val="110000"/>
              </a:lnSpc>
              <a:spcBef>
                <a:spcPts val="1800"/>
              </a:spcBef>
              <a:buNone/>
            </a:pPr>
            <a:r>
              <a:rPr lang="en-US" sz="1600" dirty="0"/>
              <a:t>– Lilla Watson</a:t>
            </a:r>
          </a:p>
          <a:p>
            <a:pPr marL="0" indent="0" algn="r">
              <a:lnSpc>
                <a:spcPct val="110000"/>
              </a:lnSpc>
              <a:spcBef>
                <a:spcPts val="0"/>
              </a:spcBef>
              <a:buNone/>
            </a:pPr>
            <a:r>
              <a:rPr lang="en-US" sz="1600" dirty="0"/>
              <a:t>and other members of an </a:t>
            </a:r>
          </a:p>
          <a:p>
            <a:pPr marL="0" indent="0" algn="r">
              <a:lnSpc>
                <a:spcPct val="110000"/>
              </a:lnSpc>
              <a:spcBef>
                <a:spcPts val="0"/>
              </a:spcBef>
              <a:buNone/>
            </a:pPr>
            <a:r>
              <a:rPr lang="en-US" sz="1600" dirty="0"/>
              <a:t>Aboriginal Rights group in Queensland</a:t>
            </a:r>
          </a:p>
        </p:txBody>
      </p:sp>
      <p:sp>
        <p:nvSpPr>
          <p:cNvPr id="5" name="TextBox 4">
            <a:extLst>
              <a:ext uri="{FF2B5EF4-FFF2-40B4-BE49-F238E27FC236}">
                <a16:creationId xmlns:a16="http://schemas.microsoft.com/office/drawing/2014/main" id="{AD7AB1B6-3D2A-5B1D-9228-2E819A03EBA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ArXiv preprint, 2024.</a:t>
            </a:r>
            <a:endParaRPr lang="en-CA" sz="1200" dirty="0"/>
          </a:p>
        </p:txBody>
      </p:sp>
    </p:spTree>
    <p:extLst>
      <p:ext uri="{BB962C8B-B14F-4D97-AF65-F5344CB8AC3E}">
        <p14:creationId xmlns:p14="http://schemas.microsoft.com/office/powerpoint/2010/main" val="1562342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9D62A-03CC-8559-2A7C-FDDBAE5AA9DC}"/>
              </a:ext>
            </a:extLst>
          </p:cNvPr>
          <p:cNvSpPr>
            <a:spLocks noGrp="1"/>
          </p:cNvSpPr>
          <p:nvPr>
            <p:ph type="title"/>
          </p:nvPr>
        </p:nvSpPr>
        <p:spPr>
          <a:xfrm>
            <a:off x="838200" y="157952"/>
            <a:ext cx="10515600" cy="465385"/>
          </a:xfrm>
        </p:spPr>
        <p:txBody>
          <a:bodyPr>
            <a:normAutofit fontScale="90000"/>
          </a:bodyPr>
          <a:lstStyle/>
          <a:p>
            <a:pPr algn="ctr"/>
            <a:r>
              <a:rPr lang="en-CA" sz="2800" dirty="0"/>
              <a:t>References</a:t>
            </a:r>
            <a:endParaRPr lang="en-CA" dirty="0"/>
          </a:p>
        </p:txBody>
      </p:sp>
      <p:sp>
        <p:nvSpPr>
          <p:cNvPr id="6" name="Content Placeholder 5">
            <a:extLst>
              <a:ext uri="{FF2B5EF4-FFF2-40B4-BE49-F238E27FC236}">
                <a16:creationId xmlns:a16="http://schemas.microsoft.com/office/drawing/2014/main" id="{A10C661B-D0B2-2D3F-C2DA-E75A3A8B3CC3}"/>
              </a:ext>
            </a:extLst>
          </p:cNvPr>
          <p:cNvSpPr>
            <a:spLocks noGrp="1"/>
          </p:cNvSpPr>
          <p:nvPr>
            <p:ph idx="1"/>
          </p:nvPr>
        </p:nvSpPr>
        <p:spPr>
          <a:xfrm>
            <a:off x="345281" y="623338"/>
            <a:ext cx="11501438" cy="6079466"/>
          </a:xfrm>
        </p:spPr>
        <p:txBody>
          <a:bodyPr>
            <a:normAutofit fontScale="92500" lnSpcReduction="10000"/>
          </a:bodyPr>
          <a:lstStyle/>
          <a:p>
            <a:pPr marL="342900" indent="-342900">
              <a:lnSpc>
                <a:spcPct val="120000"/>
              </a:lnSpc>
              <a:spcBef>
                <a:spcPts val="600"/>
              </a:spcBef>
              <a:buFont typeface="+mj-lt"/>
              <a:buAutoNum type="arabicPeriod"/>
            </a:pPr>
            <a:r>
              <a:rPr lang="en-US" sz="1400" dirty="0"/>
              <a:t>Mitra. </a:t>
            </a:r>
            <a:r>
              <a:rPr lang="en-US" sz="1400" dirty="0">
                <a:hlinkClick r:id="rId3"/>
              </a:rPr>
              <a:t>Search and Society: Reimagining Information Access for Radical Futures</a:t>
            </a:r>
            <a:r>
              <a:rPr lang="en-US" sz="1400" dirty="0"/>
              <a:t>. ArXiv preprint, 2024.</a:t>
            </a:r>
            <a:endParaRPr lang="en-CA" sz="1400" dirty="0"/>
          </a:p>
          <a:p>
            <a:pPr marL="342900" indent="-342900">
              <a:lnSpc>
                <a:spcPct val="120000"/>
              </a:lnSpc>
              <a:spcBef>
                <a:spcPts val="600"/>
              </a:spcBef>
              <a:buFont typeface="+mj-lt"/>
              <a:buAutoNum type="arabicPeriod"/>
            </a:pPr>
            <a:r>
              <a:rPr lang="en-US" sz="1400" dirty="0"/>
              <a:t>Mitra, </a:t>
            </a:r>
            <a:r>
              <a:rPr lang="en-CA" sz="1400" dirty="0"/>
              <a:t>Cramer, </a:t>
            </a:r>
            <a:r>
              <a:rPr lang="en-US" sz="1400" dirty="0"/>
              <a:t>&amp; </a:t>
            </a:r>
            <a:r>
              <a:rPr lang="en-CA" sz="1400" dirty="0"/>
              <a:t>Gurevich</a:t>
            </a:r>
            <a:r>
              <a:rPr lang="en-US" sz="1400" dirty="0"/>
              <a:t>. </a:t>
            </a:r>
            <a:r>
              <a:rPr lang="en-US" sz="1400" dirty="0">
                <a:hlinkClick r:id="rId4"/>
              </a:rPr>
              <a:t>Sociotechnical implications of generative artificial intelligence for information access</a:t>
            </a:r>
            <a:r>
              <a:rPr lang="en-US" sz="1400" dirty="0"/>
              <a:t>. Preprint of chapter for an upcoming edited book, 2024.</a:t>
            </a:r>
          </a:p>
          <a:p>
            <a:pPr marL="342900" indent="-342900">
              <a:lnSpc>
                <a:spcPct val="120000"/>
              </a:lnSpc>
              <a:spcBef>
                <a:spcPts val="600"/>
              </a:spcBef>
              <a:buFont typeface="+mj-lt"/>
              <a:buAutoNum type="arabicPeriod"/>
            </a:pPr>
            <a:r>
              <a:rPr lang="en-US" sz="1400" dirty="0"/>
              <a:t>Haolun, Mitra, &amp; Craswell. </a:t>
            </a:r>
            <a:r>
              <a:rPr lang="en-US" sz="1400" dirty="0">
                <a:hlinkClick r:id="rId5"/>
              </a:rPr>
              <a:t>Towards Group-aware Search Success</a:t>
            </a:r>
            <a:r>
              <a:rPr lang="en-US" sz="1400" dirty="0"/>
              <a:t>. In Proc. ICTIR, 2024.</a:t>
            </a:r>
          </a:p>
          <a:p>
            <a:pPr marL="342900" indent="-342900">
              <a:lnSpc>
                <a:spcPct val="120000"/>
              </a:lnSpc>
              <a:spcBef>
                <a:spcPts val="600"/>
              </a:spcBef>
              <a:buFont typeface="+mj-lt"/>
              <a:buAutoNum type="arabicPeriod"/>
            </a:pPr>
            <a:r>
              <a:rPr lang="en-US" sz="1400" dirty="0"/>
              <a:t>Gausen, Mitra, &amp; Lindley. </a:t>
            </a:r>
            <a:r>
              <a:rPr lang="en-US" sz="1400" dirty="0">
                <a:hlinkClick r:id="rId6"/>
              </a:rPr>
              <a:t>A Framework for Exploring the Consequences of AI-Mediated Enterprise Knowledge Access and Identifying Risks to Workers</a:t>
            </a:r>
            <a:r>
              <a:rPr lang="en-US" sz="1400" dirty="0"/>
              <a:t>. In Proc. </a:t>
            </a:r>
            <a:r>
              <a:rPr lang="en-US" sz="1400" dirty="0" err="1"/>
              <a:t>FAccT</a:t>
            </a:r>
            <a:r>
              <a:rPr lang="en-US" sz="1400" dirty="0"/>
              <a:t>, 2024.</a:t>
            </a:r>
            <a:endParaRPr lang="en-CA" sz="1400" dirty="0"/>
          </a:p>
          <a:p>
            <a:pPr marL="342900" indent="-342900">
              <a:lnSpc>
                <a:spcPct val="120000"/>
              </a:lnSpc>
              <a:spcBef>
                <a:spcPts val="600"/>
              </a:spcBef>
              <a:buFont typeface="+mj-lt"/>
              <a:buAutoNum type="arabicPeriod"/>
            </a:pPr>
            <a:r>
              <a:rPr lang="en-US" sz="1400" dirty="0"/>
              <a:t>Cortiñas-Lorenzo, Lindley, Larsen-Ledet, &amp; Mitra. </a:t>
            </a:r>
            <a:r>
              <a:rPr lang="en-US" sz="1400" dirty="0">
                <a:hlinkClick r:id="rId7"/>
              </a:rPr>
              <a:t>Through the Looking-Glass: Transparency Implications and Challenges in Enterprise AI Knowledge Systems</a:t>
            </a:r>
            <a:r>
              <a:rPr lang="en-US" sz="1400" dirty="0"/>
              <a:t>. ArXiv preprint, 2024.</a:t>
            </a:r>
          </a:p>
          <a:p>
            <a:pPr marL="342900" indent="-342900">
              <a:lnSpc>
                <a:spcPct val="120000"/>
              </a:lnSpc>
              <a:spcBef>
                <a:spcPts val="600"/>
              </a:spcBef>
              <a:buFont typeface="+mj-lt"/>
              <a:buAutoNum type="arabicPeriod"/>
            </a:pPr>
            <a:r>
              <a:rPr lang="en-US" sz="1400" dirty="0"/>
              <a:t>Diaz &amp; Mitra. </a:t>
            </a:r>
            <a:r>
              <a:rPr lang="en-US" sz="1400" dirty="0">
                <a:hlinkClick r:id="rId8"/>
              </a:rPr>
              <a:t>Recall, Robustness, and Lexicographic Evaluation</a:t>
            </a:r>
            <a:r>
              <a:rPr lang="en-US" sz="1400" dirty="0"/>
              <a:t>. ArXiv preprint, 2023.</a:t>
            </a:r>
          </a:p>
          <a:p>
            <a:pPr marL="342900" indent="-342900">
              <a:lnSpc>
                <a:spcPct val="120000"/>
              </a:lnSpc>
              <a:spcBef>
                <a:spcPts val="600"/>
              </a:spcBef>
              <a:buFont typeface="+mj-lt"/>
              <a:buAutoNum type="arabicPeriod"/>
            </a:pPr>
            <a:r>
              <a:rPr lang="en-US" sz="1400" dirty="0"/>
              <a:t>Raj, Mitra, Craswell, &amp; Ekstrand. </a:t>
            </a:r>
            <a:r>
              <a:rPr lang="en-US" sz="1400" dirty="0">
                <a:hlinkClick r:id="rId9"/>
              </a:rPr>
              <a:t>Patterns of Gender-Specializing Query Reformulation</a:t>
            </a:r>
            <a:r>
              <a:rPr lang="en-US" sz="1400" dirty="0"/>
              <a:t>. In Proc. SIGIR, 2023.</a:t>
            </a:r>
          </a:p>
          <a:p>
            <a:pPr marL="342900" indent="-342900">
              <a:lnSpc>
                <a:spcPct val="120000"/>
              </a:lnSpc>
              <a:spcBef>
                <a:spcPts val="600"/>
              </a:spcBef>
              <a:buFont typeface="+mj-lt"/>
              <a:buAutoNum type="arabicPeriod"/>
            </a:pPr>
            <a:r>
              <a:rPr lang="en-US" sz="1400" dirty="0"/>
              <a:t>Bigdeli, Arabzadeh, Seyedsalehi, Mitra, Zihayat, &amp; Bagheri. </a:t>
            </a:r>
            <a:r>
              <a:rPr lang="en-US" sz="1400" dirty="0">
                <a:hlinkClick r:id="rId10"/>
              </a:rPr>
              <a:t>De-biasing Relevance Judgements for Fair Ranking</a:t>
            </a:r>
            <a:r>
              <a:rPr lang="en-US" sz="1400" dirty="0"/>
              <a:t>. In Proc. ECIR, 2023.</a:t>
            </a:r>
          </a:p>
          <a:p>
            <a:pPr marL="342900" indent="-342900">
              <a:lnSpc>
                <a:spcPct val="120000"/>
              </a:lnSpc>
              <a:spcBef>
                <a:spcPts val="600"/>
              </a:spcBef>
              <a:buFont typeface="+mj-lt"/>
              <a:buAutoNum type="arabicPeriod"/>
            </a:pPr>
            <a:r>
              <a:rPr lang="sv-SE" sz="1400" dirty="0"/>
              <a:t>Larsen-Ledet, Mitra, &amp; Lindley. </a:t>
            </a:r>
            <a:r>
              <a:rPr lang="en-US" sz="1400" dirty="0">
                <a:hlinkClick r:id="rId11"/>
              </a:rPr>
              <a:t>Ethical and Social Considerations in Automatic Expert Identification and People Recommendation in Organizational Knowledge Management Systems</a:t>
            </a:r>
            <a:r>
              <a:rPr lang="en-US" sz="1400" dirty="0"/>
              <a:t>. In proc. </a:t>
            </a:r>
            <a:r>
              <a:rPr lang="en-US" sz="1400" dirty="0" err="1"/>
              <a:t>FAccTRec</a:t>
            </a:r>
            <a:r>
              <a:rPr lang="en-US" sz="1400" dirty="0"/>
              <a:t> Workshop on Responsible Recommendation at </a:t>
            </a:r>
            <a:r>
              <a:rPr lang="en-US" sz="1400" dirty="0" err="1"/>
              <a:t>RecSys</a:t>
            </a:r>
            <a:r>
              <a:rPr lang="en-US" sz="1400" dirty="0"/>
              <a:t>, 2022.</a:t>
            </a:r>
          </a:p>
          <a:p>
            <a:pPr marL="342900" indent="-342900">
              <a:lnSpc>
                <a:spcPct val="120000"/>
              </a:lnSpc>
              <a:spcBef>
                <a:spcPts val="600"/>
              </a:spcBef>
              <a:buFont typeface="+mj-lt"/>
              <a:buAutoNum type="arabicPeriod"/>
            </a:pPr>
            <a:r>
              <a:rPr lang="en-US" sz="1400" dirty="0"/>
              <a:t>Haolun, Mitra, Ma, &amp; Liu. </a:t>
            </a:r>
            <a:r>
              <a:rPr lang="en-US" sz="1400" dirty="0">
                <a:hlinkClick r:id="rId12"/>
              </a:rPr>
              <a:t>Joint Multisided Exposure Fairness for Recommendation</a:t>
            </a:r>
            <a:r>
              <a:rPr lang="en-US" sz="1400" dirty="0"/>
              <a:t>. In Proc. SIGIR, 2022.</a:t>
            </a:r>
          </a:p>
          <a:p>
            <a:pPr marL="342900" indent="-342900">
              <a:lnSpc>
                <a:spcPct val="120000"/>
              </a:lnSpc>
              <a:spcBef>
                <a:spcPts val="600"/>
              </a:spcBef>
              <a:buFont typeface="+mj-lt"/>
              <a:buAutoNum type="arabicPeriod"/>
            </a:pPr>
            <a:r>
              <a:rPr lang="it-IT" sz="1400" dirty="0"/>
              <a:t>Li, Li, Mitra, Biega, &amp; Diaz</a:t>
            </a:r>
            <a:r>
              <a:rPr lang="en-US" sz="1400" dirty="0"/>
              <a:t>. </a:t>
            </a:r>
            <a:r>
              <a:rPr lang="en-US" sz="1400" dirty="0">
                <a:hlinkClick r:id="rId13"/>
              </a:rPr>
              <a:t>Exposing Query Identification for Search Transparency</a:t>
            </a:r>
            <a:r>
              <a:rPr lang="en-US" sz="1400" dirty="0"/>
              <a:t>. In Proc. Web Conference, 2022.</a:t>
            </a:r>
          </a:p>
          <a:p>
            <a:pPr marL="342900" indent="-342900">
              <a:lnSpc>
                <a:spcPct val="120000"/>
              </a:lnSpc>
              <a:spcBef>
                <a:spcPts val="600"/>
              </a:spcBef>
              <a:buFont typeface="+mj-lt"/>
              <a:buAutoNum type="arabicPeriod"/>
            </a:pPr>
            <a:r>
              <a:rPr lang="en-US" sz="1400" dirty="0"/>
              <a:t>Wu, Ma, Mitra, Diaz, &amp; Liu. </a:t>
            </a:r>
            <a:r>
              <a:rPr lang="en-US" sz="1400" dirty="0">
                <a:hlinkClick r:id="rId14"/>
              </a:rPr>
              <a:t>A Multi-Objective Optimization Framework for Multi-Stakeholder Fairness-Aware Recommendation</a:t>
            </a:r>
            <a:r>
              <a:rPr lang="en-US" sz="1400" dirty="0"/>
              <a:t>. In TOIS, 2022.</a:t>
            </a:r>
          </a:p>
          <a:p>
            <a:pPr marL="342900" indent="-342900">
              <a:lnSpc>
                <a:spcPct val="120000"/>
              </a:lnSpc>
              <a:spcBef>
                <a:spcPts val="600"/>
              </a:spcBef>
              <a:buFont typeface="+mj-lt"/>
              <a:buAutoNum type="arabicPeriod"/>
            </a:pPr>
            <a:r>
              <a:rPr lang="en-US" sz="1400" dirty="0"/>
              <a:t>Cohen, Du, Mitra, </a:t>
            </a:r>
            <a:r>
              <a:rPr lang="en-US" sz="1400" dirty="0" err="1"/>
              <a:t>Mercurio</a:t>
            </a:r>
            <a:r>
              <a:rPr lang="en-US" sz="1400" dirty="0"/>
              <a:t>, Rekabsaz, &amp; Eickhoff. </a:t>
            </a:r>
            <a:r>
              <a:rPr lang="en-US" sz="1400" dirty="0">
                <a:hlinkClick r:id="rId15"/>
              </a:rPr>
              <a:t>Inconsistent Ranking Assumptions in Medical Search and Their Downstream Consequences</a:t>
            </a:r>
            <a:r>
              <a:rPr lang="en-US" sz="1400" dirty="0"/>
              <a:t>. In Proc. SIGIR, 2022.</a:t>
            </a:r>
          </a:p>
          <a:p>
            <a:pPr marL="342900" indent="-342900">
              <a:lnSpc>
                <a:spcPct val="120000"/>
              </a:lnSpc>
              <a:spcBef>
                <a:spcPts val="600"/>
              </a:spcBef>
              <a:buFont typeface="+mj-lt"/>
              <a:buAutoNum type="arabicPeriod"/>
            </a:pPr>
            <a:r>
              <a:rPr lang="en-US" sz="1400" dirty="0"/>
              <a:t>Seyedsalehi, Bigdeli, Arabzadeh, Mitra, Zihayat, &amp; Bagheri. </a:t>
            </a:r>
            <a:r>
              <a:rPr lang="en-US" sz="1400" dirty="0">
                <a:hlinkClick r:id="rId16"/>
              </a:rPr>
              <a:t>Bias-aware Fair Neural Ranking for Addressing Stereotypical Gender Biases</a:t>
            </a:r>
            <a:r>
              <a:rPr lang="en-US" sz="1400" dirty="0"/>
              <a:t>. In Proc. EDBT, 2022.</a:t>
            </a:r>
          </a:p>
          <a:p>
            <a:pPr marL="342900" indent="-342900">
              <a:lnSpc>
                <a:spcPct val="120000"/>
              </a:lnSpc>
              <a:spcBef>
                <a:spcPts val="600"/>
              </a:spcBef>
              <a:buFont typeface="+mj-lt"/>
              <a:buAutoNum type="arabicPeriod"/>
            </a:pPr>
            <a:r>
              <a:rPr lang="en-US" sz="1400" dirty="0"/>
              <a:t>Neophytou, Mitra, &amp; Stinson. </a:t>
            </a:r>
            <a:r>
              <a:rPr lang="en-US" sz="1400" dirty="0">
                <a:hlinkClick r:id="rId17"/>
              </a:rPr>
              <a:t>Revisiting Popularity and Demographic Biases in Recommender Evaluation and Effectiveness</a:t>
            </a:r>
            <a:r>
              <a:rPr lang="en-US" sz="1400" dirty="0"/>
              <a:t>. In Proc. ECIR, 2022.</a:t>
            </a:r>
          </a:p>
          <a:p>
            <a:pPr marL="342900" indent="-342900">
              <a:lnSpc>
                <a:spcPct val="120000"/>
              </a:lnSpc>
              <a:spcBef>
                <a:spcPts val="600"/>
              </a:spcBef>
              <a:buFont typeface="+mj-lt"/>
              <a:buAutoNum type="arabicPeriod"/>
            </a:pPr>
            <a:r>
              <a:rPr lang="en-US" sz="1400" dirty="0"/>
              <a:t>Diaz, Mitra, Ekstrand, Biega, &amp; Carterette. </a:t>
            </a:r>
            <a:r>
              <a:rPr lang="en-US" sz="1400" dirty="0">
                <a:hlinkClick r:id="rId18"/>
              </a:rPr>
              <a:t>Evaluating Stochastic Rankings with Expected Exposure</a:t>
            </a:r>
            <a:r>
              <a:rPr lang="en-US" sz="1400" dirty="0"/>
              <a:t>. In Proc. CIKM, 2020.</a:t>
            </a:r>
            <a:endParaRPr lang="en-CA" sz="1400" dirty="0"/>
          </a:p>
          <a:p>
            <a:pPr marL="342900" indent="-342900">
              <a:lnSpc>
                <a:spcPct val="120000"/>
              </a:lnSpc>
              <a:spcBef>
                <a:spcPts val="600"/>
              </a:spcBef>
              <a:buFont typeface="+mj-lt"/>
              <a:buAutoNum type="arabicPeriod"/>
            </a:pPr>
            <a:endParaRPr lang="en-CA" sz="1400" dirty="0"/>
          </a:p>
        </p:txBody>
      </p:sp>
    </p:spTree>
    <p:extLst>
      <p:ext uri="{BB962C8B-B14F-4D97-AF65-F5344CB8AC3E}">
        <p14:creationId xmlns:p14="http://schemas.microsoft.com/office/powerpoint/2010/main" val="2092746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355606"/>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4443046"/>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15" name="Group 14">
            <a:extLst>
              <a:ext uri="{FF2B5EF4-FFF2-40B4-BE49-F238E27FC236}">
                <a16:creationId xmlns:a16="http://schemas.microsoft.com/office/drawing/2014/main" id="{A5589D7E-2CF2-B9EE-EE23-F36E918ECB6D}"/>
              </a:ext>
            </a:extLst>
          </p:cNvPr>
          <p:cNvGrpSpPr/>
          <p:nvPr/>
        </p:nvGrpSpPr>
        <p:grpSpPr>
          <a:xfrm>
            <a:off x="-8465" y="5250840"/>
            <a:ext cx="3259666" cy="1608029"/>
            <a:chOff x="-8465" y="5250840"/>
            <a:chExt cx="3259666" cy="1608029"/>
          </a:xfrm>
        </p:grpSpPr>
        <p:sp>
          <p:nvSpPr>
            <p:cNvPr id="5" name="Rectangle 4">
              <a:extLst>
                <a:ext uri="{FF2B5EF4-FFF2-40B4-BE49-F238E27FC236}">
                  <a16:creationId xmlns:a16="http://schemas.microsoft.com/office/drawing/2014/main" id="{2244C33F-BAA2-DBE7-8570-0A93BCC20370}"/>
                </a:ext>
              </a:extLst>
            </p:cNvPr>
            <p:cNvSpPr/>
            <p:nvPr/>
          </p:nvSpPr>
          <p:spPr>
            <a:xfrm>
              <a:off x="-8465" y="5250840"/>
              <a:ext cx="3259666" cy="1608029"/>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0B481E11-0117-D61F-BE1D-7DC6D643C7F3}"/>
                </a:ext>
              </a:extLst>
            </p:cNvPr>
            <p:cNvSpPr txBox="1"/>
            <p:nvPr/>
          </p:nvSpPr>
          <p:spPr>
            <a:xfrm>
              <a:off x="130651" y="5323886"/>
              <a:ext cx="2942749"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Light" panose="020B0004020202020204" pitchFamily="34" charset="0"/>
                  <a:ea typeface="+mn-ea"/>
                  <a:cs typeface="+mn-cs"/>
                </a:rPr>
                <a:t>Thank you for listening!</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Light" panose="020B0004020202020204" pitchFamily="34" charset="0"/>
                <a:ea typeface="+mn-ea"/>
                <a:cs typeface="+mn-cs"/>
              </a:endParaRPr>
            </a:p>
            <a:p>
              <a:pPr>
                <a:spcBef>
                  <a:spcPts val="600"/>
                </a:spcBef>
              </a:pPr>
              <a:r>
                <a:rPr lang="en-US" i="0" dirty="0">
                  <a:solidFill>
                    <a:schemeClr val="bg1"/>
                  </a:solidFill>
                  <a:effectLst>
                    <a:outerShdw blurRad="38100" dist="38100" dir="2700000" algn="tl">
                      <a:srgbClr val="000000">
                        <a:alpha val="43137"/>
                      </a:srgbClr>
                    </a:outerShdw>
                  </a:effectLst>
                  <a:latin typeface="Aptos Light" panose="020B0004020202020204" pitchFamily="34" charset="0"/>
                </a:rPr>
                <a:t>         @UnderdogGeek</a:t>
              </a:r>
            </a:p>
            <a:p>
              <a:pPr>
                <a:spcBef>
                  <a:spcPts val="600"/>
                </a:spcBef>
              </a:pPr>
              <a:r>
                <a:rPr lang="en-US" i="0" dirty="0">
                  <a:solidFill>
                    <a:schemeClr val="bg1"/>
                  </a:solidFill>
                  <a:effectLst>
                    <a:outerShdw blurRad="38100" dist="38100" dir="2700000" algn="tl">
                      <a:srgbClr val="000000">
                        <a:alpha val="43137"/>
                      </a:srgbClr>
                    </a:outerShdw>
                  </a:effectLst>
                  <a:latin typeface="Aptos Light" panose="020B0004020202020204" pitchFamily="34" charset="0"/>
                </a:rPr>
                <a:t>         bmitra@microsoft.</a:t>
              </a:r>
              <a:r>
                <a:rPr lang="en-US" dirty="0">
                  <a:solidFill>
                    <a:schemeClr val="bg1"/>
                  </a:solidFill>
                  <a:effectLst>
                    <a:outerShdw blurRad="38100" dist="38100" dir="2700000" algn="tl">
                      <a:srgbClr val="000000">
                        <a:alpha val="43137"/>
                      </a:srgbClr>
                    </a:outerShdw>
                  </a:effectLst>
                  <a:latin typeface="Aptos Light" panose="020B0004020202020204" pitchFamily="34" charset="0"/>
                </a:rPr>
                <a:t>com</a:t>
              </a:r>
            </a:p>
            <a:p>
              <a:pPr>
                <a:spcBef>
                  <a:spcPts val="600"/>
                </a:spcBef>
              </a:pPr>
              <a:r>
                <a:rPr lang="en-US" dirty="0">
                  <a:solidFill>
                    <a:schemeClr val="bg1"/>
                  </a:solidFill>
                  <a:effectLst>
                    <a:outerShdw blurRad="38100" dist="38100" dir="2700000" algn="tl">
                      <a:srgbClr val="000000">
                        <a:alpha val="43137"/>
                      </a:srgbClr>
                    </a:outerShdw>
                  </a:effectLst>
                  <a:latin typeface="Aptos Light" panose="020B0004020202020204" pitchFamily="34" charset="0"/>
                </a:rPr>
                <a:t>         http://bit.ly/bmitraMSFT</a:t>
              </a:r>
              <a:endParaRPr lang="en-US" sz="1600" i="0" dirty="0">
                <a:solidFill>
                  <a:schemeClr val="bg1"/>
                </a:solidFill>
                <a:effectLst>
                  <a:outerShdw blurRad="38100" dist="38100" dir="2700000" algn="tl">
                    <a:srgbClr val="000000">
                      <a:alpha val="43137"/>
                    </a:srgbClr>
                  </a:outerShdw>
                </a:effectLst>
                <a:latin typeface="Aptos Light" panose="020B0004020202020204" pitchFamily="34" charset="0"/>
              </a:endParaRPr>
            </a:p>
          </p:txBody>
        </p:sp>
        <p:pic>
          <p:nvPicPr>
            <p:cNvPr id="12" name="Picture 11" descr="File:&lt;strong&gt;Twitter&lt;/strong&gt; bird logo 2012.svg - Wikipedia, the free encyclopedia">
              <a:extLst>
                <a:ext uri="{FF2B5EF4-FFF2-40B4-BE49-F238E27FC236}">
                  <a16:creationId xmlns:a16="http://schemas.microsoft.com/office/drawing/2014/main" id="{B95BC05D-6A12-53C3-6775-5224A7020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60" y="5792446"/>
              <a:ext cx="270372" cy="219798"/>
            </a:xfrm>
            <a:prstGeom prst="rect">
              <a:avLst/>
            </a:prstGeom>
          </p:spPr>
        </p:pic>
        <p:pic>
          <p:nvPicPr>
            <p:cNvPr id="13" name="Picture 12" descr="File:&lt;strong&gt;Microsoft&lt;/strong&gt; &lt;strong&gt;Outlook&lt;/strong&gt; 2013 logo.svg - Wikipedia, the free ...">
              <a:extLst>
                <a:ext uri="{FF2B5EF4-FFF2-40B4-BE49-F238E27FC236}">
                  <a16:creationId xmlns:a16="http://schemas.microsoft.com/office/drawing/2014/main" id="{A6C25A54-F2F6-DD9B-48B9-E7C8321CC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30" y="6080924"/>
              <a:ext cx="293631" cy="288281"/>
            </a:xfrm>
            <a:prstGeom prst="rect">
              <a:avLst/>
            </a:prstGeom>
          </p:spPr>
        </p:pic>
        <p:pic>
          <p:nvPicPr>
            <p:cNvPr id="14" name="Picture 4" descr="Internet Globe Icon Png">
              <a:extLst>
                <a:ext uri="{FF2B5EF4-FFF2-40B4-BE49-F238E27FC236}">
                  <a16:creationId xmlns:a16="http://schemas.microsoft.com/office/drawing/2014/main" id="{8B862B39-501C-5408-F3F8-DA2B76C6F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35" y="6433374"/>
              <a:ext cx="288281" cy="288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627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087F-34C7-9F1C-9724-8EE175FFE366}"/>
              </a:ext>
            </a:extLst>
          </p:cNvPr>
          <p:cNvSpPr>
            <a:spLocks noGrp="1"/>
          </p:cNvSpPr>
          <p:nvPr>
            <p:ph type="title"/>
          </p:nvPr>
        </p:nvSpPr>
        <p:spPr/>
        <p:txBody>
          <a:bodyPr/>
          <a:lstStyle/>
          <a:p>
            <a:r>
              <a:rPr lang="en-CA" b="1" dirty="0"/>
              <a:t>Generative AI for information access</a:t>
            </a:r>
            <a:br>
              <a:rPr lang="en-CA" dirty="0">
                <a:latin typeface="Aptos Light" panose="020B0004020202020204" pitchFamily="34" charset="0"/>
              </a:rPr>
            </a:br>
            <a:r>
              <a:rPr lang="en-CA" sz="2800" dirty="0">
                <a:solidFill>
                  <a:schemeClr val="tx1">
                    <a:lumMod val="75000"/>
                    <a:lumOff val="25000"/>
                  </a:schemeClr>
                </a:solidFill>
                <a:latin typeface="Aptos Light" panose="020B0004020202020204" pitchFamily="34" charset="0"/>
              </a:rPr>
              <a:t>The tale of two perspectives</a:t>
            </a:r>
            <a:endParaRPr lang="en-CA" dirty="0">
              <a:solidFill>
                <a:schemeClr val="tx1">
                  <a:lumMod val="75000"/>
                  <a:lumOff val="25000"/>
                </a:schemeClr>
              </a:solidFill>
              <a:latin typeface="Aptos Light" panose="020B0004020202020204" pitchFamily="34" charset="0"/>
            </a:endParaRPr>
          </a:p>
        </p:txBody>
      </p:sp>
      <p:grpSp>
        <p:nvGrpSpPr>
          <p:cNvPr id="41" name="Group 40">
            <a:extLst>
              <a:ext uri="{FF2B5EF4-FFF2-40B4-BE49-F238E27FC236}">
                <a16:creationId xmlns:a16="http://schemas.microsoft.com/office/drawing/2014/main" id="{425DD5C4-9E80-7E69-FA9F-5697C8F03FAA}"/>
              </a:ext>
            </a:extLst>
          </p:cNvPr>
          <p:cNvGrpSpPr/>
          <p:nvPr/>
        </p:nvGrpSpPr>
        <p:grpSpPr>
          <a:xfrm>
            <a:off x="137009" y="1868112"/>
            <a:ext cx="5197511" cy="4879739"/>
            <a:chOff x="-91440" y="1868112"/>
            <a:chExt cx="5197511" cy="4879739"/>
          </a:xfrm>
        </p:grpSpPr>
        <p:grpSp>
          <p:nvGrpSpPr>
            <p:cNvPr id="28" name="Group 27">
              <a:extLst>
                <a:ext uri="{FF2B5EF4-FFF2-40B4-BE49-F238E27FC236}">
                  <a16:creationId xmlns:a16="http://schemas.microsoft.com/office/drawing/2014/main" id="{A6C7758A-2D49-4E64-5C31-0C1E1B8000AF}"/>
                </a:ext>
              </a:extLst>
            </p:cNvPr>
            <p:cNvGrpSpPr/>
            <p:nvPr/>
          </p:nvGrpSpPr>
          <p:grpSpPr>
            <a:xfrm>
              <a:off x="784858" y="1868112"/>
              <a:ext cx="3444914" cy="3543639"/>
              <a:chOff x="727849" y="2297629"/>
              <a:chExt cx="3444914" cy="3543639"/>
            </a:xfrm>
          </p:grpSpPr>
          <p:pic>
            <p:nvPicPr>
              <p:cNvPr id="10" name="Picture 9">
                <a:extLst>
                  <a:ext uri="{FF2B5EF4-FFF2-40B4-BE49-F238E27FC236}">
                    <a16:creationId xmlns:a16="http://schemas.microsoft.com/office/drawing/2014/main" id="{4585C80F-42D0-8D3E-0C69-0B37E3A875BC}"/>
                  </a:ext>
                </a:extLst>
              </p:cNvPr>
              <p:cNvPicPr>
                <a:picLocks noChangeAspect="1"/>
              </p:cNvPicPr>
              <p:nvPr/>
            </p:nvPicPr>
            <p:blipFill>
              <a:blip r:embed="rId3"/>
              <a:stretch>
                <a:fillRect/>
              </a:stretch>
            </p:blipFill>
            <p:spPr>
              <a:xfrm rot="21189276">
                <a:off x="727849" y="2297629"/>
                <a:ext cx="3240000" cy="1352928"/>
              </a:xfrm>
              <a:custGeom>
                <a:avLst/>
                <a:gdLst>
                  <a:gd name="connsiteX0" fmla="*/ 0 w 3240000"/>
                  <a:gd name="connsiteY0" fmla="*/ 0 h 1352928"/>
                  <a:gd name="connsiteX1" fmla="*/ 475200 w 3240000"/>
                  <a:gd name="connsiteY1" fmla="*/ 0 h 1352928"/>
                  <a:gd name="connsiteX2" fmla="*/ 918000 w 3240000"/>
                  <a:gd name="connsiteY2" fmla="*/ 0 h 1352928"/>
                  <a:gd name="connsiteX3" fmla="*/ 1393200 w 3240000"/>
                  <a:gd name="connsiteY3" fmla="*/ 0 h 1352928"/>
                  <a:gd name="connsiteX4" fmla="*/ 1900800 w 3240000"/>
                  <a:gd name="connsiteY4" fmla="*/ 0 h 1352928"/>
                  <a:gd name="connsiteX5" fmla="*/ 2473200 w 3240000"/>
                  <a:gd name="connsiteY5" fmla="*/ 0 h 1352928"/>
                  <a:gd name="connsiteX6" fmla="*/ 3240000 w 3240000"/>
                  <a:gd name="connsiteY6" fmla="*/ 0 h 1352928"/>
                  <a:gd name="connsiteX7" fmla="*/ 3240000 w 3240000"/>
                  <a:gd name="connsiteY7" fmla="*/ 450976 h 1352928"/>
                  <a:gd name="connsiteX8" fmla="*/ 3240000 w 3240000"/>
                  <a:gd name="connsiteY8" fmla="*/ 929011 h 1352928"/>
                  <a:gd name="connsiteX9" fmla="*/ 3240000 w 3240000"/>
                  <a:gd name="connsiteY9" fmla="*/ 1352928 h 1352928"/>
                  <a:gd name="connsiteX10" fmla="*/ 2764800 w 3240000"/>
                  <a:gd name="connsiteY10" fmla="*/ 1352928 h 1352928"/>
                  <a:gd name="connsiteX11" fmla="*/ 2224800 w 3240000"/>
                  <a:gd name="connsiteY11" fmla="*/ 1352928 h 1352928"/>
                  <a:gd name="connsiteX12" fmla="*/ 1620000 w 3240000"/>
                  <a:gd name="connsiteY12" fmla="*/ 1352928 h 1352928"/>
                  <a:gd name="connsiteX13" fmla="*/ 1047600 w 3240000"/>
                  <a:gd name="connsiteY13" fmla="*/ 1352928 h 1352928"/>
                  <a:gd name="connsiteX14" fmla="*/ 572400 w 3240000"/>
                  <a:gd name="connsiteY14" fmla="*/ 1352928 h 1352928"/>
                  <a:gd name="connsiteX15" fmla="*/ 0 w 3240000"/>
                  <a:gd name="connsiteY15" fmla="*/ 1352928 h 1352928"/>
                  <a:gd name="connsiteX16" fmla="*/ 0 w 3240000"/>
                  <a:gd name="connsiteY16" fmla="*/ 942540 h 1352928"/>
                  <a:gd name="connsiteX17" fmla="*/ 0 w 3240000"/>
                  <a:gd name="connsiteY17" fmla="*/ 478035 h 1352928"/>
                  <a:gd name="connsiteX18" fmla="*/ 0 w 3240000"/>
                  <a:gd name="connsiteY18" fmla="*/ 0 h 13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52928"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85927" y="91048"/>
                      <a:pt x="3189819" y="244500"/>
                      <a:pt x="3240000" y="450976"/>
                    </a:cubicBezTo>
                    <a:cubicBezTo>
                      <a:pt x="3290181" y="657452"/>
                      <a:pt x="3217032" y="750493"/>
                      <a:pt x="3240000" y="929011"/>
                    </a:cubicBezTo>
                    <a:cubicBezTo>
                      <a:pt x="3262968" y="1107530"/>
                      <a:pt x="3221135" y="1147913"/>
                      <a:pt x="3240000" y="1352928"/>
                    </a:cubicBezTo>
                    <a:cubicBezTo>
                      <a:pt x="3086281" y="1400253"/>
                      <a:pt x="2949065" y="1350381"/>
                      <a:pt x="2764800" y="1352928"/>
                    </a:cubicBezTo>
                    <a:cubicBezTo>
                      <a:pt x="2580535" y="1355475"/>
                      <a:pt x="2479690" y="1318899"/>
                      <a:pt x="2224800" y="1352928"/>
                    </a:cubicBezTo>
                    <a:cubicBezTo>
                      <a:pt x="1969910" y="1386957"/>
                      <a:pt x="1789067" y="1328976"/>
                      <a:pt x="1620000" y="1352928"/>
                    </a:cubicBezTo>
                    <a:cubicBezTo>
                      <a:pt x="1450933" y="1376880"/>
                      <a:pt x="1224706" y="1325949"/>
                      <a:pt x="1047600" y="1352928"/>
                    </a:cubicBezTo>
                    <a:cubicBezTo>
                      <a:pt x="870494" y="1379907"/>
                      <a:pt x="706920" y="1335238"/>
                      <a:pt x="572400" y="1352928"/>
                    </a:cubicBezTo>
                    <a:cubicBezTo>
                      <a:pt x="437880" y="1370618"/>
                      <a:pt x="285157" y="1287959"/>
                      <a:pt x="0" y="1352928"/>
                    </a:cubicBezTo>
                    <a:cubicBezTo>
                      <a:pt x="-44162" y="1254280"/>
                      <a:pt x="45650" y="1027582"/>
                      <a:pt x="0" y="942540"/>
                    </a:cubicBezTo>
                    <a:cubicBezTo>
                      <a:pt x="-45650" y="857498"/>
                      <a:pt x="17664" y="589707"/>
                      <a:pt x="0" y="478035"/>
                    </a:cubicBezTo>
                    <a:cubicBezTo>
                      <a:pt x="-17664" y="366364"/>
                      <a:pt x="46980" y="158687"/>
                      <a:pt x="0" y="0"/>
                    </a:cubicBezTo>
                    <a:close/>
                  </a:path>
                  <a:path w="3240000" h="1352928"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76865" y="161160"/>
                      <a:pt x="3196949" y="294172"/>
                      <a:pt x="3240000" y="423917"/>
                    </a:cubicBezTo>
                    <a:cubicBezTo>
                      <a:pt x="3283051" y="553662"/>
                      <a:pt x="3212362" y="787655"/>
                      <a:pt x="3240000" y="888423"/>
                    </a:cubicBezTo>
                    <a:cubicBezTo>
                      <a:pt x="3267638" y="989191"/>
                      <a:pt x="3192716" y="1182003"/>
                      <a:pt x="3240000" y="1352928"/>
                    </a:cubicBezTo>
                    <a:cubicBezTo>
                      <a:pt x="2984538" y="1359902"/>
                      <a:pt x="2962635" y="1310364"/>
                      <a:pt x="2700000" y="1352928"/>
                    </a:cubicBezTo>
                    <a:cubicBezTo>
                      <a:pt x="2437365" y="1395492"/>
                      <a:pt x="2390940" y="1322727"/>
                      <a:pt x="2192400" y="1352928"/>
                    </a:cubicBezTo>
                    <a:cubicBezTo>
                      <a:pt x="1993860" y="1383129"/>
                      <a:pt x="1730806" y="1292098"/>
                      <a:pt x="1587600" y="1352928"/>
                    </a:cubicBezTo>
                    <a:cubicBezTo>
                      <a:pt x="1444394" y="1413758"/>
                      <a:pt x="1264002" y="1289880"/>
                      <a:pt x="982800" y="1352928"/>
                    </a:cubicBezTo>
                    <a:cubicBezTo>
                      <a:pt x="701598" y="1415976"/>
                      <a:pt x="720257" y="1313418"/>
                      <a:pt x="540000" y="1352928"/>
                    </a:cubicBezTo>
                    <a:cubicBezTo>
                      <a:pt x="359743" y="1392438"/>
                      <a:pt x="180768" y="1292047"/>
                      <a:pt x="0" y="1352928"/>
                    </a:cubicBezTo>
                    <a:cubicBezTo>
                      <a:pt x="-43068" y="1145520"/>
                      <a:pt x="33673" y="1096450"/>
                      <a:pt x="0" y="888423"/>
                    </a:cubicBezTo>
                    <a:cubicBezTo>
                      <a:pt x="-33673" y="680397"/>
                      <a:pt x="52342" y="643676"/>
                      <a:pt x="0" y="423917"/>
                    </a:cubicBezTo>
                    <a:cubicBezTo>
                      <a:pt x="-52342" y="204158"/>
                      <a:pt x="9350" y="133882"/>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0BB4AC0-F304-FFF9-AECD-DC5434D86B5D}"/>
                  </a:ext>
                </a:extLst>
              </p:cNvPr>
              <p:cNvPicPr>
                <a:picLocks noChangeAspect="1"/>
              </p:cNvPicPr>
              <p:nvPr/>
            </p:nvPicPr>
            <p:blipFill>
              <a:blip r:embed="rId4"/>
              <a:stretch>
                <a:fillRect/>
              </a:stretch>
            </p:blipFill>
            <p:spPr>
              <a:xfrm rot="204759">
                <a:off x="932763" y="3599956"/>
                <a:ext cx="3240000" cy="903493"/>
              </a:xfrm>
              <a:custGeom>
                <a:avLst/>
                <a:gdLst>
                  <a:gd name="connsiteX0" fmla="*/ 0 w 3240000"/>
                  <a:gd name="connsiteY0" fmla="*/ 0 h 903493"/>
                  <a:gd name="connsiteX1" fmla="*/ 475200 w 3240000"/>
                  <a:gd name="connsiteY1" fmla="*/ 0 h 903493"/>
                  <a:gd name="connsiteX2" fmla="*/ 1080000 w 3240000"/>
                  <a:gd name="connsiteY2" fmla="*/ 0 h 903493"/>
                  <a:gd name="connsiteX3" fmla="*/ 1684800 w 3240000"/>
                  <a:gd name="connsiteY3" fmla="*/ 0 h 903493"/>
                  <a:gd name="connsiteX4" fmla="*/ 2192400 w 3240000"/>
                  <a:gd name="connsiteY4" fmla="*/ 0 h 903493"/>
                  <a:gd name="connsiteX5" fmla="*/ 2635200 w 3240000"/>
                  <a:gd name="connsiteY5" fmla="*/ 0 h 903493"/>
                  <a:gd name="connsiteX6" fmla="*/ 3240000 w 3240000"/>
                  <a:gd name="connsiteY6" fmla="*/ 0 h 903493"/>
                  <a:gd name="connsiteX7" fmla="*/ 3240000 w 3240000"/>
                  <a:gd name="connsiteY7" fmla="*/ 442712 h 903493"/>
                  <a:gd name="connsiteX8" fmla="*/ 3240000 w 3240000"/>
                  <a:gd name="connsiteY8" fmla="*/ 903493 h 903493"/>
                  <a:gd name="connsiteX9" fmla="*/ 2797200 w 3240000"/>
                  <a:gd name="connsiteY9" fmla="*/ 903493 h 903493"/>
                  <a:gd name="connsiteX10" fmla="*/ 2322000 w 3240000"/>
                  <a:gd name="connsiteY10" fmla="*/ 903493 h 903493"/>
                  <a:gd name="connsiteX11" fmla="*/ 1749600 w 3240000"/>
                  <a:gd name="connsiteY11" fmla="*/ 903493 h 903493"/>
                  <a:gd name="connsiteX12" fmla="*/ 1177200 w 3240000"/>
                  <a:gd name="connsiteY12" fmla="*/ 903493 h 903493"/>
                  <a:gd name="connsiteX13" fmla="*/ 637200 w 3240000"/>
                  <a:gd name="connsiteY13" fmla="*/ 903493 h 903493"/>
                  <a:gd name="connsiteX14" fmla="*/ 0 w 3240000"/>
                  <a:gd name="connsiteY14" fmla="*/ 903493 h 903493"/>
                  <a:gd name="connsiteX15" fmla="*/ 0 w 3240000"/>
                  <a:gd name="connsiteY15" fmla="*/ 433677 h 903493"/>
                  <a:gd name="connsiteX16" fmla="*/ 0 w 3240000"/>
                  <a:gd name="connsiteY16" fmla="*/ 0 h 9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00" h="903493" fill="none" extrusionOk="0">
                    <a:moveTo>
                      <a:pt x="0" y="0"/>
                    </a:moveTo>
                    <a:cubicBezTo>
                      <a:pt x="103389" y="-6514"/>
                      <a:pt x="243505" y="42776"/>
                      <a:pt x="475200" y="0"/>
                    </a:cubicBezTo>
                    <a:cubicBezTo>
                      <a:pt x="706895" y="-42776"/>
                      <a:pt x="938293" y="37801"/>
                      <a:pt x="1080000" y="0"/>
                    </a:cubicBezTo>
                    <a:cubicBezTo>
                      <a:pt x="1221707" y="-37801"/>
                      <a:pt x="1466941" y="54393"/>
                      <a:pt x="1684800" y="0"/>
                    </a:cubicBezTo>
                    <a:cubicBezTo>
                      <a:pt x="1902659" y="-54393"/>
                      <a:pt x="2088051" y="16456"/>
                      <a:pt x="2192400" y="0"/>
                    </a:cubicBezTo>
                    <a:cubicBezTo>
                      <a:pt x="2296749" y="-16456"/>
                      <a:pt x="2543233" y="37520"/>
                      <a:pt x="2635200" y="0"/>
                    </a:cubicBezTo>
                    <a:cubicBezTo>
                      <a:pt x="2727167" y="-37520"/>
                      <a:pt x="2960645" y="67614"/>
                      <a:pt x="3240000" y="0"/>
                    </a:cubicBezTo>
                    <a:cubicBezTo>
                      <a:pt x="3287920" y="97943"/>
                      <a:pt x="3189582" y="255159"/>
                      <a:pt x="3240000" y="442712"/>
                    </a:cubicBezTo>
                    <a:cubicBezTo>
                      <a:pt x="3290418" y="630265"/>
                      <a:pt x="3232965" y="795882"/>
                      <a:pt x="3240000" y="903493"/>
                    </a:cubicBezTo>
                    <a:cubicBezTo>
                      <a:pt x="3147894" y="928220"/>
                      <a:pt x="2920023" y="878352"/>
                      <a:pt x="2797200" y="903493"/>
                    </a:cubicBezTo>
                    <a:cubicBezTo>
                      <a:pt x="2674377" y="928634"/>
                      <a:pt x="2536615" y="850788"/>
                      <a:pt x="2322000" y="903493"/>
                    </a:cubicBezTo>
                    <a:cubicBezTo>
                      <a:pt x="2107385" y="956198"/>
                      <a:pt x="1897632" y="886985"/>
                      <a:pt x="1749600" y="903493"/>
                    </a:cubicBezTo>
                    <a:cubicBezTo>
                      <a:pt x="1601568" y="920001"/>
                      <a:pt x="1319669" y="877767"/>
                      <a:pt x="1177200" y="903493"/>
                    </a:cubicBezTo>
                    <a:cubicBezTo>
                      <a:pt x="1034731" y="929219"/>
                      <a:pt x="869816" y="841330"/>
                      <a:pt x="637200" y="903493"/>
                    </a:cubicBezTo>
                    <a:cubicBezTo>
                      <a:pt x="404584" y="965656"/>
                      <a:pt x="191660" y="891496"/>
                      <a:pt x="0" y="903493"/>
                    </a:cubicBezTo>
                    <a:cubicBezTo>
                      <a:pt x="-14690" y="732250"/>
                      <a:pt x="39965" y="544606"/>
                      <a:pt x="0" y="433677"/>
                    </a:cubicBezTo>
                    <a:cubicBezTo>
                      <a:pt x="-39965" y="322748"/>
                      <a:pt x="31729" y="142325"/>
                      <a:pt x="0" y="0"/>
                    </a:cubicBezTo>
                    <a:close/>
                  </a:path>
                  <a:path w="3240000" h="903493"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63935" y="193821"/>
                      <a:pt x="3200344" y="333816"/>
                      <a:pt x="3240000" y="433677"/>
                    </a:cubicBezTo>
                    <a:cubicBezTo>
                      <a:pt x="3279656" y="533538"/>
                      <a:pt x="3230108" y="706068"/>
                      <a:pt x="3240000" y="903493"/>
                    </a:cubicBezTo>
                    <a:cubicBezTo>
                      <a:pt x="3037685" y="965143"/>
                      <a:pt x="2891359" y="901774"/>
                      <a:pt x="2700000" y="903493"/>
                    </a:cubicBezTo>
                    <a:cubicBezTo>
                      <a:pt x="2508641" y="905212"/>
                      <a:pt x="2379236" y="882961"/>
                      <a:pt x="2127600" y="903493"/>
                    </a:cubicBezTo>
                    <a:cubicBezTo>
                      <a:pt x="1875964" y="924025"/>
                      <a:pt x="1818540" y="873292"/>
                      <a:pt x="1620000" y="903493"/>
                    </a:cubicBezTo>
                    <a:cubicBezTo>
                      <a:pt x="1421460" y="933694"/>
                      <a:pt x="1158406" y="842663"/>
                      <a:pt x="1015200" y="903493"/>
                    </a:cubicBezTo>
                    <a:cubicBezTo>
                      <a:pt x="871994" y="964323"/>
                      <a:pt x="309083" y="804157"/>
                      <a:pt x="0" y="903493"/>
                    </a:cubicBezTo>
                    <a:cubicBezTo>
                      <a:pt x="-39636" y="792854"/>
                      <a:pt x="3537" y="571389"/>
                      <a:pt x="0" y="478851"/>
                    </a:cubicBezTo>
                    <a:cubicBezTo>
                      <a:pt x="-3537" y="386313"/>
                      <a:pt x="16576" y="175927"/>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143DD5A8-4227-7228-AFD6-C9AB5CDD50EC}"/>
                  </a:ext>
                </a:extLst>
              </p:cNvPr>
              <p:cNvPicPr>
                <a:picLocks noChangeAspect="1"/>
              </p:cNvPicPr>
              <p:nvPr/>
            </p:nvPicPr>
            <p:blipFill>
              <a:blip r:embed="rId5"/>
              <a:stretch>
                <a:fillRect/>
              </a:stretch>
            </p:blipFill>
            <p:spPr>
              <a:xfrm rot="21165949">
                <a:off x="881867" y="4446622"/>
                <a:ext cx="3240000" cy="1394646"/>
              </a:xfrm>
              <a:custGeom>
                <a:avLst/>
                <a:gdLst>
                  <a:gd name="connsiteX0" fmla="*/ 0 w 3240000"/>
                  <a:gd name="connsiteY0" fmla="*/ 0 h 1394646"/>
                  <a:gd name="connsiteX1" fmla="*/ 475200 w 3240000"/>
                  <a:gd name="connsiteY1" fmla="*/ 0 h 1394646"/>
                  <a:gd name="connsiteX2" fmla="*/ 918000 w 3240000"/>
                  <a:gd name="connsiteY2" fmla="*/ 0 h 1394646"/>
                  <a:gd name="connsiteX3" fmla="*/ 1393200 w 3240000"/>
                  <a:gd name="connsiteY3" fmla="*/ 0 h 1394646"/>
                  <a:gd name="connsiteX4" fmla="*/ 1900800 w 3240000"/>
                  <a:gd name="connsiteY4" fmla="*/ 0 h 1394646"/>
                  <a:gd name="connsiteX5" fmla="*/ 2473200 w 3240000"/>
                  <a:gd name="connsiteY5" fmla="*/ 0 h 1394646"/>
                  <a:gd name="connsiteX6" fmla="*/ 3240000 w 3240000"/>
                  <a:gd name="connsiteY6" fmla="*/ 0 h 1394646"/>
                  <a:gd name="connsiteX7" fmla="*/ 3240000 w 3240000"/>
                  <a:gd name="connsiteY7" fmla="*/ 464882 h 1394646"/>
                  <a:gd name="connsiteX8" fmla="*/ 3240000 w 3240000"/>
                  <a:gd name="connsiteY8" fmla="*/ 957657 h 1394646"/>
                  <a:gd name="connsiteX9" fmla="*/ 3240000 w 3240000"/>
                  <a:gd name="connsiteY9" fmla="*/ 1394646 h 1394646"/>
                  <a:gd name="connsiteX10" fmla="*/ 2764800 w 3240000"/>
                  <a:gd name="connsiteY10" fmla="*/ 1394646 h 1394646"/>
                  <a:gd name="connsiteX11" fmla="*/ 2224800 w 3240000"/>
                  <a:gd name="connsiteY11" fmla="*/ 1394646 h 1394646"/>
                  <a:gd name="connsiteX12" fmla="*/ 1620000 w 3240000"/>
                  <a:gd name="connsiteY12" fmla="*/ 1394646 h 1394646"/>
                  <a:gd name="connsiteX13" fmla="*/ 1047600 w 3240000"/>
                  <a:gd name="connsiteY13" fmla="*/ 1394646 h 1394646"/>
                  <a:gd name="connsiteX14" fmla="*/ 572400 w 3240000"/>
                  <a:gd name="connsiteY14" fmla="*/ 1394646 h 1394646"/>
                  <a:gd name="connsiteX15" fmla="*/ 0 w 3240000"/>
                  <a:gd name="connsiteY15" fmla="*/ 1394646 h 1394646"/>
                  <a:gd name="connsiteX16" fmla="*/ 0 w 3240000"/>
                  <a:gd name="connsiteY16" fmla="*/ 971603 h 1394646"/>
                  <a:gd name="connsiteX17" fmla="*/ 0 w 3240000"/>
                  <a:gd name="connsiteY17" fmla="*/ 492775 h 1394646"/>
                  <a:gd name="connsiteX18" fmla="*/ 0 w 3240000"/>
                  <a:gd name="connsiteY18" fmla="*/ 0 h 13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94646"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73830" y="207977"/>
                      <a:pt x="3223491" y="239870"/>
                      <a:pt x="3240000" y="464882"/>
                    </a:cubicBezTo>
                    <a:cubicBezTo>
                      <a:pt x="3256509" y="689894"/>
                      <a:pt x="3220712" y="856814"/>
                      <a:pt x="3240000" y="957657"/>
                    </a:cubicBezTo>
                    <a:cubicBezTo>
                      <a:pt x="3259288" y="1058500"/>
                      <a:pt x="3234324" y="1234775"/>
                      <a:pt x="3240000" y="1394646"/>
                    </a:cubicBezTo>
                    <a:cubicBezTo>
                      <a:pt x="3086281" y="1441971"/>
                      <a:pt x="2949065" y="1392099"/>
                      <a:pt x="2764800" y="1394646"/>
                    </a:cubicBezTo>
                    <a:cubicBezTo>
                      <a:pt x="2580535" y="1397193"/>
                      <a:pt x="2479690" y="1360617"/>
                      <a:pt x="2224800" y="1394646"/>
                    </a:cubicBezTo>
                    <a:cubicBezTo>
                      <a:pt x="1969910" y="1428675"/>
                      <a:pt x="1789067" y="1370694"/>
                      <a:pt x="1620000" y="1394646"/>
                    </a:cubicBezTo>
                    <a:cubicBezTo>
                      <a:pt x="1450933" y="1418598"/>
                      <a:pt x="1224706" y="1367667"/>
                      <a:pt x="1047600" y="1394646"/>
                    </a:cubicBezTo>
                    <a:cubicBezTo>
                      <a:pt x="870494" y="1421625"/>
                      <a:pt x="706920" y="1376956"/>
                      <a:pt x="572400" y="1394646"/>
                    </a:cubicBezTo>
                    <a:cubicBezTo>
                      <a:pt x="437880" y="1412336"/>
                      <a:pt x="285157" y="1329677"/>
                      <a:pt x="0" y="1394646"/>
                    </a:cubicBezTo>
                    <a:cubicBezTo>
                      <a:pt x="-30796" y="1188680"/>
                      <a:pt x="7038" y="1090395"/>
                      <a:pt x="0" y="971603"/>
                    </a:cubicBezTo>
                    <a:cubicBezTo>
                      <a:pt x="-7038" y="852811"/>
                      <a:pt x="27430" y="674616"/>
                      <a:pt x="0" y="492775"/>
                    </a:cubicBezTo>
                    <a:cubicBezTo>
                      <a:pt x="-27430" y="310934"/>
                      <a:pt x="43394" y="238133"/>
                      <a:pt x="0" y="0"/>
                    </a:cubicBezTo>
                    <a:close/>
                  </a:path>
                  <a:path w="3240000" h="1394646"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47501" y="189398"/>
                      <a:pt x="3192728" y="239774"/>
                      <a:pt x="3240000" y="436989"/>
                    </a:cubicBezTo>
                    <a:cubicBezTo>
                      <a:pt x="3287272" y="634204"/>
                      <a:pt x="3236856" y="720333"/>
                      <a:pt x="3240000" y="915818"/>
                    </a:cubicBezTo>
                    <a:cubicBezTo>
                      <a:pt x="3243144" y="1111303"/>
                      <a:pt x="3183886" y="1221092"/>
                      <a:pt x="3240000" y="1394646"/>
                    </a:cubicBezTo>
                    <a:cubicBezTo>
                      <a:pt x="2984538" y="1401620"/>
                      <a:pt x="2962635" y="1352082"/>
                      <a:pt x="2700000" y="1394646"/>
                    </a:cubicBezTo>
                    <a:cubicBezTo>
                      <a:pt x="2437365" y="1437210"/>
                      <a:pt x="2390940" y="1364445"/>
                      <a:pt x="2192400" y="1394646"/>
                    </a:cubicBezTo>
                    <a:cubicBezTo>
                      <a:pt x="1993860" y="1424847"/>
                      <a:pt x="1730806" y="1333816"/>
                      <a:pt x="1587600" y="1394646"/>
                    </a:cubicBezTo>
                    <a:cubicBezTo>
                      <a:pt x="1444394" y="1455476"/>
                      <a:pt x="1264002" y="1331598"/>
                      <a:pt x="982800" y="1394646"/>
                    </a:cubicBezTo>
                    <a:cubicBezTo>
                      <a:pt x="701598" y="1457694"/>
                      <a:pt x="720257" y="1355136"/>
                      <a:pt x="540000" y="1394646"/>
                    </a:cubicBezTo>
                    <a:cubicBezTo>
                      <a:pt x="359743" y="1434156"/>
                      <a:pt x="180768" y="1333765"/>
                      <a:pt x="0" y="1394646"/>
                    </a:cubicBezTo>
                    <a:cubicBezTo>
                      <a:pt x="-15796" y="1197360"/>
                      <a:pt x="26475" y="1122081"/>
                      <a:pt x="0" y="915818"/>
                    </a:cubicBezTo>
                    <a:cubicBezTo>
                      <a:pt x="-26475" y="709555"/>
                      <a:pt x="34009" y="662968"/>
                      <a:pt x="0" y="436989"/>
                    </a:cubicBezTo>
                    <a:cubicBezTo>
                      <a:pt x="-34009" y="211010"/>
                      <a:pt x="10807" y="134684"/>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0" name="TextBox 29">
              <a:extLst>
                <a:ext uri="{FF2B5EF4-FFF2-40B4-BE49-F238E27FC236}">
                  <a16:creationId xmlns:a16="http://schemas.microsoft.com/office/drawing/2014/main" id="{83717604-A059-2888-FB4B-7A0166158540}"/>
                </a:ext>
              </a:extLst>
            </p:cNvPr>
            <p:cNvSpPr txBox="1"/>
            <p:nvPr/>
          </p:nvSpPr>
          <p:spPr>
            <a:xfrm>
              <a:off x="-91440" y="5916854"/>
              <a:ext cx="5197511" cy="830997"/>
            </a:xfrm>
            <a:prstGeom prst="rect">
              <a:avLst/>
            </a:prstGeom>
            <a:noFill/>
          </p:spPr>
          <p:txBody>
            <a:bodyPr wrap="square" rtlCol="0">
              <a:spAutoFit/>
            </a:bodyPr>
            <a:lstStyle/>
            <a:p>
              <a:pPr algn="ctr"/>
              <a:r>
                <a:rPr lang="en-CA" sz="1600" i="1" dirty="0"/>
                <a:t>Helps realize new information access modalities; reimagines the information retrieval stack; predicts relevance as well as anyone besides the original searcher</a:t>
              </a:r>
            </a:p>
          </p:txBody>
        </p:sp>
      </p:grpSp>
      <p:grpSp>
        <p:nvGrpSpPr>
          <p:cNvPr id="39" name="Group 38">
            <a:extLst>
              <a:ext uri="{FF2B5EF4-FFF2-40B4-BE49-F238E27FC236}">
                <a16:creationId xmlns:a16="http://schemas.microsoft.com/office/drawing/2014/main" id="{EE004688-8C8F-43C1-7B36-0520AC14ADB2}"/>
              </a:ext>
            </a:extLst>
          </p:cNvPr>
          <p:cNvGrpSpPr/>
          <p:nvPr/>
        </p:nvGrpSpPr>
        <p:grpSpPr>
          <a:xfrm>
            <a:off x="7048995" y="1550340"/>
            <a:ext cx="5005997" cy="5197511"/>
            <a:chOff x="7391742" y="1550339"/>
            <a:chExt cx="5005997" cy="5197511"/>
          </a:xfrm>
        </p:grpSpPr>
        <p:grpSp>
          <p:nvGrpSpPr>
            <p:cNvPr id="37" name="Group 36">
              <a:extLst>
                <a:ext uri="{FF2B5EF4-FFF2-40B4-BE49-F238E27FC236}">
                  <a16:creationId xmlns:a16="http://schemas.microsoft.com/office/drawing/2014/main" id="{6977E3A7-3BC1-E7F6-0FE5-E9E8CFCF175D}"/>
                </a:ext>
              </a:extLst>
            </p:cNvPr>
            <p:cNvGrpSpPr/>
            <p:nvPr/>
          </p:nvGrpSpPr>
          <p:grpSpPr>
            <a:xfrm>
              <a:off x="7949362" y="1550339"/>
              <a:ext cx="3890755" cy="3979022"/>
              <a:chOff x="7282017" y="1187713"/>
              <a:chExt cx="3890755" cy="3979022"/>
            </a:xfrm>
          </p:grpSpPr>
          <p:pic>
            <p:nvPicPr>
              <p:cNvPr id="36" name="Picture 35">
                <a:extLst>
                  <a:ext uri="{FF2B5EF4-FFF2-40B4-BE49-F238E27FC236}">
                    <a16:creationId xmlns:a16="http://schemas.microsoft.com/office/drawing/2014/main" id="{E24B2930-C3B8-C31A-4099-63DB4C4E5EE7}"/>
                  </a:ext>
                </a:extLst>
              </p:cNvPr>
              <p:cNvPicPr>
                <a:picLocks noChangeAspect="1"/>
              </p:cNvPicPr>
              <p:nvPr/>
            </p:nvPicPr>
            <p:blipFill>
              <a:blip r:embed="rId6"/>
              <a:stretch>
                <a:fillRect/>
              </a:stretch>
            </p:blipFill>
            <p:spPr>
              <a:xfrm rot="311939">
                <a:off x="7282017" y="1187713"/>
                <a:ext cx="3600000" cy="1604098"/>
              </a:xfrm>
              <a:custGeom>
                <a:avLst/>
                <a:gdLst>
                  <a:gd name="connsiteX0" fmla="*/ 0 w 3600000"/>
                  <a:gd name="connsiteY0" fmla="*/ 0 h 1604098"/>
                  <a:gd name="connsiteX1" fmla="*/ 406286 w 3600000"/>
                  <a:gd name="connsiteY1" fmla="*/ 0 h 1604098"/>
                  <a:gd name="connsiteX2" fmla="*/ 884571 w 3600000"/>
                  <a:gd name="connsiteY2" fmla="*/ 0 h 1604098"/>
                  <a:gd name="connsiteX3" fmla="*/ 1434857 w 3600000"/>
                  <a:gd name="connsiteY3" fmla="*/ 0 h 1604098"/>
                  <a:gd name="connsiteX4" fmla="*/ 1985143 w 3600000"/>
                  <a:gd name="connsiteY4" fmla="*/ 0 h 1604098"/>
                  <a:gd name="connsiteX5" fmla="*/ 2499429 w 3600000"/>
                  <a:gd name="connsiteY5" fmla="*/ 0 h 1604098"/>
                  <a:gd name="connsiteX6" fmla="*/ 2941714 w 3600000"/>
                  <a:gd name="connsiteY6" fmla="*/ 0 h 1604098"/>
                  <a:gd name="connsiteX7" fmla="*/ 3600000 w 3600000"/>
                  <a:gd name="connsiteY7" fmla="*/ 0 h 1604098"/>
                  <a:gd name="connsiteX8" fmla="*/ 3600000 w 3600000"/>
                  <a:gd name="connsiteY8" fmla="*/ 518658 h 1604098"/>
                  <a:gd name="connsiteX9" fmla="*/ 3600000 w 3600000"/>
                  <a:gd name="connsiteY9" fmla="*/ 1021276 h 1604098"/>
                  <a:gd name="connsiteX10" fmla="*/ 3600000 w 3600000"/>
                  <a:gd name="connsiteY10" fmla="*/ 1604098 h 1604098"/>
                  <a:gd name="connsiteX11" fmla="*/ 3085714 w 3600000"/>
                  <a:gd name="connsiteY11" fmla="*/ 1604098 h 1604098"/>
                  <a:gd name="connsiteX12" fmla="*/ 2643429 w 3600000"/>
                  <a:gd name="connsiteY12" fmla="*/ 1604098 h 1604098"/>
                  <a:gd name="connsiteX13" fmla="*/ 2165143 w 3600000"/>
                  <a:gd name="connsiteY13" fmla="*/ 1604098 h 1604098"/>
                  <a:gd name="connsiteX14" fmla="*/ 1758857 w 3600000"/>
                  <a:gd name="connsiteY14" fmla="*/ 1604098 h 1604098"/>
                  <a:gd name="connsiteX15" fmla="*/ 1208571 w 3600000"/>
                  <a:gd name="connsiteY15" fmla="*/ 1604098 h 1604098"/>
                  <a:gd name="connsiteX16" fmla="*/ 766286 w 3600000"/>
                  <a:gd name="connsiteY16" fmla="*/ 1604098 h 1604098"/>
                  <a:gd name="connsiteX17" fmla="*/ 0 w 3600000"/>
                  <a:gd name="connsiteY17" fmla="*/ 1604098 h 1604098"/>
                  <a:gd name="connsiteX18" fmla="*/ 0 w 3600000"/>
                  <a:gd name="connsiteY18" fmla="*/ 1037317 h 1604098"/>
                  <a:gd name="connsiteX19" fmla="*/ 0 w 3600000"/>
                  <a:gd name="connsiteY19" fmla="*/ 550740 h 1604098"/>
                  <a:gd name="connsiteX20" fmla="*/ 0 w 3600000"/>
                  <a:gd name="connsiteY20" fmla="*/ 0 h 160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604098"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1046" y="201996"/>
                      <a:pt x="3581977" y="372393"/>
                      <a:pt x="3600000" y="518658"/>
                    </a:cubicBezTo>
                    <a:cubicBezTo>
                      <a:pt x="3618023" y="664923"/>
                      <a:pt x="3566269" y="911944"/>
                      <a:pt x="3600000" y="1021276"/>
                    </a:cubicBezTo>
                    <a:cubicBezTo>
                      <a:pt x="3633731" y="1130608"/>
                      <a:pt x="3593671" y="1341825"/>
                      <a:pt x="3600000" y="1604098"/>
                    </a:cubicBezTo>
                    <a:cubicBezTo>
                      <a:pt x="3384960" y="1631160"/>
                      <a:pt x="3193855" y="1586779"/>
                      <a:pt x="3085714" y="1604098"/>
                    </a:cubicBezTo>
                    <a:cubicBezTo>
                      <a:pt x="2977573" y="1621417"/>
                      <a:pt x="2786794" y="1596610"/>
                      <a:pt x="2643429" y="1604098"/>
                    </a:cubicBezTo>
                    <a:cubicBezTo>
                      <a:pt x="2500065" y="1611586"/>
                      <a:pt x="2317876" y="1599734"/>
                      <a:pt x="2165143" y="1604098"/>
                    </a:cubicBezTo>
                    <a:cubicBezTo>
                      <a:pt x="2012410" y="1608462"/>
                      <a:pt x="1954962" y="1576558"/>
                      <a:pt x="1758857" y="1604098"/>
                    </a:cubicBezTo>
                    <a:cubicBezTo>
                      <a:pt x="1562752" y="1631638"/>
                      <a:pt x="1369157" y="1550511"/>
                      <a:pt x="1208571" y="1604098"/>
                    </a:cubicBezTo>
                    <a:cubicBezTo>
                      <a:pt x="1047985" y="1657685"/>
                      <a:pt x="919173" y="1598611"/>
                      <a:pt x="766286" y="1604098"/>
                    </a:cubicBezTo>
                    <a:cubicBezTo>
                      <a:pt x="613400" y="1609585"/>
                      <a:pt x="212925" y="1544280"/>
                      <a:pt x="0" y="1604098"/>
                    </a:cubicBezTo>
                    <a:cubicBezTo>
                      <a:pt x="-23546" y="1342623"/>
                      <a:pt x="60738" y="1169328"/>
                      <a:pt x="0" y="1037317"/>
                    </a:cubicBezTo>
                    <a:cubicBezTo>
                      <a:pt x="-60738" y="905306"/>
                      <a:pt x="46977" y="744170"/>
                      <a:pt x="0" y="550740"/>
                    </a:cubicBezTo>
                    <a:cubicBezTo>
                      <a:pt x="-46977" y="357310"/>
                      <a:pt x="24401" y="131130"/>
                      <a:pt x="0" y="0"/>
                    </a:cubicBezTo>
                    <a:close/>
                  </a:path>
                  <a:path w="3600000" h="1604098"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00514" y="224416"/>
                      <a:pt x="3559929" y="321640"/>
                      <a:pt x="3600000" y="566781"/>
                    </a:cubicBezTo>
                    <a:cubicBezTo>
                      <a:pt x="3640071" y="811922"/>
                      <a:pt x="3547818" y="963762"/>
                      <a:pt x="3600000" y="1101481"/>
                    </a:cubicBezTo>
                    <a:cubicBezTo>
                      <a:pt x="3652182" y="1239200"/>
                      <a:pt x="3583824" y="1369700"/>
                      <a:pt x="3600000" y="1604098"/>
                    </a:cubicBezTo>
                    <a:cubicBezTo>
                      <a:pt x="3440733" y="1638735"/>
                      <a:pt x="3350201" y="1577329"/>
                      <a:pt x="3193714" y="1604098"/>
                    </a:cubicBezTo>
                    <a:cubicBezTo>
                      <a:pt x="3037227" y="1630867"/>
                      <a:pt x="2779089" y="1556187"/>
                      <a:pt x="2607429" y="1604098"/>
                    </a:cubicBezTo>
                    <a:cubicBezTo>
                      <a:pt x="2435769" y="1652009"/>
                      <a:pt x="2253056" y="1564802"/>
                      <a:pt x="2021143" y="1604098"/>
                    </a:cubicBezTo>
                    <a:cubicBezTo>
                      <a:pt x="1789230" y="1643394"/>
                      <a:pt x="1784597" y="1564811"/>
                      <a:pt x="1614857" y="1604098"/>
                    </a:cubicBezTo>
                    <a:cubicBezTo>
                      <a:pt x="1445117" y="1643385"/>
                      <a:pt x="1352146" y="1568988"/>
                      <a:pt x="1136571" y="1604098"/>
                    </a:cubicBezTo>
                    <a:cubicBezTo>
                      <a:pt x="920996" y="1639208"/>
                      <a:pt x="742091" y="1573808"/>
                      <a:pt x="586286" y="1604098"/>
                    </a:cubicBezTo>
                    <a:cubicBezTo>
                      <a:pt x="430481" y="1634388"/>
                      <a:pt x="140223" y="1560904"/>
                      <a:pt x="0" y="1604098"/>
                    </a:cubicBezTo>
                    <a:cubicBezTo>
                      <a:pt x="-10444" y="1455434"/>
                      <a:pt x="61313" y="1295320"/>
                      <a:pt x="0" y="1085440"/>
                    </a:cubicBezTo>
                    <a:cubicBezTo>
                      <a:pt x="-61313" y="875560"/>
                      <a:pt x="57903" y="766664"/>
                      <a:pt x="0" y="582822"/>
                    </a:cubicBezTo>
                    <a:cubicBezTo>
                      <a:pt x="-57903" y="398980"/>
                      <a:pt x="35392" y="253869"/>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D53950C-F917-DFF4-8CAB-3AF97577F331}"/>
                  </a:ext>
                </a:extLst>
              </p:cNvPr>
              <p:cNvPicPr>
                <a:picLocks noChangeAspect="1"/>
              </p:cNvPicPr>
              <p:nvPr/>
            </p:nvPicPr>
            <p:blipFill>
              <a:blip r:embed="rId7"/>
              <a:stretch>
                <a:fillRect/>
              </a:stretch>
            </p:blipFill>
            <p:spPr>
              <a:xfrm rot="21388925">
                <a:off x="7355306" y="2338721"/>
                <a:ext cx="3600000" cy="828915"/>
              </a:xfrm>
              <a:custGeom>
                <a:avLst/>
                <a:gdLst>
                  <a:gd name="connsiteX0" fmla="*/ 0 w 3600000"/>
                  <a:gd name="connsiteY0" fmla="*/ 0 h 828915"/>
                  <a:gd name="connsiteX1" fmla="*/ 442286 w 3600000"/>
                  <a:gd name="connsiteY1" fmla="*/ 0 h 828915"/>
                  <a:gd name="connsiteX2" fmla="*/ 848571 w 3600000"/>
                  <a:gd name="connsiteY2" fmla="*/ 0 h 828915"/>
                  <a:gd name="connsiteX3" fmla="*/ 1290857 w 3600000"/>
                  <a:gd name="connsiteY3" fmla="*/ 0 h 828915"/>
                  <a:gd name="connsiteX4" fmla="*/ 1769143 w 3600000"/>
                  <a:gd name="connsiteY4" fmla="*/ 0 h 828915"/>
                  <a:gd name="connsiteX5" fmla="*/ 2319429 w 3600000"/>
                  <a:gd name="connsiteY5" fmla="*/ 0 h 828915"/>
                  <a:gd name="connsiteX6" fmla="*/ 2869714 w 3600000"/>
                  <a:gd name="connsiteY6" fmla="*/ 0 h 828915"/>
                  <a:gd name="connsiteX7" fmla="*/ 3600000 w 3600000"/>
                  <a:gd name="connsiteY7" fmla="*/ 0 h 828915"/>
                  <a:gd name="connsiteX8" fmla="*/ 3600000 w 3600000"/>
                  <a:gd name="connsiteY8" fmla="*/ 397879 h 828915"/>
                  <a:gd name="connsiteX9" fmla="*/ 3600000 w 3600000"/>
                  <a:gd name="connsiteY9" fmla="*/ 828915 h 828915"/>
                  <a:gd name="connsiteX10" fmla="*/ 3157714 w 3600000"/>
                  <a:gd name="connsiteY10" fmla="*/ 828915 h 828915"/>
                  <a:gd name="connsiteX11" fmla="*/ 2643429 w 3600000"/>
                  <a:gd name="connsiteY11" fmla="*/ 828915 h 828915"/>
                  <a:gd name="connsiteX12" fmla="*/ 2057143 w 3600000"/>
                  <a:gd name="connsiteY12" fmla="*/ 828915 h 828915"/>
                  <a:gd name="connsiteX13" fmla="*/ 1506857 w 3600000"/>
                  <a:gd name="connsiteY13" fmla="*/ 828915 h 828915"/>
                  <a:gd name="connsiteX14" fmla="*/ 1064571 w 3600000"/>
                  <a:gd name="connsiteY14" fmla="*/ 828915 h 828915"/>
                  <a:gd name="connsiteX15" fmla="*/ 586286 w 3600000"/>
                  <a:gd name="connsiteY15" fmla="*/ 828915 h 828915"/>
                  <a:gd name="connsiteX16" fmla="*/ 0 w 3600000"/>
                  <a:gd name="connsiteY16" fmla="*/ 828915 h 828915"/>
                  <a:gd name="connsiteX17" fmla="*/ 0 w 3600000"/>
                  <a:gd name="connsiteY17" fmla="*/ 406168 h 828915"/>
                  <a:gd name="connsiteX18" fmla="*/ 0 w 3600000"/>
                  <a:gd name="connsiteY18" fmla="*/ 0 h 8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828915"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7035" y="181199"/>
                      <a:pt x="3577218" y="288822"/>
                      <a:pt x="3600000" y="397879"/>
                    </a:cubicBezTo>
                    <a:cubicBezTo>
                      <a:pt x="3622782" y="506936"/>
                      <a:pt x="3556771" y="620039"/>
                      <a:pt x="3600000" y="828915"/>
                    </a:cubicBezTo>
                    <a:cubicBezTo>
                      <a:pt x="3501337" y="831128"/>
                      <a:pt x="3357518" y="817952"/>
                      <a:pt x="3157714" y="828915"/>
                    </a:cubicBezTo>
                    <a:cubicBezTo>
                      <a:pt x="2957910" y="839878"/>
                      <a:pt x="2852689" y="821680"/>
                      <a:pt x="2643429" y="828915"/>
                    </a:cubicBezTo>
                    <a:cubicBezTo>
                      <a:pt x="2434169" y="836150"/>
                      <a:pt x="2332073" y="763490"/>
                      <a:pt x="2057143" y="828915"/>
                    </a:cubicBezTo>
                    <a:cubicBezTo>
                      <a:pt x="1782213" y="894340"/>
                      <a:pt x="1680419" y="819585"/>
                      <a:pt x="1506857" y="828915"/>
                    </a:cubicBezTo>
                    <a:cubicBezTo>
                      <a:pt x="1333295" y="838245"/>
                      <a:pt x="1216875" y="821659"/>
                      <a:pt x="1064571" y="828915"/>
                    </a:cubicBezTo>
                    <a:cubicBezTo>
                      <a:pt x="912267" y="836171"/>
                      <a:pt x="737594" y="823035"/>
                      <a:pt x="586286" y="828915"/>
                    </a:cubicBezTo>
                    <a:cubicBezTo>
                      <a:pt x="434978" y="834795"/>
                      <a:pt x="123573" y="774024"/>
                      <a:pt x="0" y="828915"/>
                    </a:cubicBezTo>
                    <a:cubicBezTo>
                      <a:pt x="-49346" y="729601"/>
                      <a:pt x="21935" y="493498"/>
                      <a:pt x="0" y="406168"/>
                    </a:cubicBezTo>
                    <a:cubicBezTo>
                      <a:pt x="-21935" y="318838"/>
                      <a:pt x="26910" y="123210"/>
                      <a:pt x="0" y="0"/>
                    </a:cubicBezTo>
                    <a:close/>
                  </a:path>
                  <a:path w="3600000" h="828915"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41768" y="169567"/>
                      <a:pt x="3572079" y="312398"/>
                      <a:pt x="3600000" y="431036"/>
                    </a:cubicBezTo>
                    <a:cubicBezTo>
                      <a:pt x="3627921" y="549674"/>
                      <a:pt x="3577514" y="744110"/>
                      <a:pt x="3600000" y="828915"/>
                    </a:cubicBezTo>
                    <a:cubicBezTo>
                      <a:pt x="3375100" y="834316"/>
                      <a:pt x="3238369" y="808723"/>
                      <a:pt x="3085714" y="828915"/>
                    </a:cubicBezTo>
                    <a:cubicBezTo>
                      <a:pt x="2933059" y="849107"/>
                      <a:pt x="2842247" y="795087"/>
                      <a:pt x="2607429" y="828915"/>
                    </a:cubicBezTo>
                    <a:cubicBezTo>
                      <a:pt x="2372611" y="862743"/>
                      <a:pt x="2194712" y="785727"/>
                      <a:pt x="2021143" y="828915"/>
                    </a:cubicBezTo>
                    <a:cubicBezTo>
                      <a:pt x="1847574" y="872103"/>
                      <a:pt x="1666770" y="789619"/>
                      <a:pt x="1434857" y="828915"/>
                    </a:cubicBezTo>
                    <a:cubicBezTo>
                      <a:pt x="1202944" y="868211"/>
                      <a:pt x="1198311" y="789628"/>
                      <a:pt x="1028571" y="828915"/>
                    </a:cubicBezTo>
                    <a:cubicBezTo>
                      <a:pt x="858831" y="868202"/>
                      <a:pt x="764565" y="787847"/>
                      <a:pt x="550286" y="828915"/>
                    </a:cubicBezTo>
                    <a:cubicBezTo>
                      <a:pt x="336007" y="869983"/>
                      <a:pt x="160835" y="804079"/>
                      <a:pt x="0" y="828915"/>
                    </a:cubicBezTo>
                    <a:cubicBezTo>
                      <a:pt x="-30595" y="677973"/>
                      <a:pt x="27702" y="544219"/>
                      <a:pt x="0" y="414458"/>
                    </a:cubicBezTo>
                    <a:cubicBezTo>
                      <a:pt x="-27702" y="284697"/>
                      <a:pt x="43333" y="11801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8EFC811-6794-F044-1559-97678852DD34}"/>
                  </a:ext>
                </a:extLst>
              </p:cNvPr>
              <p:cNvPicPr>
                <a:picLocks noChangeAspect="1"/>
              </p:cNvPicPr>
              <p:nvPr/>
            </p:nvPicPr>
            <p:blipFill>
              <a:blip r:embed="rId8"/>
              <a:stretch>
                <a:fillRect/>
              </a:stretch>
            </p:blipFill>
            <p:spPr>
              <a:xfrm rot="234184">
                <a:off x="7466524" y="3174868"/>
                <a:ext cx="3600000" cy="1278433"/>
              </a:xfrm>
              <a:custGeom>
                <a:avLst/>
                <a:gdLst>
                  <a:gd name="connsiteX0" fmla="*/ 0 w 3600000"/>
                  <a:gd name="connsiteY0" fmla="*/ 0 h 1278433"/>
                  <a:gd name="connsiteX1" fmla="*/ 406286 w 3600000"/>
                  <a:gd name="connsiteY1" fmla="*/ 0 h 1278433"/>
                  <a:gd name="connsiteX2" fmla="*/ 884571 w 3600000"/>
                  <a:gd name="connsiteY2" fmla="*/ 0 h 1278433"/>
                  <a:gd name="connsiteX3" fmla="*/ 1434857 w 3600000"/>
                  <a:gd name="connsiteY3" fmla="*/ 0 h 1278433"/>
                  <a:gd name="connsiteX4" fmla="*/ 1985143 w 3600000"/>
                  <a:gd name="connsiteY4" fmla="*/ 0 h 1278433"/>
                  <a:gd name="connsiteX5" fmla="*/ 2499429 w 3600000"/>
                  <a:gd name="connsiteY5" fmla="*/ 0 h 1278433"/>
                  <a:gd name="connsiteX6" fmla="*/ 2941714 w 3600000"/>
                  <a:gd name="connsiteY6" fmla="*/ 0 h 1278433"/>
                  <a:gd name="connsiteX7" fmla="*/ 3600000 w 3600000"/>
                  <a:gd name="connsiteY7" fmla="*/ 0 h 1278433"/>
                  <a:gd name="connsiteX8" fmla="*/ 3600000 w 3600000"/>
                  <a:gd name="connsiteY8" fmla="*/ 413360 h 1278433"/>
                  <a:gd name="connsiteX9" fmla="*/ 3600000 w 3600000"/>
                  <a:gd name="connsiteY9" fmla="*/ 813936 h 1278433"/>
                  <a:gd name="connsiteX10" fmla="*/ 3600000 w 3600000"/>
                  <a:gd name="connsiteY10" fmla="*/ 1278433 h 1278433"/>
                  <a:gd name="connsiteX11" fmla="*/ 3085714 w 3600000"/>
                  <a:gd name="connsiteY11" fmla="*/ 1278433 h 1278433"/>
                  <a:gd name="connsiteX12" fmla="*/ 2643429 w 3600000"/>
                  <a:gd name="connsiteY12" fmla="*/ 1278433 h 1278433"/>
                  <a:gd name="connsiteX13" fmla="*/ 2165143 w 3600000"/>
                  <a:gd name="connsiteY13" fmla="*/ 1278433 h 1278433"/>
                  <a:gd name="connsiteX14" fmla="*/ 1758857 w 3600000"/>
                  <a:gd name="connsiteY14" fmla="*/ 1278433 h 1278433"/>
                  <a:gd name="connsiteX15" fmla="*/ 1208571 w 3600000"/>
                  <a:gd name="connsiteY15" fmla="*/ 1278433 h 1278433"/>
                  <a:gd name="connsiteX16" fmla="*/ 766286 w 3600000"/>
                  <a:gd name="connsiteY16" fmla="*/ 1278433 h 1278433"/>
                  <a:gd name="connsiteX17" fmla="*/ 0 w 3600000"/>
                  <a:gd name="connsiteY17" fmla="*/ 1278433 h 1278433"/>
                  <a:gd name="connsiteX18" fmla="*/ 0 w 3600000"/>
                  <a:gd name="connsiteY18" fmla="*/ 826720 h 1278433"/>
                  <a:gd name="connsiteX19" fmla="*/ 0 w 3600000"/>
                  <a:gd name="connsiteY19" fmla="*/ 438929 h 1278433"/>
                  <a:gd name="connsiteX20" fmla="*/ 0 w 3600000"/>
                  <a:gd name="connsiteY20" fmla="*/ 0 h 1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278433"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7660" y="141878"/>
                      <a:pt x="3596810" y="231080"/>
                      <a:pt x="3600000" y="413360"/>
                    </a:cubicBezTo>
                    <a:cubicBezTo>
                      <a:pt x="3603190" y="595640"/>
                      <a:pt x="3576533" y="622711"/>
                      <a:pt x="3600000" y="813936"/>
                    </a:cubicBezTo>
                    <a:cubicBezTo>
                      <a:pt x="3623467" y="1005161"/>
                      <a:pt x="3560742" y="1144864"/>
                      <a:pt x="3600000" y="1278433"/>
                    </a:cubicBezTo>
                    <a:cubicBezTo>
                      <a:pt x="3384960" y="1305495"/>
                      <a:pt x="3193855" y="1261114"/>
                      <a:pt x="3085714" y="1278433"/>
                    </a:cubicBezTo>
                    <a:cubicBezTo>
                      <a:pt x="2977573" y="1295752"/>
                      <a:pt x="2786794" y="1270945"/>
                      <a:pt x="2643429" y="1278433"/>
                    </a:cubicBezTo>
                    <a:cubicBezTo>
                      <a:pt x="2500065" y="1285921"/>
                      <a:pt x="2317876" y="1274069"/>
                      <a:pt x="2165143" y="1278433"/>
                    </a:cubicBezTo>
                    <a:cubicBezTo>
                      <a:pt x="2012410" y="1282797"/>
                      <a:pt x="1954962" y="1250893"/>
                      <a:pt x="1758857" y="1278433"/>
                    </a:cubicBezTo>
                    <a:cubicBezTo>
                      <a:pt x="1562752" y="1305973"/>
                      <a:pt x="1369157" y="1224846"/>
                      <a:pt x="1208571" y="1278433"/>
                    </a:cubicBezTo>
                    <a:cubicBezTo>
                      <a:pt x="1047985" y="1332020"/>
                      <a:pt x="919173" y="1272946"/>
                      <a:pt x="766286" y="1278433"/>
                    </a:cubicBezTo>
                    <a:cubicBezTo>
                      <a:pt x="613400" y="1283920"/>
                      <a:pt x="212925" y="1218615"/>
                      <a:pt x="0" y="1278433"/>
                    </a:cubicBezTo>
                    <a:cubicBezTo>
                      <a:pt x="-46691" y="1084740"/>
                      <a:pt x="33219" y="1043254"/>
                      <a:pt x="0" y="826720"/>
                    </a:cubicBezTo>
                    <a:cubicBezTo>
                      <a:pt x="-33219" y="610186"/>
                      <a:pt x="12409" y="588830"/>
                      <a:pt x="0" y="438929"/>
                    </a:cubicBezTo>
                    <a:cubicBezTo>
                      <a:pt x="-12409" y="289028"/>
                      <a:pt x="36546" y="102846"/>
                      <a:pt x="0" y="0"/>
                    </a:cubicBezTo>
                    <a:close/>
                  </a:path>
                  <a:path w="3600000" h="127843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24945" y="154765"/>
                      <a:pt x="3552776" y="271653"/>
                      <a:pt x="3600000" y="451713"/>
                    </a:cubicBezTo>
                    <a:cubicBezTo>
                      <a:pt x="3647224" y="631773"/>
                      <a:pt x="3590491" y="682290"/>
                      <a:pt x="3600000" y="877857"/>
                    </a:cubicBezTo>
                    <a:cubicBezTo>
                      <a:pt x="3609509" y="1073424"/>
                      <a:pt x="3569546" y="1146863"/>
                      <a:pt x="3600000" y="1278433"/>
                    </a:cubicBezTo>
                    <a:cubicBezTo>
                      <a:pt x="3440733" y="1313070"/>
                      <a:pt x="3350201" y="1251664"/>
                      <a:pt x="3193714" y="1278433"/>
                    </a:cubicBezTo>
                    <a:cubicBezTo>
                      <a:pt x="3037227" y="1305202"/>
                      <a:pt x="2779089" y="1230522"/>
                      <a:pt x="2607429" y="1278433"/>
                    </a:cubicBezTo>
                    <a:cubicBezTo>
                      <a:pt x="2435769" y="1326344"/>
                      <a:pt x="2253056" y="1239137"/>
                      <a:pt x="2021143" y="1278433"/>
                    </a:cubicBezTo>
                    <a:cubicBezTo>
                      <a:pt x="1789230" y="1317729"/>
                      <a:pt x="1784597" y="1239146"/>
                      <a:pt x="1614857" y="1278433"/>
                    </a:cubicBezTo>
                    <a:cubicBezTo>
                      <a:pt x="1445117" y="1317720"/>
                      <a:pt x="1352146" y="1243323"/>
                      <a:pt x="1136571" y="1278433"/>
                    </a:cubicBezTo>
                    <a:cubicBezTo>
                      <a:pt x="920996" y="1313543"/>
                      <a:pt x="742091" y="1248143"/>
                      <a:pt x="586286" y="1278433"/>
                    </a:cubicBezTo>
                    <a:cubicBezTo>
                      <a:pt x="430481" y="1308723"/>
                      <a:pt x="140223" y="1235239"/>
                      <a:pt x="0" y="1278433"/>
                    </a:cubicBezTo>
                    <a:cubicBezTo>
                      <a:pt x="-47942" y="1081239"/>
                      <a:pt x="48226" y="996061"/>
                      <a:pt x="0" y="865073"/>
                    </a:cubicBezTo>
                    <a:cubicBezTo>
                      <a:pt x="-48226" y="734085"/>
                      <a:pt x="29410" y="573216"/>
                      <a:pt x="0" y="464497"/>
                    </a:cubicBezTo>
                    <a:cubicBezTo>
                      <a:pt x="-29410" y="355778"/>
                      <a:pt x="35754" y="11757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7602ED9-30B3-7543-DA88-B305CFEFA64B}"/>
                  </a:ext>
                </a:extLst>
              </p:cNvPr>
              <p:cNvPicPr>
                <a:picLocks noChangeAspect="1"/>
              </p:cNvPicPr>
              <p:nvPr/>
            </p:nvPicPr>
            <p:blipFill>
              <a:blip r:embed="rId9"/>
              <a:stretch>
                <a:fillRect/>
              </a:stretch>
            </p:blipFill>
            <p:spPr>
              <a:xfrm rot="21309991">
                <a:off x="7572772" y="4373692"/>
                <a:ext cx="3600000" cy="793043"/>
              </a:xfrm>
              <a:custGeom>
                <a:avLst/>
                <a:gdLst>
                  <a:gd name="connsiteX0" fmla="*/ 0 w 3600000"/>
                  <a:gd name="connsiteY0" fmla="*/ 0 h 793043"/>
                  <a:gd name="connsiteX1" fmla="*/ 442286 w 3600000"/>
                  <a:gd name="connsiteY1" fmla="*/ 0 h 793043"/>
                  <a:gd name="connsiteX2" fmla="*/ 848571 w 3600000"/>
                  <a:gd name="connsiteY2" fmla="*/ 0 h 793043"/>
                  <a:gd name="connsiteX3" fmla="*/ 1290857 w 3600000"/>
                  <a:gd name="connsiteY3" fmla="*/ 0 h 793043"/>
                  <a:gd name="connsiteX4" fmla="*/ 1769143 w 3600000"/>
                  <a:gd name="connsiteY4" fmla="*/ 0 h 793043"/>
                  <a:gd name="connsiteX5" fmla="*/ 2319429 w 3600000"/>
                  <a:gd name="connsiteY5" fmla="*/ 0 h 793043"/>
                  <a:gd name="connsiteX6" fmla="*/ 2869714 w 3600000"/>
                  <a:gd name="connsiteY6" fmla="*/ 0 h 793043"/>
                  <a:gd name="connsiteX7" fmla="*/ 3600000 w 3600000"/>
                  <a:gd name="connsiteY7" fmla="*/ 0 h 793043"/>
                  <a:gd name="connsiteX8" fmla="*/ 3600000 w 3600000"/>
                  <a:gd name="connsiteY8" fmla="*/ 380661 h 793043"/>
                  <a:gd name="connsiteX9" fmla="*/ 3600000 w 3600000"/>
                  <a:gd name="connsiteY9" fmla="*/ 793043 h 793043"/>
                  <a:gd name="connsiteX10" fmla="*/ 3157714 w 3600000"/>
                  <a:gd name="connsiteY10" fmla="*/ 793043 h 793043"/>
                  <a:gd name="connsiteX11" fmla="*/ 2643429 w 3600000"/>
                  <a:gd name="connsiteY11" fmla="*/ 793043 h 793043"/>
                  <a:gd name="connsiteX12" fmla="*/ 2057143 w 3600000"/>
                  <a:gd name="connsiteY12" fmla="*/ 793043 h 793043"/>
                  <a:gd name="connsiteX13" fmla="*/ 1506857 w 3600000"/>
                  <a:gd name="connsiteY13" fmla="*/ 793043 h 793043"/>
                  <a:gd name="connsiteX14" fmla="*/ 1064571 w 3600000"/>
                  <a:gd name="connsiteY14" fmla="*/ 793043 h 793043"/>
                  <a:gd name="connsiteX15" fmla="*/ 586286 w 3600000"/>
                  <a:gd name="connsiteY15" fmla="*/ 793043 h 793043"/>
                  <a:gd name="connsiteX16" fmla="*/ 0 w 3600000"/>
                  <a:gd name="connsiteY16" fmla="*/ 793043 h 793043"/>
                  <a:gd name="connsiteX17" fmla="*/ 0 w 3600000"/>
                  <a:gd name="connsiteY17" fmla="*/ 388591 h 793043"/>
                  <a:gd name="connsiteX18" fmla="*/ 0 w 3600000"/>
                  <a:gd name="connsiteY18" fmla="*/ 0 h 79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793043"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2484" y="131521"/>
                      <a:pt x="3598629" y="296698"/>
                      <a:pt x="3600000" y="380661"/>
                    </a:cubicBezTo>
                    <a:cubicBezTo>
                      <a:pt x="3601371" y="464624"/>
                      <a:pt x="3561175" y="654272"/>
                      <a:pt x="3600000" y="793043"/>
                    </a:cubicBezTo>
                    <a:cubicBezTo>
                      <a:pt x="3501337" y="795256"/>
                      <a:pt x="3357518" y="782080"/>
                      <a:pt x="3157714" y="793043"/>
                    </a:cubicBezTo>
                    <a:cubicBezTo>
                      <a:pt x="2957910" y="804006"/>
                      <a:pt x="2852689" y="785808"/>
                      <a:pt x="2643429" y="793043"/>
                    </a:cubicBezTo>
                    <a:cubicBezTo>
                      <a:pt x="2434169" y="800278"/>
                      <a:pt x="2332073" y="727618"/>
                      <a:pt x="2057143" y="793043"/>
                    </a:cubicBezTo>
                    <a:cubicBezTo>
                      <a:pt x="1782213" y="858468"/>
                      <a:pt x="1680419" y="783713"/>
                      <a:pt x="1506857" y="793043"/>
                    </a:cubicBezTo>
                    <a:cubicBezTo>
                      <a:pt x="1333295" y="802373"/>
                      <a:pt x="1216875" y="785787"/>
                      <a:pt x="1064571" y="793043"/>
                    </a:cubicBezTo>
                    <a:cubicBezTo>
                      <a:pt x="912267" y="800299"/>
                      <a:pt x="737594" y="787163"/>
                      <a:pt x="586286" y="793043"/>
                    </a:cubicBezTo>
                    <a:cubicBezTo>
                      <a:pt x="434978" y="798923"/>
                      <a:pt x="123573" y="738152"/>
                      <a:pt x="0" y="793043"/>
                    </a:cubicBezTo>
                    <a:cubicBezTo>
                      <a:pt x="-36788" y="699747"/>
                      <a:pt x="40672" y="471982"/>
                      <a:pt x="0" y="388591"/>
                    </a:cubicBezTo>
                    <a:cubicBezTo>
                      <a:pt x="-40672" y="305200"/>
                      <a:pt x="24779" y="138415"/>
                      <a:pt x="0" y="0"/>
                    </a:cubicBezTo>
                    <a:close/>
                  </a:path>
                  <a:path w="3600000" h="79304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36795" y="155881"/>
                      <a:pt x="3581225" y="264250"/>
                      <a:pt x="3600000" y="412382"/>
                    </a:cubicBezTo>
                    <a:cubicBezTo>
                      <a:pt x="3618775" y="560514"/>
                      <a:pt x="3572940" y="623826"/>
                      <a:pt x="3600000" y="793043"/>
                    </a:cubicBezTo>
                    <a:cubicBezTo>
                      <a:pt x="3375100" y="798444"/>
                      <a:pt x="3238369" y="772851"/>
                      <a:pt x="3085714" y="793043"/>
                    </a:cubicBezTo>
                    <a:cubicBezTo>
                      <a:pt x="2933059" y="813235"/>
                      <a:pt x="2842247" y="759215"/>
                      <a:pt x="2607429" y="793043"/>
                    </a:cubicBezTo>
                    <a:cubicBezTo>
                      <a:pt x="2372611" y="826871"/>
                      <a:pt x="2194712" y="749855"/>
                      <a:pt x="2021143" y="793043"/>
                    </a:cubicBezTo>
                    <a:cubicBezTo>
                      <a:pt x="1847574" y="836231"/>
                      <a:pt x="1666770" y="753747"/>
                      <a:pt x="1434857" y="793043"/>
                    </a:cubicBezTo>
                    <a:cubicBezTo>
                      <a:pt x="1202944" y="832339"/>
                      <a:pt x="1198311" y="753756"/>
                      <a:pt x="1028571" y="793043"/>
                    </a:cubicBezTo>
                    <a:cubicBezTo>
                      <a:pt x="858831" y="832330"/>
                      <a:pt x="764565" y="751975"/>
                      <a:pt x="550286" y="793043"/>
                    </a:cubicBezTo>
                    <a:cubicBezTo>
                      <a:pt x="336007" y="834111"/>
                      <a:pt x="160835" y="768207"/>
                      <a:pt x="0" y="793043"/>
                    </a:cubicBezTo>
                    <a:cubicBezTo>
                      <a:pt x="-17928" y="615231"/>
                      <a:pt x="7800" y="525758"/>
                      <a:pt x="0" y="396522"/>
                    </a:cubicBezTo>
                    <a:cubicBezTo>
                      <a:pt x="-7800" y="267286"/>
                      <a:pt x="39712" y="159516"/>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1" name="TextBox 30">
              <a:extLst>
                <a:ext uri="{FF2B5EF4-FFF2-40B4-BE49-F238E27FC236}">
                  <a16:creationId xmlns:a16="http://schemas.microsoft.com/office/drawing/2014/main" id="{93F1763A-BAAF-BCA9-F5A1-98FB34BA0616}"/>
                </a:ext>
              </a:extLst>
            </p:cNvPr>
            <p:cNvSpPr txBox="1"/>
            <p:nvPr/>
          </p:nvSpPr>
          <p:spPr>
            <a:xfrm>
              <a:off x="7391742" y="5916853"/>
              <a:ext cx="5005997" cy="830997"/>
            </a:xfrm>
            <a:prstGeom prst="rect">
              <a:avLst/>
            </a:prstGeom>
            <a:noFill/>
          </p:spPr>
          <p:txBody>
            <a:bodyPr wrap="square" rtlCol="0">
              <a:spAutoFit/>
            </a:bodyPr>
            <a:lstStyle/>
            <a:p>
              <a:pPr algn="ctr"/>
              <a:r>
                <a:rPr lang="en-CA" sz="1600" i="1" dirty="0"/>
                <a:t>Disrupts information ecosystems; increases misinformation; concentrates power; reproduces historical marginalizations; accelerates climate change</a:t>
              </a:r>
            </a:p>
          </p:txBody>
        </p:sp>
      </p:grpSp>
      <p:pic>
        <p:nvPicPr>
          <p:cNvPr id="34" name="Graphic 33" descr="Roses with leaves">
            <a:extLst>
              <a:ext uri="{FF2B5EF4-FFF2-40B4-BE49-F238E27FC236}">
                <a16:creationId xmlns:a16="http://schemas.microsoft.com/office/drawing/2014/main" id="{AFC2E452-89C8-CC88-62C9-D9DBB26EDE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5863" y="4615593"/>
            <a:ext cx="1497867" cy="2132258"/>
          </a:xfrm>
          <a:prstGeom prst="rect">
            <a:avLst/>
          </a:prstGeom>
        </p:spPr>
      </p:pic>
    </p:spTree>
    <p:extLst>
      <p:ext uri="{BB962C8B-B14F-4D97-AF65-F5344CB8AC3E}">
        <p14:creationId xmlns:p14="http://schemas.microsoft.com/office/powerpoint/2010/main" val="299577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4F42-1081-C16E-1F7C-BDA4CE928F0F}"/>
              </a:ext>
            </a:extLst>
          </p:cNvPr>
          <p:cNvSpPr>
            <a:spLocks noGrp="1"/>
          </p:cNvSpPr>
          <p:nvPr>
            <p:ph type="title"/>
          </p:nvPr>
        </p:nvSpPr>
        <p:spPr>
          <a:xfrm>
            <a:off x="246532" y="134605"/>
            <a:ext cx="5516496" cy="1643333"/>
          </a:xfrm>
        </p:spPr>
        <p:txBody>
          <a:bodyPr>
            <a:normAutofit/>
          </a:bodyPr>
          <a:lstStyle/>
          <a:p>
            <a:r>
              <a:rPr lang="en-CA" sz="4000" b="1" dirty="0"/>
              <a:t>Re-interrogating fairness and bias frames in IR</a:t>
            </a:r>
          </a:p>
        </p:txBody>
      </p:sp>
      <p:sp>
        <p:nvSpPr>
          <p:cNvPr id="21" name="Content Placeholder 20">
            <a:extLst>
              <a:ext uri="{FF2B5EF4-FFF2-40B4-BE49-F238E27FC236}">
                <a16:creationId xmlns:a16="http://schemas.microsoft.com/office/drawing/2014/main" id="{5CA10C1B-2D76-5FA2-7673-BC337761E01C}"/>
              </a:ext>
            </a:extLst>
          </p:cNvPr>
          <p:cNvSpPr>
            <a:spLocks noGrp="1"/>
          </p:cNvSpPr>
          <p:nvPr>
            <p:ph idx="1"/>
          </p:nvPr>
        </p:nvSpPr>
        <p:spPr>
          <a:xfrm>
            <a:off x="6031149" y="249866"/>
            <a:ext cx="5897283" cy="6358269"/>
          </a:xfrm>
        </p:spPr>
        <p:txBody>
          <a:bodyPr>
            <a:normAutofit lnSpcReduction="10000"/>
          </a:bodyPr>
          <a:lstStyle/>
          <a:p>
            <a:pPr marL="0" indent="0">
              <a:lnSpc>
                <a:spcPct val="120000"/>
              </a:lnSpc>
              <a:spcBef>
                <a:spcPts val="2400"/>
              </a:spcBef>
              <a:buNone/>
            </a:pPr>
            <a:r>
              <a:rPr lang="en-US" sz="2400" dirty="0">
                <a:solidFill>
                  <a:schemeClr val="tx1">
                    <a:lumMod val="75000"/>
                    <a:lumOff val="25000"/>
                  </a:schemeClr>
                </a:solidFill>
                <a:latin typeface="+mj-lt"/>
              </a:rPr>
              <a:t>If you work in responsible AI or any related area, does it feel like you are stuck in </a:t>
            </a:r>
            <a:r>
              <a:rPr lang="en-US" sz="2400" b="1" dirty="0">
                <a:latin typeface="+mj-lt"/>
              </a:rPr>
              <a:t>never-ending loops of enumerating the risks </a:t>
            </a:r>
            <a:r>
              <a:rPr lang="en-US" sz="2400" dirty="0">
                <a:solidFill>
                  <a:schemeClr val="tx1">
                    <a:lumMod val="75000"/>
                    <a:lumOff val="25000"/>
                  </a:schemeClr>
                </a:solidFill>
                <a:latin typeface="+mj-lt"/>
              </a:rPr>
              <a:t>of technologies that are constantly emerging </a:t>
            </a:r>
            <a:r>
              <a:rPr lang="en-US" sz="2400" dirty="0">
                <a:latin typeface="+mj-lt"/>
              </a:rPr>
              <a:t>?</a:t>
            </a:r>
          </a:p>
          <a:p>
            <a:pPr marL="0" indent="0">
              <a:lnSpc>
                <a:spcPct val="120000"/>
              </a:lnSpc>
              <a:spcBef>
                <a:spcPts val="2400"/>
              </a:spcBef>
              <a:buNone/>
            </a:pPr>
            <a:r>
              <a:rPr lang="en-CA" sz="2400" dirty="0">
                <a:solidFill>
                  <a:schemeClr val="tx1">
                    <a:lumMod val="75000"/>
                    <a:lumOff val="25000"/>
                  </a:schemeClr>
                </a:solidFill>
                <a:latin typeface="+mj-lt"/>
              </a:rPr>
              <a:t>Are we often mis-framing how AI impacts </a:t>
            </a:r>
            <a:r>
              <a:rPr lang="en-CA" sz="2400" b="1" dirty="0">
                <a:latin typeface="+mj-lt"/>
              </a:rPr>
              <a:t>power and justice</a:t>
            </a:r>
            <a:r>
              <a:rPr lang="en-CA" sz="2400" dirty="0">
                <a:solidFill>
                  <a:schemeClr val="tx1">
                    <a:lumMod val="75000"/>
                    <a:lumOff val="25000"/>
                  </a:schemeClr>
                </a:solidFill>
                <a:latin typeface="+mj-lt"/>
              </a:rPr>
              <a:t> as concerns of </a:t>
            </a:r>
            <a:r>
              <a:rPr lang="en-CA" sz="2400" b="1" dirty="0">
                <a:latin typeface="+mj-lt"/>
              </a:rPr>
              <a:t>algorithmic fairness and bias</a:t>
            </a:r>
            <a:r>
              <a:rPr lang="en-CA" sz="2400" dirty="0">
                <a:solidFill>
                  <a:schemeClr val="tx1">
                    <a:lumMod val="75000"/>
                    <a:lumOff val="25000"/>
                  </a:schemeClr>
                </a:solidFill>
                <a:latin typeface="+mj-lt"/>
              </a:rPr>
              <a:t> that detract from underlying sociotechnical issues?</a:t>
            </a:r>
            <a:endParaRPr lang="en-US" sz="2400" dirty="0">
              <a:solidFill>
                <a:schemeClr val="tx1">
                  <a:lumMod val="75000"/>
                  <a:lumOff val="25000"/>
                </a:schemeClr>
              </a:solidFill>
              <a:latin typeface="+mj-lt"/>
            </a:endParaRPr>
          </a:p>
          <a:p>
            <a:pPr marL="0" indent="0">
              <a:lnSpc>
                <a:spcPct val="120000"/>
              </a:lnSpc>
              <a:spcBef>
                <a:spcPts val="2400"/>
              </a:spcBef>
              <a:buNone/>
            </a:pPr>
            <a:r>
              <a:rPr lang="en-US" sz="2400" dirty="0">
                <a:solidFill>
                  <a:schemeClr val="tx1">
                    <a:lumMod val="75000"/>
                    <a:lumOff val="25000"/>
                  </a:schemeClr>
                </a:solidFill>
                <a:latin typeface="+mj-lt"/>
              </a:rPr>
              <a:t>Does the “</a:t>
            </a:r>
            <a:r>
              <a:rPr lang="en-US" sz="2400" b="1" dirty="0">
                <a:latin typeface="+mj-lt"/>
              </a:rPr>
              <a:t>responsible AI</a:t>
            </a:r>
            <a:r>
              <a:rPr lang="en-US" sz="2400" dirty="0">
                <a:solidFill>
                  <a:schemeClr val="tx1">
                    <a:lumMod val="75000"/>
                    <a:lumOff val="25000"/>
                  </a:schemeClr>
                </a:solidFill>
                <a:latin typeface="+mj-lt"/>
              </a:rPr>
              <a:t>” frame itself center on the presupposition that AI can be made responsible and that it is just the technology, not the power concentration by those building and wielding it, that should be challenged?</a:t>
            </a:r>
          </a:p>
        </p:txBody>
      </p:sp>
      <p:grpSp>
        <p:nvGrpSpPr>
          <p:cNvPr id="20" name="Group 19">
            <a:extLst>
              <a:ext uri="{FF2B5EF4-FFF2-40B4-BE49-F238E27FC236}">
                <a16:creationId xmlns:a16="http://schemas.microsoft.com/office/drawing/2014/main" id="{1B058B3A-1BBF-A7DE-0718-BC20E3F3086F}"/>
              </a:ext>
            </a:extLst>
          </p:cNvPr>
          <p:cNvGrpSpPr/>
          <p:nvPr/>
        </p:nvGrpSpPr>
        <p:grpSpPr>
          <a:xfrm>
            <a:off x="263568" y="2206533"/>
            <a:ext cx="5389197" cy="3921410"/>
            <a:chOff x="237628" y="1888763"/>
            <a:chExt cx="5389197" cy="3921410"/>
          </a:xfrm>
        </p:grpSpPr>
        <p:pic>
          <p:nvPicPr>
            <p:cNvPr id="16" name="Picture 15">
              <a:extLst>
                <a:ext uri="{FF2B5EF4-FFF2-40B4-BE49-F238E27FC236}">
                  <a16:creationId xmlns:a16="http://schemas.microsoft.com/office/drawing/2014/main" id="{28959D91-BDFE-BC3D-EE7D-1B97FE26C849}"/>
                </a:ext>
              </a:extLst>
            </p:cNvPr>
            <p:cNvPicPr>
              <a:picLocks noChangeAspect="1"/>
            </p:cNvPicPr>
            <p:nvPr/>
          </p:nvPicPr>
          <p:blipFill>
            <a:blip r:embed="rId3"/>
            <a:stretch>
              <a:fillRect/>
            </a:stretch>
          </p:blipFill>
          <p:spPr>
            <a:xfrm>
              <a:off x="237628" y="1888763"/>
              <a:ext cx="4074967" cy="1434750"/>
            </a:xfrm>
            <a:custGeom>
              <a:avLst/>
              <a:gdLst>
                <a:gd name="connsiteX0" fmla="*/ 0 w 4074967"/>
                <a:gd name="connsiteY0" fmla="*/ 0 h 1434750"/>
                <a:gd name="connsiteX1" fmla="*/ 459889 w 4074967"/>
                <a:gd name="connsiteY1" fmla="*/ 0 h 1434750"/>
                <a:gd name="connsiteX2" fmla="*/ 1001278 w 4074967"/>
                <a:gd name="connsiteY2" fmla="*/ 0 h 1434750"/>
                <a:gd name="connsiteX3" fmla="*/ 1624165 w 4074967"/>
                <a:gd name="connsiteY3" fmla="*/ 0 h 1434750"/>
                <a:gd name="connsiteX4" fmla="*/ 2247053 w 4074967"/>
                <a:gd name="connsiteY4" fmla="*/ 0 h 1434750"/>
                <a:gd name="connsiteX5" fmla="*/ 2829191 w 4074967"/>
                <a:gd name="connsiteY5" fmla="*/ 0 h 1434750"/>
                <a:gd name="connsiteX6" fmla="*/ 3329830 w 4074967"/>
                <a:gd name="connsiteY6" fmla="*/ 0 h 1434750"/>
                <a:gd name="connsiteX7" fmla="*/ 4074967 w 4074967"/>
                <a:gd name="connsiteY7" fmla="*/ 0 h 1434750"/>
                <a:gd name="connsiteX8" fmla="*/ 4074967 w 4074967"/>
                <a:gd name="connsiteY8" fmla="*/ 463902 h 1434750"/>
                <a:gd name="connsiteX9" fmla="*/ 4074967 w 4074967"/>
                <a:gd name="connsiteY9" fmla="*/ 913457 h 1434750"/>
                <a:gd name="connsiteX10" fmla="*/ 4074967 w 4074967"/>
                <a:gd name="connsiteY10" fmla="*/ 1434750 h 1434750"/>
                <a:gd name="connsiteX11" fmla="*/ 3492829 w 4074967"/>
                <a:gd name="connsiteY11" fmla="*/ 1434750 h 1434750"/>
                <a:gd name="connsiteX12" fmla="*/ 2992190 w 4074967"/>
                <a:gd name="connsiteY12" fmla="*/ 1434750 h 1434750"/>
                <a:gd name="connsiteX13" fmla="*/ 2450802 w 4074967"/>
                <a:gd name="connsiteY13" fmla="*/ 1434750 h 1434750"/>
                <a:gd name="connsiteX14" fmla="*/ 1990912 w 4074967"/>
                <a:gd name="connsiteY14" fmla="*/ 1434750 h 1434750"/>
                <a:gd name="connsiteX15" fmla="*/ 1368025 w 4074967"/>
                <a:gd name="connsiteY15" fmla="*/ 1434750 h 1434750"/>
                <a:gd name="connsiteX16" fmla="*/ 867386 w 4074967"/>
                <a:gd name="connsiteY16" fmla="*/ 1434750 h 1434750"/>
                <a:gd name="connsiteX17" fmla="*/ 0 w 4074967"/>
                <a:gd name="connsiteY17" fmla="*/ 1434750 h 1434750"/>
                <a:gd name="connsiteX18" fmla="*/ 0 w 4074967"/>
                <a:gd name="connsiteY18" fmla="*/ 927805 h 1434750"/>
                <a:gd name="connsiteX19" fmla="*/ 0 w 4074967"/>
                <a:gd name="connsiteY19" fmla="*/ 492597 h 1434750"/>
                <a:gd name="connsiteX20" fmla="*/ 0 w 4074967"/>
                <a:gd name="connsiteY20" fmla="*/ 0 h 143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4967" h="1434750" fill="none" extrusionOk="0">
                  <a:moveTo>
                    <a:pt x="0" y="0"/>
                  </a:moveTo>
                  <a:cubicBezTo>
                    <a:pt x="123853" y="-9016"/>
                    <a:pt x="242959" y="21680"/>
                    <a:pt x="459889" y="0"/>
                  </a:cubicBezTo>
                  <a:cubicBezTo>
                    <a:pt x="676819" y="-21680"/>
                    <a:pt x="779898" y="37648"/>
                    <a:pt x="1001278" y="0"/>
                  </a:cubicBezTo>
                  <a:cubicBezTo>
                    <a:pt x="1222658" y="-37648"/>
                    <a:pt x="1412197" y="50037"/>
                    <a:pt x="1624165" y="0"/>
                  </a:cubicBezTo>
                  <a:cubicBezTo>
                    <a:pt x="1836133" y="-50037"/>
                    <a:pt x="1967804" y="25243"/>
                    <a:pt x="2247053" y="0"/>
                  </a:cubicBezTo>
                  <a:cubicBezTo>
                    <a:pt x="2526302" y="-25243"/>
                    <a:pt x="2654225" y="11232"/>
                    <a:pt x="2829191" y="0"/>
                  </a:cubicBezTo>
                  <a:cubicBezTo>
                    <a:pt x="3004157" y="-11232"/>
                    <a:pt x="3227574" y="2110"/>
                    <a:pt x="3329830" y="0"/>
                  </a:cubicBezTo>
                  <a:cubicBezTo>
                    <a:pt x="3432086" y="-2110"/>
                    <a:pt x="3718949" y="57927"/>
                    <a:pt x="4074967" y="0"/>
                  </a:cubicBezTo>
                  <a:cubicBezTo>
                    <a:pt x="4084072" y="94605"/>
                    <a:pt x="4019826" y="279005"/>
                    <a:pt x="4074967" y="463902"/>
                  </a:cubicBezTo>
                  <a:cubicBezTo>
                    <a:pt x="4130108" y="648799"/>
                    <a:pt x="4030599" y="711453"/>
                    <a:pt x="4074967" y="913457"/>
                  </a:cubicBezTo>
                  <a:cubicBezTo>
                    <a:pt x="4119335" y="1115462"/>
                    <a:pt x="4044696" y="1204591"/>
                    <a:pt x="4074967" y="1434750"/>
                  </a:cubicBezTo>
                  <a:cubicBezTo>
                    <a:pt x="3937032" y="1485780"/>
                    <a:pt x="3659330" y="1401708"/>
                    <a:pt x="3492829" y="1434750"/>
                  </a:cubicBezTo>
                  <a:cubicBezTo>
                    <a:pt x="3326328" y="1467792"/>
                    <a:pt x="3160220" y="1378724"/>
                    <a:pt x="2992190" y="1434750"/>
                  </a:cubicBezTo>
                  <a:cubicBezTo>
                    <a:pt x="2824160" y="1490776"/>
                    <a:pt x="2681822" y="1394751"/>
                    <a:pt x="2450802" y="1434750"/>
                  </a:cubicBezTo>
                  <a:cubicBezTo>
                    <a:pt x="2219782" y="1474749"/>
                    <a:pt x="2169123" y="1393002"/>
                    <a:pt x="1990912" y="1434750"/>
                  </a:cubicBezTo>
                  <a:cubicBezTo>
                    <a:pt x="1812701" y="1476498"/>
                    <a:pt x="1529254" y="1415678"/>
                    <a:pt x="1368025" y="1434750"/>
                  </a:cubicBezTo>
                  <a:cubicBezTo>
                    <a:pt x="1206796" y="1453822"/>
                    <a:pt x="1085189" y="1400643"/>
                    <a:pt x="867386" y="1434750"/>
                  </a:cubicBezTo>
                  <a:cubicBezTo>
                    <a:pt x="649583" y="1468857"/>
                    <a:pt x="377138" y="1426339"/>
                    <a:pt x="0" y="1434750"/>
                  </a:cubicBezTo>
                  <a:cubicBezTo>
                    <a:pt x="-24583" y="1303125"/>
                    <a:pt x="21292" y="1155437"/>
                    <a:pt x="0" y="927805"/>
                  </a:cubicBezTo>
                  <a:cubicBezTo>
                    <a:pt x="-21292" y="700174"/>
                    <a:pt x="9880" y="694677"/>
                    <a:pt x="0" y="492597"/>
                  </a:cubicBezTo>
                  <a:cubicBezTo>
                    <a:pt x="-9880" y="290517"/>
                    <a:pt x="39836" y="208622"/>
                    <a:pt x="0" y="0"/>
                  </a:cubicBezTo>
                  <a:close/>
                </a:path>
                <a:path w="4074967" h="1434750" stroke="0" extrusionOk="0">
                  <a:moveTo>
                    <a:pt x="0" y="0"/>
                  </a:moveTo>
                  <a:cubicBezTo>
                    <a:pt x="209826" y="-40180"/>
                    <a:pt x="254068" y="13893"/>
                    <a:pt x="500639" y="0"/>
                  </a:cubicBezTo>
                  <a:cubicBezTo>
                    <a:pt x="747210" y="-13893"/>
                    <a:pt x="827420" y="65846"/>
                    <a:pt x="1082777" y="0"/>
                  </a:cubicBezTo>
                  <a:cubicBezTo>
                    <a:pt x="1338134" y="-65846"/>
                    <a:pt x="1485136" y="43532"/>
                    <a:pt x="1664915" y="0"/>
                  </a:cubicBezTo>
                  <a:cubicBezTo>
                    <a:pt x="1844694" y="-43532"/>
                    <a:pt x="2048944" y="59070"/>
                    <a:pt x="2247053" y="0"/>
                  </a:cubicBezTo>
                  <a:cubicBezTo>
                    <a:pt x="2445162" y="-59070"/>
                    <a:pt x="2663251" y="12755"/>
                    <a:pt x="2910691" y="0"/>
                  </a:cubicBezTo>
                  <a:cubicBezTo>
                    <a:pt x="3158131" y="-12755"/>
                    <a:pt x="3219259" y="45616"/>
                    <a:pt x="3370580" y="0"/>
                  </a:cubicBezTo>
                  <a:cubicBezTo>
                    <a:pt x="3521901" y="-45616"/>
                    <a:pt x="3825404" y="64765"/>
                    <a:pt x="4074967" y="0"/>
                  </a:cubicBezTo>
                  <a:cubicBezTo>
                    <a:pt x="4081633" y="118601"/>
                    <a:pt x="4035602" y="358663"/>
                    <a:pt x="4074967" y="506945"/>
                  </a:cubicBezTo>
                  <a:cubicBezTo>
                    <a:pt x="4114332" y="655228"/>
                    <a:pt x="4049977" y="787731"/>
                    <a:pt x="4074967" y="985195"/>
                  </a:cubicBezTo>
                  <a:cubicBezTo>
                    <a:pt x="4099957" y="1182659"/>
                    <a:pt x="4021829" y="1315152"/>
                    <a:pt x="4074967" y="1434750"/>
                  </a:cubicBezTo>
                  <a:cubicBezTo>
                    <a:pt x="3948570" y="1436799"/>
                    <a:pt x="3756025" y="1421333"/>
                    <a:pt x="3615078" y="1434750"/>
                  </a:cubicBezTo>
                  <a:cubicBezTo>
                    <a:pt x="3474131" y="1448167"/>
                    <a:pt x="3094357" y="1410499"/>
                    <a:pt x="2951440" y="1434750"/>
                  </a:cubicBezTo>
                  <a:cubicBezTo>
                    <a:pt x="2808523" y="1459001"/>
                    <a:pt x="2445233" y="1389079"/>
                    <a:pt x="2287803" y="1434750"/>
                  </a:cubicBezTo>
                  <a:cubicBezTo>
                    <a:pt x="2130373" y="1480421"/>
                    <a:pt x="2045275" y="1383085"/>
                    <a:pt x="1827914" y="1434750"/>
                  </a:cubicBezTo>
                  <a:cubicBezTo>
                    <a:pt x="1610553" y="1486415"/>
                    <a:pt x="1437688" y="1427854"/>
                    <a:pt x="1286525" y="1434750"/>
                  </a:cubicBezTo>
                  <a:cubicBezTo>
                    <a:pt x="1135362" y="1441646"/>
                    <a:pt x="873632" y="1422557"/>
                    <a:pt x="663637" y="1434750"/>
                  </a:cubicBezTo>
                  <a:cubicBezTo>
                    <a:pt x="453642" y="1446943"/>
                    <a:pt x="154836" y="1378374"/>
                    <a:pt x="0" y="1434750"/>
                  </a:cubicBezTo>
                  <a:cubicBezTo>
                    <a:pt x="-47421" y="1239329"/>
                    <a:pt x="5417" y="1183062"/>
                    <a:pt x="0" y="970848"/>
                  </a:cubicBezTo>
                  <a:cubicBezTo>
                    <a:pt x="-5417" y="758634"/>
                    <a:pt x="8197" y="735397"/>
                    <a:pt x="0" y="521293"/>
                  </a:cubicBezTo>
                  <a:cubicBezTo>
                    <a:pt x="-8197" y="307190"/>
                    <a:pt x="53067" y="22649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D510FD6-C2A3-EB0B-7B76-9C27027831FE}"/>
                </a:ext>
              </a:extLst>
            </p:cNvPr>
            <p:cNvPicPr>
              <a:picLocks noChangeAspect="1"/>
            </p:cNvPicPr>
            <p:nvPr/>
          </p:nvPicPr>
          <p:blipFill>
            <a:blip r:embed="rId4"/>
            <a:stretch>
              <a:fillRect/>
            </a:stretch>
          </p:blipFill>
          <p:spPr>
            <a:xfrm>
              <a:off x="483061" y="3178901"/>
              <a:ext cx="5143764" cy="1143059"/>
            </a:xfrm>
            <a:custGeom>
              <a:avLst/>
              <a:gdLst>
                <a:gd name="connsiteX0" fmla="*/ 0 w 5143764"/>
                <a:gd name="connsiteY0" fmla="*/ 0 h 1143059"/>
                <a:gd name="connsiteX1" fmla="*/ 520092 w 5143764"/>
                <a:gd name="connsiteY1" fmla="*/ 0 h 1143059"/>
                <a:gd name="connsiteX2" fmla="*/ 1143059 w 5143764"/>
                <a:gd name="connsiteY2" fmla="*/ 0 h 1143059"/>
                <a:gd name="connsiteX3" fmla="*/ 1714588 w 5143764"/>
                <a:gd name="connsiteY3" fmla="*/ 0 h 1143059"/>
                <a:gd name="connsiteX4" fmla="*/ 2183242 w 5143764"/>
                <a:gd name="connsiteY4" fmla="*/ 0 h 1143059"/>
                <a:gd name="connsiteX5" fmla="*/ 2651896 w 5143764"/>
                <a:gd name="connsiteY5" fmla="*/ 0 h 1143059"/>
                <a:gd name="connsiteX6" fmla="*/ 3171988 w 5143764"/>
                <a:gd name="connsiteY6" fmla="*/ 0 h 1143059"/>
                <a:gd name="connsiteX7" fmla="*/ 3794955 w 5143764"/>
                <a:gd name="connsiteY7" fmla="*/ 0 h 1143059"/>
                <a:gd name="connsiteX8" fmla="*/ 4366484 w 5143764"/>
                <a:gd name="connsiteY8" fmla="*/ 0 h 1143059"/>
                <a:gd name="connsiteX9" fmla="*/ 5143764 w 5143764"/>
                <a:gd name="connsiteY9" fmla="*/ 0 h 1143059"/>
                <a:gd name="connsiteX10" fmla="*/ 5143764 w 5143764"/>
                <a:gd name="connsiteY10" fmla="*/ 537238 h 1143059"/>
                <a:gd name="connsiteX11" fmla="*/ 5143764 w 5143764"/>
                <a:gd name="connsiteY11" fmla="*/ 1143059 h 1143059"/>
                <a:gd name="connsiteX12" fmla="*/ 4726548 w 5143764"/>
                <a:gd name="connsiteY12" fmla="*/ 1143059 h 1143059"/>
                <a:gd name="connsiteX13" fmla="*/ 4103581 w 5143764"/>
                <a:gd name="connsiteY13" fmla="*/ 1143059 h 1143059"/>
                <a:gd name="connsiteX14" fmla="*/ 3634927 w 5143764"/>
                <a:gd name="connsiteY14" fmla="*/ 1143059 h 1143059"/>
                <a:gd name="connsiteX15" fmla="*/ 3166273 w 5143764"/>
                <a:gd name="connsiteY15" fmla="*/ 1143059 h 1143059"/>
                <a:gd name="connsiteX16" fmla="*/ 2491868 w 5143764"/>
                <a:gd name="connsiteY16" fmla="*/ 1143059 h 1143059"/>
                <a:gd name="connsiteX17" fmla="*/ 2074651 w 5143764"/>
                <a:gd name="connsiteY17" fmla="*/ 1143059 h 1143059"/>
                <a:gd name="connsiteX18" fmla="*/ 1503122 w 5143764"/>
                <a:gd name="connsiteY18" fmla="*/ 1143059 h 1143059"/>
                <a:gd name="connsiteX19" fmla="*/ 983030 w 5143764"/>
                <a:gd name="connsiteY19" fmla="*/ 1143059 h 1143059"/>
                <a:gd name="connsiteX20" fmla="*/ 565814 w 5143764"/>
                <a:gd name="connsiteY20" fmla="*/ 1143059 h 1143059"/>
                <a:gd name="connsiteX21" fmla="*/ 0 w 5143764"/>
                <a:gd name="connsiteY21" fmla="*/ 1143059 h 1143059"/>
                <a:gd name="connsiteX22" fmla="*/ 0 w 5143764"/>
                <a:gd name="connsiteY22" fmla="*/ 571530 h 1143059"/>
                <a:gd name="connsiteX23" fmla="*/ 0 w 5143764"/>
                <a:gd name="connsiteY23" fmla="*/ 0 h 11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43764" h="1143059" fill="none" extrusionOk="0">
                  <a:moveTo>
                    <a:pt x="0" y="0"/>
                  </a:moveTo>
                  <a:cubicBezTo>
                    <a:pt x="109492" y="-7670"/>
                    <a:pt x="375632" y="10712"/>
                    <a:pt x="520092" y="0"/>
                  </a:cubicBezTo>
                  <a:cubicBezTo>
                    <a:pt x="664552" y="-10712"/>
                    <a:pt x="986807" y="68023"/>
                    <a:pt x="1143059" y="0"/>
                  </a:cubicBezTo>
                  <a:cubicBezTo>
                    <a:pt x="1299311" y="-68023"/>
                    <a:pt x="1598730" y="41758"/>
                    <a:pt x="1714588" y="0"/>
                  </a:cubicBezTo>
                  <a:cubicBezTo>
                    <a:pt x="1830446" y="-41758"/>
                    <a:pt x="2038932" y="13221"/>
                    <a:pt x="2183242" y="0"/>
                  </a:cubicBezTo>
                  <a:cubicBezTo>
                    <a:pt x="2327552" y="-13221"/>
                    <a:pt x="2516575" y="45115"/>
                    <a:pt x="2651896" y="0"/>
                  </a:cubicBezTo>
                  <a:cubicBezTo>
                    <a:pt x="2787217" y="-45115"/>
                    <a:pt x="2928673" y="52813"/>
                    <a:pt x="3171988" y="0"/>
                  </a:cubicBezTo>
                  <a:cubicBezTo>
                    <a:pt x="3415303" y="-52813"/>
                    <a:pt x="3659333" y="9309"/>
                    <a:pt x="3794955" y="0"/>
                  </a:cubicBezTo>
                  <a:cubicBezTo>
                    <a:pt x="3930577" y="-9309"/>
                    <a:pt x="4201484" y="2513"/>
                    <a:pt x="4366484" y="0"/>
                  </a:cubicBezTo>
                  <a:cubicBezTo>
                    <a:pt x="4531484" y="-2513"/>
                    <a:pt x="4919993" y="68999"/>
                    <a:pt x="5143764" y="0"/>
                  </a:cubicBezTo>
                  <a:cubicBezTo>
                    <a:pt x="5145795" y="161201"/>
                    <a:pt x="5130197" y="287521"/>
                    <a:pt x="5143764" y="537238"/>
                  </a:cubicBezTo>
                  <a:cubicBezTo>
                    <a:pt x="5157331" y="786955"/>
                    <a:pt x="5132983" y="881513"/>
                    <a:pt x="5143764" y="1143059"/>
                  </a:cubicBezTo>
                  <a:cubicBezTo>
                    <a:pt x="4953825" y="1191531"/>
                    <a:pt x="4894602" y="1093791"/>
                    <a:pt x="4726548" y="1143059"/>
                  </a:cubicBezTo>
                  <a:cubicBezTo>
                    <a:pt x="4558494" y="1192327"/>
                    <a:pt x="4266266" y="1121279"/>
                    <a:pt x="4103581" y="1143059"/>
                  </a:cubicBezTo>
                  <a:cubicBezTo>
                    <a:pt x="3940896" y="1164839"/>
                    <a:pt x="3748293" y="1141713"/>
                    <a:pt x="3634927" y="1143059"/>
                  </a:cubicBezTo>
                  <a:cubicBezTo>
                    <a:pt x="3521561" y="1144405"/>
                    <a:pt x="3327124" y="1137568"/>
                    <a:pt x="3166273" y="1143059"/>
                  </a:cubicBezTo>
                  <a:cubicBezTo>
                    <a:pt x="3005422" y="1148550"/>
                    <a:pt x="2706761" y="1092430"/>
                    <a:pt x="2491868" y="1143059"/>
                  </a:cubicBezTo>
                  <a:cubicBezTo>
                    <a:pt x="2276975" y="1193688"/>
                    <a:pt x="2255034" y="1124680"/>
                    <a:pt x="2074651" y="1143059"/>
                  </a:cubicBezTo>
                  <a:cubicBezTo>
                    <a:pt x="1894268" y="1161438"/>
                    <a:pt x="1730597" y="1081422"/>
                    <a:pt x="1503122" y="1143059"/>
                  </a:cubicBezTo>
                  <a:cubicBezTo>
                    <a:pt x="1275647" y="1204696"/>
                    <a:pt x="1220417" y="1115751"/>
                    <a:pt x="983030" y="1143059"/>
                  </a:cubicBezTo>
                  <a:cubicBezTo>
                    <a:pt x="745643" y="1170367"/>
                    <a:pt x="711285" y="1112357"/>
                    <a:pt x="565814" y="1143059"/>
                  </a:cubicBezTo>
                  <a:cubicBezTo>
                    <a:pt x="420343" y="1173761"/>
                    <a:pt x="127765" y="1107582"/>
                    <a:pt x="0" y="1143059"/>
                  </a:cubicBezTo>
                  <a:cubicBezTo>
                    <a:pt x="-39054" y="928458"/>
                    <a:pt x="44477" y="847710"/>
                    <a:pt x="0" y="571530"/>
                  </a:cubicBezTo>
                  <a:cubicBezTo>
                    <a:pt x="-44477" y="295350"/>
                    <a:pt x="13390" y="143926"/>
                    <a:pt x="0" y="0"/>
                  </a:cubicBezTo>
                  <a:close/>
                </a:path>
                <a:path w="5143764" h="1143059" stroke="0" extrusionOk="0">
                  <a:moveTo>
                    <a:pt x="0" y="0"/>
                  </a:moveTo>
                  <a:cubicBezTo>
                    <a:pt x="195333" y="-19583"/>
                    <a:pt x="330129" y="45205"/>
                    <a:pt x="468654" y="0"/>
                  </a:cubicBezTo>
                  <a:cubicBezTo>
                    <a:pt x="607179" y="-45205"/>
                    <a:pt x="888662" y="39601"/>
                    <a:pt x="1040183" y="0"/>
                  </a:cubicBezTo>
                  <a:cubicBezTo>
                    <a:pt x="1191704" y="-39601"/>
                    <a:pt x="1479291" y="10789"/>
                    <a:pt x="1611713" y="0"/>
                  </a:cubicBezTo>
                  <a:cubicBezTo>
                    <a:pt x="1744135" y="-10789"/>
                    <a:pt x="1964286" y="65778"/>
                    <a:pt x="2183242" y="0"/>
                  </a:cubicBezTo>
                  <a:cubicBezTo>
                    <a:pt x="2402198" y="-65778"/>
                    <a:pt x="2563741" y="28780"/>
                    <a:pt x="2857647" y="0"/>
                  </a:cubicBezTo>
                  <a:cubicBezTo>
                    <a:pt x="3151554" y="-28780"/>
                    <a:pt x="3133516" y="16803"/>
                    <a:pt x="3274863" y="0"/>
                  </a:cubicBezTo>
                  <a:cubicBezTo>
                    <a:pt x="3416210" y="-16803"/>
                    <a:pt x="3534499" y="30308"/>
                    <a:pt x="3743517" y="0"/>
                  </a:cubicBezTo>
                  <a:cubicBezTo>
                    <a:pt x="3952535" y="-30308"/>
                    <a:pt x="4200373" y="48582"/>
                    <a:pt x="4417922" y="0"/>
                  </a:cubicBezTo>
                  <a:cubicBezTo>
                    <a:pt x="4635471" y="-48582"/>
                    <a:pt x="4794636" y="84680"/>
                    <a:pt x="5143764" y="0"/>
                  </a:cubicBezTo>
                  <a:cubicBezTo>
                    <a:pt x="5176983" y="209923"/>
                    <a:pt x="5141435" y="285052"/>
                    <a:pt x="5143764" y="548668"/>
                  </a:cubicBezTo>
                  <a:cubicBezTo>
                    <a:pt x="5146093" y="812284"/>
                    <a:pt x="5075466" y="873361"/>
                    <a:pt x="5143764" y="1143059"/>
                  </a:cubicBezTo>
                  <a:cubicBezTo>
                    <a:pt x="4945793" y="1195276"/>
                    <a:pt x="4688179" y="1087508"/>
                    <a:pt x="4572235" y="1143059"/>
                  </a:cubicBezTo>
                  <a:cubicBezTo>
                    <a:pt x="4456291" y="1198610"/>
                    <a:pt x="4036038" y="1064486"/>
                    <a:pt x="3897830" y="1143059"/>
                  </a:cubicBezTo>
                  <a:cubicBezTo>
                    <a:pt x="3759622" y="1221632"/>
                    <a:pt x="3639341" y="1094811"/>
                    <a:pt x="3480614" y="1143059"/>
                  </a:cubicBezTo>
                  <a:cubicBezTo>
                    <a:pt x="3321887" y="1191307"/>
                    <a:pt x="3067082" y="1120686"/>
                    <a:pt x="2960522" y="1143059"/>
                  </a:cubicBezTo>
                  <a:cubicBezTo>
                    <a:pt x="2853962" y="1165432"/>
                    <a:pt x="2524828" y="1137708"/>
                    <a:pt x="2337555" y="1143059"/>
                  </a:cubicBezTo>
                  <a:cubicBezTo>
                    <a:pt x="2150282" y="1148410"/>
                    <a:pt x="1967422" y="1104287"/>
                    <a:pt x="1766026" y="1143059"/>
                  </a:cubicBezTo>
                  <a:cubicBezTo>
                    <a:pt x="1564630" y="1181831"/>
                    <a:pt x="1363717" y="1106854"/>
                    <a:pt x="1245934" y="1143059"/>
                  </a:cubicBezTo>
                  <a:cubicBezTo>
                    <a:pt x="1128151" y="1179264"/>
                    <a:pt x="919926" y="1105696"/>
                    <a:pt x="777280" y="1143059"/>
                  </a:cubicBezTo>
                  <a:cubicBezTo>
                    <a:pt x="634634" y="1180422"/>
                    <a:pt x="202854" y="1124071"/>
                    <a:pt x="0" y="1143059"/>
                  </a:cubicBezTo>
                  <a:cubicBezTo>
                    <a:pt x="-66962" y="886983"/>
                    <a:pt x="11226" y="706163"/>
                    <a:pt x="0" y="560099"/>
                  </a:cubicBezTo>
                  <a:cubicBezTo>
                    <a:pt x="-11226" y="414035"/>
                    <a:pt x="52201" y="11252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05D503B-1D99-B3FB-B5D9-884B9A8B341F}"/>
                </a:ext>
              </a:extLst>
            </p:cNvPr>
            <p:cNvPicPr>
              <a:picLocks noChangeAspect="1"/>
            </p:cNvPicPr>
            <p:nvPr/>
          </p:nvPicPr>
          <p:blipFill>
            <a:blip r:embed="rId5"/>
            <a:stretch>
              <a:fillRect/>
            </a:stretch>
          </p:blipFill>
          <p:spPr>
            <a:xfrm>
              <a:off x="295733" y="4187145"/>
              <a:ext cx="4282754" cy="1623028"/>
            </a:xfrm>
            <a:custGeom>
              <a:avLst/>
              <a:gdLst>
                <a:gd name="connsiteX0" fmla="*/ 0 w 4282754"/>
                <a:gd name="connsiteY0" fmla="*/ 0 h 1623028"/>
                <a:gd name="connsiteX1" fmla="*/ 492517 w 4282754"/>
                <a:gd name="connsiteY1" fmla="*/ 0 h 1623028"/>
                <a:gd name="connsiteX2" fmla="*/ 1070689 w 4282754"/>
                <a:gd name="connsiteY2" fmla="*/ 0 h 1623028"/>
                <a:gd name="connsiteX3" fmla="*/ 1606033 w 4282754"/>
                <a:gd name="connsiteY3" fmla="*/ 0 h 1623028"/>
                <a:gd name="connsiteX4" fmla="*/ 2055722 w 4282754"/>
                <a:gd name="connsiteY4" fmla="*/ 0 h 1623028"/>
                <a:gd name="connsiteX5" fmla="*/ 2505411 w 4282754"/>
                <a:gd name="connsiteY5" fmla="*/ 0 h 1623028"/>
                <a:gd name="connsiteX6" fmla="*/ 2997928 w 4282754"/>
                <a:gd name="connsiteY6" fmla="*/ 0 h 1623028"/>
                <a:gd name="connsiteX7" fmla="*/ 3576100 w 4282754"/>
                <a:gd name="connsiteY7" fmla="*/ 0 h 1623028"/>
                <a:gd name="connsiteX8" fmla="*/ 4282754 w 4282754"/>
                <a:gd name="connsiteY8" fmla="*/ 0 h 1623028"/>
                <a:gd name="connsiteX9" fmla="*/ 4282754 w 4282754"/>
                <a:gd name="connsiteY9" fmla="*/ 541009 h 1623028"/>
                <a:gd name="connsiteX10" fmla="*/ 4282754 w 4282754"/>
                <a:gd name="connsiteY10" fmla="*/ 1065788 h 1623028"/>
                <a:gd name="connsiteX11" fmla="*/ 4282754 w 4282754"/>
                <a:gd name="connsiteY11" fmla="*/ 1623028 h 1623028"/>
                <a:gd name="connsiteX12" fmla="*/ 3875892 w 4282754"/>
                <a:gd name="connsiteY12" fmla="*/ 1623028 h 1623028"/>
                <a:gd name="connsiteX13" fmla="*/ 3297721 w 4282754"/>
                <a:gd name="connsiteY13" fmla="*/ 1623028 h 1623028"/>
                <a:gd name="connsiteX14" fmla="*/ 2848031 w 4282754"/>
                <a:gd name="connsiteY14" fmla="*/ 1623028 h 1623028"/>
                <a:gd name="connsiteX15" fmla="*/ 2398342 w 4282754"/>
                <a:gd name="connsiteY15" fmla="*/ 1623028 h 1623028"/>
                <a:gd name="connsiteX16" fmla="*/ 1777343 w 4282754"/>
                <a:gd name="connsiteY16" fmla="*/ 1623028 h 1623028"/>
                <a:gd name="connsiteX17" fmla="*/ 1370481 w 4282754"/>
                <a:gd name="connsiteY17" fmla="*/ 1623028 h 1623028"/>
                <a:gd name="connsiteX18" fmla="*/ 835137 w 4282754"/>
                <a:gd name="connsiteY18" fmla="*/ 1623028 h 1623028"/>
                <a:gd name="connsiteX19" fmla="*/ 0 w 4282754"/>
                <a:gd name="connsiteY19" fmla="*/ 1623028 h 1623028"/>
                <a:gd name="connsiteX20" fmla="*/ 0 w 4282754"/>
                <a:gd name="connsiteY20" fmla="*/ 1130710 h 1623028"/>
                <a:gd name="connsiteX21" fmla="*/ 0 w 4282754"/>
                <a:gd name="connsiteY21" fmla="*/ 573470 h 1623028"/>
                <a:gd name="connsiteX22" fmla="*/ 0 w 4282754"/>
                <a:gd name="connsiteY22" fmla="*/ 0 h 162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82754" h="1623028" fill="none" extrusionOk="0">
                  <a:moveTo>
                    <a:pt x="0" y="0"/>
                  </a:moveTo>
                  <a:cubicBezTo>
                    <a:pt x="170345" y="-15743"/>
                    <a:pt x="331894" y="16307"/>
                    <a:pt x="492517" y="0"/>
                  </a:cubicBezTo>
                  <a:cubicBezTo>
                    <a:pt x="653140" y="-16307"/>
                    <a:pt x="858155" y="60523"/>
                    <a:pt x="1070689" y="0"/>
                  </a:cubicBezTo>
                  <a:cubicBezTo>
                    <a:pt x="1283223" y="-60523"/>
                    <a:pt x="1465455" y="27868"/>
                    <a:pt x="1606033" y="0"/>
                  </a:cubicBezTo>
                  <a:cubicBezTo>
                    <a:pt x="1746611" y="-27868"/>
                    <a:pt x="1944729" y="1694"/>
                    <a:pt x="2055722" y="0"/>
                  </a:cubicBezTo>
                  <a:cubicBezTo>
                    <a:pt x="2166715" y="-1694"/>
                    <a:pt x="2357554" y="53922"/>
                    <a:pt x="2505411" y="0"/>
                  </a:cubicBezTo>
                  <a:cubicBezTo>
                    <a:pt x="2653268" y="-53922"/>
                    <a:pt x="2895890" y="37153"/>
                    <a:pt x="2997928" y="0"/>
                  </a:cubicBezTo>
                  <a:cubicBezTo>
                    <a:pt x="3099966" y="-37153"/>
                    <a:pt x="3379655" y="10634"/>
                    <a:pt x="3576100" y="0"/>
                  </a:cubicBezTo>
                  <a:cubicBezTo>
                    <a:pt x="3772545" y="-10634"/>
                    <a:pt x="4131126" y="72233"/>
                    <a:pt x="4282754" y="0"/>
                  </a:cubicBezTo>
                  <a:cubicBezTo>
                    <a:pt x="4298694" y="114907"/>
                    <a:pt x="4276173" y="321191"/>
                    <a:pt x="4282754" y="541009"/>
                  </a:cubicBezTo>
                  <a:cubicBezTo>
                    <a:pt x="4289335" y="760827"/>
                    <a:pt x="4276296" y="927766"/>
                    <a:pt x="4282754" y="1065788"/>
                  </a:cubicBezTo>
                  <a:cubicBezTo>
                    <a:pt x="4289212" y="1203810"/>
                    <a:pt x="4220482" y="1414201"/>
                    <a:pt x="4282754" y="1623028"/>
                  </a:cubicBezTo>
                  <a:cubicBezTo>
                    <a:pt x="4168597" y="1671440"/>
                    <a:pt x="3981377" y="1615396"/>
                    <a:pt x="3875892" y="1623028"/>
                  </a:cubicBezTo>
                  <a:cubicBezTo>
                    <a:pt x="3770407" y="1630660"/>
                    <a:pt x="3512381" y="1556082"/>
                    <a:pt x="3297721" y="1623028"/>
                  </a:cubicBezTo>
                  <a:cubicBezTo>
                    <a:pt x="3083061" y="1689974"/>
                    <a:pt x="3031325" y="1574912"/>
                    <a:pt x="2848031" y="1623028"/>
                  </a:cubicBezTo>
                  <a:cubicBezTo>
                    <a:pt x="2664737" y="1671144"/>
                    <a:pt x="2576818" y="1598478"/>
                    <a:pt x="2398342" y="1623028"/>
                  </a:cubicBezTo>
                  <a:cubicBezTo>
                    <a:pt x="2219866" y="1647578"/>
                    <a:pt x="1978856" y="1571490"/>
                    <a:pt x="1777343" y="1623028"/>
                  </a:cubicBezTo>
                  <a:cubicBezTo>
                    <a:pt x="1575830" y="1674566"/>
                    <a:pt x="1482028" y="1577192"/>
                    <a:pt x="1370481" y="1623028"/>
                  </a:cubicBezTo>
                  <a:cubicBezTo>
                    <a:pt x="1258934" y="1668864"/>
                    <a:pt x="1078133" y="1602912"/>
                    <a:pt x="835137" y="1623028"/>
                  </a:cubicBezTo>
                  <a:cubicBezTo>
                    <a:pt x="592141" y="1643144"/>
                    <a:pt x="243096" y="1610159"/>
                    <a:pt x="0" y="1623028"/>
                  </a:cubicBezTo>
                  <a:cubicBezTo>
                    <a:pt x="-28612" y="1434587"/>
                    <a:pt x="43085" y="1327911"/>
                    <a:pt x="0" y="1130710"/>
                  </a:cubicBezTo>
                  <a:cubicBezTo>
                    <a:pt x="-43085" y="933509"/>
                    <a:pt x="43091" y="773180"/>
                    <a:pt x="0" y="573470"/>
                  </a:cubicBezTo>
                  <a:cubicBezTo>
                    <a:pt x="-43091" y="373760"/>
                    <a:pt x="44677" y="272238"/>
                    <a:pt x="0" y="0"/>
                  </a:cubicBezTo>
                  <a:close/>
                </a:path>
                <a:path w="4282754" h="1623028" stroke="0" extrusionOk="0">
                  <a:moveTo>
                    <a:pt x="0" y="0"/>
                  </a:moveTo>
                  <a:cubicBezTo>
                    <a:pt x="177817" y="-45148"/>
                    <a:pt x="227824" y="15585"/>
                    <a:pt x="449689" y="0"/>
                  </a:cubicBezTo>
                  <a:cubicBezTo>
                    <a:pt x="671554" y="-15585"/>
                    <a:pt x="796091" y="11833"/>
                    <a:pt x="985033" y="0"/>
                  </a:cubicBezTo>
                  <a:cubicBezTo>
                    <a:pt x="1173975" y="-11833"/>
                    <a:pt x="1408442" y="59584"/>
                    <a:pt x="1520378" y="0"/>
                  </a:cubicBezTo>
                  <a:cubicBezTo>
                    <a:pt x="1632315" y="-59584"/>
                    <a:pt x="1789480" y="58993"/>
                    <a:pt x="2055722" y="0"/>
                  </a:cubicBezTo>
                  <a:cubicBezTo>
                    <a:pt x="2321964" y="-58993"/>
                    <a:pt x="2524893" y="50580"/>
                    <a:pt x="2676721" y="0"/>
                  </a:cubicBezTo>
                  <a:cubicBezTo>
                    <a:pt x="2828549" y="-50580"/>
                    <a:pt x="2889621" y="25341"/>
                    <a:pt x="3083583" y="0"/>
                  </a:cubicBezTo>
                  <a:cubicBezTo>
                    <a:pt x="3277545" y="-25341"/>
                    <a:pt x="3410521" y="33380"/>
                    <a:pt x="3533272" y="0"/>
                  </a:cubicBezTo>
                  <a:cubicBezTo>
                    <a:pt x="3656023" y="-33380"/>
                    <a:pt x="3990564" y="72251"/>
                    <a:pt x="4282754" y="0"/>
                  </a:cubicBezTo>
                  <a:cubicBezTo>
                    <a:pt x="4318767" y="143962"/>
                    <a:pt x="4248409" y="348185"/>
                    <a:pt x="4282754" y="557240"/>
                  </a:cubicBezTo>
                  <a:cubicBezTo>
                    <a:pt x="4317099" y="766295"/>
                    <a:pt x="4248865" y="923324"/>
                    <a:pt x="4282754" y="1098249"/>
                  </a:cubicBezTo>
                  <a:cubicBezTo>
                    <a:pt x="4316643" y="1273174"/>
                    <a:pt x="4253757" y="1409201"/>
                    <a:pt x="4282754" y="1623028"/>
                  </a:cubicBezTo>
                  <a:cubicBezTo>
                    <a:pt x="4088145" y="1628970"/>
                    <a:pt x="3978470" y="1578631"/>
                    <a:pt x="3747410" y="1623028"/>
                  </a:cubicBezTo>
                  <a:cubicBezTo>
                    <a:pt x="3516350" y="1667425"/>
                    <a:pt x="3264899" y="1582660"/>
                    <a:pt x="3126410" y="1623028"/>
                  </a:cubicBezTo>
                  <a:cubicBezTo>
                    <a:pt x="2987921" y="1663396"/>
                    <a:pt x="2844472" y="1604552"/>
                    <a:pt x="2719549" y="1623028"/>
                  </a:cubicBezTo>
                  <a:cubicBezTo>
                    <a:pt x="2594626" y="1641504"/>
                    <a:pt x="2419317" y="1569912"/>
                    <a:pt x="2227032" y="1623028"/>
                  </a:cubicBezTo>
                  <a:cubicBezTo>
                    <a:pt x="2034747" y="1676144"/>
                    <a:pt x="1926574" y="1596034"/>
                    <a:pt x="1648860" y="1623028"/>
                  </a:cubicBezTo>
                  <a:cubicBezTo>
                    <a:pt x="1371146" y="1650022"/>
                    <a:pt x="1318757" y="1587264"/>
                    <a:pt x="1113516" y="1623028"/>
                  </a:cubicBezTo>
                  <a:cubicBezTo>
                    <a:pt x="908275" y="1658792"/>
                    <a:pt x="786186" y="1596913"/>
                    <a:pt x="620999" y="1623028"/>
                  </a:cubicBezTo>
                  <a:cubicBezTo>
                    <a:pt x="455812" y="1649143"/>
                    <a:pt x="225829" y="1602446"/>
                    <a:pt x="0" y="1623028"/>
                  </a:cubicBezTo>
                  <a:cubicBezTo>
                    <a:pt x="-42367" y="1466122"/>
                    <a:pt x="50343" y="1204169"/>
                    <a:pt x="0" y="1082019"/>
                  </a:cubicBezTo>
                  <a:cubicBezTo>
                    <a:pt x="-50343" y="959869"/>
                    <a:pt x="33068" y="801582"/>
                    <a:pt x="0" y="589700"/>
                  </a:cubicBezTo>
                  <a:cubicBezTo>
                    <a:pt x="-33068" y="377818"/>
                    <a:pt x="53792" y="226095"/>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7910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eople at outdoor markets">
            <a:extLst>
              <a:ext uri="{FF2B5EF4-FFF2-40B4-BE49-F238E27FC236}">
                <a16:creationId xmlns:a16="http://schemas.microsoft.com/office/drawing/2014/main" id="{42353518-3769-965C-900B-A383892CC6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6250"/>
          <a:stretch/>
        </p:blipFill>
        <p:spPr>
          <a:xfrm>
            <a:off x="0" y="0"/>
            <a:ext cx="12192000" cy="6858000"/>
          </a:xfrm>
          <a:prstGeom prst="rect">
            <a:avLst/>
          </a:prstGeom>
        </p:spPr>
      </p:pic>
      <p:sp>
        <p:nvSpPr>
          <p:cNvPr id="12" name="Title 2">
            <a:extLst>
              <a:ext uri="{FF2B5EF4-FFF2-40B4-BE49-F238E27FC236}">
                <a16:creationId xmlns:a16="http://schemas.microsoft.com/office/drawing/2014/main" id="{A5C48E65-A414-BD85-955A-DAEB17C75472}"/>
              </a:ext>
            </a:extLst>
          </p:cNvPr>
          <p:cNvSpPr txBox="1">
            <a:spLocks/>
          </p:cNvSpPr>
          <p:nvPr/>
        </p:nvSpPr>
        <p:spPr>
          <a:xfrm>
            <a:off x="831850" y="1709738"/>
            <a:ext cx="10515600" cy="2852737"/>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6000" b="0" i="0" u="none" strike="noStrike" kern="1200" cap="none" spc="0" normalizeH="0" baseline="0" noProof="0" dirty="0">
                <a:ln>
                  <a:noFill/>
                </a:ln>
                <a:effectLst>
                  <a:outerShdw blurRad="38100" dist="38100" dir="2700000" algn="tl">
                    <a:srgbClr val="000000">
                      <a:alpha val="43137"/>
                    </a:srgbClr>
                  </a:outerShdw>
                </a:effectLst>
                <a:uLnTx/>
                <a:uFillTx/>
                <a:latin typeface="Aptos Display" panose="02110004020202020204"/>
                <a:ea typeface="+mj-ea"/>
                <a:cs typeface="+mj-cs"/>
              </a:rPr>
              <a:t>How should we think about the sociotechnical implications of generative AI for information access?</a:t>
            </a:r>
          </a:p>
        </p:txBody>
      </p:sp>
    </p:spTree>
    <p:extLst>
      <p:ext uri="{BB962C8B-B14F-4D97-AF65-F5344CB8AC3E}">
        <p14:creationId xmlns:p14="http://schemas.microsoft.com/office/powerpoint/2010/main" val="20717817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cover">
            <a:extLst>
              <a:ext uri="{FF2B5EF4-FFF2-40B4-BE49-F238E27FC236}">
                <a16:creationId xmlns:a16="http://schemas.microsoft.com/office/drawing/2014/main" id="{5B47F29F-A22C-3832-FE73-19893F924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94" y="465827"/>
            <a:ext cx="3691586" cy="573656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19FC21-2E34-528A-E270-0AA45FA58E3A}"/>
              </a:ext>
            </a:extLst>
          </p:cNvPr>
          <p:cNvPicPr>
            <a:picLocks noChangeAspect="1"/>
          </p:cNvPicPr>
          <p:nvPr/>
        </p:nvPicPr>
        <p:blipFill>
          <a:blip r:embed="rId3"/>
          <a:stretch>
            <a:fillRect/>
          </a:stretch>
        </p:blipFill>
        <p:spPr>
          <a:xfrm>
            <a:off x="5011947" y="2214509"/>
            <a:ext cx="6567943" cy="3987884"/>
          </a:xfrm>
          <a:custGeom>
            <a:avLst/>
            <a:gdLst>
              <a:gd name="connsiteX0" fmla="*/ 0 w 6567943"/>
              <a:gd name="connsiteY0" fmla="*/ 0 h 3987884"/>
              <a:gd name="connsiteX1" fmla="*/ 597086 w 6567943"/>
              <a:gd name="connsiteY1" fmla="*/ 0 h 3987884"/>
              <a:gd name="connsiteX2" fmla="*/ 997133 w 6567943"/>
              <a:gd name="connsiteY2" fmla="*/ 0 h 3987884"/>
              <a:gd name="connsiteX3" fmla="*/ 1594219 w 6567943"/>
              <a:gd name="connsiteY3" fmla="*/ 0 h 3987884"/>
              <a:gd name="connsiteX4" fmla="*/ 2191305 w 6567943"/>
              <a:gd name="connsiteY4" fmla="*/ 0 h 3987884"/>
              <a:gd name="connsiteX5" fmla="*/ 2788390 w 6567943"/>
              <a:gd name="connsiteY5" fmla="*/ 0 h 3987884"/>
              <a:gd name="connsiteX6" fmla="*/ 3319797 w 6567943"/>
              <a:gd name="connsiteY6" fmla="*/ 0 h 3987884"/>
              <a:gd name="connsiteX7" fmla="*/ 4048241 w 6567943"/>
              <a:gd name="connsiteY7" fmla="*/ 0 h 3987884"/>
              <a:gd name="connsiteX8" fmla="*/ 4645327 w 6567943"/>
              <a:gd name="connsiteY8" fmla="*/ 0 h 3987884"/>
              <a:gd name="connsiteX9" fmla="*/ 5242413 w 6567943"/>
              <a:gd name="connsiteY9" fmla="*/ 0 h 3987884"/>
              <a:gd name="connsiteX10" fmla="*/ 5905178 w 6567943"/>
              <a:gd name="connsiteY10" fmla="*/ 0 h 3987884"/>
              <a:gd name="connsiteX11" fmla="*/ 6567943 w 6567943"/>
              <a:gd name="connsiteY11" fmla="*/ 0 h 3987884"/>
              <a:gd name="connsiteX12" fmla="*/ 6567943 w 6567943"/>
              <a:gd name="connsiteY12" fmla="*/ 569698 h 3987884"/>
              <a:gd name="connsiteX13" fmla="*/ 6567943 w 6567943"/>
              <a:gd name="connsiteY13" fmla="*/ 1219153 h 3987884"/>
              <a:gd name="connsiteX14" fmla="*/ 6567943 w 6567943"/>
              <a:gd name="connsiteY14" fmla="*/ 1828730 h 3987884"/>
              <a:gd name="connsiteX15" fmla="*/ 6567943 w 6567943"/>
              <a:gd name="connsiteY15" fmla="*/ 2398427 h 3987884"/>
              <a:gd name="connsiteX16" fmla="*/ 6567943 w 6567943"/>
              <a:gd name="connsiteY16" fmla="*/ 2888367 h 3987884"/>
              <a:gd name="connsiteX17" fmla="*/ 6567943 w 6567943"/>
              <a:gd name="connsiteY17" fmla="*/ 3338429 h 3987884"/>
              <a:gd name="connsiteX18" fmla="*/ 6567943 w 6567943"/>
              <a:gd name="connsiteY18" fmla="*/ 3987884 h 3987884"/>
              <a:gd name="connsiteX19" fmla="*/ 6036537 w 6567943"/>
              <a:gd name="connsiteY19" fmla="*/ 3987884 h 3987884"/>
              <a:gd name="connsiteX20" fmla="*/ 5439451 w 6567943"/>
              <a:gd name="connsiteY20" fmla="*/ 3987884 h 3987884"/>
              <a:gd name="connsiteX21" fmla="*/ 5039404 w 6567943"/>
              <a:gd name="connsiteY21" fmla="*/ 3987884 h 3987884"/>
              <a:gd name="connsiteX22" fmla="*/ 4507997 w 6567943"/>
              <a:gd name="connsiteY22" fmla="*/ 3987884 h 3987884"/>
              <a:gd name="connsiteX23" fmla="*/ 4107950 w 6567943"/>
              <a:gd name="connsiteY23" fmla="*/ 3987884 h 3987884"/>
              <a:gd name="connsiteX24" fmla="*/ 3379505 w 6567943"/>
              <a:gd name="connsiteY24" fmla="*/ 3987884 h 3987884"/>
              <a:gd name="connsiteX25" fmla="*/ 2913778 w 6567943"/>
              <a:gd name="connsiteY25" fmla="*/ 3987884 h 3987884"/>
              <a:gd name="connsiteX26" fmla="*/ 2382372 w 6567943"/>
              <a:gd name="connsiteY26" fmla="*/ 3987884 h 3987884"/>
              <a:gd name="connsiteX27" fmla="*/ 1850966 w 6567943"/>
              <a:gd name="connsiteY27" fmla="*/ 3987884 h 3987884"/>
              <a:gd name="connsiteX28" fmla="*/ 1188201 w 6567943"/>
              <a:gd name="connsiteY28" fmla="*/ 3987884 h 3987884"/>
              <a:gd name="connsiteX29" fmla="*/ 788153 w 6567943"/>
              <a:gd name="connsiteY29" fmla="*/ 3987884 h 3987884"/>
              <a:gd name="connsiteX30" fmla="*/ 0 w 6567943"/>
              <a:gd name="connsiteY30" fmla="*/ 3987884 h 3987884"/>
              <a:gd name="connsiteX31" fmla="*/ 0 w 6567943"/>
              <a:gd name="connsiteY31" fmla="*/ 3418186 h 3987884"/>
              <a:gd name="connsiteX32" fmla="*/ 0 w 6567943"/>
              <a:gd name="connsiteY32" fmla="*/ 2968125 h 3987884"/>
              <a:gd name="connsiteX33" fmla="*/ 0 w 6567943"/>
              <a:gd name="connsiteY33" fmla="*/ 2438306 h 3987884"/>
              <a:gd name="connsiteX34" fmla="*/ 0 w 6567943"/>
              <a:gd name="connsiteY34" fmla="*/ 1908487 h 3987884"/>
              <a:gd name="connsiteX35" fmla="*/ 0 w 6567943"/>
              <a:gd name="connsiteY35" fmla="*/ 1458426 h 3987884"/>
              <a:gd name="connsiteX36" fmla="*/ 0 w 6567943"/>
              <a:gd name="connsiteY36" fmla="*/ 808971 h 3987884"/>
              <a:gd name="connsiteX37" fmla="*/ 0 w 6567943"/>
              <a:gd name="connsiteY37" fmla="*/ 0 h 398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67943" h="3987884" fill="none" extrusionOk="0">
                <a:moveTo>
                  <a:pt x="0" y="0"/>
                </a:moveTo>
                <a:cubicBezTo>
                  <a:pt x="128396" y="-6797"/>
                  <a:pt x="448697" y="70927"/>
                  <a:pt x="597086" y="0"/>
                </a:cubicBezTo>
                <a:cubicBezTo>
                  <a:pt x="745475" y="-70927"/>
                  <a:pt x="808125" y="2113"/>
                  <a:pt x="997133" y="0"/>
                </a:cubicBezTo>
                <a:cubicBezTo>
                  <a:pt x="1186141" y="-2113"/>
                  <a:pt x="1332090" y="64081"/>
                  <a:pt x="1594219" y="0"/>
                </a:cubicBezTo>
                <a:cubicBezTo>
                  <a:pt x="1856348" y="-64081"/>
                  <a:pt x="2023343" y="50087"/>
                  <a:pt x="2191305" y="0"/>
                </a:cubicBezTo>
                <a:cubicBezTo>
                  <a:pt x="2359267" y="-50087"/>
                  <a:pt x="2519001" y="61944"/>
                  <a:pt x="2788390" y="0"/>
                </a:cubicBezTo>
                <a:cubicBezTo>
                  <a:pt x="3057779" y="-61944"/>
                  <a:pt x="3122098" y="3521"/>
                  <a:pt x="3319797" y="0"/>
                </a:cubicBezTo>
                <a:cubicBezTo>
                  <a:pt x="3517496" y="-3521"/>
                  <a:pt x="3859101" y="42647"/>
                  <a:pt x="4048241" y="0"/>
                </a:cubicBezTo>
                <a:cubicBezTo>
                  <a:pt x="4237381" y="-42647"/>
                  <a:pt x="4417048" y="70023"/>
                  <a:pt x="4645327" y="0"/>
                </a:cubicBezTo>
                <a:cubicBezTo>
                  <a:pt x="4873606" y="-70023"/>
                  <a:pt x="4966762" y="49152"/>
                  <a:pt x="5242413" y="0"/>
                </a:cubicBezTo>
                <a:cubicBezTo>
                  <a:pt x="5518064" y="-49152"/>
                  <a:pt x="5576829" y="15559"/>
                  <a:pt x="5905178" y="0"/>
                </a:cubicBezTo>
                <a:cubicBezTo>
                  <a:pt x="6233527" y="-15559"/>
                  <a:pt x="6255274" y="64465"/>
                  <a:pt x="6567943" y="0"/>
                </a:cubicBezTo>
                <a:cubicBezTo>
                  <a:pt x="6568173" y="135182"/>
                  <a:pt x="6564874" y="382871"/>
                  <a:pt x="6567943" y="569698"/>
                </a:cubicBezTo>
                <a:cubicBezTo>
                  <a:pt x="6571012" y="756525"/>
                  <a:pt x="6506937" y="975318"/>
                  <a:pt x="6567943" y="1219153"/>
                </a:cubicBezTo>
                <a:cubicBezTo>
                  <a:pt x="6628949" y="1462988"/>
                  <a:pt x="6496338" y="1670936"/>
                  <a:pt x="6567943" y="1828730"/>
                </a:cubicBezTo>
                <a:cubicBezTo>
                  <a:pt x="6639548" y="1986524"/>
                  <a:pt x="6521936" y="2159137"/>
                  <a:pt x="6567943" y="2398427"/>
                </a:cubicBezTo>
                <a:cubicBezTo>
                  <a:pt x="6613950" y="2637717"/>
                  <a:pt x="6522661" y="2661609"/>
                  <a:pt x="6567943" y="2888367"/>
                </a:cubicBezTo>
                <a:cubicBezTo>
                  <a:pt x="6613225" y="3115125"/>
                  <a:pt x="6533378" y="3243298"/>
                  <a:pt x="6567943" y="3338429"/>
                </a:cubicBezTo>
                <a:cubicBezTo>
                  <a:pt x="6602508" y="3433560"/>
                  <a:pt x="6535372" y="3817071"/>
                  <a:pt x="6567943" y="3987884"/>
                </a:cubicBezTo>
                <a:cubicBezTo>
                  <a:pt x="6437022" y="4048900"/>
                  <a:pt x="6205277" y="3927122"/>
                  <a:pt x="6036537" y="3987884"/>
                </a:cubicBezTo>
                <a:cubicBezTo>
                  <a:pt x="5867797" y="4048646"/>
                  <a:pt x="5719443" y="3947909"/>
                  <a:pt x="5439451" y="3987884"/>
                </a:cubicBezTo>
                <a:cubicBezTo>
                  <a:pt x="5159459" y="4027859"/>
                  <a:pt x="5199149" y="3983253"/>
                  <a:pt x="5039404" y="3987884"/>
                </a:cubicBezTo>
                <a:cubicBezTo>
                  <a:pt x="4879659" y="3992515"/>
                  <a:pt x="4661166" y="3939817"/>
                  <a:pt x="4507997" y="3987884"/>
                </a:cubicBezTo>
                <a:cubicBezTo>
                  <a:pt x="4354828" y="4035951"/>
                  <a:pt x="4274481" y="3970203"/>
                  <a:pt x="4107950" y="3987884"/>
                </a:cubicBezTo>
                <a:cubicBezTo>
                  <a:pt x="3941419" y="4005565"/>
                  <a:pt x="3727700" y="3966293"/>
                  <a:pt x="3379505" y="3987884"/>
                </a:cubicBezTo>
                <a:cubicBezTo>
                  <a:pt x="3031311" y="4009475"/>
                  <a:pt x="3008057" y="3939952"/>
                  <a:pt x="2913778" y="3987884"/>
                </a:cubicBezTo>
                <a:cubicBezTo>
                  <a:pt x="2819499" y="4035816"/>
                  <a:pt x="2568230" y="3936639"/>
                  <a:pt x="2382372" y="3987884"/>
                </a:cubicBezTo>
                <a:cubicBezTo>
                  <a:pt x="2196514" y="4039129"/>
                  <a:pt x="2053684" y="3978906"/>
                  <a:pt x="1850966" y="3987884"/>
                </a:cubicBezTo>
                <a:cubicBezTo>
                  <a:pt x="1648248" y="3996862"/>
                  <a:pt x="1331370" y="3945535"/>
                  <a:pt x="1188201" y="3987884"/>
                </a:cubicBezTo>
                <a:cubicBezTo>
                  <a:pt x="1045033" y="4030233"/>
                  <a:pt x="971036" y="3981631"/>
                  <a:pt x="788153" y="3987884"/>
                </a:cubicBezTo>
                <a:cubicBezTo>
                  <a:pt x="605270" y="3994137"/>
                  <a:pt x="271995" y="3976377"/>
                  <a:pt x="0" y="3987884"/>
                </a:cubicBezTo>
                <a:cubicBezTo>
                  <a:pt x="-3713" y="3873269"/>
                  <a:pt x="2111" y="3656663"/>
                  <a:pt x="0" y="3418186"/>
                </a:cubicBezTo>
                <a:cubicBezTo>
                  <a:pt x="-2111" y="3179709"/>
                  <a:pt x="43672" y="3108026"/>
                  <a:pt x="0" y="2968125"/>
                </a:cubicBezTo>
                <a:cubicBezTo>
                  <a:pt x="-43672" y="2828224"/>
                  <a:pt x="5057" y="2659220"/>
                  <a:pt x="0" y="2438306"/>
                </a:cubicBezTo>
                <a:cubicBezTo>
                  <a:pt x="-5057" y="2217392"/>
                  <a:pt x="19267" y="2165427"/>
                  <a:pt x="0" y="1908487"/>
                </a:cubicBezTo>
                <a:cubicBezTo>
                  <a:pt x="-19267" y="1651547"/>
                  <a:pt x="7347" y="1551286"/>
                  <a:pt x="0" y="1458426"/>
                </a:cubicBezTo>
                <a:cubicBezTo>
                  <a:pt x="-7347" y="1365566"/>
                  <a:pt x="77752" y="1084502"/>
                  <a:pt x="0" y="808971"/>
                </a:cubicBezTo>
                <a:cubicBezTo>
                  <a:pt x="-77752" y="533440"/>
                  <a:pt x="18951" y="235671"/>
                  <a:pt x="0" y="0"/>
                </a:cubicBezTo>
                <a:close/>
              </a:path>
              <a:path w="6567943" h="3987884" stroke="0" extrusionOk="0">
                <a:moveTo>
                  <a:pt x="0" y="0"/>
                </a:moveTo>
                <a:cubicBezTo>
                  <a:pt x="255293" y="-44022"/>
                  <a:pt x="391944" y="30196"/>
                  <a:pt x="597086" y="0"/>
                </a:cubicBezTo>
                <a:cubicBezTo>
                  <a:pt x="802228" y="-30196"/>
                  <a:pt x="1064857" y="16897"/>
                  <a:pt x="1259851" y="0"/>
                </a:cubicBezTo>
                <a:cubicBezTo>
                  <a:pt x="1454845" y="-16897"/>
                  <a:pt x="1578247" y="10317"/>
                  <a:pt x="1856937" y="0"/>
                </a:cubicBezTo>
                <a:cubicBezTo>
                  <a:pt x="2135627" y="-10317"/>
                  <a:pt x="2274190" y="9020"/>
                  <a:pt x="2519702" y="0"/>
                </a:cubicBezTo>
                <a:cubicBezTo>
                  <a:pt x="2765215" y="-9020"/>
                  <a:pt x="2843026" y="8648"/>
                  <a:pt x="2985429" y="0"/>
                </a:cubicBezTo>
                <a:cubicBezTo>
                  <a:pt x="3127832" y="-8648"/>
                  <a:pt x="3421272" y="72801"/>
                  <a:pt x="3648194" y="0"/>
                </a:cubicBezTo>
                <a:cubicBezTo>
                  <a:pt x="3875117" y="-72801"/>
                  <a:pt x="4122393" y="318"/>
                  <a:pt x="4245280" y="0"/>
                </a:cubicBezTo>
                <a:cubicBezTo>
                  <a:pt x="4368167" y="-318"/>
                  <a:pt x="4652041" y="49556"/>
                  <a:pt x="4908045" y="0"/>
                </a:cubicBezTo>
                <a:cubicBezTo>
                  <a:pt x="5164050" y="-49556"/>
                  <a:pt x="5356602" y="47476"/>
                  <a:pt x="5570810" y="0"/>
                </a:cubicBezTo>
                <a:cubicBezTo>
                  <a:pt x="5785019" y="-47476"/>
                  <a:pt x="5871213" y="3121"/>
                  <a:pt x="5970857" y="0"/>
                </a:cubicBezTo>
                <a:cubicBezTo>
                  <a:pt x="6070501" y="-3121"/>
                  <a:pt x="6369390" y="24907"/>
                  <a:pt x="6567943" y="0"/>
                </a:cubicBezTo>
                <a:cubicBezTo>
                  <a:pt x="6614958" y="166605"/>
                  <a:pt x="6550903" y="328504"/>
                  <a:pt x="6567943" y="529819"/>
                </a:cubicBezTo>
                <a:cubicBezTo>
                  <a:pt x="6584983" y="731134"/>
                  <a:pt x="6544891" y="970802"/>
                  <a:pt x="6567943" y="1099517"/>
                </a:cubicBezTo>
                <a:cubicBezTo>
                  <a:pt x="6590995" y="1228232"/>
                  <a:pt x="6492854" y="1580987"/>
                  <a:pt x="6567943" y="1748972"/>
                </a:cubicBezTo>
                <a:cubicBezTo>
                  <a:pt x="6643032" y="1916958"/>
                  <a:pt x="6547641" y="2206395"/>
                  <a:pt x="6567943" y="2398427"/>
                </a:cubicBezTo>
                <a:cubicBezTo>
                  <a:pt x="6588245" y="2590459"/>
                  <a:pt x="6527984" y="2724545"/>
                  <a:pt x="6567943" y="2848489"/>
                </a:cubicBezTo>
                <a:cubicBezTo>
                  <a:pt x="6607902" y="2972433"/>
                  <a:pt x="6536064" y="3223561"/>
                  <a:pt x="6567943" y="3458065"/>
                </a:cubicBezTo>
                <a:cubicBezTo>
                  <a:pt x="6599822" y="3692569"/>
                  <a:pt x="6514349" y="3845470"/>
                  <a:pt x="6567943" y="3987884"/>
                </a:cubicBezTo>
                <a:cubicBezTo>
                  <a:pt x="6335403" y="4035544"/>
                  <a:pt x="6149096" y="3931062"/>
                  <a:pt x="5905178" y="3987884"/>
                </a:cubicBezTo>
                <a:cubicBezTo>
                  <a:pt x="5661261" y="4044706"/>
                  <a:pt x="5327487" y="3936640"/>
                  <a:pt x="5176733" y="3987884"/>
                </a:cubicBezTo>
                <a:cubicBezTo>
                  <a:pt x="5025980" y="4039128"/>
                  <a:pt x="4597985" y="3974116"/>
                  <a:pt x="4448289" y="3987884"/>
                </a:cubicBezTo>
                <a:cubicBezTo>
                  <a:pt x="4298593" y="4001652"/>
                  <a:pt x="4061633" y="3952071"/>
                  <a:pt x="3916882" y="3987884"/>
                </a:cubicBezTo>
                <a:cubicBezTo>
                  <a:pt x="3772131" y="4023697"/>
                  <a:pt x="3644493" y="3939300"/>
                  <a:pt x="3451156" y="3987884"/>
                </a:cubicBezTo>
                <a:cubicBezTo>
                  <a:pt x="3257819" y="4036468"/>
                  <a:pt x="3154107" y="3965887"/>
                  <a:pt x="3051108" y="3987884"/>
                </a:cubicBezTo>
                <a:cubicBezTo>
                  <a:pt x="2948109" y="4009881"/>
                  <a:pt x="2609691" y="3959514"/>
                  <a:pt x="2388343" y="3987884"/>
                </a:cubicBezTo>
                <a:cubicBezTo>
                  <a:pt x="2166995" y="4016254"/>
                  <a:pt x="2117876" y="3975098"/>
                  <a:pt x="1988295" y="3987884"/>
                </a:cubicBezTo>
                <a:cubicBezTo>
                  <a:pt x="1858714" y="4000670"/>
                  <a:pt x="1652504" y="3950779"/>
                  <a:pt x="1522569" y="3987884"/>
                </a:cubicBezTo>
                <a:cubicBezTo>
                  <a:pt x="1392634" y="4024989"/>
                  <a:pt x="1277393" y="3965244"/>
                  <a:pt x="1122521" y="3987884"/>
                </a:cubicBezTo>
                <a:cubicBezTo>
                  <a:pt x="967649" y="4010524"/>
                  <a:pt x="480429" y="3895869"/>
                  <a:pt x="0" y="3987884"/>
                </a:cubicBezTo>
                <a:cubicBezTo>
                  <a:pt x="-28076" y="3837366"/>
                  <a:pt x="13868" y="3693023"/>
                  <a:pt x="0" y="3497944"/>
                </a:cubicBezTo>
                <a:cubicBezTo>
                  <a:pt x="-13868" y="3302865"/>
                  <a:pt x="1530" y="3219536"/>
                  <a:pt x="0" y="3047883"/>
                </a:cubicBezTo>
                <a:cubicBezTo>
                  <a:pt x="-1530" y="2876230"/>
                  <a:pt x="16769" y="2572969"/>
                  <a:pt x="0" y="2398427"/>
                </a:cubicBezTo>
                <a:cubicBezTo>
                  <a:pt x="-16769" y="2223885"/>
                  <a:pt x="6963" y="2146332"/>
                  <a:pt x="0" y="1908487"/>
                </a:cubicBezTo>
                <a:cubicBezTo>
                  <a:pt x="-6963" y="1670642"/>
                  <a:pt x="46023" y="1578459"/>
                  <a:pt x="0" y="1298911"/>
                </a:cubicBezTo>
                <a:cubicBezTo>
                  <a:pt x="-46023" y="1019363"/>
                  <a:pt x="48485" y="1051182"/>
                  <a:pt x="0" y="808971"/>
                </a:cubicBezTo>
                <a:cubicBezTo>
                  <a:pt x="-48485" y="566760"/>
                  <a:pt x="39891" y="221776"/>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EA3372F8-7AA9-4622-072B-D721502B3B2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Preprint of chapter for an upcoming edited book, 2024.</a:t>
            </a:r>
            <a:endParaRPr lang="en-CA" sz="1200" dirty="0"/>
          </a:p>
        </p:txBody>
      </p:sp>
      <p:sp>
        <p:nvSpPr>
          <p:cNvPr id="10" name="TextBox 9">
            <a:extLst>
              <a:ext uri="{FF2B5EF4-FFF2-40B4-BE49-F238E27FC236}">
                <a16:creationId xmlns:a16="http://schemas.microsoft.com/office/drawing/2014/main" id="{987E0AF6-F600-12D6-371B-C73C95CE453A}"/>
              </a:ext>
            </a:extLst>
          </p:cNvPr>
          <p:cNvSpPr txBox="1"/>
          <p:nvPr/>
        </p:nvSpPr>
        <p:spPr>
          <a:xfrm>
            <a:off x="5011947" y="1689252"/>
            <a:ext cx="6094562" cy="461665"/>
          </a:xfrm>
          <a:prstGeom prst="rect">
            <a:avLst/>
          </a:prstGeom>
          <a:noFill/>
        </p:spPr>
        <p:txBody>
          <a:bodyPr wrap="square">
            <a:spAutoFit/>
          </a:bodyPr>
          <a:lstStyle/>
          <a:p>
            <a:r>
              <a:rPr lang="en-CA" sz="2400" b="1" dirty="0"/>
              <a:t>Chapter 7</a:t>
            </a:r>
          </a:p>
        </p:txBody>
      </p:sp>
      <p:sp>
        <p:nvSpPr>
          <p:cNvPr id="2" name="Content Placeholder 20">
            <a:extLst>
              <a:ext uri="{FF2B5EF4-FFF2-40B4-BE49-F238E27FC236}">
                <a16:creationId xmlns:a16="http://schemas.microsoft.com/office/drawing/2014/main" id="{3A7C9B3D-F605-7AB7-8EAA-EFAE11775CFA}"/>
              </a:ext>
            </a:extLst>
          </p:cNvPr>
          <p:cNvSpPr txBox="1">
            <a:spLocks/>
          </p:cNvSpPr>
          <p:nvPr/>
        </p:nvSpPr>
        <p:spPr>
          <a:xfrm>
            <a:off x="5011948" y="465826"/>
            <a:ext cx="6567942" cy="1098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Font typeface="Arial" panose="020B0604020202020204" pitchFamily="34" charset="0"/>
              <a:buNone/>
            </a:pPr>
            <a:r>
              <a:rPr lang="en-US" dirty="0">
                <a:solidFill>
                  <a:schemeClr val="tx1">
                    <a:lumMod val="75000"/>
                    <a:lumOff val="25000"/>
                  </a:schemeClr>
                </a:solidFill>
                <a:latin typeface="+mj-lt"/>
              </a:rPr>
              <a:t>This part of my talk is based on the following chapter from an upcoming edited book</a:t>
            </a:r>
          </a:p>
        </p:txBody>
      </p:sp>
      <p:sp>
        <p:nvSpPr>
          <p:cNvPr id="4" name="TextBox 3">
            <a:extLst>
              <a:ext uri="{FF2B5EF4-FFF2-40B4-BE49-F238E27FC236}">
                <a16:creationId xmlns:a16="http://schemas.microsoft.com/office/drawing/2014/main" id="{0C1DFD94-38B5-94CB-1D66-8A767942FBAD}"/>
              </a:ext>
            </a:extLst>
          </p:cNvPr>
          <p:cNvSpPr txBox="1"/>
          <p:nvPr/>
        </p:nvSpPr>
        <p:spPr>
          <a:xfrm>
            <a:off x="499194" y="188828"/>
            <a:ext cx="3691586" cy="276999"/>
          </a:xfrm>
          <a:prstGeom prst="rect">
            <a:avLst/>
          </a:prstGeom>
          <a:noFill/>
        </p:spPr>
        <p:txBody>
          <a:bodyPr wrap="square">
            <a:spAutoFit/>
          </a:bodyPr>
          <a:lstStyle/>
          <a:p>
            <a:pPr algn="ctr"/>
            <a:r>
              <a:rPr lang="en-CA" sz="1200" dirty="0">
                <a:hlinkClick r:id="rId5"/>
              </a:rPr>
              <a:t>https://link.springer.com/book/9783031731464</a:t>
            </a:r>
            <a:endParaRPr lang="en-CA" sz="1200" dirty="0"/>
          </a:p>
        </p:txBody>
      </p:sp>
    </p:spTree>
    <p:extLst>
      <p:ext uri="{BB962C8B-B14F-4D97-AF65-F5344CB8AC3E}">
        <p14:creationId xmlns:p14="http://schemas.microsoft.com/office/powerpoint/2010/main" val="140150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51D383-1540-D017-1C63-53FFBC41A5B5}"/>
              </a:ext>
            </a:extLst>
          </p:cNvPr>
          <p:cNvSpPr>
            <a:spLocks noGrp="1"/>
          </p:cNvSpPr>
          <p:nvPr>
            <p:ph type="title"/>
          </p:nvPr>
        </p:nvSpPr>
        <p:spPr/>
        <p:txBody>
          <a:bodyPr>
            <a:noAutofit/>
          </a:bodyPr>
          <a:lstStyle/>
          <a:p>
            <a:r>
              <a:rPr lang="en-CA" sz="3600" b="1" dirty="0"/>
              <a:t>Consequences-Mechanisms-Risks (CMR) framework</a:t>
            </a:r>
          </a:p>
        </p:txBody>
      </p:sp>
      <p:sp>
        <p:nvSpPr>
          <p:cNvPr id="4" name="Content Placeholder 3">
            <a:extLst>
              <a:ext uri="{FF2B5EF4-FFF2-40B4-BE49-F238E27FC236}">
                <a16:creationId xmlns:a16="http://schemas.microsoft.com/office/drawing/2014/main" id="{FDEE325C-87D7-2B6F-6C63-EC2BFF61C76B}"/>
              </a:ext>
            </a:extLst>
          </p:cNvPr>
          <p:cNvSpPr>
            <a:spLocks noGrp="1"/>
          </p:cNvSpPr>
          <p:nvPr>
            <p:ph sz="half" idx="1"/>
          </p:nvPr>
        </p:nvSpPr>
        <p:spPr>
          <a:xfrm>
            <a:off x="838199" y="1825625"/>
            <a:ext cx="5582055" cy="4351338"/>
          </a:xfrm>
        </p:spPr>
        <p:txBody>
          <a:bodyPr>
            <a:normAutofit lnSpcReduction="10000"/>
          </a:bodyPr>
          <a:lstStyle/>
          <a:p>
            <a:pPr marL="0" indent="0">
              <a:lnSpc>
                <a:spcPct val="100000"/>
              </a:lnSpc>
              <a:buNone/>
            </a:pPr>
            <a:r>
              <a:rPr lang="en-US" sz="2400" dirty="0">
                <a:latin typeface="Aptos SemiBold" panose="020B0004020202020204" pitchFamily="34" charset="0"/>
              </a:rPr>
              <a:t>Consequences</a:t>
            </a:r>
            <a:r>
              <a:rPr lang="en-US" sz="2400" dirty="0">
                <a:latin typeface="Aptos Light" panose="020B0004020202020204" pitchFamily="34" charset="0"/>
              </a:rPr>
              <a:t> motivate viewing the changes introduced by the technology through a systemic lens</a:t>
            </a:r>
          </a:p>
          <a:p>
            <a:pPr marL="0" indent="0">
              <a:lnSpc>
                <a:spcPct val="100000"/>
              </a:lnSpc>
              <a:buNone/>
            </a:pPr>
            <a:r>
              <a:rPr lang="en-US" sz="2400" dirty="0">
                <a:latin typeface="Aptos SemiBold" panose="020B0004020202020204" pitchFamily="34" charset="0"/>
              </a:rPr>
              <a:t>Mechanisms</a:t>
            </a:r>
            <a:r>
              <a:rPr lang="en-US" sz="2400" dirty="0">
                <a:latin typeface="Aptos Light" panose="020B0004020202020204" pitchFamily="34" charset="0"/>
              </a:rPr>
              <a:t> contribute to consequences and risks; represent sites for actionable mitigation</a:t>
            </a:r>
          </a:p>
          <a:p>
            <a:pPr marL="0" indent="0">
              <a:lnSpc>
                <a:spcPct val="100000"/>
              </a:lnSpc>
              <a:buNone/>
            </a:pPr>
            <a:r>
              <a:rPr lang="en-US" sz="2400" dirty="0">
                <a:latin typeface="Aptos SemiBold" panose="020B0004020202020204" pitchFamily="34" charset="0"/>
              </a:rPr>
              <a:t>Risks</a:t>
            </a:r>
            <a:r>
              <a:rPr lang="en-US" sz="2400" dirty="0">
                <a:latin typeface="Aptos Light" panose="020B0004020202020204" pitchFamily="34" charset="0"/>
              </a:rPr>
              <a:t> ground any investigation or mitigation to actual potential harms on people</a:t>
            </a:r>
          </a:p>
          <a:p>
            <a:pPr marL="0" indent="0">
              <a:lnSpc>
                <a:spcPct val="100000"/>
              </a:lnSpc>
              <a:spcBef>
                <a:spcPts val="2400"/>
              </a:spcBef>
              <a:buNone/>
            </a:pPr>
            <a:r>
              <a:rPr lang="en-US" sz="2400" dirty="0">
                <a:latin typeface="Aptos Light" panose="020B0004020202020204" pitchFamily="34" charset="0"/>
              </a:rPr>
              <a:t>Identified consequences, mechanisms, and risks can be mapped to each other</a:t>
            </a:r>
          </a:p>
        </p:txBody>
      </p:sp>
      <p:graphicFrame>
        <p:nvGraphicFramePr>
          <p:cNvPr id="13" name="Content Placeholder 3">
            <a:extLst>
              <a:ext uri="{FF2B5EF4-FFF2-40B4-BE49-F238E27FC236}">
                <a16:creationId xmlns:a16="http://schemas.microsoft.com/office/drawing/2014/main" id="{B84E42B3-00DB-2439-9594-F067DA7DE507}"/>
              </a:ext>
            </a:extLst>
          </p:cNvPr>
          <p:cNvGraphicFramePr>
            <a:graphicFrameLocks noGrp="1"/>
          </p:cNvGraphicFramePr>
          <p:nvPr>
            <p:ph sz="half" idx="2"/>
            <p:extLst>
              <p:ext uri="{D42A27DB-BD31-4B8C-83A1-F6EECF244321}">
                <p14:modId xmlns:p14="http://schemas.microsoft.com/office/powerpoint/2010/main" val="2601791079"/>
              </p:ext>
            </p:extLst>
          </p:nvPr>
        </p:nvGraphicFramePr>
        <p:xfrm>
          <a:off x="6828905" y="922844"/>
          <a:ext cx="5181600" cy="6235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7EC0B267-1E8B-CC90-BEED-23432E95A3AB}"/>
              </a:ext>
            </a:extLst>
          </p:cNvPr>
          <p:cNvSpPr txBox="1"/>
          <p:nvPr/>
        </p:nvSpPr>
        <p:spPr>
          <a:xfrm>
            <a:off x="8451272" y="2243299"/>
            <a:ext cx="1936866" cy="830997"/>
          </a:xfrm>
          <a:prstGeom prst="rect">
            <a:avLst/>
          </a:prstGeom>
          <a:noFill/>
        </p:spPr>
        <p:txBody>
          <a:bodyPr wrap="square">
            <a:spAutoFit/>
          </a:bodyPr>
          <a:lstStyle/>
          <a:p>
            <a:pPr lvl="0" algn="ctr">
              <a:buNone/>
            </a:pPr>
            <a:r>
              <a:rPr lang="en-CA" sz="1600"/>
              <a:t>High-level implications of moral import</a:t>
            </a:r>
          </a:p>
        </p:txBody>
      </p:sp>
      <p:sp>
        <p:nvSpPr>
          <p:cNvPr id="15" name="TextBox 14">
            <a:extLst>
              <a:ext uri="{FF2B5EF4-FFF2-40B4-BE49-F238E27FC236}">
                <a16:creationId xmlns:a16="http://schemas.microsoft.com/office/drawing/2014/main" id="{AFA026A8-0DF5-73C7-B896-45475AF4D65F}"/>
              </a:ext>
            </a:extLst>
          </p:cNvPr>
          <p:cNvSpPr txBox="1"/>
          <p:nvPr/>
        </p:nvSpPr>
        <p:spPr>
          <a:xfrm>
            <a:off x="6828905" y="4899143"/>
            <a:ext cx="2074028" cy="830997"/>
          </a:xfrm>
          <a:prstGeom prst="rect">
            <a:avLst/>
          </a:prstGeom>
          <a:noFill/>
        </p:spPr>
        <p:txBody>
          <a:bodyPr wrap="square">
            <a:spAutoFit/>
          </a:bodyPr>
          <a:lstStyle/>
          <a:p>
            <a:pPr lvl="0" algn="ctr">
              <a:buNone/>
            </a:pPr>
            <a:r>
              <a:rPr lang="en-US" sz="1600" dirty="0"/>
              <a:t>System behaviors and process of development</a:t>
            </a:r>
            <a:endParaRPr lang="en-CA" sz="1600" dirty="0"/>
          </a:p>
        </p:txBody>
      </p:sp>
      <p:sp>
        <p:nvSpPr>
          <p:cNvPr id="16" name="TextBox 15">
            <a:extLst>
              <a:ext uri="{FF2B5EF4-FFF2-40B4-BE49-F238E27FC236}">
                <a16:creationId xmlns:a16="http://schemas.microsoft.com/office/drawing/2014/main" id="{80B8900B-7580-93AE-45ED-C137BBE01118}"/>
              </a:ext>
            </a:extLst>
          </p:cNvPr>
          <p:cNvSpPr txBox="1"/>
          <p:nvPr/>
        </p:nvSpPr>
        <p:spPr>
          <a:xfrm>
            <a:off x="9936477" y="4899143"/>
            <a:ext cx="2074028" cy="830997"/>
          </a:xfrm>
          <a:prstGeom prst="rect">
            <a:avLst/>
          </a:prstGeom>
          <a:noFill/>
        </p:spPr>
        <p:txBody>
          <a:bodyPr wrap="square">
            <a:spAutoFit/>
          </a:bodyPr>
          <a:lstStyle/>
          <a:p>
            <a:pPr lvl="0" algn="ctr">
              <a:buNone/>
            </a:pPr>
            <a:r>
              <a:rPr lang="en-CA" sz="1600"/>
              <a:t>Harms that may materialize for people and groups</a:t>
            </a:r>
          </a:p>
        </p:txBody>
      </p:sp>
      <p:sp>
        <p:nvSpPr>
          <p:cNvPr id="22" name="TextBox 21">
            <a:extLst>
              <a:ext uri="{FF2B5EF4-FFF2-40B4-BE49-F238E27FC236}">
                <a16:creationId xmlns:a16="http://schemas.microsoft.com/office/drawing/2014/main" id="{FD7B6C0D-EBD0-1483-5CF9-E44134793847}"/>
              </a:ext>
            </a:extLst>
          </p:cNvPr>
          <p:cNvSpPr txBox="1"/>
          <p:nvPr/>
        </p:nvSpPr>
        <p:spPr>
          <a:xfrm>
            <a:off x="0" y="6581001"/>
            <a:ext cx="12192000" cy="276999"/>
          </a:xfrm>
          <a:prstGeom prst="rect">
            <a:avLst/>
          </a:prstGeom>
          <a:noFill/>
        </p:spPr>
        <p:txBody>
          <a:bodyPr wrap="square">
            <a:spAutoFit/>
          </a:bodyPr>
          <a:lstStyle/>
          <a:p>
            <a:pPr algn="ctr"/>
            <a:r>
              <a:rPr lang="en-US" sz="1200" dirty="0"/>
              <a:t>Gausen, Mitra, &amp; Lindley. </a:t>
            </a:r>
            <a:r>
              <a:rPr lang="en-US" sz="1200" dirty="0">
                <a:hlinkClick r:id="rId8"/>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spTree>
    <p:extLst>
      <p:ext uri="{BB962C8B-B14F-4D97-AF65-F5344CB8AC3E}">
        <p14:creationId xmlns:p14="http://schemas.microsoft.com/office/powerpoint/2010/main" val="3078144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82-5B6D-85F9-57E5-E8F04B855FDB}"/>
              </a:ext>
            </a:extLst>
          </p:cNvPr>
          <p:cNvSpPr>
            <a:spLocks noGrp="1"/>
          </p:cNvSpPr>
          <p:nvPr>
            <p:ph type="title"/>
          </p:nvPr>
        </p:nvSpPr>
        <p:spPr/>
        <p:txBody>
          <a:bodyPr>
            <a:normAutofit/>
          </a:bodyPr>
          <a:lstStyle/>
          <a:p>
            <a:r>
              <a:rPr lang="en-CA" sz="4000" b="1" dirty="0"/>
              <a:t>Sociotechnical implications of generative AI for information access</a:t>
            </a:r>
          </a:p>
        </p:txBody>
      </p:sp>
      <p:pic>
        <p:nvPicPr>
          <p:cNvPr id="9" name="Content Placeholder 8">
            <a:extLst>
              <a:ext uri="{FF2B5EF4-FFF2-40B4-BE49-F238E27FC236}">
                <a16:creationId xmlns:a16="http://schemas.microsoft.com/office/drawing/2014/main" id="{0D64970F-6264-21C6-868C-FCAC82BAED14}"/>
              </a:ext>
            </a:extLst>
          </p:cNvPr>
          <p:cNvPicPr>
            <a:picLocks noGrp="1" noChangeAspect="1"/>
          </p:cNvPicPr>
          <p:nvPr>
            <p:ph idx="1"/>
          </p:nvPr>
        </p:nvPicPr>
        <p:blipFill>
          <a:blip r:embed="rId3"/>
          <a:stretch>
            <a:fillRect/>
          </a:stretch>
        </p:blipFill>
        <p:spPr>
          <a:xfrm>
            <a:off x="2390044" y="1825625"/>
            <a:ext cx="7411912" cy="4351338"/>
          </a:xfrm>
        </p:spPr>
      </p:pic>
      <p:sp>
        <p:nvSpPr>
          <p:cNvPr id="10" name="TextBox 9">
            <a:extLst>
              <a:ext uri="{FF2B5EF4-FFF2-40B4-BE49-F238E27FC236}">
                <a16:creationId xmlns:a16="http://schemas.microsoft.com/office/drawing/2014/main" id="{653C9AFC-05D3-902B-EF69-135C45E428A5}"/>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Preprint of chapter for an upcoming edited book, 2024.</a:t>
            </a:r>
            <a:endParaRPr lang="en-CA" sz="1200" dirty="0"/>
          </a:p>
        </p:txBody>
      </p:sp>
      <p:sp>
        <p:nvSpPr>
          <p:cNvPr id="3" name="Rectangle: Rounded Corners 2">
            <a:extLst>
              <a:ext uri="{FF2B5EF4-FFF2-40B4-BE49-F238E27FC236}">
                <a16:creationId xmlns:a16="http://schemas.microsoft.com/office/drawing/2014/main" id="{6D22C18D-8E62-5C83-3690-D1EBD1456B32}"/>
              </a:ext>
            </a:extLst>
          </p:cNvPr>
          <p:cNvSpPr/>
          <p:nvPr/>
        </p:nvSpPr>
        <p:spPr>
          <a:xfrm>
            <a:off x="4329113" y="4772025"/>
            <a:ext cx="1935957"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FE9C2108-A193-CF91-1689-1A3F949E06CD}"/>
              </a:ext>
            </a:extLst>
          </p:cNvPr>
          <p:cNvSpPr/>
          <p:nvPr/>
        </p:nvSpPr>
        <p:spPr>
          <a:xfrm>
            <a:off x="4329113" y="2776843"/>
            <a:ext cx="2781202"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4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6" presetClass="emph" presetSubtype="0" fill="hold" grpId="0"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D51EF-E9B5-0C9F-E26F-C6B79BB0F673}"/>
              </a:ext>
            </a:extLst>
          </p:cNvPr>
          <p:cNvSpPr>
            <a:spLocks noGrp="1"/>
          </p:cNvSpPr>
          <p:nvPr>
            <p:ph type="title"/>
          </p:nvPr>
        </p:nvSpPr>
        <p:spPr/>
        <p:txBody>
          <a:bodyPr>
            <a:normAutofit/>
          </a:bodyPr>
          <a:lstStyle/>
          <a:p>
            <a:r>
              <a:rPr lang="en-CA" b="1" dirty="0"/>
              <a:t>Consequences of </a:t>
            </a:r>
            <a:r>
              <a:rPr lang="it-IT" b="1" dirty="0"/>
              <a:t>generative AI for information access</a:t>
            </a:r>
            <a:endParaRPr lang="en-CA" b="1" dirty="0"/>
          </a:p>
        </p:txBody>
      </p:sp>
      <p:graphicFrame>
        <p:nvGraphicFramePr>
          <p:cNvPr id="6" name="Content Placeholder 4">
            <a:extLst>
              <a:ext uri="{FF2B5EF4-FFF2-40B4-BE49-F238E27FC236}">
                <a16:creationId xmlns:a16="http://schemas.microsoft.com/office/drawing/2014/main" id="{C81DF509-C35E-3C2C-B29C-DE37477F9B26}"/>
              </a:ext>
            </a:extLst>
          </p:cNvPr>
          <p:cNvGraphicFramePr>
            <a:graphicFrameLocks noGrp="1"/>
          </p:cNvGraphicFramePr>
          <p:nvPr>
            <p:ph idx="1"/>
            <p:extLst>
              <p:ext uri="{D42A27DB-BD31-4B8C-83A1-F6EECF244321}">
                <p14:modId xmlns:p14="http://schemas.microsoft.com/office/powerpoint/2010/main" val="3870704743"/>
              </p:ext>
            </p:extLst>
          </p:nvPr>
        </p:nvGraphicFramePr>
        <p:xfrm>
          <a:off x="838200" y="1825625"/>
          <a:ext cx="10515600" cy="433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088FBB9-B42F-6B17-8A85-73E33A99063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8"/>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3118685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28318</TotalTime>
  <Words>3952</Words>
  <Application>Microsoft Office PowerPoint</Application>
  <PresentationFormat>Widescreen</PresentationFormat>
  <Paragraphs>232</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Aptos Display</vt:lpstr>
      <vt:lpstr>Aptos ExtraBold</vt:lpstr>
      <vt:lpstr>Aptos Light</vt:lpstr>
      <vt:lpstr>Aptos SemiBold</vt:lpstr>
      <vt:lpstr>Arial</vt:lpstr>
      <vt:lpstr>Linux Libertine</vt:lpstr>
      <vt:lpstr>NimbusRomNo9L-Regu</vt:lpstr>
      <vt:lpstr>Office Theme</vt:lpstr>
      <vt:lpstr>PowerPoint Presentation</vt:lpstr>
      <vt:lpstr>Online information access is undergoing transformative changes</vt:lpstr>
      <vt:lpstr>Generative AI for information access The tale of two perspectives</vt:lpstr>
      <vt:lpstr>Re-interrogating fairness and bias frames in IR</vt:lpstr>
      <vt:lpstr>PowerPoint Presentation</vt:lpstr>
      <vt:lpstr>PowerPoint Presentation</vt:lpstr>
      <vt:lpstr>Consequences-Mechanisms-Risks (CMR) framework</vt:lpstr>
      <vt:lpstr>Sociotechnical implications of generative AI for information access</vt:lpstr>
      <vt:lpstr>Consequences of generative AI for information access</vt:lpstr>
      <vt:lpstr>Mechanisms of information ecosystem disruption</vt:lpstr>
      <vt:lpstr>On technological power concentration</vt:lpstr>
      <vt:lpstr>Mechanisms of concentration of power</vt:lpstr>
      <vt:lpstr>Mechanisms of marginalization</vt:lpstr>
      <vt:lpstr>Mechanisms of…</vt:lpstr>
      <vt:lpstr>Beyond harm mitigations: Information access for our collective emancipatory futures</vt:lpstr>
      <vt:lpstr>Sociotechnical imaginaries</vt:lpstr>
      <vt:lpstr>Recommendations for re-centering IR on societal needs</vt:lpstr>
      <vt:lpstr>Reimagining IR through the lens of prefigurative politics</vt:lpstr>
      <vt:lpstr>Who gets to participate?</vt:lpstr>
      <vt:lpstr>Concluding thoughts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Bhaskar Mitra</dc:creator>
  <cp:lastModifiedBy>Bhaskar Mitra</cp:lastModifiedBy>
  <cp:revision>224</cp:revision>
  <dcterms:created xsi:type="dcterms:W3CDTF">2024-05-04T10:21:12Z</dcterms:created>
  <dcterms:modified xsi:type="dcterms:W3CDTF">2024-10-12T18:14:11Z</dcterms:modified>
</cp:coreProperties>
</file>