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9423" r:id="rId3"/>
    <p:sldId id="9434" r:id="rId4"/>
    <p:sldId id="263" r:id="rId5"/>
    <p:sldId id="9384" r:id="rId6"/>
    <p:sldId id="9435" r:id="rId7"/>
    <p:sldId id="269" r:id="rId8"/>
    <p:sldId id="9436" r:id="rId9"/>
    <p:sldId id="9418" r:id="rId10"/>
    <p:sldId id="9441" r:id="rId11"/>
    <p:sldId id="9422" r:id="rId12"/>
    <p:sldId id="9425" r:id="rId13"/>
    <p:sldId id="9426" r:id="rId14"/>
    <p:sldId id="9437" r:id="rId15"/>
    <p:sldId id="9377" r:id="rId16"/>
    <p:sldId id="9438" r:id="rId17"/>
    <p:sldId id="9395" r:id="rId18"/>
    <p:sldId id="9439" r:id="rId19"/>
    <p:sldId id="9427" r:id="rId20"/>
    <p:sldId id="262" r:id="rId21"/>
    <p:sldId id="9394" r:id="rId22"/>
    <p:sldId id="9419" r:id="rId23"/>
    <p:sldId id="9428" r:id="rId24"/>
    <p:sldId id="9429" r:id="rId25"/>
    <p:sldId id="9432" r:id="rId26"/>
    <p:sldId id="9383" r:id="rId27"/>
    <p:sldId id="9443" r:id="rId28"/>
    <p:sldId id="9420" r:id="rId29"/>
    <p:sldId id="9431" r:id="rId30"/>
    <p:sldId id="9440" r:id="rId31"/>
    <p:sldId id="9382" r:id="rId32"/>
    <p:sldId id="9406" r:id="rId33"/>
    <p:sldId id="94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2AA84"/>
    <a:srgbClr val="0B76A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A83FF-6912-4006-80F3-5575769D6D2B}" v="702" dt="2025-03-20T12:27:08.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1841" autoAdjust="0"/>
  </p:normalViewPr>
  <p:slideViewPr>
    <p:cSldViewPr snapToGrid="0">
      <p:cViewPr varScale="1">
        <p:scale>
          <a:sx n="82" d="100"/>
          <a:sy n="82" d="100"/>
        </p:scale>
        <p:origin x="728"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8DAF1-323A-440F-B48B-D54D0894725D}" type="datetimeFigureOut">
              <a:rPr lang="en-CA" smtClean="0"/>
              <a:t>2025-03-20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E8C47-0BA1-4F6C-9D80-C7C274FEB5B2}" type="slidenum">
              <a:rPr lang="en-CA" smtClean="0"/>
              <a:t>‹#›</a:t>
            </a:fld>
            <a:endParaRPr lang="en-CA"/>
          </a:p>
        </p:txBody>
      </p:sp>
    </p:spTree>
    <p:extLst>
      <p:ext uri="{BB962C8B-B14F-4D97-AF65-F5344CB8AC3E}">
        <p14:creationId xmlns:p14="http://schemas.microsoft.com/office/powerpoint/2010/main" val="416739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E321-5830-DD88-5A49-90CF201DB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035C1-7A3D-B8AF-98DE-348CD7894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3C2E9-B594-FECB-6C57-07B5FB14148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CE55333-C366-8B4A-CDEE-E8167529FD43}"/>
              </a:ext>
            </a:extLst>
          </p:cNvPr>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a:t>
            </a:fld>
            <a:endParaRPr lang="en-CA"/>
          </a:p>
        </p:txBody>
      </p:sp>
    </p:spTree>
    <p:extLst>
      <p:ext uri="{BB962C8B-B14F-4D97-AF65-F5344CB8AC3E}">
        <p14:creationId xmlns:p14="http://schemas.microsoft.com/office/powerpoint/2010/main" val="282038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just the technologies but the narratives (both the hype and the fear-mongering) around them questionably bolsters claims of “foundational” advancements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Report from the research institute AI Now asserts the concentration of economic and political power in the hands of the tech industry as the core challenge posed by AI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2024 edition of the World Economic Forum’s Global Risks Report lists “technological power concentration” as the 12th top global risk for the coming decade and as the biggest upward mover in their annual ranking of global risks compared to the previous year.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16</a:t>
            </a:fld>
            <a:endParaRPr lang="en-CA"/>
          </a:p>
        </p:txBody>
      </p:sp>
    </p:spTree>
    <p:extLst>
      <p:ext uri="{BB962C8B-B14F-4D97-AF65-F5344CB8AC3E}">
        <p14:creationId xmlns:p14="http://schemas.microsoft.com/office/powerpoint/2010/main" val="2834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US" dirty="0"/>
              <a:t>Jevons paradox</a:t>
            </a:r>
          </a:p>
        </p:txBody>
      </p:sp>
      <p:sp>
        <p:nvSpPr>
          <p:cNvPr id="4" name="Slide Number Placeholder 3"/>
          <p:cNvSpPr>
            <a:spLocks noGrp="1"/>
          </p:cNvSpPr>
          <p:nvPr>
            <p:ph type="sldNum" sz="quarter" idx="5"/>
          </p:nvPr>
        </p:nvSpPr>
        <p:spPr/>
        <p:txBody>
          <a:bodyPr/>
          <a:lstStyle/>
          <a:p>
            <a:fld id="{4B4E8C47-0BA1-4F6C-9D80-C7C274FEB5B2}" type="slidenum">
              <a:rPr lang="en-CA" smtClean="0"/>
              <a:t>17</a:t>
            </a:fld>
            <a:endParaRPr lang="en-CA"/>
          </a:p>
        </p:txBody>
      </p:sp>
    </p:spTree>
    <p:extLst>
      <p:ext uri="{BB962C8B-B14F-4D97-AF65-F5344CB8AC3E}">
        <p14:creationId xmlns:p14="http://schemas.microsoft.com/office/powerpoint/2010/main" val="428023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19</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20</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23</a:t>
            </a:fld>
            <a:endParaRPr lang="en-CA"/>
          </a:p>
        </p:txBody>
      </p:sp>
    </p:spTree>
    <p:extLst>
      <p:ext uri="{BB962C8B-B14F-4D97-AF65-F5344CB8AC3E}">
        <p14:creationId xmlns:p14="http://schemas.microsoft.com/office/powerpoint/2010/main" val="205455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 dirty="0"/>
              <a:t>We must approach these spaces with curiosity and humility; in recognition of our own incomplete understanding of the world; open to change and be changed by these encounters</a:t>
            </a:r>
          </a:p>
          <a:p>
            <a:pPr marL="171450" indent="-171450">
              <a:buFont typeface="Arial" panose="020B0604020202020204" pitchFamily="34" charset="0"/>
              <a:buChar char="•"/>
            </a:pPr>
            <a:r>
              <a:rPr lang="en" dirty="0"/>
              <a:t>We need to build scaffolding to bring the community along</a:t>
            </a:r>
          </a:p>
          <a:p>
            <a:pPr marL="171450" indent="-171450">
              <a:buFont typeface="Arial" panose="020B0604020202020204" pitchFamily="34" charset="0"/>
              <a:buChar char="•"/>
            </a:pPr>
            <a:endParaRPr lang="e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Light" panose="020B0004020202020204" pitchFamily="34" charset="0"/>
              </a:rPr>
              <a:t>To quote </a:t>
            </a:r>
            <a:r>
              <a:rPr lang="en-CA" dirty="0"/>
              <a:t>Keyes et al.: “</a:t>
            </a:r>
            <a:r>
              <a:rPr lang="en-US" dirty="0"/>
              <a:t>This must be about more than just bodies: it is not diversity if we only accept marginalized people who are stripped of the epistemic models that underpin experiences of being Other, or have the work they draw from those models held to an unequal standard of legitimacy</a:t>
            </a:r>
            <a:r>
              <a:rPr lang="en-CA" dirty="0"/>
              <a:t>”</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25</a:t>
            </a:fld>
            <a:endParaRPr lang="en-CA"/>
          </a:p>
        </p:txBody>
      </p:sp>
    </p:spTree>
    <p:extLst>
      <p:ext uri="{BB962C8B-B14F-4D97-AF65-F5344CB8AC3E}">
        <p14:creationId xmlns:p14="http://schemas.microsoft.com/office/powerpoint/2010/main" val="369864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26</a:t>
            </a:fld>
            <a:endParaRPr lang="en-CA"/>
          </a:p>
        </p:txBody>
      </p:sp>
    </p:spTree>
    <p:extLst>
      <p:ext uri="{BB962C8B-B14F-4D97-AF65-F5344CB8AC3E}">
        <p14:creationId xmlns:p14="http://schemas.microsoft.com/office/powerpoint/2010/main" val="1001342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29</a:t>
            </a:fld>
            <a:endParaRPr lang="en-CA"/>
          </a:p>
        </p:txBody>
      </p:sp>
    </p:spTree>
    <p:extLst>
      <p:ext uri="{BB962C8B-B14F-4D97-AF65-F5344CB8AC3E}">
        <p14:creationId xmlns:p14="http://schemas.microsoft.com/office/powerpoint/2010/main" val="280587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3131A4-0AE9-43CD-ACD8-A1DDD14BA9CE}" type="slidenum">
              <a:rPr kumimoji="0" lang="en-CA"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78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3131A4-0AE9-43CD-ACD8-A1DDD14BA9CE}" type="slidenum">
              <a:rPr kumimoji="0" lang="en-CA"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3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of generative AI in information access:</a:t>
            </a:r>
          </a:p>
          <a:p>
            <a:pPr marL="171450" indent="-171450">
              <a:buFont typeface="Arial" panose="020B0604020202020204" pitchFamily="34" charset="0"/>
              <a:buChar char="•"/>
            </a:pPr>
            <a:r>
              <a:rPr lang="en-US" dirty="0"/>
              <a:t>Disrupt our online information ecosystem</a:t>
            </a:r>
          </a:p>
          <a:p>
            <a:pPr marL="171450" indent="-171450">
              <a:buFont typeface="Arial" panose="020B0604020202020204" pitchFamily="34" charset="0"/>
              <a:buChar char="•"/>
            </a:pPr>
            <a:r>
              <a:rPr lang="en-US" dirty="0"/>
              <a:t>Act as </a:t>
            </a:r>
            <a:r>
              <a:rPr lang="en-US" sz="1800" dirty="0">
                <a:effectLst/>
                <a:latin typeface="Aptos" panose="020B0004020202020204" pitchFamily="34" charset="0"/>
                <a:ea typeface="Aptos" panose="020B0004020202020204" pitchFamily="34" charset="0"/>
                <a:cs typeface="Times New Roman" panose="02020603050405020304" pitchFamily="18" charset="0"/>
              </a:rPr>
              <a:t>misinformation</a:t>
            </a:r>
            <a:r>
              <a:rPr lang="en-CA" dirty="0"/>
              <a:t> superspreaders</a:t>
            </a:r>
          </a:p>
          <a:p>
            <a:pPr marL="171450" indent="-171450">
              <a:buFont typeface="Arial" panose="020B0604020202020204" pitchFamily="34" charset="0"/>
              <a:buChar char="•"/>
            </a:pPr>
            <a:r>
              <a:rPr lang="en-CA" dirty="0"/>
              <a:t>Concentrate power</a:t>
            </a:r>
          </a:p>
          <a:p>
            <a:pPr marL="171450" indent="-171450">
              <a:buFont typeface="Arial" panose="020B0604020202020204" pitchFamily="34" charset="0"/>
              <a:buChar char="•"/>
            </a:pPr>
            <a:r>
              <a:rPr lang="en-CA" dirty="0"/>
              <a:t>Reproduce historical marginalization</a:t>
            </a:r>
          </a:p>
          <a:p>
            <a:pPr marL="171450" indent="-171450">
              <a:buFont typeface="Arial" panose="020B0604020202020204" pitchFamily="34" charset="0"/>
              <a:buChar char="•"/>
            </a:pPr>
            <a:r>
              <a:rPr lang="en-CA" dirty="0"/>
              <a:t>A heavy price tag of accelerating anthropogenic climate change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a:t>
            </a:fld>
            <a:endParaRPr lang="en-CA"/>
          </a:p>
        </p:txBody>
      </p:sp>
    </p:spTree>
    <p:extLst>
      <p:ext uri="{BB962C8B-B14F-4D97-AF65-F5344CB8AC3E}">
        <p14:creationId xmlns:p14="http://schemas.microsoft.com/office/powerpoint/2010/main" val="286726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31A4-0AE9-43CD-ACD8-A1DDD14BA9C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11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F54D-6BBC-12E3-8DAA-BB2722592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B126F-ED99-0A83-0821-1CE445A5F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DC232-05AD-EDD6-C731-CD0241EB1A07}"/>
              </a:ext>
            </a:extLst>
          </p:cNvPr>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a:extLst>
              <a:ext uri="{FF2B5EF4-FFF2-40B4-BE49-F238E27FC236}">
                <a16:creationId xmlns:a16="http://schemas.microsoft.com/office/drawing/2014/main" id="{7FF39BCE-4515-BE5D-D908-D82EA66069E2}"/>
              </a:ext>
            </a:extLst>
          </p:cNvPr>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5</a:t>
            </a:fld>
            <a:endParaRPr lang="en-CA"/>
          </a:p>
        </p:txBody>
      </p:sp>
    </p:spTree>
    <p:extLst>
      <p:ext uri="{BB962C8B-B14F-4D97-AF65-F5344CB8AC3E}">
        <p14:creationId xmlns:p14="http://schemas.microsoft.com/office/powerpoint/2010/main" val="69005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6</a:t>
            </a:fld>
            <a:endParaRPr lang="en-CA"/>
          </a:p>
        </p:txBody>
      </p:sp>
    </p:spTree>
    <p:extLst>
      <p:ext uri="{BB962C8B-B14F-4D97-AF65-F5344CB8AC3E}">
        <p14:creationId xmlns:p14="http://schemas.microsoft.com/office/powerpoint/2010/main" val="279826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7</a:t>
            </a:fld>
            <a:endParaRPr lang="en-CA"/>
          </a:p>
        </p:txBody>
      </p:sp>
    </p:spTree>
    <p:extLst>
      <p:ext uri="{BB962C8B-B14F-4D97-AF65-F5344CB8AC3E}">
        <p14:creationId xmlns:p14="http://schemas.microsoft.com/office/powerpoint/2010/main" val="250769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13</a:t>
            </a:fld>
            <a:endParaRPr lang="en-CA"/>
          </a:p>
        </p:txBody>
      </p:sp>
    </p:spTree>
    <p:extLst>
      <p:ext uri="{BB962C8B-B14F-4D97-AF65-F5344CB8AC3E}">
        <p14:creationId xmlns:p14="http://schemas.microsoft.com/office/powerpoint/2010/main" val="388360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How generative AI may potentially disrupt </a:t>
            </a:r>
            <a:r>
              <a:rPr lang="en-US" dirty="0"/>
              <a:t>how content is produced, consumed, monetized, and manipulated towards specific ends and</a:t>
            </a:r>
            <a:r>
              <a:rPr lang="en-CA" dirty="0"/>
              <a:t> how different </a:t>
            </a:r>
            <a:r>
              <a:rPr lang="en-US" sz="1200" dirty="0"/>
              <a:t>actors and stakeholders operate and related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they shift and concentrate power while further marginalizing those at the periphery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Impact on academic research and innovation itself as well as the ecological costs of our current AI technology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14</a:t>
            </a:fld>
            <a:endParaRPr lang="en-CA"/>
          </a:p>
        </p:txBody>
      </p:sp>
    </p:spTree>
    <p:extLst>
      <p:ext uri="{BB962C8B-B14F-4D97-AF65-F5344CB8AC3E}">
        <p14:creationId xmlns:p14="http://schemas.microsoft.com/office/powerpoint/2010/main" val="243587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85ABD-8A18-EA83-284A-8AAD7A29E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6DD4E-4842-1CD4-1B4E-6E422CCB4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D9CB1-071C-E122-6AFE-A5201660A7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a:extLst>
              <a:ext uri="{FF2B5EF4-FFF2-40B4-BE49-F238E27FC236}">
                <a16:creationId xmlns:a16="http://schemas.microsoft.com/office/drawing/2014/main" id="{D82DED53-3D3F-3F2E-5811-229F763BB8E9}"/>
              </a:ext>
            </a:extLst>
          </p:cNvPr>
          <p:cNvSpPr>
            <a:spLocks noGrp="1"/>
          </p:cNvSpPr>
          <p:nvPr>
            <p:ph type="sldNum" sz="quarter" idx="5"/>
          </p:nvPr>
        </p:nvSpPr>
        <p:spPr>
          <a:xfrm>
            <a:off x="3884613" y="8685213"/>
            <a:ext cx="2971800" cy="458787"/>
          </a:xfrm>
          <a:prstGeom prst="rect">
            <a:avLst/>
          </a:prstGeom>
        </p:spPr>
        <p:txBody>
          <a:bodyPr/>
          <a:lstStyle/>
          <a:p>
            <a:fld id="{C0820F04-3EAD-496B-94A0-FEE5EA1D4342}" type="slidenum">
              <a:rPr lang="en-GB" smtClean="0"/>
              <a:t>15</a:t>
            </a:fld>
            <a:endParaRPr lang="en-GB"/>
          </a:p>
        </p:txBody>
      </p:sp>
    </p:spTree>
    <p:extLst>
      <p:ext uri="{BB962C8B-B14F-4D97-AF65-F5344CB8AC3E}">
        <p14:creationId xmlns:p14="http://schemas.microsoft.com/office/powerpoint/2010/main" val="177197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390F-B4C5-BED3-3E4F-1C10E6E90F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4F4B39D-34AC-E48A-46CF-40199DAD81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EFFDF1B-A139-2976-C9A0-FEF6F1EAD7AD}"/>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41A8A0D7-E79F-65FD-FE6C-E0D768A1AEA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56F3B1D-4492-F1A0-A2DB-16B949CC2B4E}"/>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13902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F853-1AE1-0E19-C312-68D2AD270EE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90B39DC-CEEA-59D2-40A3-4B5805BAF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047523-5FE0-0750-48D8-5DF0A9AC9017}"/>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155B7B4C-7D1A-6D6F-EA8A-913BFA6A99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23B374F-65CA-39F8-B8A9-2F1B04B09C62}"/>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378810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6EE61-BB60-D2DF-3561-B82EFE55B7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03EC5F6-4AE0-8A4D-6FF8-0B0DAA38D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B01A29D-4A30-E932-8A62-0E8E34195E6D}"/>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1D5D12F3-576B-9642-2D9C-A047FB4586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FBFB59-0A5E-5061-0041-384150F0E28C}"/>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26300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B791-F4A0-2744-0EB3-4FEEDCB5B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8888F9D-131E-1F96-32C1-94CBF4A9C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33FA998-9B51-B4D5-ACC5-A0D66B26D6EF}"/>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CC4EBDFB-FA12-0A13-6848-7042BBEBA0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041F7FA-80AB-D8A1-EFDA-549B838D541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4052672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3F5E-6406-46EA-4918-1050510C4B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13D8C0-9EFE-719D-8395-FDD76B00F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C74907-E99C-461F-2EA8-CA012B525785}"/>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777679B3-C0C4-FE11-39BC-8A773F8167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9513DB-4EB1-9FB5-2D4F-05BFE3660CB7}"/>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965776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E06B-8DB6-6ADB-4D5B-56EEEFB79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F5A203-9420-FDE2-9912-C2F5013F3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80A15-8806-C747-FD26-FABDF6A54E82}"/>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B2E5921A-CA37-C1D7-5347-309EF7D3D1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621A5E-BA04-7199-5CD3-C8D73B87592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053413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1A57-F545-9450-DE8D-2BC9751D85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115E66-2DEE-D199-1515-5F21B8C5B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5035D74-E4A8-39E7-19D7-82D68801D4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9AE0D89-20E8-FEB2-A5D8-8CCA73DC37EA}"/>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6" name="Footer Placeholder 5">
            <a:extLst>
              <a:ext uri="{FF2B5EF4-FFF2-40B4-BE49-F238E27FC236}">
                <a16:creationId xmlns:a16="http://schemas.microsoft.com/office/drawing/2014/main" id="{76D839AC-5F34-AF7A-4EC3-E7EA159C333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9A705D-90FD-23D6-AFCF-585A3D0513F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813501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B187-87DD-A37D-0BEF-3F0104D0A6D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0D5D99-EE88-BB71-DF7A-982D94ECD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8CF5E-19E7-D9C5-BF5F-7DC8A011A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CBC88A-FE10-5F7D-AAA6-BE14DC452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9F3DB-054B-58E4-11CE-19261DE27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23A437-C099-1168-37AD-88553C84E80B}"/>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8" name="Footer Placeholder 7">
            <a:extLst>
              <a:ext uri="{FF2B5EF4-FFF2-40B4-BE49-F238E27FC236}">
                <a16:creationId xmlns:a16="http://schemas.microsoft.com/office/drawing/2014/main" id="{AC171D39-F53B-A029-0995-6D8D05DA5A7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3CE70BF-FF7C-5CE9-5B8A-F377B75B121A}"/>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32031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C9C-F8DA-4321-55C2-0FD59E7F896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6369CC1-9F92-67AD-40FC-1D655FD41128}"/>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4" name="Footer Placeholder 3">
            <a:extLst>
              <a:ext uri="{FF2B5EF4-FFF2-40B4-BE49-F238E27FC236}">
                <a16:creationId xmlns:a16="http://schemas.microsoft.com/office/drawing/2014/main" id="{9A685A85-9A2A-D840-95C0-D2C2585B13C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FB4D830-D8B6-8949-086D-2D633C4335AE}"/>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136715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8DDB7-2DCE-9881-1A40-CCA30BEF9C41}"/>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3" name="Footer Placeholder 2">
            <a:extLst>
              <a:ext uri="{FF2B5EF4-FFF2-40B4-BE49-F238E27FC236}">
                <a16:creationId xmlns:a16="http://schemas.microsoft.com/office/drawing/2014/main" id="{619B7EA8-738D-51B2-3691-C8200FD130E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F813E28-37A6-AC10-3AA7-319DBAA77018}"/>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67980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1187-76EB-E62C-4A1E-47178037F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FB3B012-5364-C017-27F1-B75D4CD08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FC2928-841E-39B7-3ABD-79AC116F8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1070F-4719-837E-D16F-E6AB9A7D4092}"/>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6" name="Footer Placeholder 5">
            <a:extLst>
              <a:ext uri="{FF2B5EF4-FFF2-40B4-BE49-F238E27FC236}">
                <a16:creationId xmlns:a16="http://schemas.microsoft.com/office/drawing/2014/main" id="{E73A3978-3A02-3334-63AF-9E23D5167C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D3CEB16-ED58-1DF5-BA10-FAA8D5A81B7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16073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F4CA-E414-B8D6-8FD0-73379FF0903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B962D5-5BBC-C091-784C-2996C4F1C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0F8F99-E146-0FDC-E4B7-01360BA5D371}"/>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304B8361-0EE0-A4EF-AF08-2F24C81505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5971863-B6E2-9CEC-A878-8741033373CA}"/>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263581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48F2-A27B-FC6D-458B-036BB3385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A903106-152A-A9ED-5E7B-001C275FF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C25AE0A-9358-79D5-86A2-16AA94F1B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6E327-6AFB-973D-FDDD-4F02C8FEE25F}"/>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6" name="Footer Placeholder 5">
            <a:extLst>
              <a:ext uri="{FF2B5EF4-FFF2-40B4-BE49-F238E27FC236}">
                <a16:creationId xmlns:a16="http://schemas.microsoft.com/office/drawing/2014/main" id="{D7E59F94-E6C3-9039-74A5-15A20A67CB9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F261E9E-02BC-83E2-9642-F8136B868FE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14596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6AE4-7AC0-D82E-F347-63332EA1582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2862611-3340-52B0-1837-78293BE090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373023-222B-2243-F82A-2C9104EA6BA2}"/>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635E457E-1D15-139D-6EDD-6F3F006F4E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253217-DE99-9877-31AB-66D51BB6D870}"/>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899049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59C23-77B5-E2EC-0030-558786F42A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0DC642-A31C-87E0-BB36-4297DF1DFC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9B0B3F-175D-0489-D936-C3FF19750B7E}"/>
              </a:ext>
            </a:extLst>
          </p:cNvPr>
          <p:cNvSpPr>
            <a:spLocks noGrp="1"/>
          </p:cNvSpPr>
          <p:nvPr>
            <p:ph type="dt" sz="half" idx="10"/>
          </p:nvPr>
        </p:nvSpPr>
        <p:spPr/>
        <p:txBody>
          <a:body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122BC3CC-18B1-56C8-E24E-3E72582A231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E0BA4E-05E2-59C1-38F2-87CF45EF1F7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87264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6A62-C027-AFF8-2EAE-B5A170259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7EEF18F-7450-FAF0-3689-68347F2975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F61DF-5317-914E-75CE-B34480CDB267}"/>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12599F16-F87A-37F6-4E06-51C2E7040C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ADE649-3D9E-2F8C-B076-31A0A11BB4A7}"/>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20778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EE6A-4977-15FC-1CBB-33D1424B1C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E208DB4-67A9-573D-BBA4-DFCA9D9D20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20B649C-97B5-321F-FD8B-6BEE07B44F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5AC94C8-5534-B113-6442-36497695DEE2}"/>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6" name="Footer Placeholder 5">
            <a:extLst>
              <a:ext uri="{FF2B5EF4-FFF2-40B4-BE49-F238E27FC236}">
                <a16:creationId xmlns:a16="http://schemas.microsoft.com/office/drawing/2014/main" id="{EA25D910-157B-DB52-4524-9A67668C282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136ADF7-FFF9-94EB-2CDE-9D7C024F0ED5}"/>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45107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AF85-FFBF-76AA-5BD2-6AC7A48D0FA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7E216B-256B-1008-8E72-8716048F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7EC0CD-6069-2E21-5644-99E96512EE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5D1E541-3505-12EC-78E8-0FD65D9E7F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5AC15-FDC8-915B-0313-B8BBFCEE5A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0C8EB4B-7221-8BF8-234C-57E396B5912D}"/>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8" name="Footer Placeholder 7">
            <a:extLst>
              <a:ext uri="{FF2B5EF4-FFF2-40B4-BE49-F238E27FC236}">
                <a16:creationId xmlns:a16="http://schemas.microsoft.com/office/drawing/2014/main" id="{5EA8EF9F-F78C-D773-AE36-EF1917A5E79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416DB42-7F7A-3555-7DFD-64B39CB71171}"/>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418807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8727-6A7A-2500-4849-D463E34D8E8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B09F80C-CD5D-5234-A0F1-0B1605B02C78}"/>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4" name="Footer Placeholder 3">
            <a:extLst>
              <a:ext uri="{FF2B5EF4-FFF2-40B4-BE49-F238E27FC236}">
                <a16:creationId xmlns:a16="http://schemas.microsoft.com/office/drawing/2014/main" id="{D521CC2C-8B45-DFD6-90D2-30C3BAA3BA7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C4A8C3D-BCAA-068B-2A1C-650C732174B8}"/>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343862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2F293-3C9C-E3F8-E134-520E73A51FA9}"/>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3" name="Footer Placeholder 2">
            <a:extLst>
              <a:ext uri="{FF2B5EF4-FFF2-40B4-BE49-F238E27FC236}">
                <a16:creationId xmlns:a16="http://schemas.microsoft.com/office/drawing/2014/main" id="{5F54863A-0883-3EAE-9C5B-1491E425C61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53E8923-7D82-3EBE-2CEE-43BFF8FFE9B2}"/>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63837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0E0B-F0BD-1F36-7626-1CB2DBA85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99B9A33-8D6C-FACA-AC23-CEF6B7B46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EB5E420-F786-486F-3BC7-187AD922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F822D-D0C4-F12E-0A92-8816EA321C58}"/>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6" name="Footer Placeholder 5">
            <a:extLst>
              <a:ext uri="{FF2B5EF4-FFF2-40B4-BE49-F238E27FC236}">
                <a16:creationId xmlns:a16="http://schemas.microsoft.com/office/drawing/2014/main" id="{46BBFD6B-2A4F-FB1B-B1EA-1FEC5E8DAED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DE420D7-2F12-2641-AB32-8821F0BC0723}"/>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63700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3B8B-DFE2-F500-5111-3DD7D8E2E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BCEAA71-5018-2F8A-2F2E-11DE670CF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A5BCB78-C161-4ED1-D42B-35D657F89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360B8-5E21-8D0D-4930-0035AF361AA4}"/>
              </a:ext>
            </a:extLst>
          </p:cNvPr>
          <p:cNvSpPr>
            <a:spLocks noGrp="1"/>
          </p:cNvSpPr>
          <p:nvPr>
            <p:ph type="dt" sz="half" idx="10"/>
          </p:nvPr>
        </p:nvSpPr>
        <p:spPr/>
        <p:txBody>
          <a:bodyPr/>
          <a:lstStyle/>
          <a:p>
            <a:fld id="{1E0ABDE5-FEFC-4585-85FC-44992853F9FF}" type="datetimeFigureOut">
              <a:rPr lang="en-CA" smtClean="0"/>
              <a:t>2025-03-20</a:t>
            </a:fld>
            <a:endParaRPr lang="en-CA"/>
          </a:p>
        </p:txBody>
      </p:sp>
      <p:sp>
        <p:nvSpPr>
          <p:cNvPr id="6" name="Footer Placeholder 5">
            <a:extLst>
              <a:ext uri="{FF2B5EF4-FFF2-40B4-BE49-F238E27FC236}">
                <a16:creationId xmlns:a16="http://schemas.microsoft.com/office/drawing/2014/main" id="{094D866C-A259-4C68-0DFC-7B0F96995C1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8421F9C-87FB-719D-27DA-D573C86037C5}"/>
              </a:ext>
            </a:extLst>
          </p:cNvPr>
          <p:cNvSpPr>
            <a:spLocks noGrp="1"/>
          </p:cNvSpPr>
          <p:nvPr>
            <p:ph type="sldNum" sz="quarter" idx="12"/>
          </p:nvPr>
        </p:nvSpPr>
        <p:spPr/>
        <p:txBody>
          <a:bodyPr/>
          <a:lstStyle/>
          <a:p>
            <a:fld id="{F46E48DF-B22E-4D48-BAE9-81DDFAD10C68}" type="slidenum">
              <a:rPr lang="en-CA" smtClean="0"/>
              <a:t>‹#›</a:t>
            </a:fld>
            <a:endParaRPr lang="en-CA"/>
          </a:p>
        </p:txBody>
      </p:sp>
    </p:spTree>
    <p:extLst>
      <p:ext uri="{BB962C8B-B14F-4D97-AF65-F5344CB8AC3E}">
        <p14:creationId xmlns:p14="http://schemas.microsoft.com/office/powerpoint/2010/main" val="1142920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DAF1D3-D035-A7E7-43CB-EBFBC7190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C8ACB05-0CBB-300F-CD4D-4980E1675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48ACE0-4067-7FD0-6A71-E1923966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0ABDE5-FEFC-4585-85FC-44992853F9FF}" type="datetimeFigureOut">
              <a:rPr lang="en-CA" smtClean="0"/>
              <a:t>2025-03-20</a:t>
            </a:fld>
            <a:endParaRPr lang="en-CA"/>
          </a:p>
        </p:txBody>
      </p:sp>
      <p:sp>
        <p:nvSpPr>
          <p:cNvPr id="5" name="Footer Placeholder 4">
            <a:extLst>
              <a:ext uri="{FF2B5EF4-FFF2-40B4-BE49-F238E27FC236}">
                <a16:creationId xmlns:a16="http://schemas.microsoft.com/office/drawing/2014/main" id="{D5D1C86C-080D-7503-7144-D6CC1873B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C074FDE-55EF-0977-CE10-70B96D436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6E48DF-B22E-4D48-BAE9-81DDFAD10C68}" type="slidenum">
              <a:rPr lang="en-CA" smtClean="0"/>
              <a:t>‹#›</a:t>
            </a:fld>
            <a:endParaRPr lang="en-CA"/>
          </a:p>
        </p:txBody>
      </p:sp>
    </p:spTree>
    <p:extLst>
      <p:ext uri="{BB962C8B-B14F-4D97-AF65-F5344CB8AC3E}">
        <p14:creationId xmlns:p14="http://schemas.microsoft.com/office/powerpoint/2010/main" val="3649747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CAA49-D00D-EB02-904D-E9CAB39F8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BD8EB7-3E24-73EC-8605-2D09B787B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3DEB8A-E07E-4B3D-5792-F580CBE48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B8A486-DDAF-46E0-91DC-A5C60AB89976}" type="datetimeFigureOut">
              <a:rPr lang="en-CA" smtClean="0"/>
              <a:t>2025-03-20</a:t>
            </a:fld>
            <a:endParaRPr lang="en-CA"/>
          </a:p>
        </p:txBody>
      </p:sp>
      <p:sp>
        <p:nvSpPr>
          <p:cNvPr id="5" name="Footer Placeholder 4">
            <a:extLst>
              <a:ext uri="{FF2B5EF4-FFF2-40B4-BE49-F238E27FC236}">
                <a16:creationId xmlns:a16="http://schemas.microsoft.com/office/drawing/2014/main" id="{0971AF69-768F-4D40-A5FA-734B6E21A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A73DFE19-771F-CB3F-B81F-064BC0D10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C983-72E2-4FD1-9E90-1BABF0658BAB}" type="slidenum">
              <a:rPr lang="en-CA" smtClean="0"/>
              <a:t>‹#›</a:t>
            </a:fld>
            <a:endParaRPr lang="en-CA"/>
          </a:p>
        </p:txBody>
      </p:sp>
    </p:spTree>
    <p:extLst>
      <p:ext uri="{BB962C8B-B14F-4D97-AF65-F5344CB8AC3E}">
        <p14:creationId xmlns:p14="http://schemas.microsoft.com/office/powerpoint/2010/main" val="3748806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hyperlink" Target="https://arxiv.org/abs/2501.19241"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arxiv.org/abs/2501.19241" TargetMode="External"/><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abs/2501.19241" TargetMode="External"/><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link.springer.com/chapter/10.1007/978-3-031-73147-1_7" TargetMode="External"/><Relationship Id="rId5" Type="http://schemas.openxmlformats.org/officeDocument/2006/relationships/hyperlink" Target="https://link.springer.com/book/9783031731464"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dl.acm.org/doi/10.1145/3630106.3658900" TargetMode="External"/><Relationship Id="rId4" Type="http://schemas.openxmlformats.org/officeDocument/2006/relationships/hyperlink" Target="https://link.springer.com/chapter/10.1007/978-3-031-73147-1_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ink.springer.com/chapter/10.1007/978-3-031-73147-1_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png"/><Relationship Id="rId7" Type="http://schemas.openxmlformats.org/officeDocument/2006/relationships/hyperlink" Target="https://link.springer.com/chapter/10.1007/978-3-031-73147-1_7"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link.springer.com/chapter/10.1007/978-3-031-73147-1_7" TargetMode="External"/><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hyperlink" Target="https://arxiv.org/abs/2501.19241" TargetMode="External"/><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arxiv.org/abs/2403.1790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hyperlink" Target="https://arxiv.org/abs/2501.1924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arxiv.org/abs/2501.19241" TargetMode="External"/><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hyperlink" Target="https://arxiv.org/abs/2501.19241" TargetMode="External"/><Relationship Id="rId2" Type="http://schemas.openxmlformats.org/officeDocument/2006/relationships/notesSlide" Target="../notesSlides/notesSlide14.xml"/><Relationship Id="rId16" Type="http://schemas.openxmlformats.org/officeDocument/2006/relationships/image" Target="../media/image54.svg"/><Relationship Id="rId1" Type="http://schemas.openxmlformats.org/officeDocument/2006/relationships/slideLayout" Target="../slideLayouts/slideLayout6.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403.17901" TargetMode="External"/><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2403.17901"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s://dl.acm.org/doi/10.1145/3527546.3527557"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48.sv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47.pn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hyperlink" Target="https://arxiv.org/abs/2501.1924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2501.19241"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dl.acm.org/doi/10.1145/3630106.3658900" TargetMode="External"/><Relationship Id="rId5" Type="http://schemas.openxmlformats.org/officeDocument/2006/relationships/hyperlink" Target="https://link.springer.com/chapter/10.1007/978-3-031-73147-1_7" TargetMode="External"/><Relationship Id="rId4" Type="http://schemas.openxmlformats.org/officeDocument/2006/relationships/hyperlink" Target="https://arxiv.org/abs/2403.179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arxiv.org/abs/2403.179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rxiv.org/abs/2501.1924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4726F-8D0C-A524-B692-CA7D600BE8DC}"/>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6AB3085D-3CA9-120E-A01E-9D4000A5E39E}"/>
              </a:ext>
            </a:extLst>
          </p:cNvPr>
          <p:cNvSpPr txBox="1"/>
          <p:nvPr/>
        </p:nvSpPr>
        <p:spPr>
          <a:xfrm>
            <a:off x="3879495" y="3281339"/>
            <a:ext cx="4433011" cy="677108"/>
          </a:xfrm>
          <a:prstGeom prst="rect">
            <a:avLst/>
          </a:prstGeom>
          <a:noFill/>
        </p:spPr>
        <p:txBody>
          <a:bodyPr wrap="square" rtlCol="0" anchor="ctr">
            <a:spAutoFit/>
          </a:bodyPr>
          <a:lstStyle/>
          <a:p>
            <a:pPr algn="ctr"/>
            <a:r>
              <a:rPr lang="en-CA" sz="2000" b="1" dirty="0"/>
              <a:t>Bhaskar Mitra</a:t>
            </a:r>
          </a:p>
          <a:p>
            <a:pPr algn="ctr"/>
            <a:r>
              <a:rPr lang="en-CA" dirty="0"/>
              <a:t>Microsoft Research</a:t>
            </a:r>
            <a:endParaRPr lang="en-CA" sz="2000" dirty="0"/>
          </a:p>
        </p:txBody>
      </p:sp>
      <p:sp>
        <p:nvSpPr>
          <p:cNvPr id="31" name="TextBox 30">
            <a:extLst>
              <a:ext uri="{FF2B5EF4-FFF2-40B4-BE49-F238E27FC236}">
                <a16:creationId xmlns:a16="http://schemas.microsoft.com/office/drawing/2014/main" id="{5043E90F-6071-757E-7309-5F566CB433F1}"/>
              </a:ext>
            </a:extLst>
          </p:cNvPr>
          <p:cNvSpPr txBox="1"/>
          <p:nvPr/>
        </p:nvSpPr>
        <p:spPr>
          <a:xfrm>
            <a:off x="4061567" y="6337319"/>
            <a:ext cx="4068867" cy="523220"/>
          </a:xfrm>
          <a:prstGeom prst="rect">
            <a:avLst/>
          </a:prstGeom>
          <a:noFill/>
        </p:spPr>
        <p:txBody>
          <a:bodyPr wrap="square">
            <a:spAutoFit/>
          </a:bodyPr>
          <a:lstStyle/>
          <a:p>
            <a:pPr algn="ctr">
              <a:spcBef>
                <a:spcPts val="1800"/>
              </a:spcBef>
            </a:pPr>
            <a:r>
              <a:rPr lang="en-US" sz="1400" dirty="0">
                <a:latin typeface="+mj-lt"/>
              </a:rPr>
              <a:t>* The views expressed in this talk are my own and do not reflect that of any institutions I am affiliated with.</a:t>
            </a:r>
            <a:endParaRPr lang="en-US" sz="1400" i="0" dirty="0">
              <a:latin typeface="+mj-lt"/>
            </a:endParaRPr>
          </a:p>
        </p:txBody>
      </p:sp>
      <p:grpSp>
        <p:nvGrpSpPr>
          <p:cNvPr id="3" name="Group 2">
            <a:extLst>
              <a:ext uri="{FF2B5EF4-FFF2-40B4-BE49-F238E27FC236}">
                <a16:creationId xmlns:a16="http://schemas.microsoft.com/office/drawing/2014/main" id="{3E24FF10-6830-4A23-2EDD-9A76D52C94FA}"/>
              </a:ext>
            </a:extLst>
          </p:cNvPr>
          <p:cNvGrpSpPr/>
          <p:nvPr/>
        </p:nvGrpSpPr>
        <p:grpSpPr>
          <a:xfrm>
            <a:off x="3065009" y="2481471"/>
            <a:ext cx="6061983" cy="636952"/>
            <a:chOff x="3065009" y="2481471"/>
            <a:chExt cx="6061983" cy="636952"/>
          </a:xfrm>
        </p:grpSpPr>
        <p:sp>
          <p:nvSpPr>
            <p:cNvPr id="33" name="Rectangle: Rounded Corners 32">
              <a:extLst>
                <a:ext uri="{FF2B5EF4-FFF2-40B4-BE49-F238E27FC236}">
                  <a16:creationId xmlns:a16="http://schemas.microsoft.com/office/drawing/2014/main" id="{7B22685F-EDAB-DCBC-EEA8-96F05C9930D9}"/>
                </a:ext>
              </a:extLst>
            </p:cNvPr>
            <p:cNvSpPr/>
            <p:nvPr/>
          </p:nvSpPr>
          <p:spPr>
            <a:xfrm>
              <a:off x="3065009" y="2481471"/>
              <a:ext cx="6061983"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a:extLst>
                <a:ext uri="{FF2B5EF4-FFF2-40B4-BE49-F238E27FC236}">
                  <a16:creationId xmlns:a16="http://schemas.microsoft.com/office/drawing/2014/main" id="{D9073288-AE42-E227-835B-F80A9D91B9F7}"/>
                </a:ext>
              </a:extLst>
            </p:cNvPr>
            <p:cNvSpPr txBox="1"/>
            <p:nvPr/>
          </p:nvSpPr>
          <p:spPr>
            <a:xfrm>
              <a:off x="3203997" y="2569114"/>
              <a:ext cx="5714978" cy="461665"/>
            </a:xfrm>
            <a:prstGeom prst="rect">
              <a:avLst/>
            </a:prstGeom>
            <a:noFill/>
          </p:spPr>
          <p:txBody>
            <a:bodyPr wrap="square">
              <a:spAutoFit/>
            </a:bodyPr>
            <a:lstStyle/>
            <a:p>
              <a:r>
                <a:rPr lang="en-CA" sz="2400" dirty="0"/>
                <a:t>Emancipatory Information Retrieval</a:t>
              </a:r>
              <a:endParaRPr lang="en-CA" sz="2400" dirty="0">
                <a:latin typeface="+mj-lt"/>
                <a:cs typeface="Segoe UI" panose="020B0502040204020203" pitchFamily="34" charset="0"/>
              </a:endParaRPr>
            </a:p>
          </p:txBody>
        </p:sp>
        <p:pic>
          <p:nvPicPr>
            <p:cNvPr id="35" name="Picture 2" descr="Social revolution - Wikipedia">
              <a:extLst>
                <a:ext uri="{FF2B5EF4-FFF2-40B4-BE49-F238E27FC236}">
                  <a16:creationId xmlns:a16="http://schemas.microsoft.com/office/drawing/2014/main" id="{3F039278-BAF0-AC03-B358-FCB5160CFBC8}"/>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8580497" y="2591121"/>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BC3F3E6-66E1-E67E-6D74-C940C388FA41}"/>
              </a:ext>
            </a:extLst>
          </p:cNvPr>
          <p:cNvSpPr txBox="1"/>
          <p:nvPr/>
        </p:nvSpPr>
        <p:spPr>
          <a:xfrm>
            <a:off x="3048663" y="3898771"/>
            <a:ext cx="6094674" cy="369332"/>
          </a:xfrm>
          <a:prstGeom prst="rect">
            <a:avLst/>
          </a:prstGeom>
          <a:noFill/>
        </p:spPr>
        <p:txBody>
          <a:bodyPr wrap="square">
            <a:spAutoFit/>
          </a:bodyPr>
          <a:lstStyle/>
          <a:p>
            <a:pPr algn="ctr"/>
            <a:r>
              <a:rPr lang="en-CA" dirty="0">
                <a:latin typeface="Aptos Light" panose="020B0004020202020204" pitchFamily="34" charset="0"/>
              </a:rPr>
              <a:t>       @bmitra.bsky.social</a:t>
            </a:r>
          </a:p>
        </p:txBody>
      </p:sp>
      <p:pic>
        <p:nvPicPr>
          <p:cNvPr id="2" name="Picture 8">
            <a:extLst>
              <a:ext uri="{FF2B5EF4-FFF2-40B4-BE49-F238E27FC236}">
                <a16:creationId xmlns:a16="http://schemas.microsoft.com/office/drawing/2014/main" id="{64D21F02-1178-7599-15A5-E0409B6B632D}"/>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18003" y="3939437"/>
            <a:ext cx="326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30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495225" y="434970"/>
            <a:ext cx="4456417" cy="2591116"/>
          </a:xfrm>
        </p:spPr>
        <p:txBody>
          <a:bodyPr anchor="ctr">
            <a:normAutofit/>
          </a:bodyPr>
          <a:lstStyle/>
          <a:p>
            <a:pPr>
              <a:lnSpc>
                <a:spcPct val="100000"/>
              </a:lnSpc>
            </a:pPr>
            <a:r>
              <a:rPr lang="en-CA" sz="4000" dirty="0"/>
              <a:t>A framework of </a:t>
            </a:r>
            <a:r>
              <a:rPr lang="en-CA" sz="4000" b="1" dirty="0"/>
              <a:t>Practices</a:t>
            </a:r>
            <a:r>
              <a:rPr lang="en-CA" sz="4000" dirty="0"/>
              <a:t>, </a:t>
            </a:r>
            <a:r>
              <a:rPr lang="en-CA" sz="4000" b="1" dirty="0"/>
              <a:t>Projects</a:t>
            </a:r>
            <a:r>
              <a:rPr lang="en-CA" sz="4000" dirty="0"/>
              <a:t>, and </a:t>
            </a:r>
            <a:r>
              <a:rPr lang="en-CA" sz="4000" b="1" dirty="0"/>
              <a:t>Provocations</a:t>
            </a:r>
            <a:r>
              <a:rPr lang="en-CA" sz="4000" dirty="0"/>
              <a:t>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0A4B-AAAC-A706-1531-1BE5360C1C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7805CE-1089-F936-F7B0-B5B7CA958736}"/>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DD5F338B-3141-2879-A959-980B090D8224}"/>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6" name="Rectangle 5" descr="Good Idea with solid fill">
            <a:extLst>
              <a:ext uri="{FF2B5EF4-FFF2-40B4-BE49-F238E27FC236}">
                <a16:creationId xmlns:a16="http://schemas.microsoft.com/office/drawing/2014/main" id="{6AC0391C-9C6D-A505-E369-D1B84451429C}"/>
              </a:ext>
            </a:extLst>
          </p:cNvPr>
          <p:cNvSpPr/>
          <p:nvPr/>
        </p:nvSpPr>
        <p:spPr>
          <a:xfrm>
            <a:off x="5445873"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A3BBE1A8-028C-5A7D-D908-2A527CF58C39}"/>
              </a:ext>
            </a:extLst>
          </p:cNvPr>
          <p:cNvSpPr/>
          <p:nvPr/>
        </p:nvSpPr>
        <p:spPr>
          <a:xfrm>
            <a:off x="8840977"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E333A79E-89D4-F0E4-8F1C-BE1F157E6CD0}"/>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r>
              <a:rPr lang="en-CA" sz="1600" kern="1200" dirty="0"/>
              <a:t>  </a:t>
            </a:r>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sp>
        <p:nvSpPr>
          <p:cNvPr id="7" name="Freeform: Shape 6">
            <a:extLst>
              <a:ext uri="{FF2B5EF4-FFF2-40B4-BE49-F238E27FC236}">
                <a16:creationId xmlns:a16="http://schemas.microsoft.com/office/drawing/2014/main" id="{F79F6448-937D-AFCF-1494-3D538B4EC8D3}"/>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sp>
        <p:nvSpPr>
          <p:cNvPr id="10" name="Freeform: Shape 9">
            <a:extLst>
              <a:ext uri="{FF2B5EF4-FFF2-40B4-BE49-F238E27FC236}">
                <a16:creationId xmlns:a16="http://schemas.microsoft.com/office/drawing/2014/main" id="{7DD147D2-B2C0-43D8-44EB-52350BD33411}"/>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a:t>
            </a:r>
            <a:r>
              <a:rPr lang="en-US" sz="1600" i="1" kern="1200" dirty="0"/>
              <a:t>e.g.</a:t>
            </a:r>
            <a:r>
              <a:rPr lang="en-US" sz="1600" kern="1200" dirty="0"/>
              <a:t>, industry and government)</a:t>
            </a:r>
          </a:p>
        </p:txBody>
      </p:sp>
      <p:sp>
        <p:nvSpPr>
          <p:cNvPr id="12" name="TextBox 11">
            <a:extLst>
              <a:ext uri="{FF2B5EF4-FFF2-40B4-BE49-F238E27FC236}">
                <a16:creationId xmlns:a16="http://schemas.microsoft.com/office/drawing/2014/main" id="{16DA1DDD-7EDC-5745-1C64-0A431C22352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1486659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84B5-6229-45F2-26C0-638499F7B2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82D67A-5583-A3CB-68B7-1F358C39CB11}"/>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6" name="Rectangle 5" descr="Good Idea with solid fill">
            <a:extLst>
              <a:ext uri="{FF2B5EF4-FFF2-40B4-BE49-F238E27FC236}">
                <a16:creationId xmlns:a16="http://schemas.microsoft.com/office/drawing/2014/main" id="{DCC855CA-4098-41A5-DF81-C45481AF15CA}"/>
              </a:ext>
            </a:extLst>
          </p:cNvPr>
          <p:cNvSpPr/>
          <p:nvPr/>
        </p:nvSpPr>
        <p:spPr>
          <a:xfrm>
            <a:off x="5445873"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5C39011D-CF05-8E7B-B7C4-5CEDFF699809}"/>
              </a:ext>
            </a:extLst>
          </p:cNvPr>
          <p:cNvSpPr/>
          <p:nvPr/>
        </p:nvSpPr>
        <p:spPr>
          <a:xfrm>
            <a:off x="8840977"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grpSp>
        <p:nvGrpSpPr>
          <p:cNvPr id="12" name="Group 11">
            <a:extLst>
              <a:ext uri="{FF2B5EF4-FFF2-40B4-BE49-F238E27FC236}">
                <a16:creationId xmlns:a16="http://schemas.microsoft.com/office/drawing/2014/main" id="{703E8992-61B1-6C44-C3CB-318F6BB55B15}"/>
              </a:ext>
            </a:extLst>
          </p:cNvPr>
          <p:cNvGrpSpPr/>
          <p:nvPr/>
        </p:nvGrpSpPr>
        <p:grpSpPr>
          <a:xfrm>
            <a:off x="900176" y="1630017"/>
            <a:ext cx="3498271" cy="4876800"/>
            <a:chOff x="900176" y="1630017"/>
            <a:chExt cx="3498271" cy="4876800"/>
          </a:xfrm>
        </p:grpSpPr>
        <p:sp>
          <p:nvSpPr>
            <p:cNvPr id="2" name="Rectangle: Rounded Corners 1">
              <a:extLst>
                <a:ext uri="{FF2B5EF4-FFF2-40B4-BE49-F238E27FC236}">
                  <a16:creationId xmlns:a16="http://schemas.microsoft.com/office/drawing/2014/main" id="{CE19EAC4-AF12-DC66-4C48-FEBD28D85D91}"/>
                </a:ext>
              </a:extLst>
            </p:cNvPr>
            <p:cNvSpPr/>
            <p:nvPr/>
          </p:nvSpPr>
          <p:spPr>
            <a:xfrm>
              <a:off x="900176" y="1630017"/>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descr="Magnifying glass with solid fill">
              <a:extLst>
                <a:ext uri="{FF2B5EF4-FFF2-40B4-BE49-F238E27FC236}">
                  <a16:creationId xmlns:a16="http://schemas.microsoft.com/office/drawing/2014/main" id="{5044EB7C-8D54-22AF-0B88-6CBB268BD19A}"/>
                </a:ext>
              </a:extLst>
            </p:cNvPr>
            <p:cNvSpPr/>
            <p:nvPr/>
          </p:nvSpPr>
          <p:spPr>
            <a:xfrm>
              <a:off x="2050769"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B533F1DF-920B-CA9C-DC13-2A671AC51F04}"/>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grpSp>
      <p:sp>
        <p:nvSpPr>
          <p:cNvPr id="7" name="Freeform: Shape 6">
            <a:extLst>
              <a:ext uri="{FF2B5EF4-FFF2-40B4-BE49-F238E27FC236}">
                <a16:creationId xmlns:a16="http://schemas.microsoft.com/office/drawing/2014/main" id="{A0CBBDB4-C8C6-48A7-0281-8DB9AA6C9FAC}"/>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sp>
        <p:nvSpPr>
          <p:cNvPr id="10" name="Freeform: Shape 9">
            <a:extLst>
              <a:ext uri="{FF2B5EF4-FFF2-40B4-BE49-F238E27FC236}">
                <a16:creationId xmlns:a16="http://schemas.microsoft.com/office/drawing/2014/main" id="{175E4ED1-9CDC-B1D5-D1FD-800077790527}"/>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a:t>
            </a:r>
            <a:r>
              <a:rPr lang="en-US" sz="1600" i="1" kern="1200" dirty="0"/>
              <a:t>e.g.</a:t>
            </a:r>
            <a:r>
              <a:rPr lang="en-US" sz="1600" kern="1200" dirty="0"/>
              <a:t>, industry and government)</a:t>
            </a:r>
          </a:p>
        </p:txBody>
      </p:sp>
      <p:sp>
        <p:nvSpPr>
          <p:cNvPr id="13" name="TextBox 12">
            <a:extLst>
              <a:ext uri="{FF2B5EF4-FFF2-40B4-BE49-F238E27FC236}">
                <a16:creationId xmlns:a16="http://schemas.microsoft.com/office/drawing/2014/main" id="{57E93A77-F010-8837-CB42-51DA392B1DD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25689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ED63-7225-2BD7-A267-645ECFD68E7D}"/>
            </a:ext>
          </a:extLst>
        </p:cNvPr>
        <p:cNvGrpSpPr/>
        <p:nvPr/>
      </p:nvGrpSpPr>
      <p:grpSpPr>
        <a:xfrm>
          <a:off x="0" y="0"/>
          <a:ext cx="0" cy="0"/>
          <a:chOff x="0" y="0"/>
          <a:chExt cx="0" cy="0"/>
        </a:xfrm>
      </p:grpSpPr>
      <p:pic>
        <p:nvPicPr>
          <p:cNvPr id="1026" name="Picture 2" descr="Book cover">
            <a:extLst>
              <a:ext uri="{FF2B5EF4-FFF2-40B4-BE49-F238E27FC236}">
                <a16:creationId xmlns:a16="http://schemas.microsoft.com/office/drawing/2014/main" id="{D33729E5-71C8-E4ED-88A2-B40F983FB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94" y="465827"/>
            <a:ext cx="3691586" cy="573656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9AFD54-CC02-25D4-837C-C700E2F50B10}"/>
              </a:ext>
            </a:extLst>
          </p:cNvPr>
          <p:cNvPicPr>
            <a:picLocks noChangeAspect="1"/>
          </p:cNvPicPr>
          <p:nvPr/>
        </p:nvPicPr>
        <p:blipFill>
          <a:blip r:embed="rId4"/>
          <a:stretch>
            <a:fillRect/>
          </a:stretch>
        </p:blipFill>
        <p:spPr>
          <a:xfrm>
            <a:off x="5011947" y="1245865"/>
            <a:ext cx="6567943" cy="3987884"/>
          </a:xfrm>
          <a:custGeom>
            <a:avLst/>
            <a:gdLst>
              <a:gd name="connsiteX0" fmla="*/ 0 w 6567943"/>
              <a:gd name="connsiteY0" fmla="*/ 0 h 3987884"/>
              <a:gd name="connsiteX1" fmla="*/ 597086 w 6567943"/>
              <a:gd name="connsiteY1" fmla="*/ 0 h 3987884"/>
              <a:gd name="connsiteX2" fmla="*/ 997133 w 6567943"/>
              <a:gd name="connsiteY2" fmla="*/ 0 h 3987884"/>
              <a:gd name="connsiteX3" fmla="*/ 1594219 w 6567943"/>
              <a:gd name="connsiteY3" fmla="*/ 0 h 3987884"/>
              <a:gd name="connsiteX4" fmla="*/ 2191305 w 6567943"/>
              <a:gd name="connsiteY4" fmla="*/ 0 h 3987884"/>
              <a:gd name="connsiteX5" fmla="*/ 2788390 w 6567943"/>
              <a:gd name="connsiteY5" fmla="*/ 0 h 3987884"/>
              <a:gd name="connsiteX6" fmla="*/ 3319797 w 6567943"/>
              <a:gd name="connsiteY6" fmla="*/ 0 h 3987884"/>
              <a:gd name="connsiteX7" fmla="*/ 4048241 w 6567943"/>
              <a:gd name="connsiteY7" fmla="*/ 0 h 3987884"/>
              <a:gd name="connsiteX8" fmla="*/ 4645327 w 6567943"/>
              <a:gd name="connsiteY8" fmla="*/ 0 h 3987884"/>
              <a:gd name="connsiteX9" fmla="*/ 5242413 w 6567943"/>
              <a:gd name="connsiteY9" fmla="*/ 0 h 3987884"/>
              <a:gd name="connsiteX10" fmla="*/ 5905178 w 6567943"/>
              <a:gd name="connsiteY10" fmla="*/ 0 h 3987884"/>
              <a:gd name="connsiteX11" fmla="*/ 6567943 w 6567943"/>
              <a:gd name="connsiteY11" fmla="*/ 0 h 3987884"/>
              <a:gd name="connsiteX12" fmla="*/ 6567943 w 6567943"/>
              <a:gd name="connsiteY12" fmla="*/ 569698 h 3987884"/>
              <a:gd name="connsiteX13" fmla="*/ 6567943 w 6567943"/>
              <a:gd name="connsiteY13" fmla="*/ 1219153 h 3987884"/>
              <a:gd name="connsiteX14" fmla="*/ 6567943 w 6567943"/>
              <a:gd name="connsiteY14" fmla="*/ 1828730 h 3987884"/>
              <a:gd name="connsiteX15" fmla="*/ 6567943 w 6567943"/>
              <a:gd name="connsiteY15" fmla="*/ 2398427 h 3987884"/>
              <a:gd name="connsiteX16" fmla="*/ 6567943 w 6567943"/>
              <a:gd name="connsiteY16" fmla="*/ 2888367 h 3987884"/>
              <a:gd name="connsiteX17" fmla="*/ 6567943 w 6567943"/>
              <a:gd name="connsiteY17" fmla="*/ 3338429 h 3987884"/>
              <a:gd name="connsiteX18" fmla="*/ 6567943 w 6567943"/>
              <a:gd name="connsiteY18" fmla="*/ 3987884 h 3987884"/>
              <a:gd name="connsiteX19" fmla="*/ 6036537 w 6567943"/>
              <a:gd name="connsiteY19" fmla="*/ 3987884 h 3987884"/>
              <a:gd name="connsiteX20" fmla="*/ 5439451 w 6567943"/>
              <a:gd name="connsiteY20" fmla="*/ 3987884 h 3987884"/>
              <a:gd name="connsiteX21" fmla="*/ 5039404 w 6567943"/>
              <a:gd name="connsiteY21" fmla="*/ 3987884 h 3987884"/>
              <a:gd name="connsiteX22" fmla="*/ 4507997 w 6567943"/>
              <a:gd name="connsiteY22" fmla="*/ 3987884 h 3987884"/>
              <a:gd name="connsiteX23" fmla="*/ 4107950 w 6567943"/>
              <a:gd name="connsiteY23" fmla="*/ 3987884 h 3987884"/>
              <a:gd name="connsiteX24" fmla="*/ 3379505 w 6567943"/>
              <a:gd name="connsiteY24" fmla="*/ 3987884 h 3987884"/>
              <a:gd name="connsiteX25" fmla="*/ 2913778 w 6567943"/>
              <a:gd name="connsiteY25" fmla="*/ 3987884 h 3987884"/>
              <a:gd name="connsiteX26" fmla="*/ 2382372 w 6567943"/>
              <a:gd name="connsiteY26" fmla="*/ 3987884 h 3987884"/>
              <a:gd name="connsiteX27" fmla="*/ 1850966 w 6567943"/>
              <a:gd name="connsiteY27" fmla="*/ 3987884 h 3987884"/>
              <a:gd name="connsiteX28" fmla="*/ 1188201 w 6567943"/>
              <a:gd name="connsiteY28" fmla="*/ 3987884 h 3987884"/>
              <a:gd name="connsiteX29" fmla="*/ 788153 w 6567943"/>
              <a:gd name="connsiteY29" fmla="*/ 3987884 h 3987884"/>
              <a:gd name="connsiteX30" fmla="*/ 0 w 6567943"/>
              <a:gd name="connsiteY30" fmla="*/ 3987884 h 3987884"/>
              <a:gd name="connsiteX31" fmla="*/ 0 w 6567943"/>
              <a:gd name="connsiteY31" fmla="*/ 3418186 h 3987884"/>
              <a:gd name="connsiteX32" fmla="*/ 0 w 6567943"/>
              <a:gd name="connsiteY32" fmla="*/ 2968125 h 3987884"/>
              <a:gd name="connsiteX33" fmla="*/ 0 w 6567943"/>
              <a:gd name="connsiteY33" fmla="*/ 2438306 h 3987884"/>
              <a:gd name="connsiteX34" fmla="*/ 0 w 6567943"/>
              <a:gd name="connsiteY34" fmla="*/ 1908487 h 3987884"/>
              <a:gd name="connsiteX35" fmla="*/ 0 w 6567943"/>
              <a:gd name="connsiteY35" fmla="*/ 1458426 h 3987884"/>
              <a:gd name="connsiteX36" fmla="*/ 0 w 6567943"/>
              <a:gd name="connsiteY36" fmla="*/ 808971 h 3987884"/>
              <a:gd name="connsiteX37" fmla="*/ 0 w 6567943"/>
              <a:gd name="connsiteY37" fmla="*/ 0 h 398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67943" h="3987884" fill="none" extrusionOk="0">
                <a:moveTo>
                  <a:pt x="0" y="0"/>
                </a:moveTo>
                <a:cubicBezTo>
                  <a:pt x="128396" y="-6797"/>
                  <a:pt x="448697" y="70927"/>
                  <a:pt x="597086" y="0"/>
                </a:cubicBezTo>
                <a:cubicBezTo>
                  <a:pt x="745475" y="-70927"/>
                  <a:pt x="808125" y="2113"/>
                  <a:pt x="997133" y="0"/>
                </a:cubicBezTo>
                <a:cubicBezTo>
                  <a:pt x="1186141" y="-2113"/>
                  <a:pt x="1332090" y="64081"/>
                  <a:pt x="1594219" y="0"/>
                </a:cubicBezTo>
                <a:cubicBezTo>
                  <a:pt x="1856348" y="-64081"/>
                  <a:pt x="2023343" y="50087"/>
                  <a:pt x="2191305" y="0"/>
                </a:cubicBezTo>
                <a:cubicBezTo>
                  <a:pt x="2359267" y="-50087"/>
                  <a:pt x="2519001" y="61944"/>
                  <a:pt x="2788390" y="0"/>
                </a:cubicBezTo>
                <a:cubicBezTo>
                  <a:pt x="3057779" y="-61944"/>
                  <a:pt x="3122098" y="3521"/>
                  <a:pt x="3319797" y="0"/>
                </a:cubicBezTo>
                <a:cubicBezTo>
                  <a:pt x="3517496" y="-3521"/>
                  <a:pt x="3859101" y="42647"/>
                  <a:pt x="4048241" y="0"/>
                </a:cubicBezTo>
                <a:cubicBezTo>
                  <a:pt x="4237381" y="-42647"/>
                  <a:pt x="4417048" y="70023"/>
                  <a:pt x="4645327" y="0"/>
                </a:cubicBezTo>
                <a:cubicBezTo>
                  <a:pt x="4873606" y="-70023"/>
                  <a:pt x="4966762" y="49152"/>
                  <a:pt x="5242413" y="0"/>
                </a:cubicBezTo>
                <a:cubicBezTo>
                  <a:pt x="5518064" y="-49152"/>
                  <a:pt x="5576829" y="15559"/>
                  <a:pt x="5905178" y="0"/>
                </a:cubicBezTo>
                <a:cubicBezTo>
                  <a:pt x="6233527" y="-15559"/>
                  <a:pt x="6255274" y="64465"/>
                  <a:pt x="6567943" y="0"/>
                </a:cubicBezTo>
                <a:cubicBezTo>
                  <a:pt x="6568173" y="135182"/>
                  <a:pt x="6564874" y="382871"/>
                  <a:pt x="6567943" y="569698"/>
                </a:cubicBezTo>
                <a:cubicBezTo>
                  <a:pt x="6571012" y="756525"/>
                  <a:pt x="6506937" y="975318"/>
                  <a:pt x="6567943" y="1219153"/>
                </a:cubicBezTo>
                <a:cubicBezTo>
                  <a:pt x="6628949" y="1462988"/>
                  <a:pt x="6496338" y="1670936"/>
                  <a:pt x="6567943" y="1828730"/>
                </a:cubicBezTo>
                <a:cubicBezTo>
                  <a:pt x="6639548" y="1986524"/>
                  <a:pt x="6521936" y="2159137"/>
                  <a:pt x="6567943" y="2398427"/>
                </a:cubicBezTo>
                <a:cubicBezTo>
                  <a:pt x="6613950" y="2637717"/>
                  <a:pt x="6522661" y="2661609"/>
                  <a:pt x="6567943" y="2888367"/>
                </a:cubicBezTo>
                <a:cubicBezTo>
                  <a:pt x="6613225" y="3115125"/>
                  <a:pt x="6533378" y="3243298"/>
                  <a:pt x="6567943" y="3338429"/>
                </a:cubicBezTo>
                <a:cubicBezTo>
                  <a:pt x="6602508" y="3433560"/>
                  <a:pt x="6535372" y="3817071"/>
                  <a:pt x="6567943" y="3987884"/>
                </a:cubicBezTo>
                <a:cubicBezTo>
                  <a:pt x="6437022" y="4048900"/>
                  <a:pt x="6205277" y="3927122"/>
                  <a:pt x="6036537" y="3987884"/>
                </a:cubicBezTo>
                <a:cubicBezTo>
                  <a:pt x="5867797" y="4048646"/>
                  <a:pt x="5719443" y="3947909"/>
                  <a:pt x="5439451" y="3987884"/>
                </a:cubicBezTo>
                <a:cubicBezTo>
                  <a:pt x="5159459" y="4027859"/>
                  <a:pt x="5199149" y="3983253"/>
                  <a:pt x="5039404" y="3987884"/>
                </a:cubicBezTo>
                <a:cubicBezTo>
                  <a:pt x="4879659" y="3992515"/>
                  <a:pt x="4661166" y="3939817"/>
                  <a:pt x="4507997" y="3987884"/>
                </a:cubicBezTo>
                <a:cubicBezTo>
                  <a:pt x="4354828" y="4035951"/>
                  <a:pt x="4274481" y="3970203"/>
                  <a:pt x="4107950" y="3987884"/>
                </a:cubicBezTo>
                <a:cubicBezTo>
                  <a:pt x="3941419" y="4005565"/>
                  <a:pt x="3727700" y="3966293"/>
                  <a:pt x="3379505" y="3987884"/>
                </a:cubicBezTo>
                <a:cubicBezTo>
                  <a:pt x="3031311" y="4009475"/>
                  <a:pt x="3008057" y="3939952"/>
                  <a:pt x="2913778" y="3987884"/>
                </a:cubicBezTo>
                <a:cubicBezTo>
                  <a:pt x="2819499" y="4035816"/>
                  <a:pt x="2568230" y="3936639"/>
                  <a:pt x="2382372" y="3987884"/>
                </a:cubicBezTo>
                <a:cubicBezTo>
                  <a:pt x="2196514" y="4039129"/>
                  <a:pt x="2053684" y="3978906"/>
                  <a:pt x="1850966" y="3987884"/>
                </a:cubicBezTo>
                <a:cubicBezTo>
                  <a:pt x="1648248" y="3996862"/>
                  <a:pt x="1331370" y="3945535"/>
                  <a:pt x="1188201" y="3987884"/>
                </a:cubicBezTo>
                <a:cubicBezTo>
                  <a:pt x="1045033" y="4030233"/>
                  <a:pt x="971036" y="3981631"/>
                  <a:pt x="788153" y="3987884"/>
                </a:cubicBezTo>
                <a:cubicBezTo>
                  <a:pt x="605270" y="3994137"/>
                  <a:pt x="271995" y="3976377"/>
                  <a:pt x="0" y="3987884"/>
                </a:cubicBezTo>
                <a:cubicBezTo>
                  <a:pt x="-3713" y="3873269"/>
                  <a:pt x="2111" y="3656663"/>
                  <a:pt x="0" y="3418186"/>
                </a:cubicBezTo>
                <a:cubicBezTo>
                  <a:pt x="-2111" y="3179709"/>
                  <a:pt x="43672" y="3108026"/>
                  <a:pt x="0" y="2968125"/>
                </a:cubicBezTo>
                <a:cubicBezTo>
                  <a:pt x="-43672" y="2828224"/>
                  <a:pt x="5057" y="2659220"/>
                  <a:pt x="0" y="2438306"/>
                </a:cubicBezTo>
                <a:cubicBezTo>
                  <a:pt x="-5057" y="2217392"/>
                  <a:pt x="19267" y="2165427"/>
                  <a:pt x="0" y="1908487"/>
                </a:cubicBezTo>
                <a:cubicBezTo>
                  <a:pt x="-19267" y="1651547"/>
                  <a:pt x="7347" y="1551286"/>
                  <a:pt x="0" y="1458426"/>
                </a:cubicBezTo>
                <a:cubicBezTo>
                  <a:pt x="-7347" y="1365566"/>
                  <a:pt x="77752" y="1084502"/>
                  <a:pt x="0" y="808971"/>
                </a:cubicBezTo>
                <a:cubicBezTo>
                  <a:pt x="-77752" y="533440"/>
                  <a:pt x="18951" y="235671"/>
                  <a:pt x="0" y="0"/>
                </a:cubicBezTo>
                <a:close/>
              </a:path>
              <a:path w="6567943" h="3987884" stroke="0" extrusionOk="0">
                <a:moveTo>
                  <a:pt x="0" y="0"/>
                </a:moveTo>
                <a:cubicBezTo>
                  <a:pt x="255293" y="-44022"/>
                  <a:pt x="391944" y="30196"/>
                  <a:pt x="597086" y="0"/>
                </a:cubicBezTo>
                <a:cubicBezTo>
                  <a:pt x="802228" y="-30196"/>
                  <a:pt x="1064857" y="16897"/>
                  <a:pt x="1259851" y="0"/>
                </a:cubicBezTo>
                <a:cubicBezTo>
                  <a:pt x="1454845" y="-16897"/>
                  <a:pt x="1578247" y="10317"/>
                  <a:pt x="1856937" y="0"/>
                </a:cubicBezTo>
                <a:cubicBezTo>
                  <a:pt x="2135627" y="-10317"/>
                  <a:pt x="2274190" y="9020"/>
                  <a:pt x="2519702" y="0"/>
                </a:cubicBezTo>
                <a:cubicBezTo>
                  <a:pt x="2765215" y="-9020"/>
                  <a:pt x="2843026" y="8648"/>
                  <a:pt x="2985429" y="0"/>
                </a:cubicBezTo>
                <a:cubicBezTo>
                  <a:pt x="3127832" y="-8648"/>
                  <a:pt x="3421272" y="72801"/>
                  <a:pt x="3648194" y="0"/>
                </a:cubicBezTo>
                <a:cubicBezTo>
                  <a:pt x="3875117" y="-72801"/>
                  <a:pt x="4122393" y="318"/>
                  <a:pt x="4245280" y="0"/>
                </a:cubicBezTo>
                <a:cubicBezTo>
                  <a:pt x="4368167" y="-318"/>
                  <a:pt x="4652041" y="49556"/>
                  <a:pt x="4908045" y="0"/>
                </a:cubicBezTo>
                <a:cubicBezTo>
                  <a:pt x="5164050" y="-49556"/>
                  <a:pt x="5356602" y="47476"/>
                  <a:pt x="5570810" y="0"/>
                </a:cubicBezTo>
                <a:cubicBezTo>
                  <a:pt x="5785019" y="-47476"/>
                  <a:pt x="5871213" y="3121"/>
                  <a:pt x="5970857" y="0"/>
                </a:cubicBezTo>
                <a:cubicBezTo>
                  <a:pt x="6070501" y="-3121"/>
                  <a:pt x="6369390" y="24907"/>
                  <a:pt x="6567943" y="0"/>
                </a:cubicBezTo>
                <a:cubicBezTo>
                  <a:pt x="6614958" y="166605"/>
                  <a:pt x="6550903" y="328504"/>
                  <a:pt x="6567943" y="529819"/>
                </a:cubicBezTo>
                <a:cubicBezTo>
                  <a:pt x="6584983" y="731134"/>
                  <a:pt x="6544891" y="970802"/>
                  <a:pt x="6567943" y="1099517"/>
                </a:cubicBezTo>
                <a:cubicBezTo>
                  <a:pt x="6590995" y="1228232"/>
                  <a:pt x="6492854" y="1580987"/>
                  <a:pt x="6567943" y="1748972"/>
                </a:cubicBezTo>
                <a:cubicBezTo>
                  <a:pt x="6643032" y="1916958"/>
                  <a:pt x="6547641" y="2206395"/>
                  <a:pt x="6567943" y="2398427"/>
                </a:cubicBezTo>
                <a:cubicBezTo>
                  <a:pt x="6588245" y="2590459"/>
                  <a:pt x="6527984" y="2724545"/>
                  <a:pt x="6567943" y="2848489"/>
                </a:cubicBezTo>
                <a:cubicBezTo>
                  <a:pt x="6607902" y="2972433"/>
                  <a:pt x="6536064" y="3223561"/>
                  <a:pt x="6567943" y="3458065"/>
                </a:cubicBezTo>
                <a:cubicBezTo>
                  <a:pt x="6599822" y="3692569"/>
                  <a:pt x="6514349" y="3845470"/>
                  <a:pt x="6567943" y="3987884"/>
                </a:cubicBezTo>
                <a:cubicBezTo>
                  <a:pt x="6335403" y="4035544"/>
                  <a:pt x="6149096" y="3931062"/>
                  <a:pt x="5905178" y="3987884"/>
                </a:cubicBezTo>
                <a:cubicBezTo>
                  <a:pt x="5661261" y="4044706"/>
                  <a:pt x="5327487" y="3936640"/>
                  <a:pt x="5176733" y="3987884"/>
                </a:cubicBezTo>
                <a:cubicBezTo>
                  <a:pt x="5025980" y="4039128"/>
                  <a:pt x="4597985" y="3974116"/>
                  <a:pt x="4448289" y="3987884"/>
                </a:cubicBezTo>
                <a:cubicBezTo>
                  <a:pt x="4298593" y="4001652"/>
                  <a:pt x="4061633" y="3952071"/>
                  <a:pt x="3916882" y="3987884"/>
                </a:cubicBezTo>
                <a:cubicBezTo>
                  <a:pt x="3772131" y="4023697"/>
                  <a:pt x="3644493" y="3939300"/>
                  <a:pt x="3451156" y="3987884"/>
                </a:cubicBezTo>
                <a:cubicBezTo>
                  <a:pt x="3257819" y="4036468"/>
                  <a:pt x="3154107" y="3965887"/>
                  <a:pt x="3051108" y="3987884"/>
                </a:cubicBezTo>
                <a:cubicBezTo>
                  <a:pt x="2948109" y="4009881"/>
                  <a:pt x="2609691" y="3959514"/>
                  <a:pt x="2388343" y="3987884"/>
                </a:cubicBezTo>
                <a:cubicBezTo>
                  <a:pt x="2166995" y="4016254"/>
                  <a:pt x="2117876" y="3975098"/>
                  <a:pt x="1988295" y="3987884"/>
                </a:cubicBezTo>
                <a:cubicBezTo>
                  <a:pt x="1858714" y="4000670"/>
                  <a:pt x="1652504" y="3950779"/>
                  <a:pt x="1522569" y="3987884"/>
                </a:cubicBezTo>
                <a:cubicBezTo>
                  <a:pt x="1392634" y="4024989"/>
                  <a:pt x="1277393" y="3965244"/>
                  <a:pt x="1122521" y="3987884"/>
                </a:cubicBezTo>
                <a:cubicBezTo>
                  <a:pt x="967649" y="4010524"/>
                  <a:pt x="480429" y="3895869"/>
                  <a:pt x="0" y="3987884"/>
                </a:cubicBezTo>
                <a:cubicBezTo>
                  <a:pt x="-28076" y="3837366"/>
                  <a:pt x="13868" y="3693023"/>
                  <a:pt x="0" y="3497944"/>
                </a:cubicBezTo>
                <a:cubicBezTo>
                  <a:pt x="-13868" y="3302865"/>
                  <a:pt x="1530" y="3219536"/>
                  <a:pt x="0" y="3047883"/>
                </a:cubicBezTo>
                <a:cubicBezTo>
                  <a:pt x="-1530" y="2876230"/>
                  <a:pt x="16769" y="2572969"/>
                  <a:pt x="0" y="2398427"/>
                </a:cubicBezTo>
                <a:cubicBezTo>
                  <a:pt x="-16769" y="2223885"/>
                  <a:pt x="6963" y="2146332"/>
                  <a:pt x="0" y="1908487"/>
                </a:cubicBezTo>
                <a:cubicBezTo>
                  <a:pt x="-6963" y="1670642"/>
                  <a:pt x="46023" y="1578459"/>
                  <a:pt x="0" y="1298911"/>
                </a:cubicBezTo>
                <a:cubicBezTo>
                  <a:pt x="-46023" y="1019363"/>
                  <a:pt x="48485" y="1051182"/>
                  <a:pt x="0" y="808971"/>
                </a:cubicBezTo>
                <a:cubicBezTo>
                  <a:pt x="-48485" y="566760"/>
                  <a:pt x="39891" y="221776"/>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10ED1C65-6AA9-1992-4B39-2626FAB95237}"/>
              </a:ext>
            </a:extLst>
          </p:cNvPr>
          <p:cNvSpPr txBox="1"/>
          <p:nvPr/>
        </p:nvSpPr>
        <p:spPr>
          <a:xfrm>
            <a:off x="499194" y="188828"/>
            <a:ext cx="3691586" cy="276999"/>
          </a:xfrm>
          <a:prstGeom prst="rect">
            <a:avLst/>
          </a:prstGeom>
          <a:noFill/>
        </p:spPr>
        <p:txBody>
          <a:bodyPr wrap="square">
            <a:spAutoFit/>
          </a:bodyPr>
          <a:lstStyle/>
          <a:p>
            <a:pPr algn="ctr"/>
            <a:r>
              <a:rPr lang="en-CA" sz="1200" dirty="0">
                <a:hlinkClick r:id="rId5"/>
              </a:rPr>
              <a:t>https://link.springer.com/book/9783031731464</a:t>
            </a:r>
            <a:endParaRPr lang="en-CA" sz="1200" dirty="0"/>
          </a:p>
        </p:txBody>
      </p:sp>
      <p:sp>
        <p:nvSpPr>
          <p:cNvPr id="8" name="TextBox 7">
            <a:extLst>
              <a:ext uri="{FF2B5EF4-FFF2-40B4-BE49-F238E27FC236}">
                <a16:creationId xmlns:a16="http://schemas.microsoft.com/office/drawing/2014/main" id="{E4142E8E-E1DD-B228-E4E2-8AA10DA9573F}"/>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Springer Nature, 2025.</a:t>
            </a:r>
            <a:endParaRPr lang="en-CA" sz="1200" dirty="0"/>
          </a:p>
        </p:txBody>
      </p:sp>
      <p:grpSp>
        <p:nvGrpSpPr>
          <p:cNvPr id="3" name="Group 2">
            <a:extLst>
              <a:ext uri="{FF2B5EF4-FFF2-40B4-BE49-F238E27FC236}">
                <a16:creationId xmlns:a16="http://schemas.microsoft.com/office/drawing/2014/main" id="{2050562E-7C04-3605-65D3-E1D9224D90AA}"/>
              </a:ext>
            </a:extLst>
          </p:cNvPr>
          <p:cNvGrpSpPr/>
          <p:nvPr/>
        </p:nvGrpSpPr>
        <p:grpSpPr>
          <a:xfrm>
            <a:off x="9113003" y="-232472"/>
            <a:ext cx="2981486" cy="697423"/>
            <a:chOff x="9113003" y="-123986"/>
            <a:chExt cx="2981486" cy="697423"/>
          </a:xfrm>
        </p:grpSpPr>
        <p:sp>
          <p:nvSpPr>
            <p:cNvPr id="2" name="Rectangle: Rounded Corners 1">
              <a:extLst>
                <a:ext uri="{FF2B5EF4-FFF2-40B4-BE49-F238E27FC236}">
                  <a16:creationId xmlns:a16="http://schemas.microsoft.com/office/drawing/2014/main" id="{AA0855FA-1CF7-4E65-6FA8-D1002DEFBA8F}"/>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Magnifying glass with solid fill">
              <a:extLst>
                <a:ext uri="{FF2B5EF4-FFF2-40B4-BE49-F238E27FC236}">
                  <a16:creationId xmlns:a16="http://schemas.microsoft.com/office/drawing/2014/main" id="{8EA71593-CD24-D9A8-24D9-1A96D34FD573}"/>
                </a:ext>
              </a:extLst>
            </p:cNvPr>
            <p:cNvSpPr/>
            <p:nvPr/>
          </p:nvSpPr>
          <p:spPr>
            <a:xfrm>
              <a:off x="9200870" y="96494"/>
              <a:ext cx="369333" cy="369333"/>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2" name="TextBox 11">
              <a:extLst>
                <a:ext uri="{FF2B5EF4-FFF2-40B4-BE49-F238E27FC236}">
                  <a16:creationId xmlns:a16="http://schemas.microsoft.com/office/drawing/2014/main" id="{220E148D-4FCC-0E83-CC96-5258A8BB301C}"/>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172592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82-5B6D-85F9-57E5-E8F04B855FDB}"/>
              </a:ext>
            </a:extLst>
          </p:cNvPr>
          <p:cNvSpPr>
            <a:spLocks noGrp="1"/>
          </p:cNvSpPr>
          <p:nvPr>
            <p:ph type="title"/>
          </p:nvPr>
        </p:nvSpPr>
        <p:spPr>
          <a:xfrm>
            <a:off x="838200" y="489109"/>
            <a:ext cx="10515600" cy="1325563"/>
          </a:xfrm>
        </p:spPr>
        <p:txBody>
          <a:bodyPr>
            <a:normAutofit/>
          </a:bodyPr>
          <a:lstStyle/>
          <a:p>
            <a:r>
              <a:rPr lang="en-CA" sz="4000" b="1" dirty="0"/>
              <a:t>Sociotechnical implications of generative AI for information access</a:t>
            </a:r>
          </a:p>
        </p:txBody>
      </p:sp>
      <p:pic>
        <p:nvPicPr>
          <p:cNvPr id="9" name="Content Placeholder 8">
            <a:extLst>
              <a:ext uri="{FF2B5EF4-FFF2-40B4-BE49-F238E27FC236}">
                <a16:creationId xmlns:a16="http://schemas.microsoft.com/office/drawing/2014/main" id="{0D64970F-6264-21C6-868C-FCAC82BAED14}"/>
              </a:ext>
            </a:extLst>
          </p:cNvPr>
          <p:cNvPicPr>
            <a:picLocks noGrp="1" noChangeAspect="1"/>
          </p:cNvPicPr>
          <p:nvPr>
            <p:ph idx="1"/>
          </p:nvPr>
        </p:nvPicPr>
        <p:blipFill>
          <a:blip r:embed="rId3"/>
          <a:stretch>
            <a:fillRect/>
          </a:stretch>
        </p:blipFill>
        <p:spPr>
          <a:xfrm>
            <a:off x="2390044" y="1825625"/>
            <a:ext cx="7411912" cy="4351338"/>
          </a:xfrm>
        </p:spPr>
      </p:pic>
      <p:sp>
        <p:nvSpPr>
          <p:cNvPr id="10" name="TextBox 9">
            <a:extLst>
              <a:ext uri="{FF2B5EF4-FFF2-40B4-BE49-F238E27FC236}">
                <a16:creationId xmlns:a16="http://schemas.microsoft.com/office/drawing/2014/main" id="{653C9AFC-05D3-902B-EF69-135C45E428A5}"/>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Book chapter, Springer Nature, 2025.</a:t>
            </a:r>
          </a:p>
          <a:p>
            <a:pPr algn="ctr"/>
            <a:r>
              <a:rPr lang="en-US" sz="1200" dirty="0"/>
              <a:t>Gausen, Mitra, &amp; Lindley. </a:t>
            </a:r>
            <a:r>
              <a:rPr lang="en-US" sz="1200" dirty="0">
                <a:hlinkClick r:id="rId5"/>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sp>
        <p:nvSpPr>
          <p:cNvPr id="3" name="Rectangle: Rounded Corners 2">
            <a:extLst>
              <a:ext uri="{FF2B5EF4-FFF2-40B4-BE49-F238E27FC236}">
                <a16:creationId xmlns:a16="http://schemas.microsoft.com/office/drawing/2014/main" id="{6D22C18D-8E62-5C83-3690-D1EBD1456B32}"/>
              </a:ext>
            </a:extLst>
          </p:cNvPr>
          <p:cNvSpPr/>
          <p:nvPr/>
        </p:nvSpPr>
        <p:spPr>
          <a:xfrm>
            <a:off x="4329113" y="4772025"/>
            <a:ext cx="1935957"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FE9C2108-A193-CF91-1689-1A3F949E06CD}"/>
              </a:ext>
            </a:extLst>
          </p:cNvPr>
          <p:cNvSpPr/>
          <p:nvPr/>
        </p:nvSpPr>
        <p:spPr>
          <a:xfrm>
            <a:off x="4329113" y="2776843"/>
            <a:ext cx="2781202"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B5C66C4-E487-3956-E3B4-ECF27E273C44}"/>
              </a:ext>
            </a:extLst>
          </p:cNvPr>
          <p:cNvSpPr txBox="1"/>
          <p:nvPr/>
        </p:nvSpPr>
        <p:spPr>
          <a:xfrm>
            <a:off x="7280518" y="2447337"/>
            <a:ext cx="2933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A.K.A “hallucinations”,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we avoid that term as it is anthropomorphizing</a:t>
            </a:r>
          </a:p>
        </p:txBody>
      </p:sp>
      <p:grpSp>
        <p:nvGrpSpPr>
          <p:cNvPr id="12" name="Group 11">
            <a:extLst>
              <a:ext uri="{FF2B5EF4-FFF2-40B4-BE49-F238E27FC236}">
                <a16:creationId xmlns:a16="http://schemas.microsoft.com/office/drawing/2014/main" id="{D61266E8-D390-62B9-D16B-9D17B9663B9F}"/>
              </a:ext>
            </a:extLst>
          </p:cNvPr>
          <p:cNvGrpSpPr/>
          <p:nvPr/>
        </p:nvGrpSpPr>
        <p:grpSpPr>
          <a:xfrm>
            <a:off x="9113003" y="-232472"/>
            <a:ext cx="2981486" cy="697423"/>
            <a:chOff x="9113003" y="-123986"/>
            <a:chExt cx="2981486" cy="697423"/>
          </a:xfrm>
        </p:grpSpPr>
        <p:sp>
          <p:nvSpPr>
            <p:cNvPr id="13" name="Rectangle: Rounded Corners 12">
              <a:extLst>
                <a:ext uri="{FF2B5EF4-FFF2-40B4-BE49-F238E27FC236}">
                  <a16:creationId xmlns:a16="http://schemas.microsoft.com/office/drawing/2014/main" id="{E524C46B-609C-C25A-71E6-B3BCDBED6FA2}"/>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descr="Magnifying glass with solid fill">
              <a:extLst>
                <a:ext uri="{FF2B5EF4-FFF2-40B4-BE49-F238E27FC236}">
                  <a16:creationId xmlns:a16="http://schemas.microsoft.com/office/drawing/2014/main" id="{4428CCAF-4B4B-9625-FA74-EDAC5A9F3C6B}"/>
                </a:ext>
              </a:extLst>
            </p:cNvPr>
            <p:cNvSpPr/>
            <p:nvPr/>
          </p:nvSpPr>
          <p:spPr>
            <a:xfrm>
              <a:off x="9200870" y="96494"/>
              <a:ext cx="369333" cy="369333"/>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5" name="TextBox 14">
              <a:extLst>
                <a:ext uri="{FF2B5EF4-FFF2-40B4-BE49-F238E27FC236}">
                  <a16:creationId xmlns:a16="http://schemas.microsoft.com/office/drawing/2014/main" id="{BC6CD131-35A9-B060-941D-BCC9369A2566}"/>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54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EACAC-42B5-73F6-158F-9FE9D610EF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ECABCE-988A-2B51-2E40-968F6E5CFC8B}"/>
              </a:ext>
            </a:extLst>
          </p:cNvPr>
          <p:cNvSpPr>
            <a:spLocks noGrp="1"/>
          </p:cNvSpPr>
          <p:nvPr>
            <p:ph type="title"/>
          </p:nvPr>
        </p:nvSpPr>
        <p:spPr>
          <a:xfrm>
            <a:off x="838200" y="450364"/>
            <a:ext cx="10515600" cy="1325563"/>
          </a:xfrm>
        </p:spPr>
        <p:txBody>
          <a:bodyPr>
            <a:normAutofit/>
          </a:bodyPr>
          <a:lstStyle/>
          <a:p>
            <a:r>
              <a:rPr lang="en-CA" sz="4000" b="1" dirty="0"/>
              <a:t>Examples of mechanisms</a:t>
            </a:r>
          </a:p>
        </p:txBody>
      </p:sp>
      <p:sp>
        <p:nvSpPr>
          <p:cNvPr id="2" name="TextBox 1">
            <a:extLst>
              <a:ext uri="{FF2B5EF4-FFF2-40B4-BE49-F238E27FC236}">
                <a16:creationId xmlns:a16="http://schemas.microsoft.com/office/drawing/2014/main" id="{C3B85463-DFAA-0175-7AE6-37919F31878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Book chapter, Springer Nature, 2025.</a:t>
            </a:r>
            <a:endParaRPr lang="en-CA" sz="1200" dirty="0"/>
          </a:p>
        </p:txBody>
      </p:sp>
      <p:grpSp>
        <p:nvGrpSpPr>
          <p:cNvPr id="3" name="Group 2">
            <a:extLst>
              <a:ext uri="{FF2B5EF4-FFF2-40B4-BE49-F238E27FC236}">
                <a16:creationId xmlns:a16="http://schemas.microsoft.com/office/drawing/2014/main" id="{57FF7276-8C07-5328-C728-C7C0D60DFAE9}"/>
              </a:ext>
            </a:extLst>
          </p:cNvPr>
          <p:cNvGrpSpPr/>
          <p:nvPr/>
        </p:nvGrpSpPr>
        <p:grpSpPr>
          <a:xfrm>
            <a:off x="9113003" y="-232472"/>
            <a:ext cx="2981486" cy="697423"/>
            <a:chOff x="9113003" y="-123986"/>
            <a:chExt cx="2981486" cy="697423"/>
          </a:xfrm>
        </p:grpSpPr>
        <p:sp>
          <p:nvSpPr>
            <p:cNvPr id="4" name="Rectangle: Rounded Corners 3">
              <a:extLst>
                <a:ext uri="{FF2B5EF4-FFF2-40B4-BE49-F238E27FC236}">
                  <a16:creationId xmlns:a16="http://schemas.microsoft.com/office/drawing/2014/main" id="{87A3C28B-4610-2BC4-D27E-3C873B65D8FC}"/>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descr="Magnifying glass with solid fill">
              <a:extLst>
                <a:ext uri="{FF2B5EF4-FFF2-40B4-BE49-F238E27FC236}">
                  <a16:creationId xmlns:a16="http://schemas.microsoft.com/office/drawing/2014/main" id="{F4F4E472-FB37-5B75-E2CD-5939A850936F}"/>
                </a:ext>
              </a:extLst>
            </p:cNvPr>
            <p:cNvSpPr/>
            <p:nvPr/>
          </p:nvSpPr>
          <p:spPr>
            <a:xfrm>
              <a:off x="9200870" y="96494"/>
              <a:ext cx="369333" cy="369333"/>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8" name="TextBox 7">
              <a:extLst>
                <a:ext uri="{FF2B5EF4-FFF2-40B4-BE49-F238E27FC236}">
                  <a16:creationId xmlns:a16="http://schemas.microsoft.com/office/drawing/2014/main" id="{FC61C3FB-79EA-3D32-555E-613C8AAC52AE}"/>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
        <p:nvSpPr>
          <p:cNvPr id="10" name="Content Placeholder 9">
            <a:extLst>
              <a:ext uri="{FF2B5EF4-FFF2-40B4-BE49-F238E27FC236}">
                <a16:creationId xmlns:a16="http://schemas.microsoft.com/office/drawing/2014/main" id="{F891A2FD-BEBB-5882-B3B4-19621CF43162}"/>
              </a:ext>
            </a:extLst>
          </p:cNvPr>
          <p:cNvSpPr>
            <a:spLocks noGrp="1"/>
          </p:cNvSpPr>
          <p:nvPr>
            <p:ph idx="1"/>
          </p:nvPr>
        </p:nvSpPr>
        <p:spPr>
          <a:xfrm>
            <a:off x="838199" y="1825625"/>
            <a:ext cx="10676767" cy="4351338"/>
          </a:xfrm>
        </p:spPr>
        <p:txBody>
          <a:bodyPr>
            <a:normAutofit fontScale="62500" lnSpcReduction="20000"/>
          </a:bodyPr>
          <a:lstStyle/>
          <a:p>
            <a:pPr marL="0" indent="0">
              <a:lnSpc>
                <a:spcPct val="130000"/>
              </a:lnSpc>
              <a:spcBef>
                <a:spcPts val="3000"/>
              </a:spcBef>
              <a:buNone/>
            </a:pPr>
            <a:r>
              <a:rPr lang="en-CA" b="1" dirty="0"/>
              <a:t>Information ecosystem disruption</a:t>
            </a:r>
            <a:r>
              <a:rPr lang="en-CA" dirty="0"/>
              <a:t> may be cause by several mechanisms including </a:t>
            </a:r>
            <a:r>
              <a:rPr lang="en-US" dirty="0"/>
              <a:t>LLMs </a:t>
            </a:r>
            <a:r>
              <a:rPr lang="en-US" sz="2800" dirty="0"/>
              <a:t>lowering the cost of generating low-quality content (</a:t>
            </a:r>
            <a:r>
              <a:rPr lang="en-US" sz="2800" dirty="0">
                <a:latin typeface="Aptos SemiBold" panose="020B0004020202020204" pitchFamily="34" charset="0"/>
              </a:rPr>
              <a:t>content pollution</a:t>
            </a:r>
            <a:r>
              <a:rPr lang="en-US" sz="2800" dirty="0"/>
              <a:t>), inserting LLMs between users and search results shifting the responsibility of information inspection and interpretation to the LLM (</a:t>
            </a:r>
            <a:r>
              <a:rPr lang="en-US" sz="2900" dirty="0">
                <a:latin typeface="Aptos SemiBold" panose="020B0004020202020204" pitchFamily="34" charset="0"/>
              </a:rPr>
              <a:t>“game of telephone” effect</a:t>
            </a:r>
            <a:r>
              <a:rPr lang="en-US" sz="2800" dirty="0"/>
              <a:t>), and reducing traffic to websites on whose data LLMs are trained (</a:t>
            </a:r>
            <a:r>
              <a:rPr lang="en-US" sz="2900" dirty="0">
                <a:latin typeface="Aptos SemiBold" panose="020B0004020202020204" pitchFamily="34" charset="0"/>
              </a:rPr>
              <a:t>paradox of reuse</a:t>
            </a:r>
            <a:r>
              <a:rPr lang="en-US" sz="2800" dirty="0"/>
              <a:t>).</a:t>
            </a:r>
            <a:endParaRPr lang="en-CA" dirty="0"/>
          </a:p>
          <a:p>
            <a:pPr marL="0" indent="0">
              <a:lnSpc>
                <a:spcPct val="130000"/>
              </a:lnSpc>
              <a:spcBef>
                <a:spcPts val="3000"/>
              </a:spcBef>
              <a:buNone/>
            </a:pPr>
            <a:r>
              <a:rPr lang="en-US" sz="2800" b="1" dirty="0"/>
              <a:t>Marginalization</a:t>
            </a:r>
            <a:r>
              <a:rPr lang="en-US" sz="2800" dirty="0"/>
              <a:t> may result not only from </a:t>
            </a:r>
            <a:r>
              <a:rPr lang="en-US" sz="2900" dirty="0">
                <a:latin typeface="Aptos SemiBold" panose="020B0004020202020204" pitchFamily="34" charset="0"/>
              </a:rPr>
              <a:t>bias amplification </a:t>
            </a:r>
            <a:r>
              <a:rPr lang="en-US" sz="2800" dirty="0"/>
              <a:t>but also from </a:t>
            </a:r>
            <a:r>
              <a:rPr lang="en-US" dirty="0"/>
              <a:t>the </a:t>
            </a:r>
            <a:r>
              <a:rPr lang="en-US" sz="2900" dirty="0">
                <a:latin typeface="Aptos SemiBold" panose="020B0004020202020204" pitchFamily="34" charset="0"/>
              </a:rPr>
              <a:t>appropriation of data labor </a:t>
            </a:r>
            <a:r>
              <a:rPr lang="en-US" dirty="0"/>
              <a:t>from uncompensated writers, programmers, and peer production communities and under-compensated </a:t>
            </a:r>
            <a:r>
              <a:rPr lang="en-US" dirty="0" err="1"/>
              <a:t>crowdworkers</a:t>
            </a:r>
            <a:r>
              <a:rPr lang="en-US" dirty="0"/>
              <a:t>; AI data labor dynamics reinforces structures of racial capitalism and coloniality</a:t>
            </a:r>
          </a:p>
          <a:p>
            <a:pPr marL="0" indent="0">
              <a:lnSpc>
                <a:spcPct val="130000"/>
              </a:lnSpc>
              <a:spcBef>
                <a:spcPts val="3000"/>
              </a:spcBef>
              <a:buNone/>
            </a:pPr>
            <a:r>
              <a:rPr lang="en-CA" sz="2800" b="1" dirty="0"/>
              <a:t>Concentration of power</a:t>
            </a:r>
            <a:r>
              <a:rPr lang="en-CA" sz="2800" dirty="0"/>
              <a:t> may result from </a:t>
            </a:r>
            <a:r>
              <a:rPr lang="en-CA" sz="2900" dirty="0">
                <a:latin typeface="Aptos SemiBold" panose="020B0004020202020204" pitchFamily="34" charset="0"/>
              </a:rPr>
              <a:t>compute and data moats </a:t>
            </a:r>
            <a:r>
              <a:rPr lang="en-CA" sz="2800" dirty="0"/>
              <a:t>in the hands of few institutions and the potential future application of generative AI for hyper-personalized hyper-persuasive ads (</a:t>
            </a:r>
            <a:r>
              <a:rPr lang="en-CA" sz="2900" dirty="0">
                <a:latin typeface="Aptos SemiBold" panose="020B0004020202020204" pitchFamily="34" charset="0"/>
              </a:rPr>
              <a:t>AI persuasion</a:t>
            </a:r>
            <a:r>
              <a:rPr lang="en-CA" sz="2800" dirty="0"/>
              <a:t>)</a:t>
            </a:r>
          </a:p>
        </p:txBody>
      </p:sp>
    </p:spTree>
    <p:extLst>
      <p:ext uri="{BB962C8B-B14F-4D97-AF65-F5344CB8AC3E}">
        <p14:creationId xmlns:p14="http://schemas.microsoft.com/office/powerpoint/2010/main" val="300034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025178E-9B5F-6D64-6ADD-E17412492421}"/>
              </a:ext>
            </a:extLst>
          </p:cNvPr>
          <p:cNvSpPr>
            <a:spLocks noGrp="1"/>
          </p:cNvSpPr>
          <p:nvPr>
            <p:ph type="title"/>
          </p:nvPr>
        </p:nvSpPr>
        <p:spPr>
          <a:xfrm>
            <a:off x="549277" y="458033"/>
            <a:ext cx="4682852" cy="904854"/>
          </a:xfrm>
        </p:spPr>
        <p:txBody>
          <a:bodyPr vert="horz" wrap="square" lIns="91440" tIns="45720" rIns="91440" bIns="45720" rtlCol="0" anchor="ctr">
            <a:noAutofit/>
          </a:bodyPr>
          <a:lstStyle/>
          <a:p>
            <a:r>
              <a:rPr lang="en-US" sz="3600" b="1" dirty="0"/>
              <a:t>On technological power concentration</a:t>
            </a:r>
          </a:p>
        </p:txBody>
      </p:sp>
      <p:grpSp>
        <p:nvGrpSpPr>
          <p:cNvPr id="20" name="Group 19">
            <a:extLst>
              <a:ext uri="{FF2B5EF4-FFF2-40B4-BE49-F238E27FC236}">
                <a16:creationId xmlns:a16="http://schemas.microsoft.com/office/drawing/2014/main" id="{86D34EE6-0038-3313-6FA6-3B52EAC0F311}"/>
              </a:ext>
            </a:extLst>
          </p:cNvPr>
          <p:cNvGrpSpPr/>
          <p:nvPr/>
        </p:nvGrpSpPr>
        <p:grpSpPr>
          <a:xfrm>
            <a:off x="5286340" y="838200"/>
            <a:ext cx="6682034" cy="5471138"/>
            <a:chOff x="139966" y="438450"/>
            <a:chExt cx="6713230" cy="5496684"/>
          </a:xfrm>
        </p:grpSpPr>
        <p:pic>
          <p:nvPicPr>
            <p:cNvPr id="17" name="Picture 16" descr="A close up of a cover&#10;&#10;Description automatically generated">
              <a:extLst>
                <a:ext uri="{FF2B5EF4-FFF2-40B4-BE49-F238E27FC236}">
                  <a16:creationId xmlns:a16="http://schemas.microsoft.com/office/drawing/2014/main" id="{7EB7EDF5-37B5-331B-1ED9-A1A8CE42DF8B}"/>
                </a:ext>
              </a:extLst>
            </p:cNvPr>
            <p:cNvPicPr>
              <a:picLocks noChangeAspect="1"/>
            </p:cNvPicPr>
            <p:nvPr/>
          </p:nvPicPr>
          <p:blipFill>
            <a:blip r:embed="rId3"/>
            <a:stretch>
              <a:fillRect/>
            </a:stretch>
          </p:blipFill>
          <p:spPr>
            <a:xfrm>
              <a:off x="672434" y="438450"/>
              <a:ext cx="4231427" cy="5496684"/>
            </a:xfrm>
            <a:prstGeom prst="rect">
              <a:avLst/>
            </a:prstGeom>
          </p:spPr>
        </p:pic>
        <p:pic>
          <p:nvPicPr>
            <p:cNvPr id="19" name="Picture 18">
              <a:extLst>
                <a:ext uri="{FF2B5EF4-FFF2-40B4-BE49-F238E27FC236}">
                  <a16:creationId xmlns:a16="http://schemas.microsoft.com/office/drawing/2014/main" id="{D7C1886E-18FC-A707-8990-7C8C838A55C5}"/>
                </a:ext>
              </a:extLst>
            </p:cNvPr>
            <p:cNvPicPr>
              <a:picLocks noChangeAspect="1"/>
            </p:cNvPicPr>
            <p:nvPr/>
          </p:nvPicPr>
          <p:blipFill>
            <a:blip r:embed="rId4"/>
            <a:stretch>
              <a:fillRect/>
            </a:stretch>
          </p:blipFill>
          <p:spPr>
            <a:xfrm>
              <a:off x="139966" y="3637468"/>
              <a:ext cx="6713230" cy="589593"/>
            </a:xfrm>
            <a:prstGeom prst="rect">
              <a:avLst/>
            </a:prstGeom>
            <a:ln>
              <a:noFill/>
            </a:ln>
            <a:effectLst>
              <a:outerShdw blurRad="292100" dist="139700" dir="2700000" algn="tl" rotWithShape="0">
                <a:srgbClr val="333333">
                  <a:alpha val="65000"/>
                </a:srgbClr>
              </a:outerShdw>
            </a:effectLst>
          </p:spPr>
        </p:pic>
      </p:grpSp>
      <p:grpSp>
        <p:nvGrpSpPr>
          <p:cNvPr id="22" name="Group 21">
            <a:extLst>
              <a:ext uri="{FF2B5EF4-FFF2-40B4-BE49-F238E27FC236}">
                <a16:creationId xmlns:a16="http://schemas.microsoft.com/office/drawing/2014/main" id="{5391EA52-A0E8-6276-AE8C-3F1575464920}"/>
              </a:ext>
            </a:extLst>
          </p:cNvPr>
          <p:cNvGrpSpPr/>
          <p:nvPr/>
        </p:nvGrpSpPr>
        <p:grpSpPr>
          <a:xfrm>
            <a:off x="549277" y="1557338"/>
            <a:ext cx="4375843" cy="4752000"/>
            <a:chOff x="6627176" y="516467"/>
            <a:chExt cx="4153114" cy="4510125"/>
          </a:xfrm>
        </p:grpSpPr>
        <p:pic>
          <p:nvPicPr>
            <p:cNvPr id="23" name="Picture 22" descr="A screen shot of a graph&#10;&#10;Description automatically generated">
              <a:extLst>
                <a:ext uri="{FF2B5EF4-FFF2-40B4-BE49-F238E27FC236}">
                  <a16:creationId xmlns:a16="http://schemas.microsoft.com/office/drawing/2014/main" id="{1190E929-1FA1-98BB-51E2-4DBC6CA701DF}"/>
                </a:ext>
              </a:extLst>
            </p:cNvPr>
            <p:cNvPicPr>
              <a:picLocks noChangeAspect="1"/>
            </p:cNvPicPr>
            <p:nvPr/>
          </p:nvPicPr>
          <p:blipFill>
            <a:blip r:embed="rId5"/>
            <a:stretch>
              <a:fillRect/>
            </a:stretch>
          </p:blipFill>
          <p:spPr>
            <a:xfrm>
              <a:off x="6627177" y="1132338"/>
              <a:ext cx="4153113" cy="3035456"/>
            </a:xfrm>
            <a:prstGeom prst="rect">
              <a:avLst/>
            </a:prstGeom>
          </p:spPr>
        </p:pic>
        <p:pic>
          <p:nvPicPr>
            <p:cNvPr id="24" name="Picture 23" descr="A close-up of a number&#10;&#10;Description automatically generated">
              <a:extLst>
                <a:ext uri="{FF2B5EF4-FFF2-40B4-BE49-F238E27FC236}">
                  <a16:creationId xmlns:a16="http://schemas.microsoft.com/office/drawing/2014/main" id="{DE755353-19DF-91D0-77D1-42F43D228CD2}"/>
                </a:ext>
              </a:extLst>
            </p:cNvPr>
            <p:cNvPicPr>
              <a:picLocks noChangeAspect="1"/>
            </p:cNvPicPr>
            <p:nvPr/>
          </p:nvPicPr>
          <p:blipFill rotWithShape="1">
            <a:blip r:embed="rId6"/>
            <a:srcRect l="10058" r="5947"/>
            <a:stretch/>
          </p:blipFill>
          <p:spPr>
            <a:xfrm>
              <a:off x="6627177" y="4167794"/>
              <a:ext cx="4153113" cy="858798"/>
            </a:xfrm>
            <a:prstGeom prst="rect">
              <a:avLst/>
            </a:prstGeom>
          </p:spPr>
        </p:pic>
        <p:sp>
          <p:nvSpPr>
            <p:cNvPr id="25" name="TextBox 24">
              <a:extLst>
                <a:ext uri="{FF2B5EF4-FFF2-40B4-BE49-F238E27FC236}">
                  <a16:creationId xmlns:a16="http://schemas.microsoft.com/office/drawing/2014/main" id="{45286C90-6359-B26E-682A-BA34F891D0D4}"/>
                </a:ext>
              </a:extLst>
            </p:cNvPr>
            <p:cNvSpPr txBox="1"/>
            <p:nvPr/>
          </p:nvSpPr>
          <p:spPr>
            <a:xfrm>
              <a:off x="6627176" y="516467"/>
              <a:ext cx="4153113" cy="584775"/>
            </a:xfrm>
            <a:prstGeom prst="rect">
              <a:avLst/>
            </a:prstGeom>
            <a:noFill/>
          </p:spPr>
          <p:txBody>
            <a:bodyPr wrap="square" rtlCol="0">
              <a:spAutoFit/>
            </a:bodyPr>
            <a:lstStyle/>
            <a:p>
              <a:pPr defTabSz="960120">
                <a:spcAft>
                  <a:spcPts val="600"/>
                </a:spcAft>
              </a:pPr>
              <a:r>
                <a:rPr lang="en-CA" sz="1680" b="1" kern="1200" dirty="0">
                  <a:latin typeface="+mn-lt"/>
                  <a:ea typeface="+mn-ea"/>
                  <a:cs typeface="+mn-cs"/>
                </a:rPr>
                <a:t>Annual</a:t>
              </a:r>
              <a:r>
                <a:rPr lang="en-US" sz="1680" b="1" kern="1200" dirty="0">
                  <a:latin typeface="+mn-lt"/>
                  <a:ea typeface="+mn-ea"/>
                  <a:cs typeface="+mn-cs"/>
                </a:rPr>
                <a:t> change in global risk perceptions over the short term (2 years)</a:t>
              </a:r>
              <a:endParaRPr lang="en-CA" sz="1600" b="1" dirty="0"/>
            </a:p>
          </p:txBody>
        </p:sp>
      </p:grpSp>
      <p:sp>
        <p:nvSpPr>
          <p:cNvPr id="26" name="TextBox 25">
            <a:extLst>
              <a:ext uri="{FF2B5EF4-FFF2-40B4-BE49-F238E27FC236}">
                <a16:creationId xmlns:a16="http://schemas.microsoft.com/office/drawing/2014/main" id="{A3F3CFAD-1CD2-9D0D-D3F7-8C102BCBA3C8}"/>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7"/>
              </a:rPr>
              <a:t>Sociotechnical implications of generative artificial intelligence for information access</a:t>
            </a:r>
            <a:r>
              <a:rPr lang="en-US" sz="1200" dirty="0"/>
              <a:t>. Book chapter, Springer Nature, 2025.</a:t>
            </a:r>
            <a:endParaRPr lang="en-CA" sz="1200" dirty="0"/>
          </a:p>
        </p:txBody>
      </p:sp>
      <p:grpSp>
        <p:nvGrpSpPr>
          <p:cNvPr id="2" name="Group 1">
            <a:extLst>
              <a:ext uri="{FF2B5EF4-FFF2-40B4-BE49-F238E27FC236}">
                <a16:creationId xmlns:a16="http://schemas.microsoft.com/office/drawing/2014/main" id="{9FAAB110-2483-320B-B763-6A649E03FE32}"/>
              </a:ext>
            </a:extLst>
          </p:cNvPr>
          <p:cNvGrpSpPr/>
          <p:nvPr/>
        </p:nvGrpSpPr>
        <p:grpSpPr>
          <a:xfrm>
            <a:off x="9113003" y="-232472"/>
            <a:ext cx="2981486" cy="697423"/>
            <a:chOff x="9113003" y="-123986"/>
            <a:chExt cx="2981486" cy="697423"/>
          </a:xfrm>
        </p:grpSpPr>
        <p:sp>
          <p:nvSpPr>
            <p:cNvPr id="3" name="Rectangle: Rounded Corners 2">
              <a:extLst>
                <a:ext uri="{FF2B5EF4-FFF2-40B4-BE49-F238E27FC236}">
                  <a16:creationId xmlns:a16="http://schemas.microsoft.com/office/drawing/2014/main" id="{CEE9D600-885A-F0B7-BC7A-A2A9B2A98571}"/>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descr="Magnifying glass with solid fill">
              <a:extLst>
                <a:ext uri="{FF2B5EF4-FFF2-40B4-BE49-F238E27FC236}">
                  <a16:creationId xmlns:a16="http://schemas.microsoft.com/office/drawing/2014/main" id="{8F037ADD-077A-5C78-E35F-00B8A66C83F3}"/>
                </a:ext>
              </a:extLst>
            </p:cNvPr>
            <p:cNvSpPr/>
            <p:nvPr/>
          </p:nvSpPr>
          <p:spPr>
            <a:xfrm>
              <a:off x="9200870" y="96494"/>
              <a:ext cx="369333" cy="369333"/>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5" name="TextBox 4">
              <a:extLst>
                <a:ext uri="{FF2B5EF4-FFF2-40B4-BE49-F238E27FC236}">
                  <a16:creationId xmlns:a16="http://schemas.microsoft.com/office/drawing/2014/main" id="{C4217534-6AFF-EB13-B8A3-0EDFD49C4EDE}"/>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15438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2F9BA9-D47C-A474-DB34-2C7C8A265C50}"/>
              </a:ext>
            </a:extLst>
          </p:cNvPr>
          <p:cNvSpPr>
            <a:spLocks noGrp="1"/>
          </p:cNvSpPr>
          <p:nvPr>
            <p:ph type="title"/>
          </p:nvPr>
        </p:nvSpPr>
        <p:spPr>
          <a:xfrm>
            <a:off x="838200" y="365125"/>
            <a:ext cx="5257800" cy="1325563"/>
          </a:xfrm>
        </p:spPr>
        <p:txBody>
          <a:bodyPr>
            <a:normAutofit/>
          </a:bodyPr>
          <a:lstStyle/>
          <a:p>
            <a:r>
              <a:rPr lang="en-CA" sz="4000" dirty="0"/>
              <a:t>The ecological cost of AI</a:t>
            </a:r>
          </a:p>
        </p:txBody>
      </p:sp>
      <p:sp>
        <p:nvSpPr>
          <p:cNvPr id="8" name="Content Placeholder 7">
            <a:extLst>
              <a:ext uri="{FF2B5EF4-FFF2-40B4-BE49-F238E27FC236}">
                <a16:creationId xmlns:a16="http://schemas.microsoft.com/office/drawing/2014/main" id="{B5CBFEB6-4920-58A5-883F-0DF5844EB345}"/>
              </a:ext>
            </a:extLst>
          </p:cNvPr>
          <p:cNvSpPr>
            <a:spLocks noGrp="1"/>
          </p:cNvSpPr>
          <p:nvPr>
            <p:ph sz="half" idx="2"/>
          </p:nvPr>
        </p:nvSpPr>
        <p:spPr>
          <a:xfrm>
            <a:off x="6434667" y="347663"/>
            <a:ext cx="5537199" cy="6162675"/>
          </a:xfrm>
        </p:spPr>
        <p:txBody>
          <a:bodyPr anchor="ctr">
            <a:normAutofit/>
          </a:bodyPr>
          <a:lstStyle/>
          <a:p>
            <a:pPr>
              <a:lnSpc>
                <a:spcPct val="100000"/>
              </a:lnSpc>
              <a:buBlip>
                <a:blip r:embed="rId3">
                  <a:extLst>
                    <a:ext uri="{96DAC541-7B7A-43D3-8B79-37D633B846F1}">
                      <asvg:svgBlip xmlns:asvg="http://schemas.microsoft.com/office/drawing/2016/SVG/main" r:embed="rId4"/>
                    </a:ext>
                  </a:extLst>
                </a:blip>
              </a:buBlip>
            </a:pPr>
            <a:r>
              <a:rPr lang="en-US" sz="2000" dirty="0"/>
              <a:t>Computing power being utilized for deep learning research has been doubling every 3.4 months since 2012</a:t>
            </a:r>
          </a:p>
          <a:p>
            <a:pPr>
              <a:lnSpc>
                <a:spcPct val="100000"/>
              </a:lnSpc>
              <a:buBlip>
                <a:blip r:embed="rId3">
                  <a:extLst>
                    <a:ext uri="{96DAC541-7B7A-43D3-8B79-37D633B846F1}">
                      <asvg:svgBlip xmlns:asvg="http://schemas.microsoft.com/office/drawing/2016/SVG/main" r:embed="rId4"/>
                    </a:ext>
                  </a:extLst>
                </a:blip>
              </a:buBlip>
            </a:pPr>
            <a:r>
              <a:rPr lang="en-US" sz="2000" dirty="0"/>
              <a:t>In US, data centers consumed more than 4% of total national electricity in 2022, and that number is projected to grow to 6% by 2026</a:t>
            </a:r>
          </a:p>
          <a:p>
            <a:pPr>
              <a:lnSpc>
                <a:spcPct val="100000"/>
              </a:lnSpc>
              <a:buBlip>
                <a:blip r:embed="rId3">
                  <a:extLst>
                    <a:ext uri="{96DAC541-7B7A-43D3-8B79-37D633B846F1}">
                      <asvg:svgBlip xmlns:asvg="http://schemas.microsoft.com/office/drawing/2016/SVG/main" r:embed="rId4"/>
                    </a:ext>
                  </a:extLst>
                </a:blip>
              </a:buBlip>
            </a:pPr>
            <a:r>
              <a:rPr lang="en-US" sz="2000" dirty="0"/>
              <a:t>Another study estimates that by 2040 Information and Communications Technology industry alone would account for 14% of global emissions</a:t>
            </a:r>
          </a:p>
          <a:p>
            <a:pPr>
              <a:lnSpc>
                <a:spcPct val="100000"/>
              </a:lnSpc>
              <a:buBlip>
                <a:blip r:embed="rId3">
                  <a:extLst>
                    <a:ext uri="{96DAC541-7B7A-43D3-8B79-37D633B846F1}">
                      <asvg:svgBlip xmlns:asvg="http://schemas.microsoft.com/office/drawing/2016/SVG/main" r:embed="rId4"/>
                    </a:ext>
                  </a:extLst>
                </a:blip>
              </a:buBlip>
            </a:pPr>
            <a:r>
              <a:rPr lang="en-US" sz="2000" dirty="0"/>
              <a:t>By 2027, global AI demand may be responsible for withdrawal of 1.1 − 1.7 trillion gallons of fresh water annually</a:t>
            </a:r>
          </a:p>
          <a:p>
            <a:pPr>
              <a:lnSpc>
                <a:spcPct val="100000"/>
              </a:lnSpc>
              <a:buBlip>
                <a:blip r:embed="rId3">
                  <a:extLst>
                    <a:ext uri="{96DAC541-7B7A-43D3-8B79-37D633B846F1}">
                      <asvg:svgBlip xmlns:asvg="http://schemas.microsoft.com/office/drawing/2016/SVG/main" r:embed="rId4"/>
                    </a:ext>
                  </a:extLst>
                </a:blip>
              </a:buBlip>
            </a:pPr>
            <a:r>
              <a:rPr lang="en-US" sz="2000" dirty="0"/>
              <a:t>Serious concern also revolve around the rising levels of electronic wastes</a:t>
            </a:r>
          </a:p>
        </p:txBody>
      </p:sp>
      <p:pic>
        <p:nvPicPr>
          <p:cNvPr id="9" name="Content Placeholder 8">
            <a:extLst>
              <a:ext uri="{FF2B5EF4-FFF2-40B4-BE49-F238E27FC236}">
                <a16:creationId xmlns:a16="http://schemas.microsoft.com/office/drawing/2014/main" id="{02028D58-8198-7E64-4CFA-93266FC49AB6}"/>
              </a:ext>
            </a:extLst>
          </p:cNvPr>
          <p:cNvPicPr>
            <a:picLocks noGrp="1" noChangeAspect="1"/>
          </p:cNvPicPr>
          <p:nvPr>
            <p:ph sz="half" idx="1"/>
          </p:nvPr>
        </p:nvPicPr>
        <p:blipFill>
          <a:blip r:embed="rId5"/>
          <a:stretch>
            <a:fillRect/>
          </a:stretch>
        </p:blipFill>
        <p:spPr>
          <a:xfrm>
            <a:off x="838200" y="2415682"/>
            <a:ext cx="5181600" cy="3171223"/>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FC8F267-867F-07F2-C458-9841BBC13EB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Springer Nature, 2025.</a:t>
            </a:r>
            <a:endParaRPr lang="en-CA" sz="1200" dirty="0"/>
          </a:p>
        </p:txBody>
      </p:sp>
      <p:grpSp>
        <p:nvGrpSpPr>
          <p:cNvPr id="11" name="Group 10">
            <a:extLst>
              <a:ext uri="{FF2B5EF4-FFF2-40B4-BE49-F238E27FC236}">
                <a16:creationId xmlns:a16="http://schemas.microsoft.com/office/drawing/2014/main" id="{63884A50-1312-4F52-D4CC-8EE0C1003A39}"/>
              </a:ext>
            </a:extLst>
          </p:cNvPr>
          <p:cNvGrpSpPr/>
          <p:nvPr/>
        </p:nvGrpSpPr>
        <p:grpSpPr>
          <a:xfrm>
            <a:off x="9113003" y="-224723"/>
            <a:ext cx="2981486" cy="697423"/>
            <a:chOff x="9113003" y="-123986"/>
            <a:chExt cx="2981486" cy="697423"/>
          </a:xfrm>
        </p:grpSpPr>
        <p:sp>
          <p:nvSpPr>
            <p:cNvPr id="12" name="Rectangle: Rounded Corners 11">
              <a:extLst>
                <a:ext uri="{FF2B5EF4-FFF2-40B4-BE49-F238E27FC236}">
                  <a16:creationId xmlns:a16="http://schemas.microsoft.com/office/drawing/2014/main" id="{75A29DEB-5B90-DE93-4830-981AC051CAF7}"/>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descr="Magnifying glass with solid fill">
              <a:extLst>
                <a:ext uri="{FF2B5EF4-FFF2-40B4-BE49-F238E27FC236}">
                  <a16:creationId xmlns:a16="http://schemas.microsoft.com/office/drawing/2014/main" id="{94A10F92-5C22-76D1-BDED-2104216F46F5}"/>
                </a:ext>
              </a:extLst>
            </p:cNvPr>
            <p:cNvSpPr/>
            <p:nvPr/>
          </p:nvSpPr>
          <p:spPr>
            <a:xfrm>
              <a:off x="9200870" y="96494"/>
              <a:ext cx="369333" cy="369333"/>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4" name="TextBox 13">
              <a:extLst>
                <a:ext uri="{FF2B5EF4-FFF2-40B4-BE49-F238E27FC236}">
                  <a16:creationId xmlns:a16="http://schemas.microsoft.com/office/drawing/2014/main" id="{939978AB-834C-BC6F-3F8D-2E27EE345819}"/>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181012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ADEC-B1D0-7B0A-CE79-3E3703A5EA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C331CB-467D-1E01-8379-FF1839D9E942}"/>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8E218713-D0F3-A806-82EF-82C35F753EEA}"/>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9" name="Rectangle 8" descr="Hammer with solid fill">
            <a:extLst>
              <a:ext uri="{FF2B5EF4-FFF2-40B4-BE49-F238E27FC236}">
                <a16:creationId xmlns:a16="http://schemas.microsoft.com/office/drawing/2014/main" id="{BF61F7A2-1777-4234-8940-B0B138FBF0C4}"/>
              </a:ext>
            </a:extLst>
          </p:cNvPr>
          <p:cNvSpPr/>
          <p:nvPr/>
        </p:nvSpPr>
        <p:spPr>
          <a:xfrm>
            <a:off x="8840977"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F007350A-BF34-FC9E-1BCF-DBD56B551304}"/>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grpSp>
        <p:nvGrpSpPr>
          <p:cNvPr id="12" name="Group 11">
            <a:extLst>
              <a:ext uri="{FF2B5EF4-FFF2-40B4-BE49-F238E27FC236}">
                <a16:creationId xmlns:a16="http://schemas.microsoft.com/office/drawing/2014/main" id="{27185E7B-A549-4B35-8B5C-1332D280EF2B}"/>
              </a:ext>
            </a:extLst>
          </p:cNvPr>
          <p:cNvGrpSpPr/>
          <p:nvPr/>
        </p:nvGrpSpPr>
        <p:grpSpPr>
          <a:xfrm>
            <a:off x="4346865" y="1630017"/>
            <a:ext cx="3498271" cy="4876800"/>
            <a:chOff x="4346865" y="1630017"/>
            <a:chExt cx="3498271" cy="4876800"/>
          </a:xfrm>
        </p:grpSpPr>
        <p:sp>
          <p:nvSpPr>
            <p:cNvPr id="8" name="Rectangle: Rounded Corners 7">
              <a:extLst>
                <a:ext uri="{FF2B5EF4-FFF2-40B4-BE49-F238E27FC236}">
                  <a16:creationId xmlns:a16="http://schemas.microsoft.com/office/drawing/2014/main" id="{B9EC6B23-26E3-B7F9-984E-D1359A4FEB75}"/>
                </a:ext>
              </a:extLst>
            </p:cNvPr>
            <p:cNvSpPr/>
            <p:nvPr/>
          </p:nvSpPr>
          <p:spPr>
            <a:xfrm>
              <a:off x="4346865" y="1630017"/>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descr="Good Idea with solid fill">
              <a:extLst>
                <a:ext uri="{FF2B5EF4-FFF2-40B4-BE49-F238E27FC236}">
                  <a16:creationId xmlns:a16="http://schemas.microsoft.com/office/drawing/2014/main" id="{CE2C8CB0-FA3D-2B83-BF7F-B1D7829552E3}"/>
                </a:ext>
              </a:extLst>
            </p:cNvPr>
            <p:cNvSpPr/>
            <p:nvPr/>
          </p:nvSpPr>
          <p:spPr>
            <a:xfrm>
              <a:off x="5445873"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sp>
          <p:nvSpPr>
            <p:cNvPr id="7" name="Freeform: Shape 6">
              <a:extLst>
                <a:ext uri="{FF2B5EF4-FFF2-40B4-BE49-F238E27FC236}">
                  <a16:creationId xmlns:a16="http://schemas.microsoft.com/office/drawing/2014/main" id="{13F6B26E-6157-7261-C804-44762D382F36}"/>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grpSp>
      <p:sp>
        <p:nvSpPr>
          <p:cNvPr id="10" name="Freeform: Shape 9">
            <a:extLst>
              <a:ext uri="{FF2B5EF4-FFF2-40B4-BE49-F238E27FC236}">
                <a16:creationId xmlns:a16="http://schemas.microsoft.com/office/drawing/2014/main" id="{48B9594E-5B73-F13C-90E3-CEFCB51F8608}"/>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a:t>
            </a:r>
            <a:r>
              <a:rPr lang="en-US" sz="1600" i="1" kern="1200" dirty="0"/>
              <a:t>e.g.</a:t>
            </a:r>
            <a:r>
              <a:rPr lang="en-US" sz="1600" kern="1200" dirty="0"/>
              <a:t>, industry and government)</a:t>
            </a:r>
          </a:p>
        </p:txBody>
      </p:sp>
      <p:sp>
        <p:nvSpPr>
          <p:cNvPr id="13" name="TextBox 12">
            <a:extLst>
              <a:ext uri="{FF2B5EF4-FFF2-40B4-BE49-F238E27FC236}">
                <a16:creationId xmlns:a16="http://schemas.microsoft.com/office/drawing/2014/main" id="{8D80E0DC-A4D2-B79D-04BD-17512657F67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76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The Information Retrieval Research Journal (IRRJ), 2025.</a:t>
            </a:r>
            <a:endParaRPr lang="en-CA" sz="1200" dirty="0"/>
          </a:p>
        </p:txBody>
      </p:sp>
      <p:grpSp>
        <p:nvGrpSpPr>
          <p:cNvPr id="19" name="Group 18">
            <a:extLst>
              <a:ext uri="{FF2B5EF4-FFF2-40B4-BE49-F238E27FC236}">
                <a16:creationId xmlns:a16="http://schemas.microsoft.com/office/drawing/2014/main" id="{605C2F73-EE3E-B6B1-1D12-053C60D01B12}"/>
              </a:ext>
            </a:extLst>
          </p:cNvPr>
          <p:cNvGrpSpPr/>
          <p:nvPr/>
        </p:nvGrpSpPr>
        <p:grpSpPr>
          <a:xfrm>
            <a:off x="7958381" y="-232472"/>
            <a:ext cx="4076054" cy="697423"/>
            <a:chOff x="7958381" y="-232472"/>
            <a:chExt cx="4076054" cy="697423"/>
          </a:xfrm>
        </p:grpSpPr>
        <p:sp>
          <p:nvSpPr>
            <p:cNvPr id="4" name="Rectangle: Rounded Corners 3">
              <a:extLst>
                <a:ext uri="{FF2B5EF4-FFF2-40B4-BE49-F238E27FC236}">
                  <a16:creationId xmlns:a16="http://schemas.microsoft.com/office/drawing/2014/main" id="{9E0ABF6F-2398-7738-021C-771FA401880B}"/>
                </a:ext>
              </a:extLst>
            </p:cNvPr>
            <p:cNvSpPr/>
            <p:nvPr/>
          </p:nvSpPr>
          <p:spPr>
            <a:xfrm>
              <a:off x="9113003" y="-232472"/>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9CF5AE59-D958-000A-CB87-5BE515A86CDC}"/>
                </a:ext>
              </a:extLst>
            </p:cNvPr>
            <p:cNvSpPr txBox="1"/>
            <p:nvPr/>
          </p:nvSpPr>
          <p:spPr>
            <a:xfrm>
              <a:off x="9508211" y="-11991"/>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sp>
          <p:nvSpPr>
            <p:cNvPr id="8" name="Rectangle: Rounded Corners 7">
              <a:extLst>
                <a:ext uri="{FF2B5EF4-FFF2-40B4-BE49-F238E27FC236}">
                  <a16:creationId xmlns:a16="http://schemas.microsoft.com/office/drawing/2014/main" id="{2F0A5AEF-9C43-D5D0-00B3-9D319120CAB9}"/>
                </a:ext>
              </a:extLst>
            </p:cNvPr>
            <p:cNvSpPr/>
            <p:nvPr/>
          </p:nvSpPr>
          <p:spPr>
            <a:xfrm>
              <a:off x="7958381" y="-232472"/>
              <a:ext cx="4076054"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B484A68E-9247-0F32-1D02-5056648A3E7A}"/>
                </a:ext>
              </a:extLst>
            </p:cNvPr>
            <p:cNvSpPr txBox="1"/>
            <p:nvPr/>
          </p:nvSpPr>
          <p:spPr>
            <a:xfrm>
              <a:off x="8338089" y="-11991"/>
              <a:ext cx="3694408"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Imagine viable alternative futures</a:t>
              </a:r>
            </a:p>
          </p:txBody>
        </p:sp>
        <p:sp>
          <p:nvSpPr>
            <p:cNvPr id="17" name="Rectangle 16" descr="Good Idea with solid fill">
              <a:extLst>
                <a:ext uri="{FF2B5EF4-FFF2-40B4-BE49-F238E27FC236}">
                  <a16:creationId xmlns:a16="http://schemas.microsoft.com/office/drawing/2014/main" id="{B4D7FAF4-B4BD-8922-31C1-DCE2165BC892}"/>
                </a:ext>
              </a:extLst>
            </p:cNvPr>
            <p:cNvSpPr/>
            <p:nvPr/>
          </p:nvSpPr>
          <p:spPr>
            <a:xfrm>
              <a:off x="8021535" y="-5675"/>
              <a:ext cx="370800" cy="370800"/>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grpSp>
    </p:spTree>
    <p:extLst>
      <p:ext uri="{BB962C8B-B14F-4D97-AF65-F5344CB8AC3E}">
        <p14:creationId xmlns:p14="http://schemas.microsoft.com/office/powerpoint/2010/main" val="102547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grayscl/>
            <a:extLst>
              <a:ext uri="{28A0092B-C50C-407E-A947-70E740481C1C}">
                <a14:useLocalDpi xmlns:a14="http://schemas.microsoft.com/office/drawing/2010/main" val="0"/>
              </a:ext>
            </a:extLst>
          </a:blip>
          <a:srcRect l="23088" r="1778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8B828699-8152-D1D4-8442-A44D00AAF4BB}"/>
              </a:ext>
            </a:extLst>
          </p:cNvPr>
          <p:cNvSpPr txBox="1"/>
          <p:nvPr/>
        </p:nvSpPr>
        <p:spPr>
          <a:xfrm>
            <a:off x="314458" y="1153970"/>
            <a:ext cx="5962785" cy="5201424"/>
          </a:xfrm>
          <a:prstGeom prst="rect">
            <a:avLst/>
          </a:prstGeom>
          <a:noFill/>
        </p:spPr>
        <p:txBody>
          <a:bodyPr wrap="square">
            <a:spAutoFit/>
          </a:bodyPr>
          <a:lstStyle/>
          <a:p>
            <a:r>
              <a:rPr lang="en-CA" sz="2800" b="1" dirty="0"/>
              <a:t>Information retrieval (IR)</a:t>
            </a:r>
            <a:r>
              <a:rPr lang="en-CA" sz="2800" dirty="0"/>
              <a:t> is the study of tools and methods for </a:t>
            </a:r>
            <a:r>
              <a:rPr lang="en-US" sz="2800" dirty="0"/>
              <a:t>satisfying people’s information need by finding relevant information—</a:t>
            </a:r>
            <a:r>
              <a:rPr lang="en-US" sz="2800" i="1" dirty="0"/>
              <a:t>e.g.</a:t>
            </a:r>
            <a:r>
              <a:rPr lang="en-US" sz="2800" dirty="0"/>
              <a:t>, </a:t>
            </a:r>
            <a:r>
              <a:rPr lang="en-CA" sz="2800" dirty="0"/>
              <a:t>search engines and recommender systems</a:t>
            </a:r>
            <a:endParaRPr lang="en-US" sz="2800" dirty="0"/>
          </a:p>
          <a:p>
            <a:endParaRPr lang="en-US" sz="2400" dirty="0"/>
          </a:p>
          <a:p>
            <a:r>
              <a:rPr lang="en-US" sz="2400" dirty="0"/>
              <a:t>IR, a field in computing, </a:t>
            </a:r>
            <a:r>
              <a:rPr lang="en-CA" sz="2400" dirty="0"/>
              <a:t>has roots in library science and linguistics and have traditionally interacted with and been informed by other fields such as information science (IS), human-computer interaction (HCI), natural language processing (NLP), and machine learning (ML)</a:t>
            </a:r>
          </a:p>
        </p:txBody>
      </p:sp>
    </p:spTree>
    <p:extLst>
      <p:ext uri="{BB962C8B-B14F-4D97-AF65-F5344CB8AC3E}">
        <p14:creationId xmlns:p14="http://schemas.microsoft.com/office/powerpoint/2010/main" val="10019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1569265"/>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5656705"/>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16" name="Group 15">
            <a:extLst>
              <a:ext uri="{FF2B5EF4-FFF2-40B4-BE49-F238E27FC236}">
                <a16:creationId xmlns:a16="http://schemas.microsoft.com/office/drawing/2014/main" id="{A1E9222B-66E1-E289-0613-D13954A1C1A5}"/>
              </a:ext>
            </a:extLst>
          </p:cNvPr>
          <p:cNvGrpSpPr/>
          <p:nvPr/>
        </p:nvGrpSpPr>
        <p:grpSpPr>
          <a:xfrm>
            <a:off x="7958381" y="-232472"/>
            <a:ext cx="4076054" cy="697423"/>
            <a:chOff x="7958381" y="-232472"/>
            <a:chExt cx="4076054" cy="697423"/>
          </a:xfrm>
        </p:grpSpPr>
        <p:sp>
          <p:nvSpPr>
            <p:cNvPr id="17" name="Rectangle: Rounded Corners 16">
              <a:extLst>
                <a:ext uri="{FF2B5EF4-FFF2-40B4-BE49-F238E27FC236}">
                  <a16:creationId xmlns:a16="http://schemas.microsoft.com/office/drawing/2014/main" id="{001567FE-AAEB-0671-AE77-8A3AFA7BB14A}"/>
                </a:ext>
              </a:extLst>
            </p:cNvPr>
            <p:cNvSpPr/>
            <p:nvPr/>
          </p:nvSpPr>
          <p:spPr>
            <a:xfrm>
              <a:off x="9113003" y="-232472"/>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AD96537-1878-0EEC-A030-D365BECA83FE}"/>
                </a:ext>
              </a:extLst>
            </p:cNvPr>
            <p:cNvSpPr txBox="1"/>
            <p:nvPr/>
          </p:nvSpPr>
          <p:spPr>
            <a:xfrm>
              <a:off x="9508211" y="-11991"/>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sp>
          <p:nvSpPr>
            <p:cNvPr id="19" name="Rectangle: Rounded Corners 18">
              <a:extLst>
                <a:ext uri="{FF2B5EF4-FFF2-40B4-BE49-F238E27FC236}">
                  <a16:creationId xmlns:a16="http://schemas.microsoft.com/office/drawing/2014/main" id="{ECC95FB7-443B-E63F-0B6A-3F51FBB6C3D7}"/>
                </a:ext>
              </a:extLst>
            </p:cNvPr>
            <p:cNvSpPr/>
            <p:nvPr/>
          </p:nvSpPr>
          <p:spPr>
            <a:xfrm>
              <a:off x="7958381" y="-232472"/>
              <a:ext cx="4076054"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AFBBC1EB-F1B2-4465-B9D2-C825808A8C48}"/>
                </a:ext>
              </a:extLst>
            </p:cNvPr>
            <p:cNvSpPr txBox="1"/>
            <p:nvPr/>
          </p:nvSpPr>
          <p:spPr>
            <a:xfrm>
              <a:off x="8338089" y="-11991"/>
              <a:ext cx="3694408"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Imagine viable alternative futures</a:t>
              </a:r>
            </a:p>
          </p:txBody>
        </p:sp>
        <p:sp>
          <p:nvSpPr>
            <p:cNvPr id="21" name="Rectangle 20" descr="Good Idea with solid fill">
              <a:extLst>
                <a:ext uri="{FF2B5EF4-FFF2-40B4-BE49-F238E27FC236}">
                  <a16:creationId xmlns:a16="http://schemas.microsoft.com/office/drawing/2014/main" id="{2E75C69D-3BB7-D551-838A-3650581A2375}"/>
                </a:ext>
              </a:extLst>
            </p:cNvPr>
            <p:cNvSpPr/>
            <p:nvPr/>
          </p:nvSpPr>
          <p:spPr>
            <a:xfrm>
              <a:off x="8021535" y="-5675"/>
              <a:ext cx="370800" cy="370800"/>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grpSp>
    </p:spTree>
    <p:extLst>
      <p:ext uri="{BB962C8B-B14F-4D97-AF65-F5344CB8AC3E}">
        <p14:creationId xmlns:p14="http://schemas.microsoft.com/office/powerpoint/2010/main" val="101627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007CB-477D-4C47-36A2-E96A2F9FC392}"/>
              </a:ext>
            </a:extLst>
          </p:cNvPr>
          <p:cNvSpPr>
            <a:spLocks noGrp="1"/>
          </p:cNvSpPr>
          <p:nvPr>
            <p:ph type="title"/>
          </p:nvPr>
        </p:nvSpPr>
        <p:spPr/>
        <p:txBody>
          <a:bodyPr/>
          <a:lstStyle/>
          <a:p>
            <a:r>
              <a:rPr lang="en-CA" dirty="0"/>
              <a:t>Proposal for design futuring</a:t>
            </a:r>
          </a:p>
        </p:txBody>
      </p:sp>
      <p:sp>
        <p:nvSpPr>
          <p:cNvPr id="6" name="Content Placeholder 5">
            <a:extLst>
              <a:ext uri="{FF2B5EF4-FFF2-40B4-BE49-F238E27FC236}">
                <a16:creationId xmlns:a16="http://schemas.microsoft.com/office/drawing/2014/main" id="{A6D581D7-13B5-E380-35C0-3F5ECA3399D6}"/>
              </a:ext>
            </a:extLst>
          </p:cNvPr>
          <p:cNvSpPr>
            <a:spLocks noGrp="1"/>
          </p:cNvSpPr>
          <p:nvPr>
            <p:ph idx="1"/>
          </p:nvPr>
        </p:nvSpPr>
        <p:spPr>
          <a:xfrm>
            <a:off x="838200" y="1825625"/>
            <a:ext cx="10683240" cy="4667250"/>
          </a:xfrm>
        </p:spPr>
        <p:txBody>
          <a:bodyPr>
            <a:normAutofit fontScale="85000" lnSpcReduction="10000"/>
          </a:bodyPr>
          <a:lstStyle/>
          <a:p>
            <a:pPr marL="0" indent="0">
              <a:lnSpc>
                <a:spcPct val="120000"/>
              </a:lnSpc>
              <a:spcBef>
                <a:spcPts val="1200"/>
              </a:spcBef>
              <a:buNone/>
            </a:pPr>
            <a:r>
              <a:rPr lang="en-US" dirty="0"/>
              <a:t>Organize an inaugural workshop to pull together a seed community interested in this research direction that includes:</a:t>
            </a:r>
          </a:p>
          <a:p>
            <a:pPr>
              <a:lnSpc>
                <a:spcPct val="120000"/>
              </a:lnSpc>
              <a:spcBef>
                <a:spcPts val="1200"/>
              </a:spcBef>
              <a:buFont typeface="Wingdings" panose="05000000000000000000" pitchFamily="2" charset="2"/>
              <a:buChar char="v"/>
            </a:pPr>
            <a:r>
              <a:rPr lang="en-CA" dirty="0"/>
              <a:t> Series of talks covering critiques and provocations</a:t>
            </a:r>
          </a:p>
          <a:p>
            <a:pPr>
              <a:lnSpc>
                <a:spcPct val="120000"/>
              </a:lnSpc>
              <a:spcBef>
                <a:spcPts val="1200"/>
              </a:spcBef>
              <a:buFont typeface="Wingdings" panose="05000000000000000000" pitchFamily="2" charset="2"/>
              <a:buChar char="v"/>
            </a:pPr>
            <a:r>
              <a:rPr lang="en-US" dirty="0"/>
              <a:t> Futuring session to radically reimagine IR systems and our relations with them</a:t>
            </a:r>
          </a:p>
          <a:p>
            <a:pPr>
              <a:lnSpc>
                <a:spcPct val="120000"/>
              </a:lnSpc>
              <a:spcBef>
                <a:spcPts val="1200"/>
              </a:spcBef>
              <a:buFont typeface="Wingdings" panose="05000000000000000000" pitchFamily="2" charset="2"/>
              <a:buChar char="v"/>
            </a:pPr>
            <a:r>
              <a:rPr lang="en-US" dirty="0"/>
              <a:t> Sketch out paths to desired futures and identify problems and projects</a:t>
            </a:r>
          </a:p>
          <a:p>
            <a:pPr>
              <a:lnSpc>
                <a:spcPct val="120000"/>
              </a:lnSpc>
              <a:spcBef>
                <a:spcPts val="1200"/>
              </a:spcBef>
              <a:buFont typeface="Wingdings" panose="05000000000000000000" pitchFamily="2" charset="2"/>
              <a:buChar char="v"/>
            </a:pPr>
            <a:r>
              <a:rPr lang="en-US" dirty="0"/>
              <a:t> Discuss how this research can be sustained (</a:t>
            </a:r>
            <a:r>
              <a:rPr lang="en-US" i="1" dirty="0"/>
              <a:t>e.g.,</a:t>
            </a:r>
            <a:r>
              <a:rPr lang="en-US" dirty="0"/>
              <a:t> funding) and steps to safeguard against reprisal from whose power our research aims to challenge</a:t>
            </a:r>
          </a:p>
          <a:p>
            <a:pPr marL="0" indent="0">
              <a:lnSpc>
                <a:spcPct val="120000"/>
              </a:lnSpc>
              <a:spcBef>
                <a:spcPts val="2400"/>
              </a:spcBef>
              <a:buNone/>
            </a:pPr>
            <a:r>
              <a:rPr lang="en-US" sz="2400" dirty="0"/>
              <a:t>Ideally, participation in the workshop should extend beyond IR researchers to include social science / HCI scholars and those with experiences in social justice organizing</a:t>
            </a:r>
            <a:endParaRPr lang="en-CA" sz="2400" dirty="0"/>
          </a:p>
          <a:p>
            <a:pPr>
              <a:lnSpc>
                <a:spcPct val="120000"/>
              </a:lnSpc>
              <a:spcBef>
                <a:spcPts val="1200"/>
              </a:spcBef>
            </a:pPr>
            <a:endParaRPr lang="en-CA" dirty="0"/>
          </a:p>
        </p:txBody>
      </p:sp>
      <p:grpSp>
        <p:nvGrpSpPr>
          <p:cNvPr id="10" name="Group 9">
            <a:extLst>
              <a:ext uri="{FF2B5EF4-FFF2-40B4-BE49-F238E27FC236}">
                <a16:creationId xmlns:a16="http://schemas.microsoft.com/office/drawing/2014/main" id="{0840948A-AAB5-7677-948C-609F3D468EA1}"/>
              </a:ext>
            </a:extLst>
          </p:cNvPr>
          <p:cNvGrpSpPr/>
          <p:nvPr/>
        </p:nvGrpSpPr>
        <p:grpSpPr>
          <a:xfrm>
            <a:off x="7958381" y="-232472"/>
            <a:ext cx="4076054" cy="697423"/>
            <a:chOff x="7958381" y="-232472"/>
            <a:chExt cx="4076054" cy="697423"/>
          </a:xfrm>
        </p:grpSpPr>
        <p:sp>
          <p:nvSpPr>
            <p:cNvPr id="11" name="Rectangle: Rounded Corners 10">
              <a:extLst>
                <a:ext uri="{FF2B5EF4-FFF2-40B4-BE49-F238E27FC236}">
                  <a16:creationId xmlns:a16="http://schemas.microsoft.com/office/drawing/2014/main" id="{120B435A-723F-5365-E37D-3BDB3C7FF44A}"/>
                </a:ext>
              </a:extLst>
            </p:cNvPr>
            <p:cNvSpPr/>
            <p:nvPr/>
          </p:nvSpPr>
          <p:spPr>
            <a:xfrm>
              <a:off x="9113003" y="-232472"/>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26BE22D0-860B-8666-3DCA-02B6B8DBF334}"/>
                </a:ext>
              </a:extLst>
            </p:cNvPr>
            <p:cNvSpPr txBox="1"/>
            <p:nvPr/>
          </p:nvSpPr>
          <p:spPr>
            <a:xfrm>
              <a:off x="9508211" y="-11991"/>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sp>
          <p:nvSpPr>
            <p:cNvPr id="13" name="Rectangle: Rounded Corners 12">
              <a:extLst>
                <a:ext uri="{FF2B5EF4-FFF2-40B4-BE49-F238E27FC236}">
                  <a16:creationId xmlns:a16="http://schemas.microsoft.com/office/drawing/2014/main" id="{634AA368-4EB7-FAB6-3710-CE79BF5D74D0}"/>
                </a:ext>
              </a:extLst>
            </p:cNvPr>
            <p:cNvSpPr/>
            <p:nvPr/>
          </p:nvSpPr>
          <p:spPr>
            <a:xfrm>
              <a:off x="7958381" y="-232472"/>
              <a:ext cx="4076054"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66CE0ED1-02FE-684E-1ED3-75C7A5CDAB77}"/>
                </a:ext>
              </a:extLst>
            </p:cNvPr>
            <p:cNvSpPr txBox="1"/>
            <p:nvPr/>
          </p:nvSpPr>
          <p:spPr>
            <a:xfrm>
              <a:off x="8338089" y="-11991"/>
              <a:ext cx="3694408"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Imagine viable alternative futures</a:t>
              </a:r>
            </a:p>
          </p:txBody>
        </p:sp>
        <p:sp>
          <p:nvSpPr>
            <p:cNvPr id="15" name="Rectangle 14" descr="Good Idea with solid fill">
              <a:extLst>
                <a:ext uri="{FF2B5EF4-FFF2-40B4-BE49-F238E27FC236}">
                  <a16:creationId xmlns:a16="http://schemas.microsoft.com/office/drawing/2014/main" id="{F09F87E5-A9CF-5B21-79F0-7FDCB5105050}"/>
                </a:ext>
              </a:extLst>
            </p:cNvPr>
            <p:cNvSpPr/>
            <p:nvPr/>
          </p:nvSpPr>
          <p:spPr>
            <a:xfrm>
              <a:off x="8021535" y="-5675"/>
              <a:ext cx="370800" cy="370800"/>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dirty="0"/>
            </a:p>
          </p:txBody>
        </p:sp>
      </p:grpSp>
      <p:sp>
        <p:nvSpPr>
          <p:cNvPr id="16" name="TextBox 15">
            <a:extLst>
              <a:ext uri="{FF2B5EF4-FFF2-40B4-BE49-F238E27FC236}">
                <a16:creationId xmlns:a16="http://schemas.microsoft.com/office/drawing/2014/main" id="{058061D0-8C0C-988C-473F-9CF5B7421D0A}"/>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163838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160D-D977-2703-13E0-425DA69738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26DBA5-C3D5-0D52-ACB4-90880D68A126}"/>
              </a:ext>
            </a:extLst>
          </p:cNvPr>
          <p:cNvSpPr>
            <a:spLocks noGrp="1"/>
          </p:cNvSpPr>
          <p:nvPr>
            <p:ph type="title"/>
          </p:nvPr>
        </p:nvSpPr>
        <p:spPr>
          <a:xfrm>
            <a:off x="838200" y="556995"/>
            <a:ext cx="10515600" cy="1133693"/>
          </a:xfrm>
        </p:spPr>
        <p:txBody>
          <a:bodyPr>
            <a:normAutofit/>
          </a:bodyPr>
          <a:lstStyle/>
          <a:p>
            <a:r>
              <a:rPr lang="en-CA" sz="5200"/>
              <a:t>Practices of emancipatory IR</a:t>
            </a:r>
          </a:p>
        </p:txBody>
      </p:sp>
      <p:sp>
        <p:nvSpPr>
          <p:cNvPr id="3" name="Rectangle 2" descr="Magnifying glass with solid fill">
            <a:extLst>
              <a:ext uri="{FF2B5EF4-FFF2-40B4-BE49-F238E27FC236}">
                <a16:creationId xmlns:a16="http://schemas.microsoft.com/office/drawing/2014/main" id="{07C242B4-80EF-A8B9-299F-09FBEEC250DB}"/>
              </a:ext>
            </a:extLst>
          </p:cNvPr>
          <p:cNvSpPr/>
          <p:nvPr/>
        </p:nvSpPr>
        <p:spPr>
          <a:xfrm>
            <a:off x="2050769" y="2012305"/>
            <a:ext cx="1300252" cy="1300252"/>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6" name="Rectangle 5" descr="Good Idea with solid fill">
            <a:extLst>
              <a:ext uri="{FF2B5EF4-FFF2-40B4-BE49-F238E27FC236}">
                <a16:creationId xmlns:a16="http://schemas.microsoft.com/office/drawing/2014/main" id="{87CC2ABF-9225-BC8B-5243-821E940DEF76}"/>
              </a:ext>
            </a:extLst>
          </p:cNvPr>
          <p:cNvSpPr/>
          <p:nvPr/>
        </p:nvSpPr>
        <p:spPr>
          <a:xfrm>
            <a:off x="5445873" y="2012305"/>
            <a:ext cx="1300252" cy="1300252"/>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3221807"/>
              <a:satOff val="-9246"/>
              <a:lumOff val="-14805"/>
              <a:alphaOff val="0"/>
            </a:schemeClr>
          </a:effectRef>
          <a:fontRef idx="minor">
            <a:schemeClr val="lt1"/>
          </a:fontRef>
        </p:style>
        <p:txBody>
          <a:bodyPr/>
          <a:lstStyle/>
          <a:p>
            <a:endParaRPr lang="en-CA"/>
          </a:p>
        </p:txBody>
      </p:sp>
      <p:sp>
        <p:nvSpPr>
          <p:cNvPr id="4" name="Freeform: Shape 3">
            <a:extLst>
              <a:ext uri="{FF2B5EF4-FFF2-40B4-BE49-F238E27FC236}">
                <a16:creationId xmlns:a16="http://schemas.microsoft.com/office/drawing/2014/main" id="{0118352A-188F-7DA2-E442-394852876919}"/>
              </a:ext>
            </a:extLst>
          </p:cNvPr>
          <p:cNvSpPr/>
          <p:nvPr/>
        </p:nvSpPr>
        <p:spPr>
          <a:xfrm>
            <a:off x="1134897"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Diagnose and critique</a:t>
            </a:r>
            <a:endParaRPr lang="en-CA" sz="1600" kern="1200" dirty="0"/>
          </a:p>
          <a:p>
            <a:pPr marL="0" lvl="0" indent="0" defTabSz="488950">
              <a:spcBef>
                <a:spcPct val="0"/>
              </a:spcBef>
              <a:spcAft>
                <a:spcPct val="35000"/>
              </a:spcAft>
              <a:buNone/>
            </a:pPr>
            <a:r>
              <a:rPr lang="en-US" sz="1600" kern="1200" dirty="0"/>
              <a:t>Identify ways in which existing IR methods and systems, the cost of IR R&amp;D, and the arrangements within the IR community may contribute systemic harms and impede emancipatory struggles</a:t>
            </a:r>
          </a:p>
        </p:txBody>
      </p:sp>
      <p:sp>
        <p:nvSpPr>
          <p:cNvPr id="7" name="Freeform: Shape 6">
            <a:extLst>
              <a:ext uri="{FF2B5EF4-FFF2-40B4-BE49-F238E27FC236}">
                <a16:creationId xmlns:a16="http://schemas.microsoft.com/office/drawing/2014/main" id="{E4FE62B9-6624-9BE4-023B-056C273226E8}"/>
              </a:ext>
            </a:extLst>
          </p:cNvPr>
          <p:cNvSpPr/>
          <p:nvPr/>
        </p:nvSpPr>
        <p:spPr>
          <a:xfrm>
            <a:off x="4530001"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Imagine viable alternative futures</a:t>
            </a:r>
            <a:endParaRPr lang="en-CA" sz="1600" b="1" dirty="0"/>
          </a:p>
          <a:p>
            <a:pPr marL="0" lvl="0" indent="0" defTabSz="488950">
              <a:spcBef>
                <a:spcPct val="0"/>
              </a:spcBef>
              <a:spcAft>
                <a:spcPct val="35000"/>
              </a:spcAft>
              <a:buNone/>
            </a:pPr>
            <a:r>
              <a:rPr lang="en-CA" sz="1600" kern="1200" dirty="0"/>
              <a:t>Rid ourselves of the “tyranny of dominant imaginaries” and reimagine </a:t>
            </a:r>
            <a:r>
              <a:rPr lang="en-US" sz="1600" kern="1200" dirty="0"/>
              <a:t>desirable, viable, and achievable alternatives for future information experiences</a:t>
            </a:r>
          </a:p>
        </p:txBody>
      </p:sp>
      <p:grpSp>
        <p:nvGrpSpPr>
          <p:cNvPr id="12" name="Group 11">
            <a:extLst>
              <a:ext uri="{FF2B5EF4-FFF2-40B4-BE49-F238E27FC236}">
                <a16:creationId xmlns:a16="http://schemas.microsoft.com/office/drawing/2014/main" id="{5CE9EF30-7828-E197-79B3-EE52B0534941}"/>
              </a:ext>
            </a:extLst>
          </p:cNvPr>
          <p:cNvGrpSpPr/>
          <p:nvPr/>
        </p:nvGrpSpPr>
        <p:grpSpPr>
          <a:xfrm>
            <a:off x="7741967" y="1628761"/>
            <a:ext cx="3498271" cy="4876800"/>
            <a:chOff x="7741967" y="1628761"/>
            <a:chExt cx="3498271" cy="4876800"/>
          </a:xfrm>
        </p:grpSpPr>
        <p:sp>
          <p:nvSpPr>
            <p:cNvPr id="11" name="Rectangle: Rounded Corners 10">
              <a:extLst>
                <a:ext uri="{FF2B5EF4-FFF2-40B4-BE49-F238E27FC236}">
                  <a16:creationId xmlns:a16="http://schemas.microsoft.com/office/drawing/2014/main" id="{FC294BA1-1374-18C1-E7C4-389A993911D0}"/>
                </a:ext>
              </a:extLst>
            </p:cNvPr>
            <p:cNvSpPr/>
            <p:nvPr/>
          </p:nvSpPr>
          <p:spPr>
            <a:xfrm>
              <a:off x="7741967" y="1628761"/>
              <a:ext cx="3498271" cy="4876800"/>
            </a:xfrm>
            <a:prstGeom prst="roundRect">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Hammer with solid fill">
              <a:extLst>
                <a:ext uri="{FF2B5EF4-FFF2-40B4-BE49-F238E27FC236}">
                  <a16:creationId xmlns:a16="http://schemas.microsoft.com/office/drawing/2014/main" id="{8822C81E-7983-09F8-ADA1-9000F4151B1F}"/>
                </a:ext>
              </a:extLst>
            </p:cNvPr>
            <p:cNvSpPr/>
            <p:nvPr/>
          </p:nvSpPr>
          <p:spPr>
            <a:xfrm>
              <a:off x="8840977" y="2012305"/>
              <a:ext cx="1300252" cy="130025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6443614"/>
                <a:satOff val="-18493"/>
                <a:lumOff val="-29609"/>
                <a:alphaOff val="0"/>
              </a:schemeClr>
            </a:effectRef>
            <a:fontRef idx="minor">
              <a:schemeClr val="lt1"/>
            </a:fontRef>
          </p:style>
          <p:txBody>
            <a:bodyPr/>
            <a:lstStyle/>
            <a:p>
              <a:endParaRPr lang="en-CA"/>
            </a:p>
          </p:txBody>
        </p:sp>
        <p:sp>
          <p:nvSpPr>
            <p:cNvPr id="10" name="Freeform: Shape 9">
              <a:extLst>
                <a:ext uri="{FF2B5EF4-FFF2-40B4-BE49-F238E27FC236}">
                  <a16:creationId xmlns:a16="http://schemas.microsoft.com/office/drawing/2014/main" id="{C0B24B4B-1E4A-233F-F907-865EABAF7F8C}"/>
                </a:ext>
              </a:extLst>
            </p:cNvPr>
            <p:cNvSpPr/>
            <p:nvPr/>
          </p:nvSpPr>
          <p:spPr>
            <a:xfrm>
              <a:off x="7925104" y="3786137"/>
              <a:ext cx="3132000" cy="2369502"/>
            </a:xfrm>
            <a:custGeom>
              <a:avLst/>
              <a:gdLst>
                <a:gd name="connsiteX0" fmla="*/ 0 w 2889450"/>
                <a:gd name="connsiteY0" fmla="*/ 0 h 1382519"/>
                <a:gd name="connsiteX1" fmla="*/ 2889450 w 2889450"/>
                <a:gd name="connsiteY1" fmla="*/ 0 h 1382519"/>
                <a:gd name="connsiteX2" fmla="*/ 2889450 w 2889450"/>
                <a:gd name="connsiteY2" fmla="*/ 1382519 h 1382519"/>
                <a:gd name="connsiteX3" fmla="*/ 0 w 2889450"/>
                <a:gd name="connsiteY3" fmla="*/ 1382519 h 1382519"/>
                <a:gd name="connsiteX4" fmla="*/ 0 w 2889450"/>
                <a:gd name="connsiteY4" fmla="*/ 0 h 13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450" h="1382519">
                  <a:moveTo>
                    <a:pt x="0" y="0"/>
                  </a:moveTo>
                  <a:lnTo>
                    <a:pt x="2889450" y="0"/>
                  </a:lnTo>
                  <a:lnTo>
                    <a:pt x="2889450" y="1382519"/>
                  </a:lnTo>
                  <a:lnTo>
                    <a:pt x="0" y="1382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488950">
                <a:spcBef>
                  <a:spcPct val="0"/>
                </a:spcBef>
                <a:spcAft>
                  <a:spcPct val="35000"/>
                </a:spcAft>
                <a:buNone/>
              </a:pPr>
              <a:r>
                <a:rPr lang="en-CA" sz="1600" b="1" kern="1200" dirty="0"/>
                <a:t>Elaborate theories of change</a:t>
              </a:r>
              <a:endParaRPr lang="en-CA" sz="1600" b="1" dirty="0"/>
            </a:p>
            <a:p>
              <a:pPr marL="0" lvl="0" indent="0" defTabSz="488950">
                <a:spcBef>
                  <a:spcPct val="0"/>
                </a:spcBef>
                <a:spcAft>
                  <a:spcPct val="35000"/>
                </a:spcAft>
                <a:buNone/>
              </a:pPr>
              <a:r>
                <a:rPr lang="en-US" sz="1600" kern="1200" dirty="0"/>
                <a:t>Realize alternative futures in the face of current realities by developing new research agendas and exploring new arrangements within the IR community and new relationships with other institutions (</a:t>
              </a:r>
              <a:r>
                <a:rPr lang="en-US" sz="1600" i="1" kern="1200" dirty="0"/>
                <a:t>e.g.</a:t>
              </a:r>
              <a:r>
                <a:rPr lang="en-US" sz="1600" kern="1200" dirty="0"/>
                <a:t>, industry and government)</a:t>
              </a:r>
            </a:p>
          </p:txBody>
        </p:sp>
      </p:grpSp>
      <p:sp>
        <p:nvSpPr>
          <p:cNvPr id="13" name="TextBox 12">
            <a:extLst>
              <a:ext uri="{FF2B5EF4-FFF2-40B4-BE49-F238E27FC236}">
                <a16:creationId xmlns:a16="http://schemas.microsoft.com/office/drawing/2014/main" id="{72FE9875-73D3-CE7A-2629-1183A13B6E6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8"/>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23613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D9B6-964F-A192-F2B4-2067C53FA802}"/>
              </a:ext>
            </a:extLst>
          </p:cNvPr>
          <p:cNvSpPr>
            <a:spLocks noGrp="1"/>
          </p:cNvSpPr>
          <p:nvPr>
            <p:ph type="title"/>
          </p:nvPr>
        </p:nvSpPr>
        <p:spPr>
          <a:xfrm>
            <a:off x="838200" y="171399"/>
            <a:ext cx="10515600" cy="1325563"/>
          </a:xfrm>
        </p:spPr>
        <p:txBody>
          <a:bodyPr/>
          <a:lstStyle/>
          <a:p>
            <a:pPr algn="ctr"/>
            <a:r>
              <a:rPr lang="en-CA" dirty="0"/>
              <a:t>Potential projects for emancipatory IR</a:t>
            </a:r>
          </a:p>
        </p:txBody>
      </p:sp>
      <p:grpSp>
        <p:nvGrpSpPr>
          <p:cNvPr id="4" name="Group 3">
            <a:extLst>
              <a:ext uri="{FF2B5EF4-FFF2-40B4-BE49-F238E27FC236}">
                <a16:creationId xmlns:a16="http://schemas.microsoft.com/office/drawing/2014/main" id="{E4D4CE04-BE89-5F68-3ED6-422F091853B3}"/>
              </a:ext>
            </a:extLst>
          </p:cNvPr>
          <p:cNvGrpSpPr/>
          <p:nvPr/>
        </p:nvGrpSpPr>
        <p:grpSpPr>
          <a:xfrm>
            <a:off x="2410536" y="1318071"/>
            <a:ext cx="3572359" cy="1576063"/>
            <a:chOff x="4237539" y="314729"/>
            <a:chExt cx="3572359" cy="1576063"/>
          </a:xfrm>
        </p:grpSpPr>
        <p:sp>
          <p:nvSpPr>
            <p:cNvPr id="5" name="Rectangle: Rounded Corners 4">
              <a:extLst>
                <a:ext uri="{FF2B5EF4-FFF2-40B4-BE49-F238E27FC236}">
                  <a16:creationId xmlns:a16="http://schemas.microsoft.com/office/drawing/2014/main" id="{732AB1B4-B1FF-FA03-65AB-A800BD4B7961}"/>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7C8512BB-EE48-AE4E-3C5F-BB7842AADBFB}"/>
                </a:ext>
              </a:extLst>
            </p:cNvPr>
            <p:cNvSpPr txBox="1"/>
            <p:nvPr/>
          </p:nvSpPr>
          <p:spPr>
            <a:xfrm>
              <a:off x="4237539" y="1229130"/>
              <a:ext cx="3572359" cy="338554"/>
            </a:xfrm>
            <a:prstGeom prst="rect">
              <a:avLst/>
            </a:prstGeom>
            <a:noFill/>
          </p:spPr>
          <p:txBody>
            <a:bodyPr wrap="square">
              <a:spAutoFit/>
            </a:bodyPr>
            <a:lstStyle/>
            <a:p>
              <a:pPr algn="ctr"/>
              <a:r>
                <a:rPr lang="en-US" sz="1600" b="1" dirty="0"/>
                <a:t>Safeguard against platform capture</a:t>
              </a:r>
              <a:endParaRPr lang="en-CA" sz="1600" b="1" dirty="0"/>
            </a:p>
          </p:txBody>
        </p:sp>
        <p:pic>
          <p:nvPicPr>
            <p:cNvPr id="7" name="Graphic 6" descr="Handcuffs with solid fill">
              <a:extLst>
                <a:ext uri="{FF2B5EF4-FFF2-40B4-BE49-F238E27FC236}">
                  <a16:creationId xmlns:a16="http://schemas.microsoft.com/office/drawing/2014/main" id="{CB480CFC-2F51-4609-6A72-0AAB820DD09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66518" y="314730"/>
              <a:ext cx="914400" cy="914400"/>
            </a:xfrm>
            <a:prstGeom prst="rect">
              <a:avLst/>
            </a:prstGeom>
          </p:spPr>
        </p:pic>
      </p:grpSp>
      <p:grpSp>
        <p:nvGrpSpPr>
          <p:cNvPr id="16" name="Group 15">
            <a:extLst>
              <a:ext uri="{FF2B5EF4-FFF2-40B4-BE49-F238E27FC236}">
                <a16:creationId xmlns:a16="http://schemas.microsoft.com/office/drawing/2014/main" id="{86E17F6D-484B-350C-7840-358812E55CD5}"/>
              </a:ext>
            </a:extLst>
          </p:cNvPr>
          <p:cNvGrpSpPr/>
          <p:nvPr/>
        </p:nvGrpSpPr>
        <p:grpSpPr>
          <a:xfrm>
            <a:off x="6209102" y="1318070"/>
            <a:ext cx="3572359" cy="1576063"/>
            <a:chOff x="4237539" y="314729"/>
            <a:chExt cx="3572359" cy="1576063"/>
          </a:xfrm>
        </p:grpSpPr>
        <p:sp>
          <p:nvSpPr>
            <p:cNvPr id="17" name="Rectangle: Rounded Corners 16">
              <a:extLst>
                <a:ext uri="{FF2B5EF4-FFF2-40B4-BE49-F238E27FC236}">
                  <a16:creationId xmlns:a16="http://schemas.microsoft.com/office/drawing/2014/main" id="{374D117D-60A3-DB00-FBB3-D27BAD5A8D83}"/>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793457B5-5F68-785D-CD4B-42CB7BE84E3F}"/>
                </a:ext>
              </a:extLst>
            </p:cNvPr>
            <p:cNvSpPr txBox="1"/>
            <p:nvPr/>
          </p:nvSpPr>
          <p:spPr>
            <a:xfrm>
              <a:off x="4237539" y="1229130"/>
              <a:ext cx="3572359" cy="338554"/>
            </a:xfrm>
            <a:prstGeom prst="rect">
              <a:avLst/>
            </a:prstGeom>
            <a:noFill/>
          </p:spPr>
          <p:txBody>
            <a:bodyPr wrap="square">
              <a:spAutoFit/>
            </a:bodyPr>
            <a:lstStyle/>
            <a:p>
              <a:pPr algn="ctr"/>
              <a:r>
                <a:rPr lang="en-CA" sz="1600" b="1" dirty="0"/>
                <a:t>Safeguard against surveillance</a:t>
              </a:r>
            </a:p>
          </p:txBody>
        </p:sp>
        <p:pic>
          <p:nvPicPr>
            <p:cNvPr id="19" name="Graphic 18" descr="Security camera with solid fill">
              <a:extLst>
                <a:ext uri="{FF2B5EF4-FFF2-40B4-BE49-F238E27FC236}">
                  <a16:creationId xmlns:a16="http://schemas.microsoft.com/office/drawing/2014/main" id="{EEE286E6-7EC6-C439-17C4-BA0E28F9217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66518" y="314730"/>
              <a:ext cx="914400" cy="914400"/>
            </a:xfrm>
            <a:prstGeom prst="rect">
              <a:avLst/>
            </a:prstGeom>
          </p:spPr>
        </p:pic>
      </p:grpSp>
      <p:grpSp>
        <p:nvGrpSpPr>
          <p:cNvPr id="28" name="Group 27">
            <a:extLst>
              <a:ext uri="{FF2B5EF4-FFF2-40B4-BE49-F238E27FC236}">
                <a16:creationId xmlns:a16="http://schemas.microsoft.com/office/drawing/2014/main" id="{3993562A-BD6E-9DED-3088-CFD71C1503DB}"/>
              </a:ext>
            </a:extLst>
          </p:cNvPr>
          <p:cNvGrpSpPr/>
          <p:nvPr/>
        </p:nvGrpSpPr>
        <p:grpSpPr>
          <a:xfrm>
            <a:off x="2410538" y="4894076"/>
            <a:ext cx="3572359" cy="1576063"/>
            <a:chOff x="4237539" y="314729"/>
            <a:chExt cx="3572359" cy="1576063"/>
          </a:xfrm>
        </p:grpSpPr>
        <p:sp>
          <p:nvSpPr>
            <p:cNvPr id="29" name="Rectangle: Rounded Corners 28">
              <a:extLst>
                <a:ext uri="{FF2B5EF4-FFF2-40B4-BE49-F238E27FC236}">
                  <a16:creationId xmlns:a16="http://schemas.microsoft.com/office/drawing/2014/main" id="{05569D1E-96ED-7C9F-A5A0-00BAD4687767}"/>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TextBox 29">
              <a:extLst>
                <a:ext uri="{FF2B5EF4-FFF2-40B4-BE49-F238E27FC236}">
                  <a16:creationId xmlns:a16="http://schemas.microsoft.com/office/drawing/2014/main" id="{52AE244B-416F-0037-7A02-EE4C5819EDC9}"/>
                </a:ext>
              </a:extLst>
            </p:cNvPr>
            <p:cNvSpPr txBox="1"/>
            <p:nvPr/>
          </p:nvSpPr>
          <p:spPr>
            <a:xfrm>
              <a:off x="4237539" y="1229130"/>
              <a:ext cx="3572359" cy="584775"/>
            </a:xfrm>
            <a:prstGeom prst="rect">
              <a:avLst/>
            </a:prstGeom>
            <a:noFill/>
          </p:spPr>
          <p:txBody>
            <a:bodyPr wrap="square">
              <a:spAutoFit/>
            </a:bodyPr>
            <a:lstStyle/>
            <a:p>
              <a:pPr algn="ctr"/>
              <a:r>
                <a:rPr lang="en-US" sz="1600" b="1" dirty="0" err="1"/>
                <a:t>Visibilize</a:t>
              </a:r>
              <a:r>
                <a:rPr lang="en-US" sz="1600" b="1" dirty="0"/>
                <a:t> and mitigate ecological and human costs</a:t>
              </a:r>
              <a:endParaRPr lang="en-CA" sz="1600" b="1" dirty="0"/>
            </a:p>
          </p:txBody>
        </p:sp>
        <p:pic>
          <p:nvPicPr>
            <p:cNvPr id="31" name="Graphic 30" descr="Open hand with plant with solid fill">
              <a:extLst>
                <a:ext uri="{FF2B5EF4-FFF2-40B4-BE49-F238E27FC236}">
                  <a16:creationId xmlns:a16="http://schemas.microsoft.com/office/drawing/2014/main" id="{6B473F2F-8A8E-8158-66D8-8B9FDA1DE2D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66518" y="314730"/>
              <a:ext cx="914400" cy="914400"/>
            </a:xfrm>
            <a:prstGeom prst="rect">
              <a:avLst/>
            </a:prstGeom>
          </p:spPr>
        </p:pic>
      </p:grpSp>
      <p:grpSp>
        <p:nvGrpSpPr>
          <p:cNvPr id="32" name="Group 31">
            <a:extLst>
              <a:ext uri="{FF2B5EF4-FFF2-40B4-BE49-F238E27FC236}">
                <a16:creationId xmlns:a16="http://schemas.microsoft.com/office/drawing/2014/main" id="{14FA414F-CB6D-5CBD-DDC3-0DB4C17237AD}"/>
              </a:ext>
            </a:extLst>
          </p:cNvPr>
          <p:cNvGrpSpPr/>
          <p:nvPr/>
        </p:nvGrpSpPr>
        <p:grpSpPr>
          <a:xfrm>
            <a:off x="6209104" y="4887967"/>
            <a:ext cx="3572359" cy="1576063"/>
            <a:chOff x="4237539" y="314729"/>
            <a:chExt cx="3572359" cy="1576063"/>
          </a:xfrm>
        </p:grpSpPr>
        <p:sp>
          <p:nvSpPr>
            <p:cNvPr id="33" name="Rectangle: Rounded Corners 32">
              <a:extLst>
                <a:ext uri="{FF2B5EF4-FFF2-40B4-BE49-F238E27FC236}">
                  <a16:creationId xmlns:a16="http://schemas.microsoft.com/office/drawing/2014/main" id="{300DD5EF-573C-799B-6616-1904A9C2EA72}"/>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TextBox 33">
              <a:extLst>
                <a:ext uri="{FF2B5EF4-FFF2-40B4-BE49-F238E27FC236}">
                  <a16:creationId xmlns:a16="http://schemas.microsoft.com/office/drawing/2014/main" id="{014F8C80-2186-B58B-0F3A-BAAC09D562BE}"/>
                </a:ext>
              </a:extLst>
            </p:cNvPr>
            <p:cNvSpPr txBox="1"/>
            <p:nvPr/>
          </p:nvSpPr>
          <p:spPr>
            <a:xfrm>
              <a:off x="4237539" y="1229130"/>
              <a:ext cx="3572359" cy="338554"/>
            </a:xfrm>
            <a:prstGeom prst="rect">
              <a:avLst/>
            </a:prstGeom>
            <a:noFill/>
          </p:spPr>
          <p:txBody>
            <a:bodyPr wrap="square">
              <a:spAutoFit/>
            </a:bodyPr>
            <a:lstStyle/>
            <a:p>
              <a:pPr algn="ctr"/>
              <a:r>
                <a:rPr lang="en-CA" sz="1600" b="1" dirty="0"/>
                <a:t>Community building and organizing</a:t>
              </a:r>
            </a:p>
          </p:txBody>
        </p:sp>
        <p:pic>
          <p:nvPicPr>
            <p:cNvPr id="35" name="Graphic 34" descr="Users with solid fill">
              <a:extLst>
                <a:ext uri="{FF2B5EF4-FFF2-40B4-BE49-F238E27FC236}">
                  <a16:creationId xmlns:a16="http://schemas.microsoft.com/office/drawing/2014/main" id="{DFE0967F-0942-14B4-348F-D337355134F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66518" y="314730"/>
              <a:ext cx="914400" cy="914400"/>
            </a:xfrm>
            <a:prstGeom prst="rect">
              <a:avLst/>
            </a:prstGeom>
          </p:spPr>
        </p:pic>
      </p:grpSp>
      <p:grpSp>
        <p:nvGrpSpPr>
          <p:cNvPr id="20" name="Group 19">
            <a:extLst>
              <a:ext uri="{FF2B5EF4-FFF2-40B4-BE49-F238E27FC236}">
                <a16:creationId xmlns:a16="http://schemas.microsoft.com/office/drawing/2014/main" id="{82D3BA4D-D69E-8C6E-56AC-45D9F84CC0F0}"/>
              </a:ext>
            </a:extLst>
          </p:cNvPr>
          <p:cNvGrpSpPr/>
          <p:nvPr/>
        </p:nvGrpSpPr>
        <p:grpSpPr>
          <a:xfrm>
            <a:off x="511254" y="3109129"/>
            <a:ext cx="3572359" cy="1576063"/>
            <a:chOff x="4237539" y="314729"/>
            <a:chExt cx="3572359" cy="1576063"/>
          </a:xfrm>
        </p:grpSpPr>
        <p:sp>
          <p:nvSpPr>
            <p:cNvPr id="21" name="Rectangle: Rounded Corners 20">
              <a:extLst>
                <a:ext uri="{FF2B5EF4-FFF2-40B4-BE49-F238E27FC236}">
                  <a16:creationId xmlns:a16="http://schemas.microsoft.com/office/drawing/2014/main" id="{0FC10012-1DE6-0313-803A-C71CA1CF28F5}"/>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10ED8917-B55F-A01F-874C-B77A1E7C523B}"/>
                </a:ext>
              </a:extLst>
            </p:cNvPr>
            <p:cNvSpPr txBox="1"/>
            <p:nvPr/>
          </p:nvSpPr>
          <p:spPr>
            <a:xfrm>
              <a:off x="4237539" y="1229130"/>
              <a:ext cx="3572359" cy="338554"/>
            </a:xfrm>
            <a:prstGeom prst="rect">
              <a:avLst/>
            </a:prstGeom>
            <a:noFill/>
          </p:spPr>
          <p:txBody>
            <a:bodyPr wrap="square">
              <a:spAutoFit/>
            </a:bodyPr>
            <a:lstStyle/>
            <a:p>
              <a:pPr algn="ctr"/>
              <a:r>
                <a:rPr lang="en-CA" sz="1600" b="1" dirty="0"/>
                <a:t>Safeguard against manipulation</a:t>
              </a:r>
            </a:p>
          </p:txBody>
        </p:sp>
        <p:pic>
          <p:nvPicPr>
            <p:cNvPr id="23" name="Graphic 22" descr="Puppet with solid fill">
              <a:extLst>
                <a:ext uri="{FF2B5EF4-FFF2-40B4-BE49-F238E27FC236}">
                  <a16:creationId xmlns:a16="http://schemas.microsoft.com/office/drawing/2014/main" id="{323C370A-C4D8-B3BC-5D19-CB97C14A5C3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26479" y="368243"/>
              <a:ext cx="794478" cy="794478"/>
            </a:xfrm>
            <a:prstGeom prst="rect">
              <a:avLst/>
            </a:prstGeom>
          </p:spPr>
        </p:pic>
      </p:grpSp>
      <p:grpSp>
        <p:nvGrpSpPr>
          <p:cNvPr id="24" name="Group 23">
            <a:extLst>
              <a:ext uri="{FF2B5EF4-FFF2-40B4-BE49-F238E27FC236}">
                <a16:creationId xmlns:a16="http://schemas.microsoft.com/office/drawing/2014/main" id="{4A8719B3-157B-5FED-4219-81CA6EDE1A6B}"/>
              </a:ext>
            </a:extLst>
          </p:cNvPr>
          <p:cNvGrpSpPr/>
          <p:nvPr/>
        </p:nvGrpSpPr>
        <p:grpSpPr>
          <a:xfrm>
            <a:off x="4309820" y="3106074"/>
            <a:ext cx="3572359" cy="1576063"/>
            <a:chOff x="4237539" y="314729"/>
            <a:chExt cx="3572359" cy="1576063"/>
          </a:xfrm>
        </p:grpSpPr>
        <p:sp>
          <p:nvSpPr>
            <p:cNvPr id="25" name="Rectangle: Rounded Corners 24">
              <a:extLst>
                <a:ext uri="{FF2B5EF4-FFF2-40B4-BE49-F238E27FC236}">
                  <a16:creationId xmlns:a16="http://schemas.microsoft.com/office/drawing/2014/main" id="{07CA534F-9775-639F-7FF5-4EFD24A8EEEE}"/>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DBEA228C-33AB-77C1-DC7B-2A3657FD1EF6}"/>
                </a:ext>
              </a:extLst>
            </p:cNvPr>
            <p:cNvSpPr txBox="1"/>
            <p:nvPr/>
          </p:nvSpPr>
          <p:spPr>
            <a:xfrm>
              <a:off x="4237539" y="1229130"/>
              <a:ext cx="3572359" cy="584775"/>
            </a:xfrm>
            <a:prstGeom prst="rect">
              <a:avLst/>
            </a:prstGeom>
            <a:noFill/>
          </p:spPr>
          <p:txBody>
            <a:bodyPr wrap="square">
              <a:spAutoFit/>
            </a:bodyPr>
            <a:lstStyle/>
            <a:p>
              <a:pPr algn="ctr"/>
              <a:r>
                <a:rPr lang="en-US" sz="1600" b="1" dirty="0"/>
                <a:t>Safeguard against dehumanization and inequitable outcomes</a:t>
              </a:r>
              <a:endParaRPr lang="en-CA" sz="1600" b="1" dirty="0"/>
            </a:p>
          </p:txBody>
        </p:sp>
        <p:pic>
          <p:nvPicPr>
            <p:cNvPr id="27" name="Graphic 26" descr="Weights Uneven with solid fill">
              <a:extLst>
                <a:ext uri="{FF2B5EF4-FFF2-40B4-BE49-F238E27FC236}">
                  <a16:creationId xmlns:a16="http://schemas.microsoft.com/office/drawing/2014/main" id="{17277DFF-1793-4888-B629-BE8A636E14C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566518" y="314730"/>
              <a:ext cx="914400" cy="914400"/>
            </a:xfrm>
            <a:prstGeom prst="rect">
              <a:avLst/>
            </a:prstGeom>
          </p:spPr>
        </p:pic>
      </p:grpSp>
      <p:grpSp>
        <p:nvGrpSpPr>
          <p:cNvPr id="36" name="Group 35">
            <a:extLst>
              <a:ext uri="{FF2B5EF4-FFF2-40B4-BE49-F238E27FC236}">
                <a16:creationId xmlns:a16="http://schemas.microsoft.com/office/drawing/2014/main" id="{31AC1856-DB35-E8BA-F05F-A09F9B33255C}"/>
              </a:ext>
            </a:extLst>
          </p:cNvPr>
          <p:cNvGrpSpPr/>
          <p:nvPr/>
        </p:nvGrpSpPr>
        <p:grpSpPr>
          <a:xfrm>
            <a:off x="8108386" y="3106073"/>
            <a:ext cx="3572359" cy="1576063"/>
            <a:chOff x="4237539" y="314729"/>
            <a:chExt cx="3572359" cy="1576063"/>
          </a:xfrm>
        </p:grpSpPr>
        <p:sp>
          <p:nvSpPr>
            <p:cNvPr id="37" name="Rectangle: Rounded Corners 36">
              <a:extLst>
                <a:ext uri="{FF2B5EF4-FFF2-40B4-BE49-F238E27FC236}">
                  <a16:creationId xmlns:a16="http://schemas.microsoft.com/office/drawing/2014/main" id="{0BE16EE1-42FE-E8ED-5A9C-4ECC551200D6}"/>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a:extLst>
                <a:ext uri="{FF2B5EF4-FFF2-40B4-BE49-F238E27FC236}">
                  <a16:creationId xmlns:a16="http://schemas.microsoft.com/office/drawing/2014/main" id="{34549800-503E-F9BD-D002-C4849344444C}"/>
                </a:ext>
              </a:extLst>
            </p:cNvPr>
            <p:cNvSpPr txBox="1"/>
            <p:nvPr/>
          </p:nvSpPr>
          <p:spPr>
            <a:xfrm>
              <a:off x="4237539" y="1229130"/>
              <a:ext cx="3572359" cy="338554"/>
            </a:xfrm>
            <a:prstGeom prst="rect">
              <a:avLst/>
            </a:prstGeom>
            <a:noFill/>
          </p:spPr>
          <p:txBody>
            <a:bodyPr wrap="square">
              <a:spAutoFit/>
            </a:bodyPr>
            <a:lstStyle/>
            <a:p>
              <a:pPr algn="ctr"/>
              <a:r>
                <a:rPr lang="en-CA" sz="1600" b="1" dirty="0"/>
                <a:t>Promote emancipatory pedagogy</a:t>
              </a:r>
            </a:p>
          </p:txBody>
        </p:sp>
        <p:pic>
          <p:nvPicPr>
            <p:cNvPr id="39" name="Graphic 38" descr="Classroom with solid fill">
              <a:extLst>
                <a:ext uri="{FF2B5EF4-FFF2-40B4-BE49-F238E27FC236}">
                  <a16:creationId xmlns:a16="http://schemas.microsoft.com/office/drawing/2014/main" id="{DBD3B08C-93C6-99B7-1A80-8BC79A78A9B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566518" y="314730"/>
              <a:ext cx="914400" cy="914400"/>
            </a:xfrm>
            <a:prstGeom prst="rect">
              <a:avLst/>
            </a:prstGeom>
          </p:spPr>
        </p:pic>
      </p:grpSp>
      <p:sp>
        <p:nvSpPr>
          <p:cNvPr id="47" name="TextBox 46">
            <a:extLst>
              <a:ext uri="{FF2B5EF4-FFF2-40B4-BE49-F238E27FC236}">
                <a16:creationId xmlns:a16="http://schemas.microsoft.com/office/drawing/2014/main" id="{495DF3D7-739B-7D88-04BB-3DF02BD61EB7}"/>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17"/>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2584632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F556-322F-BDC5-0081-F47D2DED2AEF}"/>
              </a:ext>
            </a:extLst>
          </p:cNvPr>
          <p:cNvSpPr>
            <a:spLocks noGrp="1"/>
          </p:cNvSpPr>
          <p:nvPr>
            <p:ph type="title"/>
          </p:nvPr>
        </p:nvSpPr>
        <p:spPr/>
        <p:txBody>
          <a:bodyPr>
            <a:normAutofit/>
          </a:bodyPr>
          <a:lstStyle/>
          <a:p>
            <a:r>
              <a:rPr lang="en-CA" sz="3600" dirty="0"/>
              <a:t>Search result pages as sites of emancipatory pedagogy</a:t>
            </a:r>
          </a:p>
        </p:txBody>
      </p:sp>
      <p:pic>
        <p:nvPicPr>
          <p:cNvPr id="4" name="Picture 2">
            <a:extLst>
              <a:ext uri="{FF2B5EF4-FFF2-40B4-BE49-F238E27FC236}">
                <a16:creationId xmlns:a16="http://schemas.microsoft.com/office/drawing/2014/main" id="{0995EC03-37D2-72AB-BF18-80D7B2A34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00" y="2123172"/>
            <a:ext cx="5589308" cy="353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DA6DA-3707-C463-29AB-DB2C47EE2063}"/>
              </a:ext>
            </a:extLst>
          </p:cNvPr>
          <p:cNvSpPr txBox="1"/>
          <p:nvPr/>
        </p:nvSpPr>
        <p:spPr>
          <a:xfrm>
            <a:off x="7098223" y="1997199"/>
            <a:ext cx="4014177" cy="3785652"/>
          </a:xfrm>
          <a:prstGeom prst="rect">
            <a:avLst/>
          </a:prstGeom>
          <a:noFill/>
        </p:spPr>
        <p:txBody>
          <a:bodyPr wrap="square">
            <a:spAutoFit/>
          </a:bodyPr>
          <a:lstStyle/>
          <a:p>
            <a:r>
              <a:rPr lang="en-US" sz="2000" dirty="0"/>
              <a:t>Instead of trying to algorithmically fix under-representation of women and people of color in image search results for occupational roles, can we reclaim that digital space as a site of resistance and emancipatory pedagogy by allowing </a:t>
            </a:r>
            <a:r>
              <a:rPr lang="en-US" sz="2000" b="1" dirty="0"/>
              <a:t>feminist</a:t>
            </a:r>
            <a:r>
              <a:rPr lang="en-US" sz="2000" dirty="0"/>
              <a:t>, </a:t>
            </a:r>
            <a:r>
              <a:rPr lang="en-US" sz="2000" b="1" dirty="0"/>
              <a:t>queer</a:t>
            </a:r>
            <a:r>
              <a:rPr lang="en-US" sz="2000" dirty="0"/>
              <a:t>, and </a:t>
            </a:r>
            <a:r>
              <a:rPr lang="en-US" sz="2000" b="1" dirty="0"/>
              <a:t>anti-racist</a:t>
            </a:r>
            <a:r>
              <a:rPr lang="en-US" sz="2000" dirty="0"/>
              <a:t> scholars, activists, and artists to create experiences that teach the history of these movements and struggles?</a:t>
            </a:r>
            <a:endParaRPr lang="en-CA" sz="2000" dirty="0"/>
          </a:p>
        </p:txBody>
      </p:sp>
      <p:sp>
        <p:nvSpPr>
          <p:cNvPr id="6" name="TextBox 5">
            <a:extLst>
              <a:ext uri="{FF2B5EF4-FFF2-40B4-BE49-F238E27FC236}">
                <a16:creationId xmlns:a16="http://schemas.microsoft.com/office/drawing/2014/main" id="{034A7891-0193-C1D3-45CA-44104C00BE0B}"/>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In The Information Retrieval Research Journal (IRRJ), 2025.</a:t>
            </a:r>
            <a:endParaRPr lang="en-CA" sz="1200" dirty="0"/>
          </a:p>
        </p:txBody>
      </p:sp>
      <p:grpSp>
        <p:nvGrpSpPr>
          <p:cNvPr id="3" name="Group 2">
            <a:extLst>
              <a:ext uri="{FF2B5EF4-FFF2-40B4-BE49-F238E27FC236}">
                <a16:creationId xmlns:a16="http://schemas.microsoft.com/office/drawing/2014/main" id="{78786115-FF2B-AC33-156A-673619484A55}"/>
              </a:ext>
            </a:extLst>
          </p:cNvPr>
          <p:cNvGrpSpPr/>
          <p:nvPr/>
        </p:nvGrpSpPr>
        <p:grpSpPr>
          <a:xfrm>
            <a:off x="8224624" y="-855391"/>
            <a:ext cx="3572359" cy="1576063"/>
            <a:chOff x="4237539" y="314729"/>
            <a:chExt cx="3572359" cy="1576063"/>
          </a:xfrm>
        </p:grpSpPr>
        <p:sp>
          <p:nvSpPr>
            <p:cNvPr id="7" name="Rectangle: Rounded Corners 6">
              <a:extLst>
                <a:ext uri="{FF2B5EF4-FFF2-40B4-BE49-F238E27FC236}">
                  <a16:creationId xmlns:a16="http://schemas.microsoft.com/office/drawing/2014/main" id="{515E14AC-65E8-569B-C435-D3E4FE7A7FF5}"/>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3BAD4C6D-9F09-6217-D834-7BD3DB9D9252}"/>
                </a:ext>
              </a:extLst>
            </p:cNvPr>
            <p:cNvSpPr txBox="1"/>
            <p:nvPr/>
          </p:nvSpPr>
          <p:spPr>
            <a:xfrm>
              <a:off x="4237539" y="1229130"/>
              <a:ext cx="3572359" cy="338554"/>
            </a:xfrm>
            <a:prstGeom prst="rect">
              <a:avLst/>
            </a:prstGeom>
            <a:noFill/>
          </p:spPr>
          <p:txBody>
            <a:bodyPr wrap="square">
              <a:spAutoFit/>
            </a:bodyPr>
            <a:lstStyle/>
            <a:p>
              <a:pPr algn="ctr"/>
              <a:r>
                <a:rPr lang="en-CA" sz="1600" b="1" dirty="0"/>
                <a:t>Promote emancipatory pedagogy</a:t>
              </a:r>
            </a:p>
          </p:txBody>
        </p:sp>
        <p:pic>
          <p:nvPicPr>
            <p:cNvPr id="9" name="Graphic 8" descr="Classroom with solid fill">
              <a:extLst>
                <a:ext uri="{FF2B5EF4-FFF2-40B4-BE49-F238E27FC236}">
                  <a16:creationId xmlns:a16="http://schemas.microsoft.com/office/drawing/2014/main" id="{D19F99AA-730C-390E-F8E5-144B5BE37D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66518" y="314730"/>
              <a:ext cx="914400" cy="914400"/>
            </a:xfrm>
            <a:prstGeom prst="rect">
              <a:avLst/>
            </a:prstGeom>
          </p:spPr>
        </p:pic>
      </p:grpSp>
    </p:spTree>
    <p:extLst>
      <p:ext uri="{BB962C8B-B14F-4D97-AF65-F5344CB8AC3E}">
        <p14:creationId xmlns:p14="http://schemas.microsoft.com/office/powerpoint/2010/main" val="376124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6A20-AC63-A1A4-47CE-0AA3B71A43CF}"/>
              </a:ext>
            </a:extLst>
          </p:cNvPr>
          <p:cNvSpPr>
            <a:spLocks noGrp="1"/>
          </p:cNvSpPr>
          <p:nvPr>
            <p:ph type="title"/>
          </p:nvPr>
        </p:nvSpPr>
        <p:spPr/>
        <p:txBody>
          <a:bodyPr>
            <a:normAutofit/>
          </a:bodyPr>
          <a:lstStyle/>
          <a:p>
            <a:r>
              <a:rPr lang="en-CA" sz="3600" b="1" dirty="0"/>
              <a:t>The criticality of transdisciplinary research and DEI</a:t>
            </a:r>
          </a:p>
        </p:txBody>
      </p:sp>
      <p:sp>
        <p:nvSpPr>
          <p:cNvPr id="6" name="TextBox 5">
            <a:extLst>
              <a:ext uri="{FF2B5EF4-FFF2-40B4-BE49-F238E27FC236}">
                <a16:creationId xmlns:a16="http://schemas.microsoft.com/office/drawing/2014/main" id="{8FC6C61B-7F13-3AD8-1127-CB424CFC764D}"/>
              </a:ext>
            </a:extLst>
          </p:cNvPr>
          <p:cNvSpPr txBox="1"/>
          <p:nvPr/>
        </p:nvSpPr>
        <p:spPr>
          <a:xfrm>
            <a:off x="2510367" y="1483132"/>
            <a:ext cx="7171267" cy="4941609"/>
          </a:xfrm>
          <a:prstGeom prst="rect">
            <a:avLst/>
          </a:prstGeom>
          <a:noFill/>
        </p:spPr>
        <p:txBody>
          <a:bodyPr wrap="square" anchor="ctr">
            <a:spAutoFit/>
          </a:bodyPr>
          <a:lstStyle/>
          <a:p>
            <a:pPr marL="0" indent="0">
              <a:lnSpc>
                <a:spcPct val="110000"/>
              </a:lnSpc>
              <a:spcBef>
                <a:spcPts val="1800"/>
              </a:spcBef>
              <a:buNone/>
            </a:pPr>
            <a:r>
              <a:rPr lang="en-US" sz="2000" dirty="0">
                <a:latin typeface="Aptos Light" panose="020B0004020202020204" pitchFamily="34" charset="0"/>
              </a:rPr>
              <a:t>This is a call for </a:t>
            </a:r>
            <a:r>
              <a:rPr lang="en-US" sz="2000" b="1" dirty="0">
                <a:latin typeface="+mj-lt"/>
              </a:rPr>
              <a:t>collective struggle of solidarity</a:t>
            </a:r>
            <a:r>
              <a:rPr lang="en-US" sz="2000" dirty="0">
                <a:latin typeface="Aptos Light" panose="020B0004020202020204" pitchFamily="34" charset="0"/>
              </a:rPr>
              <a:t> with scholars from HCI, information sciences, media studies, design, social sciences, humanities, democratic theory, and critical theory, as well as legal and policy experts, civil rights and social justice activists, and artist; </a:t>
            </a:r>
            <a:r>
              <a:rPr lang="en-US" sz="2000" b="1" dirty="0">
                <a:latin typeface="+mj-lt"/>
              </a:rPr>
              <a:t>not for </a:t>
            </a:r>
            <a:r>
              <a:rPr lang="en-US" sz="2000" b="1" dirty="0" err="1">
                <a:latin typeface="+mj-lt"/>
              </a:rPr>
              <a:t>technosolutionism</a:t>
            </a:r>
            <a:r>
              <a:rPr lang="en-US" sz="2000" dirty="0">
                <a:latin typeface="Aptos Light" panose="020B0004020202020204" pitchFamily="34" charset="0"/>
              </a:rPr>
              <a:t>.</a:t>
            </a:r>
            <a:endParaRPr lang="en-US" sz="2000" b="1" dirty="0">
              <a:latin typeface="+mj-lt"/>
            </a:endParaRPr>
          </a:p>
          <a:p>
            <a:pPr marL="0" indent="0">
              <a:lnSpc>
                <a:spcPct val="110000"/>
              </a:lnSpc>
              <a:spcBef>
                <a:spcPts val="1800"/>
              </a:spcBef>
              <a:buNone/>
            </a:pPr>
            <a:r>
              <a:rPr lang="en-US" sz="2000" dirty="0">
                <a:latin typeface="Aptos Light" panose="020B0004020202020204" pitchFamily="34" charset="0"/>
              </a:rPr>
              <a:t>To challenge the homogeneity of the future imaginaries saliently bound by colonial, </a:t>
            </a:r>
            <a:r>
              <a:rPr lang="en-US" sz="2000" dirty="0" err="1">
                <a:latin typeface="Aptos Light" panose="020B0004020202020204" pitchFamily="34" charset="0"/>
              </a:rPr>
              <a:t>cisheteropatriarchal</a:t>
            </a:r>
            <a:r>
              <a:rPr lang="en-US" sz="2000" dirty="0">
                <a:latin typeface="Aptos Light" panose="020B0004020202020204" pitchFamily="34" charset="0"/>
              </a:rPr>
              <a:t>, and capitalist ways of knowing the world, </a:t>
            </a:r>
            <a:r>
              <a:rPr lang="en-US" sz="2000" b="1" dirty="0">
                <a:latin typeface="+mj-lt"/>
              </a:rPr>
              <a:t>we need broad and diverse participation from our community</a:t>
            </a:r>
            <a:r>
              <a:rPr lang="en-US" sz="2000" dirty="0">
                <a:latin typeface="Aptos Light" panose="020B0004020202020204" pitchFamily="34" charset="0"/>
              </a:rPr>
              <a:t>.</a:t>
            </a:r>
          </a:p>
          <a:p>
            <a:pPr marL="0" indent="0">
              <a:lnSpc>
                <a:spcPct val="110000"/>
              </a:lnSpc>
              <a:spcBef>
                <a:spcPts val="1800"/>
              </a:spcBef>
              <a:buNone/>
            </a:pPr>
            <a:r>
              <a:rPr lang="en-US" sz="2000" dirty="0">
                <a:latin typeface="Aptos Light" panose="020B0004020202020204" pitchFamily="34" charset="0"/>
              </a:rPr>
              <a:t>Inclusion of people without inclusion of their history, struggles, and politics is simply tokenism and epistemic injustice; we should </a:t>
            </a:r>
            <a:r>
              <a:rPr lang="en-US" sz="2000" b="1" dirty="0">
                <a:latin typeface="+mj-lt"/>
              </a:rPr>
              <a:t>go beyond Diversity and Inclusion (D&amp;I), and enshrine as our goal Justice, Equity, and Diversity &amp; Inclusivity (JEDI)</a:t>
            </a:r>
            <a:r>
              <a:rPr lang="en-US" sz="2000" dirty="0">
                <a:latin typeface="Aptos Light" panose="020B0004020202020204" pitchFamily="34" charset="0"/>
              </a:rPr>
              <a:t>.</a:t>
            </a:r>
            <a:endParaRPr lang="en-US" sz="2000" b="1" dirty="0">
              <a:latin typeface="+mj-lt"/>
            </a:endParaRPr>
          </a:p>
        </p:txBody>
      </p:sp>
      <p:sp>
        <p:nvSpPr>
          <p:cNvPr id="7" name="TextBox 6">
            <a:extLst>
              <a:ext uri="{FF2B5EF4-FFF2-40B4-BE49-F238E27FC236}">
                <a16:creationId xmlns:a16="http://schemas.microsoft.com/office/drawing/2014/main" id="{7751203F-9AE3-16B4-E1F0-E9046CDF085F}"/>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In The Information Retrieval Research Journal (IRRJ), 2025.</a:t>
            </a:r>
            <a:endParaRPr lang="en-CA" sz="1200" dirty="0"/>
          </a:p>
        </p:txBody>
      </p:sp>
      <p:grpSp>
        <p:nvGrpSpPr>
          <p:cNvPr id="3" name="Group 2">
            <a:extLst>
              <a:ext uri="{FF2B5EF4-FFF2-40B4-BE49-F238E27FC236}">
                <a16:creationId xmlns:a16="http://schemas.microsoft.com/office/drawing/2014/main" id="{641A4C64-B4F3-D58D-60C1-AF51B7A44095}"/>
              </a:ext>
            </a:extLst>
          </p:cNvPr>
          <p:cNvGrpSpPr/>
          <p:nvPr/>
        </p:nvGrpSpPr>
        <p:grpSpPr>
          <a:xfrm>
            <a:off x="8224624" y="-855391"/>
            <a:ext cx="3572359" cy="1576063"/>
            <a:chOff x="4237539" y="314729"/>
            <a:chExt cx="3572359" cy="1576063"/>
          </a:xfrm>
        </p:grpSpPr>
        <p:sp>
          <p:nvSpPr>
            <p:cNvPr id="4" name="Rectangle: Rounded Corners 3">
              <a:extLst>
                <a:ext uri="{FF2B5EF4-FFF2-40B4-BE49-F238E27FC236}">
                  <a16:creationId xmlns:a16="http://schemas.microsoft.com/office/drawing/2014/main" id="{A9165F25-004F-0477-549F-C36C5078FC61}"/>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7DD0BD6F-1FE5-212F-FF2F-08E1D2D2BAEC}"/>
                </a:ext>
              </a:extLst>
            </p:cNvPr>
            <p:cNvSpPr txBox="1"/>
            <p:nvPr/>
          </p:nvSpPr>
          <p:spPr>
            <a:xfrm>
              <a:off x="4237539" y="1229130"/>
              <a:ext cx="3572359" cy="338554"/>
            </a:xfrm>
            <a:prstGeom prst="rect">
              <a:avLst/>
            </a:prstGeom>
            <a:noFill/>
          </p:spPr>
          <p:txBody>
            <a:bodyPr wrap="square">
              <a:spAutoFit/>
            </a:bodyPr>
            <a:lstStyle/>
            <a:p>
              <a:pPr algn="ctr"/>
              <a:r>
                <a:rPr lang="en-CA" sz="1600" b="1" dirty="0"/>
                <a:t>Community building and organizing</a:t>
              </a:r>
            </a:p>
          </p:txBody>
        </p:sp>
        <p:pic>
          <p:nvPicPr>
            <p:cNvPr id="8" name="Graphic 7" descr="Users with solid fill">
              <a:extLst>
                <a:ext uri="{FF2B5EF4-FFF2-40B4-BE49-F238E27FC236}">
                  <a16:creationId xmlns:a16="http://schemas.microsoft.com/office/drawing/2014/main" id="{0E29372B-2CA1-3BA8-3CE8-69FB0AE5191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66518" y="314730"/>
              <a:ext cx="914400" cy="914400"/>
            </a:xfrm>
            <a:prstGeom prst="rect">
              <a:avLst/>
            </a:prstGeom>
          </p:spPr>
        </p:pic>
      </p:grpSp>
    </p:spTree>
    <p:extLst>
      <p:ext uri="{BB962C8B-B14F-4D97-AF65-F5344CB8AC3E}">
        <p14:creationId xmlns:p14="http://schemas.microsoft.com/office/powerpoint/2010/main" val="1490256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835F-1A2F-23D1-6164-767380293B7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37E7ED7-20C7-F075-53B8-5AE8865ADC12}"/>
              </a:ext>
            </a:extLst>
          </p:cNvPr>
          <p:cNvSpPr>
            <a:spLocks noGrp="1"/>
          </p:cNvSpPr>
          <p:nvPr>
            <p:ph type="title"/>
          </p:nvPr>
        </p:nvSpPr>
        <p:spPr>
          <a:xfrm>
            <a:off x="839788" y="457200"/>
            <a:ext cx="5256212" cy="1600200"/>
          </a:xfrm>
        </p:spPr>
        <p:txBody>
          <a:bodyPr/>
          <a:lstStyle/>
          <a:p>
            <a:r>
              <a:rPr lang="en-CA" dirty="0"/>
              <a:t>Practices to raise sociopolitical consciousness of the community</a:t>
            </a:r>
          </a:p>
        </p:txBody>
      </p:sp>
      <p:pic>
        <p:nvPicPr>
          <p:cNvPr id="17" name="Content Placeholder 16">
            <a:extLst>
              <a:ext uri="{FF2B5EF4-FFF2-40B4-BE49-F238E27FC236}">
                <a16:creationId xmlns:a16="http://schemas.microsoft.com/office/drawing/2014/main" id="{C674E41F-0B83-B60A-D163-76C2F608EBCA}"/>
              </a:ext>
            </a:extLst>
          </p:cNvPr>
          <p:cNvPicPr>
            <a:picLocks noGrp="1" noChangeAspect="1"/>
          </p:cNvPicPr>
          <p:nvPr>
            <p:ph idx="1"/>
          </p:nvPr>
        </p:nvPicPr>
        <p:blipFill>
          <a:blip r:embed="rId3"/>
          <a:stretch>
            <a:fillRect/>
          </a:stretch>
        </p:blipFill>
        <p:spPr>
          <a:xfrm>
            <a:off x="6594530" y="1255365"/>
            <a:ext cx="4775160" cy="5178317"/>
          </a:xfrm>
        </p:spPr>
      </p:pic>
      <p:sp>
        <p:nvSpPr>
          <p:cNvPr id="15" name="Text Placeholder 14">
            <a:extLst>
              <a:ext uri="{FF2B5EF4-FFF2-40B4-BE49-F238E27FC236}">
                <a16:creationId xmlns:a16="http://schemas.microsoft.com/office/drawing/2014/main" id="{6615CC52-514D-71D7-37BB-647443927862}"/>
              </a:ext>
            </a:extLst>
          </p:cNvPr>
          <p:cNvSpPr>
            <a:spLocks noGrp="1"/>
          </p:cNvSpPr>
          <p:nvPr>
            <p:ph type="body" sz="half" idx="2"/>
          </p:nvPr>
        </p:nvSpPr>
        <p:spPr>
          <a:xfrm>
            <a:off x="839788" y="2057400"/>
            <a:ext cx="5256212" cy="3811588"/>
          </a:xfrm>
        </p:spPr>
        <p:txBody>
          <a:bodyPr anchor="ctr">
            <a:normAutofit/>
          </a:bodyPr>
          <a:lstStyle/>
          <a:p>
            <a:pPr>
              <a:lnSpc>
                <a:spcPct val="100000"/>
              </a:lnSpc>
              <a:spcBef>
                <a:spcPts val="1800"/>
              </a:spcBef>
            </a:pPr>
            <a:r>
              <a:rPr lang="en-CA" sz="2400" dirty="0"/>
              <a:t>Practices like land acknowledgment can help draw attention to historical and ongoing injustices</a:t>
            </a:r>
          </a:p>
          <a:p>
            <a:pPr>
              <a:lnSpc>
                <a:spcPct val="100000"/>
              </a:lnSpc>
              <a:spcBef>
                <a:spcPts val="1800"/>
              </a:spcBef>
            </a:pPr>
            <a:r>
              <a:rPr lang="en-CA" sz="2400" dirty="0"/>
              <a:t>However, such statements should be grounded in actionable critique of our own role and complicity in structures that oppress indigenous peoples</a:t>
            </a:r>
          </a:p>
        </p:txBody>
      </p:sp>
      <p:grpSp>
        <p:nvGrpSpPr>
          <p:cNvPr id="4" name="Group 3">
            <a:extLst>
              <a:ext uri="{FF2B5EF4-FFF2-40B4-BE49-F238E27FC236}">
                <a16:creationId xmlns:a16="http://schemas.microsoft.com/office/drawing/2014/main" id="{A6A96421-D427-BE89-3D1B-5F572A6EB406}"/>
              </a:ext>
            </a:extLst>
          </p:cNvPr>
          <p:cNvGrpSpPr/>
          <p:nvPr/>
        </p:nvGrpSpPr>
        <p:grpSpPr>
          <a:xfrm>
            <a:off x="8224624" y="-855391"/>
            <a:ext cx="3572359" cy="1576063"/>
            <a:chOff x="4237539" y="314729"/>
            <a:chExt cx="3572359" cy="1576063"/>
          </a:xfrm>
        </p:grpSpPr>
        <p:sp>
          <p:nvSpPr>
            <p:cNvPr id="5" name="Rectangle: Rounded Corners 4">
              <a:extLst>
                <a:ext uri="{FF2B5EF4-FFF2-40B4-BE49-F238E27FC236}">
                  <a16:creationId xmlns:a16="http://schemas.microsoft.com/office/drawing/2014/main" id="{FE6C49ED-8B00-D1A3-2AC2-3639427F7D06}"/>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2B3E74BA-FD26-5B7A-B28D-CDD4FE1DF302}"/>
                </a:ext>
              </a:extLst>
            </p:cNvPr>
            <p:cNvSpPr txBox="1"/>
            <p:nvPr/>
          </p:nvSpPr>
          <p:spPr>
            <a:xfrm>
              <a:off x="4237539" y="1229130"/>
              <a:ext cx="3572359" cy="338554"/>
            </a:xfrm>
            <a:prstGeom prst="rect">
              <a:avLst/>
            </a:prstGeom>
            <a:noFill/>
          </p:spPr>
          <p:txBody>
            <a:bodyPr wrap="square">
              <a:spAutoFit/>
            </a:bodyPr>
            <a:lstStyle/>
            <a:p>
              <a:pPr algn="ctr"/>
              <a:r>
                <a:rPr lang="en-CA" sz="1600" b="1" dirty="0"/>
                <a:t>Community building and organizing</a:t>
              </a:r>
            </a:p>
          </p:txBody>
        </p:sp>
        <p:pic>
          <p:nvPicPr>
            <p:cNvPr id="7" name="Graphic 6" descr="Users with solid fill">
              <a:extLst>
                <a:ext uri="{FF2B5EF4-FFF2-40B4-BE49-F238E27FC236}">
                  <a16:creationId xmlns:a16="http://schemas.microsoft.com/office/drawing/2014/main" id="{56DE1C8F-299D-955A-EB84-1461232DAC1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66518" y="314730"/>
              <a:ext cx="914400" cy="914400"/>
            </a:xfrm>
            <a:prstGeom prst="rect">
              <a:avLst/>
            </a:prstGeom>
          </p:spPr>
        </p:pic>
      </p:grpSp>
      <p:sp>
        <p:nvSpPr>
          <p:cNvPr id="3" name="TextBox 2">
            <a:extLst>
              <a:ext uri="{FF2B5EF4-FFF2-40B4-BE49-F238E27FC236}">
                <a16:creationId xmlns:a16="http://schemas.microsoft.com/office/drawing/2014/main" id="{4F2E95F8-E418-CDFD-8323-3FE12F0776C1}"/>
              </a:ext>
            </a:extLst>
          </p:cNvPr>
          <p:cNvSpPr txBox="1"/>
          <p:nvPr/>
        </p:nvSpPr>
        <p:spPr>
          <a:xfrm>
            <a:off x="6594530" y="916811"/>
            <a:ext cx="4775160" cy="369332"/>
          </a:xfrm>
          <a:prstGeom prst="rect">
            <a:avLst/>
          </a:prstGeom>
          <a:noFill/>
        </p:spPr>
        <p:txBody>
          <a:bodyPr wrap="square">
            <a:spAutoFit/>
          </a:bodyPr>
          <a:lstStyle/>
          <a:p>
            <a:pPr algn="ctr"/>
            <a:r>
              <a:rPr lang="en-CA" b="1" dirty="0"/>
              <a:t>SIGIR’21 Technological acknowledgment</a:t>
            </a:r>
          </a:p>
        </p:txBody>
      </p:sp>
      <p:sp>
        <p:nvSpPr>
          <p:cNvPr id="8" name="TextBox 7">
            <a:extLst>
              <a:ext uri="{FF2B5EF4-FFF2-40B4-BE49-F238E27FC236}">
                <a16:creationId xmlns:a16="http://schemas.microsoft.com/office/drawing/2014/main" id="{BA4B6623-E802-5A33-E78E-0B2EAFF03518}"/>
              </a:ext>
            </a:extLst>
          </p:cNvPr>
          <p:cNvSpPr txBox="1"/>
          <p:nvPr/>
        </p:nvSpPr>
        <p:spPr>
          <a:xfrm>
            <a:off x="0" y="6581001"/>
            <a:ext cx="12192000" cy="276999"/>
          </a:xfrm>
          <a:prstGeom prst="rect">
            <a:avLst/>
          </a:prstGeom>
          <a:noFill/>
        </p:spPr>
        <p:txBody>
          <a:bodyPr wrap="square">
            <a:spAutoFit/>
          </a:bodyPr>
          <a:lstStyle/>
          <a:p>
            <a:pPr algn="ctr"/>
            <a:r>
              <a:rPr lang="en-US" sz="1200" dirty="0"/>
              <a:t>Shah et al. </a:t>
            </a:r>
            <a:r>
              <a:rPr lang="en-US" sz="1200" dirty="0">
                <a:hlinkClick r:id="rId6"/>
              </a:rPr>
              <a:t>Report on the 44th International ACM SIGIR Conference on Research and Development in Information Retrieval (SIGIR 2021)</a:t>
            </a:r>
            <a:r>
              <a:rPr lang="en-US" sz="1200" dirty="0"/>
              <a:t>. In SIGIR Forum, ACM, 2022.</a:t>
            </a:r>
            <a:endParaRPr lang="en-CA" sz="1200" dirty="0"/>
          </a:p>
        </p:txBody>
      </p:sp>
    </p:spTree>
    <p:extLst>
      <p:ext uri="{BB962C8B-B14F-4D97-AF65-F5344CB8AC3E}">
        <p14:creationId xmlns:p14="http://schemas.microsoft.com/office/powerpoint/2010/main" val="372034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B3732E-AF55-D79A-CADD-3B4299AD9025}"/>
              </a:ext>
            </a:extLst>
          </p:cNvPr>
          <p:cNvGrpSpPr/>
          <p:nvPr/>
        </p:nvGrpSpPr>
        <p:grpSpPr>
          <a:xfrm>
            <a:off x="1115295" y="1440761"/>
            <a:ext cx="9961411" cy="5187565"/>
            <a:chOff x="242246" y="1592172"/>
            <a:chExt cx="9961411" cy="5187565"/>
          </a:xfrm>
          <a:effectLst>
            <a:outerShdw blurRad="50800" dist="38100" dir="2700000" algn="tl" rotWithShape="0">
              <a:prstClr val="black">
                <a:alpha val="40000"/>
              </a:prstClr>
            </a:outerShdw>
          </a:effectLst>
        </p:grpSpPr>
        <p:pic>
          <p:nvPicPr>
            <p:cNvPr id="2050" name="Picture 2" descr="Imagination: A Manifesto: 0 : Benjamin ...">
              <a:extLst>
                <a:ext uri="{FF2B5EF4-FFF2-40B4-BE49-F238E27FC236}">
                  <a16:creationId xmlns:a16="http://schemas.microsoft.com/office/drawing/2014/main" id="{236239B7-5FB3-9929-7069-50936F220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364" y="1592172"/>
              <a:ext cx="165574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ta Feminism">
              <a:extLst>
                <a:ext uri="{FF2B5EF4-FFF2-40B4-BE49-F238E27FC236}">
                  <a16:creationId xmlns:a16="http://schemas.microsoft.com/office/drawing/2014/main" id="{EB485D2A-3002-09BD-0143-FEA8D86E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951" y="1592172"/>
              <a:ext cx="224470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ood in the Machine: The Origins of ...">
              <a:extLst>
                <a:ext uri="{FF2B5EF4-FFF2-40B4-BE49-F238E27FC236}">
                  <a16:creationId xmlns:a16="http://schemas.microsoft.com/office/drawing/2014/main" id="{948EF185-8AAE-F731-9861-4D7B3DB00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478" y="4259737"/>
              <a:ext cx="167087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ymarketBooks.org">
              <a:extLst>
                <a:ext uri="{FF2B5EF4-FFF2-40B4-BE49-F238E27FC236}">
                  <a16:creationId xmlns:a16="http://schemas.microsoft.com/office/drawing/2014/main" id="{B5076D6E-07BC-F850-C806-117F618A0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913" y="1592172"/>
              <a:ext cx="16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et This Radicalize You: The Revolution ...">
              <a:extLst>
                <a:ext uri="{FF2B5EF4-FFF2-40B4-BE49-F238E27FC236}">
                  <a16:creationId xmlns:a16="http://schemas.microsoft.com/office/drawing/2014/main" id="{901CA64F-6B1F-7A31-FBFF-FFEE14E18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310" y="4259737"/>
              <a:ext cx="160526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Mushroom at the End of the World ...">
              <a:extLst>
                <a:ext uri="{FF2B5EF4-FFF2-40B4-BE49-F238E27FC236}">
                  <a16:creationId xmlns:a16="http://schemas.microsoft.com/office/drawing/2014/main" id="{459D0640-F9B4-66C7-2B12-0AE37761B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6476" y="4259737"/>
              <a:ext cx="167087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Viral Justice by Ruha Benjamin ...">
              <a:extLst>
                <a:ext uri="{FF2B5EF4-FFF2-40B4-BE49-F238E27FC236}">
                  <a16:creationId xmlns:a16="http://schemas.microsoft.com/office/drawing/2014/main" id="{25CF065C-29AF-9F3E-E749-F66AF2543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607" y="4259737"/>
              <a:ext cx="163483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edagogy of the Oppressed – a lesson of ...">
              <a:extLst>
                <a:ext uri="{FF2B5EF4-FFF2-40B4-BE49-F238E27FC236}">
                  <a16:creationId xmlns:a16="http://schemas.microsoft.com/office/drawing/2014/main" id="{735E8C26-7DF6-F8D2-0BA9-B1DD1CBE78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46" y="1592172"/>
              <a:ext cx="160526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lgorithms of Oppression - Wikipedia">
              <a:extLst>
                <a:ext uri="{FF2B5EF4-FFF2-40B4-BE49-F238E27FC236}">
                  <a16:creationId xmlns:a16="http://schemas.microsoft.com/office/drawing/2014/main" id="{5DB3C997-E8B7-9B0E-6E8E-AF4C3FD83E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0555" y="1592172"/>
              <a:ext cx="167694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he Age of Surveillance Capitalism: The ...">
              <a:extLst>
                <a:ext uri="{FF2B5EF4-FFF2-40B4-BE49-F238E27FC236}">
                  <a16:creationId xmlns:a16="http://schemas.microsoft.com/office/drawing/2014/main" id="{0BC7FD09-33E4-2D91-AB96-E865CBBEB2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246" y="4259737"/>
              <a:ext cx="1605267" cy="252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C47F5097-B695-6AC7-9C43-B035BCA199A2}"/>
              </a:ext>
            </a:extLst>
          </p:cNvPr>
          <p:cNvGrpSpPr/>
          <p:nvPr/>
        </p:nvGrpSpPr>
        <p:grpSpPr>
          <a:xfrm>
            <a:off x="8224624" y="-855391"/>
            <a:ext cx="3572359" cy="1576063"/>
            <a:chOff x="4237539" y="314729"/>
            <a:chExt cx="3572359" cy="1576063"/>
          </a:xfrm>
        </p:grpSpPr>
        <p:sp>
          <p:nvSpPr>
            <p:cNvPr id="11" name="Rectangle: Rounded Corners 10">
              <a:extLst>
                <a:ext uri="{FF2B5EF4-FFF2-40B4-BE49-F238E27FC236}">
                  <a16:creationId xmlns:a16="http://schemas.microsoft.com/office/drawing/2014/main" id="{F731A303-71FA-D6D4-44AD-6A8D30DD790A}"/>
                </a:ext>
              </a:extLst>
            </p:cNvPr>
            <p:cNvSpPr/>
            <p:nvPr/>
          </p:nvSpPr>
          <p:spPr>
            <a:xfrm>
              <a:off x="4237539" y="314729"/>
              <a:ext cx="3572359" cy="157606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3CC4CE6C-A445-08D4-E1E0-69DE82009CB4}"/>
                </a:ext>
              </a:extLst>
            </p:cNvPr>
            <p:cNvSpPr txBox="1"/>
            <p:nvPr/>
          </p:nvSpPr>
          <p:spPr>
            <a:xfrm>
              <a:off x="4237539" y="1229130"/>
              <a:ext cx="3572359" cy="338554"/>
            </a:xfrm>
            <a:prstGeom prst="rect">
              <a:avLst/>
            </a:prstGeom>
            <a:noFill/>
          </p:spPr>
          <p:txBody>
            <a:bodyPr wrap="square">
              <a:spAutoFit/>
            </a:bodyPr>
            <a:lstStyle/>
            <a:p>
              <a:pPr algn="ctr"/>
              <a:r>
                <a:rPr lang="en-CA" sz="1600" b="1" dirty="0"/>
                <a:t>Community building and organizing</a:t>
              </a:r>
            </a:p>
          </p:txBody>
        </p:sp>
        <p:pic>
          <p:nvPicPr>
            <p:cNvPr id="13" name="Graphic 12" descr="Users with solid fill">
              <a:extLst>
                <a:ext uri="{FF2B5EF4-FFF2-40B4-BE49-F238E27FC236}">
                  <a16:creationId xmlns:a16="http://schemas.microsoft.com/office/drawing/2014/main" id="{3E08CABB-1924-B8C2-68EC-7D25FE48420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566518" y="314730"/>
              <a:ext cx="914400" cy="914400"/>
            </a:xfrm>
            <a:prstGeom prst="rect">
              <a:avLst/>
            </a:prstGeom>
          </p:spPr>
        </p:pic>
      </p:grpSp>
      <p:sp>
        <p:nvSpPr>
          <p:cNvPr id="8" name="Title 1">
            <a:extLst>
              <a:ext uri="{FF2B5EF4-FFF2-40B4-BE49-F238E27FC236}">
                <a16:creationId xmlns:a16="http://schemas.microsoft.com/office/drawing/2014/main" id="{8432CCFB-3EFB-3AC1-4E92-A1F55D13960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dirty="0"/>
              <a:t>Book clubs and reading  groups</a:t>
            </a:r>
          </a:p>
        </p:txBody>
      </p:sp>
    </p:spTree>
    <p:extLst>
      <p:ext uri="{BB962C8B-B14F-4D97-AF65-F5344CB8AC3E}">
        <p14:creationId xmlns:p14="http://schemas.microsoft.com/office/powerpoint/2010/main" val="335504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22B5-F0A1-D6AF-D25D-0A5CDEE7BECB}"/>
              </a:ext>
            </a:extLst>
          </p:cNvPr>
          <p:cNvSpPr>
            <a:spLocks noGrp="1"/>
          </p:cNvSpPr>
          <p:nvPr>
            <p:ph type="title"/>
          </p:nvPr>
        </p:nvSpPr>
        <p:spPr/>
        <p:txBody>
          <a:bodyPr/>
          <a:lstStyle/>
          <a:p>
            <a:r>
              <a:rPr lang="en-CA" dirty="0"/>
              <a:t>Provocations to escape dominant imaginaries</a:t>
            </a:r>
          </a:p>
        </p:txBody>
      </p:sp>
      <p:sp>
        <p:nvSpPr>
          <p:cNvPr id="3" name="Content Placeholder 2">
            <a:extLst>
              <a:ext uri="{FF2B5EF4-FFF2-40B4-BE49-F238E27FC236}">
                <a16:creationId xmlns:a16="http://schemas.microsoft.com/office/drawing/2014/main" id="{7F53ADC4-61B8-0997-E891-63C6C749017A}"/>
              </a:ext>
            </a:extLst>
          </p:cNvPr>
          <p:cNvSpPr>
            <a:spLocks noGrp="1"/>
          </p:cNvSpPr>
          <p:nvPr>
            <p:ph idx="1"/>
          </p:nvPr>
        </p:nvSpPr>
        <p:spPr/>
        <p:txBody>
          <a:bodyPr>
            <a:normAutofit fontScale="85000" lnSpcReduction="20000"/>
          </a:bodyPr>
          <a:lstStyle/>
          <a:p>
            <a:pPr marL="0" indent="0">
              <a:lnSpc>
                <a:spcPct val="120000"/>
              </a:lnSpc>
              <a:spcBef>
                <a:spcPts val="0"/>
              </a:spcBef>
              <a:buNone/>
            </a:pPr>
            <a:r>
              <a:rPr lang="en-CA" dirty="0">
                <a:solidFill>
                  <a:schemeClr val="bg1">
                    <a:lumMod val="65000"/>
                  </a:schemeClr>
                </a:solidFill>
              </a:rPr>
              <a:t>How can </a:t>
            </a:r>
            <a:r>
              <a:rPr lang="en-US" dirty="0"/>
              <a:t>feminist </a:t>
            </a:r>
            <a:r>
              <a:rPr lang="en-US" dirty="0">
                <a:solidFill>
                  <a:schemeClr val="bg1">
                    <a:lumMod val="65000"/>
                  </a:schemeClr>
                </a:solidFill>
              </a:rPr>
              <a:t>epistemology inform IR research?</a:t>
            </a:r>
          </a:p>
          <a:p>
            <a:pPr marL="0" indent="0">
              <a:lnSpc>
                <a:spcPct val="120000"/>
              </a:lnSpc>
              <a:spcBef>
                <a:spcPts val="0"/>
              </a:spcBef>
              <a:buNone/>
            </a:pPr>
            <a:r>
              <a:rPr lang="en-CA" dirty="0">
                <a:solidFill>
                  <a:schemeClr val="bg1">
                    <a:lumMod val="65000"/>
                  </a:schemeClr>
                </a:solidFill>
              </a:rPr>
              <a:t>How can </a:t>
            </a:r>
            <a:r>
              <a:rPr lang="en-US" dirty="0"/>
              <a:t>queer </a:t>
            </a:r>
            <a:r>
              <a:rPr lang="en-US" dirty="0">
                <a:solidFill>
                  <a:schemeClr val="bg1">
                    <a:lumMod val="65000"/>
                  </a:schemeClr>
                </a:solidFill>
              </a:rPr>
              <a:t>epistemology inform IR research?</a:t>
            </a:r>
          </a:p>
          <a:p>
            <a:pPr marL="0" indent="0">
              <a:lnSpc>
                <a:spcPct val="120000"/>
              </a:lnSpc>
              <a:spcBef>
                <a:spcPts val="0"/>
              </a:spcBef>
              <a:buNone/>
            </a:pPr>
            <a:r>
              <a:rPr lang="en-CA" dirty="0">
                <a:solidFill>
                  <a:schemeClr val="bg1">
                    <a:lumMod val="65000"/>
                  </a:schemeClr>
                </a:solidFill>
              </a:rPr>
              <a:t>How can </a:t>
            </a:r>
            <a:r>
              <a:rPr lang="en-US" dirty="0"/>
              <a:t>decolonial </a:t>
            </a:r>
            <a:r>
              <a:rPr lang="en-US" dirty="0">
                <a:solidFill>
                  <a:schemeClr val="bg1">
                    <a:lumMod val="65000"/>
                  </a:schemeClr>
                </a:solidFill>
              </a:rPr>
              <a:t>epistemology inform IR research?</a:t>
            </a:r>
          </a:p>
          <a:p>
            <a:pPr marL="0" indent="0">
              <a:lnSpc>
                <a:spcPct val="120000"/>
              </a:lnSpc>
              <a:spcBef>
                <a:spcPts val="0"/>
              </a:spcBef>
              <a:buNone/>
            </a:pPr>
            <a:r>
              <a:rPr lang="en-CA" dirty="0">
                <a:solidFill>
                  <a:schemeClr val="bg1">
                    <a:lumMod val="65000"/>
                  </a:schemeClr>
                </a:solidFill>
              </a:rPr>
              <a:t>How can </a:t>
            </a:r>
            <a:r>
              <a:rPr lang="en-US" dirty="0"/>
              <a:t>abolitionist </a:t>
            </a:r>
            <a:r>
              <a:rPr lang="en-US" dirty="0">
                <a:solidFill>
                  <a:schemeClr val="bg1">
                    <a:lumMod val="65000"/>
                  </a:schemeClr>
                </a:solidFill>
              </a:rPr>
              <a:t>epistemology inform IR research?</a:t>
            </a:r>
          </a:p>
          <a:p>
            <a:pPr marL="0" indent="0">
              <a:lnSpc>
                <a:spcPct val="120000"/>
              </a:lnSpc>
              <a:spcBef>
                <a:spcPts val="0"/>
              </a:spcBef>
              <a:buNone/>
            </a:pPr>
            <a:r>
              <a:rPr lang="en-CA" dirty="0">
                <a:solidFill>
                  <a:schemeClr val="bg1">
                    <a:lumMod val="65000"/>
                  </a:schemeClr>
                </a:solidFill>
              </a:rPr>
              <a:t>How can </a:t>
            </a:r>
            <a:r>
              <a:rPr lang="en-US" dirty="0"/>
              <a:t>anti-caste </a:t>
            </a:r>
            <a:r>
              <a:rPr lang="en-US" dirty="0">
                <a:solidFill>
                  <a:schemeClr val="bg1">
                    <a:lumMod val="65000"/>
                  </a:schemeClr>
                </a:solidFill>
              </a:rPr>
              <a:t>movements inform IR research?</a:t>
            </a:r>
          </a:p>
          <a:p>
            <a:pPr marL="0" indent="0">
              <a:lnSpc>
                <a:spcPct val="120000"/>
              </a:lnSpc>
              <a:spcBef>
                <a:spcPts val="0"/>
              </a:spcBef>
              <a:buNone/>
            </a:pPr>
            <a:r>
              <a:rPr lang="en-CA" dirty="0">
                <a:solidFill>
                  <a:schemeClr val="bg1">
                    <a:lumMod val="65000"/>
                  </a:schemeClr>
                </a:solidFill>
              </a:rPr>
              <a:t>How can </a:t>
            </a:r>
            <a:r>
              <a:rPr lang="en-US" dirty="0"/>
              <a:t>disability justice </a:t>
            </a:r>
            <a:r>
              <a:rPr lang="en-US" dirty="0">
                <a:solidFill>
                  <a:schemeClr val="bg1">
                    <a:lumMod val="65000"/>
                  </a:schemeClr>
                </a:solidFill>
              </a:rPr>
              <a:t>movements inform IR research?</a:t>
            </a:r>
          </a:p>
          <a:p>
            <a:pPr marL="0" indent="0">
              <a:lnSpc>
                <a:spcPct val="120000"/>
              </a:lnSpc>
              <a:spcBef>
                <a:spcPts val="0"/>
              </a:spcBef>
              <a:buNone/>
            </a:pPr>
            <a:r>
              <a:rPr lang="en-CA" dirty="0">
                <a:solidFill>
                  <a:schemeClr val="bg1">
                    <a:lumMod val="65000"/>
                  </a:schemeClr>
                </a:solidFill>
              </a:rPr>
              <a:t>How can </a:t>
            </a:r>
            <a:r>
              <a:rPr lang="en-US" dirty="0"/>
              <a:t>democratic theory </a:t>
            </a:r>
            <a:r>
              <a:rPr lang="en-US" dirty="0">
                <a:solidFill>
                  <a:schemeClr val="bg1">
                    <a:lumMod val="65000"/>
                  </a:schemeClr>
                </a:solidFill>
              </a:rPr>
              <a:t>inform IR research?</a:t>
            </a:r>
          </a:p>
          <a:p>
            <a:pPr marL="0" indent="0">
              <a:lnSpc>
                <a:spcPct val="120000"/>
              </a:lnSpc>
              <a:spcBef>
                <a:spcPts val="0"/>
              </a:spcBef>
              <a:buNone/>
            </a:pPr>
            <a:r>
              <a:rPr lang="en-CA" dirty="0">
                <a:solidFill>
                  <a:schemeClr val="bg1">
                    <a:lumMod val="65000"/>
                  </a:schemeClr>
                </a:solidFill>
              </a:rPr>
              <a:t>How can </a:t>
            </a:r>
            <a:r>
              <a:rPr lang="en-US" dirty="0"/>
              <a:t>critical theory </a:t>
            </a:r>
            <a:r>
              <a:rPr lang="en-US" dirty="0">
                <a:solidFill>
                  <a:schemeClr val="bg1">
                    <a:lumMod val="65000"/>
                  </a:schemeClr>
                </a:solidFill>
              </a:rPr>
              <a:t>inform IR research?</a:t>
            </a:r>
          </a:p>
          <a:p>
            <a:pPr marL="0" indent="0">
              <a:lnSpc>
                <a:spcPct val="120000"/>
              </a:lnSpc>
              <a:spcBef>
                <a:spcPts val="0"/>
              </a:spcBef>
              <a:buNone/>
            </a:pPr>
            <a:endParaRPr lang="en-US" dirty="0"/>
          </a:p>
          <a:p>
            <a:pPr marL="0" indent="0">
              <a:lnSpc>
                <a:spcPct val="120000"/>
              </a:lnSpc>
              <a:spcBef>
                <a:spcPts val="0"/>
              </a:spcBef>
              <a:buNone/>
            </a:pPr>
            <a:r>
              <a:rPr lang="en-US" dirty="0"/>
              <a:t>What reflective practices can we operationalize to better understand and shape the values of our IR community?</a:t>
            </a:r>
          </a:p>
        </p:txBody>
      </p:sp>
      <p:sp>
        <p:nvSpPr>
          <p:cNvPr id="4" name="TextBox 3">
            <a:extLst>
              <a:ext uri="{FF2B5EF4-FFF2-40B4-BE49-F238E27FC236}">
                <a16:creationId xmlns:a16="http://schemas.microsoft.com/office/drawing/2014/main" id="{3B97B190-37A5-F133-C3EE-28CB4ABA4BBF}"/>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Under review, 2025.</a:t>
            </a:r>
            <a:endParaRPr lang="en-CA" sz="1200" dirty="0"/>
          </a:p>
        </p:txBody>
      </p:sp>
    </p:spTree>
    <p:extLst>
      <p:ext uri="{BB962C8B-B14F-4D97-AF65-F5344CB8AC3E}">
        <p14:creationId xmlns:p14="http://schemas.microsoft.com/office/powerpoint/2010/main" val="2693948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Future of Information Retrieval Research in the Age of Generative AI CCC  Workshop Report Published - CRN">
            <a:extLst>
              <a:ext uri="{FF2B5EF4-FFF2-40B4-BE49-F238E27FC236}">
                <a16:creationId xmlns:a16="http://schemas.microsoft.com/office/drawing/2014/main" id="{1C211003-D899-4722-15AC-909A2D452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36"/>
          <a:stretch/>
        </p:blipFill>
        <p:spPr bwMode="auto">
          <a:xfrm>
            <a:off x="838200" y="2086209"/>
            <a:ext cx="4600800" cy="2880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73F495E-41A2-91DF-1A65-204A29D7037E}"/>
              </a:ext>
            </a:extLst>
          </p:cNvPr>
          <p:cNvSpPr>
            <a:spLocks noGrp="1"/>
          </p:cNvSpPr>
          <p:nvPr>
            <p:ph type="title"/>
          </p:nvPr>
        </p:nvSpPr>
        <p:spPr>
          <a:xfrm>
            <a:off x="838200" y="163642"/>
            <a:ext cx="9251197" cy="1325563"/>
          </a:xfrm>
        </p:spPr>
        <p:txBody>
          <a:bodyPr/>
          <a:lstStyle/>
          <a:p>
            <a:pPr algn="ctr"/>
            <a:r>
              <a:rPr lang="en-CA" dirty="0"/>
              <a:t>We are planting seeds</a:t>
            </a:r>
          </a:p>
        </p:txBody>
      </p:sp>
      <p:pic>
        <p:nvPicPr>
          <p:cNvPr id="5" name="Content Placeholder 4" descr="Watering Plant outline">
            <a:extLst>
              <a:ext uri="{FF2B5EF4-FFF2-40B4-BE49-F238E27FC236}">
                <a16:creationId xmlns:a16="http://schemas.microsoft.com/office/drawing/2014/main" id="{5630A19E-BD22-0A1E-41CA-37C7B6613E7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8010053" y="163642"/>
            <a:ext cx="914400" cy="914400"/>
          </a:xfrm>
        </p:spPr>
      </p:pic>
      <p:pic>
        <p:nvPicPr>
          <p:cNvPr id="2052" name="Picture 4" descr="May be an image of 1 person and table">
            <a:extLst>
              <a:ext uri="{FF2B5EF4-FFF2-40B4-BE49-F238E27FC236}">
                <a16:creationId xmlns:a16="http://schemas.microsoft.com/office/drawing/2014/main" id="{18142A98-1A7E-8376-C75D-DDE07ABFEA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43" r="5525"/>
          <a:stretch/>
        </p:blipFill>
        <p:spPr bwMode="auto">
          <a:xfrm>
            <a:off x="6754354" y="2086211"/>
            <a:ext cx="4599446"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6FFD551-336B-D6CE-9559-F9C53DF018CE}"/>
              </a:ext>
            </a:extLst>
          </p:cNvPr>
          <p:cNvPicPr>
            <a:picLocks noChangeAspect="1"/>
          </p:cNvPicPr>
          <p:nvPr/>
        </p:nvPicPr>
        <p:blipFill>
          <a:blip r:embed="rId7"/>
          <a:srcRect l="1" r="571"/>
          <a:stretch/>
        </p:blipFill>
        <p:spPr>
          <a:xfrm>
            <a:off x="174191" y="3851329"/>
            <a:ext cx="2133415" cy="281582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7D6A997-C291-B4B0-976D-ADDEDBBD7821}"/>
              </a:ext>
            </a:extLst>
          </p:cNvPr>
          <p:cNvPicPr>
            <a:picLocks noChangeAspect="1"/>
          </p:cNvPicPr>
          <p:nvPr/>
        </p:nvPicPr>
        <p:blipFill>
          <a:blip r:embed="rId8"/>
          <a:stretch>
            <a:fillRect/>
          </a:stretch>
        </p:blipFill>
        <p:spPr>
          <a:xfrm>
            <a:off x="1979985" y="4595247"/>
            <a:ext cx="4666101" cy="2729277"/>
          </a:xfrm>
          <a:custGeom>
            <a:avLst/>
            <a:gdLst>
              <a:gd name="connsiteX0" fmla="*/ 0 w 4666101"/>
              <a:gd name="connsiteY0" fmla="*/ 0 h 2729277"/>
              <a:gd name="connsiteX1" fmla="*/ 443280 w 4666101"/>
              <a:gd name="connsiteY1" fmla="*/ 0 h 2729277"/>
              <a:gd name="connsiteX2" fmla="*/ 979881 w 4666101"/>
              <a:gd name="connsiteY2" fmla="*/ 0 h 2729277"/>
              <a:gd name="connsiteX3" fmla="*/ 1563144 w 4666101"/>
              <a:gd name="connsiteY3" fmla="*/ 0 h 2729277"/>
              <a:gd name="connsiteX4" fmla="*/ 2053084 w 4666101"/>
              <a:gd name="connsiteY4" fmla="*/ 0 h 2729277"/>
              <a:gd name="connsiteX5" fmla="*/ 2683008 w 4666101"/>
              <a:gd name="connsiteY5" fmla="*/ 0 h 2729277"/>
              <a:gd name="connsiteX6" fmla="*/ 3172949 w 4666101"/>
              <a:gd name="connsiteY6" fmla="*/ 0 h 2729277"/>
              <a:gd name="connsiteX7" fmla="*/ 3849533 w 4666101"/>
              <a:gd name="connsiteY7" fmla="*/ 0 h 2729277"/>
              <a:gd name="connsiteX8" fmla="*/ 4666101 w 4666101"/>
              <a:gd name="connsiteY8" fmla="*/ 0 h 2729277"/>
              <a:gd name="connsiteX9" fmla="*/ 4666101 w 4666101"/>
              <a:gd name="connsiteY9" fmla="*/ 491270 h 2729277"/>
              <a:gd name="connsiteX10" fmla="*/ 4666101 w 4666101"/>
              <a:gd name="connsiteY10" fmla="*/ 1037125 h 2729277"/>
              <a:gd name="connsiteX11" fmla="*/ 4666101 w 4666101"/>
              <a:gd name="connsiteY11" fmla="*/ 1528395 h 2729277"/>
              <a:gd name="connsiteX12" fmla="*/ 4666101 w 4666101"/>
              <a:gd name="connsiteY12" fmla="*/ 2019665 h 2729277"/>
              <a:gd name="connsiteX13" fmla="*/ 4666101 w 4666101"/>
              <a:gd name="connsiteY13" fmla="*/ 2729277 h 2729277"/>
              <a:gd name="connsiteX14" fmla="*/ 4176160 w 4666101"/>
              <a:gd name="connsiteY14" fmla="*/ 2729277 h 2729277"/>
              <a:gd name="connsiteX15" fmla="*/ 3546237 w 4666101"/>
              <a:gd name="connsiteY15" fmla="*/ 2729277 h 2729277"/>
              <a:gd name="connsiteX16" fmla="*/ 2869652 w 4666101"/>
              <a:gd name="connsiteY16" fmla="*/ 2729277 h 2729277"/>
              <a:gd name="connsiteX17" fmla="*/ 2333051 w 4666101"/>
              <a:gd name="connsiteY17" fmla="*/ 2729277 h 2729277"/>
              <a:gd name="connsiteX18" fmla="*/ 1843110 w 4666101"/>
              <a:gd name="connsiteY18" fmla="*/ 2729277 h 2729277"/>
              <a:gd name="connsiteX19" fmla="*/ 1213186 w 4666101"/>
              <a:gd name="connsiteY19" fmla="*/ 2729277 h 2729277"/>
              <a:gd name="connsiteX20" fmla="*/ 676585 w 4666101"/>
              <a:gd name="connsiteY20" fmla="*/ 2729277 h 2729277"/>
              <a:gd name="connsiteX21" fmla="*/ 0 w 4666101"/>
              <a:gd name="connsiteY21" fmla="*/ 2729277 h 2729277"/>
              <a:gd name="connsiteX22" fmla="*/ 0 w 4666101"/>
              <a:gd name="connsiteY22" fmla="*/ 2183422 h 2729277"/>
              <a:gd name="connsiteX23" fmla="*/ 0 w 4666101"/>
              <a:gd name="connsiteY23" fmla="*/ 1582981 h 2729277"/>
              <a:gd name="connsiteX24" fmla="*/ 0 w 4666101"/>
              <a:gd name="connsiteY24" fmla="*/ 1091711 h 2729277"/>
              <a:gd name="connsiteX25" fmla="*/ 0 w 4666101"/>
              <a:gd name="connsiteY25" fmla="*/ 491270 h 2729277"/>
              <a:gd name="connsiteX26" fmla="*/ 0 w 4666101"/>
              <a:gd name="connsiteY26" fmla="*/ 0 h 272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6101" h="2729277" fill="none" extrusionOk="0">
                <a:moveTo>
                  <a:pt x="0" y="0"/>
                </a:moveTo>
                <a:cubicBezTo>
                  <a:pt x="182402" y="-47418"/>
                  <a:pt x="314735" y="16056"/>
                  <a:pt x="443280" y="0"/>
                </a:cubicBezTo>
                <a:cubicBezTo>
                  <a:pt x="571825" y="-16056"/>
                  <a:pt x="720535" y="9937"/>
                  <a:pt x="979881" y="0"/>
                </a:cubicBezTo>
                <a:cubicBezTo>
                  <a:pt x="1239227" y="-9937"/>
                  <a:pt x="1375619" y="2807"/>
                  <a:pt x="1563144" y="0"/>
                </a:cubicBezTo>
                <a:cubicBezTo>
                  <a:pt x="1750669" y="-2807"/>
                  <a:pt x="1865373" y="21874"/>
                  <a:pt x="2053084" y="0"/>
                </a:cubicBezTo>
                <a:cubicBezTo>
                  <a:pt x="2240795" y="-21874"/>
                  <a:pt x="2547458" y="52174"/>
                  <a:pt x="2683008" y="0"/>
                </a:cubicBezTo>
                <a:cubicBezTo>
                  <a:pt x="2818558" y="-52174"/>
                  <a:pt x="3005316" y="45832"/>
                  <a:pt x="3172949" y="0"/>
                </a:cubicBezTo>
                <a:cubicBezTo>
                  <a:pt x="3340582" y="-45832"/>
                  <a:pt x="3666286" y="28468"/>
                  <a:pt x="3849533" y="0"/>
                </a:cubicBezTo>
                <a:cubicBezTo>
                  <a:pt x="4032780" y="-28468"/>
                  <a:pt x="4339827" y="58404"/>
                  <a:pt x="4666101" y="0"/>
                </a:cubicBezTo>
                <a:cubicBezTo>
                  <a:pt x="4683110" y="180881"/>
                  <a:pt x="4624171" y="321140"/>
                  <a:pt x="4666101" y="491270"/>
                </a:cubicBezTo>
                <a:cubicBezTo>
                  <a:pt x="4708031" y="661400"/>
                  <a:pt x="4627515" y="875878"/>
                  <a:pt x="4666101" y="1037125"/>
                </a:cubicBezTo>
                <a:cubicBezTo>
                  <a:pt x="4704687" y="1198372"/>
                  <a:pt x="4648838" y="1427322"/>
                  <a:pt x="4666101" y="1528395"/>
                </a:cubicBezTo>
                <a:cubicBezTo>
                  <a:pt x="4683364" y="1629468"/>
                  <a:pt x="4658277" y="1903997"/>
                  <a:pt x="4666101" y="2019665"/>
                </a:cubicBezTo>
                <a:cubicBezTo>
                  <a:pt x="4673925" y="2135333"/>
                  <a:pt x="4655910" y="2579725"/>
                  <a:pt x="4666101" y="2729277"/>
                </a:cubicBezTo>
                <a:cubicBezTo>
                  <a:pt x="4473258" y="2784272"/>
                  <a:pt x="4339985" y="2688898"/>
                  <a:pt x="4176160" y="2729277"/>
                </a:cubicBezTo>
                <a:cubicBezTo>
                  <a:pt x="4012335" y="2769656"/>
                  <a:pt x="3857250" y="2655317"/>
                  <a:pt x="3546237" y="2729277"/>
                </a:cubicBezTo>
                <a:cubicBezTo>
                  <a:pt x="3235224" y="2803237"/>
                  <a:pt x="3061660" y="2728183"/>
                  <a:pt x="2869652" y="2729277"/>
                </a:cubicBezTo>
                <a:cubicBezTo>
                  <a:pt x="2677644" y="2730371"/>
                  <a:pt x="2532731" y="2715564"/>
                  <a:pt x="2333051" y="2729277"/>
                </a:cubicBezTo>
                <a:cubicBezTo>
                  <a:pt x="2133371" y="2742990"/>
                  <a:pt x="1965296" y="2672364"/>
                  <a:pt x="1843110" y="2729277"/>
                </a:cubicBezTo>
                <a:cubicBezTo>
                  <a:pt x="1720924" y="2786190"/>
                  <a:pt x="1516472" y="2706486"/>
                  <a:pt x="1213186" y="2729277"/>
                </a:cubicBezTo>
                <a:cubicBezTo>
                  <a:pt x="909900" y="2752068"/>
                  <a:pt x="924700" y="2670896"/>
                  <a:pt x="676585" y="2729277"/>
                </a:cubicBezTo>
                <a:cubicBezTo>
                  <a:pt x="428470" y="2787658"/>
                  <a:pt x="333049" y="2664151"/>
                  <a:pt x="0" y="2729277"/>
                </a:cubicBezTo>
                <a:cubicBezTo>
                  <a:pt x="-12509" y="2609445"/>
                  <a:pt x="45442" y="2440374"/>
                  <a:pt x="0" y="2183422"/>
                </a:cubicBezTo>
                <a:cubicBezTo>
                  <a:pt x="-45442" y="1926470"/>
                  <a:pt x="37881" y="1704496"/>
                  <a:pt x="0" y="1582981"/>
                </a:cubicBezTo>
                <a:cubicBezTo>
                  <a:pt x="-37881" y="1461466"/>
                  <a:pt x="4357" y="1294337"/>
                  <a:pt x="0" y="1091711"/>
                </a:cubicBezTo>
                <a:cubicBezTo>
                  <a:pt x="-4357" y="889085"/>
                  <a:pt x="22437" y="784318"/>
                  <a:pt x="0" y="491270"/>
                </a:cubicBezTo>
                <a:cubicBezTo>
                  <a:pt x="-22437" y="198222"/>
                  <a:pt x="27317" y="116328"/>
                  <a:pt x="0" y="0"/>
                </a:cubicBezTo>
                <a:close/>
              </a:path>
              <a:path w="4666101" h="2729277" stroke="0" extrusionOk="0">
                <a:moveTo>
                  <a:pt x="0" y="0"/>
                </a:moveTo>
                <a:cubicBezTo>
                  <a:pt x="177411" y="-35769"/>
                  <a:pt x="286473" y="21109"/>
                  <a:pt x="536602" y="0"/>
                </a:cubicBezTo>
                <a:cubicBezTo>
                  <a:pt x="786731" y="-21109"/>
                  <a:pt x="834747" y="33488"/>
                  <a:pt x="979881" y="0"/>
                </a:cubicBezTo>
                <a:cubicBezTo>
                  <a:pt x="1125015" y="-33488"/>
                  <a:pt x="1471923" y="57674"/>
                  <a:pt x="1656466" y="0"/>
                </a:cubicBezTo>
                <a:cubicBezTo>
                  <a:pt x="1841009" y="-57674"/>
                  <a:pt x="2038833" y="22469"/>
                  <a:pt x="2239728" y="0"/>
                </a:cubicBezTo>
                <a:cubicBezTo>
                  <a:pt x="2440623" y="-22469"/>
                  <a:pt x="2550039" y="4863"/>
                  <a:pt x="2822991" y="0"/>
                </a:cubicBezTo>
                <a:cubicBezTo>
                  <a:pt x="3095943" y="-4863"/>
                  <a:pt x="3177980" y="44039"/>
                  <a:pt x="3359593" y="0"/>
                </a:cubicBezTo>
                <a:cubicBezTo>
                  <a:pt x="3541206" y="-44039"/>
                  <a:pt x="3770406" y="193"/>
                  <a:pt x="3896194" y="0"/>
                </a:cubicBezTo>
                <a:cubicBezTo>
                  <a:pt x="4021982" y="-193"/>
                  <a:pt x="4486306" y="8513"/>
                  <a:pt x="4666101" y="0"/>
                </a:cubicBezTo>
                <a:cubicBezTo>
                  <a:pt x="4673832" y="147071"/>
                  <a:pt x="4626581" y="380112"/>
                  <a:pt x="4666101" y="491270"/>
                </a:cubicBezTo>
                <a:cubicBezTo>
                  <a:pt x="4705621" y="602428"/>
                  <a:pt x="4660438" y="826311"/>
                  <a:pt x="4666101" y="955247"/>
                </a:cubicBezTo>
                <a:cubicBezTo>
                  <a:pt x="4671764" y="1084183"/>
                  <a:pt x="4616368" y="1307805"/>
                  <a:pt x="4666101" y="1446517"/>
                </a:cubicBezTo>
                <a:cubicBezTo>
                  <a:pt x="4715834" y="1585229"/>
                  <a:pt x="4648414" y="1766049"/>
                  <a:pt x="4666101" y="1992372"/>
                </a:cubicBezTo>
                <a:cubicBezTo>
                  <a:pt x="4683788" y="2218696"/>
                  <a:pt x="4624662" y="2522209"/>
                  <a:pt x="4666101" y="2729277"/>
                </a:cubicBezTo>
                <a:cubicBezTo>
                  <a:pt x="4432450" y="2794641"/>
                  <a:pt x="4347166" y="2699755"/>
                  <a:pt x="4082838" y="2729277"/>
                </a:cubicBezTo>
                <a:cubicBezTo>
                  <a:pt x="3818510" y="2758799"/>
                  <a:pt x="3747292" y="2728937"/>
                  <a:pt x="3639559" y="2729277"/>
                </a:cubicBezTo>
                <a:cubicBezTo>
                  <a:pt x="3531826" y="2729617"/>
                  <a:pt x="3292897" y="2675744"/>
                  <a:pt x="3009635" y="2729277"/>
                </a:cubicBezTo>
                <a:cubicBezTo>
                  <a:pt x="2726373" y="2782810"/>
                  <a:pt x="2647953" y="2674864"/>
                  <a:pt x="2519695" y="2729277"/>
                </a:cubicBezTo>
                <a:cubicBezTo>
                  <a:pt x="2391437" y="2783690"/>
                  <a:pt x="2198734" y="2722924"/>
                  <a:pt x="2029754" y="2729277"/>
                </a:cubicBezTo>
                <a:cubicBezTo>
                  <a:pt x="1860774" y="2735630"/>
                  <a:pt x="1620524" y="2723526"/>
                  <a:pt x="1446491" y="2729277"/>
                </a:cubicBezTo>
                <a:cubicBezTo>
                  <a:pt x="1272458" y="2735028"/>
                  <a:pt x="1138747" y="2696180"/>
                  <a:pt x="1003212" y="2729277"/>
                </a:cubicBezTo>
                <a:cubicBezTo>
                  <a:pt x="867677" y="2762374"/>
                  <a:pt x="623753" y="2696548"/>
                  <a:pt x="513271" y="2729277"/>
                </a:cubicBezTo>
                <a:cubicBezTo>
                  <a:pt x="402789" y="2762006"/>
                  <a:pt x="220164" y="2696389"/>
                  <a:pt x="0" y="2729277"/>
                </a:cubicBezTo>
                <a:cubicBezTo>
                  <a:pt x="-32981" y="2562121"/>
                  <a:pt x="30781" y="2412920"/>
                  <a:pt x="0" y="2265300"/>
                </a:cubicBezTo>
                <a:cubicBezTo>
                  <a:pt x="-30781" y="2117680"/>
                  <a:pt x="30095" y="2011648"/>
                  <a:pt x="0" y="1801323"/>
                </a:cubicBezTo>
                <a:cubicBezTo>
                  <a:pt x="-30095" y="1590998"/>
                  <a:pt x="8110" y="1354764"/>
                  <a:pt x="0" y="1228175"/>
                </a:cubicBezTo>
                <a:cubicBezTo>
                  <a:pt x="-8110" y="1101586"/>
                  <a:pt x="16594" y="889213"/>
                  <a:pt x="0" y="655026"/>
                </a:cubicBezTo>
                <a:cubicBezTo>
                  <a:pt x="-16594" y="420839"/>
                  <a:pt x="1682" y="28291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10" name="Rectangle: Rounded Corners 9">
            <a:extLst>
              <a:ext uri="{FF2B5EF4-FFF2-40B4-BE49-F238E27FC236}">
                <a16:creationId xmlns:a16="http://schemas.microsoft.com/office/drawing/2014/main" id="{CC5F6D3D-4443-DE6D-FEA8-454DB81C344B}"/>
              </a:ext>
            </a:extLst>
          </p:cNvPr>
          <p:cNvSpPr/>
          <p:nvPr/>
        </p:nvSpPr>
        <p:spPr>
          <a:xfrm>
            <a:off x="2014330" y="5960828"/>
            <a:ext cx="4400538" cy="188181"/>
          </a:xfrm>
          <a:prstGeom prst="round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4512F052-0779-B588-E055-557F568691E0}"/>
              </a:ext>
            </a:extLst>
          </p:cNvPr>
          <p:cNvSpPr/>
          <p:nvPr/>
        </p:nvSpPr>
        <p:spPr>
          <a:xfrm>
            <a:off x="2014330" y="6125810"/>
            <a:ext cx="2276316" cy="188181"/>
          </a:xfrm>
          <a:prstGeom prst="round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A5F0DEDB-0D36-520A-779E-D42CD6797D0B}"/>
              </a:ext>
            </a:extLst>
          </p:cNvPr>
          <p:cNvSpPr txBox="1"/>
          <p:nvPr/>
        </p:nvSpPr>
        <p:spPr>
          <a:xfrm>
            <a:off x="838200" y="1357387"/>
            <a:ext cx="4600800" cy="646331"/>
          </a:xfrm>
          <a:prstGeom prst="rect">
            <a:avLst/>
          </a:prstGeom>
          <a:noFill/>
        </p:spPr>
        <p:txBody>
          <a:bodyPr wrap="square">
            <a:spAutoFit/>
          </a:bodyPr>
          <a:lstStyle/>
          <a:p>
            <a:pPr algn="ctr"/>
            <a:r>
              <a:rPr lang="en-US" b="1" dirty="0"/>
              <a:t>Future of Information Retrieval Research in the Age of Generative AI CCC Workshop</a:t>
            </a:r>
            <a:endParaRPr lang="en-CA" b="1" dirty="0"/>
          </a:p>
        </p:txBody>
      </p:sp>
      <p:sp>
        <p:nvSpPr>
          <p:cNvPr id="18" name="TextBox 17">
            <a:extLst>
              <a:ext uri="{FF2B5EF4-FFF2-40B4-BE49-F238E27FC236}">
                <a16:creationId xmlns:a16="http://schemas.microsoft.com/office/drawing/2014/main" id="{81641A81-92D9-A44D-B3A8-753805BA5395}"/>
              </a:ext>
            </a:extLst>
          </p:cNvPr>
          <p:cNvSpPr txBox="1"/>
          <p:nvPr/>
        </p:nvSpPr>
        <p:spPr>
          <a:xfrm>
            <a:off x="6753000" y="1351882"/>
            <a:ext cx="4600800" cy="646331"/>
          </a:xfrm>
          <a:prstGeom prst="rect">
            <a:avLst/>
          </a:prstGeom>
          <a:noFill/>
        </p:spPr>
        <p:txBody>
          <a:bodyPr wrap="square">
            <a:spAutoFit/>
          </a:bodyPr>
          <a:lstStyle/>
          <a:p>
            <a:pPr algn="ctr"/>
            <a:r>
              <a:rPr lang="en-US" b="1" dirty="0"/>
              <a:t>The 4th Strategic Workshop on Information Retrieval in Lorne (SWIRL)</a:t>
            </a:r>
            <a:endParaRPr lang="en-CA" b="1" dirty="0"/>
          </a:p>
        </p:txBody>
      </p:sp>
      <p:pic>
        <p:nvPicPr>
          <p:cNvPr id="20" name="Picture 19">
            <a:extLst>
              <a:ext uri="{FF2B5EF4-FFF2-40B4-BE49-F238E27FC236}">
                <a16:creationId xmlns:a16="http://schemas.microsoft.com/office/drawing/2014/main" id="{83AB7C9E-E969-6AA8-4976-07E4FC0BEBCC}"/>
              </a:ext>
            </a:extLst>
          </p:cNvPr>
          <p:cNvPicPr>
            <a:picLocks noChangeAspect="1"/>
          </p:cNvPicPr>
          <p:nvPr/>
        </p:nvPicPr>
        <p:blipFill>
          <a:blip r:embed="rId9"/>
          <a:stretch>
            <a:fillRect/>
          </a:stretch>
        </p:blipFill>
        <p:spPr>
          <a:xfrm>
            <a:off x="6824421" y="5217768"/>
            <a:ext cx="4218122" cy="433451"/>
          </a:xfrm>
          <a:custGeom>
            <a:avLst/>
            <a:gdLst>
              <a:gd name="connsiteX0" fmla="*/ 0 w 4218122"/>
              <a:gd name="connsiteY0" fmla="*/ 0 h 433451"/>
              <a:gd name="connsiteX1" fmla="*/ 485084 w 4218122"/>
              <a:gd name="connsiteY1" fmla="*/ 0 h 433451"/>
              <a:gd name="connsiteX2" fmla="*/ 970168 w 4218122"/>
              <a:gd name="connsiteY2" fmla="*/ 0 h 433451"/>
              <a:gd name="connsiteX3" fmla="*/ 1581796 w 4218122"/>
              <a:gd name="connsiteY3" fmla="*/ 0 h 433451"/>
              <a:gd name="connsiteX4" fmla="*/ 2066880 w 4218122"/>
              <a:gd name="connsiteY4" fmla="*/ 0 h 433451"/>
              <a:gd name="connsiteX5" fmla="*/ 2551964 w 4218122"/>
              <a:gd name="connsiteY5" fmla="*/ 0 h 433451"/>
              <a:gd name="connsiteX6" fmla="*/ 3037048 w 4218122"/>
              <a:gd name="connsiteY6" fmla="*/ 0 h 433451"/>
              <a:gd name="connsiteX7" fmla="*/ 3564313 w 4218122"/>
              <a:gd name="connsiteY7" fmla="*/ 0 h 433451"/>
              <a:gd name="connsiteX8" fmla="*/ 4218122 w 4218122"/>
              <a:gd name="connsiteY8" fmla="*/ 0 h 433451"/>
              <a:gd name="connsiteX9" fmla="*/ 4218122 w 4218122"/>
              <a:gd name="connsiteY9" fmla="*/ 433451 h 433451"/>
              <a:gd name="connsiteX10" fmla="*/ 3606494 w 4218122"/>
              <a:gd name="connsiteY10" fmla="*/ 433451 h 433451"/>
              <a:gd name="connsiteX11" fmla="*/ 3163592 w 4218122"/>
              <a:gd name="connsiteY11" fmla="*/ 433451 h 433451"/>
              <a:gd name="connsiteX12" fmla="*/ 2678507 w 4218122"/>
              <a:gd name="connsiteY12" fmla="*/ 433451 h 433451"/>
              <a:gd name="connsiteX13" fmla="*/ 2277786 w 4218122"/>
              <a:gd name="connsiteY13" fmla="*/ 433451 h 433451"/>
              <a:gd name="connsiteX14" fmla="*/ 1834883 w 4218122"/>
              <a:gd name="connsiteY14" fmla="*/ 433451 h 433451"/>
              <a:gd name="connsiteX15" fmla="*/ 1434161 w 4218122"/>
              <a:gd name="connsiteY15" fmla="*/ 433451 h 433451"/>
              <a:gd name="connsiteX16" fmla="*/ 949077 w 4218122"/>
              <a:gd name="connsiteY16" fmla="*/ 433451 h 433451"/>
              <a:gd name="connsiteX17" fmla="*/ 506175 w 4218122"/>
              <a:gd name="connsiteY17" fmla="*/ 433451 h 433451"/>
              <a:gd name="connsiteX18" fmla="*/ 0 w 4218122"/>
              <a:gd name="connsiteY18" fmla="*/ 433451 h 433451"/>
              <a:gd name="connsiteX19" fmla="*/ 0 w 4218122"/>
              <a:gd name="connsiteY19" fmla="*/ 0 h 4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27ABA51F-2414-3AB9-053A-281A79B63363}"/>
              </a:ext>
            </a:extLst>
          </p:cNvPr>
          <p:cNvPicPr>
            <a:picLocks noChangeAspect="1"/>
          </p:cNvPicPr>
          <p:nvPr/>
        </p:nvPicPr>
        <p:blipFill>
          <a:blip r:embed="rId10"/>
          <a:stretch>
            <a:fillRect/>
          </a:stretch>
        </p:blipFill>
        <p:spPr>
          <a:xfrm>
            <a:off x="6824421" y="6074500"/>
            <a:ext cx="4218122" cy="478981"/>
          </a:xfrm>
          <a:custGeom>
            <a:avLst/>
            <a:gdLst>
              <a:gd name="connsiteX0" fmla="*/ 0 w 4218122"/>
              <a:gd name="connsiteY0" fmla="*/ 0 h 478981"/>
              <a:gd name="connsiteX1" fmla="*/ 485084 w 4218122"/>
              <a:gd name="connsiteY1" fmla="*/ 0 h 478981"/>
              <a:gd name="connsiteX2" fmla="*/ 970168 w 4218122"/>
              <a:gd name="connsiteY2" fmla="*/ 0 h 478981"/>
              <a:gd name="connsiteX3" fmla="*/ 1581796 w 4218122"/>
              <a:gd name="connsiteY3" fmla="*/ 0 h 478981"/>
              <a:gd name="connsiteX4" fmla="*/ 2066880 w 4218122"/>
              <a:gd name="connsiteY4" fmla="*/ 0 h 478981"/>
              <a:gd name="connsiteX5" fmla="*/ 2551964 w 4218122"/>
              <a:gd name="connsiteY5" fmla="*/ 0 h 478981"/>
              <a:gd name="connsiteX6" fmla="*/ 3037048 w 4218122"/>
              <a:gd name="connsiteY6" fmla="*/ 0 h 478981"/>
              <a:gd name="connsiteX7" fmla="*/ 3564313 w 4218122"/>
              <a:gd name="connsiteY7" fmla="*/ 0 h 478981"/>
              <a:gd name="connsiteX8" fmla="*/ 4218122 w 4218122"/>
              <a:gd name="connsiteY8" fmla="*/ 0 h 478981"/>
              <a:gd name="connsiteX9" fmla="*/ 4218122 w 4218122"/>
              <a:gd name="connsiteY9" fmla="*/ 478981 h 478981"/>
              <a:gd name="connsiteX10" fmla="*/ 3606494 w 4218122"/>
              <a:gd name="connsiteY10" fmla="*/ 478981 h 478981"/>
              <a:gd name="connsiteX11" fmla="*/ 3163592 w 4218122"/>
              <a:gd name="connsiteY11" fmla="*/ 478981 h 478981"/>
              <a:gd name="connsiteX12" fmla="*/ 2678507 w 4218122"/>
              <a:gd name="connsiteY12" fmla="*/ 478981 h 478981"/>
              <a:gd name="connsiteX13" fmla="*/ 2277786 w 4218122"/>
              <a:gd name="connsiteY13" fmla="*/ 478981 h 478981"/>
              <a:gd name="connsiteX14" fmla="*/ 1834883 w 4218122"/>
              <a:gd name="connsiteY14" fmla="*/ 478981 h 478981"/>
              <a:gd name="connsiteX15" fmla="*/ 1434161 w 4218122"/>
              <a:gd name="connsiteY15" fmla="*/ 478981 h 478981"/>
              <a:gd name="connsiteX16" fmla="*/ 949077 w 4218122"/>
              <a:gd name="connsiteY16" fmla="*/ 478981 h 478981"/>
              <a:gd name="connsiteX17" fmla="*/ 506175 w 4218122"/>
              <a:gd name="connsiteY17" fmla="*/ 478981 h 478981"/>
              <a:gd name="connsiteX18" fmla="*/ 0 w 4218122"/>
              <a:gd name="connsiteY18" fmla="*/ 478981 h 478981"/>
              <a:gd name="connsiteX19" fmla="*/ 0 w 4218122"/>
              <a:gd name="connsiteY19" fmla="*/ 0 h 4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8122" h="47898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59139" y="153233"/>
                  <a:pt x="4173163" y="253237"/>
                  <a:pt x="4218122" y="478981"/>
                </a:cubicBezTo>
                <a:cubicBezTo>
                  <a:pt x="4017516" y="492210"/>
                  <a:pt x="3908673" y="471130"/>
                  <a:pt x="3606494" y="478981"/>
                </a:cubicBezTo>
                <a:cubicBezTo>
                  <a:pt x="3304315" y="486832"/>
                  <a:pt x="3326214" y="464249"/>
                  <a:pt x="3163592" y="478981"/>
                </a:cubicBezTo>
                <a:cubicBezTo>
                  <a:pt x="3000970" y="493713"/>
                  <a:pt x="2861641" y="470519"/>
                  <a:pt x="2678507" y="478981"/>
                </a:cubicBezTo>
                <a:cubicBezTo>
                  <a:pt x="2495374" y="487443"/>
                  <a:pt x="2429525" y="465462"/>
                  <a:pt x="2277786" y="478981"/>
                </a:cubicBezTo>
                <a:cubicBezTo>
                  <a:pt x="2126047" y="492500"/>
                  <a:pt x="1971316" y="471189"/>
                  <a:pt x="1834883" y="478981"/>
                </a:cubicBezTo>
                <a:cubicBezTo>
                  <a:pt x="1698450" y="486773"/>
                  <a:pt x="1571770" y="463840"/>
                  <a:pt x="1434161" y="478981"/>
                </a:cubicBezTo>
                <a:cubicBezTo>
                  <a:pt x="1296552" y="494122"/>
                  <a:pt x="1138895" y="425253"/>
                  <a:pt x="949077" y="478981"/>
                </a:cubicBezTo>
                <a:cubicBezTo>
                  <a:pt x="759259" y="532709"/>
                  <a:pt x="663859" y="433315"/>
                  <a:pt x="506175" y="478981"/>
                </a:cubicBezTo>
                <a:cubicBezTo>
                  <a:pt x="348491" y="524647"/>
                  <a:pt x="217472" y="471914"/>
                  <a:pt x="0" y="478981"/>
                </a:cubicBezTo>
                <a:cubicBezTo>
                  <a:pt x="-35763" y="359843"/>
                  <a:pt x="19387" y="198762"/>
                  <a:pt x="0" y="0"/>
                </a:cubicBezTo>
                <a:close/>
              </a:path>
              <a:path w="4218122" h="47898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73826" y="198277"/>
                  <a:pt x="4201455" y="360497"/>
                  <a:pt x="4218122" y="478981"/>
                </a:cubicBezTo>
                <a:cubicBezTo>
                  <a:pt x="4092503" y="522703"/>
                  <a:pt x="3931502" y="432996"/>
                  <a:pt x="3817400" y="478981"/>
                </a:cubicBezTo>
                <a:cubicBezTo>
                  <a:pt x="3703298" y="524966"/>
                  <a:pt x="3463879" y="434839"/>
                  <a:pt x="3247954" y="478981"/>
                </a:cubicBezTo>
                <a:cubicBezTo>
                  <a:pt x="3032029" y="523123"/>
                  <a:pt x="2987292" y="442325"/>
                  <a:pt x="2847232" y="478981"/>
                </a:cubicBezTo>
                <a:cubicBezTo>
                  <a:pt x="2707172" y="515637"/>
                  <a:pt x="2520941" y="442775"/>
                  <a:pt x="2235605" y="478981"/>
                </a:cubicBezTo>
                <a:cubicBezTo>
                  <a:pt x="1950269" y="515187"/>
                  <a:pt x="1904854" y="436240"/>
                  <a:pt x="1792702" y="478981"/>
                </a:cubicBezTo>
                <a:cubicBezTo>
                  <a:pt x="1680550" y="521722"/>
                  <a:pt x="1483653" y="443330"/>
                  <a:pt x="1391980" y="478981"/>
                </a:cubicBezTo>
                <a:cubicBezTo>
                  <a:pt x="1300307" y="514632"/>
                  <a:pt x="1064079" y="413504"/>
                  <a:pt x="822534" y="478981"/>
                </a:cubicBezTo>
                <a:cubicBezTo>
                  <a:pt x="580989" y="544458"/>
                  <a:pt x="342827" y="431846"/>
                  <a:pt x="0" y="478981"/>
                </a:cubicBezTo>
                <a:cubicBezTo>
                  <a:pt x="-49724" y="295956"/>
                  <a:pt x="55946" y="187434"/>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23" name="TextBox 22">
            <a:extLst>
              <a:ext uri="{FF2B5EF4-FFF2-40B4-BE49-F238E27FC236}">
                <a16:creationId xmlns:a16="http://schemas.microsoft.com/office/drawing/2014/main" id="{24AC9635-17D3-9CB8-C802-0B4B099613CD}"/>
              </a:ext>
            </a:extLst>
          </p:cNvPr>
          <p:cNvSpPr txBox="1"/>
          <p:nvPr/>
        </p:nvSpPr>
        <p:spPr>
          <a:xfrm>
            <a:off x="11089145" y="5280604"/>
            <a:ext cx="1056571" cy="307777"/>
          </a:xfrm>
          <a:prstGeom prst="rect">
            <a:avLst/>
          </a:prstGeom>
          <a:noFill/>
        </p:spPr>
        <p:txBody>
          <a:bodyPr wrap="none" rtlCol="0">
            <a:spAutoFit/>
          </a:bodyPr>
          <a:lstStyle/>
          <a:p>
            <a:pPr algn="ctr"/>
            <a:r>
              <a:rPr lang="en-CA" sz="1400" b="1" dirty="0"/>
              <a:t>(SWIRL’18)</a:t>
            </a:r>
          </a:p>
        </p:txBody>
      </p:sp>
      <p:sp>
        <p:nvSpPr>
          <p:cNvPr id="24" name="TextBox 23">
            <a:extLst>
              <a:ext uri="{FF2B5EF4-FFF2-40B4-BE49-F238E27FC236}">
                <a16:creationId xmlns:a16="http://schemas.microsoft.com/office/drawing/2014/main" id="{72E6BD6C-457E-D3FB-2156-B3BD51CCD650}"/>
              </a:ext>
            </a:extLst>
          </p:cNvPr>
          <p:cNvSpPr txBox="1"/>
          <p:nvPr/>
        </p:nvSpPr>
        <p:spPr>
          <a:xfrm>
            <a:off x="11089145" y="6160101"/>
            <a:ext cx="1056571" cy="307777"/>
          </a:xfrm>
          <a:prstGeom prst="rect">
            <a:avLst/>
          </a:prstGeom>
          <a:noFill/>
        </p:spPr>
        <p:txBody>
          <a:bodyPr wrap="none" rtlCol="0">
            <a:spAutoFit/>
          </a:bodyPr>
          <a:lstStyle/>
          <a:p>
            <a:pPr algn="ctr"/>
            <a:r>
              <a:rPr lang="en-CA" sz="1400" b="1" dirty="0"/>
              <a:t>(SWIRL’25)</a:t>
            </a:r>
          </a:p>
        </p:txBody>
      </p:sp>
      <p:sp>
        <p:nvSpPr>
          <p:cNvPr id="25" name="Arrow: Down 24">
            <a:extLst>
              <a:ext uri="{FF2B5EF4-FFF2-40B4-BE49-F238E27FC236}">
                <a16:creationId xmlns:a16="http://schemas.microsoft.com/office/drawing/2014/main" id="{B018B2E1-5DD6-B879-AD68-86998C22B55A}"/>
              </a:ext>
            </a:extLst>
          </p:cNvPr>
          <p:cNvSpPr/>
          <p:nvPr/>
        </p:nvSpPr>
        <p:spPr>
          <a:xfrm>
            <a:off x="8877397" y="5749632"/>
            <a:ext cx="112169" cy="226455"/>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8088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087F-34C7-9F1C-9724-8EE175FFE366}"/>
              </a:ext>
            </a:extLst>
          </p:cNvPr>
          <p:cNvSpPr>
            <a:spLocks noGrp="1"/>
          </p:cNvSpPr>
          <p:nvPr>
            <p:ph type="title"/>
          </p:nvPr>
        </p:nvSpPr>
        <p:spPr>
          <a:xfrm>
            <a:off x="838200" y="199475"/>
            <a:ext cx="10515600" cy="1325563"/>
          </a:xfrm>
        </p:spPr>
        <p:txBody>
          <a:bodyPr/>
          <a:lstStyle/>
          <a:p>
            <a:r>
              <a:rPr lang="en-CA" b="1" dirty="0"/>
              <a:t>IR is undergoing transformative changes</a:t>
            </a:r>
            <a:br>
              <a:rPr lang="en-CA" dirty="0">
                <a:latin typeface="Aptos Light" panose="020B0004020202020204" pitchFamily="34" charset="0"/>
              </a:rPr>
            </a:br>
            <a:r>
              <a:rPr lang="en-CA" sz="2800" dirty="0">
                <a:solidFill>
                  <a:schemeClr val="tx1">
                    <a:lumMod val="75000"/>
                    <a:lumOff val="25000"/>
                  </a:schemeClr>
                </a:solidFill>
                <a:latin typeface="Aptos Light" panose="020B0004020202020204" pitchFamily="34" charset="0"/>
              </a:rPr>
              <a:t>The tale of two perspectives on IR in the era of generative AI</a:t>
            </a:r>
            <a:endParaRPr lang="en-CA" dirty="0">
              <a:solidFill>
                <a:schemeClr val="tx1">
                  <a:lumMod val="75000"/>
                  <a:lumOff val="25000"/>
                </a:schemeClr>
              </a:solidFill>
              <a:latin typeface="Aptos Light" panose="020B0004020202020204" pitchFamily="34" charset="0"/>
            </a:endParaRPr>
          </a:p>
        </p:txBody>
      </p:sp>
      <p:grpSp>
        <p:nvGrpSpPr>
          <p:cNvPr id="28" name="Group 27">
            <a:extLst>
              <a:ext uri="{FF2B5EF4-FFF2-40B4-BE49-F238E27FC236}">
                <a16:creationId xmlns:a16="http://schemas.microsoft.com/office/drawing/2014/main" id="{A6C7758A-2D49-4E64-5C31-0C1E1B8000AF}"/>
              </a:ext>
            </a:extLst>
          </p:cNvPr>
          <p:cNvGrpSpPr/>
          <p:nvPr/>
        </p:nvGrpSpPr>
        <p:grpSpPr>
          <a:xfrm>
            <a:off x="1013307" y="2066894"/>
            <a:ext cx="3444914" cy="3543639"/>
            <a:chOff x="727849" y="2297629"/>
            <a:chExt cx="3444914" cy="3543639"/>
          </a:xfrm>
        </p:grpSpPr>
        <p:pic>
          <p:nvPicPr>
            <p:cNvPr id="10" name="Picture 9">
              <a:extLst>
                <a:ext uri="{FF2B5EF4-FFF2-40B4-BE49-F238E27FC236}">
                  <a16:creationId xmlns:a16="http://schemas.microsoft.com/office/drawing/2014/main" id="{4585C80F-42D0-8D3E-0C69-0B37E3A875BC}"/>
                </a:ext>
              </a:extLst>
            </p:cNvPr>
            <p:cNvPicPr>
              <a:picLocks noChangeAspect="1"/>
            </p:cNvPicPr>
            <p:nvPr/>
          </p:nvPicPr>
          <p:blipFill>
            <a:blip r:embed="rId3"/>
            <a:stretch>
              <a:fillRect/>
            </a:stretch>
          </p:blipFill>
          <p:spPr>
            <a:xfrm rot="21189276">
              <a:off x="727849" y="2297629"/>
              <a:ext cx="3240000" cy="1352928"/>
            </a:xfrm>
            <a:custGeom>
              <a:avLst/>
              <a:gdLst>
                <a:gd name="connsiteX0" fmla="*/ 0 w 3240000"/>
                <a:gd name="connsiteY0" fmla="*/ 0 h 1352928"/>
                <a:gd name="connsiteX1" fmla="*/ 475200 w 3240000"/>
                <a:gd name="connsiteY1" fmla="*/ 0 h 1352928"/>
                <a:gd name="connsiteX2" fmla="*/ 918000 w 3240000"/>
                <a:gd name="connsiteY2" fmla="*/ 0 h 1352928"/>
                <a:gd name="connsiteX3" fmla="*/ 1393200 w 3240000"/>
                <a:gd name="connsiteY3" fmla="*/ 0 h 1352928"/>
                <a:gd name="connsiteX4" fmla="*/ 1900800 w 3240000"/>
                <a:gd name="connsiteY4" fmla="*/ 0 h 1352928"/>
                <a:gd name="connsiteX5" fmla="*/ 2473200 w 3240000"/>
                <a:gd name="connsiteY5" fmla="*/ 0 h 1352928"/>
                <a:gd name="connsiteX6" fmla="*/ 3240000 w 3240000"/>
                <a:gd name="connsiteY6" fmla="*/ 0 h 1352928"/>
                <a:gd name="connsiteX7" fmla="*/ 3240000 w 3240000"/>
                <a:gd name="connsiteY7" fmla="*/ 450976 h 1352928"/>
                <a:gd name="connsiteX8" fmla="*/ 3240000 w 3240000"/>
                <a:gd name="connsiteY8" fmla="*/ 929011 h 1352928"/>
                <a:gd name="connsiteX9" fmla="*/ 3240000 w 3240000"/>
                <a:gd name="connsiteY9" fmla="*/ 1352928 h 1352928"/>
                <a:gd name="connsiteX10" fmla="*/ 2764800 w 3240000"/>
                <a:gd name="connsiteY10" fmla="*/ 1352928 h 1352928"/>
                <a:gd name="connsiteX11" fmla="*/ 2224800 w 3240000"/>
                <a:gd name="connsiteY11" fmla="*/ 1352928 h 1352928"/>
                <a:gd name="connsiteX12" fmla="*/ 1620000 w 3240000"/>
                <a:gd name="connsiteY12" fmla="*/ 1352928 h 1352928"/>
                <a:gd name="connsiteX13" fmla="*/ 1047600 w 3240000"/>
                <a:gd name="connsiteY13" fmla="*/ 1352928 h 1352928"/>
                <a:gd name="connsiteX14" fmla="*/ 572400 w 3240000"/>
                <a:gd name="connsiteY14" fmla="*/ 1352928 h 1352928"/>
                <a:gd name="connsiteX15" fmla="*/ 0 w 3240000"/>
                <a:gd name="connsiteY15" fmla="*/ 1352928 h 1352928"/>
                <a:gd name="connsiteX16" fmla="*/ 0 w 3240000"/>
                <a:gd name="connsiteY16" fmla="*/ 942540 h 1352928"/>
                <a:gd name="connsiteX17" fmla="*/ 0 w 3240000"/>
                <a:gd name="connsiteY17" fmla="*/ 478035 h 1352928"/>
                <a:gd name="connsiteX18" fmla="*/ 0 w 3240000"/>
                <a:gd name="connsiteY18" fmla="*/ 0 h 13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52928"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85927" y="91048"/>
                    <a:pt x="3189819" y="244500"/>
                    <a:pt x="3240000" y="450976"/>
                  </a:cubicBezTo>
                  <a:cubicBezTo>
                    <a:pt x="3290181" y="657452"/>
                    <a:pt x="3217032" y="750493"/>
                    <a:pt x="3240000" y="929011"/>
                  </a:cubicBezTo>
                  <a:cubicBezTo>
                    <a:pt x="3262968" y="1107530"/>
                    <a:pt x="3221135" y="1147913"/>
                    <a:pt x="3240000" y="1352928"/>
                  </a:cubicBezTo>
                  <a:cubicBezTo>
                    <a:pt x="3086281" y="1400253"/>
                    <a:pt x="2949065" y="1350381"/>
                    <a:pt x="2764800" y="1352928"/>
                  </a:cubicBezTo>
                  <a:cubicBezTo>
                    <a:pt x="2580535" y="1355475"/>
                    <a:pt x="2479690" y="1318899"/>
                    <a:pt x="2224800" y="1352928"/>
                  </a:cubicBezTo>
                  <a:cubicBezTo>
                    <a:pt x="1969910" y="1386957"/>
                    <a:pt x="1789067" y="1328976"/>
                    <a:pt x="1620000" y="1352928"/>
                  </a:cubicBezTo>
                  <a:cubicBezTo>
                    <a:pt x="1450933" y="1376880"/>
                    <a:pt x="1224706" y="1325949"/>
                    <a:pt x="1047600" y="1352928"/>
                  </a:cubicBezTo>
                  <a:cubicBezTo>
                    <a:pt x="870494" y="1379907"/>
                    <a:pt x="706920" y="1335238"/>
                    <a:pt x="572400" y="1352928"/>
                  </a:cubicBezTo>
                  <a:cubicBezTo>
                    <a:pt x="437880" y="1370618"/>
                    <a:pt x="285157" y="1287959"/>
                    <a:pt x="0" y="1352928"/>
                  </a:cubicBezTo>
                  <a:cubicBezTo>
                    <a:pt x="-44162" y="1254280"/>
                    <a:pt x="45650" y="1027582"/>
                    <a:pt x="0" y="942540"/>
                  </a:cubicBezTo>
                  <a:cubicBezTo>
                    <a:pt x="-45650" y="857498"/>
                    <a:pt x="17664" y="589707"/>
                    <a:pt x="0" y="478035"/>
                  </a:cubicBezTo>
                  <a:cubicBezTo>
                    <a:pt x="-17664" y="366364"/>
                    <a:pt x="46980" y="158687"/>
                    <a:pt x="0" y="0"/>
                  </a:cubicBezTo>
                  <a:close/>
                </a:path>
                <a:path w="3240000" h="1352928"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76865" y="161160"/>
                    <a:pt x="3196949" y="294172"/>
                    <a:pt x="3240000" y="423917"/>
                  </a:cubicBezTo>
                  <a:cubicBezTo>
                    <a:pt x="3283051" y="553662"/>
                    <a:pt x="3212362" y="787655"/>
                    <a:pt x="3240000" y="888423"/>
                  </a:cubicBezTo>
                  <a:cubicBezTo>
                    <a:pt x="3267638" y="989191"/>
                    <a:pt x="3192716" y="1182003"/>
                    <a:pt x="3240000" y="1352928"/>
                  </a:cubicBezTo>
                  <a:cubicBezTo>
                    <a:pt x="2984538" y="1359902"/>
                    <a:pt x="2962635" y="1310364"/>
                    <a:pt x="2700000" y="1352928"/>
                  </a:cubicBezTo>
                  <a:cubicBezTo>
                    <a:pt x="2437365" y="1395492"/>
                    <a:pt x="2390940" y="1322727"/>
                    <a:pt x="2192400" y="1352928"/>
                  </a:cubicBezTo>
                  <a:cubicBezTo>
                    <a:pt x="1993860" y="1383129"/>
                    <a:pt x="1730806" y="1292098"/>
                    <a:pt x="1587600" y="1352928"/>
                  </a:cubicBezTo>
                  <a:cubicBezTo>
                    <a:pt x="1444394" y="1413758"/>
                    <a:pt x="1264002" y="1289880"/>
                    <a:pt x="982800" y="1352928"/>
                  </a:cubicBezTo>
                  <a:cubicBezTo>
                    <a:pt x="701598" y="1415976"/>
                    <a:pt x="720257" y="1313418"/>
                    <a:pt x="540000" y="1352928"/>
                  </a:cubicBezTo>
                  <a:cubicBezTo>
                    <a:pt x="359743" y="1392438"/>
                    <a:pt x="180768" y="1292047"/>
                    <a:pt x="0" y="1352928"/>
                  </a:cubicBezTo>
                  <a:cubicBezTo>
                    <a:pt x="-43068" y="1145520"/>
                    <a:pt x="33673" y="1096450"/>
                    <a:pt x="0" y="888423"/>
                  </a:cubicBezTo>
                  <a:cubicBezTo>
                    <a:pt x="-33673" y="680397"/>
                    <a:pt x="52342" y="643676"/>
                    <a:pt x="0" y="423917"/>
                  </a:cubicBezTo>
                  <a:cubicBezTo>
                    <a:pt x="-52342" y="204158"/>
                    <a:pt x="9350" y="133882"/>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0BB4AC0-F304-FFF9-AECD-DC5434D86B5D}"/>
                </a:ext>
              </a:extLst>
            </p:cNvPr>
            <p:cNvPicPr>
              <a:picLocks noChangeAspect="1"/>
            </p:cNvPicPr>
            <p:nvPr/>
          </p:nvPicPr>
          <p:blipFill>
            <a:blip r:embed="rId4"/>
            <a:stretch>
              <a:fillRect/>
            </a:stretch>
          </p:blipFill>
          <p:spPr>
            <a:xfrm rot="204759">
              <a:off x="932763" y="3599956"/>
              <a:ext cx="3240000" cy="903493"/>
            </a:xfrm>
            <a:custGeom>
              <a:avLst/>
              <a:gdLst>
                <a:gd name="connsiteX0" fmla="*/ 0 w 3240000"/>
                <a:gd name="connsiteY0" fmla="*/ 0 h 903493"/>
                <a:gd name="connsiteX1" fmla="*/ 475200 w 3240000"/>
                <a:gd name="connsiteY1" fmla="*/ 0 h 903493"/>
                <a:gd name="connsiteX2" fmla="*/ 1080000 w 3240000"/>
                <a:gd name="connsiteY2" fmla="*/ 0 h 903493"/>
                <a:gd name="connsiteX3" fmla="*/ 1684800 w 3240000"/>
                <a:gd name="connsiteY3" fmla="*/ 0 h 903493"/>
                <a:gd name="connsiteX4" fmla="*/ 2192400 w 3240000"/>
                <a:gd name="connsiteY4" fmla="*/ 0 h 903493"/>
                <a:gd name="connsiteX5" fmla="*/ 2635200 w 3240000"/>
                <a:gd name="connsiteY5" fmla="*/ 0 h 903493"/>
                <a:gd name="connsiteX6" fmla="*/ 3240000 w 3240000"/>
                <a:gd name="connsiteY6" fmla="*/ 0 h 903493"/>
                <a:gd name="connsiteX7" fmla="*/ 3240000 w 3240000"/>
                <a:gd name="connsiteY7" fmla="*/ 442712 h 903493"/>
                <a:gd name="connsiteX8" fmla="*/ 3240000 w 3240000"/>
                <a:gd name="connsiteY8" fmla="*/ 903493 h 903493"/>
                <a:gd name="connsiteX9" fmla="*/ 2797200 w 3240000"/>
                <a:gd name="connsiteY9" fmla="*/ 903493 h 903493"/>
                <a:gd name="connsiteX10" fmla="*/ 2322000 w 3240000"/>
                <a:gd name="connsiteY10" fmla="*/ 903493 h 903493"/>
                <a:gd name="connsiteX11" fmla="*/ 1749600 w 3240000"/>
                <a:gd name="connsiteY11" fmla="*/ 903493 h 903493"/>
                <a:gd name="connsiteX12" fmla="*/ 1177200 w 3240000"/>
                <a:gd name="connsiteY12" fmla="*/ 903493 h 903493"/>
                <a:gd name="connsiteX13" fmla="*/ 637200 w 3240000"/>
                <a:gd name="connsiteY13" fmla="*/ 903493 h 903493"/>
                <a:gd name="connsiteX14" fmla="*/ 0 w 3240000"/>
                <a:gd name="connsiteY14" fmla="*/ 903493 h 903493"/>
                <a:gd name="connsiteX15" fmla="*/ 0 w 3240000"/>
                <a:gd name="connsiteY15" fmla="*/ 433677 h 903493"/>
                <a:gd name="connsiteX16" fmla="*/ 0 w 3240000"/>
                <a:gd name="connsiteY16" fmla="*/ 0 h 9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00" h="903493" fill="none" extrusionOk="0">
                  <a:moveTo>
                    <a:pt x="0" y="0"/>
                  </a:moveTo>
                  <a:cubicBezTo>
                    <a:pt x="103389" y="-6514"/>
                    <a:pt x="243505" y="42776"/>
                    <a:pt x="475200" y="0"/>
                  </a:cubicBezTo>
                  <a:cubicBezTo>
                    <a:pt x="706895" y="-42776"/>
                    <a:pt x="938293" y="37801"/>
                    <a:pt x="1080000" y="0"/>
                  </a:cubicBezTo>
                  <a:cubicBezTo>
                    <a:pt x="1221707" y="-37801"/>
                    <a:pt x="1466941" y="54393"/>
                    <a:pt x="1684800" y="0"/>
                  </a:cubicBezTo>
                  <a:cubicBezTo>
                    <a:pt x="1902659" y="-54393"/>
                    <a:pt x="2088051" y="16456"/>
                    <a:pt x="2192400" y="0"/>
                  </a:cubicBezTo>
                  <a:cubicBezTo>
                    <a:pt x="2296749" y="-16456"/>
                    <a:pt x="2543233" y="37520"/>
                    <a:pt x="2635200" y="0"/>
                  </a:cubicBezTo>
                  <a:cubicBezTo>
                    <a:pt x="2727167" y="-37520"/>
                    <a:pt x="2960645" y="67614"/>
                    <a:pt x="3240000" y="0"/>
                  </a:cubicBezTo>
                  <a:cubicBezTo>
                    <a:pt x="3287920" y="97943"/>
                    <a:pt x="3189582" y="255159"/>
                    <a:pt x="3240000" y="442712"/>
                  </a:cubicBezTo>
                  <a:cubicBezTo>
                    <a:pt x="3290418" y="630265"/>
                    <a:pt x="3232965" y="795882"/>
                    <a:pt x="3240000" y="903493"/>
                  </a:cubicBezTo>
                  <a:cubicBezTo>
                    <a:pt x="3147894" y="928220"/>
                    <a:pt x="2920023" y="878352"/>
                    <a:pt x="2797200" y="903493"/>
                  </a:cubicBezTo>
                  <a:cubicBezTo>
                    <a:pt x="2674377" y="928634"/>
                    <a:pt x="2536615" y="850788"/>
                    <a:pt x="2322000" y="903493"/>
                  </a:cubicBezTo>
                  <a:cubicBezTo>
                    <a:pt x="2107385" y="956198"/>
                    <a:pt x="1897632" y="886985"/>
                    <a:pt x="1749600" y="903493"/>
                  </a:cubicBezTo>
                  <a:cubicBezTo>
                    <a:pt x="1601568" y="920001"/>
                    <a:pt x="1319669" y="877767"/>
                    <a:pt x="1177200" y="903493"/>
                  </a:cubicBezTo>
                  <a:cubicBezTo>
                    <a:pt x="1034731" y="929219"/>
                    <a:pt x="869816" y="841330"/>
                    <a:pt x="637200" y="903493"/>
                  </a:cubicBezTo>
                  <a:cubicBezTo>
                    <a:pt x="404584" y="965656"/>
                    <a:pt x="191660" y="891496"/>
                    <a:pt x="0" y="903493"/>
                  </a:cubicBezTo>
                  <a:cubicBezTo>
                    <a:pt x="-14690" y="732250"/>
                    <a:pt x="39965" y="544606"/>
                    <a:pt x="0" y="433677"/>
                  </a:cubicBezTo>
                  <a:cubicBezTo>
                    <a:pt x="-39965" y="322748"/>
                    <a:pt x="31729" y="142325"/>
                    <a:pt x="0" y="0"/>
                  </a:cubicBezTo>
                  <a:close/>
                </a:path>
                <a:path w="3240000" h="903493"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63935" y="193821"/>
                    <a:pt x="3200344" y="333816"/>
                    <a:pt x="3240000" y="433677"/>
                  </a:cubicBezTo>
                  <a:cubicBezTo>
                    <a:pt x="3279656" y="533538"/>
                    <a:pt x="3230108" y="706068"/>
                    <a:pt x="3240000" y="903493"/>
                  </a:cubicBezTo>
                  <a:cubicBezTo>
                    <a:pt x="3037685" y="965143"/>
                    <a:pt x="2891359" y="901774"/>
                    <a:pt x="2700000" y="903493"/>
                  </a:cubicBezTo>
                  <a:cubicBezTo>
                    <a:pt x="2508641" y="905212"/>
                    <a:pt x="2379236" y="882961"/>
                    <a:pt x="2127600" y="903493"/>
                  </a:cubicBezTo>
                  <a:cubicBezTo>
                    <a:pt x="1875964" y="924025"/>
                    <a:pt x="1818540" y="873292"/>
                    <a:pt x="1620000" y="903493"/>
                  </a:cubicBezTo>
                  <a:cubicBezTo>
                    <a:pt x="1421460" y="933694"/>
                    <a:pt x="1158406" y="842663"/>
                    <a:pt x="1015200" y="903493"/>
                  </a:cubicBezTo>
                  <a:cubicBezTo>
                    <a:pt x="871994" y="964323"/>
                    <a:pt x="309083" y="804157"/>
                    <a:pt x="0" y="903493"/>
                  </a:cubicBezTo>
                  <a:cubicBezTo>
                    <a:pt x="-39636" y="792854"/>
                    <a:pt x="3537" y="571389"/>
                    <a:pt x="0" y="478851"/>
                  </a:cubicBezTo>
                  <a:cubicBezTo>
                    <a:pt x="-3537" y="386313"/>
                    <a:pt x="16576" y="175927"/>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143DD5A8-4227-7228-AFD6-C9AB5CDD50EC}"/>
                </a:ext>
              </a:extLst>
            </p:cNvPr>
            <p:cNvPicPr>
              <a:picLocks noChangeAspect="1"/>
            </p:cNvPicPr>
            <p:nvPr/>
          </p:nvPicPr>
          <p:blipFill>
            <a:blip r:embed="rId5"/>
            <a:stretch>
              <a:fillRect/>
            </a:stretch>
          </p:blipFill>
          <p:spPr>
            <a:xfrm rot="21165949">
              <a:off x="881867" y="4446622"/>
              <a:ext cx="3240000" cy="1394646"/>
            </a:xfrm>
            <a:custGeom>
              <a:avLst/>
              <a:gdLst>
                <a:gd name="connsiteX0" fmla="*/ 0 w 3240000"/>
                <a:gd name="connsiteY0" fmla="*/ 0 h 1394646"/>
                <a:gd name="connsiteX1" fmla="*/ 475200 w 3240000"/>
                <a:gd name="connsiteY1" fmla="*/ 0 h 1394646"/>
                <a:gd name="connsiteX2" fmla="*/ 918000 w 3240000"/>
                <a:gd name="connsiteY2" fmla="*/ 0 h 1394646"/>
                <a:gd name="connsiteX3" fmla="*/ 1393200 w 3240000"/>
                <a:gd name="connsiteY3" fmla="*/ 0 h 1394646"/>
                <a:gd name="connsiteX4" fmla="*/ 1900800 w 3240000"/>
                <a:gd name="connsiteY4" fmla="*/ 0 h 1394646"/>
                <a:gd name="connsiteX5" fmla="*/ 2473200 w 3240000"/>
                <a:gd name="connsiteY5" fmla="*/ 0 h 1394646"/>
                <a:gd name="connsiteX6" fmla="*/ 3240000 w 3240000"/>
                <a:gd name="connsiteY6" fmla="*/ 0 h 1394646"/>
                <a:gd name="connsiteX7" fmla="*/ 3240000 w 3240000"/>
                <a:gd name="connsiteY7" fmla="*/ 464882 h 1394646"/>
                <a:gd name="connsiteX8" fmla="*/ 3240000 w 3240000"/>
                <a:gd name="connsiteY8" fmla="*/ 957657 h 1394646"/>
                <a:gd name="connsiteX9" fmla="*/ 3240000 w 3240000"/>
                <a:gd name="connsiteY9" fmla="*/ 1394646 h 1394646"/>
                <a:gd name="connsiteX10" fmla="*/ 2764800 w 3240000"/>
                <a:gd name="connsiteY10" fmla="*/ 1394646 h 1394646"/>
                <a:gd name="connsiteX11" fmla="*/ 2224800 w 3240000"/>
                <a:gd name="connsiteY11" fmla="*/ 1394646 h 1394646"/>
                <a:gd name="connsiteX12" fmla="*/ 1620000 w 3240000"/>
                <a:gd name="connsiteY12" fmla="*/ 1394646 h 1394646"/>
                <a:gd name="connsiteX13" fmla="*/ 1047600 w 3240000"/>
                <a:gd name="connsiteY13" fmla="*/ 1394646 h 1394646"/>
                <a:gd name="connsiteX14" fmla="*/ 572400 w 3240000"/>
                <a:gd name="connsiteY14" fmla="*/ 1394646 h 1394646"/>
                <a:gd name="connsiteX15" fmla="*/ 0 w 3240000"/>
                <a:gd name="connsiteY15" fmla="*/ 1394646 h 1394646"/>
                <a:gd name="connsiteX16" fmla="*/ 0 w 3240000"/>
                <a:gd name="connsiteY16" fmla="*/ 971603 h 1394646"/>
                <a:gd name="connsiteX17" fmla="*/ 0 w 3240000"/>
                <a:gd name="connsiteY17" fmla="*/ 492775 h 1394646"/>
                <a:gd name="connsiteX18" fmla="*/ 0 w 3240000"/>
                <a:gd name="connsiteY18" fmla="*/ 0 h 13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94646"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73830" y="207977"/>
                    <a:pt x="3223491" y="239870"/>
                    <a:pt x="3240000" y="464882"/>
                  </a:cubicBezTo>
                  <a:cubicBezTo>
                    <a:pt x="3256509" y="689894"/>
                    <a:pt x="3220712" y="856814"/>
                    <a:pt x="3240000" y="957657"/>
                  </a:cubicBezTo>
                  <a:cubicBezTo>
                    <a:pt x="3259288" y="1058500"/>
                    <a:pt x="3234324" y="1234775"/>
                    <a:pt x="3240000" y="1394646"/>
                  </a:cubicBezTo>
                  <a:cubicBezTo>
                    <a:pt x="3086281" y="1441971"/>
                    <a:pt x="2949065" y="1392099"/>
                    <a:pt x="2764800" y="1394646"/>
                  </a:cubicBezTo>
                  <a:cubicBezTo>
                    <a:pt x="2580535" y="1397193"/>
                    <a:pt x="2479690" y="1360617"/>
                    <a:pt x="2224800" y="1394646"/>
                  </a:cubicBezTo>
                  <a:cubicBezTo>
                    <a:pt x="1969910" y="1428675"/>
                    <a:pt x="1789067" y="1370694"/>
                    <a:pt x="1620000" y="1394646"/>
                  </a:cubicBezTo>
                  <a:cubicBezTo>
                    <a:pt x="1450933" y="1418598"/>
                    <a:pt x="1224706" y="1367667"/>
                    <a:pt x="1047600" y="1394646"/>
                  </a:cubicBezTo>
                  <a:cubicBezTo>
                    <a:pt x="870494" y="1421625"/>
                    <a:pt x="706920" y="1376956"/>
                    <a:pt x="572400" y="1394646"/>
                  </a:cubicBezTo>
                  <a:cubicBezTo>
                    <a:pt x="437880" y="1412336"/>
                    <a:pt x="285157" y="1329677"/>
                    <a:pt x="0" y="1394646"/>
                  </a:cubicBezTo>
                  <a:cubicBezTo>
                    <a:pt x="-30796" y="1188680"/>
                    <a:pt x="7038" y="1090395"/>
                    <a:pt x="0" y="971603"/>
                  </a:cubicBezTo>
                  <a:cubicBezTo>
                    <a:pt x="-7038" y="852811"/>
                    <a:pt x="27430" y="674616"/>
                    <a:pt x="0" y="492775"/>
                  </a:cubicBezTo>
                  <a:cubicBezTo>
                    <a:pt x="-27430" y="310934"/>
                    <a:pt x="43394" y="238133"/>
                    <a:pt x="0" y="0"/>
                  </a:cubicBezTo>
                  <a:close/>
                </a:path>
                <a:path w="3240000" h="1394646"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47501" y="189398"/>
                    <a:pt x="3192728" y="239774"/>
                    <a:pt x="3240000" y="436989"/>
                  </a:cubicBezTo>
                  <a:cubicBezTo>
                    <a:pt x="3287272" y="634204"/>
                    <a:pt x="3236856" y="720333"/>
                    <a:pt x="3240000" y="915818"/>
                  </a:cubicBezTo>
                  <a:cubicBezTo>
                    <a:pt x="3243144" y="1111303"/>
                    <a:pt x="3183886" y="1221092"/>
                    <a:pt x="3240000" y="1394646"/>
                  </a:cubicBezTo>
                  <a:cubicBezTo>
                    <a:pt x="2984538" y="1401620"/>
                    <a:pt x="2962635" y="1352082"/>
                    <a:pt x="2700000" y="1394646"/>
                  </a:cubicBezTo>
                  <a:cubicBezTo>
                    <a:pt x="2437365" y="1437210"/>
                    <a:pt x="2390940" y="1364445"/>
                    <a:pt x="2192400" y="1394646"/>
                  </a:cubicBezTo>
                  <a:cubicBezTo>
                    <a:pt x="1993860" y="1424847"/>
                    <a:pt x="1730806" y="1333816"/>
                    <a:pt x="1587600" y="1394646"/>
                  </a:cubicBezTo>
                  <a:cubicBezTo>
                    <a:pt x="1444394" y="1455476"/>
                    <a:pt x="1264002" y="1331598"/>
                    <a:pt x="982800" y="1394646"/>
                  </a:cubicBezTo>
                  <a:cubicBezTo>
                    <a:pt x="701598" y="1457694"/>
                    <a:pt x="720257" y="1355136"/>
                    <a:pt x="540000" y="1394646"/>
                  </a:cubicBezTo>
                  <a:cubicBezTo>
                    <a:pt x="359743" y="1434156"/>
                    <a:pt x="180768" y="1333765"/>
                    <a:pt x="0" y="1394646"/>
                  </a:cubicBezTo>
                  <a:cubicBezTo>
                    <a:pt x="-15796" y="1197360"/>
                    <a:pt x="26475" y="1122081"/>
                    <a:pt x="0" y="915818"/>
                  </a:cubicBezTo>
                  <a:cubicBezTo>
                    <a:pt x="-26475" y="709555"/>
                    <a:pt x="34009" y="662968"/>
                    <a:pt x="0" y="436989"/>
                  </a:cubicBezTo>
                  <a:cubicBezTo>
                    <a:pt x="-34009" y="211010"/>
                    <a:pt x="10807" y="134684"/>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0" name="TextBox 29">
            <a:extLst>
              <a:ext uri="{FF2B5EF4-FFF2-40B4-BE49-F238E27FC236}">
                <a16:creationId xmlns:a16="http://schemas.microsoft.com/office/drawing/2014/main" id="{83717604-A059-2888-FB4B-7A0166158540}"/>
              </a:ext>
            </a:extLst>
          </p:cNvPr>
          <p:cNvSpPr txBox="1"/>
          <p:nvPr/>
        </p:nvSpPr>
        <p:spPr>
          <a:xfrm>
            <a:off x="137009" y="5916854"/>
            <a:ext cx="5197511" cy="830997"/>
          </a:xfrm>
          <a:prstGeom prst="rect">
            <a:avLst/>
          </a:prstGeom>
          <a:noFill/>
        </p:spPr>
        <p:txBody>
          <a:bodyPr wrap="square" rtlCol="0">
            <a:spAutoFit/>
          </a:bodyPr>
          <a:lstStyle/>
          <a:p>
            <a:pPr algn="ctr"/>
            <a:r>
              <a:rPr lang="en-CA" sz="1600" i="1" dirty="0"/>
              <a:t>Help realize new information access modalities; reimagine the information retrieval stack; estimate relevance better than crowdworkers</a:t>
            </a:r>
          </a:p>
        </p:txBody>
      </p:sp>
      <p:grpSp>
        <p:nvGrpSpPr>
          <p:cNvPr id="37" name="Group 36">
            <a:extLst>
              <a:ext uri="{FF2B5EF4-FFF2-40B4-BE49-F238E27FC236}">
                <a16:creationId xmlns:a16="http://schemas.microsoft.com/office/drawing/2014/main" id="{6977E3A7-3BC1-E7F6-0FE5-E9E8CFCF175D}"/>
              </a:ext>
            </a:extLst>
          </p:cNvPr>
          <p:cNvGrpSpPr/>
          <p:nvPr/>
        </p:nvGrpSpPr>
        <p:grpSpPr>
          <a:xfrm>
            <a:off x="7606615" y="1749122"/>
            <a:ext cx="3890755" cy="3979022"/>
            <a:chOff x="7282017" y="1187713"/>
            <a:chExt cx="3890755" cy="3979022"/>
          </a:xfrm>
        </p:grpSpPr>
        <p:pic>
          <p:nvPicPr>
            <p:cNvPr id="36" name="Picture 35">
              <a:extLst>
                <a:ext uri="{FF2B5EF4-FFF2-40B4-BE49-F238E27FC236}">
                  <a16:creationId xmlns:a16="http://schemas.microsoft.com/office/drawing/2014/main" id="{E24B2930-C3B8-C31A-4099-63DB4C4E5EE7}"/>
                </a:ext>
              </a:extLst>
            </p:cNvPr>
            <p:cNvPicPr>
              <a:picLocks noChangeAspect="1"/>
            </p:cNvPicPr>
            <p:nvPr/>
          </p:nvPicPr>
          <p:blipFill>
            <a:blip r:embed="rId6"/>
            <a:stretch>
              <a:fillRect/>
            </a:stretch>
          </p:blipFill>
          <p:spPr>
            <a:xfrm rot="311939">
              <a:off x="7282017" y="1187713"/>
              <a:ext cx="3600000" cy="1604098"/>
            </a:xfrm>
            <a:custGeom>
              <a:avLst/>
              <a:gdLst>
                <a:gd name="connsiteX0" fmla="*/ 0 w 3600000"/>
                <a:gd name="connsiteY0" fmla="*/ 0 h 1604098"/>
                <a:gd name="connsiteX1" fmla="*/ 406286 w 3600000"/>
                <a:gd name="connsiteY1" fmla="*/ 0 h 1604098"/>
                <a:gd name="connsiteX2" fmla="*/ 884571 w 3600000"/>
                <a:gd name="connsiteY2" fmla="*/ 0 h 1604098"/>
                <a:gd name="connsiteX3" fmla="*/ 1434857 w 3600000"/>
                <a:gd name="connsiteY3" fmla="*/ 0 h 1604098"/>
                <a:gd name="connsiteX4" fmla="*/ 1985143 w 3600000"/>
                <a:gd name="connsiteY4" fmla="*/ 0 h 1604098"/>
                <a:gd name="connsiteX5" fmla="*/ 2499429 w 3600000"/>
                <a:gd name="connsiteY5" fmla="*/ 0 h 1604098"/>
                <a:gd name="connsiteX6" fmla="*/ 2941714 w 3600000"/>
                <a:gd name="connsiteY6" fmla="*/ 0 h 1604098"/>
                <a:gd name="connsiteX7" fmla="*/ 3600000 w 3600000"/>
                <a:gd name="connsiteY7" fmla="*/ 0 h 1604098"/>
                <a:gd name="connsiteX8" fmla="*/ 3600000 w 3600000"/>
                <a:gd name="connsiteY8" fmla="*/ 518658 h 1604098"/>
                <a:gd name="connsiteX9" fmla="*/ 3600000 w 3600000"/>
                <a:gd name="connsiteY9" fmla="*/ 1021276 h 1604098"/>
                <a:gd name="connsiteX10" fmla="*/ 3600000 w 3600000"/>
                <a:gd name="connsiteY10" fmla="*/ 1604098 h 1604098"/>
                <a:gd name="connsiteX11" fmla="*/ 3085714 w 3600000"/>
                <a:gd name="connsiteY11" fmla="*/ 1604098 h 1604098"/>
                <a:gd name="connsiteX12" fmla="*/ 2643429 w 3600000"/>
                <a:gd name="connsiteY12" fmla="*/ 1604098 h 1604098"/>
                <a:gd name="connsiteX13" fmla="*/ 2165143 w 3600000"/>
                <a:gd name="connsiteY13" fmla="*/ 1604098 h 1604098"/>
                <a:gd name="connsiteX14" fmla="*/ 1758857 w 3600000"/>
                <a:gd name="connsiteY14" fmla="*/ 1604098 h 1604098"/>
                <a:gd name="connsiteX15" fmla="*/ 1208571 w 3600000"/>
                <a:gd name="connsiteY15" fmla="*/ 1604098 h 1604098"/>
                <a:gd name="connsiteX16" fmla="*/ 766286 w 3600000"/>
                <a:gd name="connsiteY16" fmla="*/ 1604098 h 1604098"/>
                <a:gd name="connsiteX17" fmla="*/ 0 w 3600000"/>
                <a:gd name="connsiteY17" fmla="*/ 1604098 h 1604098"/>
                <a:gd name="connsiteX18" fmla="*/ 0 w 3600000"/>
                <a:gd name="connsiteY18" fmla="*/ 1037317 h 1604098"/>
                <a:gd name="connsiteX19" fmla="*/ 0 w 3600000"/>
                <a:gd name="connsiteY19" fmla="*/ 550740 h 1604098"/>
                <a:gd name="connsiteX20" fmla="*/ 0 w 3600000"/>
                <a:gd name="connsiteY20" fmla="*/ 0 h 160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604098"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1046" y="201996"/>
                    <a:pt x="3581977" y="372393"/>
                    <a:pt x="3600000" y="518658"/>
                  </a:cubicBezTo>
                  <a:cubicBezTo>
                    <a:pt x="3618023" y="664923"/>
                    <a:pt x="3566269" y="911944"/>
                    <a:pt x="3600000" y="1021276"/>
                  </a:cubicBezTo>
                  <a:cubicBezTo>
                    <a:pt x="3633731" y="1130608"/>
                    <a:pt x="3593671" y="1341825"/>
                    <a:pt x="3600000" y="1604098"/>
                  </a:cubicBezTo>
                  <a:cubicBezTo>
                    <a:pt x="3384960" y="1631160"/>
                    <a:pt x="3193855" y="1586779"/>
                    <a:pt x="3085714" y="1604098"/>
                  </a:cubicBezTo>
                  <a:cubicBezTo>
                    <a:pt x="2977573" y="1621417"/>
                    <a:pt x="2786794" y="1596610"/>
                    <a:pt x="2643429" y="1604098"/>
                  </a:cubicBezTo>
                  <a:cubicBezTo>
                    <a:pt x="2500065" y="1611586"/>
                    <a:pt x="2317876" y="1599734"/>
                    <a:pt x="2165143" y="1604098"/>
                  </a:cubicBezTo>
                  <a:cubicBezTo>
                    <a:pt x="2012410" y="1608462"/>
                    <a:pt x="1954962" y="1576558"/>
                    <a:pt x="1758857" y="1604098"/>
                  </a:cubicBezTo>
                  <a:cubicBezTo>
                    <a:pt x="1562752" y="1631638"/>
                    <a:pt x="1369157" y="1550511"/>
                    <a:pt x="1208571" y="1604098"/>
                  </a:cubicBezTo>
                  <a:cubicBezTo>
                    <a:pt x="1047985" y="1657685"/>
                    <a:pt x="919173" y="1598611"/>
                    <a:pt x="766286" y="1604098"/>
                  </a:cubicBezTo>
                  <a:cubicBezTo>
                    <a:pt x="613400" y="1609585"/>
                    <a:pt x="212925" y="1544280"/>
                    <a:pt x="0" y="1604098"/>
                  </a:cubicBezTo>
                  <a:cubicBezTo>
                    <a:pt x="-23546" y="1342623"/>
                    <a:pt x="60738" y="1169328"/>
                    <a:pt x="0" y="1037317"/>
                  </a:cubicBezTo>
                  <a:cubicBezTo>
                    <a:pt x="-60738" y="905306"/>
                    <a:pt x="46977" y="744170"/>
                    <a:pt x="0" y="550740"/>
                  </a:cubicBezTo>
                  <a:cubicBezTo>
                    <a:pt x="-46977" y="357310"/>
                    <a:pt x="24401" y="131130"/>
                    <a:pt x="0" y="0"/>
                  </a:cubicBezTo>
                  <a:close/>
                </a:path>
                <a:path w="3600000" h="1604098"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00514" y="224416"/>
                    <a:pt x="3559929" y="321640"/>
                    <a:pt x="3600000" y="566781"/>
                  </a:cubicBezTo>
                  <a:cubicBezTo>
                    <a:pt x="3640071" y="811922"/>
                    <a:pt x="3547818" y="963762"/>
                    <a:pt x="3600000" y="1101481"/>
                  </a:cubicBezTo>
                  <a:cubicBezTo>
                    <a:pt x="3652182" y="1239200"/>
                    <a:pt x="3583824" y="1369700"/>
                    <a:pt x="3600000" y="1604098"/>
                  </a:cubicBezTo>
                  <a:cubicBezTo>
                    <a:pt x="3440733" y="1638735"/>
                    <a:pt x="3350201" y="1577329"/>
                    <a:pt x="3193714" y="1604098"/>
                  </a:cubicBezTo>
                  <a:cubicBezTo>
                    <a:pt x="3037227" y="1630867"/>
                    <a:pt x="2779089" y="1556187"/>
                    <a:pt x="2607429" y="1604098"/>
                  </a:cubicBezTo>
                  <a:cubicBezTo>
                    <a:pt x="2435769" y="1652009"/>
                    <a:pt x="2253056" y="1564802"/>
                    <a:pt x="2021143" y="1604098"/>
                  </a:cubicBezTo>
                  <a:cubicBezTo>
                    <a:pt x="1789230" y="1643394"/>
                    <a:pt x="1784597" y="1564811"/>
                    <a:pt x="1614857" y="1604098"/>
                  </a:cubicBezTo>
                  <a:cubicBezTo>
                    <a:pt x="1445117" y="1643385"/>
                    <a:pt x="1352146" y="1568988"/>
                    <a:pt x="1136571" y="1604098"/>
                  </a:cubicBezTo>
                  <a:cubicBezTo>
                    <a:pt x="920996" y="1639208"/>
                    <a:pt x="742091" y="1573808"/>
                    <a:pt x="586286" y="1604098"/>
                  </a:cubicBezTo>
                  <a:cubicBezTo>
                    <a:pt x="430481" y="1634388"/>
                    <a:pt x="140223" y="1560904"/>
                    <a:pt x="0" y="1604098"/>
                  </a:cubicBezTo>
                  <a:cubicBezTo>
                    <a:pt x="-10444" y="1455434"/>
                    <a:pt x="61313" y="1295320"/>
                    <a:pt x="0" y="1085440"/>
                  </a:cubicBezTo>
                  <a:cubicBezTo>
                    <a:pt x="-61313" y="875560"/>
                    <a:pt x="57903" y="766664"/>
                    <a:pt x="0" y="582822"/>
                  </a:cubicBezTo>
                  <a:cubicBezTo>
                    <a:pt x="-57903" y="398980"/>
                    <a:pt x="35392" y="253869"/>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D53950C-F917-DFF4-8CAB-3AF97577F331}"/>
                </a:ext>
              </a:extLst>
            </p:cNvPr>
            <p:cNvPicPr>
              <a:picLocks noChangeAspect="1"/>
            </p:cNvPicPr>
            <p:nvPr/>
          </p:nvPicPr>
          <p:blipFill>
            <a:blip r:embed="rId7"/>
            <a:stretch>
              <a:fillRect/>
            </a:stretch>
          </p:blipFill>
          <p:spPr>
            <a:xfrm rot="21388925">
              <a:off x="7355306" y="2338721"/>
              <a:ext cx="3600000" cy="828915"/>
            </a:xfrm>
            <a:custGeom>
              <a:avLst/>
              <a:gdLst>
                <a:gd name="connsiteX0" fmla="*/ 0 w 3600000"/>
                <a:gd name="connsiteY0" fmla="*/ 0 h 828915"/>
                <a:gd name="connsiteX1" fmla="*/ 442286 w 3600000"/>
                <a:gd name="connsiteY1" fmla="*/ 0 h 828915"/>
                <a:gd name="connsiteX2" fmla="*/ 848571 w 3600000"/>
                <a:gd name="connsiteY2" fmla="*/ 0 h 828915"/>
                <a:gd name="connsiteX3" fmla="*/ 1290857 w 3600000"/>
                <a:gd name="connsiteY3" fmla="*/ 0 h 828915"/>
                <a:gd name="connsiteX4" fmla="*/ 1769143 w 3600000"/>
                <a:gd name="connsiteY4" fmla="*/ 0 h 828915"/>
                <a:gd name="connsiteX5" fmla="*/ 2319429 w 3600000"/>
                <a:gd name="connsiteY5" fmla="*/ 0 h 828915"/>
                <a:gd name="connsiteX6" fmla="*/ 2869714 w 3600000"/>
                <a:gd name="connsiteY6" fmla="*/ 0 h 828915"/>
                <a:gd name="connsiteX7" fmla="*/ 3600000 w 3600000"/>
                <a:gd name="connsiteY7" fmla="*/ 0 h 828915"/>
                <a:gd name="connsiteX8" fmla="*/ 3600000 w 3600000"/>
                <a:gd name="connsiteY8" fmla="*/ 397879 h 828915"/>
                <a:gd name="connsiteX9" fmla="*/ 3600000 w 3600000"/>
                <a:gd name="connsiteY9" fmla="*/ 828915 h 828915"/>
                <a:gd name="connsiteX10" fmla="*/ 3157714 w 3600000"/>
                <a:gd name="connsiteY10" fmla="*/ 828915 h 828915"/>
                <a:gd name="connsiteX11" fmla="*/ 2643429 w 3600000"/>
                <a:gd name="connsiteY11" fmla="*/ 828915 h 828915"/>
                <a:gd name="connsiteX12" fmla="*/ 2057143 w 3600000"/>
                <a:gd name="connsiteY12" fmla="*/ 828915 h 828915"/>
                <a:gd name="connsiteX13" fmla="*/ 1506857 w 3600000"/>
                <a:gd name="connsiteY13" fmla="*/ 828915 h 828915"/>
                <a:gd name="connsiteX14" fmla="*/ 1064571 w 3600000"/>
                <a:gd name="connsiteY14" fmla="*/ 828915 h 828915"/>
                <a:gd name="connsiteX15" fmla="*/ 586286 w 3600000"/>
                <a:gd name="connsiteY15" fmla="*/ 828915 h 828915"/>
                <a:gd name="connsiteX16" fmla="*/ 0 w 3600000"/>
                <a:gd name="connsiteY16" fmla="*/ 828915 h 828915"/>
                <a:gd name="connsiteX17" fmla="*/ 0 w 3600000"/>
                <a:gd name="connsiteY17" fmla="*/ 406168 h 828915"/>
                <a:gd name="connsiteX18" fmla="*/ 0 w 3600000"/>
                <a:gd name="connsiteY18" fmla="*/ 0 h 8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828915"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7035" y="181199"/>
                    <a:pt x="3577218" y="288822"/>
                    <a:pt x="3600000" y="397879"/>
                  </a:cubicBezTo>
                  <a:cubicBezTo>
                    <a:pt x="3622782" y="506936"/>
                    <a:pt x="3556771" y="620039"/>
                    <a:pt x="3600000" y="828915"/>
                  </a:cubicBezTo>
                  <a:cubicBezTo>
                    <a:pt x="3501337" y="831128"/>
                    <a:pt x="3357518" y="817952"/>
                    <a:pt x="3157714" y="828915"/>
                  </a:cubicBezTo>
                  <a:cubicBezTo>
                    <a:pt x="2957910" y="839878"/>
                    <a:pt x="2852689" y="821680"/>
                    <a:pt x="2643429" y="828915"/>
                  </a:cubicBezTo>
                  <a:cubicBezTo>
                    <a:pt x="2434169" y="836150"/>
                    <a:pt x="2332073" y="763490"/>
                    <a:pt x="2057143" y="828915"/>
                  </a:cubicBezTo>
                  <a:cubicBezTo>
                    <a:pt x="1782213" y="894340"/>
                    <a:pt x="1680419" y="819585"/>
                    <a:pt x="1506857" y="828915"/>
                  </a:cubicBezTo>
                  <a:cubicBezTo>
                    <a:pt x="1333295" y="838245"/>
                    <a:pt x="1216875" y="821659"/>
                    <a:pt x="1064571" y="828915"/>
                  </a:cubicBezTo>
                  <a:cubicBezTo>
                    <a:pt x="912267" y="836171"/>
                    <a:pt x="737594" y="823035"/>
                    <a:pt x="586286" y="828915"/>
                  </a:cubicBezTo>
                  <a:cubicBezTo>
                    <a:pt x="434978" y="834795"/>
                    <a:pt x="123573" y="774024"/>
                    <a:pt x="0" y="828915"/>
                  </a:cubicBezTo>
                  <a:cubicBezTo>
                    <a:pt x="-49346" y="729601"/>
                    <a:pt x="21935" y="493498"/>
                    <a:pt x="0" y="406168"/>
                  </a:cubicBezTo>
                  <a:cubicBezTo>
                    <a:pt x="-21935" y="318838"/>
                    <a:pt x="26910" y="123210"/>
                    <a:pt x="0" y="0"/>
                  </a:cubicBezTo>
                  <a:close/>
                </a:path>
                <a:path w="3600000" h="828915"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41768" y="169567"/>
                    <a:pt x="3572079" y="312398"/>
                    <a:pt x="3600000" y="431036"/>
                  </a:cubicBezTo>
                  <a:cubicBezTo>
                    <a:pt x="3627921" y="549674"/>
                    <a:pt x="3577514" y="744110"/>
                    <a:pt x="3600000" y="828915"/>
                  </a:cubicBezTo>
                  <a:cubicBezTo>
                    <a:pt x="3375100" y="834316"/>
                    <a:pt x="3238369" y="808723"/>
                    <a:pt x="3085714" y="828915"/>
                  </a:cubicBezTo>
                  <a:cubicBezTo>
                    <a:pt x="2933059" y="849107"/>
                    <a:pt x="2842247" y="795087"/>
                    <a:pt x="2607429" y="828915"/>
                  </a:cubicBezTo>
                  <a:cubicBezTo>
                    <a:pt x="2372611" y="862743"/>
                    <a:pt x="2194712" y="785727"/>
                    <a:pt x="2021143" y="828915"/>
                  </a:cubicBezTo>
                  <a:cubicBezTo>
                    <a:pt x="1847574" y="872103"/>
                    <a:pt x="1666770" y="789619"/>
                    <a:pt x="1434857" y="828915"/>
                  </a:cubicBezTo>
                  <a:cubicBezTo>
                    <a:pt x="1202944" y="868211"/>
                    <a:pt x="1198311" y="789628"/>
                    <a:pt x="1028571" y="828915"/>
                  </a:cubicBezTo>
                  <a:cubicBezTo>
                    <a:pt x="858831" y="868202"/>
                    <a:pt x="764565" y="787847"/>
                    <a:pt x="550286" y="828915"/>
                  </a:cubicBezTo>
                  <a:cubicBezTo>
                    <a:pt x="336007" y="869983"/>
                    <a:pt x="160835" y="804079"/>
                    <a:pt x="0" y="828915"/>
                  </a:cubicBezTo>
                  <a:cubicBezTo>
                    <a:pt x="-30595" y="677973"/>
                    <a:pt x="27702" y="544219"/>
                    <a:pt x="0" y="414458"/>
                  </a:cubicBezTo>
                  <a:cubicBezTo>
                    <a:pt x="-27702" y="284697"/>
                    <a:pt x="43333" y="11801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8EFC811-6794-F044-1559-97678852DD34}"/>
                </a:ext>
              </a:extLst>
            </p:cNvPr>
            <p:cNvPicPr>
              <a:picLocks noChangeAspect="1"/>
            </p:cNvPicPr>
            <p:nvPr/>
          </p:nvPicPr>
          <p:blipFill>
            <a:blip r:embed="rId8"/>
            <a:stretch>
              <a:fillRect/>
            </a:stretch>
          </p:blipFill>
          <p:spPr>
            <a:xfrm rot="234184">
              <a:off x="7466524" y="3174868"/>
              <a:ext cx="3600000" cy="1278433"/>
            </a:xfrm>
            <a:custGeom>
              <a:avLst/>
              <a:gdLst>
                <a:gd name="connsiteX0" fmla="*/ 0 w 3600000"/>
                <a:gd name="connsiteY0" fmla="*/ 0 h 1278433"/>
                <a:gd name="connsiteX1" fmla="*/ 406286 w 3600000"/>
                <a:gd name="connsiteY1" fmla="*/ 0 h 1278433"/>
                <a:gd name="connsiteX2" fmla="*/ 884571 w 3600000"/>
                <a:gd name="connsiteY2" fmla="*/ 0 h 1278433"/>
                <a:gd name="connsiteX3" fmla="*/ 1434857 w 3600000"/>
                <a:gd name="connsiteY3" fmla="*/ 0 h 1278433"/>
                <a:gd name="connsiteX4" fmla="*/ 1985143 w 3600000"/>
                <a:gd name="connsiteY4" fmla="*/ 0 h 1278433"/>
                <a:gd name="connsiteX5" fmla="*/ 2499429 w 3600000"/>
                <a:gd name="connsiteY5" fmla="*/ 0 h 1278433"/>
                <a:gd name="connsiteX6" fmla="*/ 2941714 w 3600000"/>
                <a:gd name="connsiteY6" fmla="*/ 0 h 1278433"/>
                <a:gd name="connsiteX7" fmla="*/ 3600000 w 3600000"/>
                <a:gd name="connsiteY7" fmla="*/ 0 h 1278433"/>
                <a:gd name="connsiteX8" fmla="*/ 3600000 w 3600000"/>
                <a:gd name="connsiteY8" fmla="*/ 413360 h 1278433"/>
                <a:gd name="connsiteX9" fmla="*/ 3600000 w 3600000"/>
                <a:gd name="connsiteY9" fmla="*/ 813936 h 1278433"/>
                <a:gd name="connsiteX10" fmla="*/ 3600000 w 3600000"/>
                <a:gd name="connsiteY10" fmla="*/ 1278433 h 1278433"/>
                <a:gd name="connsiteX11" fmla="*/ 3085714 w 3600000"/>
                <a:gd name="connsiteY11" fmla="*/ 1278433 h 1278433"/>
                <a:gd name="connsiteX12" fmla="*/ 2643429 w 3600000"/>
                <a:gd name="connsiteY12" fmla="*/ 1278433 h 1278433"/>
                <a:gd name="connsiteX13" fmla="*/ 2165143 w 3600000"/>
                <a:gd name="connsiteY13" fmla="*/ 1278433 h 1278433"/>
                <a:gd name="connsiteX14" fmla="*/ 1758857 w 3600000"/>
                <a:gd name="connsiteY14" fmla="*/ 1278433 h 1278433"/>
                <a:gd name="connsiteX15" fmla="*/ 1208571 w 3600000"/>
                <a:gd name="connsiteY15" fmla="*/ 1278433 h 1278433"/>
                <a:gd name="connsiteX16" fmla="*/ 766286 w 3600000"/>
                <a:gd name="connsiteY16" fmla="*/ 1278433 h 1278433"/>
                <a:gd name="connsiteX17" fmla="*/ 0 w 3600000"/>
                <a:gd name="connsiteY17" fmla="*/ 1278433 h 1278433"/>
                <a:gd name="connsiteX18" fmla="*/ 0 w 3600000"/>
                <a:gd name="connsiteY18" fmla="*/ 826720 h 1278433"/>
                <a:gd name="connsiteX19" fmla="*/ 0 w 3600000"/>
                <a:gd name="connsiteY19" fmla="*/ 438929 h 1278433"/>
                <a:gd name="connsiteX20" fmla="*/ 0 w 3600000"/>
                <a:gd name="connsiteY20" fmla="*/ 0 h 1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278433"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7660" y="141878"/>
                    <a:pt x="3596810" y="231080"/>
                    <a:pt x="3600000" y="413360"/>
                  </a:cubicBezTo>
                  <a:cubicBezTo>
                    <a:pt x="3603190" y="595640"/>
                    <a:pt x="3576533" y="622711"/>
                    <a:pt x="3600000" y="813936"/>
                  </a:cubicBezTo>
                  <a:cubicBezTo>
                    <a:pt x="3623467" y="1005161"/>
                    <a:pt x="3560742" y="1144864"/>
                    <a:pt x="3600000" y="1278433"/>
                  </a:cubicBezTo>
                  <a:cubicBezTo>
                    <a:pt x="3384960" y="1305495"/>
                    <a:pt x="3193855" y="1261114"/>
                    <a:pt x="3085714" y="1278433"/>
                  </a:cubicBezTo>
                  <a:cubicBezTo>
                    <a:pt x="2977573" y="1295752"/>
                    <a:pt x="2786794" y="1270945"/>
                    <a:pt x="2643429" y="1278433"/>
                  </a:cubicBezTo>
                  <a:cubicBezTo>
                    <a:pt x="2500065" y="1285921"/>
                    <a:pt x="2317876" y="1274069"/>
                    <a:pt x="2165143" y="1278433"/>
                  </a:cubicBezTo>
                  <a:cubicBezTo>
                    <a:pt x="2012410" y="1282797"/>
                    <a:pt x="1954962" y="1250893"/>
                    <a:pt x="1758857" y="1278433"/>
                  </a:cubicBezTo>
                  <a:cubicBezTo>
                    <a:pt x="1562752" y="1305973"/>
                    <a:pt x="1369157" y="1224846"/>
                    <a:pt x="1208571" y="1278433"/>
                  </a:cubicBezTo>
                  <a:cubicBezTo>
                    <a:pt x="1047985" y="1332020"/>
                    <a:pt x="919173" y="1272946"/>
                    <a:pt x="766286" y="1278433"/>
                  </a:cubicBezTo>
                  <a:cubicBezTo>
                    <a:pt x="613400" y="1283920"/>
                    <a:pt x="212925" y="1218615"/>
                    <a:pt x="0" y="1278433"/>
                  </a:cubicBezTo>
                  <a:cubicBezTo>
                    <a:pt x="-46691" y="1084740"/>
                    <a:pt x="33219" y="1043254"/>
                    <a:pt x="0" y="826720"/>
                  </a:cubicBezTo>
                  <a:cubicBezTo>
                    <a:pt x="-33219" y="610186"/>
                    <a:pt x="12409" y="588830"/>
                    <a:pt x="0" y="438929"/>
                  </a:cubicBezTo>
                  <a:cubicBezTo>
                    <a:pt x="-12409" y="289028"/>
                    <a:pt x="36546" y="102846"/>
                    <a:pt x="0" y="0"/>
                  </a:cubicBezTo>
                  <a:close/>
                </a:path>
                <a:path w="3600000" h="127843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24945" y="154765"/>
                    <a:pt x="3552776" y="271653"/>
                    <a:pt x="3600000" y="451713"/>
                  </a:cubicBezTo>
                  <a:cubicBezTo>
                    <a:pt x="3647224" y="631773"/>
                    <a:pt x="3590491" y="682290"/>
                    <a:pt x="3600000" y="877857"/>
                  </a:cubicBezTo>
                  <a:cubicBezTo>
                    <a:pt x="3609509" y="1073424"/>
                    <a:pt x="3569546" y="1146863"/>
                    <a:pt x="3600000" y="1278433"/>
                  </a:cubicBezTo>
                  <a:cubicBezTo>
                    <a:pt x="3440733" y="1313070"/>
                    <a:pt x="3350201" y="1251664"/>
                    <a:pt x="3193714" y="1278433"/>
                  </a:cubicBezTo>
                  <a:cubicBezTo>
                    <a:pt x="3037227" y="1305202"/>
                    <a:pt x="2779089" y="1230522"/>
                    <a:pt x="2607429" y="1278433"/>
                  </a:cubicBezTo>
                  <a:cubicBezTo>
                    <a:pt x="2435769" y="1326344"/>
                    <a:pt x="2253056" y="1239137"/>
                    <a:pt x="2021143" y="1278433"/>
                  </a:cubicBezTo>
                  <a:cubicBezTo>
                    <a:pt x="1789230" y="1317729"/>
                    <a:pt x="1784597" y="1239146"/>
                    <a:pt x="1614857" y="1278433"/>
                  </a:cubicBezTo>
                  <a:cubicBezTo>
                    <a:pt x="1445117" y="1317720"/>
                    <a:pt x="1352146" y="1243323"/>
                    <a:pt x="1136571" y="1278433"/>
                  </a:cubicBezTo>
                  <a:cubicBezTo>
                    <a:pt x="920996" y="1313543"/>
                    <a:pt x="742091" y="1248143"/>
                    <a:pt x="586286" y="1278433"/>
                  </a:cubicBezTo>
                  <a:cubicBezTo>
                    <a:pt x="430481" y="1308723"/>
                    <a:pt x="140223" y="1235239"/>
                    <a:pt x="0" y="1278433"/>
                  </a:cubicBezTo>
                  <a:cubicBezTo>
                    <a:pt x="-47942" y="1081239"/>
                    <a:pt x="48226" y="996061"/>
                    <a:pt x="0" y="865073"/>
                  </a:cubicBezTo>
                  <a:cubicBezTo>
                    <a:pt x="-48226" y="734085"/>
                    <a:pt x="29410" y="573216"/>
                    <a:pt x="0" y="464497"/>
                  </a:cubicBezTo>
                  <a:cubicBezTo>
                    <a:pt x="-29410" y="355778"/>
                    <a:pt x="35754" y="11757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7602ED9-30B3-7543-DA88-B305CFEFA64B}"/>
                </a:ext>
              </a:extLst>
            </p:cNvPr>
            <p:cNvPicPr>
              <a:picLocks noChangeAspect="1"/>
            </p:cNvPicPr>
            <p:nvPr/>
          </p:nvPicPr>
          <p:blipFill>
            <a:blip r:embed="rId9"/>
            <a:stretch>
              <a:fillRect/>
            </a:stretch>
          </p:blipFill>
          <p:spPr>
            <a:xfrm rot="21309991">
              <a:off x="7572772" y="4373692"/>
              <a:ext cx="3600000" cy="793043"/>
            </a:xfrm>
            <a:custGeom>
              <a:avLst/>
              <a:gdLst>
                <a:gd name="connsiteX0" fmla="*/ 0 w 3600000"/>
                <a:gd name="connsiteY0" fmla="*/ 0 h 793043"/>
                <a:gd name="connsiteX1" fmla="*/ 442286 w 3600000"/>
                <a:gd name="connsiteY1" fmla="*/ 0 h 793043"/>
                <a:gd name="connsiteX2" fmla="*/ 848571 w 3600000"/>
                <a:gd name="connsiteY2" fmla="*/ 0 h 793043"/>
                <a:gd name="connsiteX3" fmla="*/ 1290857 w 3600000"/>
                <a:gd name="connsiteY3" fmla="*/ 0 h 793043"/>
                <a:gd name="connsiteX4" fmla="*/ 1769143 w 3600000"/>
                <a:gd name="connsiteY4" fmla="*/ 0 h 793043"/>
                <a:gd name="connsiteX5" fmla="*/ 2319429 w 3600000"/>
                <a:gd name="connsiteY5" fmla="*/ 0 h 793043"/>
                <a:gd name="connsiteX6" fmla="*/ 2869714 w 3600000"/>
                <a:gd name="connsiteY6" fmla="*/ 0 h 793043"/>
                <a:gd name="connsiteX7" fmla="*/ 3600000 w 3600000"/>
                <a:gd name="connsiteY7" fmla="*/ 0 h 793043"/>
                <a:gd name="connsiteX8" fmla="*/ 3600000 w 3600000"/>
                <a:gd name="connsiteY8" fmla="*/ 380661 h 793043"/>
                <a:gd name="connsiteX9" fmla="*/ 3600000 w 3600000"/>
                <a:gd name="connsiteY9" fmla="*/ 793043 h 793043"/>
                <a:gd name="connsiteX10" fmla="*/ 3157714 w 3600000"/>
                <a:gd name="connsiteY10" fmla="*/ 793043 h 793043"/>
                <a:gd name="connsiteX11" fmla="*/ 2643429 w 3600000"/>
                <a:gd name="connsiteY11" fmla="*/ 793043 h 793043"/>
                <a:gd name="connsiteX12" fmla="*/ 2057143 w 3600000"/>
                <a:gd name="connsiteY12" fmla="*/ 793043 h 793043"/>
                <a:gd name="connsiteX13" fmla="*/ 1506857 w 3600000"/>
                <a:gd name="connsiteY13" fmla="*/ 793043 h 793043"/>
                <a:gd name="connsiteX14" fmla="*/ 1064571 w 3600000"/>
                <a:gd name="connsiteY14" fmla="*/ 793043 h 793043"/>
                <a:gd name="connsiteX15" fmla="*/ 586286 w 3600000"/>
                <a:gd name="connsiteY15" fmla="*/ 793043 h 793043"/>
                <a:gd name="connsiteX16" fmla="*/ 0 w 3600000"/>
                <a:gd name="connsiteY16" fmla="*/ 793043 h 793043"/>
                <a:gd name="connsiteX17" fmla="*/ 0 w 3600000"/>
                <a:gd name="connsiteY17" fmla="*/ 388591 h 793043"/>
                <a:gd name="connsiteX18" fmla="*/ 0 w 3600000"/>
                <a:gd name="connsiteY18" fmla="*/ 0 h 79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793043"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2484" y="131521"/>
                    <a:pt x="3598629" y="296698"/>
                    <a:pt x="3600000" y="380661"/>
                  </a:cubicBezTo>
                  <a:cubicBezTo>
                    <a:pt x="3601371" y="464624"/>
                    <a:pt x="3561175" y="654272"/>
                    <a:pt x="3600000" y="793043"/>
                  </a:cubicBezTo>
                  <a:cubicBezTo>
                    <a:pt x="3501337" y="795256"/>
                    <a:pt x="3357518" y="782080"/>
                    <a:pt x="3157714" y="793043"/>
                  </a:cubicBezTo>
                  <a:cubicBezTo>
                    <a:pt x="2957910" y="804006"/>
                    <a:pt x="2852689" y="785808"/>
                    <a:pt x="2643429" y="793043"/>
                  </a:cubicBezTo>
                  <a:cubicBezTo>
                    <a:pt x="2434169" y="800278"/>
                    <a:pt x="2332073" y="727618"/>
                    <a:pt x="2057143" y="793043"/>
                  </a:cubicBezTo>
                  <a:cubicBezTo>
                    <a:pt x="1782213" y="858468"/>
                    <a:pt x="1680419" y="783713"/>
                    <a:pt x="1506857" y="793043"/>
                  </a:cubicBezTo>
                  <a:cubicBezTo>
                    <a:pt x="1333295" y="802373"/>
                    <a:pt x="1216875" y="785787"/>
                    <a:pt x="1064571" y="793043"/>
                  </a:cubicBezTo>
                  <a:cubicBezTo>
                    <a:pt x="912267" y="800299"/>
                    <a:pt x="737594" y="787163"/>
                    <a:pt x="586286" y="793043"/>
                  </a:cubicBezTo>
                  <a:cubicBezTo>
                    <a:pt x="434978" y="798923"/>
                    <a:pt x="123573" y="738152"/>
                    <a:pt x="0" y="793043"/>
                  </a:cubicBezTo>
                  <a:cubicBezTo>
                    <a:pt x="-36788" y="699747"/>
                    <a:pt x="40672" y="471982"/>
                    <a:pt x="0" y="388591"/>
                  </a:cubicBezTo>
                  <a:cubicBezTo>
                    <a:pt x="-40672" y="305200"/>
                    <a:pt x="24779" y="138415"/>
                    <a:pt x="0" y="0"/>
                  </a:cubicBezTo>
                  <a:close/>
                </a:path>
                <a:path w="3600000" h="79304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36795" y="155881"/>
                    <a:pt x="3581225" y="264250"/>
                    <a:pt x="3600000" y="412382"/>
                  </a:cubicBezTo>
                  <a:cubicBezTo>
                    <a:pt x="3618775" y="560514"/>
                    <a:pt x="3572940" y="623826"/>
                    <a:pt x="3600000" y="793043"/>
                  </a:cubicBezTo>
                  <a:cubicBezTo>
                    <a:pt x="3375100" y="798444"/>
                    <a:pt x="3238369" y="772851"/>
                    <a:pt x="3085714" y="793043"/>
                  </a:cubicBezTo>
                  <a:cubicBezTo>
                    <a:pt x="2933059" y="813235"/>
                    <a:pt x="2842247" y="759215"/>
                    <a:pt x="2607429" y="793043"/>
                  </a:cubicBezTo>
                  <a:cubicBezTo>
                    <a:pt x="2372611" y="826871"/>
                    <a:pt x="2194712" y="749855"/>
                    <a:pt x="2021143" y="793043"/>
                  </a:cubicBezTo>
                  <a:cubicBezTo>
                    <a:pt x="1847574" y="836231"/>
                    <a:pt x="1666770" y="753747"/>
                    <a:pt x="1434857" y="793043"/>
                  </a:cubicBezTo>
                  <a:cubicBezTo>
                    <a:pt x="1202944" y="832339"/>
                    <a:pt x="1198311" y="753756"/>
                    <a:pt x="1028571" y="793043"/>
                  </a:cubicBezTo>
                  <a:cubicBezTo>
                    <a:pt x="858831" y="832330"/>
                    <a:pt x="764565" y="751975"/>
                    <a:pt x="550286" y="793043"/>
                  </a:cubicBezTo>
                  <a:cubicBezTo>
                    <a:pt x="336007" y="834111"/>
                    <a:pt x="160835" y="768207"/>
                    <a:pt x="0" y="793043"/>
                  </a:cubicBezTo>
                  <a:cubicBezTo>
                    <a:pt x="-17928" y="615231"/>
                    <a:pt x="7800" y="525758"/>
                    <a:pt x="0" y="396522"/>
                  </a:cubicBezTo>
                  <a:cubicBezTo>
                    <a:pt x="-7800" y="267286"/>
                    <a:pt x="39712" y="159516"/>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1" name="TextBox 30">
            <a:extLst>
              <a:ext uri="{FF2B5EF4-FFF2-40B4-BE49-F238E27FC236}">
                <a16:creationId xmlns:a16="http://schemas.microsoft.com/office/drawing/2014/main" id="{93F1763A-BAAF-BCA9-F5A1-98FB34BA0616}"/>
              </a:ext>
            </a:extLst>
          </p:cNvPr>
          <p:cNvSpPr txBox="1"/>
          <p:nvPr/>
        </p:nvSpPr>
        <p:spPr>
          <a:xfrm>
            <a:off x="7048995" y="5916854"/>
            <a:ext cx="5005997" cy="830997"/>
          </a:xfrm>
          <a:prstGeom prst="rect">
            <a:avLst/>
          </a:prstGeom>
          <a:noFill/>
        </p:spPr>
        <p:txBody>
          <a:bodyPr wrap="square" rtlCol="0">
            <a:spAutoFit/>
          </a:bodyPr>
          <a:lstStyle/>
          <a:p>
            <a:pPr algn="ctr"/>
            <a:r>
              <a:rPr lang="en-CA" sz="1600" i="1" dirty="0"/>
              <a:t>Disrupts information ecosystems; increases misinformation; concentrates power; reproduces historical marginalizations; accelerates climate change</a:t>
            </a:r>
          </a:p>
        </p:txBody>
      </p:sp>
      <p:pic>
        <p:nvPicPr>
          <p:cNvPr id="34" name="Graphic 33" descr="Roses with leaves">
            <a:extLst>
              <a:ext uri="{FF2B5EF4-FFF2-40B4-BE49-F238E27FC236}">
                <a16:creationId xmlns:a16="http://schemas.microsoft.com/office/drawing/2014/main" id="{AFC2E452-89C8-CC88-62C9-D9DBB26EDE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5863" y="4615593"/>
            <a:ext cx="1497867" cy="2132258"/>
          </a:xfrm>
          <a:prstGeom prst="rect">
            <a:avLst/>
          </a:prstGeom>
        </p:spPr>
      </p:pic>
    </p:spTree>
    <p:extLst>
      <p:ext uri="{BB962C8B-B14F-4D97-AF65-F5344CB8AC3E}">
        <p14:creationId xmlns:p14="http://schemas.microsoft.com/office/powerpoint/2010/main" val="2995772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8AE1A3-2F99-8C94-87CB-F73DC4D1DDF8}"/>
              </a:ext>
            </a:extLst>
          </p:cNvPr>
          <p:cNvSpPr>
            <a:spLocks noGrp="1"/>
          </p:cNvSpPr>
          <p:nvPr>
            <p:ph type="title"/>
          </p:nvPr>
        </p:nvSpPr>
        <p:spPr>
          <a:xfrm>
            <a:off x="1452656" y="1242441"/>
            <a:ext cx="9357865" cy="1041901"/>
          </a:xfrm>
        </p:spPr>
        <p:txBody>
          <a:bodyPr>
            <a:normAutofit/>
          </a:bodyPr>
          <a:lstStyle/>
          <a:p>
            <a:r>
              <a:rPr lang="en-CA" sz="4000" b="1" dirty="0"/>
              <a:t>Concluding thoughts</a:t>
            </a:r>
          </a:p>
        </p:txBody>
      </p:sp>
      <p:sp>
        <p:nvSpPr>
          <p:cNvPr id="3" name="Content Placeholder 2">
            <a:extLst>
              <a:ext uri="{FF2B5EF4-FFF2-40B4-BE49-F238E27FC236}">
                <a16:creationId xmlns:a16="http://schemas.microsoft.com/office/drawing/2014/main" id="{AB573A7B-AFE6-9FBA-EA99-070A27C61030}"/>
              </a:ext>
            </a:extLst>
          </p:cNvPr>
          <p:cNvSpPr>
            <a:spLocks noGrp="1"/>
          </p:cNvSpPr>
          <p:nvPr>
            <p:ph sz="half" idx="1"/>
          </p:nvPr>
        </p:nvSpPr>
        <p:spPr>
          <a:xfrm>
            <a:off x="1452655" y="2284342"/>
            <a:ext cx="5870293" cy="3315347"/>
          </a:xfrm>
        </p:spPr>
        <p:txBody>
          <a:bodyPr anchor="ctr">
            <a:normAutofit fontScale="92500" lnSpcReduction="20000"/>
          </a:bodyPr>
          <a:lstStyle/>
          <a:p>
            <a:pPr marL="0" indent="0">
              <a:lnSpc>
                <a:spcPct val="120000"/>
              </a:lnSpc>
              <a:spcBef>
                <a:spcPts val="1200"/>
              </a:spcBef>
              <a:buNone/>
            </a:pPr>
            <a:r>
              <a:rPr lang="en-US" sz="1600" b="1" dirty="0">
                <a:latin typeface="+mj-lt"/>
              </a:rPr>
              <a:t>Emancipatory IR must challenge power.</a:t>
            </a:r>
            <a:r>
              <a:rPr lang="en-US" sz="1600" dirty="0">
                <a:latin typeface="Aptos Light" panose="020B0004020202020204" pitchFamily="34" charset="0"/>
              </a:rPr>
              <a:t> Whose power is our research challenging? Is our fairness and transparency research unintentionally giving legitimacy to systems that should be dismantled? How do we fund this research and protect the community from reprisal from those whose power and visions are challenged by this transformation?</a:t>
            </a:r>
          </a:p>
          <a:p>
            <a:pPr marL="0" indent="0">
              <a:lnSpc>
                <a:spcPct val="120000"/>
              </a:lnSpc>
              <a:spcBef>
                <a:spcPts val="1200"/>
              </a:spcBef>
              <a:buNone/>
            </a:pPr>
            <a:r>
              <a:rPr lang="en-US" sz="1600" b="1" dirty="0">
                <a:latin typeface="+mj-lt"/>
              </a:rPr>
              <a:t>Emancipatory IR must be movement building.</a:t>
            </a:r>
            <a:r>
              <a:rPr lang="en-US" sz="1600" dirty="0">
                <a:latin typeface="Aptos Light" panose="020B0004020202020204" pitchFamily="34" charset="0"/>
              </a:rPr>
              <a:t> What steps are we taking to organize the community to work towards emancipatory goals? How vital is this organizing to our research?</a:t>
            </a:r>
          </a:p>
          <a:p>
            <a:pPr marL="0" indent="0">
              <a:lnSpc>
                <a:spcPct val="120000"/>
              </a:lnSpc>
              <a:spcBef>
                <a:spcPts val="1200"/>
              </a:spcBef>
              <a:buNone/>
            </a:pPr>
            <a:r>
              <a:rPr lang="en-US" sz="1600" b="1" dirty="0">
                <a:latin typeface="+mj-lt"/>
              </a:rPr>
              <a:t>Emancipatory IR must prioritize praxis over proxies.</a:t>
            </a:r>
            <a:r>
              <a:rPr lang="en-US" sz="1600" dirty="0">
                <a:latin typeface="Aptos Light" panose="020B0004020202020204" pitchFamily="34" charset="0"/>
              </a:rPr>
              <a:t> Are we adequately emphasizing research activities and reflections directed at structural change over proxy metrics of success, </a:t>
            </a:r>
            <a:r>
              <a:rPr lang="en-US" sz="1600" i="1" dirty="0">
                <a:latin typeface="Aptos Light" panose="020B0004020202020204" pitchFamily="34" charset="0"/>
              </a:rPr>
              <a:t>e.g.</a:t>
            </a:r>
            <a:r>
              <a:rPr lang="en-US" sz="1600" dirty="0">
                <a:latin typeface="Aptos Light" panose="020B0004020202020204" pitchFamily="34" charset="0"/>
              </a:rPr>
              <a:t>, SOTA / leaderboard rankings that do not translate to scientific or social progress?</a:t>
            </a:r>
          </a:p>
        </p:txBody>
      </p:sp>
      <p:sp>
        <p:nvSpPr>
          <p:cNvPr id="4" name="Content Placeholder 3">
            <a:extLst>
              <a:ext uri="{FF2B5EF4-FFF2-40B4-BE49-F238E27FC236}">
                <a16:creationId xmlns:a16="http://schemas.microsoft.com/office/drawing/2014/main" id="{95A17877-A74E-CB6A-58A6-FC664161147E}"/>
              </a:ext>
            </a:extLst>
          </p:cNvPr>
          <p:cNvSpPr>
            <a:spLocks noGrp="1"/>
          </p:cNvSpPr>
          <p:nvPr>
            <p:ph sz="half" idx="2"/>
          </p:nvPr>
        </p:nvSpPr>
        <p:spPr>
          <a:xfrm>
            <a:off x="7322949" y="2284342"/>
            <a:ext cx="3692804" cy="2837916"/>
          </a:xfrm>
        </p:spPr>
        <p:txBody>
          <a:bodyPr anchor="ctr">
            <a:normAutofit fontScale="92500" lnSpcReduction="20000"/>
          </a:bodyPr>
          <a:lstStyle/>
          <a:p>
            <a:pPr marL="0" indent="0" algn="ctr">
              <a:lnSpc>
                <a:spcPct val="110000"/>
              </a:lnSpc>
              <a:spcBef>
                <a:spcPts val="1800"/>
              </a:spcBef>
              <a:buNone/>
            </a:pPr>
            <a:r>
              <a:rPr lang="en-US" sz="1600" dirty="0"/>
              <a:t>“</a:t>
            </a:r>
            <a:r>
              <a:rPr lang="en-US" sz="1600" i="1" dirty="0"/>
              <a:t>If you have come here to help me you are wasting your time, but if you have come because your liberation is bound up with mine, then let us work together.</a:t>
            </a:r>
            <a:r>
              <a:rPr lang="en-US" sz="1600" dirty="0"/>
              <a:t>”</a:t>
            </a:r>
          </a:p>
          <a:p>
            <a:pPr marL="0" indent="0" algn="r">
              <a:lnSpc>
                <a:spcPct val="110000"/>
              </a:lnSpc>
              <a:spcBef>
                <a:spcPts val="1800"/>
              </a:spcBef>
              <a:buNone/>
            </a:pPr>
            <a:r>
              <a:rPr lang="en-US" sz="1600" dirty="0"/>
              <a:t>– Lilla Watson</a:t>
            </a:r>
          </a:p>
          <a:p>
            <a:pPr marL="0" indent="0" algn="r">
              <a:lnSpc>
                <a:spcPct val="110000"/>
              </a:lnSpc>
              <a:spcBef>
                <a:spcPts val="0"/>
              </a:spcBef>
              <a:buNone/>
            </a:pPr>
            <a:r>
              <a:rPr lang="en-US" sz="1600" dirty="0"/>
              <a:t>and other members of an </a:t>
            </a:r>
          </a:p>
          <a:p>
            <a:pPr marL="0" indent="0" algn="r">
              <a:lnSpc>
                <a:spcPct val="110000"/>
              </a:lnSpc>
              <a:spcBef>
                <a:spcPts val="0"/>
              </a:spcBef>
              <a:buNone/>
            </a:pPr>
            <a:r>
              <a:rPr lang="en-US" sz="1600" dirty="0"/>
              <a:t>Aboriginal Rights group in Queensland</a:t>
            </a:r>
          </a:p>
        </p:txBody>
      </p:sp>
    </p:spTree>
    <p:extLst>
      <p:ext uri="{BB962C8B-B14F-4D97-AF65-F5344CB8AC3E}">
        <p14:creationId xmlns:p14="http://schemas.microsoft.com/office/powerpoint/2010/main" val="1562342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undhati Roy - Unvoiced Media and Entertainment">
            <a:extLst>
              <a:ext uri="{FF2B5EF4-FFF2-40B4-BE49-F238E27FC236}">
                <a16:creationId xmlns:a16="http://schemas.microsoft.com/office/drawing/2014/main" id="{60AD21B0-D3D5-3E1B-56A5-E118205A2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70" r="1" b="33720"/>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8780349-CB69-66E6-1E4C-5364DE321124}"/>
              </a:ext>
            </a:extLst>
          </p:cNvPr>
          <p:cNvSpPr txBox="1">
            <a:spLocks/>
          </p:cNvSpPr>
          <p:nvPr/>
        </p:nvSpPr>
        <p:spPr>
          <a:xfrm>
            <a:off x="7600493" y="2560318"/>
            <a:ext cx="4310396" cy="24265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chemeClr val="bg1"/>
                </a:solidFill>
              </a:rPr>
              <a:t>“</a:t>
            </a:r>
            <a:r>
              <a:rPr lang="en-US" sz="3200" i="1" dirty="0">
                <a:solidFill>
                  <a:schemeClr val="bg1"/>
                </a:solidFill>
              </a:rPr>
              <a:t>Another world is not only possible, she is on her way. On a quiet day, I can hear her breathing.</a:t>
            </a:r>
            <a:r>
              <a:rPr lang="en-US" sz="3200" dirty="0">
                <a:solidFill>
                  <a:schemeClr val="bg1"/>
                </a:solidFill>
              </a:rPr>
              <a:t>”</a:t>
            </a:r>
          </a:p>
        </p:txBody>
      </p:sp>
      <p:sp>
        <p:nvSpPr>
          <p:cNvPr id="8" name="Text Placeholder 3">
            <a:extLst>
              <a:ext uri="{FF2B5EF4-FFF2-40B4-BE49-F238E27FC236}">
                <a16:creationId xmlns:a16="http://schemas.microsoft.com/office/drawing/2014/main" id="{4A1CBF2A-5C33-D7E6-A43B-74FC62AB1AC3}"/>
              </a:ext>
            </a:extLst>
          </p:cNvPr>
          <p:cNvSpPr txBox="1">
            <a:spLocks/>
          </p:cNvSpPr>
          <p:nvPr/>
        </p:nvSpPr>
        <p:spPr>
          <a:xfrm>
            <a:off x="7600491" y="5123358"/>
            <a:ext cx="4310397"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solidFill>
                  <a:schemeClr val="bg1"/>
                </a:solidFill>
              </a:rPr>
              <a:t>– Arundhati Roy</a:t>
            </a:r>
          </a:p>
        </p:txBody>
      </p:sp>
    </p:spTree>
    <p:extLst>
      <p:ext uri="{BB962C8B-B14F-4D97-AF65-F5344CB8AC3E}">
        <p14:creationId xmlns:p14="http://schemas.microsoft.com/office/powerpoint/2010/main" val="2099857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9D62A-03CC-8559-2A7C-FDDBAE5AA9DC}"/>
              </a:ext>
            </a:extLst>
          </p:cNvPr>
          <p:cNvSpPr>
            <a:spLocks noGrp="1"/>
          </p:cNvSpPr>
          <p:nvPr>
            <p:ph type="title"/>
          </p:nvPr>
        </p:nvSpPr>
        <p:spPr>
          <a:xfrm>
            <a:off x="838200" y="157952"/>
            <a:ext cx="10515600" cy="1034426"/>
          </a:xfrm>
        </p:spPr>
        <p:txBody>
          <a:bodyPr>
            <a:normAutofit/>
          </a:bodyPr>
          <a:lstStyle/>
          <a:p>
            <a:pPr algn="ctr"/>
            <a:r>
              <a:rPr lang="en-CA" sz="4000" dirty="0"/>
              <a:t>References</a:t>
            </a:r>
            <a:endParaRPr lang="en-CA" sz="6000" dirty="0"/>
          </a:p>
        </p:txBody>
      </p:sp>
      <p:sp>
        <p:nvSpPr>
          <p:cNvPr id="6" name="Content Placeholder 5">
            <a:extLst>
              <a:ext uri="{FF2B5EF4-FFF2-40B4-BE49-F238E27FC236}">
                <a16:creationId xmlns:a16="http://schemas.microsoft.com/office/drawing/2014/main" id="{A10C661B-D0B2-2D3F-C2DA-E75A3A8B3CC3}"/>
              </a:ext>
            </a:extLst>
          </p:cNvPr>
          <p:cNvSpPr>
            <a:spLocks noGrp="1"/>
          </p:cNvSpPr>
          <p:nvPr>
            <p:ph idx="1"/>
          </p:nvPr>
        </p:nvSpPr>
        <p:spPr>
          <a:xfrm>
            <a:off x="345281" y="1395374"/>
            <a:ext cx="11501438" cy="4067252"/>
          </a:xfrm>
        </p:spPr>
        <p:txBody>
          <a:bodyPr>
            <a:normAutofit fontScale="92500"/>
          </a:bodyPr>
          <a:lstStyle/>
          <a:p>
            <a:pPr marL="342900" indent="-342900">
              <a:lnSpc>
                <a:spcPct val="100000"/>
              </a:lnSpc>
              <a:spcBef>
                <a:spcPts val="3000"/>
              </a:spcBef>
              <a:buFont typeface="+mj-lt"/>
              <a:buAutoNum type="arabicPeriod"/>
            </a:pPr>
            <a:r>
              <a:rPr lang="en-US" sz="2400" dirty="0"/>
              <a:t>Mitra. </a:t>
            </a:r>
            <a:r>
              <a:rPr lang="en-US" sz="2400" dirty="0">
                <a:hlinkClick r:id="rId3"/>
              </a:rPr>
              <a:t>Emancipatory Information Retrieval</a:t>
            </a:r>
            <a:r>
              <a:rPr lang="en-US" sz="2400" dirty="0"/>
              <a:t>. Under review, 2025.</a:t>
            </a:r>
          </a:p>
          <a:p>
            <a:pPr marL="342900" indent="-342900">
              <a:lnSpc>
                <a:spcPct val="100000"/>
              </a:lnSpc>
              <a:spcBef>
                <a:spcPts val="3000"/>
              </a:spcBef>
              <a:buFont typeface="+mj-lt"/>
              <a:buAutoNum type="arabicPeriod"/>
            </a:pPr>
            <a:r>
              <a:rPr lang="en-US" sz="2400" dirty="0"/>
              <a:t>Mitra. </a:t>
            </a:r>
            <a:r>
              <a:rPr lang="en-US" sz="2400" dirty="0">
                <a:hlinkClick r:id="rId4"/>
              </a:rPr>
              <a:t>Search and Society: Reimagining Information Access for Radical Futures</a:t>
            </a:r>
            <a:r>
              <a:rPr lang="en-US" sz="2400" dirty="0"/>
              <a:t>. In </a:t>
            </a:r>
            <a:r>
              <a:rPr lang="en-US" sz="2400" i="1" dirty="0"/>
              <a:t>The Information Retrieval Research Journal (IRRJ)</a:t>
            </a:r>
            <a:r>
              <a:rPr lang="en-US" sz="2400" dirty="0"/>
              <a:t>, 2025.</a:t>
            </a:r>
            <a:endParaRPr lang="en-CA" sz="2400" dirty="0"/>
          </a:p>
          <a:p>
            <a:pPr marL="342900" indent="-342900">
              <a:lnSpc>
                <a:spcPct val="100000"/>
              </a:lnSpc>
              <a:spcBef>
                <a:spcPts val="3000"/>
              </a:spcBef>
              <a:buFont typeface="+mj-lt"/>
              <a:buAutoNum type="arabicPeriod"/>
            </a:pPr>
            <a:r>
              <a:rPr lang="en-US" sz="2400" dirty="0"/>
              <a:t>Mitra, </a:t>
            </a:r>
            <a:r>
              <a:rPr lang="en-CA" sz="2400" dirty="0"/>
              <a:t>Cramer, </a:t>
            </a:r>
            <a:r>
              <a:rPr lang="en-US" sz="2400" dirty="0"/>
              <a:t>&amp; </a:t>
            </a:r>
            <a:r>
              <a:rPr lang="en-CA" sz="2400" dirty="0"/>
              <a:t>Gurevich</a:t>
            </a:r>
            <a:r>
              <a:rPr lang="en-US" sz="2400" dirty="0"/>
              <a:t>. </a:t>
            </a:r>
            <a:r>
              <a:rPr lang="en-US" sz="2400" dirty="0">
                <a:hlinkClick r:id="rId5"/>
              </a:rPr>
              <a:t>Sociotechnical implications of generative artificial intelligence for information access</a:t>
            </a:r>
            <a:r>
              <a:rPr lang="en-US" sz="2400" dirty="0"/>
              <a:t>. Book chapter in </a:t>
            </a:r>
            <a:r>
              <a:rPr lang="en-US" sz="2400" i="1" dirty="0"/>
              <a:t>Information Access in the Era of Generative AI</a:t>
            </a:r>
            <a:r>
              <a:rPr lang="en-US" sz="2400" dirty="0"/>
              <a:t>, Springer Nature, 2025.</a:t>
            </a:r>
          </a:p>
          <a:p>
            <a:pPr marL="342900" indent="-342900">
              <a:lnSpc>
                <a:spcPct val="100000"/>
              </a:lnSpc>
              <a:spcBef>
                <a:spcPts val="3000"/>
              </a:spcBef>
              <a:buFont typeface="+mj-lt"/>
              <a:buAutoNum type="arabicPeriod"/>
            </a:pPr>
            <a:r>
              <a:rPr lang="en-US" sz="2400" dirty="0"/>
              <a:t>Gausen, Mitra, &amp; Lindley. </a:t>
            </a:r>
            <a:r>
              <a:rPr lang="en-US" sz="2400" dirty="0">
                <a:hlinkClick r:id="rId6"/>
              </a:rPr>
              <a:t>A Framework for Exploring the Consequences of AI-Mediated Enterprise Knowledge Access and Identifying Risks to Workers</a:t>
            </a:r>
            <a:r>
              <a:rPr lang="en-US" sz="2400" dirty="0"/>
              <a:t>. In Proc. ACM </a:t>
            </a:r>
            <a:r>
              <a:rPr lang="en-US" sz="2400" i="1" dirty="0" err="1"/>
              <a:t>FAccT</a:t>
            </a:r>
            <a:r>
              <a:rPr lang="en-US" sz="2400" dirty="0"/>
              <a:t>, 2024.</a:t>
            </a:r>
            <a:endParaRPr lang="en-CA" sz="2400" dirty="0"/>
          </a:p>
        </p:txBody>
      </p:sp>
    </p:spTree>
    <p:extLst>
      <p:ext uri="{BB962C8B-B14F-4D97-AF65-F5344CB8AC3E}">
        <p14:creationId xmlns:p14="http://schemas.microsoft.com/office/powerpoint/2010/main" val="261871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35EA3E-23B6-256A-23EB-B8C1971F65BA}"/>
              </a:ext>
            </a:extLst>
          </p:cNvPr>
          <p:cNvSpPr>
            <a:spLocks noGrp="1"/>
          </p:cNvSpPr>
          <p:nvPr>
            <p:ph type="title"/>
          </p:nvPr>
        </p:nvSpPr>
        <p:spPr>
          <a:xfrm>
            <a:off x="7447944" y="279400"/>
            <a:ext cx="3905856" cy="1892300"/>
          </a:xfrm>
        </p:spPr>
        <p:txBody>
          <a:bodyPr vert="horz" lIns="91440" tIns="45720" rIns="91440" bIns="45720" rtlCol="0" anchor="ctr">
            <a:normAutofit/>
          </a:bodyPr>
          <a:lstStyle/>
          <a:p>
            <a:r>
              <a:rPr kumimoji="0" lang="en-US" sz="3600" b="1" i="0" u="none" strike="noStrike" kern="1200" cap="none" spc="0" normalizeH="0" baseline="0" noProof="0" dirty="0">
                <a:ln>
                  <a:noFill/>
                </a:ln>
                <a:solidFill>
                  <a:schemeClr val="tx1"/>
                </a:solidFill>
                <a:effectLst/>
                <a:uLnTx/>
                <a:uFillTx/>
                <a:latin typeface="+mj-lt"/>
                <a:ea typeface="+mj-ea"/>
                <a:cs typeface="+mj-cs"/>
              </a:rPr>
              <a:t>The IR researcher’s dilemma</a:t>
            </a:r>
            <a:endParaRPr lang="en-US" sz="3600" b="1" kern="1200" dirty="0">
              <a:solidFill>
                <a:schemeClr val="tx1"/>
              </a:solidFill>
              <a:latin typeface="+mj-lt"/>
              <a:ea typeface="+mj-ea"/>
              <a:cs typeface="+mj-cs"/>
            </a:endParaRPr>
          </a:p>
        </p:txBody>
      </p:sp>
      <p:grpSp>
        <p:nvGrpSpPr>
          <p:cNvPr id="5" name="Group 4">
            <a:extLst>
              <a:ext uri="{FF2B5EF4-FFF2-40B4-BE49-F238E27FC236}">
                <a16:creationId xmlns:a16="http://schemas.microsoft.com/office/drawing/2014/main" id="{4EA83934-351A-32F7-8F72-2A2E8EB08B91}"/>
              </a:ext>
            </a:extLst>
          </p:cNvPr>
          <p:cNvGrpSpPr/>
          <p:nvPr/>
        </p:nvGrpSpPr>
        <p:grpSpPr>
          <a:xfrm>
            <a:off x="546044" y="2343614"/>
            <a:ext cx="11116240" cy="3999574"/>
            <a:chOff x="546044" y="2343614"/>
            <a:chExt cx="11116240" cy="3999574"/>
          </a:xfrm>
        </p:grpSpPr>
        <p:pic>
          <p:nvPicPr>
            <p:cNvPr id="11" name="Graphic 10" descr="Chevron arrows with solid fill">
              <a:extLst>
                <a:ext uri="{FF2B5EF4-FFF2-40B4-BE49-F238E27FC236}">
                  <a16:creationId xmlns:a16="http://schemas.microsoft.com/office/drawing/2014/main" id="{C6517830-BC76-DA37-FEF5-94B6030BD0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7944" y="3470246"/>
              <a:ext cx="614340" cy="614340"/>
            </a:xfrm>
            <a:prstGeom prst="rect">
              <a:avLst/>
            </a:prstGeom>
          </p:spPr>
        </p:pic>
        <p:pic>
          <p:nvPicPr>
            <p:cNvPr id="15" name="Graphic 14" descr="Chevron arrows with solid fill">
              <a:extLst>
                <a:ext uri="{FF2B5EF4-FFF2-40B4-BE49-F238E27FC236}">
                  <a16:creationId xmlns:a16="http://schemas.microsoft.com/office/drawing/2014/main" id="{1628A445-766B-BA41-9D49-B641C14D4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1365" y="3470247"/>
              <a:ext cx="614340" cy="614340"/>
            </a:xfrm>
            <a:prstGeom prst="rect">
              <a:avLst/>
            </a:prstGeom>
          </p:spPr>
        </p:pic>
        <p:grpSp>
          <p:nvGrpSpPr>
            <p:cNvPr id="16" name="Group 15">
              <a:extLst>
                <a:ext uri="{FF2B5EF4-FFF2-40B4-BE49-F238E27FC236}">
                  <a16:creationId xmlns:a16="http://schemas.microsoft.com/office/drawing/2014/main" id="{FB6F4686-67B6-C60A-E0AA-1A22141FC795}"/>
                </a:ext>
              </a:extLst>
            </p:cNvPr>
            <p:cNvGrpSpPr/>
            <p:nvPr/>
          </p:nvGrpSpPr>
          <p:grpSpPr>
            <a:xfrm>
              <a:off x="8062284" y="2343615"/>
              <a:ext cx="3600000" cy="3999572"/>
              <a:chOff x="8062284" y="1924148"/>
              <a:chExt cx="3600000" cy="3999572"/>
            </a:xfrm>
          </p:grpSpPr>
          <p:sp>
            <p:nvSpPr>
              <p:cNvPr id="23" name="Text Placeholder 3">
                <a:extLst>
                  <a:ext uri="{FF2B5EF4-FFF2-40B4-BE49-F238E27FC236}">
                    <a16:creationId xmlns:a16="http://schemas.microsoft.com/office/drawing/2014/main" id="{F99C055A-54BE-F81F-98A0-B421FD3CA751}"/>
                  </a:ext>
                </a:extLst>
              </p:cNvPr>
              <p:cNvSpPr txBox="1">
                <a:spLocks/>
              </p:cNvSpPr>
              <p:nvPr/>
            </p:nvSpPr>
            <p:spPr>
              <a:xfrm>
                <a:off x="806228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dirty="0">
                    <a:ln>
                      <a:noFill/>
                    </a:ln>
                    <a:solidFill>
                      <a:prstClr val="black"/>
                    </a:solidFill>
                    <a:effectLst/>
                    <a:uLnTx/>
                    <a:uFillTx/>
                    <a:latin typeface="Aptos Display" panose="02110004020202020204"/>
                    <a:ea typeface="+mn-ea"/>
                    <a:cs typeface="+mn-cs"/>
                  </a:rPr>
                  <a:t>What the world needs</a:t>
                </a:r>
              </a:p>
            </p:txBody>
          </p:sp>
          <p:sp>
            <p:nvSpPr>
              <p:cNvPr id="24" name="Content Placeholder 4">
                <a:extLst>
                  <a:ext uri="{FF2B5EF4-FFF2-40B4-BE49-F238E27FC236}">
                    <a16:creationId xmlns:a16="http://schemas.microsoft.com/office/drawing/2014/main" id="{01B0A49C-7CA1-EE25-C19B-EC1271C07535}"/>
                  </a:ext>
                </a:extLst>
              </p:cNvPr>
              <p:cNvSpPr txBox="1">
                <a:spLocks/>
              </p:cNvSpPr>
              <p:nvPr/>
            </p:nvSpPr>
            <p:spPr>
              <a:xfrm>
                <a:off x="8062284" y="2529865"/>
                <a:ext cx="3600000" cy="3393855"/>
              </a:xfrm>
              <a:prstGeom prst="rect">
                <a:avLst/>
              </a:prstGeom>
            </p:spPr>
            <p:txBody>
              <a:bodyPr vert="horz" lIns="91440" tIns="45720" rIns="91440" bIns="45720" rtlCol="0">
                <a:normAutofit/>
              </a:bodyPr>
              <a:lstStyle>
                <a:defPPr>
                  <a:defRPr lang="en-US"/>
                </a:defPPr>
                <a:lvl1pPr indent="0" algn="ctr">
                  <a:lnSpc>
                    <a:spcPct val="90000"/>
                  </a:lnSpc>
                  <a:spcBef>
                    <a:spcPts val="1000"/>
                  </a:spcBef>
                  <a:buFont typeface="Arial" panose="020B0604020202020204" pitchFamily="34" charset="0"/>
                  <a:buNone/>
                  <a:defRPr sz="2000">
                    <a:latin typeface="Aptos Light"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Our world is facing several mutually reinforcing crises</a:t>
                </a:r>
                <a:r>
                  <a:rPr kumimoji="0" lang="en-US"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 (</a:t>
                </a:r>
                <a:r>
                  <a:rPr kumimoji="0" lang="en-CA" sz="2000" b="0" i="1"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e.g.,</a:t>
                </a:r>
                <a:r>
                  <a:rPr kumimoji="0" lang="en-CA"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 pandemic, climate change, </a:t>
                </a:r>
                <a:r>
                  <a:rPr kumimoji="0" lang="en-US"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rise in fascism, </a:t>
                </a:r>
                <a:r>
                  <a:rPr kumimoji="0" lang="en-CA"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increasing global conflicts, </a:t>
                </a:r>
                <a:r>
                  <a:rPr kumimoji="0" lang="en-US"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and growing global inequity) each of which intersects with concerns of social justice and emancipation</a:t>
                </a:r>
                <a:endParaRPr kumimoji="0" lang="en-CA"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endParaRPr>
              </a:p>
            </p:txBody>
          </p:sp>
        </p:grpSp>
        <p:grpSp>
          <p:nvGrpSpPr>
            <p:cNvPr id="17" name="Group 16">
              <a:extLst>
                <a:ext uri="{FF2B5EF4-FFF2-40B4-BE49-F238E27FC236}">
                  <a16:creationId xmlns:a16="http://schemas.microsoft.com/office/drawing/2014/main" id="{31A94BA1-CFFD-4963-4C5C-1F3C6A6728ED}"/>
                </a:ext>
              </a:extLst>
            </p:cNvPr>
            <p:cNvGrpSpPr/>
            <p:nvPr/>
          </p:nvGrpSpPr>
          <p:grpSpPr>
            <a:xfrm>
              <a:off x="546044" y="2343614"/>
              <a:ext cx="3600000" cy="3999574"/>
              <a:chOff x="546044" y="1924148"/>
              <a:chExt cx="3600000" cy="3999574"/>
            </a:xfrm>
          </p:grpSpPr>
          <p:sp>
            <p:nvSpPr>
              <p:cNvPr id="20" name="Text Placeholder 3">
                <a:extLst>
                  <a:ext uri="{FF2B5EF4-FFF2-40B4-BE49-F238E27FC236}">
                    <a16:creationId xmlns:a16="http://schemas.microsoft.com/office/drawing/2014/main" id="{6F458005-8ED3-D4AB-BB03-2FF949A37B59}"/>
                  </a:ext>
                </a:extLst>
              </p:cNvPr>
              <p:cNvSpPr txBox="1">
                <a:spLocks/>
              </p:cNvSpPr>
              <p:nvPr/>
            </p:nvSpPr>
            <p:spPr>
              <a:xfrm>
                <a:off x="54604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dirty="0">
                    <a:ln>
                      <a:noFill/>
                    </a:ln>
                    <a:solidFill>
                      <a:prstClr val="black"/>
                    </a:solidFill>
                    <a:effectLst/>
                    <a:uLnTx/>
                    <a:uFillTx/>
                    <a:latin typeface="Aptos Display" panose="02110004020202020204"/>
                    <a:ea typeface="+mn-ea"/>
                    <a:cs typeface="+mn-cs"/>
                  </a:rPr>
                  <a:t>What AI makes plausible</a:t>
                </a:r>
              </a:p>
            </p:txBody>
          </p:sp>
          <p:sp>
            <p:nvSpPr>
              <p:cNvPr id="22" name="Content Placeholder 4">
                <a:extLst>
                  <a:ext uri="{FF2B5EF4-FFF2-40B4-BE49-F238E27FC236}">
                    <a16:creationId xmlns:a16="http://schemas.microsoft.com/office/drawing/2014/main" id="{21587A14-2458-D10A-6454-01D02E54D099}"/>
                  </a:ext>
                </a:extLst>
              </p:cNvPr>
              <p:cNvSpPr txBox="1">
                <a:spLocks/>
              </p:cNvSpPr>
              <p:nvPr/>
            </p:nvSpPr>
            <p:spPr>
              <a:xfrm>
                <a:off x="546044" y="2529866"/>
                <a:ext cx="3600000" cy="3393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Generative AI may enable new ways in which we access information; there is huge push towards AI in industry, government, and even academia; and working on AI is associated with high prestige and potential for big rewards</a:t>
                </a:r>
              </a:p>
            </p:txBody>
          </p:sp>
        </p:grpSp>
        <p:sp>
          <p:nvSpPr>
            <p:cNvPr id="18" name="Content Placeholder 4">
              <a:extLst>
                <a:ext uri="{FF2B5EF4-FFF2-40B4-BE49-F238E27FC236}">
                  <a16:creationId xmlns:a16="http://schemas.microsoft.com/office/drawing/2014/main" id="{D5EFAD4B-27B1-62DC-FE1E-46CC88267B9E}"/>
                </a:ext>
              </a:extLst>
            </p:cNvPr>
            <p:cNvSpPr txBox="1">
              <a:spLocks/>
            </p:cNvSpPr>
            <p:nvPr/>
          </p:nvSpPr>
          <p:spPr>
            <a:xfrm>
              <a:off x="4703698" y="3209788"/>
              <a:ext cx="2781555" cy="11352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1" u="none" strike="noStrike" kern="1200" cap="none" spc="0" normalizeH="0" baseline="0" noProof="0" dirty="0">
                  <a:ln>
                    <a:noFill/>
                  </a:ln>
                  <a:solidFill>
                    <a:prstClr val="black"/>
                  </a:solidFill>
                  <a:effectLst/>
                  <a:uLnTx/>
                  <a:uFillTx/>
                  <a:latin typeface="Aptos Display" panose="02110004020202020204"/>
                  <a:ea typeface="+mn-ea"/>
                  <a:cs typeface="+mn-cs"/>
                </a:rPr>
                <a:t>What should IR focus on?</a:t>
              </a:r>
            </a:p>
          </p:txBody>
        </p:sp>
      </p:grpSp>
    </p:spTree>
    <p:extLst>
      <p:ext uri="{BB962C8B-B14F-4D97-AF65-F5344CB8AC3E}">
        <p14:creationId xmlns:p14="http://schemas.microsoft.com/office/powerpoint/2010/main" val="61815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AEC3D-4AAA-64AE-5765-1041DA9D73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399BD9-8AC2-925F-4DD6-097FA0DA7789}"/>
              </a:ext>
            </a:extLst>
          </p:cNvPr>
          <p:cNvSpPr>
            <a:spLocks noGrp="1"/>
          </p:cNvSpPr>
          <p:nvPr>
            <p:ph type="title"/>
          </p:nvPr>
        </p:nvSpPr>
        <p:spPr/>
        <p:txBody>
          <a:bodyPr>
            <a:normAutofit/>
          </a:bodyPr>
          <a:lstStyle/>
          <a:p>
            <a:r>
              <a:rPr lang="en-CA" b="1" dirty="0"/>
              <a:t>Who are we building for?</a:t>
            </a:r>
          </a:p>
        </p:txBody>
      </p:sp>
      <p:sp>
        <p:nvSpPr>
          <p:cNvPr id="6" name="Content Placeholder 5">
            <a:extLst>
              <a:ext uri="{FF2B5EF4-FFF2-40B4-BE49-F238E27FC236}">
                <a16:creationId xmlns:a16="http://schemas.microsoft.com/office/drawing/2014/main" id="{0AE30877-19D2-3DEF-E91F-5BBBFDF69045}"/>
              </a:ext>
            </a:extLst>
          </p:cNvPr>
          <p:cNvSpPr>
            <a:spLocks noGrp="1"/>
          </p:cNvSpPr>
          <p:nvPr>
            <p:ph sz="half" idx="2"/>
          </p:nvPr>
        </p:nvSpPr>
        <p:spPr>
          <a:xfrm>
            <a:off x="6172199" y="1841123"/>
            <a:ext cx="5449111" cy="4351338"/>
          </a:xfrm>
        </p:spPr>
        <p:txBody>
          <a:bodyPr anchor="ctr">
            <a:normAutofit/>
          </a:bodyPr>
          <a:lstStyle/>
          <a:p>
            <a:pPr marL="0" indent="0">
              <a:lnSpc>
                <a:spcPct val="100000"/>
              </a:lnSpc>
              <a:spcBef>
                <a:spcPts val="2400"/>
              </a:spcBef>
              <a:buNone/>
            </a:pPr>
            <a:r>
              <a:rPr lang="en-US" sz="2000" dirty="0">
                <a:latin typeface="Aptos Light" panose="020B0004020202020204" pitchFamily="34" charset="0"/>
              </a:rPr>
              <a:t>Traditionally, IR has placed a strong emphasis on understanding and optimizing for the needs of the </a:t>
            </a:r>
            <a:r>
              <a:rPr lang="en-US" sz="2000" b="1" dirty="0">
                <a:latin typeface="+mj-lt"/>
              </a:rPr>
              <a:t>users (consumers)</a:t>
            </a:r>
            <a:endParaRPr lang="en-US" sz="2000" dirty="0">
              <a:latin typeface="Aptos Light" panose="020B0004020202020204" pitchFamily="34" charset="0"/>
            </a:endParaRPr>
          </a:p>
          <a:p>
            <a:pPr marL="0" indent="0">
              <a:lnSpc>
                <a:spcPct val="100000"/>
              </a:lnSpc>
              <a:spcBef>
                <a:spcPts val="2400"/>
              </a:spcBef>
              <a:buNone/>
            </a:pPr>
            <a:r>
              <a:rPr lang="en-US" sz="2000" dirty="0">
                <a:latin typeface="Aptos Light" panose="020B0004020202020204" pitchFamily="34" charset="0"/>
              </a:rPr>
              <a:t>In industry, there is also salient emphasis on the needs of the </a:t>
            </a:r>
            <a:r>
              <a:rPr lang="en-US" sz="2000" b="1" dirty="0">
                <a:latin typeface="+mj-lt"/>
              </a:rPr>
              <a:t>system / platform owners </a:t>
            </a:r>
            <a:r>
              <a:rPr lang="en-US" sz="2000" dirty="0">
                <a:latin typeface="Aptos Light" panose="020B0004020202020204" pitchFamily="34" charset="0"/>
              </a:rPr>
              <a:t>and that of the </a:t>
            </a:r>
            <a:r>
              <a:rPr lang="en-US" sz="2000" b="1" dirty="0">
                <a:latin typeface="+mj-lt"/>
              </a:rPr>
              <a:t>content producers and publishers</a:t>
            </a:r>
            <a:endParaRPr lang="en-US" sz="2000" dirty="0">
              <a:latin typeface="Aptos Light" panose="020B0004020202020204" pitchFamily="34" charset="0"/>
            </a:endParaRPr>
          </a:p>
          <a:p>
            <a:pPr marL="0" indent="0">
              <a:lnSpc>
                <a:spcPct val="100000"/>
              </a:lnSpc>
              <a:spcBef>
                <a:spcPts val="2400"/>
              </a:spcBef>
              <a:buNone/>
            </a:pPr>
            <a:r>
              <a:rPr lang="en-US" sz="2000" dirty="0">
                <a:latin typeface="Aptos Light" panose="020B0004020202020204" pitchFamily="34" charset="0"/>
              </a:rPr>
              <a:t>But limited attention has been given to optimizing IR systems for </a:t>
            </a:r>
            <a:r>
              <a:rPr lang="en-US" sz="2000" b="1" dirty="0">
                <a:latin typeface="+mj-lt"/>
              </a:rPr>
              <a:t>desirable societal outcomes</a:t>
            </a:r>
            <a:r>
              <a:rPr lang="en-US" sz="2000" dirty="0">
                <a:latin typeface="Aptos Light" panose="020B0004020202020204" pitchFamily="34" charset="0"/>
              </a:rPr>
              <a:t>; when societal concerns are surfaced, they are typically framed through narrow demands for “</a:t>
            </a:r>
            <a:r>
              <a:rPr lang="en-US" sz="2000" i="1" dirty="0">
                <a:latin typeface="Aptos Light" panose="020B0004020202020204" pitchFamily="34" charset="0"/>
              </a:rPr>
              <a:t>more fairness</a:t>
            </a:r>
            <a:r>
              <a:rPr lang="en-US" sz="2000" dirty="0">
                <a:latin typeface="Aptos Light" panose="020B0004020202020204" pitchFamily="34" charset="0"/>
              </a:rPr>
              <a:t>” and “</a:t>
            </a:r>
            <a:r>
              <a:rPr lang="en-US" sz="2000" i="1" dirty="0">
                <a:latin typeface="Aptos Light" panose="020B0004020202020204" pitchFamily="34" charset="0"/>
              </a:rPr>
              <a:t>less misinformation</a:t>
            </a:r>
            <a:r>
              <a:rPr lang="en-US" sz="2000" dirty="0">
                <a:latin typeface="Aptos Light" panose="020B0004020202020204" pitchFamily="34" charset="0"/>
              </a:rPr>
              <a:t>”</a:t>
            </a:r>
            <a:endParaRPr lang="en-CA" sz="2000" dirty="0">
              <a:latin typeface="Aptos Light" panose="020B0004020202020204" pitchFamily="34" charset="0"/>
            </a:endParaRPr>
          </a:p>
        </p:txBody>
      </p:sp>
      <p:pic>
        <p:nvPicPr>
          <p:cNvPr id="1026" name="Picture 2">
            <a:extLst>
              <a:ext uri="{FF2B5EF4-FFF2-40B4-BE49-F238E27FC236}">
                <a16:creationId xmlns:a16="http://schemas.microsoft.com/office/drawing/2014/main" id="{208578E0-BF27-B408-1A19-6E62C0654D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128780"/>
            <a:ext cx="5181600" cy="3745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AC7E1D-8D9D-7A48-AA21-B875D9E63426}"/>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The Information Retrieval Research Journal (IRRJ), 2025.</a:t>
            </a:r>
            <a:endParaRPr lang="en-CA" sz="1200" dirty="0"/>
          </a:p>
        </p:txBody>
      </p:sp>
    </p:spTree>
    <p:extLst>
      <p:ext uri="{BB962C8B-B14F-4D97-AF65-F5344CB8AC3E}">
        <p14:creationId xmlns:p14="http://schemas.microsoft.com/office/powerpoint/2010/main" val="957458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4F42-1081-C16E-1F7C-BDA4CE928F0F}"/>
              </a:ext>
            </a:extLst>
          </p:cNvPr>
          <p:cNvSpPr>
            <a:spLocks noGrp="1"/>
          </p:cNvSpPr>
          <p:nvPr>
            <p:ph type="title"/>
          </p:nvPr>
        </p:nvSpPr>
        <p:spPr>
          <a:xfrm>
            <a:off x="438496" y="249866"/>
            <a:ext cx="5516496" cy="1643333"/>
          </a:xfrm>
        </p:spPr>
        <p:txBody>
          <a:bodyPr>
            <a:normAutofit fontScale="90000"/>
          </a:bodyPr>
          <a:lstStyle/>
          <a:p>
            <a:r>
              <a:rPr lang="en-CA" sz="4000" b="1" dirty="0"/>
              <a:t>Re-interrogating fairness and bias frames in Computer Science</a:t>
            </a:r>
          </a:p>
        </p:txBody>
      </p:sp>
      <p:sp>
        <p:nvSpPr>
          <p:cNvPr id="21" name="Content Placeholder 20">
            <a:extLst>
              <a:ext uri="{FF2B5EF4-FFF2-40B4-BE49-F238E27FC236}">
                <a16:creationId xmlns:a16="http://schemas.microsoft.com/office/drawing/2014/main" id="{5CA10C1B-2D76-5FA2-7673-BC337761E01C}"/>
              </a:ext>
            </a:extLst>
          </p:cNvPr>
          <p:cNvSpPr>
            <a:spLocks noGrp="1"/>
          </p:cNvSpPr>
          <p:nvPr>
            <p:ph idx="1"/>
          </p:nvPr>
        </p:nvSpPr>
        <p:spPr>
          <a:xfrm>
            <a:off x="6031149" y="249866"/>
            <a:ext cx="5897283" cy="6358269"/>
          </a:xfrm>
        </p:spPr>
        <p:txBody>
          <a:bodyPr>
            <a:normAutofit lnSpcReduction="10000"/>
          </a:bodyPr>
          <a:lstStyle/>
          <a:p>
            <a:pPr marL="0" indent="0">
              <a:lnSpc>
                <a:spcPct val="120000"/>
              </a:lnSpc>
              <a:spcBef>
                <a:spcPts val="2400"/>
              </a:spcBef>
              <a:buNone/>
            </a:pPr>
            <a:r>
              <a:rPr lang="en-US" sz="2400" dirty="0">
                <a:solidFill>
                  <a:schemeClr val="tx1">
                    <a:lumMod val="75000"/>
                    <a:lumOff val="25000"/>
                  </a:schemeClr>
                </a:solidFill>
                <a:latin typeface="+mj-lt"/>
              </a:rPr>
              <a:t>If you work in responsible AI or any related area, does it feel like you are stuck in </a:t>
            </a:r>
            <a:r>
              <a:rPr lang="en-US" sz="2400" b="1" dirty="0">
                <a:latin typeface="+mj-lt"/>
              </a:rPr>
              <a:t>never-ending loops of enumerating the risks </a:t>
            </a:r>
            <a:r>
              <a:rPr lang="en-US" sz="2400" dirty="0">
                <a:solidFill>
                  <a:schemeClr val="tx1">
                    <a:lumMod val="75000"/>
                    <a:lumOff val="25000"/>
                  </a:schemeClr>
                </a:solidFill>
                <a:latin typeface="+mj-lt"/>
              </a:rPr>
              <a:t>of technologies that are constantly emerging </a:t>
            </a:r>
            <a:r>
              <a:rPr lang="en-US" sz="2400" dirty="0">
                <a:latin typeface="+mj-lt"/>
              </a:rPr>
              <a:t>?</a:t>
            </a:r>
          </a:p>
          <a:p>
            <a:pPr marL="0" indent="0">
              <a:lnSpc>
                <a:spcPct val="120000"/>
              </a:lnSpc>
              <a:spcBef>
                <a:spcPts val="2400"/>
              </a:spcBef>
              <a:buNone/>
            </a:pPr>
            <a:r>
              <a:rPr lang="en-CA" sz="2400" dirty="0">
                <a:solidFill>
                  <a:schemeClr val="tx1">
                    <a:lumMod val="75000"/>
                    <a:lumOff val="25000"/>
                  </a:schemeClr>
                </a:solidFill>
                <a:latin typeface="+mj-lt"/>
              </a:rPr>
              <a:t>Are we often mis-framing how technology impacts </a:t>
            </a:r>
            <a:r>
              <a:rPr lang="en-CA" sz="2400" b="1" dirty="0">
                <a:latin typeface="+mj-lt"/>
              </a:rPr>
              <a:t>power and justice</a:t>
            </a:r>
            <a:r>
              <a:rPr lang="en-CA" sz="2400" dirty="0">
                <a:solidFill>
                  <a:schemeClr val="tx1">
                    <a:lumMod val="75000"/>
                    <a:lumOff val="25000"/>
                  </a:schemeClr>
                </a:solidFill>
                <a:latin typeface="+mj-lt"/>
              </a:rPr>
              <a:t> as concerns of </a:t>
            </a:r>
            <a:r>
              <a:rPr lang="en-CA" sz="2400" b="1" dirty="0">
                <a:latin typeface="+mj-lt"/>
              </a:rPr>
              <a:t>algorithmic fairness and bias</a:t>
            </a:r>
            <a:r>
              <a:rPr lang="en-CA" sz="2400" dirty="0">
                <a:solidFill>
                  <a:schemeClr val="tx1">
                    <a:lumMod val="75000"/>
                    <a:lumOff val="25000"/>
                  </a:schemeClr>
                </a:solidFill>
                <a:latin typeface="+mj-lt"/>
              </a:rPr>
              <a:t> that detract from underlying social justice issues?</a:t>
            </a:r>
            <a:endParaRPr lang="en-US" sz="2400" dirty="0">
              <a:solidFill>
                <a:schemeClr val="tx1">
                  <a:lumMod val="75000"/>
                  <a:lumOff val="25000"/>
                </a:schemeClr>
              </a:solidFill>
              <a:latin typeface="+mj-lt"/>
            </a:endParaRPr>
          </a:p>
          <a:p>
            <a:pPr marL="0" indent="0">
              <a:lnSpc>
                <a:spcPct val="120000"/>
              </a:lnSpc>
              <a:spcBef>
                <a:spcPts val="2400"/>
              </a:spcBef>
              <a:buNone/>
            </a:pPr>
            <a:r>
              <a:rPr lang="en-US" sz="2400" dirty="0">
                <a:solidFill>
                  <a:schemeClr val="tx1">
                    <a:lumMod val="75000"/>
                    <a:lumOff val="25000"/>
                  </a:schemeClr>
                </a:solidFill>
                <a:latin typeface="+mj-lt"/>
              </a:rPr>
              <a:t>Do the “</a:t>
            </a:r>
            <a:r>
              <a:rPr lang="en-US" sz="2400" b="1" dirty="0">
                <a:latin typeface="+mj-lt"/>
              </a:rPr>
              <a:t>responsible AI</a:t>
            </a:r>
            <a:r>
              <a:rPr lang="en-US" sz="2400" dirty="0">
                <a:solidFill>
                  <a:schemeClr val="tx1">
                    <a:lumMod val="75000"/>
                    <a:lumOff val="25000"/>
                  </a:schemeClr>
                </a:solidFill>
                <a:latin typeface="+mj-lt"/>
              </a:rPr>
              <a:t>” and “</a:t>
            </a:r>
            <a:r>
              <a:rPr lang="en-US" sz="2400" b="1" dirty="0">
                <a:latin typeface="+mj-lt"/>
              </a:rPr>
              <a:t>responsible IR</a:t>
            </a:r>
            <a:r>
              <a:rPr lang="en-US" sz="2400" dirty="0">
                <a:solidFill>
                  <a:schemeClr val="tx1">
                    <a:lumMod val="75000"/>
                    <a:lumOff val="25000"/>
                  </a:schemeClr>
                </a:solidFill>
                <a:latin typeface="+mj-lt"/>
              </a:rPr>
              <a:t>” frames themselves presuppose that these technologies can be made responsible, and that it is just the technology, not the power concentration by those building and wielding it, that should be challenged?</a:t>
            </a:r>
          </a:p>
        </p:txBody>
      </p:sp>
      <p:grpSp>
        <p:nvGrpSpPr>
          <p:cNvPr id="20" name="Group 19">
            <a:extLst>
              <a:ext uri="{FF2B5EF4-FFF2-40B4-BE49-F238E27FC236}">
                <a16:creationId xmlns:a16="http://schemas.microsoft.com/office/drawing/2014/main" id="{1B058B3A-1BBF-A7DE-0718-BC20E3F3086F}"/>
              </a:ext>
            </a:extLst>
          </p:cNvPr>
          <p:cNvGrpSpPr/>
          <p:nvPr/>
        </p:nvGrpSpPr>
        <p:grpSpPr>
          <a:xfrm>
            <a:off x="438496" y="2206533"/>
            <a:ext cx="5389197" cy="3921410"/>
            <a:chOff x="237628" y="1888763"/>
            <a:chExt cx="5389197" cy="3921410"/>
          </a:xfrm>
        </p:grpSpPr>
        <p:pic>
          <p:nvPicPr>
            <p:cNvPr id="16" name="Picture 15">
              <a:extLst>
                <a:ext uri="{FF2B5EF4-FFF2-40B4-BE49-F238E27FC236}">
                  <a16:creationId xmlns:a16="http://schemas.microsoft.com/office/drawing/2014/main" id="{28959D91-BDFE-BC3D-EE7D-1B97FE26C849}"/>
                </a:ext>
              </a:extLst>
            </p:cNvPr>
            <p:cNvPicPr>
              <a:picLocks noChangeAspect="1"/>
            </p:cNvPicPr>
            <p:nvPr/>
          </p:nvPicPr>
          <p:blipFill>
            <a:blip r:embed="rId3"/>
            <a:stretch>
              <a:fillRect/>
            </a:stretch>
          </p:blipFill>
          <p:spPr>
            <a:xfrm>
              <a:off x="237628" y="1888763"/>
              <a:ext cx="4074967" cy="1434750"/>
            </a:xfrm>
            <a:custGeom>
              <a:avLst/>
              <a:gdLst>
                <a:gd name="connsiteX0" fmla="*/ 0 w 4074967"/>
                <a:gd name="connsiteY0" fmla="*/ 0 h 1434750"/>
                <a:gd name="connsiteX1" fmla="*/ 459889 w 4074967"/>
                <a:gd name="connsiteY1" fmla="*/ 0 h 1434750"/>
                <a:gd name="connsiteX2" fmla="*/ 1001278 w 4074967"/>
                <a:gd name="connsiteY2" fmla="*/ 0 h 1434750"/>
                <a:gd name="connsiteX3" fmla="*/ 1624165 w 4074967"/>
                <a:gd name="connsiteY3" fmla="*/ 0 h 1434750"/>
                <a:gd name="connsiteX4" fmla="*/ 2247053 w 4074967"/>
                <a:gd name="connsiteY4" fmla="*/ 0 h 1434750"/>
                <a:gd name="connsiteX5" fmla="*/ 2829191 w 4074967"/>
                <a:gd name="connsiteY5" fmla="*/ 0 h 1434750"/>
                <a:gd name="connsiteX6" fmla="*/ 3329830 w 4074967"/>
                <a:gd name="connsiteY6" fmla="*/ 0 h 1434750"/>
                <a:gd name="connsiteX7" fmla="*/ 4074967 w 4074967"/>
                <a:gd name="connsiteY7" fmla="*/ 0 h 1434750"/>
                <a:gd name="connsiteX8" fmla="*/ 4074967 w 4074967"/>
                <a:gd name="connsiteY8" fmla="*/ 463902 h 1434750"/>
                <a:gd name="connsiteX9" fmla="*/ 4074967 w 4074967"/>
                <a:gd name="connsiteY9" fmla="*/ 913457 h 1434750"/>
                <a:gd name="connsiteX10" fmla="*/ 4074967 w 4074967"/>
                <a:gd name="connsiteY10" fmla="*/ 1434750 h 1434750"/>
                <a:gd name="connsiteX11" fmla="*/ 3492829 w 4074967"/>
                <a:gd name="connsiteY11" fmla="*/ 1434750 h 1434750"/>
                <a:gd name="connsiteX12" fmla="*/ 2992190 w 4074967"/>
                <a:gd name="connsiteY12" fmla="*/ 1434750 h 1434750"/>
                <a:gd name="connsiteX13" fmla="*/ 2450802 w 4074967"/>
                <a:gd name="connsiteY13" fmla="*/ 1434750 h 1434750"/>
                <a:gd name="connsiteX14" fmla="*/ 1990912 w 4074967"/>
                <a:gd name="connsiteY14" fmla="*/ 1434750 h 1434750"/>
                <a:gd name="connsiteX15" fmla="*/ 1368025 w 4074967"/>
                <a:gd name="connsiteY15" fmla="*/ 1434750 h 1434750"/>
                <a:gd name="connsiteX16" fmla="*/ 867386 w 4074967"/>
                <a:gd name="connsiteY16" fmla="*/ 1434750 h 1434750"/>
                <a:gd name="connsiteX17" fmla="*/ 0 w 4074967"/>
                <a:gd name="connsiteY17" fmla="*/ 1434750 h 1434750"/>
                <a:gd name="connsiteX18" fmla="*/ 0 w 4074967"/>
                <a:gd name="connsiteY18" fmla="*/ 927805 h 1434750"/>
                <a:gd name="connsiteX19" fmla="*/ 0 w 4074967"/>
                <a:gd name="connsiteY19" fmla="*/ 492597 h 1434750"/>
                <a:gd name="connsiteX20" fmla="*/ 0 w 4074967"/>
                <a:gd name="connsiteY20" fmla="*/ 0 h 143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4967" h="1434750" fill="none" extrusionOk="0">
                  <a:moveTo>
                    <a:pt x="0" y="0"/>
                  </a:moveTo>
                  <a:cubicBezTo>
                    <a:pt x="123853" y="-9016"/>
                    <a:pt x="242959" y="21680"/>
                    <a:pt x="459889" y="0"/>
                  </a:cubicBezTo>
                  <a:cubicBezTo>
                    <a:pt x="676819" y="-21680"/>
                    <a:pt x="779898" y="37648"/>
                    <a:pt x="1001278" y="0"/>
                  </a:cubicBezTo>
                  <a:cubicBezTo>
                    <a:pt x="1222658" y="-37648"/>
                    <a:pt x="1412197" y="50037"/>
                    <a:pt x="1624165" y="0"/>
                  </a:cubicBezTo>
                  <a:cubicBezTo>
                    <a:pt x="1836133" y="-50037"/>
                    <a:pt x="1967804" y="25243"/>
                    <a:pt x="2247053" y="0"/>
                  </a:cubicBezTo>
                  <a:cubicBezTo>
                    <a:pt x="2526302" y="-25243"/>
                    <a:pt x="2654225" y="11232"/>
                    <a:pt x="2829191" y="0"/>
                  </a:cubicBezTo>
                  <a:cubicBezTo>
                    <a:pt x="3004157" y="-11232"/>
                    <a:pt x="3227574" y="2110"/>
                    <a:pt x="3329830" y="0"/>
                  </a:cubicBezTo>
                  <a:cubicBezTo>
                    <a:pt x="3432086" y="-2110"/>
                    <a:pt x="3718949" y="57927"/>
                    <a:pt x="4074967" y="0"/>
                  </a:cubicBezTo>
                  <a:cubicBezTo>
                    <a:pt x="4084072" y="94605"/>
                    <a:pt x="4019826" y="279005"/>
                    <a:pt x="4074967" y="463902"/>
                  </a:cubicBezTo>
                  <a:cubicBezTo>
                    <a:pt x="4130108" y="648799"/>
                    <a:pt x="4030599" y="711453"/>
                    <a:pt x="4074967" y="913457"/>
                  </a:cubicBezTo>
                  <a:cubicBezTo>
                    <a:pt x="4119335" y="1115462"/>
                    <a:pt x="4044696" y="1204591"/>
                    <a:pt x="4074967" y="1434750"/>
                  </a:cubicBezTo>
                  <a:cubicBezTo>
                    <a:pt x="3937032" y="1485780"/>
                    <a:pt x="3659330" y="1401708"/>
                    <a:pt x="3492829" y="1434750"/>
                  </a:cubicBezTo>
                  <a:cubicBezTo>
                    <a:pt x="3326328" y="1467792"/>
                    <a:pt x="3160220" y="1378724"/>
                    <a:pt x="2992190" y="1434750"/>
                  </a:cubicBezTo>
                  <a:cubicBezTo>
                    <a:pt x="2824160" y="1490776"/>
                    <a:pt x="2681822" y="1394751"/>
                    <a:pt x="2450802" y="1434750"/>
                  </a:cubicBezTo>
                  <a:cubicBezTo>
                    <a:pt x="2219782" y="1474749"/>
                    <a:pt x="2169123" y="1393002"/>
                    <a:pt x="1990912" y="1434750"/>
                  </a:cubicBezTo>
                  <a:cubicBezTo>
                    <a:pt x="1812701" y="1476498"/>
                    <a:pt x="1529254" y="1415678"/>
                    <a:pt x="1368025" y="1434750"/>
                  </a:cubicBezTo>
                  <a:cubicBezTo>
                    <a:pt x="1206796" y="1453822"/>
                    <a:pt x="1085189" y="1400643"/>
                    <a:pt x="867386" y="1434750"/>
                  </a:cubicBezTo>
                  <a:cubicBezTo>
                    <a:pt x="649583" y="1468857"/>
                    <a:pt x="377138" y="1426339"/>
                    <a:pt x="0" y="1434750"/>
                  </a:cubicBezTo>
                  <a:cubicBezTo>
                    <a:pt x="-24583" y="1303125"/>
                    <a:pt x="21292" y="1155437"/>
                    <a:pt x="0" y="927805"/>
                  </a:cubicBezTo>
                  <a:cubicBezTo>
                    <a:pt x="-21292" y="700174"/>
                    <a:pt x="9880" y="694677"/>
                    <a:pt x="0" y="492597"/>
                  </a:cubicBezTo>
                  <a:cubicBezTo>
                    <a:pt x="-9880" y="290517"/>
                    <a:pt x="39836" y="208622"/>
                    <a:pt x="0" y="0"/>
                  </a:cubicBezTo>
                  <a:close/>
                </a:path>
                <a:path w="4074967" h="1434750" stroke="0" extrusionOk="0">
                  <a:moveTo>
                    <a:pt x="0" y="0"/>
                  </a:moveTo>
                  <a:cubicBezTo>
                    <a:pt x="209826" y="-40180"/>
                    <a:pt x="254068" y="13893"/>
                    <a:pt x="500639" y="0"/>
                  </a:cubicBezTo>
                  <a:cubicBezTo>
                    <a:pt x="747210" y="-13893"/>
                    <a:pt x="827420" y="65846"/>
                    <a:pt x="1082777" y="0"/>
                  </a:cubicBezTo>
                  <a:cubicBezTo>
                    <a:pt x="1338134" y="-65846"/>
                    <a:pt x="1485136" y="43532"/>
                    <a:pt x="1664915" y="0"/>
                  </a:cubicBezTo>
                  <a:cubicBezTo>
                    <a:pt x="1844694" y="-43532"/>
                    <a:pt x="2048944" y="59070"/>
                    <a:pt x="2247053" y="0"/>
                  </a:cubicBezTo>
                  <a:cubicBezTo>
                    <a:pt x="2445162" y="-59070"/>
                    <a:pt x="2663251" y="12755"/>
                    <a:pt x="2910691" y="0"/>
                  </a:cubicBezTo>
                  <a:cubicBezTo>
                    <a:pt x="3158131" y="-12755"/>
                    <a:pt x="3219259" y="45616"/>
                    <a:pt x="3370580" y="0"/>
                  </a:cubicBezTo>
                  <a:cubicBezTo>
                    <a:pt x="3521901" y="-45616"/>
                    <a:pt x="3825404" y="64765"/>
                    <a:pt x="4074967" y="0"/>
                  </a:cubicBezTo>
                  <a:cubicBezTo>
                    <a:pt x="4081633" y="118601"/>
                    <a:pt x="4035602" y="358663"/>
                    <a:pt x="4074967" y="506945"/>
                  </a:cubicBezTo>
                  <a:cubicBezTo>
                    <a:pt x="4114332" y="655228"/>
                    <a:pt x="4049977" y="787731"/>
                    <a:pt x="4074967" y="985195"/>
                  </a:cubicBezTo>
                  <a:cubicBezTo>
                    <a:pt x="4099957" y="1182659"/>
                    <a:pt x="4021829" y="1315152"/>
                    <a:pt x="4074967" y="1434750"/>
                  </a:cubicBezTo>
                  <a:cubicBezTo>
                    <a:pt x="3948570" y="1436799"/>
                    <a:pt x="3756025" y="1421333"/>
                    <a:pt x="3615078" y="1434750"/>
                  </a:cubicBezTo>
                  <a:cubicBezTo>
                    <a:pt x="3474131" y="1448167"/>
                    <a:pt x="3094357" y="1410499"/>
                    <a:pt x="2951440" y="1434750"/>
                  </a:cubicBezTo>
                  <a:cubicBezTo>
                    <a:pt x="2808523" y="1459001"/>
                    <a:pt x="2445233" y="1389079"/>
                    <a:pt x="2287803" y="1434750"/>
                  </a:cubicBezTo>
                  <a:cubicBezTo>
                    <a:pt x="2130373" y="1480421"/>
                    <a:pt x="2045275" y="1383085"/>
                    <a:pt x="1827914" y="1434750"/>
                  </a:cubicBezTo>
                  <a:cubicBezTo>
                    <a:pt x="1610553" y="1486415"/>
                    <a:pt x="1437688" y="1427854"/>
                    <a:pt x="1286525" y="1434750"/>
                  </a:cubicBezTo>
                  <a:cubicBezTo>
                    <a:pt x="1135362" y="1441646"/>
                    <a:pt x="873632" y="1422557"/>
                    <a:pt x="663637" y="1434750"/>
                  </a:cubicBezTo>
                  <a:cubicBezTo>
                    <a:pt x="453642" y="1446943"/>
                    <a:pt x="154836" y="1378374"/>
                    <a:pt x="0" y="1434750"/>
                  </a:cubicBezTo>
                  <a:cubicBezTo>
                    <a:pt x="-47421" y="1239329"/>
                    <a:pt x="5417" y="1183062"/>
                    <a:pt x="0" y="970848"/>
                  </a:cubicBezTo>
                  <a:cubicBezTo>
                    <a:pt x="-5417" y="758634"/>
                    <a:pt x="8197" y="735397"/>
                    <a:pt x="0" y="521293"/>
                  </a:cubicBezTo>
                  <a:cubicBezTo>
                    <a:pt x="-8197" y="307190"/>
                    <a:pt x="53067" y="22649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D510FD6-C2A3-EB0B-7B76-9C27027831FE}"/>
                </a:ext>
              </a:extLst>
            </p:cNvPr>
            <p:cNvPicPr>
              <a:picLocks noChangeAspect="1"/>
            </p:cNvPicPr>
            <p:nvPr/>
          </p:nvPicPr>
          <p:blipFill>
            <a:blip r:embed="rId4"/>
            <a:stretch>
              <a:fillRect/>
            </a:stretch>
          </p:blipFill>
          <p:spPr>
            <a:xfrm>
              <a:off x="483061" y="3178901"/>
              <a:ext cx="5143764" cy="1143059"/>
            </a:xfrm>
            <a:custGeom>
              <a:avLst/>
              <a:gdLst>
                <a:gd name="connsiteX0" fmla="*/ 0 w 5143764"/>
                <a:gd name="connsiteY0" fmla="*/ 0 h 1143059"/>
                <a:gd name="connsiteX1" fmla="*/ 520092 w 5143764"/>
                <a:gd name="connsiteY1" fmla="*/ 0 h 1143059"/>
                <a:gd name="connsiteX2" fmla="*/ 1143059 w 5143764"/>
                <a:gd name="connsiteY2" fmla="*/ 0 h 1143059"/>
                <a:gd name="connsiteX3" fmla="*/ 1714588 w 5143764"/>
                <a:gd name="connsiteY3" fmla="*/ 0 h 1143059"/>
                <a:gd name="connsiteX4" fmla="*/ 2183242 w 5143764"/>
                <a:gd name="connsiteY4" fmla="*/ 0 h 1143059"/>
                <a:gd name="connsiteX5" fmla="*/ 2651896 w 5143764"/>
                <a:gd name="connsiteY5" fmla="*/ 0 h 1143059"/>
                <a:gd name="connsiteX6" fmla="*/ 3171988 w 5143764"/>
                <a:gd name="connsiteY6" fmla="*/ 0 h 1143059"/>
                <a:gd name="connsiteX7" fmla="*/ 3794955 w 5143764"/>
                <a:gd name="connsiteY7" fmla="*/ 0 h 1143059"/>
                <a:gd name="connsiteX8" fmla="*/ 4366484 w 5143764"/>
                <a:gd name="connsiteY8" fmla="*/ 0 h 1143059"/>
                <a:gd name="connsiteX9" fmla="*/ 5143764 w 5143764"/>
                <a:gd name="connsiteY9" fmla="*/ 0 h 1143059"/>
                <a:gd name="connsiteX10" fmla="*/ 5143764 w 5143764"/>
                <a:gd name="connsiteY10" fmla="*/ 537238 h 1143059"/>
                <a:gd name="connsiteX11" fmla="*/ 5143764 w 5143764"/>
                <a:gd name="connsiteY11" fmla="*/ 1143059 h 1143059"/>
                <a:gd name="connsiteX12" fmla="*/ 4726548 w 5143764"/>
                <a:gd name="connsiteY12" fmla="*/ 1143059 h 1143059"/>
                <a:gd name="connsiteX13" fmla="*/ 4103581 w 5143764"/>
                <a:gd name="connsiteY13" fmla="*/ 1143059 h 1143059"/>
                <a:gd name="connsiteX14" fmla="*/ 3634927 w 5143764"/>
                <a:gd name="connsiteY14" fmla="*/ 1143059 h 1143059"/>
                <a:gd name="connsiteX15" fmla="*/ 3166273 w 5143764"/>
                <a:gd name="connsiteY15" fmla="*/ 1143059 h 1143059"/>
                <a:gd name="connsiteX16" fmla="*/ 2491868 w 5143764"/>
                <a:gd name="connsiteY16" fmla="*/ 1143059 h 1143059"/>
                <a:gd name="connsiteX17" fmla="*/ 2074651 w 5143764"/>
                <a:gd name="connsiteY17" fmla="*/ 1143059 h 1143059"/>
                <a:gd name="connsiteX18" fmla="*/ 1503122 w 5143764"/>
                <a:gd name="connsiteY18" fmla="*/ 1143059 h 1143059"/>
                <a:gd name="connsiteX19" fmla="*/ 983030 w 5143764"/>
                <a:gd name="connsiteY19" fmla="*/ 1143059 h 1143059"/>
                <a:gd name="connsiteX20" fmla="*/ 565814 w 5143764"/>
                <a:gd name="connsiteY20" fmla="*/ 1143059 h 1143059"/>
                <a:gd name="connsiteX21" fmla="*/ 0 w 5143764"/>
                <a:gd name="connsiteY21" fmla="*/ 1143059 h 1143059"/>
                <a:gd name="connsiteX22" fmla="*/ 0 w 5143764"/>
                <a:gd name="connsiteY22" fmla="*/ 571530 h 1143059"/>
                <a:gd name="connsiteX23" fmla="*/ 0 w 5143764"/>
                <a:gd name="connsiteY23" fmla="*/ 0 h 11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43764" h="1143059" fill="none" extrusionOk="0">
                  <a:moveTo>
                    <a:pt x="0" y="0"/>
                  </a:moveTo>
                  <a:cubicBezTo>
                    <a:pt x="109492" y="-7670"/>
                    <a:pt x="375632" y="10712"/>
                    <a:pt x="520092" y="0"/>
                  </a:cubicBezTo>
                  <a:cubicBezTo>
                    <a:pt x="664552" y="-10712"/>
                    <a:pt x="986807" y="68023"/>
                    <a:pt x="1143059" y="0"/>
                  </a:cubicBezTo>
                  <a:cubicBezTo>
                    <a:pt x="1299311" y="-68023"/>
                    <a:pt x="1598730" y="41758"/>
                    <a:pt x="1714588" y="0"/>
                  </a:cubicBezTo>
                  <a:cubicBezTo>
                    <a:pt x="1830446" y="-41758"/>
                    <a:pt x="2038932" y="13221"/>
                    <a:pt x="2183242" y="0"/>
                  </a:cubicBezTo>
                  <a:cubicBezTo>
                    <a:pt x="2327552" y="-13221"/>
                    <a:pt x="2516575" y="45115"/>
                    <a:pt x="2651896" y="0"/>
                  </a:cubicBezTo>
                  <a:cubicBezTo>
                    <a:pt x="2787217" y="-45115"/>
                    <a:pt x="2928673" y="52813"/>
                    <a:pt x="3171988" y="0"/>
                  </a:cubicBezTo>
                  <a:cubicBezTo>
                    <a:pt x="3415303" y="-52813"/>
                    <a:pt x="3659333" y="9309"/>
                    <a:pt x="3794955" y="0"/>
                  </a:cubicBezTo>
                  <a:cubicBezTo>
                    <a:pt x="3930577" y="-9309"/>
                    <a:pt x="4201484" y="2513"/>
                    <a:pt x="4366484" y="0"/>
                  </a:cubicBezTo>
                  <a:cubicBezTo>
                    <a:pt x="4531484" y="-2513"/>
                    <a:pt x="4919993" y="68999"/>
                    <a:pt x="5143764" y="0"/>
                  </a:cubicBezTo>
                  <a:cubicBezTo>
                    <a:pt x="5145795" y="161201"/>
                    <a:pt x="5130197" y="287521"/>
                    <a:pt x="5143764" y="537238"/>
                  </a:cubicBezTo>
                  <a:cubicBezTo>
                    <a:pt x="5157331" y="786955"/>
                    <a:pt x="5132983" y="881513"/>
                    <a:pt x="5143764" y="1143059"/>
                  </a:cubicBezTo>
                  <a:cubicBezTo>
                    <a:pt x="4953825" y="1191531"/>
                    <a:pt x="4894602" y="1093791"/>
                    <a:pt x="4726548" y="1143059"/>
                  </a:cubicBezTo>
                  <a:cubicBezTo>
                    <a:pt x="4558494" y="1192327"/>
                    <a:pt x="4266266" y="1121279"/>
                    <a:pt x="4103581" y="1143059"/>
                  </a:cubicBezTo>
                  <a:cubicBezTo>
                    <a:pt x="3940896" y="1164839"/>
                    <a:pt x="3748293" y="1141713"/>
                    <a:pt x="3634927" y="1143059"/>
                  </a:cubicBezTo>
                  <a:cubicBezTo>
                    <a:pt x="3521561" y="1144405"/>
                    <a:pt x="3327124" y="1137568"/>
                    <a:pt x="3166273" y="1143059"/>
                  </a:cubicBezTo>
                  <a:cubicBezTo>
                    <a:pt x="3005422" y="1148550"/>
                    <a:pt x="2706761" y="1092430"/>
                    <a:pt x="2491868" y="1143059"/>
                  </a:cubicBezTo>
                  <a:cubicBezTo>
                    <a:pt x="2276975" y="1193688"/>
                    <a:pt x="2255034" y="1124680"/>
                    <a:pt x="2074651" y="1143059"/>
                  </a:cubicBezTo>
                  <a:cubicBezTo>
                    <a:pt x="1894268" y="1161438"/>
                    <a:pt x="1730597" y="1081422"/>
                    <a:pt x="1503122" y="1143059"/>
                  </a:cubicBezTo>
                  <a:cubicBezTo>
                    <a:pt x="1275647" y="1204696"/>
                    <a:pt x="1220417" y="1115751"/>
                    <a:pt x="983030" y="1143059"/>
                  </a:cubicBezTo>
                  <a:cubicBezTo>
                    <a:pt x="745643" y="1170367"/>
                    <a:pt x="711285" y="1112357"/>
                    <a:pt x="565814" y="1143059"/>
                  </a:cubicBezTo>
                  <a:cubicBezTo>
                    <a:pt x="420343" y="1173761"/>
                    <a:pt x="127765" y="1107582"/>
                    <a:pt x="0" y="1143059"/>
                  </a:cubicBezTo>
                  <a:cubicBezTo>
                    <a:pt x="-39054" y="928458"/>
                    <a:pt x="44477" y="847710"/>
                    <a:pt x="0" y="571530"/>
                  </a:cubicBezTo>
                  <a:cubicBezTo>
                    <a:pt x="-44477" y="295350"/>
                    <a:pt x="13390" y="143926"/>
                    <a:pt x="0" y="0"/>
                  </a:cubicBezTo>
                  <a:close/>
                </a:path>
                <a:path w="5143764" h="1143059" stroke="0" extrusionOk="0">
                  <a:moveTo>
                    <a:pt x="0" y="0"/>
                  </a:moveTo>
                  <a:cubicBezTo>
                    <a:pt x="195333" y="-19583"/>
                    <a:pt x="330129" y="45205"/>
                    <a:pt x="468654" y="0"/>
                  </a:cubicBezTo>
                  <a:cubicBezTo>
                    <a:pt x="607179" y="-45205"/>
                    <a:pt x="888662" y="39601"/>
                    <a:pt x="1040183" y="0"/>
                  </a:cubicBezTo>
                  <a:cubicBezTo>
                    <a:pt x="1191704" y="-39601"/>
                    <a:pt x="1479291" y="10789"/>
                    <a:pt x="1611713" y="0"/>
                  </a:cubicBezTo>
                  <a:cubicBezTo>
                    <a:pt x="1744135" y="-10789"/>
                    <a:pt x="1964286" y="65778"/>
                    <a:pt x="2183242" y="0"/>
                  </a:cubicBezTo>
                  <a:cubicBezTo>
                    <a:pt x="2402198" y="-65778"/>
                    <a:pt x="2563741" y="28780"/>
                    <a:pt x="2857647" y="0"/>
                  </a:cubicBezTo>
                  <a:cubicBezTo>
                    <a:pt x="3151554" y="-28780"/>
                    <a:pt x="3133516" y="16803"/>
                    <a:pt x="3274863" y="0"/>
                  </a:cubicBezTo>
                  <a:cubicBezTo>
                    <a:pt x="3416210" y="-16803"/>
                    <a:pt x="3534499" y="30308"/>
                    <a:pt x="3743517" y="0"/>
                  </a:cubicBezTo>
                  <a:cubicBezTo>
                    <a:pt x="3952535" y="-30308"/>
                    <a:pt x="4200373" y="48582"/>
                    <a:pt x="4417922" y="0"/>
                  </a:cubicBezTo>
                  <a:cubicBezTo>
                    <a:pt x="4635471" y="-48582"/>
                    <a:pt x="4794636" y="84680"/>
                    <a:pt x="5143764" y="0"/>
                  </a:cubicBezTo>
                  <a:cubicBezTo>
                    <a:pt x="5176983" y="209923"/>
                    <a:pt x="5141435" y="285052"/>
                    <a:pt x="5143764" y="548668"/>
                  </a:cubicBezTo>
                  <a:cubicBezTo>
                    <a:pt x="5146093" y="812284"/>
                    <a:pt x="5075466" y="873361"/>
                    <a:pt x="5143764" y="1143059"/>
                  </a:cubicBezTo>
                  <a:cubicBezTo>
                    <a:pt x="4945793" y="1195276"/>
                    <a:pt x="4688179" y="1087508"/>
                    <a:pt x="4572235" y="1143059"/>
                  </a:cubicBezTo>
                  <a:cubicBezTo>
                    <a:pt x="4456291" y="1198610"/>
                    <a:pt x="4036038" y="1064486"/>
                    <a:pt x="3897830" y="1143059"/>
                  </a:cubicBezTo>
                  <a:cubicBezTo>
                    <a:pt x="3759622" y="1221632"/>
                    <a:pt x="3639341" y="1094811"/>
                    <a:pt x="3480614" y="1143059"/>
                  </a:cubicBezTo>
                  <a:cubicBezTo>
                    <a:pt x="3321887" y="1191307"/>
                    <a:pt x="3067082" y="1120686"/>
                    <a:pt x="2960522" y="1143059"/>
                  </a:cubicBezTo>
                  <a:cubicBezTo>
                    <a:pt x="2853962" y="1165432"/>
                    <a:pt x="2524828" y="1137708"/>
                    <a:pt x="2337555" y="1143059"/>
                  </a:cubicBezTo>
                  <a:cubicBezTo>
                    <a:pt x="2150282" y="1148410"/>
                    <a:pt x="1967422" y="1104287"/>
                    <a:pt x="1766026" y="1143059"/>
                  </a:cubicBezTo>
                  <a:cubicBezTo>
                    <a:pt x="1564630" y="1181831"/>
                    <a:pt x="1363717" y="1106854"/>
                    <a:pt x="1245934" y="1143059"/>
                  </a:cubicBezTo>
                  <a:cubicBezTo>
                    <a:pt x="1128151" y="1179264"/>
                    <a:pt x="919926" y="1105696"/>
                    <a:pt x="777280" y="1143059"/>
                  </a:cubicBezTo>
                  <a:cubicBezTo>
                    <a:pt x="634634" y="1180422"/>
                    <a:pt x="202854" y="1124071"/>
                    <a:pt x="0" y="1143059"/>
                  </a:cubicBezTo>
                  <a:cubicBezTo>
                    <a:pt x="-66962" y="886983"/>
                    <a:pt x="11226" y="706163"/>
                    <a:pt x="0" y="560099"/>
                  </a:cubicBezTo>
                  <a:cubicBezTo>
                    <a:pt x="-11226" y="414035"/>
                    <a:pt x="52201" y="11252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05D503B-1D99-B3FB-B5D9-884B9A8B341F}"/>
                </a:ext>
              </a:extLst>
            </p:cNvPr>
            <p:cNvPicPr>
              <a:picLocks noChangeAspect="1"/>
            </p:cNvPicPr>
            <p:nvPr/>
          </p:nvPicPr>
          <p:blipFill>
            <a:blip r:embed="rId5"/>
            <a:stretch>
              <a:fillRect/>
            </a:stretch>
          </p:blipFill>
          <p:spPr>
            <a:xfrm>
              <a:off x="295733" y="4187145"/>
              <a:ext cx="4282754" cy="1623028"/>
            </a:xfrm>
            <a:custGeom>
              <a:avLst/>
              <a:gdLst>
                <a:gd name="connsiteX0" fmla="*/ 0 w 4282754"/>
                <a:gd name="connsiteY0" fmla="*/ 0 h 1623028"/>
                <a:gd name="connsiteX1" fmla="*/ 492517 w 4282754"/>
                <a:gd name="connsiteY1" fmla="*/ 0 h 1623028"/>
                <a:gd name="connsiteX2" fmla="*/ 1070689 w 4282754"/>
                <a:gd name="connsiteY2" fmla="*/ 0 h 1623028"/>
                <a:gd name="connsiteX3" fmla="*/ 1606033 w 4282754"/>
                <a:gd name="connsiteY3" fmla="*/ 0 h 1623028"/>
                <a:gd name="connsiteX4" fmla="*/ 2055722 w 4282754"/>
                <a:gd name="connsiteY4" fmla="*/ 0 h 1623028"/>
                <a:gd name="connsiteX5" fmla="*/ 2505411 w 4282754"/>
                <a:gd name="connsiteY5" fmla="*/ 0 h 1623028"/>
                <a:gd name="connsiteX6" fmla="*/ 2997928 w 4282754"/>
                <a:gd name="connsiteY6" fmla="*/ 0 h 1623028"/>
                <a:gd name="connsiteX7" fmla="*/ 3576100 w 4282754"/>
                <a:gd name="connsiteY7" fmla="*/ 0 h 1623028"/>
                <a:gd name="connsiteX8" fmla="*/ 4282754 w 4282754"/>
                <a:gd name="connsiteY8" fmla="*/ 0 h 1623028"/>
                <a:gd name="connsiteX9" fmla="*/ 4282754 w 4282754"/>
                <a:gd name="connsiteY9" fmla="*/ 541009 h 1623028"/>
                <a:gd name="connsiteX10" fmla="*/ 4282754 w 4282754"/>
                <a:gd name="connsiteY10" fmla="*/ 1065788 h 1623028"/>
                <a:gd name="connsiteX11" fmla="*/ 4282754 w 4282754"/>
                <a:gd name="connsiteY11" fmla="*/ 1623028 h 1623028"/>
                <a:gd name="connsiteX12" fmla="*/ 3875892 w 4282754"/>
                <a:gd name="connsiteY12" fmla="*/ 1623028 h 1623028"/>
                <a:gd name="connsiteX13" fmla="*/ 3297721 w 4282754"/>
                <a:gd name="connsiteY13" fmla="*/ 1623028 h 1623028"/>
                <a:gd name="connsiteX14" fmla="*/ 2848031 w 4282754"/>
                <a:gd name="connsiteY14" fmla="*/ 1623028 h 1623028"/>
                <a:gd name="connsiteX15" fmla="*/ 2398342 w 4282754"/>
                <a:gd name="connsiteY15" fmla="*/ 1623028 h 1623028"/>
                <a:gd name="connsiteX16" fmla="*/ 1777343 w 4282754"/>
                <a:gd name="connsiteY16" fmla="*/ 1623028 h 1623028"/>
                <a:gd name="connsiteX17" fmla="*/ 1370481 w 4282754"/>
                <a:gd name="connsiteY17" fmla="*/ 1623028 h 1623028"/>
                <a:gd name="connsiteX18" fmla="*/ 835137 w 4282754"/>
                <a:gd name="connsiteY18" fmla="*/ 1623028 h 1623028"/>
                <a:gd name="connsiteX19" fmla="*/ 0 w 4282754"/>
                <a:gd name="connsiteY19" fmla="*/ 1623028 h 1623028"/>
                <a:gd name="connsiteX20" fmla="*/ 0 w 4282754"/>
                <a:gd name="connsiteY20" fmla="*/ 1130710 h 1623028"/>
                <a:gd name="connsiteX21" fmla="*/ 0 w 4282754"/>
                <a:gd name="connsiteY21" fmla="*/ 573470 h 1623028"/>
                <a:gd name="connsiteX22" fmla="*/ 0 w 4282754"/>
                <a:gd name="connsiteY22" fmla="*/ 0 h 162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82754" h="1623028" fill="none" extrusionOk="0">
                  <a:moveTo>
                    <a:pt x="0" y="0"/>
                  </a:moveTo>
                  <a:cubicBezTo>
                    <a:pt x="170345" y="-15743"/>
                    <a:pt x="331894" y="16307"/>
                    <a:pt x="492517" y="0"/>
                  </a:cubicBezTo>
                  <a:cubicBezTo>
                    <a:pt x="653140" y="-16307"/>
                    <a:pt x="858155" y="60523"/>
                    <a:pt x="1070689" y="0"/>
                  </a:cubicBezTo>
                  <a:cubicBezTo>
                    <a:pt x="1283223" y="-60523"/>
                    <a:pt x="1465455" y="27868"/>
                    <a:pt x="1606033" y="0"/>
                  </a:cubicBezTo>
                  <a:cubicBezTo>
                    <a:pt x="1746611" y="-27868"/>
                    <a:pt x="1944729" y="1694"/>
                    <a:pt x="2055722" y="0"/>
                  </a:cubicBezTo>
                  <a:cubicBezTo>
                    <a:pt x="2166715" y="-1694"/>
                    <a:pt x="2357554" y="53922"/>
                    <a:pt x="2505411" y="0"/>
                  </a:cubicBezTo>
                  <a:cubicBezTo>
                    <a:pt x="2653268" y="-53922"/>
                    <a:pt x="2895890" y="37153"/>
                    <a:pt x="2997928" y="0"/>
                  </a:cubicBezTo>
                  <a:cubicBezTo>
                    <a:pt x="3099966" y="-37153"/>
                    <a:pt x="3379655" y="10634"/>
                    <a:pt x="3576100" y="0"/>
                  </a:cubicBezTo>
                  <a:cubicBezTo>
                    <a:pt x="3772545" y="-10634"/>
                    <a:pt x="4131126" y="72233"/>
                    <a:pt x="4282754" y="0"/>
                  </a:cubicBezTo>
                  <a:cubicBezTo>
                    <a:pt x="4298694" y="114907"/>
                    <a:pt x="4276173" y="321191"/>
                    <a:pt x="4282754" y="541009"/>
                  </a:cubicBezTo>
                  <a:cubicBezTo>
                    <a:pt x="4289335" y="760827"/>
                    <a:pt x="4276296" y="927766"/>
                    <a:pt x="4282754" y="1065788"/>
                  </a:cubicBezTo>
                  <a:cubicBezTo>
                    <a:pt x="4289212" y="1203810"/>
                    <a:pt x="4220482" y="1414201"/>
                    <a:pt x="4282754" y="1623028"/>
                  </a:cubicBezTo>
                  <a:cubicBezTo>
                    <a:pt x="4168597" y="1671440"/>
                    <a:pt x="3981377" y="1615396"/>
                    <a:pt x="3875892" y="1623028"/>
                  </a:cubicBezTo>
                  <a:cubicBezTo>
                    <a:pt x="3770407" y="1630660"/>
                    <a:pt x="3512381" y="1556082"/>
                    <a:pt x="3297721" y="1623028"/>
                  </a:cubicBezTo>
                  <a:cubicBezTo>
                    <a:pt x="3083061" y="1689974"/>
                    <a:pt x="3031325" y="1574912"/>
                    <a:pt x="2848031" y="1623028"/>
                  </a:cubicBezTo>
                  <a:cubicBezTo>
                    <a:pt x="2664737" y="1671144"/>
                    <a:pt x="2576818" y="1598478"/>
                    <a:pt x="2398342" y="1623028"/>
                  </a:cubicBezTo>
                  <a:cubicBezTo>
                    <a:pt x="2219866" y="1647578"/>
                    <a:pt x="1978856" y="1571490"/>
                    <a:pt x="1777343" y="1623028"/>
                  </a:cubicBezTo>
                  <a:cubicBezTo>
                    <a:pt x="1575830" y="1674566"/>
                    <a:pt x="1482028" y="1577192"/>
                    <a:pt x="1370481" y="1623028"/>
                  </a:cubicBezTo>
                  <a:cubicBezTo>
                    <a:pt x="1258934" y="1668864"/>
                    <a:pt x="1078133" y="1602912"/>
                    <a:pt x="835137" y="1623028"/>
                  </a:cubicBezTo>
                  <a:cubicBezTo>
                    <a:pt x="592141" y="1643144"/>
                    <a:pt x="243096" y="1610159"/>
                    <a:pt x="0" y="1623028"/>
                  </a:cubicBezTo>
                  <a:cubicBezTo>
                    <a:pt x="-28612" y="1434587"/>
                    <a:pt x="43085" y="1327911"/>
                    <a:pt x="0" y="1130710"/>
                  </a:cubicBezTo>
                  <a:cubicBezTo>
                    <a:pt x="-43085" y="933509"/>
                    <a:pt x="43091" y="773180"/>
                    <a:pt x="0" y="573470"/>
                  </a:cubicBezTo>
                  <a:cubicBezTo>
                    <a:pt x="-43091" y="373760"/>
                    <a:pt x="44677" y="272238"/>
                    <a:pt x="0" y="0"/>
                  </a:cubicBezTo>
                  <a:close/>
                </a:path>
                <a:path w="4282754" h="1623028" stroke="0" extrusionOk="0">
                  <a:moveTo>
                    <a:pt x="0" y="0"/>
                  </a:moveTo>
                  <a:cubicBezTo>
                    <a:pt x="177817" y="-45148"/>
                    <a:pt x="227824" y="15585"/>
                    <a:pt x="449689" y="0"/>
                  </a:cubicBezTo>
                  <a:cubicBezTo>
                    <a:pt x="671554" y="-15585"/>
                    <a:pt x="796091" y="11833"/>
                    <a:pt x="985033" y="0"/>
                  </a:cubicBezTo>
                  <a:cubicBezTo>
                    <a:pt x="1173975" y="-11833"/>
                    <a:pt x="1408442" y="59584"/>
                    <a:pt x="1520378" y="0"/>
                  </a:cubicBezTo>
                  <a:cubicBezTo>
                    <a:pt x="1632315" y="-59584"/>
                    <a:pt x="1789480" y="58993"/>
                    <a:pt x="2055722" y="0"/>
                  </a:cubicBezTo>
                  <a:cubicBezTo>
                    <a:pt x="2321964" y="-58993"/>
                    <a:pt x="2524893" y="50580"/>
                    <a:pt x="2676721" y="0"/>
                  </a:cubicBezTo>
                  <a:cubicBezTo>
                    <a:pt x="2828549" y="-50580"/>
                    <a:pt x="2889621" y="25341"/>
                    <a:pt x="3083583" y="0"/>
                  </a:cubicBezTo>
                  <a:cubicBezTo>
                    <a:pt x="3277545" y="-25341"/>
                    <a:pt x="3410521" y="33380"/>
                    <a:pt x="3533272" y="0"/>
                  </a:cubicBezTo>
                  <a:cubicBezTo>
                    <a:pt x="3656023" y="-33380"/>
                    <a:pt x="3990564" y="72251"/>
                    <a:pt x="4282754" y="0"/>
                  </a:cubicBezTo>
                  <a:cubicBezTo>
                    <a:pt x="4318767" y="143962"/>
                    <a:pt x="4248409" y="348185"/>
                    <a:pt x="4282754" y="557240"/>
                  </a:cubicBezTo>
                  <a:cubicBezTo>
                    <a:pt x="4317099" y="766295"/>
                    <a:pt x="4248865" y="923324"/>
                    <a:pt x="4282754" y="1098249"/>
                  </a:cubicBezTo>
                  <a:cubicBezTo>
                    <a:pt x="4316643" y="1273174"/>
                    <a:pt x="4253757" y="1409201"/>
                    <a:pt x="4282754" y="1623028"/>
                  </a:cubicBezTo>
                  <a:cubicBezTo>
                    <a:pt x="4088145" y="1628970"/>
                    <a:pt x="3978470" y="1578631"/>
                    <a:pt x="3747410" y="1623028"/>
                  </a:cubicBezTo>
                  <a:cubicBezTo>
                    <a:pt x="3516350" y="1667425"/>
                    <a:pt x="3264899" y="1582660"/>
                    <a:pt x="3126410" y="1623028"/>
                  </a:cubicBezTo>
                  <a:cubicBezTo>
                    <a:pt x="2987921" y="1663396"/>
                    <a:pt x="2844472" y="1604552"/>
                    <a:pt x="2719549" y="1623028"/>
                  </a:cubicBezTo>
                  <a:cubicBezTo>
                    <a:pt x="2594626" y="1641504"/>
                    <a:pt x="2419317" y="1569912"/>
                    <a:pt x="2227032" y="1623028"/>
                  </a:cubicBezTo>
                  <a:cubicBezTo>
                    <a:pt x="2034747" y="1676144"/>
                    <a:pt x="1926574" y="1596034"/>
                    <a:pt x="1648860" y="1623028"/>
                  </a:cubicBezTo>
                  <a:cubicBezTo>
                    <a:pt x="1371146" y="1650022"/>
                    <a:pt x="1318757" y="1587264"/>
                    <a:pt x="1113516" y="1623028"/>
                  </a:cubicBezTo>
                  <a:cubicBezTo>
                    <a:pt x="908275" y="1658792"/>
                    <a:pt x="786186" y="1596913"/>
                    <a:pt x="620999" y="1623028"/>
                  </a:cubicBezTo>
                  <a:cubicBezTo>
                    <a:pt x="455812" y="1649143"/>
                    <a:pt x="225829" y="1602446"/>
                    <a:pt x="0" y="1623028"/>
                  </a:cubicBezTo>
                  <a:cubicBezTo>
                    <a:pt x="-42367" y="1466122"/>
                    <a:pt x="50343" y="1204169"/>
                    <a:pt x="0" y="1082019"/>
                  </a:cubicBezTo>
                  <a:cubicBezTo>
                    <a:pt x="-50343" y="959869"/>
                    <a:pt x="33068" y="801582"/>
                    <a:pt x="0" y="589700"/>
                  </a:cubicBezTo>
                  <a:cubicBezTo>
                    <a:pt x="-33068" y="377818"/>
                    <a:pt x="53792" y="226095"/>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7910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06F10-839C-823C-EF12-67A2A0C0ADEB}"/>
              </a:ext>
            </a:extLst>
          </p:cNvPr>
          <p:cNvSpPr>
            <a:spLocks noGrp="1"/>
          </p:cNvSpPr>
          <p:nvPr>
            <p:ph idx="1"/>
          </p:nvPr>
        </p:nvSpPr>
        <p:spPr/>
        <p:txBody>
          <a:bodyPr anchor="ctr">
            <a:normAutofit/>
          </a:bodyPr>
          <a:lstStyle/>
          <a:p>
            <a:pPr marL="0" indent="0">
              <a:lnSpc>
                <a:spcPct val="100000"/>
              </a:lnSpc>
              <a:buNone/>
            </a:pPr>
            <a:r>
              <a:rPr lang="en-CA" sz="3600" dirty="0"/>
              <a:t>What framing of IR research can motivate the field to reach out beyond its disciplinary boundaries and work with other scholars, experts, and community advocates to address the critical societal needs of our time in a way that is both informed by historical struggles for justice and emancipation and situated in ongoing social movements?</a:t>
            </a:r>
          </a:p>
        </p:txBody>
      </p:sp>
      <p:sp>
        <p:nvSpPr>
          <p:cNvPr id="2" name="Title 1">
            <a:extLst>
              <a:ext uri="{FF2B5EF4-FFF2-40B4-BE49-F238E27FC236}">
                <a16:creationId xmlns:a16="http://schemas.microsoft.com/office/drawing/2014/main" id="{D635B96C-309D-0BEB-2289-5C8B9FF216E0}"/>
              </a:ext>
            </a:extLst>
          </p:cNvPr>
          <p:cNvSpPr>
            <a:spLocks noGrp="1"/>
          </p:cNvSpPr>
          <p:nvPr>
            <p:ph type="title"/>
          </p:nvPr>
        </p:nvSpPr>
        <p:spPr>
          <a:xfrm>
            <a:off x="838200" y="946311"/>
            <a:ext cx="10515600" cy="1325563"/>
          </a:xfrm>
        </p:spPr>
        <p:txBody>
          <a:bodyPr>
            <a:normAutofit/>
          </a:bodyPr>
          <a:lstStyle/>
          <a:p>
            <a:r>
              <a:rPr lang="en-CA" sz="3600" b="1" dirty="0"/>
              <a:t>Provocation for this talk</a:t>
            </a:r>
          </a:p>
        </p:txBody>
      </p:sp>
    </p:spTree>
    <p:extLst>
      <p:ext uri="{BB962C8B-B14F-4D97-AF65-F5344CB8AC3E}">
        <p14:creationId xmlns:p14="http://schemas.microsoft.com/office/powerpoint/2010/main" val="287601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C18E53E0-E37B-9493-0032-29AB22BB7066}"/>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Under review, 2025.</a:t>
            </a:r>
            <a:endParaRPr lang="en-CA" sz="1200" dirty="0"/>
          </a:p>
        </p:txBody>
      </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solidFill>
                  <a:schemeClr val="tx1"/>
                </a:solidFill>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solidFill>
                  <a:schemeClr val="tx1"/>
                </a:solidFill>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r>
                <a:rPr lang="en-CA" i="1" dirty="0"/>
                <a:t>e.g.</a:t>
              </a:r>
              <a:r>
                <a:rPr lang="en-CA" dirty="0"/>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onnsiteX0" fmla="*/ 0 w 3150559"/>
                <a:gd name="connsiteY0" fmla="*/ 0 h 85240"/>
                <a:gd name="connsiteX1" fmla="*/ 462082 w 3150559"/>
                <a:gd name="connsiteY1" fmla="*/ 0 h 85240"/>
                <a:gd name="connsiteX2" fmla="*/ 955670 w 3150559"/>
                <a:gd name="connsiteY2" fmla="*/ 0 h 85240"/>
                <a:gd name="connsiteX3" fmla="*/ 1512268 w 3150559"/>
                <a:gd name="connsiteY3" fmla="*/ 0 h 85240"/>
                <a:gd name="connsiteX4" fmla="*/ 2100373 w 3150559"/>
                <a:gd name="connsiteY4" fmla="*/ 0 h 85240"/>
                <a:gd name="connsiteX5" fmla="*/ 2530949 w 3150559"/>
                <a:gd name="connsiteY5" fmla="*/ 0 h 85240"/>
                <a:gd name="connsiteX6" fmla="*/ 3150559 w 3150559"/>
                <a:gd name="connsiteY6" fmla="*/ 0 h 85240"/>
                <a:gd name="connsiteX7" fmla="*/ 3150559 w 3150559"/>
                <a:gd name="connsiteY7" fmla="*/ 85240 h 85240"/>
                <a:gd name="connsiteX8" fmla="*/ 2656971 w 3150559"/>
                <a:gd name="connsiteY8" fmla="*/ 85240 h 85240"/>
                <a:gd name="connsiteX9" fmla="*/ 2068867 w 3150559"/>
                <a:gd name="connsiteY9" fmla="*/ 85240 h 85240"/>
                <a:gd name="connsiteX10" fmla="*/ 1638291 w 3150559"/>
                <a:gd name="connsiteY10" fmla="*/ 85240 h 85240"/>
                <a:gd name="connsiteX11" fmla="*/ 1176209 w 3150559"/>
                <a:gd name="connsiteY11" fmla="*/ 85240 h 85240"/>
                <a:gd name="connsiteX12" fmla="*/ 588104 w 3150559"/>
                <a:gd name="connsiteY12" fmla="*/ 85240 h 85240"/>
                <a:gd name="connsiteX13" fmla="*/ 0 w 3150559"/>
                <a:gd name="connsiteY13" fmla="*/ 85240 h 85240"/>
                <a:gd name="connsiteX14" fmla="*/ 0 w 3150559"/>
                <a:gd name="connsiteY14" fmla="*/ 0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onnsiteX0" fmla="*/ 0 w 7048608"/>
                <a:gd name="connsiteY0" fmla="*/ 0 h 85240"/>
                <a:gd name="connsiteX1" fmla="*/ 728356 w 7048608"/>
                <a:gd name="connsiteY1" fmla="*/ 0 h 85240"/>
                <a:gd name="connsiteX2" fmla="*/ 1386226 w 7048608"/>
                <a:gd name="connsiteY2" fmla="*/ 0 h 85240"/>
                <a:gd name="connsiteX3" fmla="*/ 1903124 w 7048608"/>
                <a:gd name="connsiteY3" fmla="*/ 0 h 85240"/>
                <a:gd name="connsiteX4" fmla="*/ 2631480 w 7048608"/>
                <a:gd name="connsiteY4" fmla="*/ 0 h 85240"/>
                <a:gd name="connsiteX5" fmla="*/ 3359836 w 7048608"/>
                <a:gd name="connsiteY5" fmla="*/ 0 h 85240"/>
                <a:gd name="connsiteX6" fmla="*/ 3876734 w 7048608"/>
                <a:gd name="connsiteY6" fmla="*/ 0 h 85240"/>
                <a:gd name="connsiteX7" fmla="*/ 4605091 w 7048608"/>
                <a:gd name="connsiteY7" fmla="*/ 0 h 85240"/>
                <a:gd name="connsiteX8" fmla="*/ 5262961 w 7048608"/>
                <a:gd name="connsiteY8" fmla="*/ 0 h 85240"/>
                <a:gd name="connsiteX9" fmla="*/ 5779859 w 7048608"/>
                <a:gd name="connsiteY9" fmla="*/ 0 h 85240"/>
                <a:gd name="connsiteX10" fmla="*/ 6508215 w 7048608"/>
                <a:gd name="connsiteY10" fmla="*/ 0 h 85240"/>
                <a:gd name="connsiteX11" fmla="*/ 7048608 w 7048608"/>
                <a:gd name="connsiteY11" fmla="*/ 0 h 85240"/>
                <a:gd name="connsiteX12" fmla="*/ 7048608 w 7048608"/>
                <a:gd name="connsiteY12" fmla="*/ 85240 h 85240"/>
                <a:gd name="connsiteX13" fmla="*/ 6672682 w 7048608"/>
                <a:gd name="connsiteY13" fmla="*/ 85240 h 85240"/>
                <a:gd name="connsiteX14" fmla="*/ 6085298 w 7048608"/>
                <a:gd name="connsiteY14" fmla="*/ 85240 h 85240"/>
                <a:gd name="connsiteX15" fmla="*/ 5427428 w 7048608"/>
                <a:gd name="connsiteY15" fmla="*/ 85240 h 85240"/>
                <a:gd name="connsiteX16" fmla="*/ 4769558 w 7048608"/>
                <a:gd name="connsiteY16" fmla="*/ 85240 h 85240"/>
                <a:gd name="connsiteX17" fmla="*/ 4252660 w 7048608"/>
                <a:gd name="connsiteY17" fmla="*/ 85240 h 85240"/>
                <a:gd name="connsiteX18" fmla="*/ 3524304 w 7048608"/>
                <a:gd name="connsiteY18" fmla="*/ 85240 h 85240"/>
                <a:gd name="connsiteX19" fmla="*/ 2936920 w 7048608"/>
                <a:gd name="connsiteY19" fmla="*/ 85240 h 85240"/>
                <a:gd name="connsiteX20" fmla="*/ 2420022 w 7048608"/>
                <a:gd name="connsiteY20" fmla="*/ 85240 h 85240"/>
                <a:gd name="connsiteX21" fmla="*/ 1832638 w 7048608"/>
                <a:gd name="connsiteY21" fmla="*/ 85240 h 85240"/>
                <a:gd name="connsiteX22" fmla="*/ 1245254 w 7048608"/>
                <a:gd name="connsiteY22" fmla="*/ 85240 h 85240"/>
                <a:gd name="connsiteX23" fmla="*/ 657870 w 7048608"/>
                <a:gd name="connsiteY23" fmla="*/ 85240 h 85240"/>
                <a:gd name="connsiteX24" fmla="*/ 0 w 7048608"/>
                <a:gd name="connsiteY24" fmla="*/ 85240 h 85240"/>
                <a:gd name="connsiteX25" fmla="*/ 0 w 7048608"/>
                <a:gd name="connsiteY25" fmla="*/ 0 h 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r>
                <a:rPr lang="en-CA" i="1" dirty="0"/>
                <a:t>Discourages non-performative academic gaze, urges this research to be situated in movement building, and calls for the recognizing the role of movement building in this research</a:t>
              </a:r>
              <a:endParaRPr lang="en-CA" dirty="0"/>
            </a:p>
          </p:txBody>
        </p:sp>
      </p:grpSp>
    </p:spTree>
    <p:extLst>
      <p:ext uri="{BB962C8B-B14F-4D97-AF65-F5344CB8AC3E}">
        <p14:creationId xmlns:p14="http://schemas.microsoft.com/office/powerpoint/2010/main" val="42723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BB33369-60EA-0E51-E0E8-33C69715F442}"/>
              </a:ext>
            </a:extLst>
          </p:cNvPr>
          <p:cNvSpPr/>
          <p:nvPr/>
        </p:nvSpPr>
        <p:spPr>
          <a:xfrm>
            <a:off x="760709" y="5291459"/>
            <a:ext cx="10515600" cy="100601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858C8BBD-8401-9C44-520A-A4F22A47CB62}"/>
              </a:ext>
            </a:extLst>
          </p:cNvPr>
          <p:cNvSpPr/>
          <p:nvPr/>
        </p:nvSpPr>
        <p:spPr>
          <a:xfrm>
            <a:off x="760709" y="1775927"/>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A269FB48-CF5E-D8A9-3B65-973F08EFBC43}"/>
              </a:ext>
            </a:extLst>
          </p:cNvPr>
          <p:cNvSpPr>
            <a:spLocks noGrp="1"/>
          </p:cNvSpPr>
          <p:nvPr>
            <p:ph type="title"/>
          </p:nvPr>
        </p:nvSpPr>
        <p:spPr/>
        <p:txBody>
          <a:bodyPr>
            <a:normAutofit/>
          </a:bodyPr>
          <a:lstStyle/>
          <a:p>
            <a:r>
              <a:rPr lang="en-CA" sz="4000" dirty="0"/>
              <a:t>Why is emancipation a relevant concern for IR?</a:t>
            </a:r>
          </a:p>
        </p:txBody>
      </p:sp>
      <p:sp>
        <p:nvSpPr>
          <p:cNvPr id="3" name="Content Placeholder 2">
            <a:extLst>
              <a:ext uri="{FF2B5EF4-FFF2-40B4-BE49-F238E27FC236}">
                <a16:creationId xmlns:a16="http://schemas.microsoft.com/office/drawing/2014/main" id="{A10F2F62-31A9-A126-2CC4-B283EAEDA6DF}"/>
              </a:ext>
            </a:extLst>
          </p:cNvPr>
          <p:cNvSpPr>
            <a:spLocks noGrp="1"/>
          </p:cNvSpPr>
          <p:nvPr>
            <p:ph idx="1"/>
          </p:nvPr>
        </p:nvSpPr>
        <p:spPr>
          <a:xfrm>
            <a:off x="838200" y="1825624"/>
            <a:ext cx="10515600" cy="4722409"/>
          </a:xfrm>
        </p:spPr>
        <p:txBody>
          <a:bodyPr>
            <a:normAutofit fontScale="62500" lnSpcReduction="20000"/>
          </a:bodyPr>
          <a:lstStyle/>
          <a:p>
            <a:pPr marL="0" indent="0">
              <a:lnSpc>
                <a:spcPct val="120000"/>
              </a:lnSpc>
              <a:spcBef>
                <a:spcPts val="3000"/>
              </a:spcBef>
              <a:buNone/>
            </a:pPr>
            <a:r>
              <a:rPr lang="en-US" dirty="0"/>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a:p>
            <a:pPr marL="0" indent="0">
              <a:lnSpc>
                <a:spcPct val="120000"/>
              </a:lnSpc>
              <a:spcBef>
                <a:spcPts val="1800"/>
              </a:spcBef>
              <a:buNone/>
            </a:pPr>
            <a:r>
              <a:rPr lang="en-US" dirty="0"/>
              <a:t>For emancipatory IR, the challenge is to radically reimagine new ways to:</a:t>
            </a:r>
          </a:p>
          <a:p>
            <a:pPr>
              <a:lnSpc>
                <a:spcPct val="120000"/>
              </a:lnSpc>
              <a:spcBef>
                <a:spcPts val="600"/>
              </a:spcBef>
            </a:pPr>
            <a:r>
              <a:rPr lang="en-US" dirty="0"/>
              <a:t>Experience information—</a:t>
            </a:r>
            <a:r>
              <a:rPr lang="en-US" i="1" dirty="0"/>
              <a:t>e.g.</a:t>
            </a:r>
            <a:r>
              <a:rPr lang="en-US" dirty="0"/>
              <a:t>, in ways that uplift marginalized voices and promote emancipatory pedagogy</a:t>
            </a:r>
          </a:p>
          <a:p>
            <a:pPr>
              <a:lnSpc>
                <a:spcPct val="120000"/>
              </a:lnSpc>
              <a:spcBef>
                <a:spcPts val="600"/>
              </a:spcBef>
            </a:pPr>
            <a:r>
              <a:rPr lang="en-CA" dirty="0"/>
              <a:t>Design platforms—</a:t>
            </a:r>
            <a:r>
              <a:rPr lang="en-CA" i="1" dirty="0"/>
              <a:t>e.g.</a:t>
            </a:r>
            <a:r>
              <a:rPr lang="en-CA" dirty="0"/>
              <a:t>, decentralization to safeguard against platform capture</a:t>
            </a:r>
          </a:p>
          <a:p>
            <a:pPr>
              <a:lnSpc>
                <a:spcPct val="120000"/>
              </a:lnSpc>
              <a:spcBef>
                <a:spcPts val="600"/>
              </a:spcBef>
            </a:pPr>
            <a:r>
              <a:rPr lang="en-CA" dirty="0"/>
              <a:t>Reduce human and ecological cost of development—</a:t>
            </a:r>
            <a:r>
              <a:rPr lang="en-CA" i="1" dirty="0"/>
              <a:t>e.g.</a:t>
            </a:r>
            <a:r>
              <a:rPr lang="en-CA" dirty="0"/>
              <a:t>, countering environmental impact and appropriation of data labor in the development of generative AI</a:t>
            </a:r>
          </a:p>
          <a:p>
            <a:pPr marL="0" indent="0">
              <a:lnSpc>
                <a:spcPct val="120000"/>
              </a:lnSpc>
              <a:spcBef>
                <a:spcPts val="600"/>
              </a:spcBef>
              <a:buNone/>
            </a:pPr>
            <a:r>
              <a:rPr lang="en-CA" dirty="0"/>
              <a:t>Each of the above, raises new sociotechnical challenges and research questions for the field</a:t>
            </a:r>
          </a:p>
          <a:p>
            <a:pPr marL="0" indent="0">
              <a:lnSpc>
                <a:spcPct val="120000"/>
              </a:lnSpc>
              <a:spcBef>
                <a:spcPts val="1800"/>
              </a:spcBef>
              <a:buNone/>
            </a:pPr>
            <a:r>
              <a:rPr lang="en-US" dirty="0"/>
              <a:t>We want to challenge the field to move beyond the restrictive view of IR (algorithmic advances as measurable on shared benchmarks and leaderboards) to a more expansive view of IR (situating information access as a vehicle for social good)</a:t>
            </a:r>
            <a:endParaRPr lang="en-CA" dirty="0"/>
          </a:p>
        </p:txBody>
      </p:sp>
    </p:spTree>
    <p:extLst>
      <p:ext uri="{BB962C8B-B14F-4D97-AF65-F5344CB8AC3E}">
        <p14:creationId xmlns:p14="http://schemas.microsoft.com/office/powerpoint/2010/main" val="24972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13982</TotalTime>
  <Words>3339</Words>
  <Application>Microsoft Office PowerPoint</Application>
  <PresentationFormat>Widescreen</PresentationFormat>
  <Paragraphs>229</Paragraphs>
  <Slides>32</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Aptos Display</vt:lpstr>
      <vt:lpstr>Aptos Light</vt:lpstr>
      <vt:lpstr>Aptos SemiBold</vt:lpstr>
      <vt:lpstr>Arial</vt:lpstr>
      <vt:lpstr>Wingdings</vt:lpstr>
      <vt:lpstr>Office Theme</vt:lpstr>
      <vt:lpstr>1_Office Theme</vt:lpstr>
      <vt:lpstr>PowerPoint Presentation</vt:lpstr>
      <vt:lpstr>PowerPoint Presentation</vt:lpstr>
      <vt:lpstr>IR is undergoing transformative changes The tale of two perspectives on IR in the era of generative AI</vt:lpstr>
      <vt:lpstr>The IR researcher’s dilemma</vt:lpstr>
      <vt:lpstr>Who are we building for?</vt:lpstr>
      <vt:lpstr>Re-interrogating fairness and bias frames in Computer Science</vt:lpstr>
      <vt:lpstr>Provocation for this talk</vt:lpstr>
      <vt:lpstr>PowerPoint Presentation</vt:lpstr>
      <vt:lpstr>Why is emancipation a relevant concern for IR?</vt:lpstr>
      <vt:lpstr>A framework of Practices, Projects, and Provocations for emancipatory IR</vt:lpstr>
      <vt:lpstr>Practices of emancipatory IR</vt:lpstr>
      <vt:lpstr>Practices of emancipatory IR</vt:lpstr>
      <vt:lpstr>PowerPoint Presentation</vt:lpstr>
      <vt:lpstr>Sociotechnical implications of generative AI for information access</vt:lpstr>
      <vt:lpstr>Examples of mechanisms</vt:lpstr>
      <vt:lpstr>On technological power concentration</vt:lpstr>
      <vt:lpstr>The ecological cost of AI</vt:lpstr>
      <vt:lpstr>Practices of emancipatory IR</vt:lpstr>
      <vt:lpstr>Sociotechnical imaginaries</vt:lpstr>
      <vt:lpstr>PowerPoint Presentation</vt:lpstr>
      <vt:lpstr>Proposal for design futuring</vt:lpstr>
      <vt:lpstr>Practices of emancipatory IR</vt:lpstr>
      <vt:lpstr>Potential projects for emancipatory IR</vt:lpstr>
      <vt:lpstr>Search result pages as sites of emancipatory pedagogy</vt:lpstr>
      <vt:lpstr>The criticality of transdisciplinary research and DEI</vt:lpstr>
      <vt:lpstr>Practices to raise sociopolitical consciousness of the community</vt:lpstr>
      <vt:lpstr>PowerPoint Presentation</vt:lpstr>
      <vt:lpstr>Provocations to escape dominant imaginaries</vt:lpstr>
      <vt:lpstr>We are planting seeds</vt:lpstr>
      <vt:lpstr>Concluding thoughts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2</cp:revision>
  <dcterms:created xsi:type="dcterms:W3CDTF">2025-03-09T22:19:07Z</dcterms:created>
  <dcterms:modified xsi:type="dcterms:W3CDTF">2025-03-20T17:59:26Z</dcterms:modified>
</cp:coreProperties>
</file>